
<file path=[Content_Types].xml><?xml version="1.0" encoding="utf-8"?>
<Types xmlns="http://schemas.openxmlformats.org/package/2006/content-types">
  <Default Extension="gif" ContentType="image/gif"/>
  <Default Extension="jfif"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332" r:id="rId5"/>
    <p:sldId id="310" r:id="rId6"/>
    <p:sldId id="309" r:id="rId7"/>
    <p:sldId id="312" r:id="rId8"/>
    <p:sldId id="327" r:id="rId9"/>
    <p:sldId id="328" r:id="rId10"/>
    <p:sldId id="329" r:id="rId11"/>
    <p:sldId id="324" r:id="rId12"/>
    <p:sldId id="315" r:id="rId13"/>
    <p:sldId id="305" r:id="rId14"/>
    <p:sldId id="316" r:id="rId15"/>
    <p:sldId id="311" r:id="rId16"/>
    <p:sldId id="306" r:id="rId17"/>
    <p:sldId id="321" r:id="rId18"/>
    <p:sldId id="330" r:id="rId19"/>
    <p:sldId id="334" r:id="rId20"/>
    <p:sldId id="335" r:id="rId21"/>
    <p:sldId id="317" r:id="rId22"/>
    <p:sldId id="318" r:id="rId23"/>
    <p:sldId id="319" r:id="rId24"/>
    <p:sldId id="322" r:id="rId25"/>
    <p:sldId id="320" r:id="rId26"/>
    <p:sldId id="323" r:id="rId27"/>
    <p:sldId id="314" r:id="rId28"/>
    <p:sldId id="326" r:id="rId29"/>
    <p:sldId id="331" r:id="rId30"/>
    <p:sldId id="333"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977"/>
    <a:srgbClr val="F5FAE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65093" autoAdjust="0"/>
  </p:normalViewPr>
  <p:slideViewPr>
    <p:cSldViewPr snapToGrid="0">
      <p:cViewPr varScale="1">
        <p:scale>
          <a:sx n="64" d="100"/>
          <a:sy n="64" d="100"/>
        </p:scale>
        <p:origin x="1675" y="58"/>
      </p:cViewPr>
      <p:guideLst/>
    </p:cSldViewPr>
  </p:slideViewPr>
  <p:outlineViewPr>
    <p:cViewPr>
      <p:scale>
        <a:sx n="33" d="100"/>
        <a:sy n="33" d="100"/>
      </p:scale>
      <p:origin x="0" y="-4512"/>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latin typeface="+mj-lt"/>
              </a:rPr>
              <a:t>NATURA 2000 financing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NATURA 2000 financing</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522-40F6-A1B8-46A63D3E4D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A2-439C-8FA0-70D472CE1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A2-439C-8FA0-70D472CE1E87}"/>
              </c:ext>
            </c:extLst>
          </c:dPt>
          <c:cat>
            <c:strRef>
              <c:f>Sheet1!$A$2:$A$4</c:f>
              <c:strCache>
                <c:ptCount val="3"/>
                <c:pt idx="0">
                  <c:v>European Union funds</c:v>
                </c:pt>
                <c:pt idx="1">
                  <c:v>Hungarian domestic public funds</c:v>
                </c:pt>
                <c:pt idx="2">
                  <c:v>other private funds</c:v>
                </c:pt>
              </c:strCache>
            </c:strRef>
          </c:cat>
          <c:val>
            <c:numRef>
              <c:f>Sheet1!$B$2:$B$4</c:f>
              <c:numCache>
                <c:formatCode>0%</c:formatCode>
                <c:ptCount val="3"/>
                <c:pt idx="0">
                  <c:v>0.84</c:v>
                </c:pt>
                <c:pt idx="1">
                  <c:v>0.15</c:v>
                </c:pt>
                <c:pt idx="2">
                  <c:v>0.01</c:v>
                </c:pt>
              </c:numCache>
            </c:numRef>
          </c:val>
          <c:extLst>
            <c:ext xmlns:c16="http://schemas.microsoft.com/office/drawing/2014/chart" uri="{C3380CC4-5D6E-409C-BE32-E72D297353CC}">
              <c16:uniqueId val="{00000000-E522-40F6-A1B8-46A63D3E4D5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2/9/2026</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1418492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Ministry of Agriculture</a:t>
            </a:r>
            <a:r>
              <a:rPr lang="en-US" sz="1200" kern="1200" dirty="0">
                <a:solidFill>
                  <a:schemeClr val="tx1"/>
                </a:solidFill>
                <a:effectLst/>
                <a:latin typeface="+mn-lt"/>
                <a:ea typeface="+mn-ea"/>
                <a:cs typeface="+mn-cs"/>
              </a:rPr>
              <a:t> with the leading Deputy Minister of State for Nature Conservation provides legislative oversight, strategic coordination, central monitoring and financial coordination along with data keeping of natural resources, nature protection areas, and conservation goals. 3 main areas of work: </a:t>
            </a:r>
            <a:r>
              <a:rPr lang="en-US" sz="1200" b="1" kern="1200" dirty="0">
                <a:solidFill>
                  <a:schemeClr val="tx1"/>
                </a:solidFill>
                <a:effectLst/>
                <a:latin typeface="+mn-lt"/>
                <a:ea typeface="+mn-ea"/>
                <a:cs typeface="+mn-cs"/>
              </a:rPr>
              <a:t>To set the Law enforcement practice. To Summarize and evaluate management and prepare the sectors legislation. To practice professional supervision on management bodies.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19 National Park Directorates are management bodies, </a:t>
            </a:r>
            <a:r>
              <a:rPr lang="en-US" sz="1200" kern="1200" dirty="0">
                <a:solidFill>
                  <a:schemeClr val="tx1"/>
                </a:solidFill>
                <a:effectLst/>
                <a:latin typeface="+mn-lt"/>
                <a:ea typeface="+mn-ea"/>
                <a:cs typeface="+mn-cs"/>
              </a:rPr>
              <a:t>responsible for the </a:t>
            </a:r>
            <a:r>
              <a:rPr lang="en-US" sz="1200" b="1" kern="1200" dirty="0">
                <a:solidFill>
                  <a:schemeClr val="tx1"/>
                </a:solidFill>
                <a:effectLst/>
                <a:latin typeface="+mn-lt"/>
                <a:ea typeface="+mn-ea"/>
                <a:cs typeface="+mn-cs"/>
              </a:rPr>
              <a:t>monitoring of administrative offences and practicing public authority by running the Nature Protection Service</a:t>
            </a:r>
            <a:r>
              <a:rPr lang="en-US" sz="1200" kern="1200" dirty="0">
                <a:solidFill>
                  <a:schemeClr val="tx1"/>
                </a:solidFill>
                <a:effectLst/>
                <a:latin typeface="+mn-lt"/>
                <a:ea typeface="+mn-ea"/>
                <a:cs typeface="+mn-cs"/>
              </a:rPr>
              <a:t>. Operation areas are detached and together they cover the whole country’s territory, however it is </a:t>
            </a:r>
            <a:r>
              <a:rPr lang="en-US" sz="1200" b="1" kern="1200" dirty="0">
                <a:solidFill>
                  <a:schemeClr val="tx1"/>
                </a:solidFill>
                <a:effectLst/>
                <a:latin typeface="+mn-lt"/>
                <a:ea typeface="+mn-ea"/>
                <a:cs typeface="+mn-cs"/>
              </a:rPr>
              <a:t>not identical</a:t>
            </a:r>
            <a:r>
              <a:rPr lang="en-US" sz="1200" kern="1200" dirty="0">
                <a:solidFill>
                  <a:schemeClr val="tx1"/>
                </a:solidFill>
                <a:effectLst/>
                <a:latin typeface="+mn-lt"/>
                <a:ea typeface="+mn-ea"/>
                <a:cs typeface="+mn-cs"/>
              </a:rPr>
              <a:t> to the national parks protected core territory. Around </a:t>
            </a:r>
            <a:r>
              <a:rPr lang="en-US" sz="1200" b="1" kern="1200" dirty="0">
                <a:solidFill>
                  <a:schemeClr val="tx1"/>
                </a:solidFill>
                <a:effectLst/>
                <a:latin typeface="+mn-lt"/>
                <a:ea typeface="+mn-ea"/>
                <a:cs typeface="+mn-cs"/>
              </a:rPr>
              <a:t>3,000 km²</a:t>
            </a:r>
            <a:r>
              <a:rPr lang="en-US" sz="1200" kern="1200" dirty="0">
                <a:solidFill>
                  <a:schemeClr val="tx1"/>
                </a:solidFill>
                <a:effectLst/>
                <a:latin typeface="+mn-lt"/>
                <a:ea typeface="+mn-ea"/>
                <a:cs typeface="+mn-cs"/>
              </a:rPr>
              <a:t> of Natura 2000 areas are under direct </a:t>
            </a:r>
            <a:r>
              <a:rPr lang="en-US" sz="1200" b="1" kern="1200" dirty="0">
                <a:solidFill>
                  <a:schemeClr val="tx1"/>
                </a:solidFill>
                <a:effectLst/>
                <a:latin typeface="+mn-lt"/>
                <a:ea typeface="+mn-ea"/>
                <a:cs typeface="+mn-cs"/>
              </a:rPr>
              <a:t>state management by NPs</a:t>
            </a:r>
            <a:r>
              <a:rPr lang="en-US" sz="1200" kern="1200" dirty="0">
                <a:solidFill>
                  <a:schemeClr val="tx1"/>
                </a:solidFill>
                <a:effectLst/>
                <a:latin typeface="+mn-lt"/>
                <a:ea typeface="+mn-ea"/>
                <a:cs typeface="+mn-cs"/>
              </a:rPr>
              <a:t>, the remaining </a:t>
            </a:r>
            <a:r>
              <a:rPr lang="en-US" sz="1200" b="1" kern="1200" dirty="0">
                <a:solidFill>
                  <a:schemeClr val="tx1"/>
                </a:solidFill>
                <a:effectLst/>
                <a:latin typeface="+mn-lt"/>
                <a:ea typeface="+mn-ea"/>
                <a:cs typeface="+mn-cs"/>
              </a:rPr>
              <a:t>17,000 km² are in mixed ownership</a:t>
            </a:r>
            <a:r>
              <a:rPr lang="en-US" sz="1200" kern="1200" dirty="0">
                <a:solidFill>
                  <a:schemeClr val="tx1"/>
                </a:solidFill>
                <a:effectLst/>
                <a:latin typeface="+mn-lt"/>
                <a:ea typeface="+mn-ea"/>
                <a:cs typeface="+mn-cs"/>
              </a:rPr>
              <a:t>, by contractual management of private landholders.</a:t>
            </a:r>
          </a:p>
          <a:p>
            <a:r>
              <a:rPr lang="en-US" sz="1200" b="1" kern="1200" dirty="0">
                <a:solidFill>
                  <a:schemeClr val="tx1"/>
                </a:solidFill>
                <a:effectLst/>
                <a:latin typeface="+mn-lt"/>
                <a:ea typeface="+mn-ea"/>
                <a:cs typeface="+mn-cs"/>
              </a:rPr>
              <a:t>“Green” county or regional authorities practice permitting and law enforcement</a:t>
            </a:r>
            <a:r>
              <a:rPr lang="en-US" sz="1200" kern="1200" dirty="0">
                <a:solidFill>
                  <a:schemeClr val="tx1"/>
                </a:solidFill>
                <a:effectLst/>
                <a:latin typeface="+mn-lt"/>
                <a:ea typeface="+mn-ea"/>
                <a:cs typeface="+mn-cs"/>
              </a:rPr>
              <a:t>. They are responsible for all legal procedures involving natural resources and areas, except for those concerning more than one county’s nature conservation authority. Communication among National Park Directorates (management bodies) and county environmental departments is prioritized by regular thematic meetings to harmonize decisions. National Park Directorates and county green authorities are assigned </a:t>
            </a:r>
            <a:r>
              <a:rPr lang="en-US" sz="1200" b="1" kern="1200" dirty="0">
                <a:solidFill>
                  <a:schemeClr val="tx1"/>
                </a:solidFill>
                <a:effectLst/>
                <a:latin typeface="+mn-lt"/>
                <a:ea typeface="+mn-ea"/>
                <a:cs typeface="+mn-cs"/>
              </a:rPr>
              <a:t>by Government Decree 625/2022, Annex II</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dirty="0"/>
          </a:p>
        </p:txBody>
      </p:sp>
    </p:spTree>
    <p:extLst>
      <p:ext uri="{BB962C8B-B14F-4D97-AF65-F5344CB8AC3E}">
        <p14:creationId xmlns:p14="http://schemas.microsoft.com/office/powerpoint/2010/main" val="307069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dirty="0"/>
          </a:p>
        </p:txBody>
      </p:sp>
    </p:spTree>
    <p:extLst>
      <p:ext uri="{BB962C8B-B14F-4D97-AF65-F5344CB8AC3E}">
        <p14:creationId xmlns:p14="http://schemas.microsoft.com/office/powerpoint/2010/main" val="396531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Hungary’s Natura 2000 strategy focuses on an integrated management, by balancing economic, social, and conservation goals through sustainable farming, habitat restoration, and monitoring</a:t>
            </a:r>
            <a:r>
              <a:rPr lang="en-US" sz="1200" b="1" kern="1200" dirty="0">
                <a:solidFill>
                  <a:schemeClr val="tx1"/>
                </a:solidFill>
                <a:effectLst/>
                <a:latin typeface="+mn-lt"/>
                <a:ea typeface="+mn-ea"/>
                <a:cs typeface="+mn-cs"/>
              </a:rPr>
              <a:t>. Conservation objectives and priorities </a:t>
            </a:r>
            <a:r>
              <a:rPr lang="en-US" sz="1200" kern="1200" dirty="0">
                <a:solidFill>
                  <a:schemeClr val="tx1"/>
                </a:solidFill>
                <a:effectLst/>
                <a:latin typeface="+mn-lt"/>
                <a:ea typeface="+mn-ea"/>
                <a:cs typeface="+mn-cs"/>
              </a:rPr>
              <a:t>were incorporated into the </a:t>
            </a:r>
            <a:r>
              <a:rPr lang="en-US" sz="1200" b="1" kern="1200" dirty="0">
                <a:solidFill>
                  <a:schemeClr val="tx1"/>
                </a:solidFill>
                <a:effectLst/>
                <a:latin typeface="+mn-lt"/>
                <a:ea typeface="+mn-ea"/>
                <a:cs typeface="+mn-cs"/>
              </a:rPr>
              <a:t>Management Plan</a:t>
            </a:r>
            <a:r>
              <a:rPr lang="en-US" sz="1200" kern="1200" dirty="0">
                <a:solidFill>
                  <a:schemeClr val="tx1"/>
                </a:solidFill>
                <a:effectLst/>
                <a:latin typeface="+mn-lt"/>
                <a:ea typeface="+mn-ea"/>
                <a:cs typeface="+mn-cs"/>
              </a:rPr>
              <a:t> production according to </a:t>
            </a:r>
            <a:r>
              <a:rPr lang="en-US" sz="1200" b="1" kern="1200" dirty="0">
                <a:solidFill>
                  <a:schemeClr val="tx1"/>
                </a:solidFill>
                <a:effectLst/>
                <a:latin typeface="+mn-lt"/>
                <a:ea typeface="+mn-ea"/>
                <a:cs typeface="+mn-cs"/>
              </a:rPr>
              <a:t>Guidelines</a:t>
            </a:r>
            <a:r>
              <a:rPr lang="en-US" sz="1200" kern="1200" dirty="0">
                <a:solidFill>
                  <a:schemeClr val="tx1"/>
                </a:solidFill>
                <a:effectLst/>
                <a:latin typeface="+mn-lt"/>
                <a:ea typeface="+mn-ea"/>
                <a:cs typeface="+mn-cs"/>
              </a:rPr>
              <a:t>, by the 10 National Park Directorates. Management planning involves </a:t>
            </a:r>
            <a:r>
              <a:rPr lang="en-US" sz="1200" b="1" kern="1200" dirty="0">
                <a:solidFill>
                  <a:schemeClr val="tx1"/>
                </a:solidFill>
                <a:effectLst/>
                <a:latin typeface="+mn-lt"/>
                <a:ea typeface="+mn-ea"/>
                <a:cs typeface="+mn-cs"/>
              </a:rPr>
              <a:t>site specific management plans</a:t>
            </a:r>
            <a:r>
              <a:rPr lang="en-US" sz="1200" kern="1200" dirty="0">
                <a:solidFill>
                  <a:schemeClr val="tx1"/>
                </a:solidFill>
                <a:effectLst/>
                <a:latin typeface="+mn-lt"/>
                <a:ea typeface="+mn-ea"/>
                <a:cs typeface="+mn-cs"/>
              </a:rPr>
              <a:t> for 525 Natura 2000 sites; of which 470, 89% was complete in 2023.</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Prioritized Action Framework</a:t>
            </a:r>
            <a:r>
              <a:rPr lang="en-US" sz="1200" kern="1200" dirty="0">
                <a:solidFill>
                  <a:schemeClr val="tx1"/>
                </a:solidFill>
                <a:effectLst/>
                <a:latin typeface="+mn-lt"/>
                <a:ea typeface="+mn-ea"/>
                <a:cs typeface="+mn-cs"/>
              </a:rPr>
              <a:t> identifies priority conservation and restoration measures, detailing the specific actions required. </a:t>
            </a:r>
            <a:r>
              <a:rPr lang="en-US" sz="1200" b="1" kern="1200" dirty="0">
                <a:solidFill>
                  <a:schemeClr val="tx1"/>
                </a:solidFill>
                <a:effectLst/>
                <a:latin typeface="+mn-lt"/>
                <a:ea typeface="+mn-ea"/>
                <a:cs typeface="+mn-cs"/>
              </a:rPr>
              <a:t>Legislative and management framework</a:t>
            </a:r>
            <a:r>
              <a:rPr lang="en-US" sz="1200" kern="1200" dirty="0">
                <a:solidFill>
                  <a:schemeClr val="tx1"/>
                </a:solidFill>
                <a:effectLst/>
                <a:latin typeface="+mn-lt"/>
                <a:ea typeface="+mn-ea"/>
                <a:cs typeface="+mn-cs"/>
              </a:rPr>
              <a:t>, among </a:t>
            </a:r>
            <a:r>
              <a:rPr lang="en-US" sz="1200" b="1" kern="1200" dirty="0">
                <a:solidFill>
                  <a:schemeClr val="tx1"/>
                </a:solidFill>
                <a:effectLst/>
                <a:latin typeface="+mn-lt"/>
                <a:ea typeface="+mn-ea"/>
                <a:cs typeface="+mn-cs"/>
              </a:rPr>
              <a:t>financial planning</a:t>
            </a:r>
            <a:r>
              <a:rPr lang="en-US" sz="1200" kern="1200" dirty="0">
                <a:solidFill>
                  <a:schemeClr val="tx1"/>
                </a:solidFill>
                <a:effectLst/>
                <a:latin typeface="+mn-lt"/>
                <a:ea typeface="+mn-ea"/>
                <a:cs typeface="+mn-cs"/>
              </a:rPr>
              <a:t> of Natura 2000 areas and offer a </a:t>
            </a:r>
            <a:r>
              <a:rPr lang="en-US" sz="1200" b="1" kern="1200" dirty="0">
                <a:solidFill>
                  <a:schemeClr val="tx1"/>
                </a:solidFill>
                <a:effectLst/>
                <a:latin typeface="+mn-lt"/>
                <a:ea typeface="+mn-ea"/>
                <a:cs typeface="+mn-cs"/>
              </a:rPr>
              <a:t>comprehensive evaluation</a:t>
            </a:r>
            <a:r>
              <a:rPr lang="en-US" sz="1200" kern="1200" dirty="0">
                <a:solidFill>
                  <a:schemeClr val="tx1"/>
                </a:solidFill>
                <a:effectLst/>
                <a:latin typeface="+mn-lt"/>
                <a:ea typeface="+mn-ea"/>
                <a:cs typeface="+mn-cs"/>
              </a:rPr>
              <a:t> of Hungarian Nature conservation sites management efforts and </a:t>
            </a:r>
            <a:r>
              <a:rPr lang="en-US" sz="1200" b="1" kern="1200" dirty="0">
                <a:solidFill>
                  <a:schemeClr val="tx1"/>
                </a:solidFill>
                <a:effectLst/>
                <a:latin typeface="+mn-lt"/>
                <a:ea typeface="+mn-ea"/>
                <a:cs typeface="+mn-cs"/>
              </a:rPr>
              <a:t>conservation status</a:t>
            </a:r>
            <a:r>
              <a:rPr lang="en-US"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National Biodiversity Strategy 2030</a:t>
            </a:r>
            <a:r>
              <a:rPr lang="en-GB" sz="1200" kern="1200" dirty="0">
                <a:solidFill>
                  <a:schemeClr val="tx1"/>
                </a:solidFill>
                <a:effectLst/>
                <a:latin typeface="+mn-lt"/>
                <a:ea typeface="+mn-ea"/>
                <a:cs typeface="+mn-cs"/>
              </a:rPr>
              <a:t> is an all-inclusive environmental management plan, containing 3 main strategic areas, 19 objectives and 335 measures.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dirty="0"/>
          </a:p>
        </p:txBody>
      </p:sp>
    </p:spTree>
    <p:extLst>
      <p:ext uri="{BB962C8B-B14F-4D97-AF65-F5344CB8AC3E}">
        <p14:creationId xmlns:p14="http://schemas.microsoft.com/office/powerpoint/2010/main" val="991909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Financial needs of environment conservation in Hungary are covered by domestic public-, European Union and other international or private funding. According to the integrated approach, natura 2000 is driven primarily by EU funds, with only 15% national contributions. NPDs rely greatly on self-generated revenue, mostly from environmentally friendly farming and ecotourism.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16</a:t>
            </a:fld>
            <a:endParaRPr lang="en-US" dirty="0"/>
          </a:p>
        </p:txBody>
      </p:sp>
    </p:spTree>
    <p:extLst>
      <p:ext uri="{BB962C8B-B14F-4D97-AF65-F5344CB8AC3E}">
        <p14:creationId xmlns:p14="http://schemas.microsoft.com/office/powerpoint/2010/main" val="307040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Monitoring is mainly practiced by the </a:t>
            </a:r>
            <a:r>
              <a:rPr lang="en-GB" sz="1200" b="1" kern="1200" dirty="0">
                <a:solidFill>
                  <a:schemeClr val="tx1"/>
                </a:solidFill>
                <a:effectLst/>
                <a:latin typeface="+mn-lt"/>
                <a:ea typeface="+mn-ea"/>
                <a:cs typeface="+mn-cs"/>
              </a:rPr>
              <a:t>Hungarian Biodiversity Monitoring System</a:t>
            </a:r>
            <a:r>
              <a:rPr lang="en-GB" sz="1200" kern="1200" dirty="0">
                <a:solidFill>
                  <a:schemeClr val="tx1"/>
                </a:solidFill>
                <a:effectLst/>
                <a:latin typeface="+mn-lt"/>
                <a:ea typeface="+mn-ea"/>
                <a:cs typeface="+mn-cs"/>
              </a:rPr>
              <a:t>, a national program launched in 2001. The HBMS is structured for regional coordination, by national Parks, involving central advisory committee and expert groups for effective management. Civil participation has a great place in HBMS, programs like the VADONLESŐ have gained country wide recognition, moving many layers of society simultaneously.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dirty="0"/>
          </a:p>
        </p:txBody>
      </p:sp>
    </p:spTree>
    <p:extLst>
      <p:ext uri="{BB962C8B-B14F-4D97-AF65-F5344CB8AC3E}">
        <p14:creationId xmlns:p14="http://schemas.microsoft.com/office/powerpoint/2010/main" val="2111956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Conservation Status Assessments are reported according to </a:t>
            </a:r>
            <a:r>
              <a:rPr lang="en-GB" sz="1200" b="1" kern="1200" dirty="0">
                <a:solidFill>
                  <a:schemeClr val="tx1"/>
                </a:solidFill>
                <a:effectLst/>
                <a:latin typeface="+mn-lt"/>
                <a:ea typeface="+mn-ea"/>
                <a:cs typeface="+mn-cs"/>
              </a:rPr>
              <a:t>Article 12 (Birds) and 17 (Habitats).</a:t>
            </a:r>
            <a:r>
              <a:rPr lang="en-GB" sz="1200" kern="1200" dirty="0">
                <a:solidFill>
                  <a:schemeClr val="tx1"/>
                </a:solidFill>
                <a:effectLst/>
                <a:latin typeface="+mn-lt"/>
                <a:ea typeface="+mn-ea"/>
                <a:cs typeface="+mn-cs"/>
              </a:rPr>
              <a:t> In Hungary </a:t>
            </a:r>
            <a:r>
              <a:rPr lang="en-GB" sz="1200" b="1" kern="1200" dirty="0">
                <a:solidFill>
                  <a:schemeClr val="tx1"/>
                </a:solidFill>
                <a:effectLst/>
                <a:latin typeface="+mn-lt"/>
                <a:ea typeface="+mn-ea"/>
                <a:cs typeface="+mn-cs"/>
              </a:rPr>
              <a:t>45 unique habitat types</a:t>
            </a:r>
            <a:r>
              <a:rPr lang="en-GB" sz="1200" kern="1200" dirty="0">
                <a:solidFill>
                  <a:schemeClr val="tx1"/>
                </a:solidFill>
                <a:effectLst/>
                <a:latin typeface="+mn-lt"/>
                <a:ea typeface="+mn-ea"/>
                <a:cs typeface="+mn-cs"/>
              </a:rPr>
              <a:t> are present, in the 9 categories (forests, bogs mires fens, coastal, dunes, freshwater, grassland, heath scrub, rocky and sclerophyllous scrub). </a:t>
            </a:r>
            <a:r>
              <a:rPr lang="en-GB" sz="1200" b="1" kern="1200" dirty="0">
                <a:solidFill>
                  <a:schemeClr val="tx1"/>
                </a:solidFill>
                <a:effectLst/>
                <a:latin typeface="+mn-lt"/>
                <a:ea typeface="+mn-ea"/>
                <a:cs typeface="+mn-cs"/>
              </a:rPr>
              <a:t>Grasslands, Forests and Water dependent habitats are high priority </a:t>
            </a:r>
            <a:r>
              <a:rPr lang="en-GB" sz="1200" kern="1200" dirty="0">
                <a:solidFill>
                  <a:schemeClr val="tx1"/>
                </a:solidFill>
                <a:effectLst/>
                <a:latin typeface="+mn-lt"/>
                <a:ea typeface="+mn-ea"/>
                <a:cs typeface="+mn-cs"/>
              </a:rPr>
              <a:t>conservation areas, due to severe threats of agriculture, forestry, change in land use, abandonment, lack of mowing and climate change. </a:t>
            </a:r>
            <a:r>
              <a:rPr lang="en-US" sz="1200" kern="1200" dirty="0">
                <a:solidFill>
                  <a:schemeClr val="tx1"/>
                </a:solidFill>
                <a:effectLst/>
                <a:latin typeface="+mn-lt"/>
                <a:ea typeface="+mn-ea"/>
                <a:cs typeface="+mn-cs"/>
              </a:rPr>
              <a:t>Habitat specific conservation status varies dramatically; Rocky habitats are generally in </a:t>
            </a:r>
            <a:r>
              <a:rPr lang="en-US" sz="1200" b="1" kern="1200" dirty="0">
                <a:solidFill>
                  <a:schemeClr val="tx1"/>
                </a:solidFill>
                <a:effectLst/>
                <a:latin typeface="+mn-lt"/>
                <a:ea typeface="+mn-ea"/>
                <a:cs typeface="+mn-cs"/>
              </a:rPr>
              <a:t>good </a:t>
            </a:r>
            <a:r>
              <a:rPr lang="en-US" sz="1200" kern="1200" dirty="0">
                <a:solidFill>
                  <a:schemeClr val="tx1"/>
                </a:solidFill>
                <a:effectLst/>
                <a:latin typeface="+mn-lt"/>
                <a:ea typeface="+mn-ea"/>
                <a:cs typeface="+mn-cs"/>
              </a:rPr>
              <a:t>conservation status while Dune habitats, Sclerophyllous scrubs, Grasslands, Forests and water dependent habitats (like Bogs, mires and fens) are in </a:t>
            </a:r>
            <a:r>
              <a:rPr lang="en-US" sz="1200" b="1" kern="1200" dirty="0">
                <a:solidFill>
                  <a:schemeClr val="tx1"/>
                </a:solidFill>
                <a:effectLst/>
                <a:latin typeface="+mn-lt"/>
                <a:ea typeface="+mn-ea"/>
                <a:cs typeface="+mn-cs"/>
              </a:rPr>
              <a:t>mostly bad</a:t>
            </a:r>
            <a:r>
              <a:rPr lang="en-US" sz="1200" kern="1200" dirty="0">
                <a:solidFill>
                  <a:schemeClr val="tx1"/>
                </a:solidFill>
                <a:effectLst/>
                <a:latin typeface="+mn-lt"/>
                <a:ea typeface="+mn-ea"/>
                <a:cs typeface="+mn-cs"/>
              </a:rPr>
              <a:t> condition. </a:t>
            </a:r>
            <a:r>
              <a:rPr lang="en-US" sz="1200" b="1" kern="1200" dirty="0">
                <a:solidFill>
                  <a:schemeClr val="tx1"/>
                </a:solidFill>
                <a:effectLst/>
                <a:latin typeface="+mn-lt"/>
                <a:ea typeface="+mn-ea"/>
                <a:cs typeface="+mn-cs"/>
              </a:rPr>
              <a:t>Poor c</a:t>
            </a:r>
            <a:r>
              <a:rPr lang="en-US" sz="1200" kern="1200" dirty="0">
                <a:solidFill>
                  <a:schemeClr val="tx1"/>
                </a:solidFill>
                <a:effectLst/>
                <a:latin typeface="+mn-lt"/>
                <a:ea typeface="+mn-ea"/>
                <a:cs typeface="+mn-cs"/>
              </a:rPr>
              <a:t>onservation status describes Coastal habitats, Freshwater habitats and Heath and scrub habitats. See Figure. </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19</a:t>
            </a:fld>
            <a:endParaRPr lang="en-US" dirty="0"/>
          </a:p>
        </p:txBody>
      </p:sp>
    </p:spTree>
    <p:extLst>
      <p:ext uri="{BB962C8B-B14F-4D97-AF65-F5344CB8AC3E}">
        <p14:creationId xmlns:p14="http://schemas.microsoft.com/office/powerpoint/2010/main" val="18614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Regarding Species conservation, numerous species of community interest in the </a:t>
            </a:r>
            <a:r>
              <a:rPr lang="en-US" sz="1200" b="1" kern="1200" dirty="0">
                <a:solidFill>
                  <a:schemeClr val="tx1"/>
                </a:solidFill>
                <a:effectLst/>
                <a:latin typeface="+mn-lt"/>
                <a:ea typeface="+mn-ea"/>
                <a:cs typeface="+mn-cs"/>
              </a:rPr>
              <a:t>Pannonian biogeographical region cannot be found in other EU member states</a:t>
            </a:r>
            <a:r>
              <a:rPr lang="en-US" sz="1200" kern="1200" dirty="0">
                <a:solidFill>
                  <a:schemeClr val="tx1"/>
                </a:solidFill>
                <a:effectLst/>
                <a:latin typeface="+mn-lt"/>
                <a:ea typeface="+mn-ea"/>
                <a:cs typeface="+mn-cs"/>
              </a:rPr>
              <a:t> whatsoever, only in Hungary. In Hungary 733 plants and 1178 animals are protected, of which 87 plant and 185 animal species are strictly. 58 mushrooms, 17 lichens and 6 nest-building ant species are also under legal protection. See table for protected species numbers in Hungary. </a:t>
            </a:r>
            <a:r>
              <a:rPr lang="en-US" sz="1200" b="1" kern="1200" dirty="0">
                <a:solidFill>
                  <a:schemeClr val="tx1"/>
                </a:solidFill>
                <a:effectLst/>
                <a:latin typeface="+mn-lt"/>
                <a:ea typeface="+mn-ea"/>
                <a:cs typeface="+mn-cs"/>
              </a:rPr>
              <a:t>Bird species show an increasing</a:t>
            </a:r>
            <a:r>
              <a:rPr lang="en-US" sz="1200" kern="1200" dirty="0">
                <a:solidFill>
                  <a:schemeClr val="tx1"/>
                </a:solidFill>
                <a:effectLst/>
                <a:latin typeface="+mn-lt"/>
                <a:ea typeface="+mn-ea"/>
                <a:cs typeface="+mn-cs"/>
              </a:rPr>
              <a:t> or stable population conservation status trends, concerning 51% of migrating breeding and 21% of wintering species. Invertebrates, Mammals and Arthropods are mostly in </a:t>
            </a:r>
            <a:r>
              <a:rPr lang="en-US" sz="1200" b="1" kern="1200" dirty="0">
                <a:solidFill>
                  <a:schemeClr val="tx1"/>
                </a:solidFill>
                <a:effectLst/>
                <a:latin typeface="+mn-lt"/>
                <a:ea typeface="+mn-ea"/>
                <a:cs typeface="+mn-cs"/>
              </a:rPr>
              <a:t>poor</a:t>
            </a:r>
            <a:r>
              <a:rPr lang="en-US" sz="1200" kern="1200" dirty="0">
                <a:solidFill>
                  <a:schemeClr val="tx1"/>
                </a:solidFill>
                <a:effectLst/>
                <a:latin typeface="+mn-lt"/>
                <a:ea typeface="+mn-ea"/>
                <a:cs typeface="+mn-cs"/>
              </a:rPr>
              <a:t> conservation status, while Reptile Fish and Amphibian species are in mostly </a:t>
            </a:r>
            <a:r>
              <a:rPr lang="en-US" sz="1200" b="1" kern="1200" dirty="0">
                <a:solidFill>
                  <a:schemeClr val="tx1"/>
                </a:solidFill>
                <a:effectLst/>
                <a:latin typeface="+mn-lt"/>
                <a:ea typeface="+mn-ea"/>
                <a:cs typeface="+mn-cs"/>
              </a:rPr>
              <a:t>good</a:t>
            </a:r>
            <a:r>
              <a:rPr lang="en-US" sz="1200" kern="1200" dirty="0">
                <a:solidFill>
                  <a:schemeClr val="tx1"/>
                </a:solidFill>
                <a:effectLst/>
                <a:latin typeface="+mn-lt"/>
                <a:ea typeface="+mn-ea"/>
                <a:cs typeface="+mn-cs"/>
              </a:rPr>
              <a:t> condition. See Figure for conservation status assessment of Hungarian species categories within the natura 2000 framework.</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20</a:t>
            </a:fld>
            <a:endParaRPr lang="en-US" dirty="0"/>
          </a:p>
        </p:txBody>
      </p:sp>
    </p:spTree>
    <p:extLst>
      <p:ext uri="{BB962C8B-B14F-4D97-AF65-F5344CB8AC3E}">
        <p14:creationId xmlns:p14="http://schemas.microsoft.com/office/powerpoint/2010/main" val="309459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conservation status of protected habitats seems to have a decreasing trend, between 2007 and 2018, similarly, to protected species. The share of </a:t>
            </a:r>
            <a:r>
              <a:rPr lang="en-US" sz="1200" b="1" kern="1200" dirty="0">
                <a:solidFill>
                  <a:schemeClr val="tx1"/>
                </a:solidFill>
                <a:effectLst/>
                <a:latin typeface="+mn-lt"/>
                <a:ea typeface="+mn-ea"/>
                <a:cs typeface="+mn-cs"/>
              </a:rPr>
              <a:t>habitats in bad conservation status increased</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48.89%,</a:t>
            </a:r>
            <a:r>
              <a:rPr lang="en-US" sz="1200" kern="1200" dirty="0">
                <a:solidFill>
                  <a:schemeClr val="tx1"/>
                </a:solidFill>
                <a:effectLst/>
                <a:latin typeface="+mn-lt"/>
                <a:ea typeface="+mn-ea"/>
                <a:cs typeface="+mn-cs"/>
              </a:rPr>
              <a:t> and the share of assessments for </a:t>
            </a:r>
            <a:r>
              <a:rPr lang="en-US" sz="1200" b="1" kern="1200" dirty="0">
                <a:solidFill>
                  <a:schemeClr val="tx1"/>
                </a:solidFill>
                <a:effectLst/>
                <a:latin typeface="+mn-lt"/>
                <a:ea typeface="+mn-ea"/>
                <a:cs typeface="+mn-cs"/>
              </a:rPr>
              <a:t>species in bad conservation status also increased</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11.79%.</a:t>
            </a:r>
            <a:r>
              <a:rPr lang="en-US" sz="1200" kern="1200" dirty="0">
                <a:solidFill>
                  <a:schemeClr val="tx1"/>
                </a:solidFill>
                <a:effectLst/>
                <a:latin typeface="+mn-lt"/>
                <a:ea typeface="+mn-ea"/>
                <a:cs typeface="+mn-cs"/>
              </a:rPr>
              <a:t> The main pressure comes from </a:t>
            </a:r>
            <a:r>
              <a:rPr lang="en-US" sz="1200" b="1" kern="1200" dirty="0">
                <a:solidFill>
                  <a:schemeClr val="tx1"/>
                </a:solidFill>
                <a:effectLst/>
                <a:latin typeface="+mn-lt"/>
                <a:ea typeface="+mn-ea"/>
                <a:cs typeface="+mn-cs"/>
              </a:rPr>
              <a:t>agriculture, natural processes and climate change</a:t>
            </a:r>
            <a:r>
              <a:rPr lang="en-US" sz="1200" kern="1200" dirty="0">
                <a:solidFill>
                  <a:schemeClr val="tx1"/>
                </a:solidFill>
                <a:effectLst/>
                <a:latin typeface="+mn-lt"/>
                <a:ea typeface="+mn-ea"/>
                <a:cs typeface="+mn-cs"/>
              </a:rPr>
              <a:t>, and ‘extraction and cultivation of biological living resources’ (including illegal killing and poaching).</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21</a:t>
            </a:fld>
            <a:endParaRPr lang="en-US" dirty="0"/>
          </a:p>
        </p:txBody>
      </p:sp>
    </p:spTree>
    <p:extLst>
      <p:ext uri="{BB962C8B-B14F-4D97-AF65-F5344CB8AC3E}">
        <p14:creationId xmlns:p14="http://schemas.microsoft.com/office/powerpoint/2010/main" val="940435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Comparison </a:t>
            </a:r>
            <a:r>
              <a:rPr lang="en-US" sz="1200" kern="1200" dirty="0">
                <a:solidFill>
                  <a:schemeClr val="tx1"/>
                </a:solidFill>
                <a:effectLst/>
                <a:latin typeface="+mn-lt"/>
                <a:ea typeface="+mn-ea"/>
                <a:cs typeface="+mn-cs"/>
              </a:rPr>
              <a:t>of conservation status at </a:t>
            </a:r>
            <a:r>
              <a:rPr lang="en-US" sz="1200" b="1" kern="1200" dirty="0">
                <a:solidFill>
                  <a:schemeClr val="tx1"/>
                </a:solidFill>
                <a:effectLst/>
                <a:latin typeface="+mn-lt"/>
                <a:ea typeface="+mn-ea"/>
                <a:cs typeface="+mn-cs"/>
              </a:rPr>
              <a:t>European Member State level</a:t>
            </a:r>
            <a:r>
              <a:rPr lang="en-US" sz="1200" kern="1200" dirty="0">
                <a:solidFill>
                  <a:schemeClr val="tx1"/>
                </a:solidFill>
                <a:effectLst/>
                <a:latin typeface="+mn-lt"/>
                <a:ea typeface="+mn-ea"/>
                <a:cs typeface="+mn-cs"/>
              </a:rPr>
              <a:t> indicates that </a:t>
            </a:r>
            <a:r>
              <a:rPr lang="en-US" sz="1200" b="1" kern="1200" dirty="0">
                <a:solidFill>
                  <a:schemeClr val="tx1"/>
                </a:solidFill>
                <a:effectLst/>
                <a:latin typeface="+mn-lt"/>
                <a:ea typeface="+mn-ea"/>
                <a:cs typeface="+mn-cs"/>
              </a:rPr>
              <a:t>Hungary is generally just above average in species and just below average in habitats conservation</a:t>
            </a:r>
            <a:r>
              <a:rPr lang="en-US" sz="1200" kern="1200" dirty="0">
                <a:solidFill>
                  <a:schemeClr val="tx1"/>
                </a:solidFill>
                <a:effectLst/>
                <a:latin typeface="+mn-lt"/>
                <a:ea typeface="+mn-ea"/>
                <a:cs typeface="+mn-cs"/>
              </a:rPr>
              <a:t>. See figure for percentages of good-poor and bad status. </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dirty="0"/>
          </a:p>
        </p:txBody>
      </p:sp>
    </p:spTree>
    <p:extLst>
      <p:ext uri="{BB962C8B-B14F-4D97-AF65-F5344CB8AC3E}">
        <p14:creationId xmlns:p14="http://schemas.microsoft.com/office/powerpoint/2010/main" val="2128310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Summarizing the Nature protection</a:t>
            </a:r>
            <a:r>
              <a:rPr lang="en-US" sz="1200" b="1" kern="1200" dirty="0">
                <a:solidFill>
                  <a:schemeClr val="tx1"/>
                </a:solidFill>
                <a:effectLst/>
                <a:latin typeface="+mn-lt"/>
                <a:ea typeface="+mn-ea"/>
                <a:cs typeface="+mn-cs"/>
              </a:rPr>
              <a:t> efficiency </a:t>
            </a:r>
            <a:r>
              <a:rPr lang="en-US" sz="1200" kern="1200" dirty="0">
                <a:solidFill>
                  <a:schemeClr val="tx1"/>
                </a:solidFill>
                <a:effectLst/>
                <a:latin typeface="+mn-lt"/>
                <a:ea typeface="+mn-ea"/>
                <a:cs typeface="+mn-cs"/>
              </a:rPr>
              <a:t>of habitats and species in Hungary is </a:t>
            </a:r>
            <a:r>
              <a:rPr lang="en-US" sz="1200" b="1" kern="1200" dirty="0">
                <a:solidFill>
                  <a:schemeClr val="tx1"/>
                </a:solidFill>
                <a:effectLst/>
                <a:latin typeface="+mn-lt"/>
                <a:ea typeface="+mn-ea"/>
                <a:cs typeface="+mn-cs"/>
              </a:rPr>
              <a:t>just around the EU level</a:t>
            </a:r>
            <a:r>
              <a:rPr lang="en-US" sz="1200" kern="1200" dirty="0">
                <a:solidFill>
                  <a:schemeClr val="tx1"/>
                </a:solidFill>
                <a:effectLst/>
                <a:latin typeface="+mn-lt"/>
                <a:ea typeface="+mn-ea"/>
                <a:cs typeface="+mn-cs"/>
              </a:rPr>
              <a:t>, with a </a:t>
            </a:r>
            <a:r>
              <a:rPr lang="en-US" sz="1200" b="1" kern="1200" dirty="0">
                <a:solidFill>
                  <a:schemeClr val="tx1"/>
                </a:solidFill>
                <a:effectLst/>
                <a:latin typeface="+mn-lt"/>
                <a:ea typeface="+mn-ea"/>
                <a:cs typeface="+mn-cs"/>
              </a:rPr>
              <a:t>negative highlight on forests and grasslands</a:t>
            </a:r>
            <a:r>
              <a:rPr lang="en-US" sz="1200" kern="1200" dirty="0">
                <a:solidFill>
                  <a:schemeClr val="tx1"/>
                </a:solidFill>
                <a:effectLst/>
                <a:latin typeface="+mn-lt"/>
                <a:ea typeface="+mn-ea"/>
                <a:cs typeface="+mn-cs"/>
              </a:rPr>
              <a:t>, which are deteriorating. See Table for this.</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23</a:t>
            </a:fld>
            <a:endParaRPr lang="en-US" dirty="0"/>
          </a:p>
        </p:txBody>
      </p:sp>
    </p:spTree>
    <p:extLst>
      <p:ext uri="{BB962C8B-B14F-4D97-AF65-F5344CB8AC3E}">
        <p14:creationId xmlns:p14="http://schemas.microsoft.com/office/powerpoint/2010/main" val="315288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is aimed to draft the Natura 2000 network in Hungary, its management model, evaluation indicators and effectiveness of protected area management.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102107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seem to be many reasons beyond effectiveness of implementation, like The </a:t>
            </a:r>
            <a:r>
              <a:rPr lang="en-US" sz="1200" b="1" kern="1200" dirty="0">
                <a:solidFill>
                  <a:schemeClr val="tx1"/>
                </a:solidFill>
                <a:effectLst/>
                <a:latin typeface="+mn-lt"/>
                <a:ea typeface="+mn-ea"/>
                <a:cs typeface="+mn-cs"/>
              </a:rPr>
              <a:t>biodiversity target itself might be overoptimistic</a:t>
            </a:r>
            <a:r>
              <a:rPr lang="en-US" sz="1200" kern="1200" dirty="0">
                <a:solidFill>
                  <a:schemeClr val="tx1"/>
                </a:solidFill>
                <a:effectLst/>
                <a:latin typeface="+mn-lt"/>
                <a:ea typeface="+mn-ea"/>
                <a:cs typeface="+mn-cs"/>
              </a:rPr>
              <a:t>; The EU-Member States </a:t>
            </a:r>
            <a:r>
              <a:rPr lang="en-US" sz="1200" b="1" kern="1200" dirty="0">
                <a:solidFill>
                  <a:schemeClr val="tx1"/>
                </a:solidFill>
                <a:effectLst/>
                <a:latin typeface="+mn-lt"/>
                <a:ea typeface="+mn-ea"/>
                <a:cs typeface="+mn-cs"/>
              </a:rPr>
              <a:t>lack legally binding obligations </a:t>
            </a:r>
            <a:r>
              <a:rPr lang="en-US" sz="1200" kern="1200" dirty="0">
                <a:solidFill>
                  <a:schemeClr val="tx1"/>
                </a:solidFill>
                <a:effectLst/>
                <a:latin typeface="+mn-lt"/>
                <a:ea typeface="+mn-ea"/>
                <a:cs typeface="+mn-cs"/>
              </a:rPr>
              <a:t>and lastly </a:t>
            </a:r>
            <a:r>
              <a:rPr lang="en-US" sz="1200" b="1" kern="1200" dirty="0">
                <a:solidFill>
                  <a:schemeClr val="tx1"/>
                </a:solidFill>
                <a:effectLst/>
                <a:latin typeface="+mn-lt"/>
                <a:ea typeface="+mn-ea"/>
                <a:cs typeface="+mn-cs"/>
              </a:rPr>
              <a:t>Private owners in contractual managemen</a:t>
            </a:r>
            <a:r>
              <a:rPr lang="en-US" sz="1200" kern="1200" dirty="0">
                <a:solidFill>
                  <a:schemeClr val="tx1"/>
                </a:solidFill>
                <a:effectLst/>
                <a:latin typeface="+mn-lt"/>
                <a:ea typeface="+mn-ea"/>
                <a:cs typeface="+mn-cs"/>
              </a:rPr>
              <a:t>t of Natura 2000 lands </a:t>
            </a:r>
            <a:r>
              <a:rPr lang="en-US" sz="1200" b="1" kern="1200" dirty="0">
                <a:solidFill>
                  <a:schemeClr val="tx1"/>
                </a:solidFill>
                <a:effectLst/>
                <a:latin typeface="+mn-lt"/>
                <a:ea typeface="+mn-ea"/>
                <a:cs typeface="+mn-cs"/>
              </a:rPr>
              <a:t>lack legal obligations </a:t>
            </a:r>
            <a:r>
              <a:rPr lang="en-US" sz="1200" kern="1200" dirty="0">
                <a:solidFill>
                  <a:schemeClr val="tx1"/>
                </a:solidFill>
                <a:effectLst/>
                <a:latin typeface="+mn-lt"/>
                <a:ea typeface="+mn-ea"/>
                <a:cs typeface="+mn-cs"/>
              </a:rPr>
              <a:t>towards conservation goals.</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24</a:t>
            </a:fld>
            <a:endParaRPr lang="en-US" dirty="0"/>
          </a:p>
        </p:txBody>
      </p:sp>
    </p:spTree>
    <p:extLst>
      <p:ext uri="{BB962C8B-B14F-4D97-AF65-F5344CB8AC3E}">
        <p14:creationId xmlns:p14="http://schemas.microsoft.com/office/powerpoint/2010/main" val="334855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Crucial components of Biodiversity Conservation are </a:t>
            </a:r>
            <a:r>
              <a:rPr lang="en-US" sz="1200" b="1" kern="1200" dirty="0">
                <a:solidFill>
                  <a:schemeClr val="tx1"/>
                </a:solidFill>
                <a:effectLst/>
                <a:latin typeface="+mn-lt"/>
                <a:ea typeface="+mn-ea"/>
                <a:cs typeface="+mn-cs"/>
              </a:rPr>
              <a:t>sufficient financial resources and a supportive regulatory environment </a:t>
            </a:r>
            <a:r>
              <a:rPr lang="en-US" sz="1200" kern="1200" dirty="0">
                <a:solidFill>
                  <a:schemeClr val="tx1"/>
                </a:solidFill>
                <a:effectLst/>
                <a:latin typeface="+mn-lt"/>
                <a:ea typeface="+mn-ea"/>
                <a:cs typeface="+mn-cs"/>
              </a:rPr>
              <a:t>at central and regional administrative levels. In Hungary, the adequate administrative structure is present, however lack of EU level obligatory legislation, insufficient financial resources and contractual management in private ownership of Natura 2000 areas cause irreversible damage.</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25</a:t>
            </a:fld>
            <a:endParaRPr lang="en-US" dirty="0"/>
          </a:p>
        </p:txBody>
      </p:sp>
    </p:spTree>
    <p:extLst>
      <p:ext uri="{BB962C8B-B14F-4D97-AF65-F5344CB8AC3E}">
        <p14:creationId xmlns:p14="http://schemas.microsoft.com/office/powerpoint/2010/main" val="126123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Eurasian bittern (Botaurus stellaris)</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28</a:t>
            </a:fld>
            <a:endParaRPr lang="en-US" dirty="0"/>
          </a:p>
        </p:txBody>
      </p:sp>
    </p:spTree>
    <p:extLst>
      <p:ext uri="{BB962C8B-B14F-4D97-AF65-F5344CB8AC3E}">
        <p14:creationId xmlns:p14="http://schemas.microsoft.com/office/powerpoint/2010/main" val="415150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Hungary is a landlocked country with </a:t>
            </a:r>
            <a:r>
              <a:rPr lang="en-GB" sz="1200" b="1" kern="1200" dirty="0">
                <a:solidFill>
                  <a:schemeClr val="tx1"/>
                </a:solidFill>
                <a:effectLst/>
                <a:latin typeface="+mn-lt"/>
                <a:ea typeface="+mn-ea"/>
                <a:cs typeface="+mn-cs"/>
              </a:rPr>
              <a:t>93,000 km² terrestrial area</a:t>
            </a:r>
            <a:r>
              <a:rPr lang="en-GB" sz="1200" kern="1200" dirty="0">
                <a:solidFill>
                  <a:schemeClr val="tx1"/>
                </a:solidFill>
                <a:effectLst/>
                <a:latin typeface="+mn-lt"/>
                <a:ea typeface="+mn-ea"/>
                <a:cs typeface="+mn-cs"/>
              </a:rPr>
              <a:t>. Hungary is situated in the Pannonian region, surrounded by 7 countries, with most of its territory characterized by agricultural grasslands and rivers. A significant portion of the </a:t>
            </a:r>
            <a:r>
              <a:rPr lang="en-GB" sz="1200" b="1" kern="1200" dirty="0">
                <a:solidFill>
                  <a:schemeClr val="tx1"/>
                </a:solidFill>
                <a:effectLst/>
                <a:latin typeface="+mn-lt"/>
                <a:ea typeface="+mn-ea"/>
                <a:cs typeface="+mn-cs"/>
              </a:rPr>
              <a:t>Pannonian biogeographical habitat</a:t>
            </a:r>
            <a:r>
              <a:rPr lang="en-GB" sz="1200" kern="1200" dirty="0">
                <a:solidFill>
                  <a:schemeClr val="tx1"/>
                </a:solidFill>
                <a:effectLst/>
                <a:latin typeface="+mn-lt"/>
                <a:ea typeface="+mn-ea"/>
                <a:cs typeface="+mn-cs"/>
              </a:rPr>
              <a:t> is in Hungary’s national territory; like steppe-like grasslands, wetlands and Illyrian sessile oak-hornbeam forests. The puszta- plain grassland- is a Pannonian signature habitat. </a:t>
            </a:r>
            <a:r>
              <a:rPr lang="en-GB" sz="1200" b="1" kern="1200" dirty="0">
                <a:solidFill>
                  <a:schemeClr val="tx1"/>
                </a:solidFill>
                <a:effectLst/>
                <a:latin typeface="+mn-lt"/>
                <a:ea typeface="+mn-ea"/>
                <a:cs typeface="+mn-cs"/>
              </a:rPr>
              <a:t>The great plain takes up 75% </a:t>
            </a:r>
            <a:r>
              <a:rPr lang="en-GB" sz="1200" kern="1200" dirty="0">
                <a:solidFill>
                  <a:schemeClr val="tx1"/>
                </a:solidFill>
                <a:effectLst/>
                <a:latin typeface="+mn-lt"/>
                <a:ea typeface="+mn-ea"/>
                <a:cs typeface="+mn-cs"/>
              </a:rPr>
              <a:t>of all Hungarian territory, but the little plain and the </a:t>
            </a:r>
            <a:r>
              <a:rPr lang="en-GB" sz="1200" kern="1200" dirty="0" err="1">
                <a:solidFill>
                  <a:schemeClr val="tx1"/>
                </a:solidFill>
                <a:effectLst/>
                <a:latin typeface="+mn-lt"/>
                <a:ea typeface="+mn-ea"/>
                <a:cs typeface="+mn-cs"/>
              </a:rPr>
              <a:t>dráva</a:t>
            </a:r>
            <a:r>
              <a:rPr lang="en-GB" sz="1200" kern="1200" dirty="0">
                <a:solidFill>
                  <a:schemeClr val="tx1"/>
                </a:solidFill>
                <a:effectLst/>
                <a:latin typeface="+mn-lt"/>
                <a:ea typeface="+mn-ea"/>
                <a:cs typeface="+mn-cs"/>
              </a:rPr>
              <a:t> plain are equally important.</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277882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dirty="0"/>
          </a:p>
        </p:txBody>
      </p:sp>
    </p:spTree>
    <p:extLst>
      <p:ext uri="{BB962C8B-B14F-4D97-AF65-F5344CB8AC3E}">
        <p14:creationId xmlns:p14="http://schemas.microsoft.com/office/powerpoint/2010/main" val="173056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lands have been cultivated and used by low-intensity grazing livestock keeping through many centuries. </a:t>
            </a:r>
            <a:r>
              <a:rPr lang="en-GB" sz="1200" b="1" kern="1200" dirty="0">
                <a:solidFill>
                  <a:schemeClr val="tx1"/>
                </a:solidFill>
                <a:effectLst/>
                <a:latin typeface="+mn-lt"/>
                <a:ea typeface="+mn-ea"/>
                <a:cs typeface="+mn-cs"/>
              </a:rPr>
              <a:t>Agricultural lands</a:t>
            </a:r>
            <a:r>
              <a:rPr lang="en-GB" sz="1200" kern="1200" dirty="0">
                <a:solidFill>
                  <a:schemeClr val="tx1"/>
                </a:solidFill>
                <a:effectLst/>
                <a:latin typeface="+mn-lt"/>
                <a:ea typeface="+mn-ea"/>
                <a:cs typeface="+mn-cs"/>
              </a:rPr>
              <a:t> take up more than half of the country’s territory: </a:t>
            </a:r>
            <a:r>
              <a:rPr lang="en-GB" sz="1200" b="1" kern="1200" dirty="0">
                <a:solidFill>
                  <a:schemeClr val="tx1"/>
                </a:solidFill>
                <a:effectLst/>
                <a:latin typeface="+mn-lt"/>
                <a:ea typeface="+mn-ea"/>
                <a:cs typeface="+mn-cs"/>
              </a:rPr>
              <a:t>49,000 km²</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192113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22.24% of Hungary’s national territory is under protection</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21.4% is NATURA 2000 </a:t>
            </a:r>
            <a:r>
              <a:rPr lang="en-US" sz="1200" kern="1200" dirty="0">
                <a:solidFill>
                  <a:schemeClr val="tx1"/>
                </a:solidFill>
                <a:effectLst/>
                <a:latin typeface="+mn-lt"/>
                <a:ea typeface="+mn-ea"/>
                <a:cs typeface="+mn-cs"/>
              </a:rPr>
              <a:t>designated area. Covering 19,900 km² on </a:t>
            </a:r>
            <a:r>
              <a:rPr lang="en-US" sz="1200" b="1" kern="1200" dirty="0">
                <a:solidFill>
                  <a:schemeClr val="tx1"/>
                </a:solidFill>
                <a:effectLst/>
                <a:latin typeface="+mn-lt"/>
                <a:ea typeface="+mn-ea"/>
                <a:cs typeface="+mn-cs"/>
              </a:rPr>
              <a:t>525 sites, out of which 479 Special Area of Conservation and 56 Special Areas of Protection of Bird Habitats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126741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Protected areas cover diverse habitats nationwide: grasslands, forests and wetlands. Protected areas consist of more than </a:t>
            </a:r>
            <a:r>
              <a:rPr lang="en-US" sz="1200" b="1" kern="1200" dirty="0">
                <a:solidFill>
                  <a:schemeClr val="tx1"/>
                </a:solidFill>
                <a:effectLst/>
                <a:latin typeface="+mn-lt"/>
                <a:ea typeface="+mn-ea"/>
                <a:cs typeface="+mn-cs"/>
              </a:rPr>
              <a:t>45% of agroecosystems</a:t>
            </a:r>
            <a:r>
              <a:rPr lang="en-US" sz="1200" kern="1200" dirty="0">
                <a:solidFill>
                  <a:schemeClr val="tx1"/>
                </a:solidFill>
                <a:effectLst/>
                <a:latin typeface="+mn-lt"/>
                <a:ea typeface="+mn-ea"/>
                <a:cs typeface="+mn-cs"/>
              </a:rPr>
              <a:t>. See table for mor information. National protected areas are mostly under dual protection- being Natura 2000 areas too- with around 3.58% under just national protection. See graph for distribution of terrestrial protected areas.</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10</a:t>
            </a:fld>
            <a:endParaRPr lang="en-US" dirty="0"/>
          </a:p>
        </p:txBody>
      </p:sp>
    </p:spTree>
    <p:extLst>
      <p:ext uri="{BB962C8B-B14F-4D97-AF65-F5344CB8AC3E}">
        <p14:creationId xmlns:p14="http://schemas.microsoft.com/office/powerpoint/2010/main" val="319791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Legal framework of nature conservation in Hungary is based on the most important instruments of the European Union: </a:t>
            </a:r>
            <a:r>
              <a:rPr lang="en-GB" sz="1200" b="1" kern="1200" dirty="0">
                <a:solidFill>
                  <a:schemeClr val="tx1"/>
                </a:solidFill>
                <a:effectLst/>
                <a:latin typeface="+mn-lt"/>
                <a:ea typeface="+mn-ea"/>
                <a:cs typeface="+mn-cs"/>
              </a:rPr>
              <a:t>The Habitats Directive and the Wild birds Directives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goal of the Natura 2000 network is to protect significant endangered plant and animal species and habitat types at the community level, and through this to preserve biological diversity and ensure its long-term survival. Hungarian law incorporates the European objectives in its </a:t>
            </a:r>
            <a:r>
              <a:rPr lang="en-US" sz="1200" b="1" kern="1200" dirty="0">
                <a:solidFill>
                  <a:schemeClr val="tx1"/>
                </a:solidFill>
                <a:effectLst/>
                <a:latin typeface="+mn-lt"/>
                <a:ea typeface="+mn-ea"/>
                <a:cs typeface="+mn-cs"/>
              </a:rPr>
              <a:t>1996 nature conservation Act</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275/2004 Government Gazette</a:t>
            </a:r>
            <a:r>
              <a:rPr lang="en-US" sz="1200" kern="1200" dirty="0">
                <a:solidFill>
                  <a:schemeClr val="tx1"/>
                </a:solidFill>
                <a:effectLst/>
                <a:latin typeface="+mn-lt"/>
                <a:ea typeface="+mn-ea"/>
                <a:cs typeface="+mn-cs"/>
              </a:rPr>
              <a:t> (later modified in 2006 and 2008) on Natura 2000 legal framework, with marker species and habitats listed in the Annexes. Land parcel numbers and maps of all sites are stated in the </a:t>
            </a:r>
            <a:r>
              <a:rPr lang="en-US" sz="1200" b="1" kern="1200" dirty="0">
                <a:solidFill>
                  <a:schemeClr val="tx1"/>
                </a:solidFill>
                <a:effectLst/>
                <a:latin typeface="+mn-lt"/>
                <a:ea typeface="+mn-ea"/>
                <a:cs typeface="+mn-cs"/>
              </a:rPr>
              <a:t>14/2010 Ministerial Decree</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11</a:t>
            </a:fld>
            <a:endParaRPr lang="en-US" dirty="0"/>
          </a:p>
        </p:txBody>
      </p:sp>
    </p:spTree>
    <p:extLst>
      <p:ext uri="{BB962C8B-B14F-4D97-AF65-F5344CB8AC3E}">
        <p14:creationId xmlns:p14="http://schemas.microsoft.com/office/powerpoint/2010/main" val="1189720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Management model is </a:t>
            </a:r>
            <a:r>
              <a:rPr lang="en-US" sz="1200" b="1" kern="1200" dirty="0">
                <a:solidFill>
                  <a:schemeClr val="tx1"/>
                </a:solidFill>
                <a:effectLst/>
                <a:latin typeface="+mn-lt"/>
                <a:ea typeface="+mn-ea"/>
                <a:cs typeface="+mn-cs"/>
              </a:rPr>
              <a:t>a Centralized Authority- Decentralized Management complex system</a:t>
            </a:r>
            <a:r>
              <a:rPr lang="en-US" sz="1200" kern="1200" dirty="0">
                <a:solidFill>
                  <a:schemeClr val="tx1"/>
                </a:solidFill>
                <a:effectLst/>
                <a:latin typeface="+mn-lt"/>
                <a:ea typeface="+mn-ea"/>
                <a:cs typeface="+mn-cs"/>
              </a:rPr>
              <a:t>, to ensure accountability. </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363252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5E8994-67B0-7A02-C300-3232691564F0}"/>
              </a:ext>
              <a:ext uri="{C183D7F6-B498-43B3-948B-1728B52AA6E4}">
                <adec:decorative xmlns:adec="http://schemas.microsoft.com/office/drawing/2017/decorative" val="1"/>
              </a:ext>
            </a:extLst>
          </p:cNvPr>
          <p:cNvSpPr/>
          <p:nvPr userDrawn="1"/>
        </p:nvSpPr>
        <p:spPr>
          <a:xfrm>
            <a:off x="4532671" y="0"/>
            <a:ext cx="7659329" cy="6858000"/>
          </a:xfrm>
          <a:prstGeom prst="rect">
            <a:avLst/>
          </a:prstGeom>
          <a:solidFill>
            <a:schemeClr val="accent2">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10559" y="1"/>
            <a:ext cx="4952999" cy="2182482"/>
          </a:xfrm>
          <a:prstGeom prst="rect">
            <a:avLst/>
          </a:prstGeom>
          <a:solidFill>
            <a:schemeClr val="accent2">
              <a:alpha val="92000"/>
            </a:schemeClr>
          </a:solidFill>
        </p:spPr>
        <p:txBody>
          <a:bodyPr lIns="731520" rIns="731520" anchor="ctr"/>
          <a:lstStyle>
            <a:lvl1pPr algn="ctr">
              <a:defRPr sz="2400" cap="all" spc="100" baseline="0">
                <a:solidFill>
                  <a:schemeClr val="bg1"/>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6722F2-1968-8B82-9382-187D808D9CAE}"/>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b"/>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2674190"/>
            <a:ext cx="10494331" cy="360584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425779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0" y="0"/>
            <a:ext cx="6772276" cy="6858000"/>
          </a:xfrm>
          <a:prstGeom prst="rect">
            <a:avLst/>
          </a:prstGeom>
          <a:solidFill>
            <a:schemeClr val="accent4">
              <a:lumMod val="60000"/>
              <a:lumOff val="40000"/>
            </a:schemeClr>
          </a:solidFill>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224747" y="2365057"/>
            <a:ext cx="4377400" cy="2160644"/>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2" name="Text Placeholder 11">
            <a:extLst>
              <a:ext uri="{FF2B5EF4-FFF2-40B4-BE49-F238E27FC236}">
                <a16:creationId xmlns:a16="http://schemas.microsoft.com/office/drawing/2014/main" id="{FB3EFFF7-FFC6-16DF-B4AB-DD5A1A1DA92A}"/>
              </a:ext>
            </a:extLst>
          </p:cNvPr>
          <p:cNvSpPr>
            <a:spLocks noGrp="1"/>
          </p:cNvSpPr>
          <p:nvPr>
            <p:ph type="body" sz="quarter" idx="12" hasCustomPrompt="1"/>
          </p:nvPr>
        </p:nvSpPr>
        <p:spPr>
          <a:xfrm>
            <a:off x="3427896" y="0"/>
            <a:ext cx="3344379" cy="6858000"/>
          </a:xfrm>
          <a:custGeom>
            <a:avLst/>
            <a:gdLst>
              <a:gd name="connsiteX0" fmla="*/ 0 w 3344379"/>
              <a:gd name="connsiteY0" fmla="*/ 0 h 6858000"/>
              <a:gd name="connsiteX1" fmla="*/ 3344379 w 3344379"/>
              <a:gd name="connsiteY1" fmla="*/ 0 h 6858000"/>
              <a:gd name="connsiteX2" fmla="*/ 3344379 w 3344379"/>
              <a:gd name="connsiteY2" fmla="*/ 6858000 h 6858000"/>
              <a:gd name="connsiteX3" fmla="*/ 0 w 33443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44379" h="6858000">
                <a:moveTo>
                  <a:pt x="0" y="0"/>
                </a:moveTo>
                <a:lnTo>
                  <a:pt x="3344379" y="0"/>
                </a:lnTo>
                <a:lnTo>
                  <a:pt x="3344379" y="6858000"/>
                </a:lnTo>
                <a:lnTo>
                  <a:pt x="0" y="6858000"/>
                </a:lnTo>
                <a:close/>
              </a:path>
            </a:pathLst>
          </a:custGeom>
          <a:solidFill>
            <a:schemeClr val="accent5">
              <a:alpha val="10000"/>
            </a:schemeClr>
          </a:solidFill>
        </p:spPr>
        <p:txBody>
          <a:bodyPr wrap="square">
            <a:noAutofit/>
          </a:bodyPr>
          <a:lstStyle>
            <a:lvl1pPr marL="0" indent="0">
              <a:buNone/>
              <a:defRPr>
                <a:noFill/>
              </a:defRPr>
            </a:lvl1pPr>
          </a:lstStyle>
          <a:p>
            <a:pPr lvl="0"/>
            <a:r>
              <a:rPr lang="en-US" dirty="0"/>
              <a:t>Blank</a:t>
            </a:r>
          </a:p>
        </p:txBody>
      </p:sp>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4">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73712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FAF69-7EBE-817B-DCEA-4A1595820E3E}"/>
              </a:ext>
              <a:ext uri="{C183D7F6-B498-43B3-948B-1728B52AA6E4}">
                <adec:decorative xmlns:adec="http://schemas.microsoft.com/office/drawing/2017/decorative" val="1"/>
              </a:ext>
            </a:extLst>
          </p:cNvPr>
          <p:cNvSpPr/>
          <p:nvPr userDrawn="1"/>
        </p:nvSpPr>
        <p:spPr>
          <a:xfrm>
            <a:off x="-1" y="-7515"/>
            <a:ext cx="4661648" cy="6871651"/>
          </a:xfrm>
          <a:prstGeom prst="rect">
            <a:avLst/>
          </a:prstGeom>
          <a:solidFill>
            <a:srgbClr val="476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191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D970D0-182D-96E3-04B5-5D634F9C4F08}"/>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vilagorokseg.e-epites.hu/" TargetMode="External"/><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hyperlink" Target="https://www.hungarikum.hu/" TargetMode="External"/><Relationship Id="rId4" Type="http://schemas.openxmlformats.org/officeDocument/2006/relationships/hyperlink" Target="https://gyepgazdalkodas.h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2E20-15D2-FBFC-8AF2-CFA35F397E79}"/>
              </a:ext>
            </a:extLst>
          </p:cNvPr>
          <p:cNvSpPr>
            <a:spLocks noGrp="1"/>
          </p:cNvSpPr>
          <p:nvPr>
            <p:ph type="title"/>
          </p:nvPr>
        </p:nvSpPr>
        <p:spPr>
          <a:xfrm>
            <a:off x="1058333" y="812801"/>
            <a:ext cx="10075333" cy="5257799"/>
          </a:xfrm>
        </p:spPr>
        <p:txBody>
          <a:bodyPr/>
          <a:lstStyle/>
          <a:p>
            <a:r>
              <a:rPr lang="en-US" sz="1800" dirty="0"/>
              <a:t>University of Patras, Biology department</a:t>
            </a:r>
            <a:br>
              <a:rPr lang="en-US" sz="1800" dirty="0"/>
            </a:br>
            <a:r>
              <a:rPr lang="en-US" sz="1800" dirty="0"/>
              <a:t>Applied ecology and Environment Management MSc</a:t>
            </a:r>
            <a:br>
              <a:rPr lang="en-US" dirty="0"/>
            </a:br>
            <a:br>
              <a:rPr lang="en-US" dirty="0"/>
            </a:br>
            <a:br>
              <a:rPr lang="en-US" dirty="0"/>
            </a:br>
            <a:r>
              <a:rPr lang="en-US" dirty="0"/>
              <a:t>Environmental Planning and </a:t>
            </a:r>
            <a:br>
              <a:rPr lang="en-US" dirty="0"/>
            </a:br>
            <a:r>
              <a:rPr lang="en-US" dirty="0"/>
              <a:t>Management of Natural Areas</a:t>
            </a:r>
            <a:br>
              <a:rPr lang="en-US" dirty="0"/>
            </a:br>
            <a:br>
              <a:rPr lang="en-US" dirty="0"/>
            </a:br>
            <a:r>
              <a:rPr lang="en-US" dirty="0"/>
              <a:t>Exam Work</a:t>
            </a:r>
            <a:br>
              <a:rPr lang="en-US" dirty="0"/>
            </a:br>
            <a:br>
              <a:rPr lang="en-US" dirty="0"/>
            </a:br>
            <a:br>
              <a:rPr lang="en-US" dirty="0"/>
            </a:br>
            <a:r>
              <a:rPr lang="en-US" dirty="0"/>
              <a:t>Kovács Boglárka Zsuzsanna</a:t>
            </a:r>
            <a:br>
              <a:rPr lang="en-US" dirty="0"/>
            </a:br>
            <a:br>
              <a:rPr lang="en-US" dirty="0"/>
            </a:br>
            <a:r>
              <a:rPr lang="en-US" dirty="0"/>
              <a:t>10. 02. 2026, Patras</a:t>
            </a:r>
          </a:p>
        </p:txBody>
      </p:sp>
      <p:sp>
        <p:nvSpPr>
          <p:cNvPr id="5" name="Slide Number Placeholder 4">
            <a:extLst>
              <a:ext uri="{FF2B5EF4-FFF2-40B4-BE49-F238E27FC236}">
                <a16:creationId xmlns:a16="http://schemas.microsoft.com/office/drawing/2014/main" id="{5BA452B6-C732-8E56-B7F2-B83E429E61DA}"/>
              </a:ext>
            </a:extLst>
          </p:cNvPr>
          <p:cNvSpPr>
            <a:spLocks noGrp="1"/>
          </p:cNvSpPr>
          <p:nvPr>
            <p:ph type="sldNum" sz="quarter" idx="4"/>
          </p:nvPr>
        </p:nvSpPr>
        <p:spPr/>
        <p:txBody>
          <a:bodyPr/>
          <a:lstStyle/>
          <a:p>
            <a:fld id="{EA87306C-81BA-4795-A5CA-9392456A8C1E}" type="slidenum">
              <a:rPr lang="en-US" smtClean="0"/>
              <a:pPr/>
              <a:t>1</a:t>
            </a:fld>
            <a:endParaRPr lang="en-US" dirty="0"/>
          </a:p>
        </p:txBody>
      </p:sp>
      <p:pic>
        <p:nvPicPr>
          <p:cNvPr id="6" name="Picture 5" descr="Μετάβαση στην αρχική σελίδα">
            <a:extLst>
              <a:ext uri="{FF2B5EF4-FFF2-40B4-BE49-F238E27FC236}">
                <a16:creationId xmlns:a16="http://schemas.microsoft.com/office/drawing/2014/main" id="{2D1F5C84-B6C5-90A9-96CB-181AD0F874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5333" y="819983"/>
            <a:ext cx="1210734" cy="1210734"/>
          </a:xfrm>
          <a:prstGeom prst="rect">
            <a:avLst/>
          </a:prstGeom>
          <a:noFill/>
          <a:ln>
            <a:noFill/>
          </a:ln>
        </p:spPr>
      </p:pic>
      <p:pic>
        <p:nvPicPr>
          <p:cNvPr id="7" name="Picture 6" descr="A logo with text and letters&#10;&#10;AI-generated content may be incorrect.">
            <a:extLst>
              <a:ext uri="{FF2B5EF4-FFF2-40B4-BE49-F238E27FC236}">
                <a16:creationId xmlns:a16="http://schemas.microsoft.com/office/drawing/2014/main" id="{5F825610-7C4C-B61B-8382-49B3D3DDE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534" y="944878"/>
            <a:ext cx="1112520" cy="960943"/>
          </a:xfrm>
          <a:prstGeom prst="rect">
            <a:avLst/>
          </a:prstGeom>
        </p:spPr>
      </p:pic>
    </p:spTree>
    <p:extLst>
      <p:ext uri="{BB962C8B-B14F-4D97-AF65-F5344CB8AC3E}">
        <p14:creationId xmlns:p14="http://schemas.microsoft.com/office/powerpoint/2010/main" val="79948500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6BF5F-2BB0-C812-FD58-4DBC3B1076F7}"/>
              </a:ext>
            </a:extLst>
          </p:cNvPr>
          <p:cNvPicPr>
            <a:picLocks noChangeAspect="1"/>
          </p:cNvPicPr>
          <p:nvPr/>
        </p:nvPicPr>
        <p:blipFill>
          <a:blip r:embed="rId3"/>
          <a:srcRect l="15906" t="1830" r="15913"/>
          <a:stretch>
            <a:fillRect/>
          </a:stretch>
        </p:blipFill>
        <p:spPr>
          <a:xfrm>
            <a:off x="0" y="2182483"/>
            <a:ext cx="4942440" cy="4675506"/>
          </a:xfrm>
          <a:prstGeom prst="rect">
            <a:avLst/>
          </a:prstGeom>
        </p:spPr>
      </p:pic>
      <p:sp>
        <p:nvSpPr>
          <p:cNvPr id="21" name="Title 20">
            <a:extLst>
              <a:ext uri="{FF2B5EF4-FFF2-40B4-BE49-F238E27FC236}">
                <a16:creationId xmlns:a16="http://schemas.microsoft.com/office/drawing/2014/main" id="{EAB21749-21E0-B555-8423-AF94BE383D1C}"/>
              </a:ext>
            </a:extLst>
          </p:cNvPr>
          <p:cNvSpPr>
            <a:spLocks noGrp="1"/>
          </p:cNvSpPr>
          <p:nvPr>
            <p:ph type="title"/>
          </p:nvPr>
        </p:nvSpPr>
        <p:spPr>
          <a:xfrm>
            <a:off x="-10559" y="1"/>
            <a:ext cx="4952999" cy="2182482"/>
          </a:xfrm>
        </p:spPr>
        <p:txBody>
          <a:bodyPr anchor="ctr">
            <a:normAutofit/>
          </a:bodyPr>
          <a:lstStyle/>
          <a:p>
            <a:r>
              <a:rPr lang="en-US" dirty="0"/>
              <a:t>Natura 2000 in Hungary</a:t>
            </a:r>
          </a:p>
        </p:txBody>
      </p:sp>
      <p:pic>
        <p:nvPicPr>
          <p:cNvPr id="6" name="Picture Placeholder 5">
            <a:extLst>
              <a:ext uri="{FF2B5EF4-FFF2-40B4-BE49-F238E27FC236}">
                <a16:creationId xmlns:a16="http://schemas.microsoft.com/office/drawing/2014/main" id="{9C35E658-4C62-598C-BB10-2A5BF9C383B9}"/>
              </a:ext>
            </a:extLst>
          </p:cNvPr>
          <p:cNvPicPr>
            <a:picLocks noGrp="1" noChangeAspect="1"/>
          </p:cNvPicPr>
          <p:nvPr>
            <p:ph type="pic" sz="quarter" idx="10"/>
          </p:nvPr>
        </p:nvPicPr>
        <p:blipFill>
          <a:blip r:embed="rId4"/>
          <a:srcRect t="25914" r="2" b="25916"/>
          <a:stretch>
            <a:fillRect/>
          </a:stretch>
        </p:blipFill>
        <p:spPr>
          <a:xfrm>
            <a:off x="4942440" y="10"/>
            <a:ext cx="7249067" cy="2182473"/>
          </a:xfrm>
          <a:prstGeom prst="rect">
            <a:avLst/>
          </a:prstGeom>
          <a:noFill/>
        </p:spPr>
      </p:pic>
      <p:sp>
        <p:nvSpPr>
          <p:cNvPr id="2" name="Slide Number Placeholder 1">
            <a:extLst>
              <a:ext uri="{FF2B5EF4-FFF2-40B4-BE49-F238E27FC236}">
                <a16:creationId xmlns:a16="http://schemas.microsoft.com/office/drawing/2014/main" id="{C0D15DC2-8425-2530-3D59-ABE5D5C4AD2E}"/>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10</a:t>
            </a:fld>
            <a:endParaRPr lang="en-US"/>
          </a:p>
        </p:txBody>
      </p:sp>
      <p:graphicFrame>
        <p:nvGraphicFramePr>
          <p:cNvPr id="7" name="Content Placeholder 5">
            <a:extLst>
              <a:ext uri="{FF2B5EF4-FFF2-40B4-BE49-F238E27FC236}">
                <a16:creationId xmlns:a16="http://schemas.microsoft.com/office/drawing/2014/main" id="{BF9625EA-3D02-ED4A-19BB-AF9C321640AB}"/>
              </a:ext>
            </a:extLst>
          </p:cNvPr>
          <p:cNvGraphicFramePr>
            <a:graphicFrameLocks noGrp="1"/>
          </p:cNvGraphicFramePr>
          <p:nvPr>
            <p:ph sz="quarter" idx="13"/>
            <p:extLst>
              <p:ext uri="{D42A27DB-BD31-4B8C-83A1-F6EECF244321}">
                <p14:modId xmlns:p14="http://schemas.microsoft.com/office/powerpoint/2010/main" val="1693085179"/>
              </p:ext>
            </p:extLst>
          </p:nvPr>
        </p:nvGraphicFramePr>
        <p:xfrm>
          <a:off x="4942440" y="2772048"/>
          <a:ext cx="7010399" cy="3605257"/>
        </p:xfrm>
        <a:graphic>
          <a:graphicData uri="http://schemas.openxmlformats.org/drawingml/2006/table">
            <a:tbl>
              <a:tblPr firstRow="1" bandRow="1">
                <a:tableStyleId>{9DCAF9ED-07DC-4A11-8D7F-57B35C25682E}</a:tableStyleId>
              </a:tblPr>
              <a:tblGrid>
                <a:gridCol w="2321911">
                  <a:extLst>
                    <a:ext uri="{9D8B030D-6E8A-4147-A177-3AD203B41FA5}">
                      <a16:colId xmlns:a16="http://schemas.microsoft.com/office/drawing/2014/main" val="3179188991"/>
                    </a:ext>
                  </a:extLst>
                </a:gridCol>
                <a:gridCol w="2344244">
                  <a:extLst>
                    <a:ext uri="{9D8B030D-6E8A-4147-A177-3AD203B41FA5}">
                      <a16:colId xmlns:a16="http://schemas.microsoft.com/office/drawing/2014/main" val="1397276230"/>
                    </a:ext>
                  </a:extLst>
                </a:gridCol>
                <a:gridCol w="2344244">
                  <a:extLst>
                    <a:ext uri="{9D8B030D-6E8A-4147-A177-3AD203B41FA5}">
                      <a16:colId xmlns:a16="http://schemas.microsoft.com/office/drawing/2014/main" val="876066837"/>
                    </a:ext>
                  </a:extLst>
                </a:gridCol>
              </a:tblGrid>
              <a:tr h="1196097">
                <a:tc>
                  <a:txBody>
                    <a:bodyPr/>
                    <a:lstStyle/>
                    <a:p>
                      <a:pPr algn="ctr"/>
                      <a:r>
                        <a:rPr lang="en-GB" sz="2400" dirty="0">
                          <a:latin typeface="+mj-lt"/>
                        </a:rPr>
                        <a:t>Habitat type</a:t>
                      </a:r>
                      <a:endParaRPr lang="en-US" sz="2400" dirty="0">
                        <a:latin typeface="+mj-lt"/>
                      </a:endParaRPr>
                    </a:p>
                  </a:txBody>
                  <a:tcPr marL="93281" marR="93281" marT="46640" marB="46640" anchor="ctr"/>
                </a:tc>
                <a:tc>
                  <a:txBody>
                    <a:bodyPr/>
                    <a:lstStyle/>
                    <a:p>
                      <a:pPr algn="ctr"/>
                      <a:r>
                        <a:rPr lang="en-GB" sz="2400" dirty="0">
                          <a:latin typeface="+mj-lt"/>
                        </a:rPr>
                        <a:t>Natura 2000 (%)</a:t>
                      </a:r>
                      <a:endParaRPr lang="en-US" sz="2400" dirty="0">
                        <a:latin typeface="+mj-lt"/>
                      </a:endParaRPr>
                    </a:p>
                  </a:txBody>
                  <a:tcPr marL="93281" marR="93281" marT="46640" marB="46640" anchor="ctr"/>
                </a:tc>
                <a:tc>
                  <a:txBody>
                    <a:bodyPr/>
                    <a:lstStyle/>
                    <a:p>
                      <a:pPr algn="ctr"/>
                      <a:r>
                        <a:rPr lang="en-GB" sz="2400" dirty="0">
                          <a:latin typeface="+mj-lt"/>
                        </a:rPr>
                        <a:t>Area (km²)</a:t>
                      </a:r>
                      <a:endParaRPr lang="en-US" sz="2400" dirty="0">
                        <a:latin typeface="+mj-lt"/>
                      </a:endParaRPr>
                    </a:p>
                  </a:txBody>
                  <a:tcPr marL="93281" marR="93281" marT="46640" marB="46640" anchor="ctr"/>
                </a:tc>
                <a:extLst>
                  <a:ext uri="{0D108BD9-81ED-4DB2-BD59-A6C34878D82A}">
                    <a16:rowId xmlns:a16="http://schemas.microsoft.com/office/drawing/2014/main" val="709931723"/>
                  </a:ext>
                </a:extLst>
              </a:tr>
              <a:tr h="602290">
                <a:tc>
                  <a:txBody>
                    <a:bodyPr/>
                    <a:lstStyle/>
                    <a:p>
                      <a:r>
                        <a:rPr lang="en-GB" sz="2400" dirty="0"/>
                        <a:t>Grasslands</a:t>
                      </a:r>
                      <a:endParaRPr lang="en-US" sz="2400" dirty="0"/>
                    </a:p>
                  </a:txBody>
                  <a:tcPr marL="93281" marR="93281" marT="46640" marB="46640"/>
                </a:tc>
                <a:tc>
                  <a:txBody>
                    <a:bodyPr/>
                    <a:lstStyle/>
                    <a:p>
                      <a:r>
                        <a:rPr lang="en-GB" sz="2400" dirty="0"/>
                        <a:t>25</a:t>
                      </a:r>
                      <a:endParaRPr lang="en-US" sz="2400" dirty="0"/>
                    </a:p>
                  </a:txBody>
                  <a:tcPr marL="93281" marR="93281" marT="46640" marB="46640"/>
                </a:tc>
                <a:tc>
                  <a:txBody>
                    <a:bodyPr/>
                    <a:lstStyle/>
                    <a:p>
                      <a:r>
                        <a:rPr lang="en-GB" sz="2400" dirty="0"/>
                        <a:t>5,000</a:t>
                      </a:r>
                      <a:endParaRPr lang="en-US" sz="2400" dirty="0"/>
                    </a:p>
                  </a:txBody>
                  <a:tcPr marL="93281" marR="93281" marT="46640" marB="46640"/>
                </a:tc>
                <a:extLst>
                  <a:ext uri="{0D108BD9-81ED-4DB2-BD59-A6C34878D82A}">
                    <a16:rowId xmlns:a16="http://schemas.microsoft.com/office/drawing/2014/main" val="3092573533"/>
                  </a:ext>
                </a:extLst>
              </a:tr>
              <a:tr h="602290">
                <a:tc>
                  <a:txBody>
                    <a:bodyPr/>
                    <a:lstStyle/>
                    <a:p>
                      <a:r>
                        <a:rPr lang="en-GB" sz="2400" dirty="0"/>
                        <a:t>Forests</a:t>
                      </a:r>
                      <a:endParaRPr lang="en-US" sz="2400" dirty="0"/>
                    </a:p>
                  </a:txBody>
                  <a:tcPr marL="93281" marR="93281" marT="46640" marB="46640"/>
                </a:tc>
                <a:tc>
                  <a:txBody>
                    <a:bodyPr/>
                    <a:lstStyle/>
                    <a:p>
                      <a:r>
                        <a:rPr lang="en-GB" sz="2400" dirty="0"/>
                        <a:t>45</a:t>
                      </a:r>
                      <a:endParaRPr lang="en-US" sz="2400" dirty="0"/>
                    </a:p>
                  </a:txBody>
                  <a:tcPr marL="93281" marR="93281" marT="46640" marB="46640"/>
                </a:tc>
                <a:tc>
                  <a:txBody>
                    <a:bodyPr/>
                    <a:lstStyle/>
                    <a:p>
                      <a:r>
                        <a:rPr lang="en-GB" sz="2400" dirty="0"/>
                        <a:t>8,995</a:t>
                      </a:r>
                      <a:endParaRPr lang="en-US" sz="2400" dirty="0"/>
                    </a:p>
                  </a:txBody>
                  <a:tcPr marL="93281" marR="93281" marT="46640" marB="46640"/>
                </a:tc>
                <a:extLst>
                  <a:ext uri="{0D108BD9-81ED-4DB2-BD59-A6C34878D82A}">
                    <a16:rowId xmlns:a16="http://schemas.microsoft.com/office/drawing/2014/main" val="2116657712"/>
                  </a:ext>
                </a:extLst>
              </a:tr>
              <a:tr h="602290">
                <a:tc>
                  <a:txBody>
                    <a:bodyPr/>
                    <a:lstStyle/>
                    <a:p>
                      <a:r>
                        <a:rPr lang="en-GB" sz="2400" dirty="0"/>
                        <a:t>Wetlands</a:t>
                      </a:r>
                      <a:endParaRPr lang="en-US" sz="2400" dirty="0"/>
                    </a:p>
                  </a:txBody>
                  <a:tcPr marL="93281" marR="93281" marT="46640" marB="46640"/>
                </a:tc>
                <a:tc>
                  <a:txBody>
                    <a:bodyPr/>
                    <a:lstStyle/>
                    <a:p>
                      <a:r>
                        <a:rPr lang="en-GB" sz="2400" dirty="0"/>
                        <a:t>12</a:t>
                      </a:r>
                      <a:endParaRPr lang="en-US" sz="2400" dirty="0"/>
                    </a:p>
                  </a:txBody>
                  <a:tcPr marL="93281" marR="93281" marT="46640" marB="46640"/>
                </a:tc>
                <a:tc>
                  <a:txBody>
                    <a:bodyPr/>
                    <a:lstStyle/>
                    <a:p>
                      <a:r>
                        <a:rPr lang="en-GB" sz="2400" dirty="0"/>
                        <a:t>2,430</a:t>
                      </a:r>
                      <a:endParaRPr lang="en-US" sz="2400" dirty="0"/>
                    </a:p>
                  </a:txBody>
                  <a:tcPr marL="93281" marR="93281" marT="46640" marB="46640"/>
                </a:tc>
                <a:extLst>
                  <a:ext uri="{0D108BD9-81ED-4DB2-BD59-A6C34878D82A}">
                    <a16:rowId xmlns:a16="http://schemas.microsoft.com/office/drawing/2014/main" val="92827265"/>
                  </a:ext>
                </a:extLst>
              </a:tr>
              <a:tr h="602290">
                <a:tc>
                  <a:txBody>
                    <a:bodyPr/>
                    <a:lstStyle/>
                    <a:p>
                      <a:r>
                        <a:rPr lang="en-GB" sz="2400" dirty="0"/>
                        <a:t>Agroecosystems</a:t>
                      </a:r>
                      <a:endParaRPr lang="en-US" sz="2400" dirty="0"/>
                    </a:p>
                  </a:txBody>
                  <a:tcPr marL="93281" marR="93281" marT="46640" marB="46640"/>
                </a:tc>
                <a:tc>
                  <a:txBody>
                    <a:bodyPr/>
                    <a:lstStyle/>
                    <a:p>
                      <a:r>
                        <a:rPr lang="en-GB" sz="2400" dirty="0"/>
                        <a:t>&gt;45</a:t>
                      </a:r>
                      <a:endParaRPr lang="en-US" sz="2400" dirty="0"/>
                    </a:p>
                  </a:txBody>
                  <a:tcPr marL="93281" marR="93281" marT="46640" marB="46640"/>
                </a:tc>
                <a:tc>
                  <a:txBody>
                    <a:bodyPr/>
                    <a:lstStyle/>
                    <a:p>
                      <a:r>
                        <a:rPr lang="en-GB" sz="2400" dirty="0"/>
                        <a:t>overlapping</a:t>
                      </a:r>
                      <a:endParaRPr lang="en-US" sz="2400" dirty="0"/>
                    </a:p>
                  </a:txBody>
                  <a:tcPr marL="93281" marR="93281" marT="46640" marB="46640"/>
                </a:tc>
                <a:extLst>
                  <a:ext uri="{0D108BD9-81ED-4DB2-BD59-A6C34878D82A}">
                    <a16:rowId xmlns:a16="http://schemas.microsoft.com/office/drawing/2014/main" val="2442568369"/>
                  </a:ext>
                </a:extLst>
              </a:tr>
            </a:tbl>
          </a:graphicData>
        </a:graphic>
      </p:graphicFrame>
    </p:spTree>
    <p:extLst>
      <p:ext uri="{BB962C8B-B14F-4D97-AF65-F5344CB8AC3E}">
        <p14:creationId xmlns:p14="http://schemas.microsoft.com/office/powerpoint/2010/main" val="201287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24A6-E313-C64B-23B3-53496EC67F4A}"/>
              </a:ext>
            </a:extLst>
          </p:cNvPr>
          <p:cNvSpPr>
            <a:spLocks noGrp="1"/>
          </p:cNvSpPr>
          <p:nvPr>
            <p:ph type="title"/>
          </p:nvPr>
        </p:nvSpPr>
        <p:spPr/>
        <p:txBody>
          <a:bodyPr/>
          <a:lstStyle/>
          <a:p>
            <a:r>
              <a:rPr lang="en-GB" sz="3200" dirty="0"/>
              <a:t>Legal Framework</a:t>
            </a:r>
            <a:endParaRPr lang="en-US" sz="3200" dirty="0"/>
          </a:p>
        </p:txBody>
      </p:sp>
      <p:sp>
        <p:nvSpPr>
          <p:cNvPr id="3" name="Content Placeholder 2">
            <a:extLst>
              <a:ext uri="{FF2B5EF4-FFF2-40B4-BE49-F238E27FC236}">
                <a16:creationId xmlns:a16="http://schemas.microsoft.com/office/drawing/2014/main" id="{BDC5E04B-D569-7E54-2A57-C21FF65FC44C}"/>
              </a:ext>
            </a:extLst>
          </p:cNvPr>
          <p:cNvSpPr>
            <a:spLocks noGrp="1"/>
          </p:cNvSpPr>
          <p:nvPr>
            <p:ph sz="quarter" idx="10"/>
          </p:nvPr>
        </p:nvSpPr>
        <p:spPr>
          <a:xfrm>
            <a:off x="5631180" y="2420723"/>
            <a:ext cx="5958839" cy="3828947"/>
          </a:xfrm>
          <a:custGeom>
            <a:avLst/>
            <a:gdLst>
              <a:gd name="csX0" fmla="*/ 0 w 5958839"/>
              <a:gd name="csY0" fmla="*/ 0 h 3828947"/>
              <a:gd name="csX1" fmla="*/ 655472 w 5958839"/>
              <a:gd name="csY1" fmla="*/ 0 h 3828947"/>
              <a:gd name="csX2" fmla="*/ 1370533 w 5958839"/>
              <a:gd name="csY2" fmla="*/ 0 h 3828947"/>
              <a:gd name="csX3" fmla="*/ 1966417 w 5958839"/>
              <a:gd name="csY3" fmla="*/ 0 h 3828947"/>
              <a:gd name="csX4" fmla="*/ 2443124 w 5958839"/>
              <a:gd name="csY4" fmla="*/ 0 h 3828947"/>
              <a:gd name="csX5" fmla="*/ 3158185 w 5958839"/>
              <a:gd name="csY5" fmla="*/ 0 h 3828947"/>
              <a:gd name="csX6" fmla="*/ 3813657 w 5958839"/>
              <a:gd name="csY6" fmla="*/ 0 h 3828947"/>
              <a:gd name="csX7" fmla="*/ 4290364 w 5958839"/>
              <a:gd name="csY7" fmla="*/ 0 h 3828947"/>
              <a:gd name="csX8" fmla="*/ 4767071 w 5958839"/>
              <a:gd name="csY8" fmla="*/ 0 h 3828947"/>
              <a:gd name="csX9" fmla="*/ 5422543 w 5958839"/>
              <a:gd name="csY9" fmla="*/ 0 h 3828947"/>
              <a:gd name="csX10" fmla="*/ 5958839 w 5958839"/>
              <a:gd name="csY10" fmla="*/ 0 h 3828947"/>
              <a:gd name="csX11" fmla="*/ 5958839 w 5958839"/>
              <a:gd name="csY11" fmla="*/ 585282 h 3828947"/>
              <a:gd name="csX12" fmla="*/ 5958839 w 5958839"/>
              <a:gd name="csY12" fmla="*/ 1055695 h 3828947"/>
              <a:gd name="csX13" fmla="*/ 5958839 w 5958839"/>
              <a:gd name="csY13" fmla="*/ 1679267 h 3828947"/>
              <a:gd name="csX14" fmla="*/ 5958839 w 5958839"/>
              <a:gd name="csY14" fmla="*/ 2111391 h 3828947"/>
              <a:gd name="csX15" fmla="*/ 5958839 w 5958839"/>
              <a:gd name="csY15" fmla="*/ 2696673 h 3828947"/>
              <a:gd name="csX16" fmla="*/ 5958839 w 5958839"/>
              <a:gd name="csY16" fmla="*/ 3243665 h 3828947"/>
              <a:gd name="csX17" fmla="*/ 5958839 w 5958839"/>
              <a:gd name="csY17" fmla="*/ 3828947 h 3828947"/>
              <a:gd name="csX18" fmla="*/ 5541720 w 5958839"/>
              <a:gd name="csY18" fmla="*/ 3828947 h 3828947"/>
              <a:gd name="csX19" fmla="*/ 4886248 w 5958839"/>
              <a:gd name="csY19" fmla="*/ 3828947 h 3828947"/>
              <a:gd name="csX20" fmla="*/ 4171187 w 5958839"/>
              <a:gd name="csY20" fmla="*/ 3828947 h 3828947"/>
              <a:gd name="csX21" fmla="*/ 3575303 w 5958839"/>
              <a:gd name="csY21" fmla="*/ 3828947 h 3828947"/>
              <a:gd name="csX22" fmla="*/ 2979420 w 5958839"/>
              <a:gd name="csY22" fmla="*/ 3828947 h 3828947"/>
              <a:gd name="csX23" fmla="*/ 2383536 w 5958839"/>
              <a:gd name="csY23" fmla="*/ 3828947 h 3828947"/>
              <a:gd name="csX24" fmla="*/ 1787652 w 5958839"/>
              <a:gd name="csY24" fmla="*/ 3828947 h 3828947"/>
              <a:gd name="csX25" fmla="*/ 1310945 w 5958839"/>
              <a:gd name="csY25" fmla="*/ 3828947 h 3828947"/>
              <a:gd name="csX26" fmla="*/ 715061 w 5958839"/>
              <a:gd name="csY26" fmla="*/ 3828947 h 3828947"/>
              <a:gd name="csX27" fmla="*/ 0 w 5958839"/>
              <a:gd name="csY27" fmla="*/ 3828947 h 3828947"/>
              <a:gd name="csX28" fmla="*/ 0 w 5958839"/>
              <a:gd name="csY28" fmla="*/ 3358534 h 3828947"/>
              <a:gd name="csX29" fmla="*/ 0 w 5958839"/>
              <a:gd name="csY29" fmla="*/ 2926409 h 3828947"/>
              <a:gd name="csX30" fmla="*/ 0 w 5958839"/>
              <a:gd name="csY30" fmla="*/ 2455996 h 3828947"/>
              <a:gd name="csX31" fmla="*/ 0 w 5958839"/>
              <a:gd name="csY31" fmla="*/ 1832425 h 3828947"/>
              <a:gd name="csX32" fmla="*/ 0 w 5958839"/>
              <a:gd name="csY32" fmla="*/ 1285432 h 3828947"/>
              <a:gd name="csX33" fmla="*/ 0 w 5958839"/>
              <a:gd name="csY33" fmla="*/ 815019 h 3828947"/>
              <a:gd name="csX34" fmla="*/ 0 w 5958839"/>
              <a:gd name="csY34" fmla="*/ 0 h 3828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5958839" h="3828947" fill="none" extrusionOk="0">
                <a:moveTo>
                  <a:pt x="0" y="0"/>
                </a:moveTo>
                <a:cubicBezTo>
                  <a:pt x="182777" y="-17950"/>
                  <a:pt x="483357" y="22686"/>
                  <a:pt x="655472" y="0"/>
                </a:cubicBezTo>
                <a:cubicBezTo>
                  <a:pt x="827587" y="-22686"/>
                  <a:pt x="1128144" y="31578"/>
                  <a:pt x="1370533" y="0"/>
                </a:cubicBezTo>
                <a:cubicBezTo>
                  <a:pt x="1612922" y="-31578"/>
                  <a:pt x="1689458" y="1170"/>
                  <a:pt x="1966417" y="0"/>
                </a:cubicBezTo>
                <a:cubicBezTo>
                  <a:pt x="2243376" y="-1170"/>
                  <a:pt x="2225487" y="46881"/>
                  <a:pt x="2443124" y="0"/>
                </a:cubicBezTo>
                <a:cubicBezTo>
                  <a:pt x="2660761" y="-46881"/>
                  <a:pt x="2825932" y="66099"/>
                  <a:pt x="3158185" y="0"/>
                </a:cubicBezTo>
                <a:cubicBezTo>
                  <a:pt x="3490438" y="-66099"/>
                  <a:pt x="3495475" y="3815"/>
                  <a:pt x="3813657" y="0"/>
                </a:cubicBezTo>
                <a:cubicBezTo>
                  <a:pt x="4131839" y="-3815"/>
                  <a:pt x="4106312" y="31762"/>
                  <a:pt x="4290364" y="0"/>
                </a:cubicBezTo>
                <a:cubicBezTo>
                  <a:pt x="4474416" y="-31762"/>
                  <a:pt x="4562827" y="23043"/>
                  <a:pt x="4767071" y="0"/>
                </a:cubicBezTo>
                <a:cubicBezTo>
                  <a:pt x="4971315" y="-23043"/>
                  <a:pt x="5178003" y="46580"/>
                  <a:pt x="5422543" y="0"/>
                </a:cubicBezTo>
                <a:cubicBezTo>
                  <a:pt x="5667083" y="-46580"/>
                  <a:pt x="5694364" y="19346"/>
                  <a:pt x="5958839" y="0"/>
                </a:cubicBezTo>
                <a:cubicBezTo>
                  <a:pt x="5999321" y="119474"/>
                  <a:pt x="5950196" y="420563"/>
                  <a:pt x="5958839" y="585282"/>
                </a:cubicBezTo>
                <a:cubicBezTo>
                  <a:pt x="5967482" y="750001"/>
                  <a:pt x="5941506" y="940684"/>
                  <a:pt x="5958839" y="1055695"/>
                </a:cubicBezTo>
                <a:cubicBezTo>
                  <a:pt x="5976172" y="1170706"/>
                  <a:pt x="5889745" y="1506545"/>
                  <a:pt x="5958839" y="1679267"/>
                </a:cubicBezTo>
                <a:cubicBezTo>
                  <a:pt x="6027933" y="1851989"/>
                  <a:pt x="5929635" y="1972822"/>
                  <a:pt x="5958839" y="2111391"/>
                </a:cubicBezTo>
                <a:cubicBezTo>
                  <a:pt x="5988043" y="2249960"/>
                  <a:pt x="5908656" y="2568471"/>
                  <a:pt x="5958839" y="2696673"/>
                </a:cubicBezTo>
                <a:cubicBezTo>
                  <a:pt x="6009022" y="2824875"/>
                  <a:pt x="5894976" y="3023703"/>
                  <a:pt x="5958839" y="3243665"/>
                </a:cubicBezTo>
                <a:cubicBezTo>
                  <a:pt x="6022702" y="3463627"/>
                  <a:pt x="5903973" y="3563571"/>
                  <a:pt x="5958839" y="3828947"/>
                </a:cubicBezTo>
                <a:cubicBezTo>
                  <a:pt x="5864103" y="3834042"/>
                  <a:pt x="5727880" y="3820257"/>
                  <a:pt x="5541720" y="3828947"/>
                </a:cubicBezTo>
                <a:cubicBezTo>
                  <a:pt x="5355560" y="3837637"/>
                  <a:pt x="5089545" y="3797727"/>
                  <a:pt x="4886248" y="3828947"/>
                </a:cubicBezTo>
                <a:cubicBezTo>
                  <a:pt x="4682951" y="3860167"/>
                  <a:pt x="4387435" y="3769386"/>
                  <a:pt x="4171187" y="3828947"/>
                </a:cubicBezTo>
                <a:cubicBezTo>
                  <a:pt x="3954939" y="3888508"/>
                  <a:pt x="3755061" y="3799273"/>
                  <a:pt x="3575303" y="3828947"/>
                </a:cubicBezTo>
                <a:cubicBezTo>
                  <a:pt x="3395545" y="3858621"/>
                  <a:pt x="3132039" y="3816681"/>
                  <a:pt x="2979420" y="3828947"/>
                </a:cubicBezTo>
                <a:cubicBezTo>
                  <a:pt x="2826801" y="3841213"/>
                  <a:pt x="2670128" y="3788049"/>
                  <a:pt x="2383536" y="3828947"/>
                </a:cubicBezTo>
                <a:cubicBezTo>
                  <a:pt x="2096944" y="3869845"/>
                  <a:pt x="1965187" y="3758829"/>
                  <a:pt x="1787652" y="3828947"/>
                </a:cubicBezTo>
                <a:cubicBezTo>
                  <a:pt x="1610117" y="3899065"/>
                  <a:pt x="1447631" y="3785136"/>
                  <a:pt x="1310945" y="3828947"/>
                </a:cubicBezTo>
                <a:cubicBezTo>
                  <a:pt x="1174259" y="3872758"/>
                  <a:pt x="986488" y="3784866"/>
                  <a:pt x="715061" y="3828947"/>
                </a:cubicBezTo>
                <a:cubicBezTo>
                  <a:pt x="443634" y="3873028"/>
                  <a:pt x="203286" y="3747936"/>
                  <a:pt x="0" y="3828947"/>
                </a:cubicBezTo>
                <a:cubicBezTo>
                  <a:pt x="-25961" y="3612346"/>
                  <a:pt x="43116" y="3462902"/>
                  <a:pt x="0" y="3358534"/>
                </a:cubicBezTo>
                <a:cubicBezTo>
                  <a:pt x="-43116" y="3254166"/>
                  <a:pt x="46169" y="3122065"/>
                  <a:pt x="0" y="2926409"/>
                </a:cubicBezTo>
                <a:cubicBezTo>
                  <a:pt x="-46169" y="2730754"/>
                  <a:pt x="23314" y="2674335"/>
                  <a:pt x="0" y="2455996"/>
                </a:cubicBezTo>
                <a:cubicBezTo>
                  <a:pt x="-23314" y="2237657"/>
                  <a:pt x="36191" y="2128677"/>
                  <a:pt x="0" y="1832425"/>
                </a:cubicBezTo>
                <a:cubicBezTo>
                  <a:pt x="-36191" y="1536173"/>
                  <a:pt x="2854" y="1430822"/>
                  <a:pt x="0" y="1285432"/>
                </a:cubicBezTo>
                <a:cubicBezTo>
                  <a:pt x="-2854" y="1140042"/>
                  <a:pt x="24064" y="918933"/>
                  <a:pt x="0" y="815019"/>
                </a:cubicBezTo>
                <a:cubicBezTo>
                  <a:pt x="-24064" y="711105"/>
                  <a:pt x="65003" y="368035"/>
                  <a:pt x="0" y="0"/>
                </a:cubicBezTo>
                <a:close/>
              </a:path>
              <a:path w="5958839" h="3828947" stroke="0" extrusionOk="0">
                <a:moveTo>
                  <a:pt x="0" y="0"/>
                </a:moveTo>
                <a:cubicBezTo>
                  <a:pt x="155060" y="-31924"/>
                  <a:pt x="330876" y="2159"/>
                  <a:pt x="536296" y="0"/>
                </a:cubicBezTo>
                <a:cubicBezTo>
                  <a:pt x="741716" y="-2159"/>
                  <a:pt x="758726" y="2959"/>
                  <a:pt x="953414" y="0"/>
                </a:cubicBezTo>
                <a:cubicBezTo>
                  <a:pt x="1148102" y="-2959"/>
                  <a:pt x="1407965" y="41701"/>
                  <a:pt x="1549298" y="0"/>
                </a:cubicBezTo>
                <a:cubicBezTo>
                  <a:pt x="1690631" y="-41701"/>
                  <a:pt x="2046535" y="8996"/>
                  <a:pt x="2204770" y="0"/>
                </a:cubicBezTo>
                <a:cubicBezTo>
                  <a:pt x="2363005" y="-8996"/>
                  <a:pt x="2547153" y="30829"/>
                  <a:pt x="2741066" y="0"/>
                </a:cubicBezTo>
                <a:cubicBezTo>
                  <a:pt x="2934979" y="-30829"/>
                  <a:pt x="3058106" y="520"/>
                  <a:pt x="3277361" y="0"/>
                </a:cubicBezTo>
                <a:cubicBezTo>
                  <a:pt x="3496616" y="-520"/>
                  <a:pt x="3737001" y="8464"/>
                  <a:pt x="3873245" y="0"/>
                </a:cubicBezTo>
                <a:cubicBezTo>
                  <a:pt x="4009489" y="-8464"/>
                  <a:pt x="4084536" y="19287"/>
                  <a:pt x="4290364" y="0"/>
                </a:cubicBezTo>
                <a:cubicBezTo>
                  <a:pt x="4496192" y="-19287"/>
                  <a:pt x="4683448" y="40332"/>
                  <a:pt x="4826660" y="0"/>
                </a:cubicBezTo>
                <a:cubicBezTo>
                  <a:pt x="4969872" y="-40332"/>
                  <a:pt x="5177251" y="1002"/>
                  <a:pt x="5303367" y="0"/>
                </a:cubicBezTo>
                <a:cubicBezTo>
                  <a:pt x="5429483" y="-1002"/>
                  <a:pt x="5680014" y="78040"/>
                  <a:pt x="5958839" y="0"/>
                </a:cubicBezTo>
                <a:cubicBezTo>
                  <a:pt x="5982866" y="214893"/>
                  <a:pt x="5949358" y="293250"/>
                  <a:pt x="5958839" y="432124"/>
                </a:cubicBezTo>
                <a:cubicBezTo>
                  <a:pt x="5968320" y="570998"/>
                  <a:pt x="5905148" y="747968"/>
                  <a:pt x="5958839" y="940827"/>
                </a:cubicBezTo>
                <a:cubicBezTo>
                  <a:pt x="6012530" y="1133686"/>
                  <a:pt x="5902065" y="1269382"/>
                  <a:pt x="5958839" y="1564398"/>
                </a:cubicBezTo>
                <a:cubicBezTo>
                  <a:pt x="6015613" y="1859414"/>
                  <a:pt x="5922680" y="1941062"/>
                  <a:pt x="5958839" y="2187970"/>
                </a:cubicBezTo>
                <a:cubicBezTo>
                  <a:pt x="5994998" y="2434878"/>
                  <a:pt x="5917918" y="2517287"/>
                  <a:pt x="5958839" y="2734962"/>
                </a:cubicBezTo>
                <a:cubicBezTo>
                  <a:pt x="5999760" y="2952637"/>
                  <a:pt x="5939934" y="3068549"/>
                  <a:pt x="5958839" y="3358534"/>
                </a:cubicBezTo>
                <a:cubicBezTo>
                  <a:pt x="5977744" y="3648519"/>
                  <a:pt x="5906218" y="3709816"/>
                  <a:pt x="5958839" y="3828947"/>
                </a:cubicBezTo>
                <a:cubicBezTo>
                  <a:pt x="5837677" y="3858801"/>
                  <a:pt x="5663773" y="3803517"/>
                  <a:pt x="5541720" y="3828947"/>
                </a:cubicBezTo>
                <a:cubicBezTo>
                  <a:pt x="5419667" y="3854377"/>
                  <a:pt x="5123589" y="3773571"/>
                  <a:pt x="5005425" y="3828947"/>
                </a:cubicBezTo>
                <a:cubicBezTo>
                  <a:pt x="4887262" y="3884323"/>
                  <a:pt x="4551399" y="3823410"/>
                  <a:pt x="4290364" y="3828947"/>
                </a:cubicBezTo>
                <a:cubicBezTo>
                  <a:pt x="4029329" y="3834484"/>
                  <a:pt x="3883427" y="3815118"/>
                  <a:pt x="3754069" y="3828947"/>
                </a:cubicBezTo>
                <a:cubicBezTo>
                  <a:pt x="3624712" y="3842776"/>
                  <a:pt x="3317578" y="3776851"/>
                  <a:pt x="3098596" y="3828947"/>
                </a:cubicBezTo>
                <a:cubicBezTo>
                  <a:pt x="2879614" y="3881043"/>
                  <a:pt x="2614485" y="3820579"/>
                  <a:pt x="2383536" y="3828947"/>
                </a:cubicBezTo>
                <a:cubicBezTo>
                  <a:pt x="2152587" y="3837315"/>
                  <a:pt x="2109091" y="3816357"/>
                  <a:pt x="1966417" y="3828947"/>
                </a:cubicBezTo>
                <a:cubicBezTo>
                  <a:pt x="1823743" y="3841537"/>
                  <a:pt x="1531140" y="3822161"/>
                  <a:pt x="1370533" y="3828947"/>
                </a:cubicBezTo>
                <a:cubicBezTo>
                  <a:pt x="1209926" y="3835733"/>
                  <a:pt x="1111783" y="3796493"/>
                  <a:pt x="893826" y="3828947"/>
                </a:cubicBezTo>
                <a:cubicBezTo>
                  <a:pt x="675869" y="3861401"/>
                  <a:pt x="404304" y="3828590"/>
                  <a:pt x="0" y="3828947"/>
                </a:cubicBezTo>
                <a:cubicBezTo>
                  <a:pt x="-20578" y="3573378"/>
                  <a:pt x="433" y="3387236"/>
                  <a:pt x="0" y="3243665"/>
                </a:cubicBezTo>
                <a:cubicBezTo>
                  <a:pt x="-433" y="3100094"/>
                  <a:pt x="51411" y="2956868"/>
                  <a:pt x="0" y="2811541"/>
                </a:cubicBezTo>
                <a:cubicBezTo>
                  <a:pt x="-51411" y="2666214"/>
                  <a:pt x="67585" y="2450194"/>
                  <a:pt x="0" y="2226259"/>
                </a:cubicBezTo>
                <a:cubicBezTo>
                  <a:pt x="-67585" y="2002324"/>
                  <a:pt x="3346" y="1934157"/>
                  <a:pt x="0" y="1755846"/>
                </a:cubicBezTo>
                <a:cubicBezTo>
                  <a:pt x="-3346" y="1577535"/>
                  <a:pt x="15552" y="1416393"/>
                  <a:pt x="0" y="1170564"/>
                </a:cubicBezTo>
                <a:cubicBezTo>
                  <a:pt x="-15552" y="924735"/>
                  <a:pt x="48196" y="927075"/>
                  <a:pt x="0" y="700150"/>
                </a:cubicBezTo>
                <a:cubicBezTo>
                  <a:pt x="-48196" y="473225"/>
                  <a:pt x="74888" y="153527"/>
                  <a:pt x="0" y="0"/>
                </a:cubicBezTo>
                <a:close/>
              </a:path>
            </a:pathLst>
          </a:custGeom>
          <a:solidFill>
            <a:schemeClr val="bg2"/>
          </a:solidFill>
          <a:ln w="28575">
            <a:solidFill>
              <a:schemeClr val="accent5"/>
            </a:solidFill>
            <a:extLst>
              <a:ext uri="{C807C97D-BFC1-408E-A445-0C87EB9F89A2}">
                <ask:lineSketchStyleProps xmlns:ask="http://schemas.microsoft.com/office/drawing/2018/sketchyshapes" sd="3976745364">
                  <ask:type>
                    <ask:lineSketchScribble/>
                  </ask:type>
                </ask:lineSketchStyleProps>
              </a:ext>
            </a:extLst>
          </a:ln>
        </p:spPr>
        <p:txBody>
          <a:bodyPr/>
          <a:lstStyle/>
          <a:p>
            <a:pPr marL="0" indent="0">
              <a:buNone/>
            </a:pPr>
            <a:r>
              <a:rPr lang="en-US" sz="2400" dirty="0"/>
              <a:t>Act LIII of 1996 on nature conservation</a:t>
            </a:r>
          </a:p>
          <a:p>
            <a:pPr marL="0" indent="0">
              <a:buNone/>
            </a:pPr>
            <a:r>
              <a:rPr lang="en-US" sz="2400" b="1" dirty="0"/>
              <a:t>275/2004. (X.8.) Government Decree</a:t>
            </a:r>
          </a:p>
          <a:p>
            <a:pPr marL="0" indent="0">
              <a:buNone/>
            </a:pPr>
            <a:r>
              <a:rPr lang="en-US" sz="2400" b="1" dirty="0"/>
              <a:t>Modifications:</a:t>
            </a:r>
          </a:p>
          <a:p>
            <a:pPr marL="0" indent="0">
              <a:buNone/>
            </a:pPr>
            <a:r>
              <a:rPr lang="en-US" sz="2400" dirty="0"/>
              <a:t>201/2006 (X.2.) Government Decree</a:t>
            </a:r>
          </a:p>
          <a:p>
            <a:pPr marL="0" indent="0">
              <a:buNone/>
            </a:pPr>
            <a:r>
              <a:rPr lang="en-US" sz="2400" dirty="0"/>
              <a:t>266/2008 (XI. 6.) Government Decree</a:t>
            </a:r>
          </a:p>
          <a:p>
            <a:pPr marL="0" indent="0">
              <a:buNone/>
            </a:pPr>
            <a:r>
              <a:rPr lang="en-US" sz="2400" b="1" dirty="0"/>
              <a:t>Land parcels and maps:</a:t>
            </a:r>
          </a:p>
          <a:p>
            <a:pPr marL="0" indent="0">
              <a:buNone/>
            </a:pPr>
            <a:r>
              <a:rPr lang="en-US" sz="2400" dirty="0"/>
              <a:t>14/2010 Ministerial Decree</a:t>
            </a:r>
            <a:endParaRPr lang="en-US" sz="2400" b="1" dirty="0"/>
          </a:p>
          <a:p>
            <a:pPr marL="0" indent="0">
              <a:buNone/>
            </a:pPr>
            <a:endParaRPr lang="en-US" sz="2400" dirty="0"/>
          </a:p>
        </p:txBody>
      </p:sp>
      <p:sp>
        <p:nvSpPr>
          <p:cNvPr id="4" name="Content Placeholder 3">
            <a:extLst>
              <a:ext uri="{FF2B5EF4-FFF2-40B4-BE49-F238E27FC236}">
                <a16:creationId xmlns:a16="http://schemas.microsoft.com/office/drawing/2014/main" id="{808B8B75-580C-B29A-C016-C304742282EE}"/>
              </a:ext>
            </a:extLst>
          </p:cNvPr>
          <p:cNvSpPr>
            <a:spLocks noGrp="1"/>
          </p:cNvSpPr>
          <p:nvPr>
            <p:ph sz="quarter" idx="11"/>
          </p:nvPr>
        </p:nvSpPr>
        <p:spPr>
          <a:xfrm>
            <a:off x="601981" y="2223821"/>
            <a:ext cx="4697506" cy="2515819"/>
          </a:xfrm>
          <a:custGeom>
            <a:avLst/>
            <a:gdLst>
              <a:gd name="csX0" fmla="*/ 0 w 4697506"/>
              <a:gd name="csY0" fmla="*/ 0 h 2515819"/>
              <a:gd name="csX1" fmla="*/ 634163 w 4697506"/>
              <a:gd name="csY1" fmla="*/ 0 h 2515819"/>
              <a:gd name="csX2" fmla="*/ 1221352 w 4697506"/>
              <a:gd name="csY2" fmla="*/ 0 h 2515819"/>
              <a:gd name="csX3" fmla="*/ 1902490 w 4697506"/>
              <a:gd name="csY3" fmla="*/ 0 h 2515819"/>
              <a:gd name="csX4" fmla="*/ 2442703 w 4697506"/>
              <a:gd name="csY4" fmla="*/ 0 h 2515819"/>
              <a:gd name="csX5" fmla="*/ 2982916 w 4697506"/>
              <a:gd name="csY5" fmla="*/ 0 h 2515819"/>
              <a:gd name="csX6" fmla="*/ 3429179 w 4697506"/>
              <a:gd name="csY6" fmla="*/ 0 h 2515819"/>
              <a:gd name="csX7" fmla="*/ 4016368 w 4697506"/>
              <a:gd name="csY7" fmla="*/ 0 h 2515819"/>
              <a:gd name="csX8" fmla="*/ 4697506 w 4697506"/>
              <a:gd name="csY8" fmla="*/ 0 h 2515819"/>
              <a:gd name="csX9" fmla="*/ 4697506 w 4697506"/>
              <a:gd name="csY9" fmla="*/ 553480 h 2515819"/>
              <a:gd name="csX10" fmla="*/ 4697506 w 4697506"/>
              <a:gd name="csY10" fmla="*/ 1031486 h 2515819"/>
              <a:gd name="csX11" fmla="*/ 4697506 w 4697506"/>
              <a:gd name="csY11" fmla="*/ 1459175 h 2515819"/>
              <a:gd name="csX12" fmla="*/ 4697506 w 4697506"/>
              <a:gd name="csY12" fmla="*/ 1886864 h 2515819"/>
              <a:gd name="csX13" fmla="*/ 4697506 w 4697506"/>
              <a:gd name="csY13" fmla="*/ 2515819 h 2515819"/>
              <a:gd name="csX14" fmla="*/ 4157293 w 4697506"/>
              <a:gd name="csY14" fmla="*/ 2515819 h 2515819"/>
              <a:gd name="csX15" fmla="*/ 3523130 w 4697506"/>
              <a:gd name="csY15" fmla="*/ 2515819 h 2515819"/>
              <a:gd name="csX16" fmla="*/ 2935941 w 4697506"/>
              <a:gd name="csY16" fmla="*/ 2515819 h 2515819"/>
              <a:gd name="csX17" fmla="*/ 2348753 w 4697506"/>
              <a:gd name="csY17" fmla="*/ 2515819 h 2515819"/>
              <a:gd name="csX18" fmla="*/ 1714590 w 4697506"/>
              <a:gd name="csY18" fmla="*/ 2515819 h 2515819"/>
              <a:gd name="csX19" fmla="*/ 1127401 w 4697506"/>
              <a:gd name="csY19" fmla="*/ 2515819 h 2515819"/>
              <a:gd name="csX20" fmla="*/ 587188 w 4697506"/>
              <a:gd name="csY20" fmla="*/ 2515819 h 2515819"/>
              <a:gd name="csX21" fmla="*/ 0 w 4697506"/>
              <a:gd name="csY21" fmla="*/ 2515819 h 2515819"/>
              <a:gd name="csX22" fmla="*/ 0 w 4697506"/>
              <a:gd name="csY22" fmla="*/ 2062972 h 2515819"/>
              <a:gd name="csX23" fmla="*/ 0 w 4697506"/>
              <a:gd name="csY23" fmla="*/ 1559808 h 2515819"/>
              <a:gd name="csX24" fmla="*/ 0 w 4697506"/>
              <a:gd name="csY24" fmla="*/ 1106960 h 2515819"/>
              <a:gd name="csX25" fmla="*/ 0 w 4697506"/>
              <a:gd name="csY25" fmla="*/ 578638 h 2515819"/>
              <a:gd name="csX26" fmla="*/ 0 w 4697506"/>
              <a:gd name="csY26" fmla="*/ 0 h 2515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697506" h="2515819" extrusionOk="0">
                <a:moveTo>
                  <a:pt x="0" y="0"/>
                </a:moveTo>
                <a:cubicBezTo>
                  <a:pt x="315308" y="-33367"/>
                  <a:pt x="484627" y="43118"/>
                  <a:pt x="634163" y="0"/>
                </a:cubicBezTo>
                <a:cubicBezTo>
                  <a:pt x="783699" y="-43118"/>
                  <a:pt x="1020844" y="27922"/>
                  <a:pt x="1221352" y="0"/>
                </a:cubicBezTo>
                <a:cubicBezTo>
                  <a:pt x="1421860" y="-27922"/>
                  <a:pt x="1662240" y="11374"/>
                  <a:pt x="1902490" y="0"/>
                </a:cubicBezTo>
                <a:cubicBezTo>
                  <a:pt x="2142740" y="-11374"/>
                  <a:pt x="2217473" y="17361"/>
                  <a:pt x="2442703" y="0"/>
                </a:cubicBezTo>
                <a:cubicBezTo>
                  <a:pt x="2667933" y="-17361"/>
                  <a:pt x="2753495" y="31292"/>
                  <a:pt x="2982916" y="0"/>
                </a:cubicBezTo>
                <a:cubicBezTo>
                  <a:pt x="3212337" y="-31292"/>
                  <a:pt x="3277117" y="32897"/>
                  <a:pt x="3429179" y="0"/>
                </a:cubicBezTo>
                <a:cubicBezTo>
                  <a:pt x="3581241" y="-32897"/>
                  <a:pt x="3781556" y="50960"/>
                  <a:pt x="4016368" y="0"/>
                </a:cubicBezTo>
                <a:cubicBezTo>
                  <a:pt x="4251180" y="-50960"/>
                  <a:pt x="4502861" y="37537"/>
                  <a:pt x="4697506" y="0"/>
                </a:cubicBezTo>
                <a:cubicBezTo>
                  <a:pt x="4727935" y="137415"/>
                  <a:pt x="4641018" y="351653"/>
                  <a:pt x="4697506" y="553480"/>
                </a:cubicBezTo>
                <a:cubicBezTo>
                  <a:pt x="4753994" y="755307"/>
                  <a:pt x="4658213" y="896588"/>
                  <a:pt x="4697506" y="1031486"/>
                </a:cubicBezTo>
                <a:cubicBezTo>
                  <a:pt x="4736799" y="1166384"/>
                  <a:pt x="4680145" y="1351969"/>
                  <a:pt x="4697506" y="1459175"/>
                </a:cubicBezTo>
                <a:cubicBezTo>
                  <a:pt x="4714867" y="1566381"/>
                  <a:pt x="4674240" y="1730023"/>
                  <a:pt x="4697506" y="1886864"/>
                </a:cubicBezTo>
                <a:cubicBezTo>
                  <a:pt x="4720772" y="2043705"/>
                  <a:pt x="4625492" y="2245109"/>
                  <a:pt x="4697506" y="2515819"/>
                </a:cubicBezTo>
                <a:cubicBezTo>
                  <a:pt x="4475307" y="2559913"/>
                  <a:pt x="4359011" y="2454661"/>
                  <a:pt x="4157293" y="2515819"/>
                </a:cubicBezTo>
                <a:cubicBezTo>
                  <a:pt x="3955575" y="2576977"/>
                  <a:pt x="3738009" y="2443027"/>
                  <a:pt x="3523130" y="2515819"/>
                </a:cubicBezTo>
                <a:cubicBezTo>
                  <a:pt x="3308251" y="2588611"/>
                  <a:pt x="3168188" y="2468902"/>
                  <a:pt x="2935941" y="2515819"/>
                </a:cubicBezTo>
                <a:cubicBezTo>
                  <a:pt x="2703694" y="2562736"/>
                  <a:pt x="2593132" y="2512635"/>
                  <a:pt x="2348753" y="2515819"/>
                </a:cubicBezTo>
                <a:cubicBezTo>
                  <a:pt x="2104374" y="2519003"/>
                  <a:pt x="1888188" y="2501681"/>
                  <a:pt x="1714590" y="2515819"/>
                </a:cubicBezTo>
                <a:cubicBezTo>
                  <a:pt x="1540992" y="2529957"/>
                  <a:pt x="1350149" y="2499055"/>
                  <a:pt x="1127401" y="2515819"/>
                </a:cubicBezTo>
                <a:cubicBezTo>
                  <a:pt x="904653" y="2532583"/>
                  <a:pt x="840683" y="2480457"/>
                  <a:pt x="587188" y="2515819"/>
                </a:cubicBezTo>
                <a:cubicBezTo>
                  <a:pt x="333693" y="2551181"/>
                  <a:pt x="182998" y="2511857"/>
                  <a:pt x="0" y="2515819"/>
                </a:cubicBezTo>
                <a:cubicBezTo>
                  <a:pt x="-18925" y="2372344"/>
                  <a:pt x="27412" y="2153997"/>
                  <a:pt x="0" y="2062972"/>
                </a:cubicBezTo>
                <a:cubicBezTo>
                  <a:pt x="-27412" y="1971947"/>
                  <a:pt x="7156" y="1703739"/>
                  <a:pt x="0" y="1559808"/>
                </a:cubicBezTo>
                <a:cubicBezTo>
                  <a:pt x="-7156" y="1415877"/>
                  <a:pt x="869" y="1254157"/>
                  <a:pt x="0" y="1106960"/>
                </a:cubicBezTo>
                <a:cubicBezTo>
                  <a:pt x="-869" y="959763"/>
                  <a:pt x="51168" y="751512"/>
                  <a:pt x="0" y="578638"/>
                </a:cubicBezTo>
                <a:cubicBezTo>
                  <a:pt x="-51168" y="405764"/>
                  <a:pt x="66579" y="246324"/>
                  <a:pt x="0" y="0"/>
                </a:cubicBezTo>
                <a:close/>
              </a:path>
            </a:pathLst>
          </a:custGeom>
          <a:noFill/>
          <a:ln>
            <a:solidFill>
              <a:schemeClr val="tx1"/>
            </a:solidFill>
            <a:extLst>
              <a:ext uri="{C807C97D-BFC1-408E-A445-0C87EB9F89A2}">
                <ask:lineSketchStyleProps xmlns:ask="http://schemas.microsoft.com/office/drawing/2018/sketchyshapes" sd="2793179318">
                  <ask:type>
                    <ask:lineSketchScribble/>
                  </ask:type>
                </ask:lineSketchStyleProps>
              </a:ext>
            </a:extLst>
          </a:ln>
        </p:spPr>
        <p:txBody>
          <a:bodyPr/>
          <a:lstStyle/>
          <a:p>
            <a:r>
              <a:rPr lang="en-US" sz="2400" b="1" dirty="0"/>
              <a:t>European Union’s </a:t>
            </a:r>
          </a:p>
          <a:p>
            <a:r>
              <a:rPr lang="en-US" sz="2400" b="1" dirty="0"/>
              <a:t>Habitats Directive </a:t>
            </a:r>
            <a:r>
              <a:rPr lang="en-US" sz="2000" dirty="0"/>
              <a:t>(92/43/EEC) and </a:t>
            </a:r>
          </a:p>
          <a:p>
            <a:r>
              <a:rPr lang="en-US" sz="2400" b="1" dirty="0"/>
              <a:t>Birds Directive </a:t>
            </a:r>
            <a:r>
              <a:rPr lang="en-US" sz="2000" dirty="0"/>
              <a:t>(79/409/EEC), later (2009/147/EEC)</a:t>
            </a:r>
          </a:p>
        </p:txBody>
      </p:sp>
      <p:sp>
        <p:nvSpPr>
          <p:cNvPr id="5" name="Slide Number Placeholder 4">
            <a:extLst>
              <a:ext uri="{FF2B5EF4-FFF2-40B4-BE49-F238E27FC236}">
                <a16:creationId xmlns:a16="http://schemas.microsoft.com/office/drawing/2014/main" id="{7F7DA7C1-2127-3471-1AF4-FE98C6DEE26D}"/>
              </a:ext>
            </a:extLst>
          </p:cNvPr>
          <p:cNvSpPr>
            <a:spLocks noGrp="1"/>
          </p:cNvSpPr>
          <p:nvPr>
            <p:ph type="sldNum" sz="quarter" idx="4"/>
          </p:nvPr>
        </p:nvSpPr>
        <p:spPr/>
        <p:txBody>
          <a:bodyPr/>
          <a:lstStyle/>
          <a:p>
            <a:fld id="{EA87306C-81BA-4795-A5CA-9392456A8C1E}" type="slidenum">
              <a:rPr lang="en-US" smtClean="0"/>
              <a:pPr/>
              <a:t>11</a:t>
            </a:fld>
            <a:endParaRPr lang="en-US" dirty="0"/>
          </a:p>
        </p:txBody>
      </p:sp>
      <p:cxnSp>
        <p:nvCxnSpPr>
          <p:cNvPr id="7" name="Straight Arrow Connector 6">
            <a:extLst>
              <a:ext uri="{FF2B5EF4-FFF2-40B4-BE49-F238E27FC236}">
                <a16:creationId xmlns:a16="http://schemas.microsoft.com/office/drawing/2014/main" id="{BF51F955-3B62-E2FC-12EB-57B705D7ED46}"/>
              </a:ext>
            </a:extLst>
          </p:cNvPr>
          <p:cNvCxnSpPr>
            <a:cxnSpLocks/>
          </p:cNvCxnSpPr>
          <p:nvPr/>
        </p:nvCxnSpPr>
        <p:spPr>
          <a:xfrm>
            <a:off x="4572000" y="4584032"/>
            <a:ext cx="958103" cy="490888"/>
          </a:xfrm>
          <a:prstGeom prst="straightConnector1">
            <a:avLst/>
          </a:prstGeom>
          <a:ln w="762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A994ADF0-06D2-ADA9-4990-00C3054EC7A8}"/>
              </a:ext>
            </a:extLst>
          </p:cNvPr>
          <p:cNvSpPr txBox="1"/>
          <p:nvPr/>
        </p:nvSpPr>
        <p:spPr>
          <a:xfrm>
            <a:off x="601981" y="5541784"/>
            <a:ext cx="4863352" cy="707886"/>
          </a:xfrm>
          <a:prstGeom prst="rect">
            <a:avLst/>
          </a:prstGeom>
          <a:solidFill>
            <a:schemeClr val="accent6"/>
          </a:solidFill>
        </p:spPr>
        <p:txBody>
          <a:bodyPr wrap="square" rtlCol="0">
            <a:spAutoFit/>
          </a:bodyPr>
          <a:lstStyle/>
          <a:p>
            <a:pPr marL="285750" indent="-285750">
              <a:buClr>
                <a:schemeClr val="accent5">
                  <a:lumMod val="75000"/>
                </a:schemeClr>
              </a:buClr>
              <a:buSzPct val="150000"/>
              <a:buFont typeface="Wingdings" panose="05000000000000000000" pitchFamily="2" charset="2"/>
              <a:buChar char="Ø"/>
            </a:pPr>
            <a:r>
              <a:rPr lang="en-GB" sz="2000" b="1" dirty="0"/>
              <a:t>Protect</a:t>
            </a:r>
            <a:r>
              <a:rPr lang="en-GB" sz="2000" dirty="0"/>
              <a:t> endangered species &amp; habitats</a:t>
            </a:r>
          </a:p>
          <a:p>
            <a:pPr marL="285750" indent="-285750">
              <a:buClr>
                <a:schemeClr val="accent5">
                  <a:lumMod val="75000"/>
                </a:schemeClr>
              </a:buClr>
              <a:buSzPct val="150000"/>
              <a:buFont typeface="Wingdings" panose="05000000000000000000" pitchFamily="2" charset="2"/>
              <a:buChar char="Ø"/>
            </a:pPr>
            <a:r>
              <a:rPr lang="en-GB" sz="2000" b="1" dirty="0"/>
              <a:t>Preserve</a:t>
            </a:r>
            <a:r>
              <a:rPr lang="en-GB" sz="2000" dirty="0"/>
              <a:t> biodiversity</a:t>
            </a:r>
            <a:endParaRPr lang="en-US" sz="2400" dirty="0"/>
          </a:p>
        </p:txBody>
      </p:sp>
    </p:spTree>
    <p:extLst>
      <p:ext uri="{BB962C8B-B14F-4D97-AF65-F5344CB8AC3E}">
        <p14:creationId xmlns:p14="http://schemas.microsoft.com/office/powerpoint/2010/main" val="26624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C5CE579-0ED3-1B74-01C0-C181746B3FA8}"/>
              </a:ext>
            </a:extLst>
          </p:cNvPr>
          <p:cNvPicPr>
            <a:picLocks noGrp="1" noChangeAspect="1"/>
          </p:cNvPicPr>
          <p:nvPr>
            <p:ph type="pic" sz="quarter" idx="10"/>
          </p:nvPr>
        </p:nvPicPr>
        <p:blipFill>
          <a:blip r:embed="rId3"/>
          <a:srcRect t="7707" b="7707"/>
          <a:stretch/>
        </p:blipFill>
        <p:spPr>
          <a:xfrm>
            <a:off x="0" y="16"/>
            <a:ext cx="12192000" cy="6857964"/>
          </a:xfrm>
          <a:prstGeom prst="rect">
            <a:avLst/>
          </a:prstGeom>
          <a:noFill/>
        </p:spPr>
      </p:pic>
      <p:sp>
        <p:nvSpPr>
          <p:cNvPr id="3" name="Title 2">
            <a:extLst>
              <a:ext uri="{FF2B5EF4-FFF2-40B4-BE49-F238E27FC236}">
                <a16:creationId xmlns:a16="http://schemas.microsoft.com/office/drawing/2014/main" id="{05BF4AF3-2D87-5D1D-245D-49E6F0B09A40}"/>
              </a:ext>
            </a:extLst>
          </p:cNvPr>
          <p:cNvSpPr>
            <a:spLocks noGrp="1"/>
          </p:cNvSpPr>
          <p:nvPr>
            <p:ph type="title"/>
          </p:nvPr>
        </p:nvSpPr>
        <p:spPr>
          <a:xfrm>
            <a:off x="1199909" y="2335192"/>
            <a:ext cx="9792182" cy="2187616"/>
          </a:xfrm>
        </p:spPr>
        <p:txBody>
          <a:bodyPr anchor="ctr">
            <a:normAutofit/>
          </a:bodyPr>
          <a:lstStyle/>
          <a:p>
            <a:r>
              <a:rPr lang="en-US" dirty="0"/>
              <a:t>Management model</a:t>
            </a:r>
          </a:p>
        </p:txBody>
      </p:sp>
    </p:spTree>
    <p:extLst>
      <p:ext uri="{BB962C8B-B14F-4D97-AF65-F5344CB8AC3E}">
        <p14:creationId xmlns:p14="http://schemas.microsoft.com/office/powerpoint/2010/main" val="17100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636608" y="804862"/>
            <a:ext cx="3401992" cy="5121375"/>
          </a:xfrm>
          <a:ln>
            <a:noFill/>
          </a:ln>
        </p:spPr>
        <p:txBody>
          <a:bodyPr/>
          <a:lstStyle/>
          <a:p>
            <a:r>
              <a:rPr lang="en-US" noProof="0" dirty="0"/>
              <a:t>Central Authority</a:t>
            </a:r>
            <a:br>
              <a:rPr lang="en-US" noProof="0" dirty="0"/>
            </a:br>
            <a:br>
              <a:rPr lang="en-US" noProof="0" dirty="0"/>
            </a:br>
            <a:br>
              <a:rPr lang="en-US" noProof="0" dirty="0"/>
            </a:br>
            <a:br>
              <a:rPr lang="en-US" noProof="0" dirty="0"/>
            </a:br>
            <a:r>
              <a:rPr lang="en-US" noProof="0" dirty="0"/>
              <a:t>Decentralized management</a:t>
            </a:r>
            <a:br>
              <a:rPr lang="en-US" noProof="0" dirty="0"/>
            </a:br>
            <a:br>
              <a:rPr lang="en-US" noProof="0" dirty="0"/>
            </a:br>
            <a:br>
              <a:rPr lang="en-US" noProof="0" dirty="0"/>
            </a:br>
            <a:br>
              <a:rPr lang="en-US" noProof="0" dirty="0"/>
            </a:br>
            <a:r>
              <a:rPr lang="en-US" noProof="0" dirty="0"/>
              <a:t>Permitting and Enforcement</a:t>
            </a:r>
            <a:endParaRPr lang="en-US" dirty="0"/>
          </a:p>
        </p:txBody>
      </p:sp>
      <p:graphicFrame>
        <p:nvGraphicFramePr>
          <p:cNvPr id="3" name="Content Placeholder 2">
            <a:extLst>
              <a:ext uri="{FF2B5EF4-FFF2-40B4-BE49-F238E27FC236}">
                <a16:creationId xmlns:a16="http://schemas.microsoft.com/office/drawing/2014/main" id="{1ACD99FE-6C9D-BFDF-4C17-4CBABB7D9AB2}"/>
              </a:ext>
            </a:extLst>
          </p:cNvPr>
          <p:cNvGraphicFramePr>
            <a:graphicFrameLocks noGrp="1"/>
          </p:cNvGraphicFramePr>
          <p:nvPr>
            <p:ph sz="quarter" idx="10"/>
            <p:extLst>
              <p:ext uri="{D42A27DB-BD31-4B8C-83A1-F6EECF244321}">
                <p14:modId xmlns:p14="http://schemas.microsoft.com/office/powerpoint/2010/main" val="948473847"/>
              </p:ext>
            </p:extLst>
          </p:nvPr>
        </p:nvGraphicFramePr>
        <p:xfrm>
          <a:off x="4935071" y="266979"/>
          <a:ext cx="6992470" cy="6045488"/>
        </p:xfrm>
        <a:graphic>
          <a:graphicData uri="http://schemas.openxmlformats.org/drawingml/2006/table">
            <a:tbl>
              <a:tblPr firstRow="1" bandRow="1">
                <a:tableStyleId>{9DCAF9ED-07DC-4A11-8D7F-57B35C25682E}</a:tableStyleId>
              </a:tblPr>
              <a:tblGrid>
                <a:gridCol w="3170980">
                  <a:extLst>
                    <a:ext uri="{9D8B030D-6E8A-4147-A177-3AD203B41FA5}">
                      <a16:colId xmlns:a16="http://schemas.microsoft.com/office/drawing/2014/main" val="874169476"/>
                    </a:ext>
                  </a:extLst>
                </a:gridCol>
                <a:gridCol w="3821490">
                  <a:extLst>
                    <a:ext uri="{9D8B030D-6E8A-4147-A177-3AD203B41FA5}">
                      <a16:colId xmlns:a16="http://schemas.microsoft.com/office/drawing/2014/main" val="4294768234"/>
                    </a:ext>
                  </a:extLst>
                </a:gridCol>
              </a:tblGrid>
              <a:tr h="1119322">
                <a:tc>
                  <a:txBody>
                    <a:bodyPr/>
                    <a:lstStyle/>
                    <a:p>
                      <a:pPr algn="ctr"/>
                      <a:r>
                        <a:rPr lang="en-GB" sz="2400" dirty="0"/>
                        <a:t>Legal body</a:t>
                      </a:r>
                      <a:endParaRPr lang="en-US" sz="2400" dirty="0"/>
                    </a:p>
                  </a:txBody>
                  <a:tcPr anchor="ctr"/>
                </a:tc>
                <a:tc>
                  <a:txBody>
                    <a:bodyPr/>
                    <a:lstStyle/>
                    <a:p>
                      <a:pPr algn="ctr"/>
                      <a:r>
                        <a:rPr lang="en-GB" sz="2400" dirty="0"/>
                        <a:t>Tasks</a:t>
                      </a:r>
                      <a:endParaRPr lang="en-US" sz="2400" dirty="0"/>
                    </a:p>
                  </a:txBody>
                  <a:tcPr anchor="ctr"/>
                </a:tc>
                <a:extLst>
                  <a:ext uri="{0D108BD9-81ED-4DB2-BD59-A6C34878D82A}">
                    <a16:rowId xmlns:a16="http://schemas.microsoft.com/office/drawing/2014/main" val="4039651121"/>
                  </a:ext>
                </a:extLst>
              </a:tr>
              <a:tr h="1563923">
                <a:tc>
                  <a:txBody>
                    <a:bodyPr/>
                    <a:lstStyle/>
                    <a:p>
                      <a:r>
                        <a:rPr lang="en-GB" sz="2400" b="1" dirty="0"/>
                        <a:t>Ministry of Agriculture</a:t>
                      </a:r>
                    </a:p>
                    <a:p>
                      <a:endParaRPr lang="en-GB" sz="2000" b="1" dirty="0"/>
                    </a:p>
                    <a:p>
                      <a:r>
                        <a:rPr lang="en-GB" sz="2000" dirty="0"/>
                        <a:t>Deputy Minister of State for Nature Conservation</a:t>
                      </a:r>
                      <a:endParaRPr lang="en-US" sz="2000" dirty="0"/>
                    </a:p>
                  </a:txBody>
                  <a:tcPr/>
                </a:tc>
                <a:tc>
                  <a:txBody>
                    <a:bodyPr/>
                    <a:lstStyle/>
                    <a:p>
                      <a:pPr marL="342900" indent="-342900">
                        <a:buFont typeface="Arial" panose="020B0604020202020204" pitchFamily="34" charset="0"/>
                        <a:buChar char="•"/>
                      </a:pPr>
                      <a:r>
                        <a:rPr lang="en-GB" sz="2400" dirty="0"/>
                        <a:t>Legislation</a:t>
                      </a:r>
                    </a:p>
                    <a:p>
                      <a:pPr marL="342900" indent="-342900">
                        <a:buFont typeface="Arial" panose="020B0604020202020204" pitchFamily="34" charset="0"/>
                        <a:buChar char="•"/>
                      </a:pPr>
                      <a:r>
                        <a:rPr lang="en-GB" sz="2400" dirty="0"/>
                        <a:t>Evaluate management</a:t>
                      </a:r>
                    </a:p>
                    <a:p>
                      <a:pPr marL="342900" indent="-342900">
                        <a:buFont typeface="Arial" panose="020B0604020202020204" pitchFamily="34" charset="0"/>
                        <a:buChar char="•"/>
                      </a:pPr>
                      <a:r>
                        <a:rPr lang="en-GB" sz="2400" dirty="0"/>
                        <a:t>Supervision</a:t>
                      </a:r>
                      <a:endParaRPr lang="en-US" sz="2400" dirty="0"/>
                    </a:p>
                  </a:txBody>
                  <a:tcPr anchor="ctr"/>
                </a:tc>
                <a:extLst>
                  <a:ext uri="{0D108BD9-81ED-4DB2-BD59-A6C34878D82A}">
                    <a16:rowId xmlns:a16="http://schemas.microsoft.com/office/drawing/2014/main" val="242468007"/>
                  </a:ext>
                </a:extLst>
              </a:tr>
              <a:tr h="1563923">
                <a:tc>
                  <a:txBody>
                    <a:bodyPr/>
                    <a:lstStyle/>
                    <a:p>
                      <a:r>
                        <a:rPr kumimoji="0" lang="en-GB" sz="2400" b="1" i="0" u="none" strike="noStrike" kern="1200" cap="none" spc="0" normalizeH="0" baseline="0" noProof="0" dirty="0">
                          <a:ln>
                            <a:noFill/>
                          </a:ln>
                          <a:solidFill>
                            <a:prstClr val="black"/>
                          </a:solidFill>
                          <a:effectLst/>
                          <a:uLnTx/>
                          <a:uFillTx/>
                          <a:latin typeface="+mn-lt"/>
                          <a:ea typeface="+mn-ea"/>
                          <a:cs typeface="+mn-cs"/>
                        </a:rPr>
                        <a:t>National Park directorates</a:t>
                      </a:r>
                    </a:p>
                    <a:p>
                      <a:r>
                        <a:rPr kumimoji="0" lang="en-GB" sz="2400" b="1" i="0" u="none" strike="noStrike" kern="1200" cap="none" spc="0" normalizeH="0" baseline="0" noProof="0" dirty="0">
                          <a:ln>
                            <a:noFill/>
                          </a:ln>
                          <a:solidFill>
                            <a:prstClr val="black"/>
                          </a:solidFill>
                          <a:effectLst/>
                          <a:uLnTx/>
                          <a:uFillTx/>
                          <a:latin typeface="+mn-lt"/>
                          <a:ea typeface="+mn-ea"/>
                          <a:cs typeface="+mn-cs"/>
                        </a:rPr>
                        <a:t>(19)</a:t>
                      </a:r>
                      <a:endParaRPr lang="en-US" sz="2000" dirty="0"/>
                    </a:p>
                  </a:txBody>
                  <a:tcPr/>
                </a:tc>
                <a:tc>
                  <a:txBody>
                    <a:bodyPr/>
                    <a:lstStyle/>
                    <a:p>
                      <a:pPr marL="342900" indent="-342900">
                        <a:buFont typeface="Arial" panose="020B0604020202020204" pitchFamily="34" charset="0"/>
                        <a:buChar char="•"/>
                      </a:pPr>
                      <a:r>
                        <a:rPr lang="en-GB" sz="2400" dirty="0"/>
                        <a:t>Monitoring</a:t>
                      </a:r>
                    </a:p>
                    <a:p>
                      <a:pPr marL="342900" indent="-342900">
                        <a:buFont typeface="Arial" panose="020B0604020202020204" pitchFamily="34" charset="0"/>
                        <a:buChar char="•"/>
                      </a:pPr>
                      <a:r>
                        <a:rPr lang="en-GB" sz="2400" dirty="0"/>
                        <a:t>Public authority</a:t>
                      </a:r>
                    </a:p>
                    <a:p>
                      <a:pPr marL="342900" indent="-342900">
                        <a:buFont typeface="Arial" panose="020B0604020202020204" pitchFamily="34" charset="0"/>
                        <a:buChar char="•"/>
                      </a:pPr>
                      <a:r>
                        <a:rPr lang="en-GB" sz="2400" dirty="0"/>
                        <a:t>Scientific, etc.</a:t>
                      </a:r>
                    </a:p>
                    <a:p>
                      <a:pPr marL="342900" indent="-342900">
                        <a:buFont typeface="Arial" panose="020B0604020202020204" pitchFamily="34" charset="0"/>
                        <a:buChar char="•"/>
                      </a:pPr>
                      <a:endParaRPr lang="en-US" sz="2400" dirty="0"/>
                    </a:p>
                  </a:txBody>
                  <a:tcPr anchor="ctr"/>
                </a:tc>
                <a:extLst>
                  <a:ext uri="{0D108BD9-81ED-4DB2-BD59-A6C34878D82A}">
                    <a16:rowId xmlns:a16="http://schemas.microsoft.com/office/drawing/2014/main" val="3388550217"/>
                  </a:ext>
                </a:extLst>
              </a:tr>
              <a:tr h="1563923">
                <a:tc>
                  <a:txBody>
                    <a:bodyPr/>
                    <a:lstStyle/>
                    <a:p>
                      <a:r>
                        <a:rPr kumimoji="0" lang="en-GB" sz="2400" b="1" i="0" u="none" strike="noStrike" kern="1200" cap="none" spc="0" normalizeH="0" baseline="0" noProof="0" dirty="0">
                          <a:ln>
                            <a:noFill/>
                          </a:ln>
                          <a:solidFill>
                            <a:prstClr val="black"/>
                          </a:solidFill>
                          <a:effectLst/>
                          <a:uLnTx/>
                          <a:uFillTx/>
                          <a:latin typeface="+mn-lt"/>
                          <a:ea typeface="+mn-ea"/>
                          <a:cs typeface="+mn-cs"/>
                        </a:rPr>
                        <a:t>County “Green” authorities</a:t>
                      </a:r>
                    </a:p>
                    <a:p>
                      <a:endParaRPr kumimoji="0" lang="en-GB" sz="2400" b="1" i="0" u="none" strike="noStrike" kern="1200" cap="none" spc="0" normalizeH="0" baseline="0" noProof="0" dirty="0">
                        <a:ln>
                          <a:noFill/>
                        </a:ln>
                        <a:solidFill>
                          <a:prstClr val="black"/>
                        </a:solidFill>
                        <a:effectLst/>
                        <a:uLnTx/>
                        <a:uFillTx/>
                        <a:latin typeface="+mn-lt"/>
                        <a:ea typeface="+mn-ea"/>
                        <a:cs typeface="+mn-cs"/>
                      </a:endParaRPr>
                    </a:p>
                    <a:p>
                      <a:r>
                        <a:rPr kumimoji="0" lang="en-GB" sz="2000" b="0" i="0" u="none" strike="noStrike" kern="1200" cap="none" spc="0" normalizeH="0" baseline="0" noProof="0" dirty="0">
                          <a:ln>
                            <a:noFill/>
                          </a:ln>
                          <a:solidFill>
                            <a:prstClr val="black"/>
                          </a:solidFill>
                          <a:effectLst/>
                          <a:uLnTx/>
                          <a:uFillTx/>
                          <a:latin typeface="+mn-lt"/>
                          <a:ea typeface="+mn-ea"/>
                          <a:cs typeface="+mn-cs"/>
                        </a:rPr>
                        <a:t>National nature conservation authorities</a:t>
                      </a:r>
                      <a:endParaRPr lang="en-US" sz="1800" b="0" dirty="0"/>
                    </a:p>
                  </a:txBody>
                  <a:tcPr/>
                </a:tc>
                <a:tc>
                  <a:txBody>
                    <a:bodyPr/>
                    <a:lstStyle/>
                    <a:p>
                      <a:pPr marL="342900" indent="-342900">
                        <a:buFont typeface="Arial" panose="020B0604020202020204" pitchFamily="34" charset="0"/>
                        <a:buChar char="•"/>
                      </a:pPr>
                      <a:r>
                        <a:rPr lang="en-GB" sz="2400" dirty="0"/>
                        <a:t>Permitting</a:t>
                      </a:r>
                    </a:p>
                    <a:p>
                      <a:pPr marL="342900" indent="-342900">
                        <a:buFont typeface="Arial" panose="020B0604020202020204" pitchFamily="34" charset="0"/>
                        <a:buChar char="•"/>
                      </a:pPr>
                      <a:r>
                        <a:rPr lang="en-GB" sz="2400" dirty="0"/>
                        <a:t>Limiting, Banning</a:t>
                      </a:r>
                    </a:p>
                    <a:p>
                      <a:pPr marL="342900" indent="-342900">
                        <a:buFont typeface="Arial" panose="020B0604020202020204" pitchFamily="34" charset="0"/>
                        <a:buChar char="•"/>
                      </a:pPr>
                      <a:r>
                        <a:rPr lang="en-GB" sz="2400" dirty="0"/>
                        <a:t>Impact assessment</a:t>
                      </a:r>
                      <a:endParaRPr lang="en-US" sz="2400" dirty="0"/>
                    </a:p>
                  </a:txBody>
                  <a:tcPr anchor="ctr"/>
                </a:tc>
                <a:extLst>
                  <a:ext uri="{0D108BD9-81ED-4DB2-BD59-A6C34878D82A}">
                    <a16:rowId xmlns:a16="http://schemas.microsoft.com/office/drawing/2014/main" val="1930076488"/>
                  </a:ext>
                </a:extLst>
              </a:tr>
            </a:tbl>
          </a:graphicData>
        </a:graphic>
      </p:graphicFrame>
      <p:sp>
        <p:nvSpPr>
          <p:cNvPr id="2" name="Slide Number Placeholder 1">
            <a:extLst>
              <a:ext uri="{FF2B5EF4-FFF2-40B4-BE49-F238E27FC236}">
                <a16:creationId xmlns:a16="http://schemas.microsoft.com/office/drawing/2014/main" id="{00490171-2859-5322-0F76-C05597544FBD}"/>
              </a:ext>
            </a:extLst>
          </p:cNvPr>
          <p:cNvSpPr>
            <a:spLocks noGrp="1"/>
          </p:cNvSpPr>
          <p:nvPr>
            <p:ph type="sldNum" sz="quarter" idx="4"/>
          </p:nvPr>
        </p:nvSpPr>
        <p:spPr/>
        <p:txBody>
          <a:bodyPr/>
          <a:lstStyle/>
          <a:p>
            <a:fld id="{EA87306C-81BA-4795-A5CA-9392456A8C1E}" type="slidenum">
              <a:rPr lang="en-US" smtClean="0"/>
              <a:pPr/>
              <a:t>13</a:t>
            </a:fld>
            <a:endParaRPr lang="en-US" dirty="0"/>
          </a:p>
        </p:txBody>
      </p:sp>
    </p:spTree>
    <p:extLst>
      <p:ext uri="{BB962C8B-B14F-4D97-AF65-F5344CB8AC3E}">
        <p14:creationId xmlns:p14="http://schemas.microsoft.com/office/powerpoint/2010/main" val="65465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39A3BC3-ED03-39E0-D597-E1628E91BEDA}"/>
              </a:ext>
            </a:extLst>
          </p:cNvPr>
          <p:cNvPicPr>
            <a:picLocks noGrp="1" noChangeAspect="1"/>
          </p:cNvPicPr>
          <p:nvPr>
            <p:ph sz="quarter" idx="35"/>
          </p:nvPr>
        </p:nvPicPr>
        <p:blipFill>
          <a:blip r:embed="rId3"/>
          <a:stretch>
            <a:fillRect/>
          </a:stretch>
        </p:blipFill>
        <p:spPr>
          <a:xfrm>
            <a:off x="1384973" y="48"/>
            <a:ext cx="9422054" cy="6857952"/>
          </a:xfrm>
          <a:prstGeom prst="rect">
            <a:avLst/>
          </a:prstGeom>
        </p:spPr>
      </p:pic>
      <p:sp>
        <p:nvSpPr>
          <p:cNvPr id="4" name="Slide Number Placeholder 3">
            <a:extLst>
              <a:ext uri="{FF2B5EF4-FFF2-40B4-BE49-F238E27FC236}">
                <a16:creationId xmlns:a16="http://schemas.microsoft.com/office/drawing/2014/main" id="{7FA805AB-0E6C-D52C-0AFC-C5381074B896}"/>
              </a:ext>
            </a:extLst>
          </p:cNvPr>
          <p:cNvSpPr>
            <a:spLocks noGrp="1"/>
          </p:cNvSpPr>
          <p:nvPr>
            <p:ph type="sldNum" sz="quarter" idx="12"/>
          </p:nvPr>
        </p:nvSpPr>
        <p:spPr/>
        <p:txBody>
          <a:bodyPr/>
          <a:lstStyle/>
          <a:p>
            <a:fld id="{EA87306C-81BA-4795-A5CA-9392456A8C1E}" type="slidenum">
              <a:rPr lang="en-US" smtClean="0"/>
              <a:pPr/>
              <a:t>14</a:t>
            </a:fld>
            <a:endParaRPr lang="en-US" dirty="0"/>
          </a:p>
        </p:txBody>
      </p:sp>
    </p:spTree>
    <p:extLst>
      <p:ext uri="{BB962C8B-B14F-4D97-AF65-F5344CB8AC3E}">
        <p14:creationId xmlns:p14="http://schemas.microsoft.com/office/powerpoint/2010/main" val="3442548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9F4E-CDEB-7BE1-5626-99A65326060C}"/>
              </a:ext>
            </a:extLst>
          </p:cNvPr>
          <p:cNvSpPr>
            <a:spLocks noGrp="1"/>
          </p:cNvSpPr>
          <p:nvPr>
            <p:ph type="title"/>
          </p:nvPr>
        </p:nvSpPr>
        <p:spPr>
          <a:xfrm>
            <a:off x="-10559" y="1"/>
            <a:ext cx="4323479" cy="2182482"/>
          </a:xfrm>
        </p:spPr>
        <p:txBody>
          <a:bodyPr/>
          <a:lstStyle/>
          <a:p>
            <a:r>
              <a:rPr lang="en-GB" sz="3200" dirty="0"/>
              <a:t>Management planning</a:t>
            </a:r>
            <a:endParaRPr lang="en-US" sz="3200" dirty="0"/>
          </a:p>
        </p:txBody>
      </p:sp>
      <p:sp>
        <p:nvSpPr>
          <p:cNvPr id="4" name="Text Placeholder 3">
            <a:extLst>
              <a:ext uri="{FF2B5EF4-FFF2-40B4-BE49-F238E27FC236}">
                <a16:creationId xmlns:a16="http://schemas.microsoft.com/office/drawing/2014/main" id="{A4BB78E6-A314-126F-6BFD-AFA10C487044}"/>
              </a:ext>
            </a:extLst>
          </p:cNvPr>
          <p:cNvSpPr>
            <a:spLocks noGrp="1"/>
          </p:cNvSpPr>
          <p:nvPr>
            <p:ph type="body" sz="quarter" idx="12"/>
          </p:nvPr>
        </p:nvSpPr>
        <p:spPr>
          <a:xfrm>
            <a:off x="279318" y="2651305"/>
            <a:ext cx="3769525" cy="3705045"/>
          </a:xfrm>
          <a:custGeom>
            <a:avLst/>
            <a:gdLst>
              <a:gd name="csX0" fmla="*/ 0 w 3769525"/>
              <a:gd name="csY0" fmla="*/ 0 h 3705045"/>
              <a:gd name="csX1" fmla="*/ 500808 w 3769525"/>
              <a:gd name="csY1" fmla="*/ 0 h 3705045"/>
              <a:gd name="csX2" fmla="*/ 1001617 w 3769525"/>
              <a:gd name="csY2" fmla="*/ 0 h 3705045"/>
              <a:gd name="csX3" fmla="*/ 1427034 w 3769525"/>
              <a:gd name="csY3" fmla="*/ 0 h 3705045"/>
              <a:gd name="csX4" fmla="*/ 1852452 w 3769525"/>
              <a:gd name="csY4" fmla="*/ 0 h 3705045"/>
              <a:gd name="csX5" fmla="*/ 2353261 w 3769525"/>
              <a:gd name="csY5" fmla="*/ 0 h 3705045"/>
              <a:gd name="csX6" fmla="*/ 2891764 w 3769525"/>
              <a:gd name="csY6" fmla="*/ 0 h 3705045"/>
              <a:gd name="csX7" fmla="*/ 3769525 w 3769525"/>
              <a:gd name="csY7" fmla="*/ 0 h 3705045"/>
              <a:gd name="csX8" fmla="*/ 3769525 w 3769525"/>
              <a:gd name="csY8" fmla="*/ 603393 h 3705045"/>
              <a:gd name="csX9" fmla="*/ 3769525 w 3769525"/>
              <a:gd name="csY9" fmla="*/ 1095635 h 3705045"/>
              <a:gd name="csX10" fmla="*/ 3769525 w 3769525"/>
              <a:gd name="csY10" fmla="*/ 1624927 h 3705045"/>
              <a:gd name="csX11" fmla="*/ 3769525 w 3769525"/>
              <a:gd name="csY11" fmla="*/ 2043068 h 3705045"/>
              <a:gd name="csX12" fmla="*/ 3769525 w 3769525"/>
              <a:gd name="csY12" fmla="*/ 2535309 h 3705045"/>
              <a:gd name="csX13" fmla="*/ 3769525 w 3769525"/>
              <a:gd name="csY13" fmla="*/ 3101652 h 3705045"/>
              <a:gd name="csX14" fmla="*/ 3769525 w 3769525"/>
              <a:gd name="csY14" fmla="*/ 3705045 h 3705045"/>
              <a:gd name="csX15" fmla="*/ 3268717 w 3769525"/>
              <a:gd name="csY15" fmla="*/ 3705045 h 3705045"/>
              <a:gd name="csX16" fmla="*/ 2654823 w 3769525"/>
              <a:gd name="csY16" fmla="*/ 3705045 h 3705045"/>
              <a:gd name="csX17" fmla="*/ 2078624 w 3769525"/>
              <a:gd name="csY17" fmla="*/ 3705045 h 3705045"/>
              <a:gd name="csX18" fmla="*/ 1653206 w 3769525"/>
              <a:gd name="csY18" fmla="*/ 3705045 h 3705045"/>
              <a:gd name="csX19" fmla="*/ 1152398 w 3769525"/>
              <a:gd name="csY19" fmla="*/ 3705045 h 3705045"/>
              <a:gd name="csX20" fmla="*/ 651589 w 3769525"/>
              <a:gd name="csY20" fmla="*/ 3705045 h 3705045"/>
              <a:gd name="csX21" fmla="*/ 0 w 3769525"/>
              <a:gd name="csY21" fmla="*/ 3705045 h 3705045"/>
              <a:gd name="csX22" fmla="*/ 0 w 3769525"/>
              <a:gd name="csY22" fmla="*/ 3138702 h 3705045"/>
              <a:gd name="csX23" fmla="*/ 0 w 3769525"/>
              <a:gd name="csY23" fmla="*/ 2683511 h 3705045"/>
              <a:gd name="csX24" fmla="*/ 0 w 3769525"/>
              <a:gd name="csY24" fmla="*/ 2080118 h 3705045"/>
              <a:gd name="csX25" fmla="*/ 0 w 3769525"/>
              <a:gd name="csY25" fmla="*/ 1476725 h 3705045"/>
              <a:gd name="csX26" fmla="*/ 0 w 3769525"/>
              <a:gd name="csY26" fmla="*/ 1021534 h 3705045"/>
              <a:gd name="csX27" fmla="*/ 0 w 3769525"/>
              <a:gd name="csY27" fmla="*/ 455191 h 3705045"/>
              <a:gd name="csX28" fmla="*/ 0 w 3769525"/>
              <a:gd name="csY28" fmla="*/ 0 h 3705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3769525" h="3705045" fill="none" extrusionOk="0">
                <a:moveTo>
                  <a:pt x="0" y="0"/>
                </a:moveTo>
                <a:cubicBezTo>
                  <a:pt x="185072" y="-39844"/>
                  <a:pt x="352676" y="31694"/>
                  <a:pt x="500808" y="0"/>
                </a:cubicBezTo>
                <a:cubicBezTo>
                  <a:pt x="648940" y="-31694"/>
                  <a:pt x="807726" y="10219"/>
                  <a:pt x="1001617" y="0"/>
                </a:cubicBezTo>
                <a:cubicBezTo>
                  <a:pt x="1195508" y="-10219"/>
                  <a:pt x="1304757" y="2194"/>
                  <a:pt x="1427034" y="0"/>
                </a:cubicBezTo>
                <a:cubicBezTo>
                  <a:pt x="1549311" y="-2194"/>
                  <a:pt x="1721988" y="22690"/>
                  <a:pt x="1852452" y="0"/>
                </a:cubicBezTo>
                <a:cubicBezTo>
                  <a:pt x="1982916" y="-22690"/>
                  <a:pt x="2130169" y="16456"/>
                  <a:pt x="2353261" y="0"/>
                </a:cubicBezTo>
                <a:cubicBezTo>
                  <a:pt x="2576353" y="-16456"/>
                  <a:pt x="2623977" y="31154"/>
                  <a:pt x="2891764" y="0"/>
                </a:cubicBezTo>
                <a:cubicBezTo>
                  <a:pt x="3159551" y="-31154"/>
                  <a:pt x="3395228" y="88959"/>
                  <a:pt x="3769525" y="0"/>
                </a:cubicBezTo>
                <a:cubicBezTo>
                  <a:pt x="3788756" y="235185"/>
                  <a:pt x="3736873" y="393517"/>
                  <a:pt x="3769525" y="603393"/>
                </a:cubicBezTo>
                <a:cubicBezTo>
                  <a:pt x="3802177" y="813269"/>
                  <a:pt x="3720200" y="877042"/>
                  <a:pt x="3769525" y="1095635"/>
                </a:cubicBezTo>
                <a:cubicBezTo>
                  <a:pt x="3818850" y="1314228"/>
                  <a:pt x="3762859" y="1462317"/>
                  <a:pt x="3769525" y="1624927"/>
                </a:cubicBezTo>
                <a:cubicBezTo>
                  <a:pt x="3776191" y="1787537"/>
                  <a:pt x="3738900" y="1875870"/>
                  <a:pt x="3769525" y="2043068"/>
                </a:cubicBezTo>
                <a:cubicBezTo>
                  <a:pt x="3800150" y="2210266"/>
                  <a:pt x="3710578" y="2336985"/>
                  <a:pt x="3769525" y="2535309"/>
                </a:cubicBezTo>
                <a:cubicBezTo>
                  <a:pt x="3828472" y="2733633"/>
                  <a:pt x="3757730" y="2932970"/>
                  <a:pt x="3769525" y="3101652"/>
                </a:cubicBezTo>
                <a:cubicBezTo>
                  <a:pt x="3781320" y="3270334"/>
                  <a:pt x="3761568" y="3580745"/>
                  <a:pt x="3769525" y="3705045"/>
                </a:cubicBezTo>
                <a:cubicBezTo>
                  <a:pt x="3555861" y="3722377"/>
                  <a:pt x="3395404" y="3677902"/>
                  <a:pt x="3268717" y="3705045"/>
                </a:cubicBezTo>
                <a:cubicBezTo>
                  <a:pt x="3142030" y="3732188"/>
                  <a:pt x="2858689" y="3703887"/>
                  <a:pt x="2654823" y="3705045"/>
                </a:cubicBezTo>
                <a:cubicBezTo>
                  <a:pt x="2450957" y="3706203"/>
                  <a:pt x="2293603" y="3658087"/>
                  <a:pt x="2078624" y="3705045"/>
                </a:cubicBezTo>
                <a:cubicBezTo>
                  <a:pt x="1863645" y="3752003"/>
                  <a:pt x="1741485" y="3671497"/>
                  <a:pt x="1653206" y="3705045"/>
                </a:cubicBezTo>
                <a:cubicBezTo>
                  <a:pt x="1564927" y="3738593"/>
                  <a:pt x="1361447" y="3653153"/>
                  <a:pt x="1152398" y="3705045"/>
                </a:cubicBezTo>
                <a:cubicBezTo>
                  <a:pt x="943349" y="3756937"/>
                  <a:pt x="848480" y="3702168"/>
                  <a:pt x="651589" y="3705045"/>
                </a:cubicBezTo>
                <a:cubicBezTo>
                  <a:pt x="454698" y="3707922"/>
                  <a:pt x="209008" y="3702076"/>
                  <a:pt x="0" y="3705045"/>
                </a:cubicBezTo>
                <a:cubicBezTo>
                  <a:pt x="-53080" y="3535717"/>
                  <a:pt x="42907" y="3338068"/>
                  <a:pt x="0" y="3138702"/>
                </a:cubicBezTo>
                <a:cubicBezTo>
                  <a:pt x="-42907" y="2939336"/>
                  <a:pt x="20525" y="2907733"/>
                  <a:pt x="0" y="2683511"/>
                </a:cubicBezTo>
                <a:cubicBezTo>
                  <a:pt x="-20525" y="2459289"/>
                  <a:pt x="5097" y="2301110"/>
                  <a:pt x="0" y="2080118"/>
                </a:cubicBezTo>
                <a:cubicBezTo>
                  <a:pt x="-5097" y="1859126"/>
                  <a:pt x="33034" y="1711053"/>
                  <a:pt x="0" y="1476725"/>
                </a:cubicBezTo>
                <a:cubicBezTo>
                  <a:pt x="-33034" y="1242397"/>
                  <a:pt x="2302" y="1138149"/>
                  <a:pt x="0" y="1021534"/>
                </a:cubicBezTo>
                <a:cubicBezTo>
                  <a:pt x="-2302" y="904919"/>
                  <a:pt x="38862" y="649937"/>
                  <a:pt x="0" y="455191"/>
                </a:cubicBezTo>
                <a:cubicBezTo>
                  <a:pt x="-38862" y="260445"/>
                  <a:pt x="2688" y="181242"/>
                  <a:pt x="0" y="0"/>
                </a:cubicBezTo>
                <a:close/>
              </a:path>
              <a:path w="3769525" h="3705045" stroke="0" extrusionOk="0">
                <a:moveTo>
                  <a:pt x="0" y="0"/>
                </a:moveTo>
                <a:cubicBezTo>
                  <a:pt x="168462" y="-44414"/>
                  <a:pt x="330654" y="11505"/>
                  <a:pt x="613894" y="0"/>
                </a:cubicBezTo>
                <a:cubicBezTo>
                  <a:pt x="897134" y="-11505"/>
                  <a:pt x="939969" y="1961"/>
                  <a:pt x="1190093" y="0"/>
                </a:cubicBezTo>
                <a:cubicBezTo>
                  <a:pt x="1440217" y="-1961"/>
                  <a:pt x="1469987" y="10074"/>
                  <a:pt x="1653206" y="0"/>
                </a:cubicBezTo>
                <a:cubicBezTo>
                  <a:pt x="1836425" y="-10074"/>
                  <a:pt x="2024420" y="32926"/>
                  <a:pt x="2229405" y="0"/>
                </a:cubicBezTo>
                <a:cubicBezTo>
                  <a:pt x="2434390" y="-32926"/>
                  <a:pt x="2686496" y="34235"/>
                  <a:pt x="2843299" y="0"/>
                </a:cubicBezTo>
                <a:cubicBezTo>
                  <a:pt x="3000102" y="-34235"/>
                  <a:pt x="3066855" y="4338"/>
                  <a:pt x="3268717" y="0"/>
                </a:cubicBezTo>
                <a:cubicBezTo>
                  <a:pt x="3470579" y="-4338"/>
                  <a:pt x="3628147" y="5441"/>
                  <a:pt x="3769525" y="0"/>
                </a:cubicBezTo>
                <a:cubicBezTo>
                  <a:pt x="3797441" y="150333"/>
                  <a:pt x="3732844" y="332590"/>
                  <a:pt x="3769525" y="455191"/>
                </a:cubicBezTo>
                <a:cubicBezTo>
                  <a:pt x="3806206" y="577792"/>
                  <a:pt x="3746079" y="769964"/>
                  <a:pt x="3769525" y="1021534"/>
                </a:cubicBezTo>
                <a:cubicBezTo>
                  <a:pt x="3792971" y="1273104"/>
                  <a:pt x="3742863" y="1385484"/>
                  <a:pt x="3769525" y="1476725"/>
                </a:cubicBezTo>
                <a:cubicBezTo>
                  <a:pt x="3796187" y="1567966"/>
                  <a:pt x="3709267" y="1886657"/>
                  <a:pt x="3769525" y="2043068"/>
                </a:cubicBezTo>
                <a:cubicBezTo>
                  <a:pt x="3829783" y="2199479"/>
                  <a:pt x="3742707" y="2372204"/>
                  <a:pt x="3769525" y="2461208"/>
                </a:cubicBezTo>
                <a:cubicBezTo>
                  <a:pt x="3796343" y="2550212"/>
                  <a:pt x="3750105" y="2750954"/>
                  <a:pt x="3769525" y="3027551"/>
                </a:cubicBezTo>
                <a:cubicBezTo>
                  <a:pt x="3788945" y="3304148"/>
                  <a:pt x="3705596" y="3496863"/>
                  <a:pt x="3769525" y="3705045"/>
                </a:cubicBezTo>
                <a:cubicBezTo>
                  <a:pt x="3471112" y="3740514"/>
                  <a:pt x="3346121" y="3663239"/>
                  <a:pt x="3155631" y="3705045"/>
                </a:cubicBezTo>
                <a:cubicBezTo>
                  <a:pt x="2965141" y="3746851"/>
                  <a:pt x="2870463" y="3666819"/>
                  <a:pt x="2692518" y="3705045"/>
                </a:cubicBezTo>
                <a:cubicBezTo>
                  <a:pt x="2514573" y="3743271"/>
                  <a:pt x="2353547" y="3653285"/>
                  <a:pt x="2154014" y="3705045"/>
                </a:cubicBezTo>
                <a:cubicBezTo>
                  <a:pt x="1954481" y="3756805"/>
                  <a:pt x="1828796" y="3657723"/>
                  <a:pt x="1690901" y="3705045"/>
                </a:cubicBezTo>
                <a:cubicBezTo>
                  <a:pt x="1553006" y="3752367"/>
                  <a:pt x="1350583" y="3644918"/>
                  <a:pt x="1077007" y="3705045"/>
                </a:cubicBezTo>
                <a:cubicBezTo>
                  <a:pt x="803431" y="3765172"/>
                  <a:pt x="783392" y="3675133"/>
                  <a:pt x="538504" y="3705045"/>
                </a:cubicBezTo>
                <a:cubicBezTo>
                  <a:pt x="293616" y="3734957"/>
                  <a:pt x="199977" y="3685598"/>
                  <a:pt x="0" y="3705045"/>
                </a:cubicBezTo>
                <a:cubicBezTo>
                  <a:pt x="-5398" y="3580640"/>
                  <a:pt x="15565" y="3338242"/>
                  <a:pt x="0" y="3212803"/>
                </a:cubicBezTo>
                <a:cubicBezTo>
                  <a:pt x="-15565" y="3087364"/>
                  <a:pt x="9945" y="2919242"/>
                  <a:pt x="0" y="2720562"/>
                </a:cubicBezTo>
                <a:cubicBezTo>
                  <a:pt x="-9945" y="2521882"/>
                  <a:pt x="23610" y="2460822"/>
                  <a:pt x="0" y="2228320"/>
                </a:cubicBezTo>
                <a:cubicBezTo>
                  <a:pt x="-23610" y="1995818"/>
                  <a:pt x="1239" y="1868204"/>
                  <a:pt x="0" y="1661977"/>
                </a:cubicBezTo>
                <a:cubicBezTo>
                  <a:pt x="-1239" y="1455750"/>
                  <a:pt x="19301" y="1425237"/>
                  <a:pt x="0" y="1206786"/>
                </a:cubicBezTo>
                <a:cubicBezTo>
                  <a:pt x="-19301" y="988335"/>
                  <a:pt x="40365" y="968133"/>
                  <a:pt x="0" y="788645"/>
                </a:cubicBezTo>
                <a:cubicBezTo>
                  <a:pt x="-40365" y="609157"/>
                  <a:pt x="6623" y="190004"/>
                  <a:pt x="0" y="0"/>
                </a:cubicBezTo>
                <a:close/>
              </a:path>
            </a:pathLst>
          </a:custGeom>
          <a:solidFill>
            <a:schemeClr val="accent6"/>
          </a:solidFill>
          <a:ln w="38100">
            <a:solidFill>
              <a:srgbClr val="476977"/>
            </a:solidFill>
            <a:extLst>
              <a:ext uri="{C807C97D-BFC1-408E-A445-0C87EB9F89A2}">
                <ask:lineSketchStyleProps xmlns:ask="http://schemas.microsoft.com/office/drawing/2018/sketchyshapes" sd="4074807906">
                  <ask:type>
                    <ask:lineSketchScribble/>
                  </ask:type>
                </ask:lineSketchStyleProps>
              </a:ext>
            </a:extLst>
          </a:ln>
        </p:spPr>
        <p:txBody>
          <a:bodyPr/>
          <a:lstStyle/>
          <a:p>
            <a:r>
              <a:rPr lang="en-GB" sz="2400" dirty="0">
                <a:highlight>
                  <a:srgbClr val="808080"/>
                </a:highlight>
              </a:rPr>
              <a:t>2013</a:t>
            </a:r>
          </a:p>
          <a:p>
            <a:r>
              <a:rPr lang="en-GB" sz="2000" dirty="0"/>
              <a:t>CONSERVATION OBJECTIVES AND PRIORITIES</a:t>
            </a:r>
          </a:p>
          <a:p>
            <a:r>
              <a:rPr lang="en-GB" sz="2000" dirty="0"/>
              <a:t>GUIDELINES</a:t>
            </a:r>
          </a:p>
          <a:p>
            <a:r>
              <a:rPr lang="en-GB" sz="2400" dirty="0">
                <a:highlight>
                  <a:srgbClr val="808080"/>
                </a:highlight>
              </a:rPr>
              <a:t>2023</a:t>
            </a:r>
          </a:p>
          <a:p>
            <a:r>
              <a:rPr lang="en-GB" sz="2000" dirty="0"/>
              <a:t>SITE SPECIFIC MANAGEMENT PLANS </a:t>
            </a:r>
            <a:r>
              <a:rPr lang="en-GB" sz="2000" b="1" dirty="0"/>
              <a:t>&gt;89%</a:t>
            </a:r>
            <a:endParaRPr lang="en-US" dirty="0"/>
          </a:p>
        </p:txBody>
      </p:sp>
      <p:graphicFrame>
        <p:nvGraphicFramePr>
          <p:cNvPr id="7" name="Content Placeholder 6">
            <a:extLst>
              <a:ext uri="{FF2B5EF4-FFF2-40B4-BE49-F238E27FC236}">
                <a16:creationId xmlns:a16="http://schemas.microsoft.com/office/drawing/2014/main" id="{E27A7721-CBEF-6BB2-32DF-AB6F87CA3506}"/>
              </a:ext>
            </a:extLst>
          </p:cNvPr>
          <p:cNvGraphicFramePr>
            <a:graphicFrameLocks noGrp="1"/>
          </p:cNvGraphicFramePr>
          <p:nvPr>
            <p:ph sz="quarter" idx="13"/>
            <p:extLst>
              <p:ext uri="{D42A27DB-BD31-4B8C-83A1-F6EECF244321}">
                <p14:modId xmlns:p14="http://schemas.microsoft.com/office/powerpoint/2010/main" val="3151471674"/>
              </p:ext>
            </p:extLst>
          </p:nvPr>
        </p:nvGraphicFramePr>
        <p:xfrm>
          <a:off x="4312920" y="3"/>
          <a:ext cx="7879080" cy="6871884"/>
        </p:xfrm>
        <a:graphic>
          <a:graphicData uri="http://schemas.openxmlformats.org/drawingml/2006/table">
            <a:tbl>
              <a:tblPr firstRow="1" bandRow="1">
                <a:tableStyleId>{9DCAF9ED-07DC-4A11-8D7F-57B35C25682E}</a:tableStyleId>
              </a:tblPr>
              <a:tblGrid>
                <a:gridCol w="1950720">
                  <a:extLst>
                    <a:ext uri="{9D8B030D-6E8A-4147-A177-3AD203B41FA5}">
                      <a16:colId xmlns:a16="http://schemas.microsoft.com/office/drawing/2014/main" val="1818322604"/>
                    </a:ext>
                  </a:extLst>
                </a:gridCol>
                <a:gridCol w="1432560">
                  <a:extLst>
                    <a:ext uri="{9D8B030D-6E8A-4147-A177-3AD203B41FA5}">
                      <a16:colId xmlns:a16="http://schemas.microsoft.com/office/drawing/2014/main" val="55367378"/>
                    </a:ext>
                  </a:extLst>
                </a:gridCol>
                <a:gridCol w="4495800">
                  <a:extLst>
                    <a:ext uri="{9D8B030D-6E8A-4147-A177-3AD203B41FA5}">
                      <a16:colId xmlns:a16="http://schemas.microsoft.com/office/drawing/2014/main" val="1038367726"/>
                    </a:ext>
                  </a:extLst>
                </a:gridCol>
              </a:tblGrid>
              <a:tr h="689307">
                <a:tc>
                  <a:txBody>
                    <a:bodyPr/>
                    <a:lstStyle/>
                    <a:p>
                      <a:r>
                        <a:rPr lang="en-GB" sz="2000" dirty="0"/>
                        <a:t>NAME</a:t>
                      </a:r>
                      <a:endParaRPr lang="en-US" sz="2000" dirty="0"/>
                    </a:p>
                  </a:txBody>
                  <a:tcPr/>
                </a:tc>
                <a:tc>
                  <a:txBody>
                    <a:bodyPr/>
                    <a:lstStyle/>
                    <a:p>
                      <a:r>
                        <a:rPr lang="en-GB" sz="2000" dirty="0"/>
                        <a:t>PUBLISHED</a:t>
                      </a:r>
                      <a:endParaRPr lang="en-US" sz="2000" dirty="0"/>
                    </a:p>
                  </a:txBody>
                  <a:tcPr/>
                </a:tc>
                <a:tc>
                  <a:txBody>
                    <a:bodyPr/>
                    <a:lstStyle/>
                    <a:p>
                      <a:r>
                        <a:rPr lang="en-GB" sz="2000" dirty="0"/>
                        <a:t>CONCERNS</a:t>
                      </a:r>
                      <a:endParaRPr lang="en-US" sz="2000" dirty="0"/>
                    </a:p>
                  </a:txBody>
                  <a:tcPr/>
                </a:tc>
                <a:extLst>
                  <a:ext uri="{0D108BD9-81ED-4DB2-BD59-A6C34878D82A}">
                    <a16:rowId xmlns:a16="http://schemas.microsoft.com/office/drawing/2014/main" val="2269842911"/>
                  </a:ext>
                </a:extLst>
              </a:tr>
              <a:tr h="1342046">
                <a:tc>
                  <a:txBody>
                    <a:bodyPr/>
                    <a:lstStyle/>
                    <a:p>
                      <a:r>
                        <a:rPr lang="en-GB" sz="2000" dirty="0"/>
                        <a:t>PRIORITIZED ACTION FRAMEWORK</a:t>
                      </a:r>
                      <a:endParaRPr lang="en-US" sz="2000" dirty="0"/>
                    </a:p>
                  </a:txBody>
                  <a:tcPr/>
                </a:tc>
                <a:tc>
                  <a:txBody>
                    <a:bodyPr/>
                    <a:lstStyle/>
                    <a:p>
                      <a:r>
                        <a:rPr lang="en-GB" sz="2000" dirty="0"/>
                        <a:t>2014-2020</a:t>
                      </a:r>
                    </a:p>
                    <a:p>
                      <a:r>
                        <a:rPr lang="en-GB" sz="2000" dirty="0"/>
                        <a:t>2021-2027</a:t>
                      </a:r>
                      <a:endParaRPr lang="en-US" sz="2000" dirty="0"/>
                    </a:p>
                  </a:txBody>
                  <a:tcPr/>
                </a:tc>
                <a:tc>
                  <a:txBody>
                    <a:bodyPr/>
                    <a:lstStyle/>
                    <a:p>
                      <a:r>
                        <a:rPr lang="en-US" sz="2000" b="0" dirty="0"/>
                        <a:t>Priority conservation &amp; </a:t>
                      </a:r>
                    </a:p>
                    <a:p>
                      <a:r>
                        <a:rPr lang="en-US" sz="2000" b="0" dirty="0"/>
                        <a:t>Restoration measures</a:t>
                      </a:r>
                    </a:p>
                    <a:p>
                      <a:r>
                        <a:rPr lang="en-US" sz="2000" b="1" dirty="0"/>
                        <a:t>Specific actions required </a:t>
                      </a:r>
                    </a:p>
                    <a:p>
                      <a:endParaRPr lang="en-US" sz="2000" dirty="0"/>
                    </a:p>
                  </a:txBody>
                  <a:tcPr/>
                </a:tc>
                <a:extLst>
                  <a:ext uri="{0D108BD9-81ED-4DB2-BD59-A6C34878D82A}">
                    <a16:rowId xmlns:a16="http://schemas.microsoft.com/office/drawing/2014/main" val="1497546112"/>
                  </a:ext>
                </a:extLst>
              </a:tr>
              <a:tr h="2367439">
                <a:tc>
                  <a:txBody>
                    <a:bodyPr/>
                    <a:lstStyle/>
                    <a:p>
                      <a:r>
                        <a:rPr lang="en-GB" sz="2000" dirty="0"/>
                        <a:t>NATIONAL BIODIVERSITY STRATEGY</a:t>
                      </a:r>
                      <a:endParaRPr lang="en-US" sz="2000" dirty="0"/>
                    </a:p>
                  </a:txBody>
                  <a:tcPr/>
                </a:tc>
                <a:tc>
                  <a:txBody>
                    <a:bodyPr/>
                    <a:lstStyle/>
                    <a:p>
                      <a:r>
                        <a:rPr lang="en-GB" sz="2000" dirty="0"/>
                        <a:t>2023-2030</a:t>
                      </a:r>
                      <a:endParaRPr lang="en-US" sz="2000" dirty="0"/>
                    </a:p>
                  </a:txBody>
                  <a:tcPr/>
                </a:tc>
                <a:tc>
                  <a:txBody>
                    <a:bodyPr/>
                    <a:lstStyle/>
                    <a:p>
                      <a:r>
                        <a:rPr lang="en-US" sz="2000" b="1" dirty="0"/>
                        <a:t>Environmental Management plan</a:t>
                      </a:r>
                    </a:p>
                    <a:p>
                      <a:r>
                        <a:rPr lang="en-US" sz="2000" dirty="0"/>
                        <a:t>Strategic areas:</a:t>
                      </a:r>
                    </a:p>
                    <a:p>
                      <a:pPr marL="285750" indent="-285750">
                        <a:buFont typeface="Arial" panose="020B0604020202020204" pitchFamily="34" charset="0"/>
                        <a:buChar char="•"/>
                      </a:pPr>
                      <a:r>
                        <a:rPr lang="en-US" sz="2000" dirty="0"/>
                        <a:t>Reducing threats to biodiversity</a:t>
                      </a:r>
                    </a:p>
                    <a:p>
                      <a:pPr marL="285750" indent="-285750">
                        <a:buFont typeface="Arial" panose="020B0604020202020204" pitchFamily="34" charset="0"/>
                        <a:buChar char="•"/>
                      </a:pPr>
                      <a:r>
                        <a:rPr lang="en-US" sz="2000" dirty="0"/>
                        <a:t>Sustainable use of biodiversity and benefit-sharing</a:t>
                      </a:r>
                    </a:p>
                    <a:p>
                      <a:pPr marL="285750" indent="-285750">
                        <a:buFont typeface="Arial" panose="020B0604020202020204" pitchFamily="34" charset="0"/>
                        <a:buChar char="•"/>
                      </a:pPr>
                      <a:r>
                        <a:rPr lang="en-US" sz="2000" dirty="0"/>
                        <a:t>Tools and solutions supporting implementation</a:t>
                      </a:r>
                    </a:p>
                  </a:txBody>
                  <a:tcPr/>
                </a:tc>
                <a:extLst>
                  <a:ext uri="{0D108BD9-81ED-4DB2-BD59-A6C34878D82A}">
                    <a16:rowId xmlns:a16="http://schemas.microsoft.com/office/drawing/2014/main" val="2287285050"/>
                  </a:ext>
                </a:extLst>
              </a:tr>
              <a:tr h="516086">
                <a:tc>
                  <a:txBody>
                    <a:bodyPr/>
                    <a:lstStyle/>
                    <a:p>
                      <a:r>
                        <a:rPr lang="en-GB" sz="2000" dirty="0"/>
                        <a:t>GUIDELINES</a:t>
                      </a:r>
                      <a:endParaRPr lang="en-US" sz="2000" dirty="0"/>
                    </a:p>
                  </a:txBody>
                  <a:tcPr/>
                </a:tc>
                <a:tc>
                  <a:txBody>
                    <a:bodyPr/>
                    <a:lstStyle/>
                    <a:p>
                      <a:r>
                        <a:rPr lang="en-GB" sz="2000" dirty="0"/>
                        <a:t>2013</a:t>
                      </a:r>
                      <a:endParaRPr lang="en-US" sz="2000" dirty="0"/>
                    </a:p>
                  </a:txBody>
                  <a:tcPr/>
                </a:tc>
                <a:tc>
                  <a:txBody>
                    <a:bodyPr/>
                    <a:lstStyle/>
                    <a:p>
                      <a:r>
                        <a:rPr lang="en-GB" sz="2000" dirty="0"/>
                        <a:t>For management plan production</a:t>
                      </a:r>
                      <a:endParaRPr lang="en-US" sz="2000" dirty="0"/>
                    </a:p>
                  </a:txBody>
                  <a:tcPr/>
                </a:tc>
                <a:extLst>
                  <a:ext uri="{0D108BD9-81ED-4DB2-BD59-A6C34878D82A}">
                    <a16:rowId xmlns:a16="http://schemas.microsoft.com/office/drawing/2014/main" val="4286070555"/>
                  </a:ext>
                </a:extLst>
              </a:tr>
              <a:tr h="1003687">
                <a:tc>
                  <a:txBody>
                    <a:bodyPr/>
                    <a:lstStyle/>
                    <a:p>
                      <a:r>
                        <a:rPr lang="en-GB" sz="2000" dirty="0"/>
                        <a:t>CONSERVATION OBJECTIVES &amp; PRIORITIES</a:t>
                      </a:r>
                      <a:endParaRPr lang="en-US" sz="2000" dirty="0"/>
                    </a:p>
                  </a:txBody>
                  <a:tcPr/>
                </a:tc>
                <a:tc>
                  <a:txBody>
                    <a:bodyPr/>
                    <a:lstStyle/>
                    <a:p>
                      <a:r>
                        <a:rPr lang="en-GB" sz="2000" dirty="0"/>
                        <a:t>2013</a:t>
                      </a:r>
                    </a:p>
                    <a:p>
                      <a:r>
                        <a:rPr lang="en-GB" sz="2000" dirty="0"/>
                        <a:t>2018</a:t>
                      </a:r>
                      <a:endParaRPr lang="en-US" sz="2000" dirty="0"/>
                    </a:p>
                  </a:txBody>
                  <a:tcPr/>
                </a:tc>
                <a:tc>
                  <a:txBody>
                    <a:bodyPr/>
                    <a:lstStyle/>
                    <a:p>
                      <a:r>
                        <a:rPr lang="en-GB" sz="2000" dirty="0"/>
                        <a:t>For all Natura 2000 sites</a:t>
                      </a:r>
                      <a:endParaRPr lang="en-US" sz="2000" dirty="0"/>
                    </a:p>
                  </a:txBody>
                  <a:tcPr/>
                </a:tc>
                <a:extLst>
                  <a:ext uri="{0D108BD9-81ED-4DB2-BD59-A6C34878D82A}">
                    <a16:rowId xmlns:a16="http://schemas.microsoft.com/office/drawing/2014/main" val="2572492711"/>
                  </a:ext>
                </a:extLst>
              </a:tr>
              <a:tr h="939433">
                <a:tc>
                  <a:txBody>
                    <a:bodyPr/>
                    <a:lstStyle/>
                    <a:p>
                      <a:r>
                        <a:rPr lang="en-GB" sz="2000" dirty="0"/>
                        <a:t>MANAGEMENT PLANS</a:t>
                      </a:r>
                      <a:endParaRPr lang="en-US" sz="2000" dirty="0"/>
                    </a:p>
                  </a:txBody>
                  <a:tcPr/>
                </a:tc>
                <a:tc>
                  <a:txBody>
                    <a:bodyPr/>
                    <a:lstStyle/>
                    <a:p>
                      <a:r>
                        <a:rPr lang="en-GB" sz="2000" dirty="0"/>
                        <a:t>up to date</a:t>
                      </a:r>
                    </a:p>
                    <a:p>
                      <a:r>
                        <a:rPr lang="en-GB" sz="2000" dirty="0"/>
                        <a:t>89%</a:t>
                      </a:r>
                      <a:endParaRPr lang="en-US" sz="2000" dirty="0"/>
                    </a:p>
                  </a:txBody>
                  <a:tcPr/>
                </a:tc>
                <a:tc>
                  <a:txBody>
                    <a:bodyPr/>
                    <a:lstStyle/>
                    <a:p>
                      <a:r>
                        <a:rPr lang="en-GB" sz="2000" dirty="0"/>
                        <a:t>For 525 Natura 2000 sites specifically</a:t>
                      </a:r>
                      <a:endParaRPr lang="en-US" sz="2000" dirty="0"/>
                    </a:p>
                  </a:txBody>
                  <a:tcPr/>
                </a:tc>
                <a:extLst>
                  <a:ext uri="{0D108BD9-81ED-4DB2-BD59-A6C34878D82A}">
                    <a16:rowId xmlns:a16="http://schemas.microsoft.com/office/drawing/2014/main" val="3071909571"/>
                  </a:ext>
                </a:extLst>
              </a:tr>
            </a:tbl>
          </a:graphicData>
        </a:graphic>
      </p:graphicFrame>
      <p:sp>
        <p:nvSpPr>
          <p:cNvPr id="6" name="Slide Number Placeholder 5">
            <a:extLst>
              <a:ext uri="{FF2B5EF4-FFF2-40B4-BE49-F238E27FC236}">
                <a16:creationId xmlns:a16="http://schemas.microsoft.com/office/drawing/2014/main" id="{F8907540-F54E-276D-78A8-74202379A1F1}"/>
              </a:ext>
            </a:extLst>
          </p:cNvPr>
          <p:cNvSpPr>
            <a:spLocks noGrp="1"/>
          </p:cNvSpPr>
          <p:nvPr>
            <p:ph type="sldNum" sz="quarter" idx="4"/>
          </p:nvPr>
        </p:nvSpPr>
        <p:spPr/>
        <p:txBody>
          <a:bodyPr/>
          <a:lstStyle/>
          <a:p>
            <a:fld id="{EA87306C-81BA-4795-A5CA-9392456A8C1E}" type="slidenum">
              <a:rPr lang="en-US" smtClean="0"/>
              <a:pPr/>
              <a:t>15</a:t>
            </a:fld>
            <a:endParaRPr lang="en-US" dirty="0"/>
          </a:p>
        </p:txBody>
      </p:sp>
    </p:spTree>
    <p:extLst>
      <p:ext uri="{BB962C8B-B14F-4D97-AF65-F5344CB8AC3E}">
        <p14:creationId xmlns:p14="http://schemas.microsoft.com/office/powerpoint/2010/main" val="2809087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909-D66E-E9B4-44B4-8834E0E3F919}"/>
              </a:ext>
            </a:extLst>
          </p:cNvPr>
          <p:cNvSpPr>
            <a:spLocks noGrp="1"/>
          </p:cNvSpPr>
          <p:nvPr>
            <p:ph type="title"/>
          </p:nvPr>
        </p:nvSpPr>
        <p:spPr/>
        <p:txBody>
          <a:bodyPr/>
          <a:lstStyle/>
          <a:p>
            <a:r>
              <a:rPr lang="en-GB" dirty="0"/>
              <a:t>Financing</a:t>
            </a:r>
            <a:endParaRPr lang="en-US" dirty="0"/>
          </a:p>
        </p:txBody>
      </p:sp>
      <p:sp>
        <p:nvSpPr>
          <p:cNvPr id="3" name="Text Placeholder 2">
            <a:extLst>
              <a:ext uri="{FF2B5EF4-FFF2-40B4-BE49-F238E27FC236}">
                <a16:creationId xmlns:a16="http://schemas.microsoft.com/office/drawing/2014/main" id="{1CC13E39-6007-62A8-073E-44AC660EA94A}"/>
              </a:ext>
            </a:extLst>
          </p:cNvPr>
          <p:cNvSpPr>
            <a:spLocks noGrp="1"/>
          </p:cNvSpPr>
          <p:nvPr>
            <p:ph type="body" sz="quarter" idx="16"/>
          </p:nvPr>
        </p:nvSpPr>
        <p:spPr>
          <a:xfrm>
            <a:off x="663122" y="3413760"/>
            <a:ext cx="3284538" cy="498988"/>
          </a:xfrm>
          <a:custGeom>
            <a:avLst/>
            <a:gdLst>
              <a:gd name="csX0" fmla="*/ 0 w 3284538"/>
              <a:gd name="csY0" fmla="*/ 0 h 498988"/>
              <a:gd name="csX1" fmla="*/ 514578 w 3284538"/>
              <a:gd name="csY1" fmla="*/ 0 h 498988"/>
              <a:gd name="csX2" fmla="*/ 1029155 w 3284538"/>
              <a:gd name="csY2" fmla="*/ 0 h 498988"/>
              <a:gd name="csX3" fmla="*/ 1609424 w 3284538"/>
              <a:gd name="csY3" fmla="*/ 0 h 498988"/>
              <a:gd name="csX4" fmla="*/ 2222537 w 3284538"/>
              <a:gd name="csY4" fmla="*/ 0 h 498988"/>
              <a:gd name="csX5" fmla="*/ 2737115 w 3284538"/>
              <a:gd name="csY5" fmla="*/ 0 h 498988"/>
              <a:gd name="csX6" fmla="*/ 3284538 w 3284538"/>
              <a:gd name="csY6" fmla="*/ 0 h 498988"/>
              <a:gd name="csX7" fmla="*/ 3284538 w 3284538"/>
              <a:gd name="csY7" fmla="*/ 498988 h 498988"/>
              <a:gd name="csX8" fmla="*/ 2671424 w 3284538"/>
              <a:gd name="csY8" fmla="*/ 498988 h 498988"/>
              <a:gd name="csX9" fmla="*/ 2124001 w 3284538"/>
              <a:gd name="csY9" fmla="*/ 498988 h 498988"/>
              <a:gd name="csX10" fmla="*/ 1576578 w 3284538"/>
              <a:gd name="csY10" fmla="*/ 498988 h 498988"/>
              <a:gd name="csX11" fmla="*/ 1062001 w 3284538"/>
              <a:gd name="csY11" fmla="*/ 498988 h 498988"/>
              <a:gd name="csX12" fmla="*/ 547423 w 3284538"/>
              <a:gd name="csY12" fmla="*/ 498988 h 498988"/>
              <a:gd name="csX13" fmla="*/ 0 w 3284538"/>
              <a:gd name="csY13" fmla="*/ 498988 h 498988"/>
              <a:gd name="csX14" fmla="*/ 0 w 3284538"/>
              <a:gd name="csY14" fmla="*/ 0 h 4989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284538" h="498988" fill="none" extrusionOk="0">
                <a:moveTo>
                  <a:pt x="0" y="0"/>
                </a:moveTo>
                <a:cubicBezTo>
                  <a:pt x="209512" y="-50255"/>
                  <a:pt x="347281" y="45518"/>
                  <a:pt x="514578" y="0"/>
                </a:cubicBezTo>
                <a:cubicBezTo>
                  <a:pt x="681875" y="-45518"/>
                  <a:pt x="801978" y="11461"/>
                  <a:pt x="1029155" y="0"/>
                </a:cubicBezTo>
                <a:cubicBezTo>
                  <a:pt x="1256332" y="-11461"/>
                  <a:pt x="1421756" y="18528"/>
                  <a:pt x="1609424" y="0"/>
                </a:cubicBezTo>
                <a:cubicBezTo>
                  <a:pt x="1797092" y="-18528"/>
                  <a:pt x="1949829" y="61499"/>
                  <a:pt x="2222537" y="0"/>
                </a:cubicBezTo>
                <a:cubicBezTo>
                  <a:pt x="2495245" y="-61499"/>
                  <a:pt x="2601136" y="54734"/>
                  <a:pt x="2737115" y="0"/>
                </a:cubicBezTo>
                <a:cubicBezTo>
                  <a:pt x="2873094" y="-54734"/>
                  <a:pt x="3054905" y="33164"/>
                  <a:pt x="3284538" y="0"/>
                </a:cubicBezTo>
                <a:cubicBezTo>
                  <a:pt x="3288612" y="234830"/>
                  <a:pt x="3249299" y="355176"/>
                  <a:pt x="3284538" y="498988"/>
                </a:cubicBezTo>
                <a:cubicBezTo>
                  <a:pt x="3155464" y="513150"/>
                  <a:pt x="2942471" y="480673"/>
                  <a:pt x="2671424" y="498988"/>
                </a:cubicBezTo>
                <a:cubicBezTo>
                  <a:pt x="2400377" y="517303"/>
                  <a:pt x="2233846" y="449677"/>
                  <a:pt x="2124001" y="498988"/>
                </a:cubicBezTo>
                <a:cubicBezTo>
                  <a:pt x="2014156" y="548299"/>
                  <a:pt x="1777981" y="435755"/>
                  <a:pt x="1576578" y="498988"/>
                </a:cubicBezTo>
                <a:cubicBezTo>
                  <a:pt x="1375175" y="562221"/>
                  <a:pt x="1295113" y="449339"/>
                  <a:pt x="1062001" y="498988"/>
                </a:cubicBezTo>
                <a:cubicBezTo>
                  <a:pt x="828889" y="548637"/>
                  <a:pt x="686506" y="482063"/>
                  <a:pt x="547423" y="498988"/>
                </a:cubicBezTo>
                <a:cubicBezTo>
                  <a:pt x="408340" y="515913"/>
                  <a:pt x="129365" y="468713"/>
                  <a:pt x="0" y="498988"/>
                </a:cubicBezTo>
                <a:cubicBezTo>
                  <a:pt x="-9520" y="313041"/>
                  <a:pt x="31737" y="213261"/>
                  <a:pt x="0" y="0"/>
                </a:cubicBezTo>
                <a:close/>
              </a:path>
              <a:path w="3284538" h="498988" stroke="0" extrusionOk="0">
                <a:moveTo>
                  <a:pt x="0" y="0"/>
                </a:moveTo>
                <a:cubicBezTo>
                  <a:pt x="293107" y="-65907"/>
                  <a:pt x="306638" y="32323"/>
                  <a:pt x="613114" y="0"/>
                </a:cubicBezTo>
                <a:cubicBezTo>
                  <a:pt x="919590" y="-32323"/>
                  <a:pt x="961303" y="36492"/>
                  <a:pt x="1226228" y="0"/>
                </a:cubicBezTo>
                <a:cubicBezTo>
                  <a:pt x="1491153" y="-36492"/>
                  <a:pt x="1655922" y="38762"/>
                  <a:pt x="1839341" y="0"/>
                </a:cubicBezTo>
                <a:cubicBezTo>
                  <a:pt x="2022760" y="-38762"/>
                  <a:pt x="2173527" y="38225"/>
                  <a:pt x="2288228" y="0"/>
                </a:cubicBezTo>
                <a:cubicBezTo>
                  <a:pt x="2402929" y="-38225"/>
                  <a:pt x="2696209" y="13507"/>
                  <a:pt x="2802806" y="0"/>
                </a:cubicBezTo>
                <a:cubicBezTo>
                  <a:pt x="2909403" y="-13507"/>
                  <a:pt x="3095273" y="37710"/>
                  <a:pt x="3284538" y="0"/>
                </a:cubicBezTo>
                <a:cubicBezTo>
                  <a:pt x="3335154" y="236788"/>
                  <a:pt x="3227566" y="306755"/>
                  <a:pt x="3284538" y="498988"/>
                </a:cubicBezTo>
                <a:cubicBezTo>
                  <a:pt x="3064688" y="528263"/>
                  <a:pt x="2989667" y="460076"/>
                  <a:pt x="2835651" y="498988"/>
                </a:cubicBezTo>
                <a:cubicBezTo>
                  <a:pt x="2681635" y="537900"/>
                  <a:pt x="2585697" y="445502"/>
                  <a:pt x="2386764" y="498988"/>
                </a:cubicBezTo>
                <a:cubicBezTo>
                  <a:pt x="2187831" y="552474"/>
                  <a:pt x="2137888" y="470835"/>
                  <a:pt x="1905032" y="498988"/>
                </a:cubicBezTo>
                <a:cubicBezTo>
                  <a:pt x="1672176" y="527141"/>
                  <a:pt x="1560683" y="495494"/>
                  <a:pt x="1390454" y="498988"/>
                </a:cubicBezTo>
                <a:cubicBezTo>
                  <a:pt x="1220225" y="502482"/>
                  <a:pt x="1001029" y="454089"/>
                  <a:pt x="810186" y="498988"/>
                </a:cubicBezTo>
                <a:cubicBezTo>
                  <a:pt x="619343" y="543887"/>
                  <a:pt x="238295" y="434647"/>
                  <a:pt x="0" y="498988"/>
                </a:cubicBezTo>
                <a:cubicBezTo>
                  <a:pt x="-23153" y="348208"/>
                  <a:pt x="9986" y="245449"/>
                  <a:pt x="0" y="0"/>
                </a:cubicBezTo>
                <a:close/>
              </a:path>
            </a:pathLst>
          </a:custGeom>
          <a:solidFill>
            <a:schemeClr val="accent4">
              <a:lumMod val="40000"/>
              <a:lumOff val="60000"/>
            </a:schemeClr>
          </a:solidFill>
          <a:ln w="38100">
            <a:solidFill>
              <a:srgbClr val="476977"/>
            </a:solidFill>
            <a:extLst>
              <a:ext uri="{C807C97D-BFC1-408E-A445-0C87EB9F89A2}">
                <ask:lineSketchStyleProps xmlns:ask="http://schemas.microsoft.com/office/drawing/2018/sketchyshapes" sd="167166357">
                  <ask:type>
                    <ask:lineSketchScribble/>
                  </ask:type>
                </ask:lineSketchStyleProps>
              </a:ext>
            </a:extLst>
          </a:ln>
        </p:spPr>
        <p:txBody>
          <a:bodyPr/>
          <a:lstStyle/>
          <a:p>
            <a:pPr algn="ctr"/>
            <a:r>
              <a:rPr lang="en-GB" sz="2000" dirty="0"/>
              <a:t>INTEGRATED APPROACH</a:t>
            </a:r>
            <a:endParaRPr lang="en-US" sz="2000" dirty="0"/>
          </a:p>
        </p:txBody>
      </p:sp>
      <p:graphicFrame>
        <p:nvGraphicFramePr>
          <p:cNvPr id="8" name="Content Placeholder 7">
            <a:extLst>
              <a:ext uri="{FF2B5EF4-FFF2-40B4-BE49-F238E27FC236}">
                <a16:creationId xmlns:a16="http://schemas.microsoft.com/office/drawing/2014/main" id="{6A38620A-13DE-3E13-88BE-D9AADDF3D30B}"/>
              </a:ext>
            </a:extLst>
          </p:cNvPr>
          <p:cNvGraphicFramePr>
            <a:graphicFrameLocks noGrp="1"/>
          </p:cNvGraphicFramePr>
          <p:nvPr>
            <p:ph sz="quarter" idx="15"/>
            <p:extLst>
              <p:ext uri="{D42A27DB-BD31-4B8C-83A1-F6EECF244321}">
                <p14:modId xmlns:p14="http://schemas.microsoft.com/office/powerpoint/2010/main" val="2493606928"/>
              </p:ext>
            </p:extLst>
          </p:nvPr>
        </p:nvGraphicFramePr>
        <p:xfrm>
          <a:off x="4876800" y="533400"/>
          <a:ext cx="690372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DD15EDB3-5444-1140-2449-C2E1815B81B2}"/>
              </a:ext>
            </a:extLst>
          </p:cNvPr>
          <p:cNvSpPr>
            <a:spLocks noGrp="1"/>
          </p:cNvSpPr>
          <p:nvPr>
            <p:ph type="sldNum" sz="quarter" idx="12"/>
          </p:nvPr>
        </p:nvSpPr>
        <p:spPr/>
        <p:txBody>
          <a:bodyPr/>
          <a:lstStyle/>
          <a:p>
            <a:fld id="{EA87306C-81BA-4795-A5CA-9392456A8C1E}" type="slidenum">
              <a:rPr lang="en-US" smtClean="0"/>
              <a:pPr/>
              <a:t>16</a:t>
            </a:fld>
            <a:endParaRPr lang="en-US" dirty="0"/>
          </a:p>
        </p:txBody>
      </p:sp>
      <p:sp>
        <p:nvSpPr>
          <p:cNvPr id="9" name="Text Placeholder 2">
            <a:extLst>
              <a:ext uri="{FF2B5EF4-FFF2-40B4-BE49-F238E27FC236}">
                <a16:creationId xmlns:a16="http://schemas.microsoft.com/office/drawing/2014/main" id="{B4088D08-B7EC-28F6-CB53-C0D49E61FCAA}"/>
              </a:ext>
            </a:extLst>
          </p:cNvPr>
          <p:cNvSpPr txBox="1">
            <a:spLocks/>
          </p:cNvSpPr>
          <p:nvPr/>
        </p:nvSpPr>
        <p:spPr>
          <a:xfrm>
            <a:off x="286091" y="5212080"/>
            <a:ext cx="4038600" cy="1007746"/>
          </a:xfrm>
          <a:custGeom>
            <a:avLst/>
            <a:gdLst>
              <a:gd name="csX0" fmla="*/ 0 w 4038600"/>
              <a:gd name="csY0" fmla="*/ 0 h 1007746"/>
              <a:gd name="csX1" fmla="*/ 576943 w 4038600"/>
              <a:gd name="csY1" fmla="*/ 0 h 1007746"/>
              <a:gd name="csX2" fmla="*/ 1194272 w 4038600"/>
              <a:gd name="csY2" fmla="*/ 0 h 1007746"/>
              <a:gd name="csX3" fmla="*/ 1851987 w 4038600"/>
              <a:gd name="csY3" fmla="*/ 0 h 1007746"/>
              <a:gd name="csX4" fmla="*/ 2469315 w 4038600"/>
              <a:gd name="csY4" fmla="*/ 0 h 1007746"/>
              <a:gd name="csX5" fmla="*/ 3046258 w 4038600"/>
              <a:gd name="csY5" fmla="*/ 0 h 1007746"/>
              <a:gd name="csX6" fmla="*/ 4038600 w 4038600"/>
              <a:gd name="csY6" fmla="*/ 0 h 1007746"/>
              <a:gd name="csX7" fmla="*/ 4038600 w 4038600"/>
              <a:gd name="csY7" fmla="*/ 524028 h 1007746"/>
              <a:gd name="csX8" fmla="*/ 4038600 w 4038600"/>
              <a:gd name="csY8" fmla="*/ 1007746 h 1007746"/>
              <a:gd name="csX9" fmla="*/ 3502043 w 4038600"/>
              <a:gd name="csY9" fmla="*/ 1007746 h 1007746"/>
              <a:gd name="csX10" fmla="*/ 3005872 w 4038600"/>
              <a:gd name="csY10" fmla="*/ 1007746 h 1007746"/>
              <a:gd name="csX11" fmla="*/ 2348157 w 4038600"/>
              <a:gd name="csY11" fmla="*/ 1007746 h 1007746"/>
              <a:gd name="csX12" fmla="*/ 1730829 w 4038600"/>
              <a:gd name="csY12" fmla="*/ 1007746 h 1007746"/>
              <a:gd name="csX13" fmla="*/ 1234658 w 4038600"/>
              <a:gd name="csY13" fmla="*/ 1007746 h 1007746"/>
              <a:gd name="csX14" fmla="*/ 657715 w 4038600"/>
              <a:gd name="csY14" fmla="*/ 1007746 h 1007746"/>
              <a:gd name="csX15" fmla="*/ 0 w 4038600"/>
              <a:gd name="csY15" fmla="*/ 1007746 h 1007746"/>
              <a:gd name="csX16" fmla="*/ 0 w 4038600"/>
              <a:gd name="csY16" fmla="*/ 483718 h 1007746"/>
              <a:gd name="csX17" fmla="*/ 0 w 4038600"/>
              <a:gd name="csY17" fmla="*/ 0 h 1007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038600" h="1007746" fill="none" extrusionOk="0">
                <a:moveTo>
                  <a:pt x="0" y="0"/>
                </a:moveTo>
                <a:cubicBezTo>
                  <a:pt x="168584" y="-7764"/>
                  <a:pt x="409989" y="36090"/>
                  <a:pt x="576943" y="0"/>
                </a:cubicBezTo>
                <a:cubicBezTo>
                  <a:pt x="743897" y="-36090"/>
                  <a:pt x="923204" y="21356"/>
                  <a:pt x="1194272" y="0"/>
                </a:cubicBezTo>
                <a:cubicBezTo>
                  <a:pt x="1465340" y="-21356"/>
                  <a:pt x="1592264" y="73757"/>
                  <a:pt x="1851987" y="0"/>
                </a:cubicBezTo>
                <a:cubicBezTo>
                  <a:pt x="2111711" y="-73757"/>
                  <a:pt x="2304834" y="68772"/>
                  <a:pt x="2469315" y="0"/>
                </a:cubicBezTo>
                <a:cubicBezTo>
                  <a:pt x="2633796" y="-68772"/>
                  <a:pt x="2895578" y="32138"/>
                  <a:pt x="3046258" y="0"/>
                </a:cubicBezTo>
                <a:cubicBezTo>
                  <a:pt x="3196938" y="-32138"/>
                  <a:pt x="3778552" y="30562"/>
                  <a:pt x="4038600" y="0"/>
                </a:cubicBezTo>
                <a:cubicBezTo>
                  <a:pt x="4101226" y="150514"/>
                  <a:pt x="3983566" y="262756"/>
                  <a:pt x="4038600" y="524028"/>
                </a:cubicBezTo>
                <a:cubicBezTo>
                  <a:pt x="4093634" y="785300"/>
                  <a:pt x="3989458" y="896741"/>
                  <a:pt x="4038600" y="1007746"/>
                </a:cubicBezTo>
                <a:cubicBezTo>
                  <a:pt x="3879132" y="1031940"/>
                  <a:pt x="3722697" y="991748"/>
                  <a:pt x="3502043" y="1007746"/>
                </a:cubicBezTo>
                <a:cubicBezTo>
                  <a:pt x="3281389" y="1023744"/>
                  <a:pt x="3233871" y="989196"/>
                  <a:pt x="3005872" y="1007746"/>
                </a:cubicBezTo>
                <a:cubicBezTo>
                  <a:pt x="2777873" y="1026296"/>
                  <a:pt x="2544373" y="1002008"/>
                  <a:pt x="2348157" y="1007746"/>
                </a:cubicBezTo>
                <a:cubicBezTo>
                  <a:pt x="2151941" y="1013484"/>
                  <a:pt x="1942930" y="987025"/>
                  <a:pt x="1730829" y="1007746"/>
                </a:cubicBezTo>
                <a:cubicBezTo>
                  <a:pt x="1518728" y="1028467"/>
                  <a:pt x="1460734" y="952608"/>
                  <a:pt x="1234658" y="1007746"/>
                </a:cubicBezTo>
                <a:cubicBezTo>
                  <a:pt x="1008582" y="1062884"/>
                  <a:pt x="808676" y="975968"/>
                  <a:pt x="657715" y="1007746"/>
                </a:cubicBezTo>
                <a:cubicBezTo>
                  <a:pt x="506754" y="1039524"/>
                  <a:pt x="219365" y="980129"/>
                  <a:pt x="0" y="1007746"/>
                </a:cubicBezTo>
                <a:cubicBezTo>
                  <a:pt x="-6825" y="780590"/>
                  <a:pt x="2306" y="616762"/>
                  <a:pt x="0" y="483718"/>
                </a:cubicBezTo>
                <a:cubicBezTo>
                  <a:pt x="-2306" y="350674"/>
                  <a:pt x="43959" y="174170"/>
                  <a:pt x="0" y="0"/>
                </a:cubicBezTo>
                <a:close/>
              </a:path>
              <a:path w="4038600" h="1007746" stroke="0" extrusionOk="0">
                <a:moveTo>
                  <a:pt x="0" y="0"/>
                </a:moveTo>
                <a:cubicBezTo>
                  <a:pt x="246607" y="-63633"/>
                  <a:pt x="434008" y="8352"/>
                  <a:pt x="657715" y="0"/>
                </a:cubicBezTo>
                <a:cubicBezTo>
                  <a:pt x="881422" y="-8352"/>
                  <a:pt x="1061747" y="9797"/>
                  <a:pt x="1315430" y="0"/>
                </a:cubicBezTo>
                <a:cubicBezTo>
                  <a:pt x="1569113" y="-9797"/>
                  <a:pt x="1739366" y="19219"/>
                  <a:pt x="1973145" y="0"/>
                </a:cubicBezTo>
                <a:cubicBezTo>
                  <a:pt x="2206924" y="-19219"/>
                  <a:pt x="2264464" y="25849"/>
                  <a:pt x="2428929" y="0"/>
                </a:cubicBezTo>
                <a:cubicBezTo>
                  <a:pt x="2593394" y="-25849"/>
                  <a:pt x="2715184" y="48228"/>
                  <a:pt x="2965486" y="0"/>
                </a:cubicBezTo>
                <a:cubicBezTo>
                  <a:pt x="3215788" y="-48228"/>
                  <a:pt x="3263423" y="30028"/>
                  <a:pt x="3542429" y="0"/>
                </a:cubicBezTo>
                <a:cubicBezTo>
                  <a:pt x="3821435" y="-30028"/>
                  <a:pt x="3807162" y="44890"/>
                  <a:pt x="4038600" y="0"/>
                </a:cubicBezTo>
                <a:cubicBezTo>
                  <a:pt x="4066497" y="204249"/>
                  <a:pt x="4016020" y="261223"/>
                  <a:pt x="4038600" y="493796"/>
                </a:cubicBezTo>
                <a:cubicBezTo>
                  <a:pt x="4061180" y="726369"/>
                  <a:pt x="4016952" y="837591"/>
                  <a:pt x="4038600" y="1007746"/>
                </a:cubicBezTo>
                <a:cubicBezTo>
                  <a:pt x="3824311" y="1047430"/>
                  <a:pt x="3638857" y="986843"/>
                  <a:pt x="3502043" y="1007746"/>
                </a:cubicBezTo>
                <a:cubicBezTo>
                  <a:pt x="3365229" y="1028649"/>
                  <a:pt x="3144635" y="1005035"/>
                  <a:pt x="2965486" y="1007746"/>
                </a:cubicBezTo>
                <a:cubicBezTo>
                  <a:pt x="2786337" y="1010457"/>
                  <a:pt x="2507619" y="1001890"/>
                  <a:pt x="2348157" y="1007746"/>
                </a:cubicBezTo>
                <a:cubicBezTo>
                  <a:pt x="2188695" y="1013602"/>
                  <a:pt x="1837113" y="940286"/>
                  <a:pt x="1690443" y="1007746"/>
                </a:cubicBezTo>
                <a:cubicBezTo>
                  <a:pt x="1543773" y="1075206"/>
                  <a:pt x="1367421" y="979460"/>
                  <a:pt x="1073114" y="1007746"/>
                </a:cubicBezTo>
                <a:cubicBezTo>
                  <a:pt x="778807" y="1036032"/>
                  <a:pt x="820161" y="968574"/>
                  <a:pt x="617329" y="1007746"/>
                </a:cubicBezTo>
                <a:cubicBezTo>
                  <a:pt x="414498" y="1046918"/>
                  <a:pt x="271659" y="935454"/>
                  <a:pt x="0" y="1007746"/>
                </a:cubicBezTo>
                <a:cubicBezTo>
                  <a:pt x="-22101" y="787389"/>
                  <a:pt x="2438" y="634381"/>
                  <a:pt x="0" y="513950"/>
                </a:cubicBezTo>
                <a:cubicBezTo>
                  <a:pt x="-2438" y="393519"/>
                  <a:pt x="56117" y="254346"/>
                  <a:pt x="0" y="0"/>
                </a:cubicBezTo>
                <a:close/>
              </a:path>
            </a:pathLst>
          </a:custGeom>
          <a:solidFill>
            <a:schemeClr val="accent5">
              <a:lumMod val="60000"/>
              <a:lumOff val="40000"/>
            </a:schemeClr>
          </a:solidFill>
          <a:ln w="38100">
            <a:solidFill>
              <a:srgbClr val="476977"/>
            </a:solidFill>
            <a:extLst>
              <a:ext uri="{C807C97D-BFC1-408E-A445-0C87EB9F89A2}">
                <ask:lineSketchStyleProps xmlns:ask="http://schemas.microsoft.com/office/drawing/2018/sketchyshapes" sd="167166357">
                  <a:prstGeom prst="rect">
                    <a:avLst/>
                  </a:prstGeom>
                  <ask:type>
                    <ask:lineSketchScribble/>
                  </ask:type>
                </ask:lineSketchStyleProps>
              </a:ext>
            </a:extLst>
          </a:ln>
        </p:spPr>
        <p:txBody>
          <a:bodyPr/>
          <a:lstStyle>
            <a:lvl1pPr marL="0" indent="0" algn="l" defTabSz="914400" rtl="0" eaLnBrk="1" latinLnBrk="0" hangingPunct="1">
              <a:lnSpc>
                <a:spcPct val="125000"/>
              </a:lnSpc>
              <a:spcBef>
                <a:spcPts val="0"/>
              </a:spcBef>
              <a:spcAft>
                <a:spcPts val="600"/>
              </a:spcAft>
              <a:buFont typeface="Arial" panose="020B0604020202020204" pitchFamily="34" charset="0"/>
              <a:buNone/>
              <a:defRPr sz="1800" kern="1200" spc="100" baseline="0">
                <a:solidFill>
                  <a:schemeClr val="tx1"/>
                </a:solidFill>
                <a:latin typeface="+mn-lt"/>
                <a:ea typeface="+mn-ea"/>
                <a:cs typeface="+mn-cs"/>
              </a:defRPr>
            </a:lvl1pPr>
            <a:lvl2pPr marL="457200" indent="0" algn="l" defTabSz="914400" rtl="0" eaLnBrk="1" latinLnBrk="0" hangingPunct="1">
              <a:lnSpc>
                <a:spcPct val="125000"/>
              </a:lnSpc>
              <a:spcBef>
                <a:spcPts val="0"/>
              </a:spcBef>
              <a:spcAft>
                <a:spcPts val="600"/>
              </a:spcAft>
              <a:buFont typeface="Arial" panose="020B0604020202020204" pitchFamily="34" charset="0"/>
              <a:buNone/>
              <a:defRPr sz="1600" kern="1200" spc="100" baseline="0">
                <a:solidFill>
                  <a:schemeClr val="tx1"/>
                </a:solidFill>
                <a:latin typeface="+mn-lt"/>
                <a:ea typeface="+mn-ea"/>
                <a:cs typeface="+mn-cs"/>
              </a:defRPr>
            </a:lvl2pPr>
            <a:lvl3pPr marL="914400" indent="0" algn="l" defTabSz="914400" rtl="0" eaLnBrk="1" latinLnBrk="0" hangingPunct="1">
              <a:lnSpc>
                <a:spcPct val="125000"/>
              </a:lnSpc>
              <a:spcBef>
                <a:spcPts val="0"/>
              </a:spcBef>
              <a:spcAft>
                <a:spcPts val="600"/>
              </a:spcAft>
              <a:buFont typeface="Arial" panose="020B0604020202020204" pitchFamily="34" charset="0"/>
              <a:buNone/>
              <a:defRPr sz="1400" kern="1200" spc="100" baseline="0">
                <a:solidFill>
                  <a:schemeClr val="tx1"/>
                </a:solidFill>
                <a:latin typeface="+mn-lt"/>
                <a:ea typeface="+mn-ea"/>
                <a:cs typeface="+mn-cs"/>
              </a:defRPr>
            </a:lvl3pPr>
            <a:lvl4pPr marL="1371600" indent="0" algn="l" defTabSz="914400" rtl="0" eaLnBrk="1" latinLnBrk="0" hangingPunct="1">
              <a:lnSpc>
                <a:spcPct val="125000"/>
              </a:lnSpc>
              <a:spcBef>
                <a:spcPts val="0"/>
              </a:spcBef>
              <a:spcAft>
                <a:spcPts val="600"/>
              </a:spcAft>
              <a:buFont typeface="Arial" panose="020B0604020202020204" pitchFamily="34" charset="0"/>
              <a:buNone/>
              <a:defRPr sz="1200" kern="1200" spc="100" baseline="0">
                <a:solidFill>
                  <a:schemeClr val="tx1"/>
                </a:solidFill>
                <a:latin typeface="+mn-lt"/>
                <a:ea typeface="+mn-ea"/>
                <a:cs typeface="+mn-cs"/>
              </a:defRPr>
            </a:lvl4pPr>
            <a:lvl5pPr marL="1828800" indent="0" algn="l" defTabSz="914400" rtl="0" eaLnBrk="1" latinLnBrk="0" hangingPunct="1">
              <a:lnSpc>
                <a:spcPct val="125000"/>
              </a:lnSpc>
              <a:spcBef>
                <a:spcPts val="0"/>
              </a:spcBef>
              <a:spcAft>
                <a:spcPts val="600"/>
              </a:spcAft>
              <a:buFont typeface="Arial" panose="020B0604020202020204" pitchFamily="34" charset="0"/>
              <a:buNone/>
              <a:defRPr sz="1200" kern="1200" spc="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t>National Park Directorates rely on </a:t>
            </a:r>
            <a:r>
              <a:rPr lang="en-GB" sz="2000" b="1" dirty="0"/>
              <a:t>self-generated revenue</a:t>
            </a:r>
          </a:p>
        </p:txBody>
      </p:sp>
      <p:sp>
        <p:nvSpPr>
          <p:cNvPr id="10" name="Arrow: Down 9">
            <a:extLst>
              <a:ext uri="{FF2B5EF4-FFF2-40B4-BE49-F238E27FC236}">
                <a16:creationId xmlns:a16="http://schemas.microsoft.com/office/drawing/2014/main" id="{F9781849-E115-5CEA-F1EE-529DA6C87FFD}"/>
              </a:ext>
            </a:extLst>
          </p:cNvPr>
          <p:cNvSpPr/>
          <p:nvPr/>
        </p:nvSpPr>
        <p:spPr>
          <a:xfrm>
            <a:off x="2038691" y="4229345"/>
            <a:ext cx="533400" cy="7924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49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8CA960-6268-D299-172A-9F24D54CE967}"/>
              </a:ext>
            </a:extLst>
          </p:cNvPr>
          <p:cNvSpPr>
            <a:spLocks noGrp="1"/>
          </p:cNvSpPr>
          <p:nvPr>
            <p:ph type="title"/>
          </p:nvPr>
        </p:nvSpPr>
        <p:spPr>
          <a:xfrm>
            <a:off x="0" y="0"/>
            <a:ext cx="4282440" cy="2087880"/>
          </a:xfrm>
        </p:spPr>
        <p:txBody>
          <a:bodyPr/>
          <a:lstStyle/>
          <a:p>
            <a:r>
              <a:rPr lang="en-GB" dirty="0"/>
              <a:t>MONITORING</a:t>
            </a:r>
            <a:endParaRPr lang="en-US" dirty="0"/>
          </a:p>
        </p:txBody>
      </p:sp>
      <p:sp>
        <p:nvSpPr>
          <p:cNvPr id="8" name="Text Placeholder 7">
            <a:extLst>
              <a:ext uri="{FF2B5EF4-FFF2-40B4-BE49-F238E27FC236}">
                <a16:creationId xmlns:a16="http://schemas.microsoft.com/office/drawing/2014/main" id="{3D59AEE7-4DE8-F440-B253-FBE823B4B11B}"/>
              </a:ext>
            </a:extLst>
          </p:cNvPr>
          <p:cNvSpPr>
            <a:spLocks noGrp="1"/>
          </p:cNvSpPr>
          <p:nvPr>
            <p:ph type="body" sz="quarter" idx="12"/>
          </p:nvPr>
        </p:nvSpPr>
        <p:spPr>
          <a:xfrm>
            <a:off x="4578004" y="67310"/>
            <a:ext cx="7425111" cy="2020570"/>
          </a:xfrm>
          <a:custGeom>
            <a:avLst/>
            <a:gdLst>
              <a:gd name="csX0" fmla="*/ 0 w 7425111"/>
              <a:gd name="csY0" fmla="*/ 0 h 2020570"/>
              <a:gd name="csX1" fmla="*/ 496911 w 7425111"/>
              <a:gd name="csY1" fmla="*/ 0 h 2020570"/>
              <a:gd name="csX2" fmla="*/ 1216576 w 7425111"/>
              <a:gd name="csY2" fmla="*/ 0 h 2020570"/>
              <a:gd name="csX3" fmla="*/ 1861989 w 7425111"/>
              <a:gd name="csY3" fmla="*/ 0 h 2020570"/>
              <a:gd name="csX4" fmla="*/ 2433152 w 7425111"/>
              <a:gd name="csY4" fmla="*/ 0 h 2020570"/>
              <a:gd name="csX5" fmla="*/ 2781561 w 7425111"/>
              <a:gd name="csY5" fmla="*/ 0 h 2020570"/>
              <a:gd name="csX6" fmla="*/ 3204221 w 7425111"/>
              <a:gd name="csY6" fmla="*/ 0 h 2020570"/>
              <a:gd name="csX7" fmla="*/ 3923886 w 7425111"/>
              <a:gd name="csY7" fmla="*/ 0 h 2020570"/>
              <a:gd name="csX8" fmla="*/ 4346546 w 7425111"/>
              <a:gd name="csY8" fmla="*/ 0 h 2020570"/>
              <a:gd name="csX9" fmla="*/ 4991959 w 7425111"/>
              <a:gd name="csY9" fmla="*/ 0 h 2020570"/>
              <a:gd name="csX10" fmla="*/ 5563122 w 7425111"/>
              <a:gd name="csY10" fmla="*/ 0 h 2020570"/>
              <a:gd name="csX11" fmla="*/ 6208535 w 7425111"/>
              <a:gd name="csY11" fmla="*/ 0 h 2020570"/>
              <a:gd name="csX12" fmla="*/ 6631195 w 7425111"/>
              <a:gd name="csY12" fmla="*/ 0 h 2020570"/>
              <a:gd name="csX13" fmla="*/ 7425111 w 7425111"/>
              <a:gd name="csY13" fmla="*/ 0 h 2020570"/>
              <a:gd name="csX14" fmla="*/ 7425111 w 7425111"/>
              <a:gd name="csY14" fmla="*/ 444525 h 2020570"/>
              <a:gd name="csX15" fmla="*/ 7425111 w 7425111"/>
              <a:gd name="csY15" fmla="*/ 929462 h 2020570"/>
              <a:gd name="csX16" fmla="*/ 7425111 w 7425111"/>
              <a:gd name="csY16" fmla="*/ 1414399 h 2020570"/>
              <a:gd name="csX17" fmla="*/ 7425111 w 7425111"/>
              <a:gd name="csY17" fmla="*/ 2020570 h 2020570"/>
              <a:gd name="csX18" fmla="*/ 6853949 w 7425111"/>
              <a:gd name="csY18" fmla="*/ 2020570 h 2020570"/>
              <a:gd name="csX19" fmla="*/ 6357037 w 7425111"/>
              <a:gd name="csY19" fmla="*/ 2020570 h 2020570"/>
              <a:gd name="csX20" fmla="*/ 5785875 w 7425111"/>
              <a:gd name="csY20" fmla="*/ 2020570 h 2020570"/>
              <a:gd name="csX21" fmla="*/ 5363215 w 7425111"/>
              <a:gd name="csY21" fmla="*/ 2020570 h 2020570"/>
              <a:gd name="csX22" fmla="*/ 4717801 w 7425111"/>
              <a:gd name="csY22" fmla="*/ 2020570 h 2020570"/>
              <a:gd name="csX23" fmla="*/ 4369392 w 7425111"/>
              <a:gd name="csY23" fmla="*/ 2020570 h 2020570"/>
              <a:gd name="csX24" fmla="*/ 3649728 w 7425111"/>
              <a:gd name="csY24" fmla="*/ 2020570 h 2020570"/>
              <a:gd name="csX25" fmla="*/ 3227067 w 7425111"/>
              <a:gd name="csY25" fmla="*/ 2020570 h 2020570"/>
              <a:gd name="csX26" fmla="*/ 2804407 w 7425111"/>
              <a:gd name="csY26" fmla="*/ 2020570 h 2020570"/>
              <a:gd name="csX27" fmla="*/ 2233245 w 7425111"/>
              <a:gd name="csY27" fmla="*/ 2020570 h 2020570"/>
              <a:gd name="csX28" fmla="*/ 1736334 w 7425111"/>
              <a:gd name="csY28" fmla="*/ 2020570 h 2020570"/>
              <a:gd name="csX29" fmla="*/ 1165171 w 7425111"/>
              <a:gd name="csY29" fmla="*/ 2020570 h 2020570"/>
              <a:gd name="csX30" fmla="*/ 0 w 7425111"/>
              <a:gd name="csY30" fmla="*/ 2020570 h 2020570"/>
              <a:gd name="csX31" fmla="*/ 0 w 7425111"/>
              <a:gd name="csY31" fmla="*/ 1515428 h 2020570"/>
              <a:gd name="csX32" fmla="*/ 0 w 7425111"/>
              <a:gd name="csY32" fmla="*/ 969874 h 2020570"/>
              <a:gd name="csX33" fmla="*/ 0 w 7425111"/>
              <a:gd name="csY33" fmla="*/ 505143 h 2020570"/>
              <a:gd name="csX34" fmla="*/ 0 w 7425111"/>
              <a:gd name="csY34" fmla="*/ 0 h 20205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425111" h="2020570" fill="none" extrusionOk="0">
                <a:moveTo>
                  <a:pt x="0" y="0"/>
                </a:moveTo>
                <a:cubicBezTo>
                  <a:pt x="125481" y="-44676"/>
                  <a:pt x="273358" y="42161"/>
                  <a:pt x="496911" y="0"/>
                </a:cubicBezTo>
                <a:cubicBezTo>
                  <a:pt x="720464" y="-42161"/>
                  <a:pt x="903908" y="5635"/>
                  <a:pt x="1216576" y="0"/>
                </a:cubicBezTo>
                <a:cubicBezTo>
                  <a:pt x="1529245" y="-5635"/>
                  <a:pt x="1661561" y="31443"/>
                  <a:pt x="1861989" y="0"/>
                </a:cubicBezTo>
                <a:cubicBezTo>
                  <a:pt x="2062417" y="-31443"/>
                  <a:pt x="2278276" y="19986"/>
                  <a:pt x="2433152" y="0"/>
                </a:cubicBezTo>
                <a:cubicBezTo>
                  <a:pt x="2588028" y="-19986"/>
                  <a:pt x="2705702" y="24413"/>
                  <a:pt x="2781561" y="0"/>
                </a:cubicBezTo>
                <a:cubicBezTo>
                  <a:pt x="2857420" y="-24413"/>
                  <a:pt x="3100910" y="49505"/>
                  <a:pt x="3204221" y="0"/>
                </a:cubicBezTo>
                <a:cubicBezTo>
                  <a:pt x="3307532" y="-49505"/>
                  <a:pt x="3591123" y="55030"/>
                  <a:pt x="3923886" y="0"/>
                </a:cubicBezTo>
                <a:cubicBezTo>
                  <a:pt x="4256649" y="-55030"/>
                  <a:pt x="4159719" y="24288"/>
                  <a:pt x="4346546" y="0"/>
                </a:cubicBezTo>
                <a:cubicBezTo>
                  <a:pt x="4533373" y="-24288"/>
                  <a:pt x="4683047" y="16353"/>
                  <a:pt x="4991959" y="0"/>
                </a:cubicBezTo>
                <a:cubicBezTo>
                  <a:pt x="5300871" y="-16353"/>
                  <a:pt x="5385924" y="334"/>
                  <a:pt x="5563122" y="0"/>
                </a:cubicBezTo>
                <a:cubicBezTo>
                  <a:pt x="5740320" y="-334"/>
                  <a:pt x="5983830" y="67783"/>
                  <a:pt x="6208535" y="0"/>
                </a:cubicBezTo>
                <a:cubicBezTo>
                  <a:pt x="6433240" y="-67783"/>
                  <a:pt x="6434963" y="28125"/>
                  <a:pt x="6631195" y="0"/>
                </a:cubicBezTo>
                <a:cubicBezTo>
                  <a:pt x="6827427" y="-28125"/>
                  <a:pt x="7201672" y="53212"/>
                  <a:pt x="7425111" y="0"/>
                </a:cubicBezTo>
                <a:cubicBezTo>
                  <a:pt x="7445914" y="171071"/>
                  <a:pt x="7379901" y="270804"/>
                  <a:pt x="7425111" y="444525"/>
                </a:cubicBezTo>
                <a:cubicBezTo>
                  <a:pt x="7470321" y="618247"/>
                  <a:pt x="7376360" y="695643"/>
                  <a:pt x="7425111" y="929462"/>
                </a:cubicBezTo>
                <a:cubicBezTo>
                  <a:pt x="7473862" y="1163281"/>
                  <a:pt x="7395345" y="1224355"/>
                  <a:pt x="7425111" y="1414399"/>
                </a:cubicBezTo>
                <a:cubicBezTo>
                  <a:pt x="7454877" y="1604443"/>
                  <a:pt x="7407411" y="1767918"/>
                  <a:pt x="7425111" y="2020570"/>
                </a:cubicBezTo>
                <a:cubicBezTo>
                  <a:pt x="7171059" y="2047810"/>
                  <a:pt x="7040640" y="1986420"/>
                  <a:pt x="6853949" y="2020570"/>
                </a:cubicBezTo>
                <a:cubicBezTo>
                  <a:pt x="6667258" y="2054720"/>
                  <a:pt x="6581580" y="1991890"/>
                  <a:pt x="6357037" y="2020570"/>
                </a:cubicBezTo>
                <a:cubicBezTo>
                  <a:pt x="6132494" y="2049250"/>
                  <a:pt x="5956974" y="1983138"/>
                  <a:pt x="5785875" y="2020570"/>
                </a:cubicBezTo>
                <a:cubicBezTo>
                  <a:pt x="5614776" y="2058002"/>
                  <a:pt x="5565697" y="2010428"/>
                  <a:pt x="5363215" y="2020570"/>
                </a:cubicBezTo>
                <a:cubicBezTo>
                  <a:pt x="5160733" y="2030712"/>
                  <a:pt x="4923874" y="1968761"/>
                  <a:pt x="4717801" y="2020570"/>
                </a:cubicBezTo>
                <a:cubicBezTo>
                  <a:pt x="4511728" y="2072379"/>
                  <a:pt x="4459150" y="2000323"/>
                  <a:pt x="4369392" y="2020570"/>
                </a:cubicBezTo>
                <a:cubicBezTo>
                  <a:pt x="4279634" y="2040817"/>
                  <a:pt x="3841607" y="2003562"/>
                  <a:pt x="3649728" y="2020570"/>
                </a:cubicBezTo>
                <a:cubicBezTo>
                  <a:pt x="3457849" y="2037578"/>
                  <a:pt x="3357249" y="1973875"/>
                  <a:pt x="3227067" y="2020570"/>
                </a:cubicBezTo>
                <a:cubicBezTo>
                  <a:pt x="3096885" y="2067265"/>
                  <a:pt x="2956417" y="2018409"/>
                  <a:pt x="2804407" y="2020570"/>
                </a:cubicBezTo>
                <a:cubicBezTo>
                  <a:pt x="2652397" y="2022731"/>
                  <a:pt x="2517071" y="1958099"/>
                  <a:pt x="2233245" y="2020570"/>
                </a:cubicBezTo>
                <a:cubicBezTo>
                  <a:pt x="1949419" y="2083041"/>
                  <a:pt x="1960923" y="2016621"/>
                  <a:pt x="1736334" y="2020570"/>
                </a:cubicBezTo>
                <a:cubicBezTo>
                  <a:pt x="1511745" y="2024519"/>
                  <a:pt x="1324974" y="2006878"/>
                  <a:pt x="1165171" y="2020570"/>
                </a:cubicBezTo>
                <a:cubicBezTo>
                  <a:pt x="1005368" y="2034262"/>
                  <a:pt x="519566" y="2005793"/>
                  <a:pt x="0" y="2020570"/>
                </a:cubicBezTo>
                <a:cubicBezTo>
                  <a:pt x="-46437" y="1795499"/>
                  <a:pt x="41050" y="1750907"/>
                  <a:pt x="0" y="1515428"/>
                </a:cubicBezTo>
                <a:cubicBezTo>
                  <a:pt x="-41050" y="1279949"/>
                  <a:pt x="62561" y="1153404"/>
                  <a:pt x="0" y="969874"/>
                </a:cubicBezTo>
                <a:cubicBezTo>
                  <a:pt x="-62561" y="786344"/>
                  <a:pt x="51103" y="613363"/>
                  <a:pt x="0" y="505143"/>
                </a:cubicBezTo>
                <a:cubicBezTo>
                  <a:pt x="-51103" y="396923"/>
                  <a:pt x="6923" y="193553"/>
                  <a:pt x="0" y="0"/>
                </a:cubicBezTo>
                <a:close/>
              </a:path>
              <a:path w="7425111" h="2020570" stroke="0" extrusionOk="0">
                <a:moveTo>
                  <a:pt x="0" y="0"/>
                </a:moveTo>
                <a:cubicBezTo>
                  <a:pt x="205733" y="-42585"/>
                  <a:pt x="417474" y="68297"/>
                  <a:pt x="571162" y="0"/>
                </a:cubicBezTo>
                <a:cubicBezTo>
                  <a:pt x="724850" y="-68297"/>
                  <a:pt x="842634" y="42352"/>
                  <a:pt x="993823" y="0"/>
                </a:cubicBezTo>
                <a:cubicBezTo>
                  <a:pt x="1145012" y="-42352"/>
                  <a:pt x="1220454" y="10686"/>
                  <a:pt x="1416483" y="0"/>
                </a:cubicBezTo>
                <a:cubicBezTo>
                  <a:pt x="1612512" y="-10686"/>
                  <a:pt x="1842755" y="20700"/>
                  <a:pt x="1987645" y="0"/>
                </a:cubicBezTo>
                <a:cubicBezTo>
                  <a:pt x="2132535" y="-20700"/>
                  <a:pt x="2278131" y="35656"/>
                  <a:pt x="2558807" y="0"/>
                </a:cubicBezTo>
                <a:cubicBezTo>
                  <a:pt x="2839483" y="-35656"/>
                  <a:pt x="2882692" y="46929"/>
                  <a:pt x="3055719" y="0"/>
                </a:cubicBezTo>
                <a:cubicBezTo>
                  <a:pt x="3228746" y="-46929"/>
                  <a:pt x="3232986" y="32332"/>
                  <a:pt x="3404128" y="0"/>
                </a:cubicBezTo>
                <a:cubicBezTo>
                  <a:pt x="3575270" y="-32332"/>
                  <a:pt x="3815660" y="41981"/>
                  <a:pt x="4049541" y="0"/>
                </a:cubicBezTo>
                <a:cubicBezTo>
                  <a:pt x="4283422" y="-41981"/>
                  <a:pt x="4299978" y="44904"/>
                  <a:pt x="4546453" y="0"/>
                </a:cubicBezTo>
                <a:cubicBezTo>
                  <a:pt x="4792928" y="-44904"/>
                  <a:pt x="5020773" y="61425"/>
                  <a:pt x="5191866" y="0"/>
                </a:cubicBezTo>
                <a:cubicBezTo>
                  <a:pt x="5362959" y="-61425"/>
                  <a:pt x="5579455" y="21870"/>
                  <a:pt x="5688777" y="0"/>
                </a:cubicBezTo>
                <a:cubicBezTo>
                  <a:pt x="5798099" y="-21870"/>
                  <a:pt x="6031622" y="36223"/>
                  <a:pt x="6185689" y="0"/>
                </a:cubicBezTo>
                <a:cubicBezTo>
                  <a:pt x="6339756" y="-36223"/>
                  <a:pt x="6640011" y="49855"/>
                  <a:pt x="6905353" y="0"/>
                </a:cubicBezTo>
                <a:cubicBezTo>
                  <a:pt x="7170695" y="-49855"/>
                  <a:pt x="7185084" y="60493"/>
                  <a:pt x="7425111" y="0"/>
                </a:cubicBezTo>
                <a:cubicBezTo>
                  <a:pt x="7465523" y="252094"/>
                  <a:pt x="7409564" y="270388"/>
                  <a:pt x="7425111" y="505143"/>
                </a:cubicBezTo>
                <a:cubicBezTo>
                  <a:pt x="7440658" y="739898"/>
                  <a:pt x="7394297" y="885008"/>
                  <a:pt x="7425111" y="1010285"/>
                </a:cubicBezTo>
                <a:cubicBezTo>
                  <a:pt x="7455925" y="1135562"/>
                  <a:pt x="7405106" y="1262362"/>
                  <a:pt x="7425111" y="1495222"/>
                </a:cubicBezTo>
                <a:cubicBezTo>
                  <a:pt x="7445116" y="1728082"/>
                  <a:pt x="7415085" y="1828145"/>
                  <a:pt x="7425111" y="2020570"/>
                </a:cubicBezTo>
                <a:cubicBezTo>
                  <a:pt x="7277077" y="2026552"/>
                  <a:pt x="7050625" y="2007823"/>
                  <a:pt x="6928200" y="2020570"/>
                </a:cubicBezTo>
                <a:cubicBezTo>
                  <a:pt x="6805775" y="2033317"/>
                  <a:pt x="6669613" y="1981950"/>
                  <a:pt x="6505540" y="2020570"/>
                </a:cubicBezTo>
                <a:cubicBezTo>
                  <a:pt x="6341467" y="2059190"/>
                  <a:pt x="6172537" y="2011656"/>
                  <a:pt x="5934377" y="2020570"/>
                </a:cubicBezTo>
                <a:cubicBezTo>
                  <a:pt x="5696217" y="2029484"/>
                  <a:pt x="5408452" y="1957110"/>
                  <a:pt x="5214713" y="2020570"/>
                </a:cubicBezTo>
                <a:cubicBezTo>
                  <a:pt x="5020974" y="2084030"/>
                  <a:pt x="4839993" y="1970962"/>
                  <a:pt x="4569299" y="2020570"/>
                </a:cubicBezTo>
                <a:cubicBezTo>
                  <a:pt x="4298605" y="2070178"/>
                  <a:pt x="4215142" y="1988922"/>
                  <a:pt x="4072388" y="2020570"/>
                </a:cubicBezTo>
                <a:cubicBezTo>
                  <a:pt x="3929634" y="2052218"/>
                  <a:pt x="3764251" y="2003323"/>
                  <a:pt x="3501225" y="2020570"/>
                </a:cubicBezTo>
                <a:cubicBezTo>
                  <a:pt x="3238199" y="2037817"/>
                  <a:pt x="3323737" y="1995097"/>
                  <a:pt x="3152816" y="2020570"/>
                </a:cubicBezTo>
                <a:cubicBezTo>
                  <a:pt x="2981895" y="2046043"/>
                  <a:pt x="2909905" y="2002495"/>
                  <a:pt x="2804407" y="2020570"/>
                </a:cubicBezTo>
                <a:cubicBezTo>
                  <a:pt x="2698909" y="2038645"/>
                  <a:pt x="2378884" y="1962904"/>
                  <a:pt x="2233245" y="2020570"/>
                </a:cubicBezTo>
                <a:cubicBezTo>
                  <a:pt x="2087606" y="2078236"/>
                  <a:pt x="2003493" y="1994516"/>
                  <a:pt x="1884836" y="2020570"/>
                </a:cubicBezTo>
                <a:cubicBezTo>
                  <a:pt x="1766179" y="2046624"/>
                  <a:pt x="1666425" y="2001989"/>
                  <a:pt x="1536427" y="2020570"/>
                </a:cubicBezTo>
                <a:cubicBezTo>
                  <a:pt x="1406429" y="2039151"/>
                  <a:pt x="1238067" y="2005538"/>
                  <a:pt x="1113767" y="2020570"/>
                </a:cubicBezTo>
                <a:cubicBezTo>
                  <a:pt x="989467" y="2035602"/>
                  <a:pt x="807060" y="1990111"/>
                  <a:pt x="691106" y="2020570"/>
                </a:cubicBezTo>
                <a:cubicBezTo>
                  <a:pt x="575152" y="2051029"/>
                  <a:pt x="151851" y="1946927"/>
                  <a:pt x="0" y="2020570"/>
                </a:cubicBezTo>
                <a:cubicBezTo>
                  <a:pt x="-23179" y="1832189"/>
                  <a:pt x="53529" y="1653007"/>
                  <a:pt x="0" y="1535633"/>
                </a:cubicBezTo>
                <a:cubicBezTo>
                  <a:pt x="-53529" y="1418259"/>
                  <a:pt x="4624" y="1207874"/>
                  <a:pt x="0" y="990079"/>
                </a:cubicBezTo>
                <a:cubicBezTo>
                  <a:pt x="-4624" y="772284"/>
                  <a:pt x="4407" y="668887"/>
                  <a:pt x="0" y="505143"/>
                </a:cubicBezTo>
                <a:cubicBezTo>
                  <a:pt x="-4407" y="341399"/>
                  <a:pt x="1240" y="204062"/>
                  <a:pt x="0" y="0"/>
                </a:cubicBezTo>
                <a:close/>
              </a:path>
            </a:pathLst>
          </a:custGeom>
          <a:solidFill>
            <a:schemeClr val="accent6"/>
          </a:solidFill>
          <a:ln w="38100">
            <a:solidFill>
              <a:srgbClr val="476977"/>
            </a:solidFill>
            <a:extLst>
              <a:ext uri="{C807C97D-BFC1-408E-A445-0C87EB9F89A2}">
                <ask:lineSketchStyleProps xmlns:ask="http://schemas.microsoft.com/office/drawing/2018/sketchyshapes" sd="3011139149">
                  <ask:type>
                    <ask:lineSketchScribble/>
                  </ask:type>
                </ask:lineSketchStyleProps>
              </a:ext>
            </a:extLst>
          </a:ln>
        </p:spPr>
        <p:txBody>
          <a:bodyPr/>
          <a:lstStyle/>
          <a:p>
            <a:r>
              <a:rPr lang="en-GB" sz="2000" dirty="0"/>
              <a:t>HUNGARIAN BIODIVERSITY MONITORING SYSTEM (HBMS)</a:t>
            </a:r>
          </a:p>
          <a:p>
            <a:pPr marL="285750" indent="-285750">
              <a:buFont typeface="Arial" panose="020B0604020202020204" pitchFamily="34" charset="0"/>
              <a:buChar char="•"/>
            </a:pPr>
            <a:r>
              <a:rPr lang="en-GB" sz="2000" dirty="0"/>
              <a:t>Citizen participation</a:t>
            </a:r>
          </a:p>
          <a:p>
            <a:pPr marL="285750" indent="-285750">
              <a:buFont typeface="Arial" panose="020B0604020202020204" pitchFamily="34" charset="0"/>
              <a:buChar char="•"/>
            </a:pPr>
            <a:r>
              <a:rPr lang="en-GB" sz="2000" dirty="0"/>
              <a:t>Country wide</a:t>
            </a:r>
          </a:p>
          <a:p>
            <a:r>
              <a:rPr lang="en-GB" sz="2000" dirty="0"/>
              <a:t>VADONLESŐ VOLUNTEER program</a:t>
            </a:r>
            <a:endParaRPr lang="en-US" sz="2000" dirty="0"/>
          </a:p>
        </p:txBody>
      </p:sp>
      <p:sp>
        <p:nvSpPr>
          <p:cNvPr id="5" name="Slide Number Placeholder 4">
            <a:extLst>
              <a:ext uri="{FF2B5EF4-FFF2-40B4-BE49-F238E27FC236}">
                <a16:creationId xmlns:a16="http://schemas.microsoft.com/office/drawing/2014/main" id="{6DA49705-3523-04B1-C54A-D73875C3EE7A}"/>
              </a:ext>
            </a:extLst>
          </p:cNvPr>
          <p:cNvSpPr>
            <a:spLocks noGrp="1"/>
          </p:cNvSpPr>
          <p:nvPr>
            <p:ph type="sldNum" sz="quarter" idx="4"/>
          </p:nvPr>
        </p:nvSpPr>
        <p:spPr/>
        <p:txBody>
          <a:bodyPr/>
          <a:lstStyle/>
          <a:p>
            <a:fld id="{EA87306C-81BA-4795-A5CA-9392456A8C1E}" type="slidenum">
              <a:rPr lang="en-US" smtClean="0"/>
              <a:pPr/>
              <a:t>17</a:t>
            </a:fld>
            <a:endParaRPr lang="en-US" dirty="0"/>
          </a:p>
        </p:txBody>
      </p:sp>
      <p:graphicFrame>
        <p:nvGraphicFramePr>
          <p:cNvPr id="24" name="Content Placeholder 23">
            <a:extLst>
              <a:ext uri="{FF2B5EF4-FFF2-40B4-BE49-F238E27FC236}">
                <a16:creationId xmlns:a16="http://schemas.microsoft.com/office/drawing/2014/main" id="{C35A85E4-53FF-B287-B983-CD038B95FDA3}"/>
              </a:ext>
            </a:extLst>
          </p:cNvPr>
          <p:cNvGraphicFramePr>
            <a:graphicFrameLocks noGrp="1"/>
          </p:cNvGraphicFramePr>
          <p:nvPr>
            <p:ph sz="quarter" idx="13"/>
            <p:extLst>
              <p:ext uri="{D42A27DB-BD31-4B8C-83A1-F6EECF244321}">
                <p14:modId xmlns:p14="http://schemas.microsoft.com/office/powerpoint/2010/main" val="2260617180"/>
              </p:ext>
            </p:extLst>
          </p:nvPr>
        </p:nvGraphicFramePr>
        <p:xfrm>
          <a:off x="536965" y="2651760"/>
          <a:ext cx="11118070" cy="3124846"/>
        </p:xfrm>
        <a:graphic>
          <a:graphicData uri="http://schemas.openxmlformats.org/drawingml/2006/table">
            <a:tbl>
              <a:tblPr firstRow="1" bandRow="1">
                <a:tableStyleId>{46F890A9-2807-4EBB-B81D-B2AA78EC7F39}</a:tableStyleId>
              </a:tblPr>
              <a:tblGrid>
                <a:gridCol w="6412475">
                  <a:extLst>
                    <a:ext uri="{9D8B030D-6E8A-4147-A177-3AD203B41FA5}">
                      <a16:colId xmlns:a16="http://schemas.microsoft.com/office/drawing/2014/main" val="531839881"/>
                    </a:ext>
                  </a:extLst>
                </a:gridCol>
                <a:gridCol w="4705595">
                  <a:extLst>
                    <a:ext uri="{9D8B030D-6E8A-4147-A177-3AD203B41FA5}">
                      <a16:colId xmlns:a16="http://schemas.microsoft.com/office/drawing/2014/main" val="3123768800"/>
                    </a:ext>
                  </a:extLst>
                </a:gridCol>
              </a:tblGrid>
              <a:tr h="564526">
                <a:tc>
                  <a:txBody>
                    <a:bodyPr/>
                    <a:lstStyle/>
                    <a:p>
                      <a:r>
                        <a:rPr lang="en-GB" sz="2000" dirty="0"/>
                        <a:t>OTHER MONITORING SYSTEMS</a:t>
                      </a:r>
                      <a:endParaRPr lang="en-US" sz="2000" dirty="0"/>
                    </a:p>
                  </a:txBody>
                  <a:tcPr anchor="ctr"/>
                </a:tc>
                <a:tc>
                  <a:txBody>
                    <a:bodyPr/>
                    <a:lstStyle/>
                    <a:p>
                      <a:r>
                        <a:rPr lang="en-GB" dirty="0"/>
                        <a:t>SERVICE</a:t>
                      </a:r>
                      <a:endParaRPr lang="en-US" dirty="0"/>
                    </a:p>
                  </a:txBody>
                  <a:tcPr anchor="ctr"/>
                </a:tc>
                <a:extLst>
                  <a:ext uri="{0D108BD9-81ED-4DB2-BD59-A6C34878D82A}">
                    <a16:rowId xmlns:a16="http://schemas.microsoft.com/office/drawing/2014/main" val="3492790971"/>
                  </a:ext>
                </a:extLst>
              </a:tr>
              <a:tr h="494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HABITAT CLASSIFICATION SYSTEM</a:t>
                      </a:r>
                      <a:endParaRPr lang="en-US" dirty="0"/>
                    </a:p>
                    <a:p>
                      <a:r>
                        <a:rPr lang="en-US" dirty="0"/>
                        <a:t>(NHCS)</a:t>
                      </a:r>
                    </a:p>
                  </a:txBody>
                  <a:tcPr/>
                </a:tc>
                <a:tc>
                  <a:txBody>
                    <a:bodyPr/>
                    <a:lstStyle/>
                    <a:p>
                      <a:r>
                        <a:rPr lang="en-GB" dirty="0"/>
                        <a:t>HABITAT MAPPING</a:t>
                      </a:r>
                      <a:endParaRPr lang="en-US" dirty="0"/>
                    </a:p>
                  </a:txBody>
                  <a:tcPr/>
                </a:tc>
                <a:extLst>
                  <a:ext uri="{0D108BD9-81ED-4DB2-BD59-A6C34878D82A}">
                    <a16:rowId xmlns:a16="http://schemas.microsoft.com/office/drawing/2014/main" val="1646177727"/>
                  </a:ext>
                </a:extLst>
              </a:tr>
              <a:tr h="423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FORESTS DATABASE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(NDF)</a:t>
                      </a:r>
                      <a:endParaRPr lang="en-US" dirty="0"/>
                    </a:p>
                  </a:txBody>
                  <a:tcPr/>
                </a:tc>
                <a:tc>
                  <a:txBody>
                    <a:bodyPr/>
                    <a:lstStyle/>
                    <a:p>
                      <a:r>
                        <a:rPr lang="en-GB" dirty="0"/>
                        <a:t>FOREST MONITORING</a:t>
                      </a:r>
                      <a:endParaRPr lang="en-US" dirty="0"/>
                    </a:p>
                  </a:txBody>
                  <a:tcPr/>
                </a:tc>
                <a:extLst>
                  <a:ext uri="{0D108BD9-81ED-4DB2-BD59-A6C34878D82A}">
                    <a16:rowId xmlns:a16="http://schemas.microsoft.com/office/drawing/2014/main" val="674567962"/>
                  </a:ext>
                </a:extLst>
              </a:tr>
              <a:tr h="328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FOREST PROTECTION MEASURING AND OBSERVATION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(FMOS)</a:t>
                      </a:r>
                      <a:endParaRPr lang="en-US" dirty="0"/>
                    </a:p>
                  </a:txBody>
                  <a:tcPr/>
                </a:tc>
                <a:tc>
                  <a:txBody>
                    <a:bodyPr/>
                    <a:lstStyle/>
                    <a:p>
                      <a:r>
                        <a:rPr lang="en-GB" dirty="0"/>
                        <a:t>FOREST MONITORING WITH WIDE RANGE ECOSYSTEM HEALTH ASSESSMENTS</a:t>
                      </a:r>
                      <a:endParaRPr lang="en-US" dirty="0"/>
                    </a:p>
                  </a:txBody>
                  <a:tcPr/>
                </a:tc>
                <a:extLst>
                  <a:ext uri="{0D108BD9-81ED-4DB2-BD59-A6C34878D82A}">
                    <a16:rowId xmlns:a16="http://schemas.microsoft.com/office/drawing/2014/main" val="2447368147"/>
                  </a:ext>
                </a:extLst>
              </a:tr>
              <a:tr h="399932">
                <a:tc>
                  <a:txBody>
                    <a:bodyPr/>
                    <a:lstStyle/>
                    <a:p>
                      <a:r>
                        <a:rPr lang="en-GB" dirty="0"/>
                        <a:t>COPERNICUS LAND MONITORING SERVICE</a:t>
                      </a:r>
                    </a:p>
                    <a:p>
                      <a:r>
                        <a:rPr lang="en-GB" dirty="0"/>
                        <a:t>(CLMS)</a:t>
                      </a:r>
                      <a:endParaRPr lang="en-US" dirty="0"/>
                    </a:p>
                  </a:txBody>
                  <a:tcPr/>
                </a:tc>
                <a:tc>
                  <a:txBody>
                    <a:bodyPr/>
                    <a:lstStyle/>
                    <a:p>
                      <a:r>
                        <a:rPr lang="en-GB" dirty="0"/>
                        <a:t>SPECIALIZED HABITAT MAPPING</a:t>
                      </a:r>
                      <a:endParaRPr lang="en-US" dirty="0"/>
                    </a:p>
                  </a:txBody>
                  <a:tcPr/>
                </a:tc>
                <a:extLst>
                  <a:ext uri="{0D108BD9-81ED-4DB2-BD59-A6C34878D82A}">
                    <a16:rowId xmlns:a16="http://schemas.microsoft.com/office/drawing/2014/main" val="2737939039"/>
                  </a:ext>
                </a:extLst>
              </a:tr>
            </a:tbl>
          </a:graphicData>
        </a:graphic>
      </p:graphicFrame>
    </p:spTree>
    <p:extLst>
      <p:ext uri="{BB962C8B-B14F-4D97-AF65-F5344CB8AC3E}">
        <p14:creationId xmlns:p14="http://schemas.microsoft.com/office/powerpoint/2010/main" val="234301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3AEF26-9A86-8130-E2C8-BE01D8B0D08D}"/>
              </a:ext>
            </a:extLst>
          </p:cNvPr>
          <p:cNvPicPr>
            <a:picLocks noGrp="1" noChangeAspect="1"/>
          </p:cNvPicPr>
          <p:nvPr>
            <p:ph type="pic" sz="quarter" idx="10"/>
          </p:nvPr>
        </p:nvPicPr>
        <p:blipFill>
          <a:blip r:embed="rId2"/>
          <a:srcRect t="15730"/>
          <a:stretch>
            <a:fillRect/>
          </a:stretch>
        </p:blipFill>
        <p:spPr>
          <a:xfrm>
            <a:off x="20" y="0"/>
            <a:ext cx="12191980" cy="6858000"/>
          </a:xfrm>
          <a:prstGeom prst="rect">
            <a:avLst/>
          </a:prstGeom>
          <a:noFill/>
        </p:spPr>
      </p:pic>
      <p:sp>
        <p:nvSpPr>
          <p:cNvPr id="3" name="Title 2">
            <a:extLst>
              <a:ext uri="{FF2B5EF4-FFF2-40B4-BE49-F238E27FC236}">
                <a16:creationId xmlns:a16="http://schemas.microsoft.com/office/drawing/2014/main" id="{2C13629F-A8E6-BE4E-364E-21501AC5950D}"/>
              </a:ext>
            </a:extLst>
          </p:cNvPr>
          <p:cNvSpPr>
            <a:spLocks noGrp="1"/>
          </p:cNvSpPr>
          <p:nvPr>
            <p:ph type="title"/>
          </p:nvPr>
        </p:nvSpPr>
        <p:spPr>
          <a:xfrm>
            <a:off x="1199909" y="1762671"/>
            <a:ext cx="9792182" cy="2187616"/>
          </a:xfrm>
          <a:ln w="57150">
            <a:solidFill>
              <a:schemeClr val="bg1"/>
            </a:solidFill>
          </a:ln>
        </p:spPr>
        <p:txBody>
          <a:bodyPr anchor="ctr">
            <a:normAutofit/>
          </a:bodyPr>
          <a:lstStyle/>
          <a:p>
            <a:r>
              <a:rPr lang="en-GB" sz="5000" dirty="0">
                <a:solidFill>
                  <a:schemeClr val="bg1"/>
                </a:solidFill>
              </a:rPr>
              <a:t>Evaluation indicators</a:t>
            </a:r>
            <a:br>
              <a:rPr lang="en-GB" sz="5000" dirty="0">
                <a:solidFill>
                  <a:schemeClr val="bg1"/>
                </a:solidFill>
              </a:rPr>
            </a:br>
            <a:r>
              <a:rPr lang="en-GB" sz="5000" dirty="0">
                <a:solidFill>
                  <a:schemeClr val="bg1"/>
                </a:solidFill>
              </a:rPr>
              <a:t>-Conservation status-</a:t>
            </a:r>
            <a:endParaRPr lang="en-US" sz="5000" dirty="0">
              <a:solidFill>
                <a:schemeClr val="bg1"/>
              </a:solidFill>
            </a:endParaRPr>
          </a:p>
        </p:txBody>
      </p:sp>
      <p:sp>
        <p:nvSpPr>
          <p:cNvPr id="2" name="TextBox 1">
            <a:extLst>
              <a:ext uri="{FF2B5EF4-FFF2-40B4-BE49-F238E27FC236}">
                <a16:creationId xmlns:a16="http://schemas.microsoft.com/office/drawing/2014/main" id="{2F98317C-9E8D-7C31-D5DF-A9F4CE8F761A}"/>
              </a:ext>
            </a:extLst>
          </p:cNvPr>
          <p:cNvSpPr txBox="1"/>
          <p:nvPr/>
        </p:nvSpPr>
        <p:spPr>
          <a:xfrm>
            <a:off x="8349916" y="5953590"/>
            <a:ext cx="3705726" cy="646331"/>
          </a:xfrm>
          <a:custGeom>
            <a:avLst/>
            <a:gdLst>
              <a:gd name="csX0" fmla="*/ 0 w 3705726"/>
              <a:gd name="csY0" fmla="*/ 0 h 646331"/>
              <a:gd name="csX1" fmla="*/ 492332 w 3705726"/>
              <a:gd name="csY1" fmla="*/ 0 h 646331"/>
              <a:gd name="csX2" fmla="*/ 1058779 w 3705726"/>
              <a:gd name="csY2" fmla="*/ 0 h 646331"/>
              <a:gd name="csX3" fmla="*/ 1625226 w 3705726"/>
              <a:gd name="csY3" fmla="*/ 0 h 646331"/>
              <a:gd name="csX4" fmla="*/ 2117558 w 3705726"/>
              <a:gd name="csY4" fmla="*/ 0 h 646331"/>
              <a:gd name="csX5" fmla="*/ 2535775 w 3705726"/>
              <a:gd name="csY5" fmla="*/ 0 h 646331"/>
              <a:gd name="csX6" fmla="*/ 3065165 w 3705726"/>
              <a:gd name="csY6" fmla="*/ 0 h 646331"/>
              <a:gd name="csX7" fmla="*/ 3705726 w 3705726"/>
              <a:gd name="csY7" fmla="*/ 0 h 646331"/>
              <a:gd name="csX8" fmla="*/ 3705726 w 3705726"/>
              <a:gd name="csY8" fmla="*/ 323166 h 646331"/>
              <a:gd name="csX9" fmla="*/ 3705726 w 3705726"/>
              <a:gd name="csY9" fmla="*/ 646331 h 646331"/>
              <a:gd name="csX10" fmla="*/ 3102222 w 3705726"/>
              <a:gd name="csY10" fmla="*/ 646331 h 646331"/>
              <a:gd name="csX11" fmla="*/ 2498718 w 3705726"/>
              <a:gd name="csY11" fmla="*/ 646331 h 646331"/>
              <a:gd name="csX12" fmla="*/ 1895214 w 3705726"/>
              <a:gd name="csY12" fmla="*/ 646331 h 646331"/>
              <a:gd name="csX13" fmla="*/ 1365825 w 3705726"/>
              <a:gd name="csY13" fmla="*/ 646331 h 646331"/>
              <a:gd name="csX14" fmla="*/ 836435 w 3705726"/>
              <a:gd name="csY14" fmla="*/ 646331 h 646331"/>
              <a:gd name="csX15" fmla="*/ 0 w 3705726"/>
              <a:gd name="csY15" fmla="*/ 646331 h 646331"/>
              <a:gd name="csX16" fmla="*/ 0 w 3705726"/>
              <a:gd name="csY16" fmla="*/ 342555 h 646331"/>
              <a:gd name="csX17" fmla="*/ 0 w 3705726"/>
              <a:gd name="csY17"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705726" h="646331" fill="none" extrusionOk="0">
                <a:moveTo>
                  <a:pt x="0" y="0"/>
                </a:moveTo>
                <a:cubicBezTo>
                  <a:pt x="195739" y="-12424"/>
                  <a:pt x="386294" y="25905"/>
                  <a:pt x="492332" y="0"/>
                </a:cubicBezTo>
                <a:cubicBezTo>
                  <a:pt x="598370" y="-25905"/>
                  <a:pt x="855991" y="4188"/>
                  <a:pt x="1058779" y="0"/>
                </a:cubicBezTo>
                <a:cubicBezTo>
                  <a:pt x="1261567" y="-4188"/>
                  <a:pt x="1357825" y="2565"/>
                  <a:pt x="1625226" y="0"/>
                </a:cubicBezTo>
                <a:cubicBezTo>
                  <a:pt x="1892627" y="-2565"/>
                  <a:pt x="1935968" y="53309"/>
                  <a:pt x="2117558" y="0"/>
                </a:cubicBezTo>
                <a:cubicBezTo>
                  <a:pt x="2299148" y="-53309"/>
                  <a:pt x="2436292" y="12307"/>
                  <a:pt x="2535775" y="0"/>
                </a:cubicBezTo>
                <a:cubicBezTo>
                  <a:pt x="2635258" y="-12307"/>
                  <a:pt x="2889983" y="2541"/>
                  <a:pt x="3065165" y="0"/>
                </a:cubicBezTo>
                <a:cubicBezTo>
                  <a:pt x="3240347" y="-2541"/>
                  <a:pt x="3419544" y="66122"/>
                  <a:pt x="3705726" y="0"/>
                </a:cubicBezTo>
                <a:cubicBezTo>
                  <a:pt x="3725008" y="157833"/>
                  <a:pt x="3683349" y="192841"/>
                  <a:pt x="3705726" y="323166"/>
                </a:cubicBezTo>
                <a:cubicBezTo>
                  <a:pt x="3728103" y="453491"/>
                  <a:pt x="3697415" y="537739"/>
                  <a:pt x="3705726" y="646331"/>
                </a:cubicBezTo>
                <a:cubicBezTo>
                  <a:pt x="3543239" y="659213"/>
                  <a:pt x="3383932" y="598758"/>
                  <a:pt x="3102222" y="646331"/>
                </a:cubicBezTo>
                <a:cubicBezTo>
                  <a:pt x="2820512" y="693904"/>
                  <a:pt x="2775567" y="583339"/>
                  <a:pt x="2498718" y="646331"/>
                </a:cubicBezTo>
                <a:cubicBezTo>
                  <a:pt x="2221869" y="709323"/>
                  <a:pt x="2108485" y="590101"/>
                  <a:pt x="1895214" y="646331"/>
                </a:cubicBezTo>
                <a:cubicBezTo>
                  <a:pt x="1681943" y="702561"/>
                  <a:pt x="1584193" y="627794"/>
                  <a:pt x="1365825" y="646331"/>
                </a:cubicBezTo>
                <a:cubicBezTo>
                  <a:pt x="1147457" y="664868"/>
                  <a:pt x="1088062" y="591599"/>
                  <a:pt x="836435" y="646331"/>
                </a:cubicBezTo>
                <a:cubicBezTo>
                  <a:pt x="584808" y="701063"/>
                  <a:pt x="317225" y="551084"/>
                  <a:pt x="0" y="646331"/>
                </a:cubicBezTo>
                <a:cubicBezTo>
                  <a:pt x="-22224" y="546549"/>
                  <a:pt x="28507" y="407378"/>
                  <a:pt x="0" y="342555"/>
                </a:cubicBezTo>
                <a:cubicBezTo>
                  <a:pt x="-28507" y="277732"/>
                  <a:pt x="20003" y="73364"/>
                  <a:pt x="0" y="0"/>
                </a:cubicBezTo>
                <a:close/>
              </a:path>
              <a:path w="3705726" h="646331" stroke="0" extrusionOk="0">
                <a:moveTo>
                  <a:pt x="0" y="0"/>
                </a:moveTo>
                <a:cubicBezTo>
                  <a:pt x="296321" y="-4754"/>
                  <a:pt x="356553" y="22895"/>
                  <a:pt x="603504" y="0"/>
                </a:cubicBezTo>
                <a:cubicBezTo>
                  <a:pt x="850455" y="-22895"/>
                  <a:pt x="1074067" y="67819"/>
                  <a:pt x="1207008" y="0"/>
                </a:cubicBezTo>
                <a:cubicBezTo>
                  <a:pt x="1339949" y="-67819"/>
                  <a:pt x="1565823" y="30854"/>
                  <a:pt x="1810512" y="0"/>
                </a:cubicBezTo>
                <a:cubicBezTo>
                  <a:pt x="2055201" y="-30854"/>
                  <a:pt x="2161219" y="45316"/>
                  <a:pt x="2265787" y="0"/>
                </a:cubicBezTo>
                <a:cubicBezTo>
                  <a:pt x="2370356" y="-45316"/>
                  <a:pt x="2556926" y="13885"/>
                  <a:pt x="2721062" y="0"/>
                </a:cubicBezTo>
                <a:cubicBezTo>
                  <a:pt x="2885198" y="-13885"/>
                  <a:pt x="3261676" y="73696"/>
                  <a:pt x="3705726" y="0"/>
                </a:cubicBezTo>
                <a:cubicBezTo>
                  <a:pt x="3718500" y="157148"/>
                  <a:pt x="3676168" y="192411"/>
                  <a:pt x="3705726" y="329629"/>
                </a:cubicBezTo>
                <a:cubicBezTo>
                  <a:pt x="3735284" y="466847"/>
                  <a:pt x="3679543" y="553940"/>
                  <a:pt x="3705726" y="646331"/>
                </a:cubicBezTo>
                <a:cubicBezTo>
                  <a:pt x="3596232" y="647496"/>
                  <a:pt x="3323454" y="608773"/>
                  <a:pt x="3176337" y="646331"/>
                </a:cubicBezTo>
                <a:cubicBezTo>
                  <a:pt x="3029220" y="683889"/>
                  <a:pt x="2821826" y="640532"/>
                  <a:pt x="2609890" y="646331"/>
                </a:cubicBezTo>
                <a:cubicBezTo>
                  <a:pt x="2397954" y="652130"/>
                  <a:pt x="2163768" y="578010"/>
                  <a:pt x="2006386" y="646331"/>
                </a:cubicBezTo>
                <a:cubicBezTo>
                  <a:pt x="1849004" y="714652"/>
                  <a:pt x="1591425" y="601701"/>
                  <a:pt x="1476997" y="646331"/>
                </a:cubicBezTo>
                <a:cubicBezTo>
                  <a:pt x="1362569" y="690961"/>
                  <a:pt x="1217262" y="617059"/>
                  <a:pt x="984664" y="646331"/>
                </a:cubicBezTo>
                <a:cubicBezTo>
                  <a:pt x="752066" y="675603"/>
                  <a:pt x="485252" y="542687"/>
                  <a:pt x="0" y="646331"/>
                </a:cubicBezTo>
                <a:cubicBezTo>
                  <a:pt x="-31269" y="524634"/>
                  <a:pt x="26501" y="451434"/>
                  <a:pt x="0" y="342555"/>
                </a:cubicBezTo>
                <a:cubicBezTo>
                  <a:pt x="-26501" y="233676"/>
                  <a:pt x="24069" y="93614"/>
                  <a:pt x="0" y="0"/>
                </a:cubicBezTo>
                <a:close/>
              </a:path>
            </a:pathLst>
          </a:custGeom>
          <a:solidFill>
            <a:schemeClr val="accent4">
              <a:lumMod val="40000"/>
              <a:lumOff val="60000"/>
            </a:schemeClr>
          </a:solidFill>
          <a:ln w="19050">
            <a:solidFill>
              <a:schemeClr val="tx1"/>
            </a:solidFill>
            <a:extLst>
              <a:ext uri="{C807C97D-BFC1-408E-A445-0C87EB9F89A2}">
                <ask:lineSketchStyleProps xmlns:ask="http://schemas.microsoft.com/office/drawing/2018/sketchyshapes" sd="1041192930">
                  <a:prstGeom prst="rect">
                    <a:avLst/>
                  </a:prstGeom>
                  <ask:type>
                    <ask:lineSketchScribble/>
                  </ask:type>
                </ask:lineSketchStyleProps>
              </a:ext>
            </a:extLst>
          </a:ln>
        </p:spPr>
        <p:txBody>
          <a:bodyPr wrap="square" rtlCol="0">
            <a:spAutoFit/>
          </a:bodyPr>
          <a:lstStyle/>
          <a:p>
            <a:r>
              <a:rPr lang="en-GB" dirty="0"/>
              <a:t>Buffalo grazing in wetland habitat</a:t>
            </a:r>
          </a:p>
          <a:p>
            <a:r>
              <a:rPr lang="en-GB" dirty="0"/>
              <a:t>Csíkvarsa, Vértes National Park</a:t>
            </a:r>
            <a:endParaRPr lang="en-US" dirty="0"/>
          </a:p>
        </p:txBody>
      </p:sp>
    </p:spTree>
    <p:extLst>
      <p:ext uri="{BB962C8B-B14F-4D97-AF65-F5344CB8AC3E}">
        <p14:creationId xmlns:p14="http://schemas.microsoft.com/office/powerpoint/2010/main" val="364465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86C3E2B1-9A14-76C6-4E8F-F9B666222E37}"/>
              </a:ext>
            </a:extLst>
          </p:cNvPr>
          <p:cNvSpPr>
            <a:spLocks noGrp="1"/>
          </p:cNvSpPr>
          <p:nvPr>
            <p:ph type="title"/>
          </p:nvPr>
        </p:nvSpPr>
        <p:spPr>
          <a:xfrm>
            <a:off x="6096000" y="428498"/>
            <a:ext cx="5087536" cy="851027"/>
          </a:xfrm>
          <a:ln>
            <a:solidFill>
              <a:srgbClr val="476977"/>
            </a:solidFill>
          </a:ln>
        </p:spPr>
        <p:txBody>
          <a:bodyPr/>
          <a:lstStyle/>
          <a:p>
            <a:r>
              <a:rPr lang="en-GB" dirty="0">
                <a:solidFill>
                  <a:srgbClr val="476977"/>
                </a:solidFill>
              </a:rPr>
              <a:t>Habitats Conservation status Assessment</a:t>
            </a:r>
            <a:endParaRPr lang="en-US" dirty="0">
              <a:solidFill>
                <a:srgbClr val="476977"/>
              </a:solidFill>
            </a:endParaRPr>
          </a:p>
        </p:txBody>
      </p:sp>
      <p:pic>
        <p:nvPicPr>
          <p:cNvPr id="6" name="Picture Placeholder 5">
            <a:extLst>
              <a:ext uri="{FF2B5EF4-FFF2-40B4-BE49-F238E27FC236}">
                <a16:creationId xmlns:a16="http://schemas.microsoft.com/office/drawing/2014/main" id="{305B5FD7-1C45-BEF2-A263-D0D71CCF3253}"/>
              </a:ext>
            </a:extLst>
          </p:cNvPr>
          <p:cNvPicPr>
            <a:picLocks noGrp="1" noChangeAspect="1"/>
          </p:cNvPicPr>
          <p:nvPr>
            <p:ph sz="quarter" idx="10"/>
          </p:nvPr>
        </p:nvPicPr>
        <p:blipFill>
          <a:blip r:embed="rId3"/>
          <a:srcRect t="12038"/>
          <a:stretch>
            <a:fillRect/>
          </a:stretch>
        </p:blipFill>
        <p:spPr>
          <a:xfrm>
            <a:off x="4736592" y="1691639"/>
            <a:ext cx="8070245" cy="4756151"/>
          </a:xfrm>
          <a:prstGeom prst="rect">
            <a:avLst/>
          </a:prstGeom>
          <a:noFill/>
        </p:spPr>
      </p:pic>
      <p:sp>
        <p:nvSpPr>
          <p:cNvPr id="4" name="Slide Number Placeholder 3">
            <a:extLst>
              <a:ext uri="{FF2B5EF4-FFF2-40B4-BE49-F238E27FC236}">
                <a16:creationId xmlns:a16="http://schemas.microsoft.com/office/drawing/2014/main" id="{E9886A2E-18FE-ECE6-C50E-98D97FFF31C6}"/>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19</a:t>
            </a:fld>
            <a:endParaRPr lang="en-US"/>
          </a:p>
        </p:txBody>
      </p:sp>
      <p:sp>
        <p:nvSpPr>
          <p:cNvPr id="7" name="TextBox 6">
            <a:extLst>
              <a:ext uri="{FF2B5EF4-FFF2-40B4-BE49-F238E27FC236}">
                <a16:creationId xmlns:a16="http://schemas.microsoft.com/office/drawing/2014/main" id="{D6AD2042-909E-A5B4-1428-EE31F2AD25A9}"/>
              </a:ext>
            </a:extLst>
          </p:cNvPr>
          <p:cNvSpPr txBox="1"/>
          <p:nvPr/>
        </p:nvSpPr>
        <p:spPr>
          <a:xfrm>
            <a:off x="637147" y="448528"/>
            <a:ext cx="3369893" cy="830997"/>
          </a:xfrm>
          <a:custGeom>
            <a:avLst/>
            <a:gdLst>
              <a:gd name="csX0" fmla="*/ 0 w 3369893"/>
              <a:gd name="csY0" fmla="*/ 0 h 830997"/>
              <a:gd name="csX1" fmla="*/ 629047 w 3369893"/>
              <a:gd name="csY1" fmla="*/ 0 h 830997"/>
              <a:gd name="csX2" fmla="*/ 1089599 w 3369893"/>
              <a:gd name="csY2" fmla="*/ 0 h 830997"/>
              <a:gd name="csX3" fmla="*/ 1718645 w 3369893"/>
              <a:gd name="csY3" fmla="*/ 0 h 830997"/>
              <a:gd name="csX4" fmla="*/ 2246595 w 3369893"/>
              <a:gd name="csY4" fmla="*/ 0 h 830997"/>
              <a:gd name="csX5" fmla="*/ 2875642 w 3369893"/>
              <a:gd name="csY5" fmla="*/ 0 h 830997"/>
              <a:gd name="csX6" fmla="*/ 3369893 w 3369893"/>
              <a:gd name="csY6" fmla="*/ 0 h 830997"/>
              <a:gd name="csX7" fmla="*/ 3369893 w 3369893"/>
              <a:gd name="csY7" fmla="*/ 415499 h 830997"/>
              <a:gd name="csX8" fmla="*/ 3369893 w 3369893"/>
              <a:gd name="csY8" fmla="*/ 830997 h 830997"/>
              <a:gd name="csX9" fmla="*/ 2808244 w 3369893"/>
              <a:gd name="csY9" fmla="*/ 830997 h 830997"/>
              <a:gd name="csX10" fmla="*/ 2347692 w 3369893"/>
              <a:gd name="csY10" fmla="*/ 830997 h 830997"/>
              <a:gd name="csX11" fmla="*/ 1718645 w 3369893"/>
              <a:gd name="csY11" fmla="*/ 830997 h 830997"/>
              <a:gd name="csX12" fmla="*/ 1123298 w 3369893"/>
              <a:gd name="csY12" fmla="*/ 830997 h 830997"/>
              <a:gd name="csX13" fmla="*/ 561649 w 3369893"/>
              <a:gd name="csY13" fmla="*/ 830997 h 830997"/>
              <a:gd name="csX14" fmla="*/ 0 w 3369893"/>
              <a:gd name="csY14" fmla="*/ 830997 h 830997"/>
              <a:gd name="csX15" fmla="*/ 0 w 3369893"/>
              <a:gd name="csY15" fmla="*/ 398879 h 830997"/>
              <a:gd name="csX16" fmla="*/ 0 w 3369893"/>
              <a:gd name="csY16" fmla="*/ 0 h 8309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69893" h="830997" fill="none" extrusionOk="0">
                <a:moveTo>
                  <a:pt x="0" y="0"/>
                </a:moveTo>
                <a:cubicBezTo>
                  <a:pt x="253842" y="-8912"/>
                  <a:pt x="409014" y="8038"/>
                  <a:pt x="629047" y="0"/>
                </a:cubicBezTo>
                <a:cubicBezTo>
                  <a:pt x="849080" y="-8038"/>
                  <a:pt x="869183" y="11921"/>
                  <a:pt x="1089599" y="0"/>
                </a:cubicBezTo>
                <a:cubicBezTo>
                  <a:pt x="1310015" y="-11921"/>
                  <a:pt x="1437318" y="44372"/>
                  <a:pt x="1718645" y="0"/>
                </a:cubicBezTo>
                <a:cubicBezTo>
                  <a:pt x="1999972" y="-44372"/>
                  <a:pt x="2066617" y="20064"/>
                  <a:pt x="2246595" y="0"/>
                </a:cubicBezTo>
                <a:cubicBezTo>
                  <a:pt x="2426573" y="-20064"/>
                  <a:pt x="2717403" y="40570"/>
                  <a:pt x="2875642" y="0"/>
                </a:cubicBezTo>
                <a:cubicBezTo>
                  <a:pt x="3033881" y="-40570"/>
                  <a:pt x="3253204" y="43910"/>
                  <a:pt x="3369893" y="0"/>
                </a:cubicBezTo>
                <a:cubicBezTo>
                  <a:pt x="3418598" y="166560"/>
                  <a:pt x="3357217" y="214121"/>
                  <a:pt x="3369893" y="415499"/>
                </a:cubicBezTo>
                <a:cubicBezTo>
                  <a:pt x="3382569" y="616877"/>
                  <a:pt x="3349261" y="632228"/>
                  <a:pt x="3369893" y="830997"/>
                </a:cubicBezTo>
                <a:cubicBezTo>
                  <a:pt x="3181515" y="892548"/>
                  <a:pt x="2973047" y="794399"/>
                  <a:pt x="2808244" y="830997"/>
                </a:cubicBezTo>
                <a:cubicBezTo>
                  <a:pt x="2643441" y="867595"/>
                  <a:pt x="2550140" y="801253"/>
                  <a:pt x="2347692" y="830997"/>
                </a:cubicBezTo>
                <a:cubicBezTo>
                  <a:pt x="2145244" y="860741"/>
                  <a:pt x="1916094" y="767091"/>
                  <a:pt x="1718645" y="830997"/>
                </a:cubicBezTo>
                <a:cubicBezTo>
                  <a:pt x="1521196" y="894903"/>
                  <a:pt x="1354813" y="810031"/>
                  <a:pt x="1123298" y="830997"/>
                </a:cubicBezTo>
                <a:cubicBezTo>
                  <a:pt x="891783" y="851963"/>
                  <a:pt x="687576" y="777358"/>
                  <a:pt x="561649" y="830997"/>
                </a:cubicBezTo>
                <a:cubicBezTo>
                  <a:pt x="435722" y="884636"/>
                  <a:pt x="168034" y="818792"/>
                  <a:pt x="0" y="830997"/>
                </a:cubicBezTo>
                <a:cubicBezTo>
                  <a:pt x="-43889" y="715978"/>
                  <a:pt x="20933" y="572855"/>
                  <a:pt x="0" y="398879"/>
                </a:cubicBezTo>
                <a:cubicBezTo>
                  <a:pt x="-20933" y="224903"/>
                  <a:pt x="43619" y="147671"/>
                  <a:pt x="0" y="0"/>
                </a:cubicBezTo>
                <a:close/>
              </a:path>
              <a:path w="3369893" h="830997" stroke="0" extrusionOk="0">
                <a:moveTo>
                  <a:pt x="0" y="0"/>
                </a:moveTo>
                <a:cubicBezTo>
                  <a:pt x="154851" y="-25513"/>
                  <a:pt x="352647" y="5288"/>
                  <a:pt x="629047" y="0"/>
                </a:cubicBezTo>
                <a:cubicBezTo>
                  <a:pt x="905447" y="-5288"/>
                  <a:pt x="1007494" y="60595"/>
                  <a:pt x="1156997" y="0"/>
                </a:cubicBezTo>
                <a:cubicBezTo>
                  <a:pt x="1306500" y="-60595"/>
                  <a:pt x="1583812" y="36659"/>
                  <a:pt x="1752344" y="0"/>
                </a:cubicBezTo>
                <a:cubicBezTo>
                  <a:pt x="1920876" y="-36659"/>
                  <a:pt x="2077281" y="23829"/>
                  <a:pt x="2313993" y="0"/>
                </a:cubicBezTo>
                <a:cubicBezTo>
                  <a:pt x="2550705" y="-23829"/>
                  <a:pt x="3055117" y="99352"/>
                  <a:pt x="3369893" y="0"/>
                </a:cubicBezTo>
                <a:cubicBezTo>
                  <a:pt x="3413469" y="119998"/>
                  <a:pt x="3364512" y="319899"/>
                  <a:pt x="3369893" y="415499"/>
                </a:cubicBezTo>
                <a:cubicBezTo>
                  <a:pt x="3375274" y="511099"/>
                  <a:pt x="3358245" y="679550"/>
                  <a:pt x="3369893" y="830997"/>
                </a:cubicBezTo>
                <a:cubicBezTo>
                  <a:pt x="3163041" y="850473"/>
                  <a:pt x="3006293" y="787425"/>
                  <a:pt x="2875642" y="830997"/>
                </a:cubicBezTo>
                <a:cubicBezTo>
                  <a:pt x="2744991" y="874569"/>
                  <a:pt x="2415563" y="762250"/>
                  <a:pt x="2280294" y="830997"/>
                </a:cubicBezTo>
                <a:cubicBezTo>
                  <a:pt x="2145025" y="899744"/>
                  <a:pt x="1940380" y="799360"/>
                  <a:pt x="1786043" y="830997"/>
                </a:cubicBezTo>
                <a:cubicBezTo>
                  <a:pt x="1631706" y="862634"/>
                  <a:pt x="1379070" y="830362"/>
                  <a:pt x="1224394" y="830997"/>
                </a:cubicBezTo>
                <a:cubicBezTo>
                  <a:pt x="1069718" y="831632"/>
                  <a:pt x="934848" y="791514"/>
                  <a:pt x="763842" y="830997"/>
                </a:cubicBezTo>
                <a:cubicBezTo>
                  <a:pt x="592836" y="870480"/>
                  <a:pt x="199369" y="803499"/>
                  <a:pt x="0" y="830997"/>
                </a:cubicBezTo>
                <a:cubicBezTo>
                  <a:pt x="-22464" y="657812"/>
                  <a:pt x="28592" y="537071"/>
                  <a:pt x="0" y="432118"/>
                </a:cubicBezTo>
                <a:cubicBezTo>
                  <a:pt x="-28592" y="327165"/>
                  <a:pt x="10345" y="159749"/>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55467470">
                  <a:prstGeom prst="rect">
                    <a:avLst/>
                  </a:prstGeom>
                  <ask:type>
                    <ask:lineSketchScribble/>
                  </ask:type>
                </ask:lineSketchStyleProps>
              </a:ext>
            </a:extLst>
          </a:ln>
        </p:spPr>
        <p:txBody>
          <a:bodyPr wrap="square" rtlCol="0">
            <a:spAutoFit/>
          </a:bodyPr>
          <a:lstStyle/>
          <a:p>
            <a:r>
              <a:rPr lang="en-GB" sz="2400" dirty="0">
                <a:solidFill>
                  <a:schemeClr val="tx2"/>
                </a:solidFill>
              </a:rPr>
              <a:t>45 habitat types:</a:t>
            </a:r>
          </a:p>
          <a:p>
            <a:r>
              <a:rPr lang="en-GB" sz="2400" dirty="0">
                <a:solidFill>
                  <a:schemeClr val="tx2"/>
                </a:solidFill>
              </a:rPr>
              <a:t>Forest, Grassland &gt;&gt;</a:t>
            </a:r>
            <a:endParaRPr lang="en-US" sz="2400" dirty="0">
              <a:solidFill>
                <a:schemeClr val="tx2"/>
              </a:solidFill>
            </a:endParaRPr>
          </a:p>
        </p:txBody>
      </p:sp>
      <p:graphicFrame>
        <p:nvGraphicFramePr>
          <p:cNvPr id="9" name="Table 8">
            <a:extLst>
              <a:ext uri="{FF2B5EF4-FFF2-40B4-BE49-F238E27FC236}">
                <a16:creationId xmlns:a16="http://schemas.microsoft.com/office/drawing/2014/main" id="{FB5DFD27-990A-8C8D-7527-4E65540542F6}"/>
              </a:ext>
            </a:extLst>
          </p:cNvPr>
          <p:cNvGraphicFramePr>
            <a:graphicFrameLocks noGrp="1"/>
          </p:cNvGraphicFramePr>
          <p:nvPr>
            <p:extLst>
              <p:ext uri="{D42A27DB-BD31-4B8C-83A1-F6EECF244321}">
                <p14:modId xmlns:p14="http://schemas.microsoft.com/office/powerpoint/2010/main" val="3979976550"/>
              </p:ext>
            </p:extLst>
          </p:nvPr>
        </p:nvGraphicFramePr>
        <p:xfrm>
          <a:off x="0" y="1691639"/>
          <a:ext cx="4644189" cy="4360245"/>
        </p:xfrm>
        <a:graphic>
          <a:graphicData uri="http://schemas.openxmlformats.org/drawingml/2006/table">
            <a:tbl>
              <a:tblPr firstRow="1" bandRow="1">
                <a:tableStyleId>{5C22544A-7EE6-4342-B048-85BDC9FD1C3A}</a:tableStyleId>
              </a:tblPr>
              <a:tblGrid>
                <a:gridCol w="1515915">
                  <a:extLst>
                    <a:ext uri="{9D8B030D-6E8A-4147-A177-3AD203B41FA5}">
                      <a16:colId xmlns:a16="http://schemas.microsoft.com/office/drawing/2014/main" val="2405342848"/>
                    </a:ext>
                  </a:extLst>
                </a:gridCol>
                <a:gridCol w="3128274">
                  <a:extLst>
                    <a:ext uri="{9D8B030D-6E8A-4147-A177-3AD203B41FA5}">
                      <a16:colId xmlns:a16="http://schemas.microsoft.com/office/drawing/2014/main" val="424013450"/>
                    </a:ext>
                  </a:extLst>
                </a:gridCol>
              </a:tblGrid>
              <a:tr h="954676">
                <a:tc>
                  <a:txBody>
                    <a:bodyPr/>
                    <a:lstStyle/>
                    <a:p>
                      <a:pPr algn="ctr"/>
                      <a:r>
                        <a:rPr lang="en-GB" sz="2000" dirty="0">
                          <a:solidFill>
                            <a:srgbClr val="476977"/>
                          </a:solidFill>
                        </a:rPr>
                        <a:t>HABITAT</a:t>
                      </a:r>
                    </a:p>
                  </a:txBody>
                  <a:tcPr anchor="ctr"/>
                </a:tc>
                <a:tc>
                  <a:txBody>
                    <a:bodyPr/>
                    <a:lstStyle/>
                    <a:p>
                      <a:pPr algn="ctr"/>
                      <a:r>
                        <a:rPr lang="en-GB" sz="2000" dirty="0">
                          <a:solidFill>
                            <a:srgbClr val="476977"/>
                          </a:solidFill>
                        </a:rPr>
                        <a:t>THREATS</a:t>
                      </a:r>
                      <a:endParaRPr lang="en-US" sz="2000" dirty="0">
                        <a:solidFill>
                          <a:srgbClr val="476977"/>
                        </a:solidFill>
                      </a:endParaRPr>
                    </a:p>
                  </a:txBody>
                  <a:tcPr anchor="ctr"/>
                </a:tc>
                <a:extLst>
                  <a:ext uri="{0D108BD9-81ED-4DB2-BD59-A6C34878D82A}">
                    <a16:rowId xmlns:a16="http://schemas.microsoft.com/office/drawing/2014/main" val="3625784929"/>
                  </a:ext>
                </a:extLst>
              </a:tr>
              <a:tr h="1127147">
                <a:tc>
                  <a:txBody>
                    <a:bodyPr/>
                    <a:lstStyle/>
                    <a:p>
                      <a:r>
                        <a:rPr lang="en-GB" sz="2000" dirty="0"/>
                        <a:t>Grasslands</a:t>
                      </a:r>
                      <a:endParaRPr lang="en-US" sz="2000" dirty="0"/>
                    </a:p>
                  </a:txBody>
                  <a:tcPr anchor="ctr"/>
                </a:tc>
                <a:tc>
                  <a:txBody>
                    <a:bodyPr/>
                    <a:lstStyle/>
                    <a:p>
                      <a:r>
                        <a:rPr lang="en-GB" sz="2000" dirty="0"/>
                        <a:t>Lack of mowing/ grazing</a:t>
                      </a:r>
                    </a:p>
                    <a:p>
                      <a:r>
                        <a:rPr lang="en-GB" sz="2000" dirty="0"/>
                        <a:t>Agriculture</a:t>
                      </a:r>
                      <a:endParaRPr lang="en-US" sz="2000" dirty="0"/>
                    </a:p>
                  </a:txBody>
                  <a:tcPr anchor="ctr"/>
                </a:tc>
                <a:extLst>
                  <a:ext uri="{0D108BD9-81ED-4DB2-BD59-A6C34878D82A}">
                    <a16:rowId xmlns:a16="http://schemas.microsoft.com/office/drawing/2014/main" val="731258179"/>
                  </a:ext>
                </a:extLst>
              </a:tr>
              <a:tr h="1323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Water dependent habitats</a:t>
                      </a:r>
                      <a:endParaRPr lang="en-US" sz="2000" dirty="0">
                        <a:solidFill>
                          <a:schemeClr val="tx1"/>
                        </a:solidFill>
                      </a:endParaRPr>
                    </a:p>
                    <a:p>
                      <a:endParaRPr lang="en-US" sz="2000" dirty="0"/>
                    </a:p>
                  </a:txBody>
                  <a:tcPr anchor="ctr"/>
                </a:tc>
                <a:tc>
                  <a:txBody>
                    <a:bodyPr/>
                    <a:lstStyle/>
                    <a:p>
                      <a:r>
                        <a:rPr lang="en-GB" sz="2000" dirty="0"/>
                        <a:t>Agriculture</a:t>
                      </a:r>
                      <a:endParaRPr lang="en-US" sz="2000" dirty="0"/>
                    </a:p>
                    <a:p>
                      <a:r>
                        <a:rPr lang="en-US" sz="2000" dirty="0"/>
                        <a:t>Change in land use</a:t>
                      </a:r>
                    </a:p>
                    <a:p>
                      <a:r>
                        <a:rPr lang="en-US" sz="2000" dirty="0"/>
                        <a:t>Drought</a:t>
                      </a:r>
                      <a:endParaRPr lang="en-GB" sz="2000" dirty="0"/>
                    </a:p>
                  </a:txBody>
                  <a:tcPr anchor="ctr"/>
                </a:tc>
                <a:extLst>
                  <a:ext uri="{0D108BD9-81ED-4DB2-BD59-A6C34878D82A}">
                    <a16:rowId xmlns:a16="http://schemas.microsoft.com/office/drawing/2014/main" val="490680417"/>
                  </a:ext>
                </a:extLst>
              </a:tr>
              <a:tr h="954676">
                <a:tc>
                  <a:txBody>
                    <a:bodyPr/>
                    <a:lstStyle/>
                    <a:p>
                      <a:r>
                        <a:rPr lang="en-GB" sz="2000" dirty="0"/>
                        <a:t>Forests</a:t>
                      </a:r>
                      <a:endParaRPr lang="en-US" sz="2000" dirty="0"/>
                    </a:p>
                  </a:txBody>
                  <a:tcPr anchor="ctr"/>
                </a:tc>
                <a:tc>
                  <a:txBody>
                    <a:bodyPr/>
                    <a:lstStyle/>
                    <a:p>
                      <a:r>
                        <a:rPr lang="en-GB" sz="2000" dirty="0"/>
                        <a:t>Forest management </a:t>
                      </a:r>
                      <a:endParaRPr lang="en-US" sz="2000" dirty="0"/>
                    </a:p>
                  </a:txBody>
                  <a:tcPr anchor="ctr"/>
                </a:tc>
                <a:extLst>
                  <a:ext uri="{0D108BD9-81ED-4DB2-BD59-A6C34878D82A}">
                    <a16:rowId xmlns:a16="http://schemas.microsoft.com/office/drawing/2014/main" val="26295962"/>
                  </a:ext>
                </a:extLst>
              </a:tr>
            </a:tbl>
          </a:graphicData>
        </a:graphic>
      </p:graphicFrame>
    </p:spTree>
    <p:extLst>
      <p:ext uri="{BB962C8B-B14F-4D97-AF65-F5344CB8AC3E}">
        <p14:creationId xmlns:p14="http://schemas.microsoft.com/office/powerpoint/2010/main" val="19259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0333B74-0B20-071E-3882-20BFD8EA958E}"/>
              </a:ext>
            </a:extLst>
          </p:cNvPr>
          <p:cNvPicPr>
            <a:picLocks noGrp="1" noChangeAspect="1"/>
          </p:cNvPicPr>
          <p:nvPr>
            <p:ph type="pic" sz="quarter" idx="10"/>
          </p:nvPr>
        </p:nvPicPr>
        <p:blipFill>
          <a:blip r:embed="rId3"/>
          <a:srcRect t="9274"/>
          <a:stretch>
            <a:fillRect/>
          </a:stretch>
        </p:blipFill>
        <p:spPr>
          <a:xfrm>
            <a:off x="20" y="-2"/>
            <a:ext cx="12191980" cy="6858000"/>
          </a:xfrm>
          <a:prstGeom prst="rect">
            <a:avLst/>
          </a:prstGeom>
          <a:noFill/>
        </p:spPr>
      </p:pic>
      <p:sp>
        <p:nvSpPr>
          <p:cNvPr id="7" name="Title 6">
            <a:extLst>
              <a:ext uri="{FF2B5EF4-FFF2-40B4-BE49-F238E27FC236}">
                <a16:creationId xmlns:a16="http://schemas.microsoft.com/office/drawing/2014/main" id="{C0147929-8D39-DAA9-C3C5-4829D9C31C27}"/>
              </a:ext>
            </a:extLst>
          </p:cNvPr>
          <p:cNvSpPr>
            <a:spLocks noGrp="1"/>
          </p:cNvSpPr>
          <p:nvPr>
            <p:ph type="title"/>
          </p:nvPr>
        </p:nvSpPr>
        <p:spPr>
          <a:xfrm>
            <a:off x="1199909" y="1241382"/>
            <a:ext cx="9792182" cy="2187616"/>
          </a:xfrm>
          <a:noFill/>
          <a:ln>
            <a:solidFill>
              <a:schemeClr val="accent5">
                <a:lumMod val="75000"/>
              </a:schemeClr>
            </a:solidFill>
          </a:ln>
        </p:spPr>
        <p:txBody>
          <a:bodyPr anchor="ctr">
            <a:normAutofit/>
          </a:bodyPr>
          <a:lstStyle/>
          <a:p>
            <a:r>
              <a:rPr lang="en-US" dirty="0">
                <a:solidFill>
                  <a:schemeClr val="accent5">
                    <a:lumMod val="75000"/>
                  </a:schemeClr>
                </a:solidFill>
              </a:rPr>
              <a:t>Natura 2000 framework Hungary</a:t>
            </a:r>
          </a:p>
        </p:txBody>
      </p:sp>
    </p:spTree>
    <p:extLst>
      <p:ext uri="{BB962C8B-B14F-4D97-AF65-F5344CB8AC3E}">
        <p14:creationId xmlns:p14="http://schemas.microsoft.com/office/powerpoint/2010/main" val="176026844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6297-42E8-CA25-55FB-0D5862578233}"/>
              </a:ext>
            </a:extLst>
          </p:cNvPr>
          <p:cNvSpPr>
            <a:spLocks noGrp="1"/>
          </p:cNvSpPr>
          <p:nvPr>
            <p:ph type="title"/>
          </p:nvPr>
        </p:nvSpPr>
        <p:spPr>
          <a:xfrm>
            <a:off x="5940462" y="319587"/>
            <a:ext cx="4876800" cy="933323"/>
          </a:xfrm>
          <a:ln>
            <a:solidFill>
              <a:srgbClr val="476977"/>
            </a:solidFill>
          </a:ln>
        </p:spPr>
        <p:txBody>
          <a:bodyPr/>
          <a:lstStyle/>
          <a:p>
            <a:r>
              <a:rPr lang="en-GB" dirty="0">
                <a:solidFill>
                  <a:srgbClr val="476977"/>
                </a:solidFill>
              </a:rPr>
              <a:t>Species  conservation status Assessment</a:t>
            </a:r>
            <a:endParaRPr lang="en-US" dirty="0">
              <a:solidFill>
                <a:srgbClr val="476977"/>
              </a:solidFill>
            </a:endParaRPr>
          </a:p>
        </p:txBody>
      </p:sp>
      <p:pic>
        <p:nvPicPr>
          <p:cNvPr id="6" name="Content Placeholder 5">
            <a:extLst>
              <a:ext uri="{FF2B5EF4-FFF2-40B4-BE49-F238E27FC236}">
                <a16:creationId xmlns:a16="http://schemas.microsoft.com/office/drawing/2014/main" id="{1E4D323A-AE24-4597-5064-2C966CA5CC31}"/>
              </a:ext>
            </a:extLst>
          </p:cNvPr>
          <p:cNvPicPr>
            <a:picLocks noGrp="1" noChangeAspect="1"/>
          </p:cNvPicPr>
          <p:nvPr>
            <p:ph sz="quarter" idx="10"/>
          </p:nvPr>
        </p:nvPicPr>
        <p:blipFill>
          <a:blip r:embed="rId3"/>
          <a:srcRect t="11938" r="8721"/>
          <a:stretch>
            <a:fillRect/>
          </a:stretch>
        </p:blipFill>
        <p:spPr>
          <a:xfrm>
            <a:off x="4733365" y="1444752"/>
            <a:ext cx="7290995" cy="4719756"/>
          </a:xfrm>
          <a:prstGeom prst="rect">
            <a:avLst/>
          </a:prstGeom>
        </p:spPr>
      </p:pic>
      <p:sp>
        <p:nvSpPr>
          <p:cNvPr id="4" name="Slide Number Placeholder 3">
            <a:extLst>
              <a:ext uri="{FF2B5EF4-FFF2-40B4-BE49-F238E27FC236}">
                <a16:creationId xmlns:a16="http://schemas.microsoft.com/office/drawing/2014/main" id="{099A64B4-446A-3452-6322-BABBF603B791}"/>
              </a:ext>
            </a:extLst>
          </p:cNvPr>
          <p:cNvSpPr>
            <a:spLocks noGrp="1"/>
          </p:cNvSpPr>
          <p:nvPr>
            <p:ph type="sldNum" sz="quarter" idx="4"/>
          </p:nvPr>
        </p:nvSpPr>
        <p:spPr/>
        <p:txBody>
          <a:bodyPr/>
          <a:lstStyle/>
          <a:p>
            <a:fld id="{EA87306C-81BA-4795-A5CA-9392456A8C1E}" type="slidenum">
              <a:rPr lang="en-US" smtClean="0"/>
              <a:pPr/>
              <a:t>20</a:t>
            </a:fld>
            <a:endParaRPr lang="en-US" dirty="0"/>
          </a:p>
        </p:txBody>
      </p:sp>
      <p:graphicFrame>
        <p:nvGraphicFramePr>
          <p:cNvPr id="7" name="Table 6">
            <a:extLst>
              <a:ext uri="{FF2B5EF4-FFF2-40B4-BE49-F238E27FC236}">
                <a16:creationId xmlns:a16="http://schemas.microsoft.com/office/drawing/2014/main" id="{E94F4111-1560-3AF6-F3ED-0FD45E47D4F4}"/>
              </a:ext>
            </a:extLst>
          </p:cNvPr>
          <p:cNvGraphicFramePr>
            <a:graphicFrameLocks noGrp="1"/>
          </p:cNvGraphicFramePr>
          <p:nvPr>
            <p:extLst>
              <p:ext uri="{D42A27DB-BD31-4B8C-83A1-F6EECF244321}">
                <p14:modId xmlns:p14="http://schemas.microsoft.com/office/powerpoint/2010/main" val="1089406517"/>
              </p:ext>
            </p:extLst>
          </p:nvPr>
        </p:nvGraphicFramePr>
        <p:xfrm>
          <a:off x="419100" y="1819158"/>
          <a:ext cx="3848100" cy="4719756"/>
        </p:xfrm>
        <a:graphic>
          <a:graphicData uri="http://schemas.openxmlformats.org/drawingml/2006/table">
            <a:tbl>
              <a:tblPr firstRow="1" bandRow="1">
                <a:tableStyleId>{5C22544A-7EE6-4342-B048-85BDC9FD1C3A}</a:tableStyleId>
              </a:tblPr>
              <a:tblGrid>
                <a:gridCol w="1924050">
                  <a:extLst>
                    <a:ext uri="{9D8B030D-6E8A-4147-A177-3AD203B41FA5}">
                      <a16:colId xmlns:a16="http://schemas.microsoft.com/office/drawing/2014/main" val="3452106418"/>
                    </a:ext>
                  </a:extLst>
                </a:gridCol>
                <a:gridCol w="1924050">
                  <a:extLst>
                    <a:ext uri="{9D8B030D-6E8A-4147-A177-3AD203B41FA5}">
                      <a16:colId xmlns:a16="http://schemas.microsoft.com/office/drawing/2014/main" val="1001582230"/>
                    </a:ext>
                  </a:extLst>
                </a:gridCol>
              </a:tblGrid>
              <a:tr h="7866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76977"/>
                          </a:solidFill>
                          <a:effectLst/>
                          <a:uLnTx/>
                          <a:uFillTx/>
                          <a:latin typeface="+mn-lt"/>
                          <a:ea typeface="+mn-ea"/>
                          <a:cs typeface="+mn-cs"/>
                        </a:rPr>
                        <a:t>SPECIES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76977"/>
                          </a:solidFill>
                        </a:rPr>
                        <a:t>NUMBER</a:t>
                      </a:r>
                    </a:p>
                  </a:txBody>
                  <a:tcPr anchor="ctr"/>
                </a:tc>
                <a:extLst>
                  <a:ext uri="{0D108BD9-81ED-4DB2-BD59-A6C34878D82A}">
                    <a16:rowId xmlns:a16="http://schemas.microsoft.com/office/drawing/2014/main" val="2598105036"/>
                  </a:ext>
                </a:extLst>
              </a:tr>
              <a:tr h="786626">
                <a:tc>
                  <a:txBody>
                    <a:bodyPr/>
                    <a:lstStyle/>
                    <a:p>
                      <a:r>
                        <a:rPr lang="en-GB" sz="2000" dirty="0"/>
                        <a:t>PLANTS</a:t>
                      </a:r>
                      <a:endParaRPr lang="en-US" sz="2000" dirty="0"/>
                    </a:p>
                  </a:txBody>
                  <a:tcPr anchor="ctr"/>
                </a:tc>
                <a:tc>
                  <a:txBody>
                    <a:bodyPr/>
                    <a:lstStyle/>
                    <a:p>
                      <a:r>
                        <a:rPr lang="en-GB" sz="2000" dirty="0"/>
                        <a:t>733</a:t>
                      </a:r>
                      <a:endParaRPr lang="en-US" sz="2000" dirty="0"/>
                    </a:p>
                  </a:txBody>
                  <a:tcPr anchor="ctr"/>
                </a:tc>
                <a:extLst>
                  <a:ext uri="{0D108BD9-81ED-4DB2-BD59-A6C34878D82A}">
                    <a16:rowId xmlns:a16="http://schemas.microsoft.com/office/drawing/2014/main" val="4004524841"/>
                  </a:ext>
                </a:extLst>
              </a:tr>
              <a:tr h="786626">
                <a:tc>
                  <a:txBody>
                    <a:bodyPr/>
                    <a:lstStyle/>
                    <a:p>
                      <a:r>
                        <a:rPr lang="en-GB" sz="2000" dirty="0"/>
                        <a:t>ANIMALS</a:t>
                      </a:r>
                      <a:endParaRPr lang="en-US" sz="2000" dirty="0"/>
                    </a:p>
                  </a:txBody>
                  <a:tcPr anchor="ctr"/>
                </a:tc>
                <a:tc>
                  <a:txBody>
                    <a:bodyPr/>
                    <a:lstStyle/>
                    <a:p>
                      <a:r>
                        <a:rPr lang="en-GB" sz="2000" dirty="0"/>
                        <a:t>1178</a:t>
                      </a:r>
                      <a:endParaRPr lang="en-US" sz="2000" dirty="0"/>
                    </a:p>
                  </a:txBody>
                  <a:tcPr anchor="ctr"/>
                </a:tc>
                <a:extLst>
                  <a:ext uri="{0D108BD9-81ED-4DB2-BD59-A6C34878D82A}">
                    <a16:rowId xmlns:a16="http://schemas.microsoft.com/office/drawing/2014/main" val="2051952889"/>
                  </a:ext>
                </a:extLst>
              </a:tr>
              <a:tr h="786626">
                <a:tc>
                  <a:txBody>
                    <a:bodyPr/>
                    <a:lstStyle/>
                    <a:p>
                      <a:r>
                        <a:rPr lang="en-GB" sz="2000" dirty="0"/>
                        <a:t>FUNGI</a:t>
                      </a:r>
                      <a:endParaRPr lang="en-US" sz="2000" dirty="0"/>
                    </a:p>
                  </a:txBody>
                  <a:tcPr anchor="ctr"/>
                </a:tc>
                <a:tc>
                  <a:txBody>
                    <a:bodyPr/>
                    <a:lstStyle/>
                    <a:p>
                      <a:r>
                        <a:rPr lang="en-GB" sz="2000" dirty="0"/>
                        <a:t>58</a:t>
                      </a:r>
                      <a:endParaRPr lang="en-US" sz="2000" dirty="0"/>
                    </a:p>
                  </a:txBody>
                  <a:tcPr anchor="ctr"/>
                </a:tc>
                <a:extLst>
                  <a:ext uri="{0D108BD9-81ED-4DB2-BD59-A6C34878D82A}">
                    <a16:rowId xmlns:a16="http://schemas.microsoft.com/office/drawing/2014/main" val="1305081533"/>
                  </a:ext>
                </a:extLst>
              </a:tr>
              <a:tr h="786626">
                <a:tc>
                  <a:txBody>
                    <a:bodyPr/>
                    <a:lstStyle/>
                    <a:p>
                      <a:r>
                        <a:rPr lang="en-GB" sz="2000" dirty="0"/>
                        <a:t>LICHENS</a:t>
                      </a:r>
                      <a:endParaRPr lang="en-US" sz="2000" dirty="0"/>
                    </a:p>
                  </a:txBody>
                  <a:tcPr anchor="ctr"/>
                </a:tc>
                <a:tc>
                  <a:txBody>
                    <a:bodyPr/>
                    <a:lstStyle/>
                    <a:p>
                      <a:r>
                        <a:rPr lang="en-GB" sz="2000" dirty="0"/>
                        <a:t>17</a:t>
                      </a:r>
                      <a:endParaRPr lang="en-US" sz="2000" dirty="0"/>
                    </a:p>
                  </a:txBody>
                  <a:tcPr anchor="ctr"/>
                </a:tc>
                <a:extLst>
                  <a:ext uri="{0D108BD9-81ED-4DB2-BD59-A6C34878D82A}">
                    <a16:rowId xmlns:a16="http://schemas.microsoft.com/office/drawing/2014/main" val="447855426"/>
                  </a:ext>
                </a:extLst>
              </a:tr>
              <a:tr h="786626">
                <a:tc>
                  <a:txBody>
                    <a:bodyPr/>
                    <a:lstStyle/>
                    <a:p>
                      <a:r>
                        <a:rPr lang="en-GB" sz="2000" dirty="0"/>
                        <a:t>ANT’S NESTS</a:t>
                      </a:r>
                      <a:endParaRPr lang="en-US" sz="2000" dirty="0"/>
                    </a:p>
                  </a:txBody>
                  <a:tcPr anchor="ctr"/>
                </a:tc>
                <a:tc>
                  <a:txBody>
                    <a:bodyPr/>
                    <a:lstStyle/>
                    <a:p>
                      <a:r>
                        <a:rPr lang="en-GB" sz="2000" dirty="0"/>
                        <a:t>6</a:t>
                      </a:r>
                      <a:endParaRPr lang="en-US" sz="2000" dirty="0"/>
                    </a:p>
                  </a:txBody>
                  <a:tcPr anchor="ctr"/>
                </a:tc>
                <a:extLst>
                  <a:ext uri="{0D108BD9-81ED-4DB2-BD59-A6C34878D82A}">
                    <a16:rowId xmlns:a16="http://schemas.microsoft.com/office/drawing/2014/main" val="1907844327"/>
                  </a:ext>
                </a:extLst>
              </a:tr>
            </a:tbl>
          </a:graphicData>
        </a:graphic>
      </p:graphicFrame>
      <p:sp>
        <p:nvSpPr>
          <p:cNvPr id="8" name="TextBox 7">
            <a:extLst>
              <a:ext uri="{FF2B5EF4-FFF2-40B4-BE49-F238E27FC236}">
                <a16:creationId xmlns:a16="http://schemas.microsoft.com/office/drawing/2014/main" id="{797B66C0-E7CB-8F9E-2BD2-A052097A283B}"/>
              </a:ext>
            </a:extLst>
          </p:cNvPr>
          <p:cNvSpPr txBox="1"/>
          <p:nvPr/>
        </p:nvSpPr>
        <p:spPr>
          <a:xfrm>
            <a:off x="219075" y="429089"/>
            <a:ext cx="4248150" cy="1015663"/>
          </a:xfrm>
          <a:custGeom>
            <a:avLst/>
            <a:gdLst>
              <a:gd name="csX0" fmla="*/ 0 w 4248150"/>
              <a:gd name="csY0" fmla="*/ 0 h 1015663"/>
              <a:gd name="csX1" fmla="*/ 531019 w 4248150"/>
              <a:gd name="csY1" fmla="*/ 0 h 1015663"/>
              <a:gd name="csX2" fmla="*/ 934593 w 4248150"/>
              <a:gd name="csY2" fmla="*/ 0 h 1015663"/>
              <a:gd name="csX3" fmla="*/ 1380649 w 4248150"/>
              <a:gd name="csY3" fmla="*/ 0 h 1015663"/>
              <a:gd name="csX4" fmla="*/ 1996631 w 4248150"/>
              <a:gd name="csY4" fmla="*/ 0 h 1015663"/>
              <a:gd name="csX5" fmla="*/ 2442686 w 4248150"/>
              <a:gd name="csY5" fmla="*/ 0 h 1015663"/>
              <a:gd name="csX6" fmla="*/ 2973705 w 4248150"/>
              <a:gd name="csY6" fmla="*/ 0 h 1015663"/>
              <a:gd name="csX7" fmla="*/ 3419761 w 4248150"/>
              <a:gd name="csY7" fmla="*/ 0 h 1015663"/>
              <a:gd name="csX8" fmla="*/ 4248150 w 4248150"/>
              <a:gd name="csY8" fmla="*/ 0 h 1015663"/>
              <a:gd name="csX9" fmla="*/ 4248150 w 4248150"/>
              <a:gd name="csY9" fmla="*/ 487518 h 1015663"/>
              <a:gd name="csX10" fmla="*/ 4248150 w 4248150"/>
              <a:gd name="csY10" fmla="*/ 1015663 h 1015663"/>
              <a:gd name="csX11" fmla="*/ 3674650 w 4248150"/>
              <a:gd name="csY11" fmla="*/ 1015663 h 1015663"/>
              <a:gd name="csX12" fmla="*/ 3186113 w 4248150"/>
              <a:gd name="csY12" fmla="*/ 1015663 h 1015663"/>
              <a:gd name="csX13" fmla="*/ 2697575 w 4248150"/>
              <a:gd name="csY13" fmla="*/ 1015663 h 1015663"/>
              <a:gd name="csX14" fmla="*/ 2166557 w 4248150"/>
              <a:gd name="csY14" fmla="*/ 1015663 h 1015663"/>
              <a:gd name="csX15" fmla="*/ 1762982 w 4248150"/>
              <a:gd name="csY15" fmla="*/ 1015663 h 1015663"/>
              <a:gd name="csX16" fmla="*/ 1316927 w 4248150"/>
              <a:gd name="csY16" fmla="*/ 1015663 h 1015663"/>
              <a:gd name="csX17" fmla="*/ 743426 w 4248150"/>
              <a:gd name="csY17" fmla="*/ 1015663 h 1015663"/>
              <a:gd name="csX18" fmla="*/ 0 w 4248150"/>
              <a:gd name="csY18" fmla="*/ 1015663 h 1015663"/>
              <a:gd name="csX19" fmla="*/ 0 w 4248150"/>
              <a:gd name="csY19" fmla="*/ 487518 h 1015663"/>
              <a:gd name="csX20" fmla="*/ 0 w 4248150"/>
              <a:gd name="csY20"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248150" h="1015663" fill="none" extrusionOk="0">
                <a:moveTo>
                  <a:pt x="0" y="0"/>
                </a:moveTo>
                <a:cubicBezTo>
                  <a:pt x="149611" y="-32511"/>
                  <a:pt x="385097" y="36663"/>
                  <a:pt x="531019" y="0"/>
                </a:cubicBezTo>
                <a:cubicBezTo>
                  <a:pt x="676941" y="-36663"/>
                  <a:pt x="853231" y="39784"/>
                  <a:pt x="934593" y="0"/>
                </a:cubicBezTo>
                <a:cubicBezTo>
                  <a:pt x="1015955" y="-39784"/>
                  <a:pt x="1203714" y="16549"/>
                  <a:pt x="1380649" y="0"/>
                </a:cubicBezTo>
                <a:cubicBezTo>
                  <a:pt x="1557584" y="-16549"/>
                  <a:pt x="1768862" y="40037"/>
                  <a:pt x="1996631" y="0"/>
                </a:cubicBezTo>
                <a:cubicBezTo>
                  <a:pt x="2224400" y="-40037"/>
                  <a:pt x="2301647" y="23526"/>
                  <a:pt x="2442686" y="0"/>
                </a:cubicBezTo>
                <a:cubicBezTo>
                  <a:pt x="2583725" y="-23526"/>
                  <a:pt x="2771152" y="8909"/>
                  <a:pt x="2973705" y="0"/>
                </a:cubicBezTo>
                <a:cubicBezTo>
                  <a:pt x="3176258" y="-8909"/>
                  <a:pt x="3200751" y="41578"/>
                  <a:pt x="3419761" y="0"/>
                </a:cubicBezTo>
                <a:cubicBezTo>
                  <a:pt x="3638771" y="-41578"/>
                  <a:pt x="3915368" y="3617"/>
                  <a:pt x="4248150" y="0"/>
                </a:cubicBezTo>
                <a:cubicBezTo>
                  <a:pt x="4289860" y="122834"/>
                  <a:pt x="4245071" y="345314"/>
                  <a:pt x="4248150" y="487518"/>
                </a:cubicBezTo>
                <a:cubicBezTo>
                  <a:pt x="4251229" y="629722"/>
                  <a:pt x="4212514" y="827424"/>
                  <a:pt x="4248150" y="1015663"/>
                </a:cubicBezTo>
                <a:cubicBezTo>
                  <a:pt x="3972373" y="1050281"/>
                  <a:pt x="3879458" y="1009556"/>
                  <a:pt x="3674650" y="1015663"/>
                </a:cubicBezTo>
                <a:cubicBezTo>
                  <a:pt x="3469842" y="1021770"/>
                  <a:pt x="3416485" y="964393"/>
                  <a:pt x="3186113" y="1015663"/>
                </a:cubicBezTo>
                <a:cubicBezTo>
                  <a:pt x="2955741" y="1066933"/>
                  <a:pt x="2890883" y="961589"/>
                  <a:pt x="2697575" y="1015663"/>
                </a:cubicBezTo>
                <a:cubicBezTo>
                  <a:pt x="2504267" y="1069737"/>
                  <a:pt x="2319584" y="998143"/>
                  <a:pt x="2166557" y="1015663"/>
                </a:cubicBezTo>
                <a:cubicBezTo>
                  <a:pt x="2013530" y="1033183"/>
                  <a:pt x="1864095" y="977506"/>
                  <a:pt x="1762982" y="1015663"/>
                </a:cubicBezTo>
                <a:cubicBezTo>
                  <a:pt x="1661869" y="1053820"/>
                  <a:pt x="1431084" y="972826"/>
                  <a:pt x="1316927" y="1015663"/>
                </a:cubicBezTo>
                <a:cubicBezTo>
                  <a:pt x="1202770" y="1058500"/>
                  <a:pt x="964736" y="999453"/>
                  <a:pt x="743426" y="1015663"/>
                </a:cubicBezTo>
                <a:cubicBezTo>
                  <a:pt x="522116" y="1031873"/>
                  <a:pt x="325295" y="980782"/>
                  <a:pt x="0" y="1015663"/>
                </a:cubicBezTo>
                <a:cubicBezTo>
                  <a:pt x="-61002" y="851456"/>
                  <a:pt x="52894" y="737815"/>
                  <a:pt x="0" y="487518"/>
                </a:cubicBezTo>
                <a:cubicBezTo>
                  <a:pt x="-52894" y="237221"/>
                  <a:pt x="56033" y="143157"/>
                  <a:pt x="0" y="0"/>
                </a:cubicBezTo>
                <a:close/>
              </a:path>
              <a:path w="4248150" h="1015663" stroke="0" extrusionOk="0">
                <a:moveTo>
                  <a:pt x="0" y="0"/>
                </a:moveTo>
                <a:cubicBezTo>
                  <a:pt x="305857" y="-28222"/>
                  <a:pt x="339265" y="56528"/>
                  <a:pt x="615982" y="0"/>
                </a:cubicBezTo>
                <a:cubicBezTo>
                  <a:pt x="892699" y="-56528"/>
                  <a:pt x="972031" y="9306"/>
                  <a:pt x="1147001" y="0"/>
                </a:cubicBezTo>
                <a:cubicBezTo>
                  <a:pt x="1321971" y="-9306"/>
                  <a:pt x="1409496" y="39434"/>
                  <a:pt x="1550575" y="0"/>
                </a:cubicBezTo>
                <a:cubicBezTo>
                  <a:pt x="1691654" y="-39434"/>
                  <a:pt x="1859790" y="29501"/>
                  <a:pt x="1954149" y="0"/>
                </a:cubicBezTo>
                <a:cubicBezTo>
                  <a:pt x="2048508" y="-29501"/>
                  <a:pt x="2254825" y="44084"/>
                  <a:pt x="2442686" y="0"/>
                </a:cubicBezTo>
                <a:cubicBezTo>
                  <a:pt x="2630547" y="-44084"/>
                  <a:pt x="2717415" y="50580"/>
                  <a:pt x="2888742" y="0"/>
                </a:cubicBezTo>
                <a:cubicBezTo>
                  <a:pt x="3060069" y="-50580"/>
                  <a:pt x="3164749" y="23465"/>
                  <a:pt x="3419761" y="0"/>
                </a:cubicBezTo>
                <a:cubicBezTo>
                  <a:pt x="3674773" y="-23465"/>
                  <a:pt x="3836529" y="1566"/>
                  <a:pt x="4248150" y="0"/>
                </a:cubicBezTo>
                <a:cubicBezTo>
                  <a:pt x="4249503" y="120742"/>
                  <a:pt x="4240342" y="360989"/>
                  <a:pt x="4248150" y="487518"/>
                </a:cubicBezTo>
                <a:cubicBezTo>
                  <a:pt x="4255958" y="614047"/>
                  <a:pt x="4216001" y="873653"/>
                  <a:pt x="4248150" y="1015663"/>
                </a:cubicBezTo>
                <a:cubicBezTo>
                  <a:pt x="4100593" y="1034826"/>
                  <a:pt x="3759622" y="1014262"/>
                  <a:pt x="3632168" y="1015663"/>
                </a:cubicBezTo>
                <a:cubicBezTo>
                  <a:pt x="3504714" y="1017064"/>
                  <a:pt x="3241413" y="984926"/>
                  <a:pt x="3016187" y="1015663"/>
                </a:cubicBezTo>
                <a:cubicBezTo>
                  <a:pt x="2790961" y="1046400"/>
                  <a:pt x="2646668" y="1004982"/>
                  <a:pt x="2400205" y="1015663"/>
                </a:cubicBezTo>
                <a:cubicBezTo>
                  <a:pt x="2153742" y="1026344"/>
                  <a:pt x="2065799" y="1007325"/>
                  <a:pt x="1911668" y="1015663"/>
                </a:cubicBezTo>
                <a:cubicBezTo>
                  <a:pt x="1757537" y="1024001"/>
                  <a:pt x="1640256" y="1008588"/>
                  <a:pt x="1465612" y="1015663"/>
                </a:cubicBezTo>
                <a:cubicBezTo>
                  <a:pt x="1290968" y="1022738"/>
                  <a:pt x="1129293" y="970819"/>
                  <a:pt x="977075" y="1015663"/>
                </a:cubicBezTo>
                <a:cubicBezTo>
                  <a:pt x="824857" y="1060507"/>
                  <a:pt x="720264" y="984488"/>
                  <a:pt x="488537" y="1015663"/>
                </a:cubicBezTo>
                <a:cubicBezTo>
                  <a:pt x="256810" y="1046838"/>
                  <a:pt x="239525" y="993961"/>
                  <a:pt x="0" y="1015663"/>
                </a:cubicBezTo>
                <a:cubicBezTo>
                  <a:pt x="-39498" y="811569"/>
                  <a:pt x="35286" y="640038"/>
                  <a:pt x="0" y="497675"/>
                </a:cubicBezTo>
                <a:cubicBezTo>
                  <a:pt x="-35286" y="355312"/>
                  <a:pt x="56855" y="118998"/>
                  <a:pt x="0" y="0"/>
                </a:cubicBezTo>
                <a:close/>
              </a:path>
            </a:pathLst>
          </a:custGeom>
          <a:solidFill>
            <a:schemeClr val="accent3">
              <a:lumMod val="20000"/>
              <a:lumOff val="80000"/>
            </a:schemeClr>
          </a:solidFill>
          <a:ln w="28575">
            <a:solidFill>
              <a:schemeClr val="bg1"/>
            </a:solidFill>
            <a:extLst>
              <a:ext uri="{C807C97D-BFC1-408E-A445-0C87EB9F89A2}">
                <ask:lineSketchStyleProps xmlns:ask="http://schemas.microsoft.com/office/drawing/2018/sketchyshapes" sd="1631393159">
                  <a:prstGeom prst="rect">
                    <a:avLst/>
                  </a:prstGeom>
                  <ask:type>
                    <ask:lineSketchScribble/>
                  </ask:type>
                </ask:lineSketchStyleProps>
              </a:ext>
            </a:extLst>
          </a:ln>
        </p:spPr>
        <p:txBody>
          <a:bodyPr wrap="square" rtlCol="0">
            <a:spAutoFit/>
          </a:bodyPr>
          <a:lstStyle/>
          <a:p>
            <a:pPr algn="ctr"/>
            <a:r>
              <a:rPr lang="en-GB" sz="2000" dirty="0"/>
              <a:t>INCREASE OR STABLE POPULATION</a:t>
            </a:r>
          </a:p>
          <a:p>
            <a:pPr algn="ctr"/>
            <a:r>
              <a:rPr lang="en-GB" sz="2000" b="1" dirty="0"/>
              <a:t>51% breeding </a:t>
            </a:r>
            <a:r>
              <a:rPr lang="en-GB" sz="2000" dirty="0"/>
              <a:t>bird species</a:t>
            </a:r>
          </a:p>
          <a:p>
            <a:pPr algn="ctr"/>
            <a:r>
              <a:rPr lang="en-GB" sz="2000" b="1" dirty="0"/>
              <a:t>21% wintering </a:t>
            </a:r>
            <a:r>
              <a:rPr lang="en-GB" sz="2000" dirty="0"/>
              <a:t>bird species</a:t>
            </a:r>
            <a:endParaRPr lang="en-US" sz="2000" dirty="0"/>
          </a:p>
        </p:txBody>
      </p:sp>
    </p:spTree>
    <p:extLst>
      <p:ext uri="{BB962C8B-B14F-4D97-AF65-F5344CB8AC3E}">
        <p14:creationId xmlns:p14="http://schemas.microsoft.com/office/powerpoint/2010/main" val="15618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6920-5E29-DB28-2BEC-5B8F6AA9F55F}"/>
              </a:ext>
            </a:extLst>
          </p:cNvPr>
          <p:cNvSpPr>
            <a:spLocks noGrp="1"/>
          </p:cNvSpPr>
          <p:nvPr>
            <p:ph type="title"/>
          </p:nvPr>
        </p:nvSpPr>
        <p:spPr>
          <a:xfrm>
            <a:off x="2388108" y="166120"/>
            <a:ext cx="7415783" cy="912732"/>
          </a:xfrm>
        </p:spPr>
        <p:txBody>
          <a:bodyPr/>
          <a:lstStyle/>
          <a:p>
            <a:r>
              <a:rPr lang="en-GB" dirty="0"/>
              <a:t>Recent Trends in Conservation Status</a:t>
            </a:r>
            <a:endParaRPr lang="en-US" dirty="0"/>
          </a:p>
        </p:txBody>
      </p:sp>
      <p:pic>
        <p:nvPicPr>
          <p:cNvPr id="10" name="Content Placeholder 9">
            <a:extLst>
              <a:ext uri="{FF2B5EF4-FFF2-40B4-BE49-F238E27FC236}">
                <a16:creationId xmlns:a16="http://schemas.microsoft.com/office/drawing/2014/main" id="{F82A979E-775E-3CBB-72F7-FA77AF27B85A}"/>
              </a:ext>
            </a:extLst>
          </p:cNvPr>
          <p:cNvPicPr>
            <a:picLocks noGrp="1" noChangeAspect="1"/>
          </p:cNvPicPr>
          <p:nvPr>
            <p:ph sz="quarter" idx="11"/>
          </p:nvPr>
        </p:nvPicPr>
        <p:blipFill>
          <a:blip r:embed="rId3"/>
          <a:srcRect l="2820" t="1518" r="41530" b="2288"/>
          <a:stretch>
            <a:fillRect/>
          </a:stretch>
        </p:blipFill>
        <p:spPr>
          <a:xfrm>
            <a:off x="981104" y="1166818"/>
            <a:ext cx="3417438" cy="4725763"/>
          </a:xfrm>
          <a:prstGeom prst="rect">
            <a:avLst/>
          </a:prstGeom>
        </p:spPr>
      </p:pic>
      <p:pic>
        <p:nvPicPr>
          <p:cNvPr id="12" name="Content Placeholder 11">
            <a:extLst>
              <a:ext uri="{FF2B5EF4-FFF2-40B4-BE49-F238E27FC236}">
                <a16:creationId xmlns:a16="http://schemas.microsoft.com/office/drawing/2014/main" id="{B1FB7251-EA31-31E5-8B01-9FA71A3C89E8}"/>
              </a:ext>
            </a:extLst>
          </p:cNvPr>
          <p:cNvPicPr>
            <a:picLocks noGrp="1" noChangeAspect="1"/>
          </p:cNvPicPr>
          <p:nvPr>
            <p:ph sz="quarter" idx="12"/>
          </p:nvPr>
        </p:nvPicPr>
        <p:blipFill>
          <a:blip r:embed="rId4"/>
          <a:srcRect l="2639" t="1518" r="39035" b="2649"/>
          <a:stretch>
            <a:fillRect/>
          </a:stretch>
        </p:blipFill>
        <p:spPr>
          <a:xfrm>
            <a:off x="4705090" y="1158062"/>
            <a:ext cx="3905510" cy="4743274"/>
          </a:xfrm>
          <a:prstGeom prst="rect">
            <a:avLst/>
          </a:prstGeom>
        </p:spPr>
      </p:pic>
      <p:sp>
        <p:nvSpPr>
          <p:cNvPr id="6" name="Slide Number Placeholder 5">
            <a:extLst>
              <a:ext uri="{FF2B5EF4-FFF2-40B4-BE49-F238E27FC236}">
                <a16:creationId xmlns:a16="http://schemas.microsoft.com/office/drawing/2014/main" id="{F54BFCDC-9924-3C46-2734-C689A2AAEA30}"/>
              </a:ext>
            </a:extLst>
          </p:cNvPr>
          <p:cNvSpPr>
            <a:spLocks noGrp="1"/>
          </p:cNvSpPr>
          <p:nvPr>
            <p:ph type="sldNum" sz="quarter" idx="4"/>
          </p:nvPr>
        </p:nvSpPr>
        <p:spPr/>
        <p:txBody>
          <a:bodyPr/>
          <a:lstStyle/>
          <a:p>
            <a:fld id="{EA87306C-81BA-4795-A5CA-9392456A8C1E}" type="slidenum">
              <a:rPr lang="en-US" smtClean="0"/>
              <a:pPr/>
              <a:t>21</a:t>
            </a:fld>
            <a:endParaRPr lang="en-US" dirty="0"/>
          </a:p>
        </p:txBody>
      </p:sp>
      <p:sp>
        <p:nvSpPr>
          <p:cNvPr id="13" name="TextBox 12">
            <a:extLst>
              <a:ext uri="{FF2B5EF4-FFF2-40B4-BE49-F238E27FC236}">
                <a16:creationId xmlns:a16="http://schemas.microsoft.com/office/drawing/2014/main" id="{2B6EB38C-239A-713B-5A97-377EBBED732D}"/>
              </a:ext>
            </a:extLst>
          </p:cNvPr>
          <p:cNvSpPr txBox="1"/>
          <p:nvPr/>
        </p:nvSpPr>
        <p:spPr>
          <a:xfrm>
            <a:off x="1349644" y="5910092"/>
            <a:ext cx="3048898" cy="646331"/>
          </a:xfrm>
          <a:prstGeom prst="rect">
            <a:avLst/>
          </a:prstGeom>
          <a:noFill/>
        </p:spPr>
        <p:txBody>
          <a:bodyPr wrap="square" rtlCol="0">
            <a:spAutoFit/>
          </a:bodyPr>
          <a:lstStyle/>
          <a:p>
            <a:r>
              <a:rPr lang="en-GB" dirty="0"/>
              <a:t>Habitats conservation status</a:t>
            </a:r>
          </a:p>
          <a:p>
            <a:pPr algn="ctr"/>
            <a:r>
              <a:rPr lang="en-GB" dirty="0"/>
              <a:t>2007-2018 </a:t>
            </a:r>
            <a:endParaRPr lang="en-US" dirty="0"/>
          </a:p>
        </p:txBody>
      </p:sp>
      <p:sp>
        <p:nvSpPr>
          <p:cNvPr id="14" name="TextBox 13">
            <a:extLst>
              <a:ext uri="{FF2B5EF4-FFF2-40B4-BE49-F238E27FC236}">
                <a16:creationId xmlns:a16="http://schemas.microsoft.com/office/drawing/2014/main" id="{9C27A1DE-4A2C-18FD-518B-B9DD97012C26}"/>
              </a:ext>
            </a:extLst>
          </p:cNvPr>
          <p:cNvSpPr txBox="1"/>
          <p:nvPr/>
        </p:nvSpPr>
        <p:spPr>
          <a:xfrm>
            <a:off x="5494867" y="5910092"/>
            <a:ext cx="3048898" cy="646331"/>
          </a:xfrm>
          <a:prstGeom prst="rect">
            <a:avLst/>
          </a:prstGeom>
          <a:noFill/>
        </p:spPr>
        <p:txBody>
          <a:bodyPr wrap="square" rtlCol="0">
            <a:spAutoFit/>
          </a:bodyPr>
          <a:lstStyle/>
          <a:p>
            <a:r>
              <a:rPr lang="en-GB" dirty="0"/>
              <a:t>Species conservation status</a:t>
            </a:r>
          </a:p>
          <a:p>
            <a:pPr algn="ctr"/>
            <a:r>
              <a:rPr lang="en-GB" dirty="0"/>
              <a:t>2007-2018 </a:t>
            </a:r>
            <a:endParaRPr lang="en-US" dirty="0"/>
          </a:p>
        </p:txBody>
      </p:sp>
      <p:pic>
        <p:nvPicPr>
          <p:cNvPr id="22" name="Picture Placeholder 21">
            <a:extLst>
              <a:ext uri="{FF2B5EF4-FFF2-40B4-BE49-F238E27FC236}">
                <a16:creationId xmlns:a16="http://schemas.microsoft.com/office/drawing/2014/main" id="{CF71396A-0508-C971-6F6F-9F38E740F0DC}"/>
              </a:ext>
            </a:extLst>
          </p:cNvPr>
          <p:cNvPicPr>
            <a:picLocks noGrp="1" noChangeAspect="1"/>
          </p:cNvPicPr>
          <p:nvPr>
            <p:ph type="pic" sz="quarter" idx="10"/>
          </p:nvPr>
        </p:nvPicPr>
        <p:blipFill>
          <a:blip r:embed="rId4"/>
          <a:srcRect l="60176" t="68641" r="1121" b="9877"/>
          <a:stretch>
            <a:fillRect/>
          </a:stretch>
        </p:blipFill>
        <p:spPr>
          <a:xfrm>
            <a:off x="9068597" y="4530345"/>
            <a:ext cx="2518543" cy="1028700"/>
          </a:xfrm>
          <a:prstGeom prst="rect">
            <a:avLst/>
          </a:prstGeom>
        </p:spPr>
      </p:pic>
      <p:sp>
        <p:nvSpPr>
          <p:cNvPr id="23" name="TextBox 22">
            <a:extLst>
              <a:ext uri="{FF2B5EF4-FFF2-40B4-BE49-F238E27FC236}">
                <a16:creationId xmlns:a16="http://schemas.microsoft.com/office/drawing/2014/main" id="{0A0FC0D0-DA81-25CB-E8FD-A491573EF6F4}"/>
              </a:ext>
            </a:extLst>
          </p:cNvPr>
          <p:cNvSpPr txBox="1"/>
          <p:nvPr/>
        </p:nvSpPr>
        <p:spPr>
          <a:xfrm>
            <a:off x="8824686" y="1652988"/>
            <a:ext cx="3087914" cy="1569660"/>
          </a:xfrm>
          <a:custGeom>
            <a:avLst/>
            <a:gdLst>
              <a:gd name="csX0" fmla="*/ 0 w 3087914"/>
              <a:gd name="csY0" fmla="*/ 0 h 1569660"/>
              <a:gd name="csX1" fmla="*/ 422015 w 3087914"/>
              <a:gd name="csY1" fmla="*/ 0 h 1569660"/>
              <a:gd name="csX2" fmla="*/ 905788 w 3087914"/>
              <a:gd name="csY2" fmla="*/ 0 h 1569660"/>
              <a:gd name="csX3" fmla="*/ 1482199 w 3087914"/>
              <a:gd name="csY3" fmla="*/ 0 h 1569660"/>
              <a:gd name="csX4" fmla="*/ 2027730 w 3087914"/>
              <a:gd name="csY4" fmla="*/ 0 h 1569660"/>
              <a:gd name="csX5" fmla="*/ 2573262 w 3087914"/>
              <a:gd name="csY5" fmla="*/ 0 h 1569660"/>
              <a:gd name="csX6" fmla="*/ 3087914 w 3087914"/>
              <a:gd name="csY6" fmla="*/ 0 h 1569660"/>
              <a:gd name="csX7" fmla="*/ 3087914 w 3087914"/>
              <a:gd name="csY7" fmla="*/ 538917 h 1569660"/>
              <a:gd name="csX8" fmla="*/ 3087914 w 3087914"/>
              <a:gd name="csY8" fmla="*/ 1093530 h 1569660"/>
              <a:gd name="csX9" fmla="*/ 3087914 w 3087914"/>
              <a:gd name="csY9" fmla="*/ 1569660 h 1569660"/>
              <a:gd name="csX10" fmla="*/ 2573262 w 3087914"/>
              <a:gd name="csY10" fmla="*/ 1569660 h 1569660"/>
              <a:gd name="csX11" fmla="*/ 2120368 w 3087914"/>
              <a:gd name="csY11" fmla="*/ 1569660 h 1569660"/>
              <a:gd name="csX12" fmla="*/ 1667474 w 3087914"/>
              <a:gd name="csY12" fmla="*/ 1569660 h 1569660"/>
              <a:gd name="csX13" fmla="*/ 1214580 w 3087914"/>
              <a:gd name="csY13" fmla="*/ 1569660 h 1569660"/>
              <a:gd name="csX14" fmla="*/ 669048 w 3087914"/>
              <a:gd name="csY14" fmla="*/ 1569660 h 1569660"/>
              <a:gd name="csX15" fmla="*/ 0 w 3087914"/>
              <a:gd name="csY15" fmla="*/ 1569660 h 1569660"/>
              <a:gd name="csX16" fmla="*/ 0 w 3087914"/>
              <a:gd name="csY16" fmla="*/ 1062137 h 1569660"/>
              <a:gd name="csX17" fmla="*/ 0 w 3087914"/>
              <a:gd name="csY17" fmla="*/ 538917 h 1569660"/>
              <a:gd name="csX18" fmla="*/ 0 w 3087914"/>
              <a:gd name="csY18" fmla="*/ 0 h 1569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87914" h="1569660" fill="none" extrusionOk="0">
                <a:moveTo>
                  <a:pt x="0" y="0"/>
                </a:moveTo>
                <a:cubicBezTo>
                  <a:pt x="168846" y="-27934"/>
                  <a:pt x="273692" y="33467"/>
                  <a:pt x="422015" y="0"/>
                </a:cubicBezTo>
                <a:cubicBezTo>
                  <a:pt x="570339" y="-33467"/>
                  <a:pt x="665122" y="26030"/>
                  <a:pt x="905788" y="0"/>
                </a:cubicBezTo>
                <a:cubicBezTo>
                  <a:pt x="1146454" y="-26030"/>
                  <a:pt x="1269163" y="57109"/>
                  <a:pt x="1482199" y="0"/>
                </a:cubicBezTo>
                <a:cubicBezTo>
                  <a:pt x="1695235" y="-57109"/>
                  <a:pt x="1767959" y="61915"/>
                  <a:pt x="2027730" y="0"/>
                </a:cubicBezTo>
                <a:cubicBezTo>
                  <a:pt x="2287501" y="-61915"/>
                  <a:pt x="2307847" y="55358"/>
                  <a:pt x="2573262" y="0"/>
                </a:cubicBezTo>
                <a:cubicBezTo>
                  <a:pt x="2838677" y="-55358"/>
                  <a:pt x="2941861" y="3777"/>
                  <a:pt x="3087914" y="0"/>
                </a:cubicBezTo>
                <a:cubicBezTo>
                  <a:pt x="3125067" y="142443"/>
                  <a:pt x="3052903" y="283633"/>
                  <a:pt x="3087914" y="538917"/>
                </a:cubicBezTo>
                <a:cubicBezTo>
                  <a:pt x="3122925" y="794201"/>
                  <a:pt x="3073118" y="928103"/>
                  <a:pt x="3087914" y="1093530"/>
                </a:cubicBezTo>
                <a:cubicBezTo>
                  <a:pt x="3102710" y="1258957"/>
                  <a:pt x="3052289" y="1465355"/>
                  <a:pt x="3087914" y="1569660"/>
                </a:cubicBezTo>
                <a:cubicBezTo>
                  <a:pt x="2910412" y="1578520"/>
                  <a:pt x="2814709" y="1510731"/>
                  <a:pt x="2573262" y="1569660"/>
                </a:cubicBezTo>
                <a:cubicBezTo>
                  <a:pt x="2331815" y="1628589"/>
                  <a:pt x="2226921" y="1526219"/>
                  <a:pt x="2120368" y="1569660"/>
                </a:cubicBezTo>
                <a:cubicBezTo>
                  <a:pt x="2013815" y="1613101"/>
                  <a:pt x="1805184" y="1515659"/>
                  <a:pt x="1667474" y="1569660"/>
                </a:cubicBezTo>
                <a:cubicBezTo>
                  <a:pt x="1529764" y="1623661"/>
                  <a:pt x="1416551" y="1547167"/>
                  <a:pt x="1214580" y="1569660"/>
                </a:cubicBezTo>
                <a:cubicBezTo>
                  <a:pt x="1012609" y="1592153"/>
                  <a:pt x="808150" y="1568983"/>
                  <a:pt x="669048" y="1569660"/>
                </a:cubicBezTo>
                <a:cubicBezTo>
                  <a:pt x="529946" y="1570337"/>
                  <a:pt x="262675" y="1493658"/>
                  <a:pt x="0" y="1569660"/>
                </a:cubicBezTo>
                <a:cubicBezTo>
                  <a:pt x="-55087" y="1395185"/>
                  <a:pt x="41295" y="1234845"/>
                  <a:pt x="0" y="1062137"/>
                </a:cubicBezTo>
                <a:cubicBezTo>
                  <a:pt x="-41295" y="889429"/>
                  <a:pt x="21677" y="748539"/>
                  <a:pt x="0" y="538917"/>
                </a:cubicBezTo>
                <a:cubicBezTo>
                  <a:pt x="-21677" y="329295"/>
                  <a:pt x="15147" y="131872"/>
                  <a:pt x="0" y="0"/>
                </a:cubicBezTo>
                <a:close/>
              </a:path>
              <a:path w="3087914" h="1569660" stroke="0" extrusionOk="0">
                <a:moveTo>
                  <a:pt x="0" y="0"/>
                </a:moveTo>
                <a:cubicBezTo>
                  <a:pt x="139646" y="-12524"/>
                  <a:pt x="332150" y="37067"/>
                  <a:pt x="483773" y="0"/>
                </a:cubicBezTo>
                <a:cubicBezTo>
                  <a:pt x="635396" y="-37067"/>
                  <a:pt x="830094" y="27699"/>
                  <a:pt x="998426" y="0"/>
                </a:cubicBezTo>
                <a:cubicBezTo>
                  <a:pt x="1166758" y="-27699"/>
                  <a:pt x="1274517" y="5335"/>
                  <a:pt x="1420440" y="0"/>
                </a:cubicBezTo>
                <a:cubicBezTo>
                  <a:pt x="1566363" y="-5335"/>
                  <a:pt x="1718277" y="2604"/>
                  <a:pt x="1935093" y="0"/>
                </a:cubicBezTo>
                <a:cubicBezTo>
                  <a:pt x="2151909" y="-2604"/>
                  <a:pt x="2239345" y="2630"/>
                  <a:pt x="2418866" y="0"/>
                </a:cubicBezTo>
                <a:cubicBezTo>
                  <a:pt x="2598387" y="-2630"/>
                  <a:pt x="2937194" y="5053"/>
                  <a:pt x="3087914" y="0"/>
                </a:cubicBezTo>
                <a:cubicBezTo>
                  <a:pt x="3139156" y="259221"/>
                  <a:pt x="3071777" y="388125"/>
                  <a:pt x="3087914" y="523220"/>
                </a:cubicBezTo>
                <a:cubicBezTo>
                  <a:pt x="3104051" y="658315"/>
                  <a:pt x="3079207" y="941791"/>
                  <a:pt x="3087914" y="1077833"/>
                </a:cubicBezTo>
                <a:cubicBezTo>
                  <a:pt x="3096621" y="1213875"/>
                  <a:pt x="3064858" y="1408379"/>
                  <a:pt x="3087914" y="1569660"/>
                </a:cubicBezTo>
                <a:cubicBezTo>
                  <a:pt x="2952737" y="1604756"/>
                  <a:pt x="2780515" y="1566848"/>
                  <a:pt x="2573262" y="1569660"/>
                </a:cubicBezTo>
                <a:cubicBezTo>
                  <a:pt x="2366009" y="1572472"/>
                  <a:pt x="2331081" y="1568529"/>
                  <a:pt x="2120368" y="1569660"/>
                </a:cubicBezTo>
                <a:cubicBezTo>
                  <a:pt x="1909655" y="1570791"/>
                  <a:pt x="1905434" y="1558663"/>
                  <a:pt x="1698353" y="1569660"/>
                </a:cubicBezTo>
                <a:cubicBezTo>
                  <a:pt x="1491272" y="1580657"/>
                  <a:pt x="1360282" y="1511415"/>
                  <a:pt x="1183700" y="1569660"/>
                </a:cubicBezTo>
                <a:cubicBezTo>
                  <a:pt x="1007118" y="1627905"/>
                  <a:pt x="873232" y="1566574"/>
                  <a:pt x="669048" y="1569660"/>
                </a:cubicBezTo>
                <a:cubicBezTo>
                  <a:pt x="464864" y="1572746"/>
                  <a:pt x="329560" y="1551087"/>
                  <a:pt x="0" y="1569660"/>
                </a:cubicBezTo>
                <a:cubicBezTo>
                  <a:pt x="-39037" y="1384013"/>
                  <a:pt x="41709" y="1257039"/>
                  <a:pt x="0" y="1030743"/>
                </a:cubicBezTo>
                <a:cubicBezTo>
                  <a:pt x="-41709" y="804447"/>
                  <a:pt x="19305" y="681984"/>
                  <a:pt x="0" y="491827"/>
                </a:cubicBezTo>
                <a:cubicBezTo>
                  <a:pt x="-19305" y="301670"/>
                  <a:pt x="55185" y="216158"/>
                  <a:pt x="0" y="0"/>
                </a:cubicBezTo>
                <a:close/>
              </a:path>
            </a:pathLst>
          </a:custGeom>
          <a:solidFill>
            <a:schemeClr val="accent6"/>
          </a:solidFill>
          <a:ln w="28575">
            <a:solidFill>
              <a:srgbClr val="476977"/>
            </a:solidFill>
            <a:extLst>
              <a:ext uri="{C807C97D-BFC1-408E-A445-0C87EB9F89A2}">
                <ask:lineSketchStyleProps xmlns:ask="http://schemas.microsoft.com/office/drawing/2018/sketchyshapes" sd="1279028317">
                  <a:prstGeom prst="rect">
                    <a:avLst/>
                  </a:prstGeom>
                  <ask:type>
                    <ask:lineSketchScribble/>
                  </ask:type>
                </ask:lineSketchStyleProps>
              </a:ext>
            </a:extLst>
          </a:ln>
        </p:spPr>
        <p:txBody>
          <a:bodyPr wrap="square" rtlCol="0">
            <a:spAutoFit/>
          </a:bodyPr>
          <a:lstStyle/>
          <a:p>
            <a:r>
              <a:rPr lang="en-GB" sz="2400" dirty="0"/>
              <a:t>   conservation status trend</a:t>
            </a:r>
          </a:p>
          <a:p>
            <a:endParaRPr lang="en-GB" sz="2400" dirty="0"/>
          </a:p>
          <a:p>
            <a:r>
              <a:rPr lang="en-GB" sz="2400" dirty="0"/>
              <a:t>Species &gt;&gt;&gt; Habitats</a:t>
            </a:r>
            <a:endParaRPr lang="en-US" sz="2400" dirty="0"/>
          </a:p>
        </p:txBody>
      </p:sp>
      <p:sp>
        <p:nvSpPr>
          <p:cNvPr id="24" name="Arrow: Down 23">
            <a:extLst>
              <a:ext uri="{FF2B5EF4-FFF2-40B4-BE49-F238E27FC236}">
                <a16:creationId xmlns:a16="http://schemas.microsoft.com/office/drawing/2014/main" id="{BB78026A-DFB6-38FD-245D-D15228356F2C}"/>
              </a:ext>
            </a:extLst>
          </p:cNvPr>
          <p:cNvSpPr/>
          <p:nvPr/>
        </p:nvSpPr>
        <p:spPr>
          <a:xfrm>
            <a:off x="8917148" y="1762725"/>
            <a:ext cx="196481" cy="273352"/>
          </a:xfrm>
          <a:prstGeom prst="downArrow">
            <a:avLst/>
          </a:prstGeom>
          <a:solidFill>
            <a:srgbClr val="FF0000"/>
          </a:solidFill>
          <a:ln>
            <a:solidFill>
              <a:srgbClr val="4769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221F159-FA66-61E4-470B-11CF9FBB6862}"/>
              </a:ext>
            </a:extLst>
          </p:cNvPr>
          <p:cNvPicPr>
            <a:picLocks noGrp="1" noChangeAspect="1"/>
          </p:cNvPicPr>
          <p:nvPr>
            <p:ph type="pic" sz="quarter" idx="10"/>
          </p:nvPr>
        </p:nvPicPr>
        <p:blipFill>
          <a:blip r:embed="rId3"/>
          <a:srcRect l="1900" t="3700" r="3185" b="5000"/>
          <a:stretch>
            <a:fillRect/>
          </a:stretch>
        </p:blipFill>
        <p:spPr>
          <a:xfrm>
            <a:off x="559137" y="100278"/>
            <a:ext cx="11073726" cy="6657443"/>
          </a:xfrm>
          <a:prstGeom prst="rect">
            <a:avLst/>
          </a:prstGeom>
          <a:noFill/>
        </p:spPr>
      </p:pic>
      <p:sp>
        <p:nvSpPr>
          <p:cNvPr id="6" name="Slide Number Placeholder 5" hidden="1">
            <a:extLst>
              <a:ext uri="{FF2B5EF4-FFF2-40B4-BE49-F238E27FC236}">
                <a16:creationId xmlns:a16="http://schemas.microsoft.com/office/drawing/2014/main" id="{A1391E18-41A2-65BE-F1E3-A05F56F1DE45}"/>
              </a:ext>
            </a:extLst>
          </p:cNvPr>
          <p:cNvSpPr>
            <a:spLocks noGrp="1"/>
          </p:cNvSpPr>
          <p:nvPr>
            <p:ph type="sldNum" sz="quarter" idx="4294967295"/>
          </p:nvPr>
        </p:nvSpPr>
        <p:spPr>
          <a:xfrm>
            <a:off x="8610600" y="6356350"/>
            <a:ext cx="2743200" cy="365125"/>
          </a:xfrm>
        </p:spPr>
        <p:txBody>
          <a:bodyPr/>
          <a:lstStyle/>
          <a:p>
            <a:pPr>
              <a:spcAft>
                <a:spcPts val="600"/>
              </a:spcAft>
            </a:pPr>
            <a:fld id="{EA87306C-81BA-4795-A5CA-9392456A8C1E}" type="slidenum">
              <a:rPr lang="en-US" smtClean="0"/>
              <a:pPr>
                <a:spcAft>
                  <a:spcPts val="600"/>
                </a:spcAft>
              </a:pPr>
              <a:t>22</a:t>
            </a:fld>
            <a:endParaRPr lang="en-US"/>
          </a:p>
        </p:txBody>
      </p:sp>
    </p:spTree>
    <p:extLst>
      <p:ext uri="{BB962C8B-B14F-4D97-AF65-F5344CB8AC3E}">
        <p14:creationId xmlns:p14="http://schemas.microsoft.com/office/powerpoint/2010/main" val="104787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CCEF-F051-82A5-625A-44B08C125E01}"/>
              </a:ext>
            </a:extLst>
          </p:cNvPr>
          <p:cNvSpPr>
            <a:spLocks noGrp="1"/>
          </p:cNvSpPr>
          <p:nvPr>
            <p:ph type="title"/>
          </p:nvPr>
        </p:nvSpPr>
        <p:spPr/>
        <p:txBody>
          <a:bodyPr/>
          <a:lstStyle/>
          <a:p>
            <a:r>
              <a:rPr lang="en-GB" sz="2800" dirty="0"/>
              <a:t>European Comparison</a:t>
            </a:r>
            <a:endParaRPr lang="en-US" sz="2800" dirty="0"/>
          </a:p>
        </p:txBody>
      </p:sp>
      <p:graphicFrame>
        <p:nvGraphicFramePr>
          <p:cNvPr id="6" name="Content Placeholder 5">
            <a:extLst>
              <a:ext uri="{FF2B5EF4-FFF2-40B4-BE49-F238E27FC236}">
                <a16:creationId xmlns:a16="http://schemas.microsoft.com/office/drawing/2014/main" id="{123D5BF7-E9A5-4565-C3A0-90562FDE1CCD}"/>
              </a:ext>
            </a:extLst>
          </p:cNvPr>
          <p:cNvGraphicFramePr>
            <a:graphicFrameLocks noGrp="1"/>
          </p:cNvGraphicFramePr>
          <p:nvPr>
            <p:ph sz="quarter" idx="35"/>
            <p:extLst>
              <p:ext uri="{D42A27DB-BD31-4B8C-83A1-F6EECF244321}">
                <p14:modId xmlns:p14="http://schemas.microsoft.com/office/powerpoint/2010/main" val="2163171360"/>
              </p:ext>
            </p:extLst>
          </p:nvPr>
        </p:nvGraphicFramePr>
        <p:xfrm>
          <a:off x="858838" y="2674937"/>
          <a:ext cx="10494960" cy="3531124"/>
        </p:xfrm>
        <a:graphic>
          <a:graphicData uri="http://schemas.openxmlformats.org/drawingml/2006/table">
            <a:tbl>
              <a:tblPr firstRow="1" bandRow="1">
                <a:tableStyleId>{9DCAF9ED-07DC-4A11-8D7F-57B35C25682E}</a:tableStyleId>
              </a:tblPr>
              <a:tblGrid>
                <a:gridCol w="2623740">
                  <a:extLst>
                    <a:ext uri="{9D8B030D-6E8A-4147-A177-3AD203B41FA5}">
                      <a16:colId xmlns:a16="http://schemas.microsoft.com/office/drawing/2014/main" val="1885336624"/>
                    </a:ext>
                  </a:extLst>
                </a:gridCol>
                <a:gridCol w="874580">
                  <a:extLst>
                    <a:ext uri="{9D8B030D-6E8A-4147-A177-3AD203B41FA5}">
                      <a16:colId xmlns:a16="http://schemas.microsoft.com/office/drawing/2014/main" val="2140405770"/>
                    </a:ext>
                  </a:extLst>
                </a:gridCol>
                <a:gridCol w="874580">
                  <a:extLst>
                    <a:ext uri="{9D8B030D-6E8A-4147-A177-3AD203B41FA5}">
                      <a16:colId xmlns:a16="http://schemas.microsoft.com/office/drawing/2014/main" val="1290569062"/>
                    </a:ext>
                  </a:extLst>
                </a:gridCol>
                <a:gridCol w="874580">
                  <a:extLst>
                    <a:ext uri="{9D8B030D-6E8A-4147-A177-3AD203B41FA5}">
                      <a16:colId xmlns:a16="http://schemas.microsoft.com/office/drawing/2014/main" val="2165703396"/>
                    </a:ext>
                  </a:extLst>
                </a:gridCol>
                <a:gridCol w="874580">
                  <a:extLst>
                    <a:ext uri="{9D8B030D-6E8A-4147-A177-3AD203B41FA5}">
                      <a16:colId xmlns:a16="http://schemas.microsoft.com/office/drawing/2014/main" val="3083236071"/>
                    </a:ext>
                  </a:extLst>
                </a:gridCol>
                <a:gridCol w="874580">
                  <a:extLst>
                    <a:ext uri="{9D8B030D-6E8A-4147-A177-3AD203B41FA5}">
                      <a16:colId xmlns:a16="http://schemas.microsoft.com/office/drawing/2014/main" val="3435764056"/>
                    </a:ext>
                  </a:extLst>
                </a:gridCol>
                <a:gridCol w="874580">
                  <a:extLst>
                    <a:ext uri="{9D8B030D-6E8A-4147-A177-3AD203B41FA5}">
                      <a16:colId xmlns:a16="http://schemas.microsoft.com/office/drawing/2014/main" val="219685385"/>
                    </a:ext>
                  </a:extLst>
                </a:gridCol>
                <a:gridCol w="2623740">
                  <a:extLst>
                    <a:ext uri="{9D8B030D-6E8A-4147-A177-3AD203B41FA5}">
                      <a16:colId xmlns:a16="http://schemas.microsoft.com/office/drawing/2014/main" val="3627018760"/>
                    </a:ext>
                  </a:extLst>
                </a:gridCol>
              </a:tblGrid>
              <a:tr h="707521">
                <a:tc>
                  <a:txBody>
                    <a:bodyPr/>
                    <a:lstStyle/>
                    <a:p>
                      <a:endParaRPr lang="en-US" dirty="0"/>
                    </a:p>
                  </a:txBody>
                  <a:tcPr/>
                </a:tc>
                <a:tc gridSpan="3">
                  <a:txBody>
                    <a:bodyPr/>
                    <a:lstStyle/>
                    <a:p>
                      <a:pPr algn="ctr"/>
                      <a:r>
                        <a:rPr lang="en-GB" dirty="0"/>
                        <a:t>Grasslands</a:t>
                      </a:r>
                      <a:endParaRPr lang="en-US" dirty="0"/>
                    </a:p>
                  </a:txBody>
                  <a:tcPr anchor="ctr"/>
                </a:tc>
                <a:tc hMerge="1">
                  <a:txBody>
                    <a:bodyPr/>
                    <a:lstStyle/>
                    <a:p>
                      <a:endParaRPr lang="en-US"/>
                    </a:p>
                  </a:txBody>
                  <a:tcPr/>
                </a:tc>
                <a:tc hMerge="1">
                  <a:txBody>
                    <a:bodyPr/>
                    <a:lstStyle/>
                    <a:p>
                      <a:endParaRPr lang="en-US"/>
                    </a:p>
                  </a:txBody>
                  <a:tcPr/>
                </a:tc>
                <a:tc gridSpan="3">
                  <a:txBody>
                    <a:bodyPr/>
                    <a:lstStyle/>
                    <a:p>
                      <a:pPr algn="ctr"/>
                      <a:r>
                        <a:rPr lang="en-GB" dirty="0"/>
                        <a:t>Forests</a:t>
                      </a:r>
                      <a:endParaRPr lang="en-US" dirty="0"/>
                    </a:p>
                  </a:txBody>
                  <a:tcPr anchor="ctr"/>
                </a:tc>
                <a:tc hMerge="1">
                  <a:txBody>
                    <a:bodyPr/>
                    <a:lstStyle/>
                    <a:p>
                      <a:endParaRPr lang="en-US"/>
                    </a:p>
                  </a:txBody>
                  <a:tcPr/>
                </a:tc>
                <a:tc hMerge="1">
                  <a:txBody>
                    <a:bodyPr/>
                    <a:lstStyle/>
                    <a:p>
                      <a:endParaRPr lang="en-US"/>
                    </a:p>
                  </a:txBody>
                  <a:tcPr/>
                </a:tc>
                <a:tc>
                  <a:txBody>
                    <a:bodyPr/>
                    <a:lstStyle/>
                    <a:p>
                      <a:pPr algn="ctr"/>
                      <a:r>
                        <a:rPr lang="en-GB" dirty="0"/>
                        <a:t>Wetlands</a:t>
                      </a:r>
                      <a:endParaRPr lang="en-US" dirty="0"/>
                    </a:p>
                  </a:txBody>
                  <a:tcPr anchor="ctr"/>
                </a:tc>
                <a:extLst>
                  <a:ext uri="{0D108BD9-81ED-4DB2-BD59-A6C34878D82A}">
                    <a16:rowId xmlns:a16="http://schemas.microsoft.com/office/drawing/2014/main" val="864945933"/>
                  </a:ext>
                </a:extLst>
              </a:tr>
              <a:tr h="446592">
                <a:tc>
                  <a:txBody>
                    <a:bodyPr/>
                    <a:lstStyle/>
                    <a:p>
                      <a:r>
                        <a:rPr lang="en-GB" sz="2000" dirty="0"/>
                        <a:t>CONSERVATION STATUS</a:t>
                      </a:r>
                      <a:endParaRPr lang="en-US" sz="2000" dirty="0"/>
                    </a:p>
                  </a:txBody>
                  <a:tcPr/>
                </a:tc>
                <a:tc>
                  <a:txBody>
                    <a:bodyPr/>
                    <a:lstStyle/>
                    <a:p>
                      <a:pPr algn="ctr"/>
                      <a:r>
                        <a:rPr lang="en-GB" sz="2000" dirty="0"/>
                        <a:t>Good</a:t>
                      </a:r>
                      <a:endParaRPr lang="en-US" sz="2000" dirty="0"/>
                    </a:p>
                  </a:txBody>
                  <a:tcPr/>
                </a:tc>
                <a:tc>
                  <a:txBody>
                    <a:bodyPr/>
                    <a:lstStyle/>
                    <a:p>
                      <a:pPr algn="ctr"/>
                      <a:r>
                        <a:rPr lang="en-GB" sz="2000" dirty="0"/>
                        <a:t>Poor</a:t>
                      </a:r>
                      <a:endParaRPr lang="en-US" sz="2000" dirty="0"/>
                    </a:p>
                  </a:txBody>
                  <a:tcPr/>
                </a:tc>
                <a:tc>
                  <a:txBody>
                    <a:bodyPr/>
                    <a:lstStyle/>
                    <a:p>
                      <a:pPr algn="ctr"/>
                      <a:r>
                        <a:rPr lang="en-GB" sz="2000" dirty="0"/>
                        <a:t>Bad</a:t>
                      </a:r>
                      <a:endParaRPr lang="en-US" sz="2000" dirty="0"/>
                    </a:p>
                  </a:txBody>
                  <a:tcPr/>
                </a:tc>
                <a:tc>
                  <a:txBody>
                    <a:bodyPr/>
                    <a:lstStyle/>
                    <a:p>
                      <a:pPr algn="ctr"/>
                      <a:r>
                        <a:rPr lang="en-GB" sz="2000" dirty="0"/>
                        <a:t>Good</a:t>
                      </a:r>
                      <a:endParaRPr lang="en-US" sz="2000" dirty="0"/>
                    </a:p>
                  </a:txBody>
                  <a:tcPr/>
                </a:tc>
                <a:tc>
                  <a:txBody>
                    <a:bodyPr/>
                    <a:lstStyle/>
                    <a:p>
                      <a:pPr algn="ctr"/>
                      <a:r>
                        <a:rPr lang="en-GB" sz="2000" dirty="0"/>
                        <a:t>Poor</a:t>
                      </a:r>
                      <a:endParaRPr lang="en-US" sz="2000" dirty="0"/>
                    </a:p>
                  </a:txBody>
                  <a:tcPr/>
                </a:tc>
                <a:tc>
                  <a:txBody>
                    <a:bodyPr/>
                    <a:lstStyle/>
                    <a:p>
                      <a:pPr algn="ctr"/>
                      <a:r>
                        <a:rPr lang="en-GB" sz="2000" dirty="0"/>
                        <a:t>Bad</a:t>
                      </a:r>
                      <a:endParaRPr lang="en-US" sz="2000" dirty="0"/>
                    </a:p>
                  </a:txBody>
                  <a:tcPr/>
                </a:tc>
                <a:tc>
                  <a:txBody>
                    <a:bodyPr/>
                    <a:lstStyle/>
                    <a:p>
                      <a:pPr algn="ctr"/>
                      <a:r>
                        <a:rPr lang="en-GB" sz="2000" dirty="0"/>
                        <a:t>Status</a:t>
                      </a:r>
                    </a:p>
                  </a:txBody>
                  <a:tcPr/>
                </a:tc>
                <a:extLst>
                  <a:ext uri="{0D108BD9-81ED-4DB2-BD59-A6C34878D82A}">
                    <a16:rowId xmlns:a16="http://schemas.microsoft.com/office/drawing/2014/main" val="2312050595"/>
                  </a:ext>
                </a:extLst>
              </a:tr>
              <a:tr h="707521">
                <a:tc>
                  <a:txBody>
                    <a:bodyPr/>
                    <a:lstStyle/>
                    <a:p>
                      <a:r>
                        <a:rPr lang="en-GB" dirty="0"/>
                        <a:t>HUNGARY</a:t>
                      </a:r>
                      <a:endParaRPr lang="en-US" dirty="0"/>
                    </a:p>
                  </a:txBody>
                  <a:tcPr/>
                </a:tc>
                <a:tc>
                  <a:txBody>
                    <a:bodyPr/>
                    <a:lstStyle/>
                    <a:p>
                      <a:r>
                        <a:rPr lang="en-GB" dirty="0"/>
                        <a:t>-</a:t>
                      </a:r>
                      <a:endParaRPr lang="en-US" dirty="0"/>
                    </a:p>
                  </a:txBody>
                  <a:tcPr/>
                </a:tc>
                <a:tc>
                  <a:txBody>
                    <a:bodyPr/>
                    <a:lstStyle/>
                    <a:p>
                      <a:r>
                        <a:rPr lang="en-GB" dirty="0"/>
                        <a:t>~40%</a:t>
                      </a:r>
                      <a:endParaRPr lang="en-US" dirty="0"/>
                    </a:p>
                  </a:txBody>
                  <a:tcPr/>
                </a:tc>
                <a:tc>
                  <a:txBody>
                    <a:bodyPr/>
                    <a:lstStyle/>
                    <a:p>
                      <a:r>
                        <a:rPr lang="en-GB" dirty="0"/>
                        <a:t>~60%</a:t>
                      </a:r>
                      <a:endParaRPr lang="en-US" dirty="0"/>
                    </a:p>
                  </a:txBody>
                  <a:tcPr/>
                </a:tc>
                <a:tc>
                  <a:txBody>
                    <a:bodyPr/>
                    <a:lstStyle/>
                    <a:p>
                      <a:r>
                        <a:rPr lang="en-GB" dirty="0"/>
                        <a:t>&lt;10%</a:t>
                      </a:r>
                      <a:endParaRPr lang="en-US" dirty="0"/>
                    </a:p>
                  </a:txBody>
                  <a:tcPr/>
                </a:tc>
                <a:tc>
                  <a:txBody>
                    <a:bodyPr/>
                    <a:lstStyle/>
                    <a:p>
                      <a:r>
                        <a:rPr lang="en-GB" dirty="0"/>
                        <a:t>40%</a:t>
                      </a:r>
                      <a:endParaRPr lang="en-US" dirty="0"/>
                    </a:p>
                  </a:txBody>
                  <a:tcPr/>
                </a:tc>
                <a:tc>
                  <a:txBody>
                    <a:bodyPr/>
                    <a:lstStyle/>
                    <a:p>
                      <a:r>
                        <a:rPr lang="en-GB" dirty="0"/>
                        <a:t>&gt;50%</a:t>
                      </a:r>
                      <a:endParaRPr lang="en-US" dirty="0"/>
                    </a:p>
                  </a:txBody>
                  <a:tcPr/>
                </a:tc>
                <a:tc>
                  <a:txBody>
                    <a:bodyPr/>
                    <a:lstStyle/>
                    <a:p>
                      <a:r>
                        <a:rPr lang="en-GB" dirty="0"/>
                        <a:t>Poor or bad</a:t>
                      </a:r>
                    </a:p>
                    <a:p>
                      <a:r>
                        <a:rPr lang="en-GB" dirty="0"/>
                        <a:t>DETERIORATING</a:t>
                      </a:r>
                      <a:endParaRPr lang="en-US" dirty="0"/>
                    </a:p>
                  </a:txBody>
                  <a:tcPr/>
                </a:tc>
                <a:extLst>
                  <a:ext uri="{0D108BD9-81ED-4DB2-BD59-A6C34878D82A}">
                    <a16:rowId xmlns:a16="http://schemas.microsoft.com/office/drawing/2014/main" val="1609511984"/>
                  </a:ext>
                </a:extLst>
              </a:tr>
              <a:tr h="707521">
                <a:tc>
                  <a:txBody>
                    <a:bodyPr/>
                    <a:lstStyle/>
                    <a:p>
                      <a:r>
                        <a:rPr lang="en-GB" dirty="0"/>
                        <a:t>EUROPEAN AVERAGE</a:t>
                      </a:r>
                      <a:endParaRPr lang="en-US" dirty="0"/>
                    </a:p>
                  </a:txBody>
                  <a:tcPr/>
                </a:tc>
                <a:tc>
                  <a:txBody>
                    <a:bodyPr/>
                    <a:lstStyle/>
                    <a:p>
                      <a:r>
                        <a:rPr lang="en-GB" dirty="0"/>
                        <a:t>&lt;15%</a:t>
                      </a:r>
                      <a:endParaRPr lang="en-US" dirty="0"/>
                    </a:p>
                  </a:txBody>
                  <a:tcPr/>
                </a:tc>
                <a:tc>
                  <a:txBody>
                    <a:bodyPr/>
                    <a:lstStyle/>
                    <a:p>
                      <a:r>
                        <a:rPr lang="en-GB" dirty="0"/>
                        <a:t>&gt;33%</a:t>
                      </a:r>
                      <a:endParaRPr lang="en-US" dirty="0"/>
                    </a:p>
                  </a:txBody>
                  <a:tcPr/>
                </a:tc>
                <a:tc>
                  <a:txBody>
                    <a:bodyPr/>
                    <a:lstStyle/>
                    <a:p>
                      <a:r>
                        <a:rPr lang="en-GB" dirty="0"/>
                        <a:t>&gt;50%</a:t>
                      </a:r>
                      <a:endParaRPr lang="en-US" dirty="0"/>
                    </a:p>
                  </a:txBody>
                  <a:tcPr/>
                </a:tc>
                <a:tc>
                  <a:txBody>
                    <a:bodyPr/>
                    <a:lstStyle/>
                    <a:p>
                      <a:r>
                        <a:rPr lang="en-GB" dirty="0"/>
                        <a:t>&lt;15%</a:t>
                      </a:r>
                      <a:endParaRPr lang="en-US" dirty="0"/>
                    </a:p>
                  </a:txBody>
                  <a:tcPr/>
                </a:tc>
                <a:tc>
                  <a:txBody>
                    <a:bodyPr/>
                    <a:lstStyle/>
                    <a:p>
                      <a:r>
                        <a:rPr lang="en-GB" dirty="0"/>
                        <a:t>55%</a:t>
                      </a:r>
                      <a:endParaRPr lang="en-US" dirty="0"/>
                    </a:p>
                  </a:txBody>
                  <a:tcPr/>
                </a:tc>
                <a:tc>
                  <a:txBody>
                    <a:bodyPr/>
                    <a:lstStyle/>
                    <a:p>
                      <a:r>
                        <a:rPr lang="en-GB" dirty="0"/>
                        <a:t>31%</a:t>
                      </a:r>
                      <a:endParaRPr lang="en-US" dirty="0"/>
                    </a:p>
                  </a:txBody>
                  <a:tcPr/>
                </a:tc>
                <a:tc>
                  <a:txBody>
                    <a:bodyPr/>
                    <a:lstStyle/>
                    <a:p>
                      <a:r>
                        <a:rPr lang="en-GB" dirty="0"/>
                        <a:t>Poor or bad</a:t>
                      </a:r>
                    </a:p>
                    <a:p>
                      <a:r>
                        <a:rPr lang="en-GB" dirty="0"/>
                        <a:t>DETERIORATING</a:t>
                      </a:r>
                      <a:endParaRPr lang="en-US" dirty="0"/>
                    </a:p>
                  </a:txBody>
                  <a:tcPr/>
                </a:tc>
                <a:extLst>
                  <a:ext uri="{0D108BD9-81ED-4DB2-BD59-A6C34878D82A}">
                    <a16:rowId xmlns:a16="http://schemas.microsoft.com/office/drawing/2014/main" val="686095922"/>
                  </a:ext>
                </a:extLst>
              </a:tr>
              <a:tr h="707521">
                <a:tc>
                  <a:txBody>
                    <a:bodyPr/>
                    <a:lstStyle/>
                    <a:p>
                      <a:r>
                        <a:rPr lang="en-GB" dirty="0"/>
                        <a:t>EU TREND</a:t>
                      </a:r>
                      <a:endParaRPr lang="en-US" dirty="0"/>
                    </a:p>
                  </a:txBody>
                  <a:tcPr/>
                </a:tc>
                <a:tc gridSpan="3">
                  <a:txBody>
                    <a:bodyPr/>
                    <a:lstStyle/>
                    <a:p>
                      <a:endParaRPr lang="en-US" dirty="0"/>
                    </a:p>
                  </a:txBody>
                  <a:tcPr/>
                </a:tc>
                <a:tc hMerge="1">
                  <a:txBody>
                    <a:bodyPr/>
                    <a:lstStyle/>
                    <a:p>
                      <a:endParaRPr lang="en-US" dirty="0"/>
                    </a:p>
                  </a:txBody>
                  <a:tcPr/>
                </a:tc>
                <a:tc hMerge="1">
                  <a:txBody>
                    <a:bodyPr/>
                    <a:lstStyle/>
                    <a:p>
                      <a:endParaRPr lang="en-US" dirty="0"/>
                    </a:p>
                  </a:txBody>
                  <a:tcPr/>
                </a:tc>
                <a:tc gridSpan="3">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3400476066"/>
                  </a:ext>
                </a:extLst>
              </a:tr>
            </a:tbl>
          </a:graphicData>
        </a:graphic>
      </p:graphicFrame>
      <p:sp>
        <p:nvSpPr>
          <p:cNvPr id="4" name="Slide Number Placeholder 3">
            <a:extLst>
              <a:ext uri="{FF2B5EF4-FFF2-40B4-BE49-F238E27FC236}">
                <a16:creationId xmlns:a16="http://schemas.microsoft.com/office/drawing/2014/main" id="{54FE4838-4E87-E55D-EA45-6E9A18F78F08}"/>
              </a:ext>
            </a:extLst>
          </p:cNvPr>
          <p:cNvSpPr>
            <a:spLocks noGrp="1"/>
          </p:cNvSpPr>
          <p:nvPr>
            <p:ph type="sldNum" sz="quarter" idx="12"/>
          </p:nvPr>
        </p:nvSpPr>
        <p:spPr/>
        <p:txBody>
          <a:bodyPr/>
          <a:lstStyle/>
          <a:p>
            <a:fld id="{EA87306C-81BA-4795-A5CA-9392456A8C1E}" type="slidenum">
              <a:rPr lang="en-US" smtClean="0"/>
              <a:pPr/>
              <a:t>23</a:t>
            </a:fld>
            <a:endParaRPr lang="en-US" dirty="0"/>
          </a:p>
        </p:txBody>
      </p:sp>
      <p:sp>
        <p:nvSpPr>
          <p:cNvPr id="7" name="Arrow: Down 6">
            <a:extLst>
              <a:ext uri="{FF2B5EF4-FFF2-40B4-BE49-F238E27FC236}">
                <a16:creationId xmlns:a16="http://schemas.microsoft.com/office/drawing/2014/main" id="{6FED8371-6516-77CD-0DC7-4111606251BC}"/>
              </a:ext>
            </a:extLst>
          </p:cNvPr>
          <p:cNvSpPr/>
          <p:nvPr/>
        </p:nvSpPr>
        <p:spPr>
          <a:xfrm>
            <a:off x="4669422" y="5574961"/>
            <a:ext cx="334465" cy="503653"/>
          </a:xfrm>
          <a:prstGeom prst="downArrow">
            <a:avLst>
              <a:gd name="adj1" fmla="val 24388"/>
              <a:gd name="adj2" fmla="val 7241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5AE18FD-5856-AD10-35A2-F894BA83440E}"/>
              </a:ext>
            </a:extLst>
          </p:cNvPr>
          <p:cNvSpPr/>
          <p:nvPr/>
        </p:nvSpPr>
        <p:spPr>
          <a:xfrm>
            <a:off x="7188114" y="5574962"/>
            <a:ext cx="334465" cy="503653"/>
          </a:xfrm>
          <a:prstGeom prst="downArrow">
            <a:avLst>
              <a:gd name="adj1" fmla="val 24388"/>
              <a:gd name="adj2" fmla="val 7241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DFEFCFC-A9A6-01EC-B537-EC5250C83FC3}"/>
              </a:ext>
            </a:extLst>
          </p:cNvPr>
          <p:cNvSpPr/>
          <p:nvPr/>
        </p:nvSpPr>
        <p:spPr>
          <a:xfrm>
            <a:off x="9874038" y="5574961"/>
            <a:ext cx="334465" cy="503653"/>
          </a:xfrm>
          <a:prstGeom prst="downArrow">
            <a:avLst>
              <a:gd name="adj1" fmla="val 24388"/>
              <a:gd name="adj2" fmla="val 7241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06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0BA3D-9921-C7FC-BC8D-5FC0FFA61E80}"/>
              </a:ext>
            </a:extLst>
          </p:cNvPr>
          <p:cNvSpPr>
            <a:spLocks noGrp="1"/>
          </p:cNvSpPr>
          <p:nvPr>
            <p:ph type="title"/>
          </p:nvPr>
        </p:nvSpPr>
        <p:spPr>
          <a:xfrm>
            <a:off x="838200" y="168625"/>
            <a:ext cx="5257799" cy="1302735"/>
          </a:xfrm>
        </p:spPr>
        <p:txBody>
          <a:bodyPr/>
          <a:lstStyle/>
          <a:p>
            <a:r>
              <a:rPr lang="en-US" dirty="0"/>
              <a:t>Effectiveness in Protection Management</a:t>
            </a:r>
          </a:p>
        </p:txBody>
      </p:sp>
      <p:sp>
        <p:nvSpPr>
          <p:cNvPr id="4" name="Content Placeholder 3">
            <a:extLst>
              <a:ext uri="{FF2B5EF4-FFF2-40B4-BE49-F238E27FC236}">
                <a16:creationId xmlns:a16="http://schemas.microsoft.com/office/drawing/2014/main" id="{1399A34E-6529-A0C2-1EEE-44E5D83178AC}"/>
              </a:ext>
            </a:extLst>
          </p:cNvPr>
          <p:cNvSpPr>
            <a:spLocks noGrp="1"/>
          </p:cNvSpPr>
          <p:nvPr>
            <p:ph sz="quarter" idx="11"/>
          </p:nvPr>
        </p:nvSpPr>
        <p:spPr>
          <a:xfrm>
            <a:off x="7455864" y="340535"/>
            <a:ext cx="4119222" cy="1633855"/>
          </a:xfrm>
          <a:custGeom>
            <a:avLst/>
            <a:gdLst>
              <a:gd name="csX0" fmla="*/ 0 w 4119222"/>
              <a:gd name="csY0" fmla="*/ 0 h 1633855"/>
              <a:gd name="csX1" fmla="*/ 464884 w 4119222"/>
              <a:gd name="csY1" fmla="*/ 0 h 1633855"/>
              <a:gd name="csX2" fmla="*/ 1135728 w 4119222"/>
              <a:gd name="csY2" fmla="*/ 0 h 1633855"/>
              <a:gd name="csX3" fmla="*/ 1806573 w 4119222"/>
              <a:gd name="csY3" fmla="*/ 0 h 1633855"/>
              <a:gd name="csX4" fmla="*/ 2395033 w 4119222"/>
              <a:gd name="csY4" fmla="*/ 0 h 1633855"/>
              <a:gd name="csX5" fmla="*/ 2983494 w 4119222"/>
              <a:gd name="csY5" fmla="*/ 0 h 1633855"/>
              <a:gd name="csX6" fmla="*/ 3448377 w 4119222"/>
              <a:gd name="csY6" fmla="*/ 0 h 1633855"/>
              <a:gd name="csX7" fmla="*/ 4119222 w 4119222"/>
              <a:gd name="csY7" fmla="*/ 0 h 1633855"/>
              <a:gd name="csX8" fmla="*/ 4119222 w 4119222"/>
              <a:gd name="csY8" fmla="*/ 577295 h 1633855"/>
              <a:gd name="csX9" fmla="*/ 4119222 w 4119222"/>
              <a:gd name="csY9" fmla="*/ 1089237 h 1633855"/>
              <a:gd name="csX10" fmla="*/ 4119222 w 4119222"/>
              <a:gd name="csY10" fmla="*/ 1633855 h 1633855"/>
              <a:gd name="csX11" fmla="*/ 3530762 w 4119222"/>
              <a:gd name="csY11" fmla="*/ 1633855 h 1633855"/>
              <a:gd name="csX12" fmla="*/ 2901109 w 4119222"/>
              <a:gd name="csY12" fmla="*/ 1633855 h 1633855"/>
              <a:gd name="csX13" fmla="*/ 2395033 w 4119222"/>
              <a:gd name="csY13" fmla="*/ 1633855 h 1633855"/>
              <a:gd name="csX14" fmla="*/ 1724189 w 4119222"/>
              <a:gd name="csY14" fmla="*/ 1633855 h 1633855"/>
              <a:gd name="csX15" fmla="*/ 1176921 w 4119222"/>
              <a:gd name="csY15" fmla="*/ 1633855 h 1633855"/>
              <a:gd name="csX16" fmla="*/ 506076 w 4119222"/>
              <a:gd name="csY16" fmla="*/ 1633855 h 1633855"/>
              <a:gd name="csX17" fmla="*/ 0 w 4119222"/>
              <a:gd name="csY17" fmla="*/ 1633855 h 1633855"/>
              <a:gd name="csX18" fmla="*/ 0 w 4119222"/>
              <a:gd name="csY18" fmla="*/ 1138252 h 1633855"/>
              <a:gd name="csX19" fmla="*/ 0 w 4119222"/>
              <a:gd name="csY19" fmla="*/ 626311 h 1633855"/>
              <a:gd name="csX20" fmla="*/ 0 w 4119222"/>
              <a:gd name="csY20" fmla="*/ 0 h 16338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119222" h="1633855" fill="none" extrusionOk="0">
                <a:moveTo>
                  <a:pt x="0" y="0"/>
                </a:moveTo>
                <a:cubicBezTo>
                  <a:pt x="143773" y="-52543"/>
                  <a:pt x="291448" y="28521"/>
                  <a:pt x="464884" y="0"/>
                </a:cubicBezTo>
                <a:cubicBezTo>
                  <a:pt x="638320" y="-28521"/>
                  <a:pt x="840217" y="1039"/>
                  <a:pt x="1135728" y="0"/>
                </a:cubicBezTo>
                <a:cubicBezTo>
                  <a:pt x="1431239" y="-1039"/>
                  <a:pt x="1670257" y="45496"/>
                  <a:pt x="1806573" y="0"/>
                </a:cubicBezTo>
                <a:cubicBezTo>
                  <a:pt x="1942889" y="-45496"/>
                  <a:pt x="2173535" y="26219"/>
                  <a:pt x="2395033" y="0"/>
                </a:cubicBezTo>
                <a:cubicBezTo>
                  <a:pt x="2616531" y="-26219"/>
                  <a:pt x="2778206" y="58057"/>
                  <a:pt x="2983494" y="0"/>
                </a:cubicBezTo>
                <a:cubicBezTo>
                  <a:pt x="3188782" y="-58057"/>
                  <a:pt x="3243000" y="30573"/>
                  <a:pt x="3448377" y="0"/>
                </a:cubicBezTo>
                <a:cubicBezTo>
                  <a:pt x="3653754" y="-30573"/>
                  <a:pt x="3790233" y="22825"/>
                  <a:pt x="4119222" y="0"/>
                </a:cubicBezTo>
                <a:cubicBezTo>
                  <a:pt x="4172637" y="251959"/>
                  <a:pt x="4090254" y="308496"/>
                  <a:pt x="4119222" y="577295"/>
                </a:cubicBezTo>
                <a:cubicBezTo>
                  <a:pt x="4148190" y="846095"/>
                  <a:pt x="4096557" y="834155"/>
                  <a:pt x="4119222" y="1089237"/>
                </a:cubicBezTo>
                <a:cubicBezTo>
                  <a:pt x="4141887" y="1344319"/>
                  <a:pt x="4054708" y="1379064"/>
                  <a:pt x="4119222" y="1633855"/>
                </a:cubicBezTo>
                <a:cubicBezTo>
                  <a:pt x="3857968" y="1671239"/>
                  <a:pt x="3815340" y="1620632"/>
                  <a:pt x="3530762" y="1633855"/>
                </a:cubicBezTo>
                <a:cubicBezTo>
                  <a:pt x="3246184" y="1647078"/>
                  <a:pt x="3110442" y="1573799"/>
                  <a:pt x="2901109" y="1633855"/>
                </a:cubicBezTo>
                <a:cubicBezTo>
                  <a:pt x="2691776" y="1693911"/>
                  <a:pt x="2537343" y="1607247"/>
                  <a:pt x="2395033" y="1633855"/>
                </a:cubicBezTo>
                <a:cubicBezTo>
                  <a:pt x="2252723" y="1660463"/>
                  <a:pt x="1942967" y="1578083"/>
                  <a:pt x="1724189" y="1633855"/>
                </a:cubicBezTo>
                <a:cubicBezTo>
                  <a:pt x="1505411" y="1689627"/>
                  <a:pt x="1317435" y="1603688"/>
                  <a:pt x="1176921" y="1633855"/>
                </a:cubicBezTo>
                <a:cubicBezTo>
                  <a:pt x="1036407" y="1664022"/>
                  <a:pt x="828384" y="1594369"/>
                  <a:pt x="506076" y="1633855"/>
                </a:cubicBezTo>
                <a:cubicBezTo>
                  <a:pt x="183769" y="1673341"/>
                  <a:pt x="220436" y="1612335"/>
                  <a:pt x="0" y="1633855"/>
                </a:cubicBezTo>
                <a:cubicBezTo>
                  <a:pt x="-13389" y="1495738"/>
                  <a:pt x="18161" y="1346481"/>
                  <a:pt x="0" y="1138252"/>
                </a:cubicBezTo>
                <a:cubicBezTo>
                  <a:pt x="-18161" y="930023"/>
                  <a:pt x="18432" y="743295"/>
                  <a:pt x="0" y="626311"/>
                </a:cubicBezTo>
                <a:cubicBezTo>
                  <a:pt x="-18432" y="509327"/>
                  <a:pt x="59165" y="258748"/>
                  <a:pt x="0" y="0"/>
                </a:cubicBezTo>
                <a:close/>
              </a:path>
              <a:path w="4119222" h="1633855" stroke="0" extrusionOk="0">
                <a:moveTo>
                  <a:pt x="0" y="0"/>
                </a:moveTo>
                <a:cubicBezTo>
                  <a:pt x="197735" y="-64265"/>
                  <a:pt x="396031" y="554"/>
                  <a:pt x="670845" y="0"/>
                </a:cubicBezTo>
                <a:cubicBezTo>
                  <a:pt x="945660" y="-554"/>
                  <a:pt x="1012611" y="56483"/>
                  <a:pt x="1176921" y="0"/>
                </a:cubicBezTo>
                <a:cubicBezTo>
                  <a:pt x="1341231" y="-56483"/>
                  <a:pt x="1456779" y="14207"/>
                  <a:pt x="1641804" y="0"/>
                </a:cubicBezTo>
                <a:cubicBezTo>
                  <a:pt x="1826829" y="-14207"/>
                  <a:pt x="1980018" y="11643"/>
                  <a:pt x="2189072" y="0"/>
                </a:cubicBezTo>
                <a:cubicBezTo>
                  <a:pt x="2398126" y="-11643"/>
                  <a:pt x="2574743" y="46509"/>
                  <a:pt x="2695148" y="0"/>
                </a:cubicBezTo>
                <a:cubicBezTo>
                  <a:pt x="2815553" y="-46509"/>
                  <a:pt x="3082660" y="28253"/>
                  <a:pt x="3201224" y="0"/>
                </a:cubicBezTo>
                <a:cubicBezTo>
                  <a:pt x="3319788" y="-28253"/>
                  <a:pt x="3750888" y="74351"/>
                  <a:pt x="4119222" y="0"/>
                </a:cubicBezTo>
                <a:cubicBezTo>
                  <a:pt x="4125215" y="165271"/>
                  <a:pt x="4064944" y="356565"/>
                  <a:pt x="4119222" y="544618"/>
                </a:cubicBezTo>
                <a:cubicBezTo>
                  <a:pt x="4173500" y="732671"/>
                  <a:pt x="4115241" y="951144"/>
                  <a:pt x="4119222" y="1056560"/>
                </a:cubicBezTo>
                <a:cubicBezTo>
                  <a:pt x="4123203" y="1161976"/>
                  <a:pt x="4098301" y="1403316"/>
                  <a:pt x="4119222" y="1633855"/>
                </a:cubicBezTo>
                <a:cubicBezTo>
                  <a:pt x="3996105" y="1687490"/>
                  <a:pt x="3756201" y="1570757"/>
                  <a:pt x="3571954" y="1633855"/>
                </a:cubicBezTo>
                <a:cubicBezTo>
                  <a:pt x="3387707" y="1696953"/>
                  <a:pt x="3205016" y="1587670"/>
                  <a:pt x="2983494" y="1633855"/>
                </a:cubicBezTo>
                <a:cubicBezTo>
                  <a:pt x="2761972" y="1680040"/>
                  <a:pt x="2633367" y="1622752"/>
                  <a:pt x="2353841" y="1633855"/>
                </a:cubicBezTo>
                <a:cubicBezTo>
                  <a:pt x="2074315" y="1644958"/>
                  <a:pt x="1972734" y="1581298"/>
                  <a:pt x="1765381" y="1633855"/>
                </a:cubicBezTo>
                <a:cubicBezTo>
                  <a:pt x="1558028" y="1686412"/>
                  <a:pt x="1261367" y="1595283"/>
                  <a:pt x="1094536" y="1633855"/>
                </a:cubicBezTo>
                <a:cubicBezTo>
                  <a:pt x="927706" y="1672427"/>
                  <a:pt x="804224" y="1600364"/>
                  <a:pt x="629653" y="1633855"/>
                </a:cubicBezTo>
                <a:cubicBezTo>
                  <a:pt x="455082" y="1667346"/>
                  <a:pt x="164686" y="1601649"/>
                  <a:pt x="0" y="1633855"/>
                </a:cubicBezTo>
                <a:cubicBezTo>
                  <a:pt x="-35610" y="1421635"/>
                  <a:pt x="8859" y="1302962"/>
                  <a:pt x="0" y="1121914"/>
                </a:cubicBezTo>
                <a:cubicBezTo>
                  <a:pt x="-8859" y="940866"/>
                  <a:pt x="28438" y="729804"/>
                  <a:pt x="0" y="544618"/>
                </a:cubicBezTo>
                <a:cubicBezTo>
                  <a:pt x="-28438" y="359432"/>
                  <a:pt x="34526" y="193655"/>
                  <a:pt x="0" y="0"/>
                </a:cubicBezTo>
                <a:close/>
              </a:path>
            </a:pathLst>
          </a:custGeom>
          <a:solidFill>
            <a:schemeClr val="accent1"/>
          </a:solidFill>
          <a:ln w="38100">
            <a:solidFill>
              <a:srgbClr val="476977"/>
            </a:solidFill>
            <a:extLst>
              <a:ext uri="{C807C97D-BFC1-408E-A445-0C87EB9F89A2}">
                <ask:lineSketchStyleProps xmlns:ask="http://schemas.microsoft.com/office/drawing/2018/sketchyshapes" sd="3969865966">
                  <ask:type>
                    <ask:lineSketchScribble/>
                  </ask:type>
                </ask:lineSketchStyleProps>
              </a:ext>
            </a:extLst>
          </a:ln>
        </p:spPr>
        <p:txBody>
          <a:bodyPr/>
          <a:lstStyle/>
          <a:p>
            <a:pPr algn="ctr"/>
            <a:r>
              <a:rPr lang="en-US" sz="2400" dirty="0"/>
              <a:t>~ EU level</a:t>
            </a:r>
          </a:p>
          <a:p>
            <a:pPr algn="ctr"/>
            <a:r>
              <a:rPr lang="en-US" sz="2400" dirty="0"/>
              <a:t>DETERIORATING forests and grasslands</a:t>
            </a:r>
          </a:p>
        </p:txBody>
      </p:sp>
      <p:sp>
        <p:nvSpPr>
          <p:cNvPr id="5" name="Content Placeholder 4">
            <a:extLst>
              <a:ext uri="{FF2B5EF4-FFF2-40B4-BE49-F238E27FC236}">
                <a16:creationId xmlns:a16="http://schemas.microsoft.com/office/drawing/2014/main" id="{1F4B294B-3C01-ED06-AA96-7FF46F3D2A94}"/>
              </a:ext>
            </a:extLst>
          </p:cNvPr>
          <p:cNvSpPr>
            <a:spLocks noGrp="1"/>
          </p:cNvSpPr>
          <p:nvPr>
            <p:ph sz="quarter" idx="12"/>
          </p:nvPr>
        </p:nvSpPr>
        <p:spPr>
          <a:xfrm>
            <a:off x="7337907" y="2310480"/>
            <a:ext cx="4355136" cy="3962400"/>
          </a:xfrm>
          <a:custGeom>
            <a:avLst/>
            <a:gdLst>
              <a:gd name="csX0" fmla="*/ 0 w 4355136"/>
              <a:gd name="csY0" fmla="*/ 0 h 3962400"/>
              <a:gd name="csX1" fmla="*/ 587943 w 4355136"/>
              <a:gd name="csY1" fmla="*/ 0 h 3962400"/>
              <a:gd name="csX2" fmla="*/ 1132335 w 4355136"/>
              <a:gd name="csY2" fmla="*/ 0 h 3962400"/>
              <a:gd name="csX3" fmla="*/ 1763830 w 4355136"/>
              <a:gd name="csY3" fmla="*/ 0 h 3962400"/>
              <a:gd name="csX4" fmla="*/ 2351773 w 4355136"/>
              <a:gd name="csY4" fmla="*/ 0 h 3962400"/>
              <a:gd name="csX5" fmla="*/ 2939717 w 4355136"/>
              <a:gd name="csY5" fmla="*/ 0 h 3962400"/>
              <a:gd name="csX6" fmla="*/ 3484109 w 4355136"/>
              <a:gd name="csY6" fmla="*/ 0 h 3962400"/>
              <a:gd name="csX7" fmla="*/ 4355136 w 4355136"/>
              <a:gd name="csY7" fmla="*/ 0 h 3962400"/>
              <a:gd name="csX8" fmla="*/ 4355136 w 4355136"/>
              <a:gd name="csY8" fmla="*/ 605681 h 3962400"/>
              <a:gd name="csX9" fmla="*/ 4355136 w 4355136"/>
              <a:gd name="csY9" fmla="*/ 1092490 h 3962400"/>
              <a:gd name="csX10" fmla="*/ 4355136 w 4355136"/>
              <a:gd name="csY10" fmla="*/ 1658547 h 3962400"/>
              <a:gd name="csX11" fmla="*/ 4355136 w 4355136"/>
              <a:gd name="csY11" fmla="*/ 2145357 h 3962400"/>
              <a:gd name="csX12" fmla="*/ 4355136 w 4355136"/>
              <a:gd name="csY12" fmla="*/ 2790662 h 3962400"/>
              <a:gd name="csX13" fmla="*/ 4355136 w 4355136"/>
              <a:gd name="csY13" fmla="*/ 3356719 h 3962400"/>
              <a:gd name="csX14" fmla="*/ 4355136 w 4355136"/>
              <a:gd name="csY14" fmla="*/ 3962400 h 3962400"/>
              <a:gd name="csX15" fmla="*/ 3897847 w 4355136"/>
              <a:gd name="csY15" fmla="*/ 3962400 h 3962400"/>
              <a:gd name="csX16" fmla="*/ 3266352 w 4355136"/>
              <a:gd name="csY16" fmla="*/ 3962400 h 3962400"/>
              <a:gd name="csX17" fmla="*/ 2721960 w 4355136"/>
              <a:gd name="csY17" fmla="*/ 3962400 h 3962400"/>
              <a:gd name="csX18" fmla="*/ 2134017 w 4355136"/>
              <a:gd name="csY18" fmla="*/ 3962400 h 3962400"/>
              <a:gd name="csX19" fmla="*/ 1546073 w 4355136"/>
              <a:gd name="csY19" fmla="*/ 3962400 h 3962400"/>
              <a:gd name="csX20" fmla="*/ 1001681 w 4355136"/>
              <a:gd name="csY20" fmla="*/ 3962400 h 3962400"/>
              <a:gd name="csX21" fmla="*/ 0 w 4355136"/>
              <a:gd name="csY21" fmla="*/ 3962400 h 3962400"/>
              <a:gd name="csX22" fmla="*/ 0 w 4355136"/>
              <a:gd name="csY22" fmla="*/ 3475591 h 3962400"/>
              <a:gd name="csX23" fmla="*/ 0 w 4355136"/>
              <a:gd name="csY23" fmla="*/ 2830286 h 3962400"/>
              <a:gd name="csX24" fmla="*/ 0 w 4355136"/>
              <a:gd name="csY24" fmla="*/ 2343477 h 3962400"/>
              <a:gd name="csX25" fmla="*/ 0 w 4355136"/>
              <a:gd name="csY25" fmla="*/ 1737795 h 3962400"/>
              <a:gd name="csX26" fmla="*/ 0 w 4355136"/>
              <a:gd name="csY26" fmla="*/ 1250986 h 3962400"/>
              <a:gd name="csX27" fmla="*/ 0 w 4355136"/>
              <a:gd name="csY27" fmla="*/ 803801 h 3962400"/>
              <a:gd name="csX28" fmla="*/ 0 w 4355136"/>
              <a:gd name="csY28" fmla="*/ 0 h 3962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355136" h="3962400" fill="none" extrusionOk="0">
                <a:moveTo>
                  <a:pt x="0" y="0"/>
                </a:moveTo>
                <a:cubicBezTo>
                  <a:pt x="183006" y="-3204"/>
                  <a:pt x="469628" y="30317"/>
                  <a:pt x="587943" y="0"/>
                </a:cubicBezTo>
                <a:cubicBezTo>
                  <a:pt x="706258" y="-30317"/>
                  <a:pt x="930226" y="52764"/>
                  <a:pt x="1132335" y="0"/>
                </a:cubicBezTo>
                <a:cubicBezTo>
                  <a:pt x="1334444" y="-52764"/>
                  <a:pt x="1460869" y="26417"/>
                  <a:pt x="1763830" y="0"/>
                </a:cubicBezTo>
                <a:cubicBezTo>
                  <a:pt x="2066791" y="-26417"/>
                  <a:pt x="2062486" y="44659"/>
                  <a:pt x="2351773" y="0"/>
                </a:cubicBezTo>
                <a:cubicBezTo>
                  <a:pt x="2641060" y="-44659"/>
                  <a:pt x="2819593" y="47652"/>
                  <a:pt x="2939717" y="0"/>
                </a:cubicBezTo>
                <a:cubicBezTo>
                  <a:pt x="3059841" y="-47652"/>
                  <a:pt x="3237163" y="32778"/>
                  <a:pt x="3484109" y="0"/>
                </a:cubicBezTo>
                <a:cubicBezTo>
                  <a:pt x="3731055" y="-32778"/>
                  <a:pt x="4133503" y="83253"/>
                  <a:pt x="4355136" y="0"/>
                </a:cubicBezTo>
                <a:cubicBezTo>
                  <a:pt x="4418719" y="144414"/>
                  <a:pt x="4307690" y="345702"/>
                  <a:pt x="4355136" y="605681"/>
                </a:cubicBezTo>
                <a:cubicBezTo>
                  <a:pt x="4402582" y="865660"/>
                  <a:pt x="4330312" y="938565"/>
                  <a:pt x="4355136" y="1092490"/>
                </a:cubicBezTo>
                <a:cubicBezTo>
                  <a:pt x="4379960" y="1246415"/>
                  <a:pt x="4325496" y="1539903"/>
                  <a:pt x="4355136" y="1658547"/>
                </a:cubicBezTo>
                <a:cubicBezTo>
                  <a:pt x="4384776" y="1777191"/>
                  <a:pt x="4304329" y="1919696"/>
                  <a:pt x="4355136" y="2145357"/>
                </a:cubicBezTo>
                <a:cubicBezTo>
                  <a:pt x="4405943" y="2371018"/>
                  <a:pt x="4336012" y="2531271"/>
                  <a:pt x="4355136" y="2790662"/>
                </a:cubicBezTo>
                <a:cubicBezTo>
                  <a:pt x="4374260" y="3050053"/>
                  <a:pt x="4349210" y="3209600"/>
                  <a:pt x="4355136" y="3356719"/>
                </a:cubicBezTo>
                <a:cubicBezTo>
                  <a:pt x="4361062" y="3503838"/>
                  <a:pt x="4319483" y="3835149"/>
                  <a:pt x="4355136" y="3962400"/>
                </a:cubicBezTo>
                <a:cubicBezTo>
                  <a:pt x="4214993" y="3991221"/>
                  <a:pt x="4101424" y="3949477"/>
                  <a:pt x="3897847" y="3962400"/>
                </a:cubicBezTo>
                <a:cubicBezTo>
                  <a:pt x="3694270" y="3975323"/>
                  <a:pt x="3422991" y="3892378"/>
                  <a:pt x="3266352" y="3962400"/>
                </a:cubicBezTo>
                <a:cubicBezTo>
                  <a:pt x="3109713" y="4032422"/>
                  <a:pt x="2834240" y="3946320"/>
                  <a:pt x="2721960" y="3962400"/>
                </a:cubicBezTo>
                <a:cubicBezTo>
                  <a:pt x="2609680" y="3978480"/>
                  <a:pt x="2324270" y="3959756"/>
                  <a:pt x="2134017" y="3962400"/>
                </a:cubicBezTo>
                <a:cubicBezTo>
                  <a:pt x="1943764" y="3965044"/>
                  <a:pt x="1805906" y="3954754"/>
                  <a:pt x="1546073" y="3962400"/>
                </a:cubicBezTo>
                <a:cubicBezTo>
                  <a:pt x="1286240" y="3970046"/>
                  <a:pt x="1178411" y="3951873"/>
                  <a:pt x="1001681" y="3962400"/>
                </a:cubicBezTo>
                <a:cubicBezTo>
                  <a:pt x="824951" y="3972927"/>
                  <a:pt x="378975" y="3897949"/>
                  <a:pt x="0" y="3962400"/>
                </a:cubicBezTo>
                <a:cubicBezTo>
                  <a:pt x="-51734" y="3776516"/>
                  <a:pt x="5658" y="3613942"/>
                  <a:pt x="0" y="3475591"/>
                </a:cubicBezTo>
                <a:cubicBezTo>
                  <a:pt x="-5658" y="3337240"/>
                  <a:pt x="36608" y="3043774"/>
                  <a:pt x="0" y="2830286"/>
                </a:cubicBezTo>
                <a:cubicBezTo>
                  <a:pt x="-36608" y="2616799"/>
                  <a:pt x="45909" y="2573971"/>
                  <a:pt x="0" y="2343477"/>
                </a:cubicBezTo>
                <a:cubicBezTo>
                  <a:pt x="-45909" y="2112983"/>
                  <a:pt x="51526" y="1934819"/>
                  <a:pt x="0" y="1737795"/>
                </a:cubicBezTo>
                <a:cubicBezTo>
                  <a:pt x="-51526" y="1540771"/>
                  <a:pt x="30049" y="1375673"/>
                  <a:pt x="0" y="1250986"/>
                </a:cubicBezTo>
                <a:cubicBezTo>
                  <a:pt x="-30049" y="1126299"/>
                  <a:pt x="32867" y="978047"/>
                  <a:pt x="0" y="803801"/>
                </a:cubicBezTo>
                <a:cubicBezTo>
                  <a:pt x="-32867" y="629556"/>
                  <a:pt x="76081" y="289724"/>
                  <a:pt x="0" y="0"/>
                </a:cubicBezTo>
                <a:close/>
              </a:path>
              <a:path w="4355136" h="3962400" stroke="0" extrusionOk="0">
                <a:moveTo>
                  <a:pt x="0" y="0"/>
                </a:moveTo>
                <a:cubicBezTo>
                  <a:pt x="138845" y="-3659"/>
                  <a:pt x="351505" y="38088"/>
                  <a:pt x="457289" y="0"/>
                </a:cubicBezTo>
                <a:cubicBezTo>
                  <a:pt x="563073" y="-38088"/>
                  <a:pt x="748049" y="32898"/>
                  <a:pt x="1001681" y="0"/>
                </a:cubicBezTo>
                <a:cubicBezTo>
                  <a:pt x="1255313" y="-32898"/>
                  <a:pt x="1301874" y="5558"/>
                  <a:pt x="1502522" y="0"/>
                </a:cubicBezTo>
                <a:cubicBezTo>
                  <a:pt x="1703170" y="-5558"/>
                  <a:pt x="1754003" y="46936"/>
                  <a:pt x="1959811" y="0"/>
                </a:cubicBezTo>
                <a:cubicBezTo>
                  <a:pt x="2165619" y="-46936"/>
                  <a:pt x="2313057" y="2310"/>
                  <a:pt x="2591306" y="0"/>
                </a:cubicBezTo>
                <a:cubicBezTo>
                  <a:pt x="2869556" y="-2310"/>
                  <a:pt x="3033695" y="18738"/>
                  <a:pt x="3222801" y="0"/>
                </a:cubicBezTo>
                <a:cubicBezTo>
                  <a:pt x="3411908" y="-18738"/>
                  <a:pt x="3645795" y="25787"/>
                  <a:pt x="3854295" y="0"/>
                </a:cubicBezTo>
                <a:cubicBezTo>
                  <a:pt x="4062795" y="-25787"/>
                  <a:pt x="4184514" y="37227"/>
                  <a:pt x="4355136" y="0"/>
                </a:cubicBezTo>
                <a:cubicBezTo>
                  <a:pt x="4409700" y="240298"/>
                  <a:pt x="4320194" y="380298"/>
                  <a:pt x="4355136" y="486809"/>
                </a:cubicBezTo>
                <a:cubicBezTo>
                  <a:pt x="4390078" y="593320"/>
                  <a:pt x="4286560" y="941622"/>
                  <a:pt x="4355136" y="1132114"/>
                </a:cubicBezTo>
                <a:cubicBezTo>
                  <a:pt x="4423712" y="1322607"/>
                  <a:pt x="4297997" y="1465679"/>
                  <a:pt x="4355136" y="1698171"/>
                </a:cubicBezTo>
                <a:cubicBezTo>
                  <a:pt x="4412275" y="1930663"/>
                  <a:pt x="4312562" y="2031933"/>
                  <a:pt x="4355136" y="2264229"/>
                </a:cubicBezTo>
                <a:cubicBezTo>
                  <a:pt x="4397710" y="2496525"/>
                  <a:pt x="4346512" y="2526791"/>
                  <a:pt x="4355136" y="2751038"/>
                </a:cubicBezTo>
                <a:cubicBezTo>
                  <a:pt x="4363760" y="2975285"/>
                  <a:pt x="4319198" y="3116371"/>
                  <a:pt x="4355136" y="3356719"/>
                </a:cubicBezTo>
                <a:cubicBezTo>
                  <a:pt x="4391074" y="3597067"/>
                  <a:pt x="4309113" y="3804715"/>
                  <a:pt x="4355136" y="3962400"/>
                </a:cubicBezTo>
                <a:cubicBezTo>
                  <a:pt x="4149135" y="3975570"/>
                  <a:pt x="4009085" y="3953314"/>
                  <a:pt x="3723641" y="3962400"/>
                </a:cubicBezTo>
                <a:cubicBezTo>
                  <a:pt x="3438197" y="3971486"/>
                  <a:pt x="3366605" y="3961860"/>
                  <a:pt x="3266352" y="3962400"/>
                </a:cubicBezTo>
                <a:cubicBezTo>
                  <a:pt x="3166099" y="3962940"/>
                  <a:pt x="2934701" y="3933718"/>
                  <a:pt x="2765511" y="3962400"/>
                </a:cubicBezTo>
                <a:cubicBezTo>
                  <a:pt x="2596321" y="3991082"/>
                  <a:pt x="2319046" y="3899215"/>
                  <a:pt x="2134017" y="3962400"/>
                </a:cubicBezTo>
                <a:cubicBezTo>
                  <a:pt x="1948988" y="4025585"/>
                  <a:pt x="1726856" y="3929440"/>
                  <a:pt x="1502522" y="3962400"/>
                </a:cubicBezTo>
                <a:cubicBezTo>
                  <a:pt x="1278189" y="3995360"/>
                  <a:pt x="1166459" y="3945369"/>
                  <a:pt x="871027" y="3962400"/>
                </a:cubicBezTo>
                <a:cubicBezTo>
                  <a:pt x="575595" y="3979431"/>
                  <a:pt x="428613" y="3896516"/>
                  <a:pt x="0" y="3962400"/>
                </a:cubicBezTo>
                <a:cubicBezTo>
                  <a:pt x="-21858" y="3731668"/>
                  <a:pt x="17734" y="3597008"/>
                  <a:pt x="0" y="3396343"/>
                </a:cubicBezTo>
                <a:cubicBezTo>
                  <a:pt x="-17734" y="3195678"/>
                  <a:pt x="46747" y="2929806"/>
                  <a:pt x="0" y="2790662"/>
                </a:cubicBezTo>
                <a:cubicBezTo>
                  <a:pt x="-46747" y="2651518"/>
                  <a:pt x="14526" y="2454407"/>
                  <a:pt x="0" y="2145357"/>
                </a:cubicBezTo>
                <a:cubicBezTo>
                  <a:pt x="-14526" y="1836308"/>
                  <a:pt x="29695" y="1712324"/>
                  <a:pt x="0" y="1539675"/>
                </a:cubicBezTo>
                <a:cubicBezTo>
                  <a:pt x="-29695" y="1367026"/>
                  <a:pt x="58694" y="1039927"/>
                  <a:pt x="0" y="894370"/>
                </a:cubicBezTo>
                <a:cubicBezTo>
                  <a:pt x="-58694" y="748813"/>
                  <a:pt x="76670" y="321307"/>
                  <a:pt x="0" y="0"/>
                </a:cubicBezTo>
                <a:close/>
              </a:path>
            </a:pathLst>
          </a:custGeom>
          <a:solidFill>
            <a:schemeClr val="accent6"/>
          </a:solidFill>
          <a:ln w="28575">
            <a:solidFill>
              <a:schemeClr val="tx1"/>
            </a:solidFill>
            <a:extLst>
              <a:ext uri="{C807C97D-BFC1-408E-A445-0C87EB9F89A2}">
                <ask:lineSketchStyleProps xmlns:ask="http://schemas.microsoft.com/office/drawing/2018/sketchyshapes" sd="1704586442">
                  <ask:type>
                    <ask:lineSketchScribble/>
                  </ask:type>
                </ask:lineSketchStyleProps>
              </a:ext>
            </a:extLst>
          </a:ln>
        </p:spPr>
        <p:txBody>
          <a:bodyPr/>
          <a:lstStyle/>
          <a:p>
            <a:r>
              <a:rPr lang="en-US" sz="2400" b="1" dirty="0"/>
              <a:t>Reasons:</a:t>
            </a:r>
          </a:p>
          <a:p>
            <a:pPr marL="285750" indent="-285750">
              <a:buFont typeface="Arial" panose="020B0604020202020204" pitchFamily="34" charset="0"/>
              <a:buChar char="•"/>
            </a:pPr>
            <a:r>
              <a:rPr lang="en-US" sz="2400" dirty="0"/>
              <a:t>overoptimistic</a:t>
            </a:r>
            <a:r>
              <a:rPr lang="en-US" sz="2000" dirty="0"/>
              <a:t> biodiversity target</a:t>
            </a:r>
          </a:p>
          <a:p>
            <a:pPr marL="285750" indent="-285750">
              <a:buFont typeface="Arial" panose="020B0604020202020204" pitchFamily="34" charset="0"/>
              <a:buChar char="•"/>
            </a:pPr>
            <a:r>
              <a:rPr lang="en-US" sz="2400" dirty="0"/>
              <a:t>lacking </a:t>
            </a:r>
            <a:r>
              <a:rPr lang="en-US" sz="2000" dirty="0"/>
              <a:t>legally binding obligations from EU</a:t>
            </a:r>
          </a:p>
          <a:p>
            <a:pPr marL="285750" indent="-285750">
              <a:buFont typeface="Arial" panose="020B0604020202020204" pitchFamily="34" charset="0"/>
              <a:buChar char="•"/>
            </a:pPr>
            <a:r>
              <a:rPr lang="en-US" sz="2400" dirty="0"/>
              <a:t>Private owners in contractual management </a:t>
            </a:r>
            <a:r>
              <a:rPr lang="en-US" sz="2000" dirty="0"/>
              <a:t>Lack legal obligations</a:t>
            </a:r>
          </a:p>
        </p:txBody>
      </p:sp>
      <p:sp>
        <p:nvSpPr>
          <p:cNvPr id="6" name="Slide Number Placeholder 5">
            <a:extLst>
              <a:ext uri="{FF2B5EF4-FFF2-40B4-BE49-F238E27FC236}">
                <a16:creationId xmlns:a16="http://schemas.microsoft.com/office/drawing/2014/main" id="{6B645A76-E100-EFC9-2708-1B148174751D}"/>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24</a:t>
            </a:fld>
            <a:endParaRPr lang="en-US" dirty="0"/>
          </a:p>
        </p:txBody>
      </p:sp>
      <p:pic>
        <p:nvPicPr>
          <p:cNvPr id="10" name="Picture Placeholder 9">
            <a:extLst>
              <a:ext uri="{FF2B5EF4-FFF2-40B4-BE49-F238E27FC236}">
                <a16:creationId xmlns:a16="http://schemas.microsoft.com/office/drawing/2014/main" id="{B4CF4990-948F-B4FF-5782-2993D329E833}"/>
              </a:ext>
            </a:extLst>
          </p:cNvPr>
          <p:cNvPicPr>
            <a:picLocks noGrp="1" noChangeAspect="1"/>
          </p:cNvPicPr>
          <p:nvPr>
            <p:ph type="pic" sz="quarter" idx="10"/>
          </p:nvPr>
        </p:nvPicPr>
        <p:blipFill>
          <a:blip r:embed="rId3"/>
          <a:srcRect t="-213" r="86" b="394"/>
          <a:stretch>
            <a:fillRect/>
          </a:stretch>
        </p:blipFill>
        <p:spPr>
          <a:xfrm>
            <a:off x="1" y="1638300"/>
            <a:ext cx="6966284" cy="5219700"/>
          </a:xfrm>
          <a:prstGeom prst="rect">
            <a:avLst/>
          </a:prstGeom>
        </p:spPr>
      </p:pic>
      <p:sp>
        <p:nvSpPr>
          <p:cNvPr id="8" name="TextBox 7">
            <a:extLst>
              <a:ext uri="{FF2B5EF4-FFF2-40B4-BE49-F238E27FC236}">
                <a16:creationId xmlns:a16="http://schemas.microsoft.com/office/drawing/2014/main" id="{01B81BC9-32A7-8DCE-D698-F355AF365CBB}"/>
              </a:ext>
            </a:extLst>
          </p:cNvPr>
          <p:cNvSpPr txBox="1"/>
          <p:nvPr/>
        </p:nvSpPr>
        <p:spPr>
          <a:xfrm>
            <a:off x="348913" y="6320043"/>
            <a:ext cx="4192359" cy="369332"/>
          </a:xfrm>
          <a:custGeom>
            <a:avLst/>
            <a:gdLst>
              <a:gd name="csX0" fmla="*/ 0 w 4192359"/>
              <a:gd name="csY0" fmla="*/ 0 h 369332"/>
              <a:gd name="csX1" fmla="*/ 556985 w 4192359"/>
              <a:gd name="csY1" fmla="*/ 0 h 369332"/>
              <a:gd name="csX2" fmla="*/ 1072046 w 4192359"/>
              <a:gd name="csY2" fmla="*/ 0 h 369332"/>
              <a:gd name="csX3" fmla="*/ 1670955 w 4192359"/>
              <a:gd name="csY3" fmla="*/ 0 h 369332"/>
              <a:gd name="csX4" fmla="*/ 2353710 w 4192359"/>
              <a:gd name="csY4" fmla="*/ 0 h 369332"/>
              <a:gd name="csX5" fmla="*/ 2994542 w 4192359"/>
              <a:gd name="csY5" fmla="*/ 0 h 369332"/>
              <a:gd name="csX6" fmla="*/ 3551527 w 4192359"/>
              <a:gd name="csY6" fmla="*/ 0 h 369332"/>
              <a:gd name="csX7" fmla="*/ 4192359 w 4192359"/>
              <a:gd name="csY7" fmla="*/ 0 h 369332"/>
              <a:gd name="csX8" fmla="*/ 4192359 w 4192359"/>
              <a:gd name="csY8" fmla="*/ 369332 h 369332"/>
              <a:gd name="csX9" fmla="*/ 3719221 w 4192359"/>
              <a:gd name="csY9" fmla="*/ 369332 h 369332"/>
              <a:gd name="csX10" fmla="*/ 3204160 w 4192359"/>
              <a:gd name="csY10" fmla="*/ 369332 h 369332"/>
              <a:gd name="csX11" fmla="*/ 2689099 w 4192359"/>
              <a:gd name="csY11" fmla="*/ 369332 h 369332"/>
              <a:gd name="csX12" fmla="*/ 2090190 w 4192359"/>
              <a:gd name="csY12" fmla="*/ 369332 h 369332"/>
              <a:gd name="csX13" fmla="*/ 1491282 w 4192359"/>
              <a:gd name="csY13" fmla="*/ 369332 h 369332"/>
              <a:gd name="csX14" fmla="*/ 850450 w 4192359"/>
              <a:gd name="csY14" fmla="*/ 369332 h 369332"/>
              <a:gd name="csX15" fmla="*/ 0 w 4192359"/>
              <a:gd name="csY15" fmla="*/ 369332 h 369332"/>
              <a:gd name="csX16" fmla="*/ 0 w 4192359"/>
              <a:gd name="csY16"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192359" h="369332" fill="none" extrusionOk="0">
                <a:moveTo>
                  <a:pt x="0" y="0"/>
                </a:moveTo>
                <a:cubicBezTo>
                  <a:pt x="157402" y="-24314"/>
                  <a:pt x="444869" y="36129"/>
                  <a:pt x="556985" y="0"/>
                </a:cubicBezTo>
                <a:cubicBezTo>
                  <a:pt x="669102" y="-36129"/>
                  <a:pt x="858018" y="44811"/>
                  <a:pt x="1072046" y="0"/>
                </a:cubicBezTo>
                <a:cubicBezTo>
                  <a:pt x="1286074" y="-44811"/>
                  <a:pt x="1535211" y="21734"/>
                  <a:pt x="1670955" y="0"/>
                </a:cubicBezTo>
                <a:cubicBezTo>
                  <a:pt x="1806699" y="-21734"/>
                  <a:pt x="2062480" y="25849"/>
                  <a:pt x="2353710" y="0"/>
                </a:cubicBezTo>
                <a:cubicBezTo>
                  <a:pt x="2644940" y="-25849"/>
                  <a:pt x="2693970" y="18722"/>
                  <a:pt x="2994542" y="0"/>
                </a:cubicBezTo>
                <a:cubicBezTo>
                  <a:pt x="3295114" y="-18722"/>
                  <a:pt x="3381771" y="30103"/>
                  <a:pt x="3551527" y="0"/>
                </a:cubicBezTo>
                <a:cubicBezTo>
                  <a:pt x="3721283" y="-30103"/>
                  <a:pt x="3880277" y="7312"/>
                  <a:pt x="4192359" y="0"/>
                </a:cubicBezTo>
                <a:cubicBezTo>
                  <a:pt x="4192977" y="117133"/>
                  <a:pt x="4187418" y="277391"/>
                  <a:pt x="4192359" y="369332"/>
                </a:cubicBezTo>
                <a:cubicBezTo>
                  <a:pt x="4079068" y="370248"/>
                  <a:pt x="3848927" y="341441"/>
                  <a:pt x="3719221" y="369332"/>
                </a:cubicBezTo>
                <a:cubicBezTo>
                  <a:pt x="3589515" y="397223"/>
                  <a:pt x="3313276" y="351295"/>
                  <a:pt x="3204160" y="369332"/>
                </a:cubicBezTo>
                <a:cubicBezTo>
                  <a:pt x="3095044" y="387369"/>
                  <a:pt x="2875576" y="335680"/>
                  <a:pt x="2689099" y="369332"/>
                </a:cubicBezTo>
                <a:cubicBezTo>
                  <a:pt x="2502622" y="402984"/>
                  <a:pt x="2288103" y="298705"/>
                  <a:pt x="2090190" y="369332"/>
                </a:cubicBezTo>
                <a:cubicBezTo>
                  <a:pt x="1892277" y="439959"/>
                  <a:pt x="1720165" y="312693"/>
                  <a:pt x="1491282" y="369332"/>
                </a:cubicBezTo>
                <a:cubicBezTo>
                  <a:pt x="1262399" y="425971"/>
                  <a:pt x="1019059" y="314690"/>
                  <a:pt x="850450" y="369332"/>
                </a:cubicBezTo>
                <a:cubicBezTo>
                  <a:pt x="681841" y="423974"/>
                  <a:pt x="403242" y="287891"/>
                  <a:pt x="0" y="369332"/>
                </a:cubicBezTo>
                <a:cubicBezTo>
                  <a:pt x="-20143" y="208742"/>
                  <a:pt x="19462" y="93423"/>
                  <a:pt x="0" y="0"/>
                </a:cubicBezTo>
                <a:close/>
              </a:path>
              <a:path w="4192359" h="369332" stroke="0" extrusionOk="0">
                <a:moveTo>
                  <a:pt x="0" y="0"/>
                </a:moveTo>
                <a:cubicBezTo>
                  <a:pt x="295782" y="-29442"/>
                  <a:pt x="365159" y="21191"/>
                  <a:pt x="640832" y="0"/>
                </a:cubicBezTo>
                <a:cubicBezTo>
                  <a:pt x="916505" y="-21191"/>
                  <a:pt x="911121" y="11978"/>
                  <a:pt x="1113970" y="0"/>
                </a:cubicBezTo>
                <a:cubicBezTo>
                  <a:pt x="1316819" y="-11978"/>
                  <a:pt x="1460842" y="53721"/>
                  <a:pt x="1587107" y="0"/>
                </a:cubicBezTo>
                <a:cubicBezTo>
                  <a:pt x="1713372" y="-53721"/>
                  <a:pt x="1990098" y="1934"/>
                  <a:pt x="2186016" y="0"/>
                </a:cubicBezTo>
                <a:cubicBezTo>
                  <a:pt x="2381934" y="-1934"/>
                  <a:pt x="2575115" y="25574"/>
                  <a:pt x="2701077" y="0"/>
                </a:cubicBezTo>
                <a:cubicBezTo>
                  <a:pt x="2827039" y="-25574"/>
                  <a:pt x="3100579" y="44303"/>
                  <a:pt x="3258062" y="0"/>
                </a:cubicBezTo>
                <a:cubicBezTo>
                  <a:pt x="3415546" y="-44303"/>
                  <a:pt x="3813399" y="70901"/>
                  <a:pt x="4192359" y="0"/>
                </a:cubicBezTo>
                <a:cubicBezTo>
                  <a:pt x="4200295" y="115608"/>
                  <a:pt x="4154663" y="231363"/>
                  <a:pt x="4192359" y="369332"/>
                </a:cubicBezTo>
                <a:cubicBezTo>
                  <a:pt x="4087419" y="374020"/>
                  <a:pt x="3924821" y="331320"/>
                  <a:pt x="3719221" y="369332"/>
                </a:cubicBezTo>
                <a:cubicBezTo>
                  <a:pt x="3513621" y="407344"/>
                  <a:pt x="3210878" y="331804"/>
                  <a:pt x="3078389" y="369332"/>
                </a:cubicBezTo>
                <a:cubicBezTo>
                  <a:pt x="2945900" y="406860"/>
                  <a:pt x="2760510" y="332997"/>
                  <a:pt x="2563328" y="369332"/>
                </a:cubicBezTo>
                <a:cubicBezTo>
                  <a:pt x="2366146" y="405667"/>
                  <a:pt x="2142003" y="319991"/>
                  <a:pt x="1880572" y="369332"/>
                </a:cubicBezTo>
                <a:cubicBezTo>
                  <a:pt x="1619141" y="418673"/>
                  <a:pt x="1528832" y="355415"/>
                  <a:pt x="1281664" y="369332"/>
                </a:cubicBezTo>
                <a:cubicBezTo>
                  <a:pt x="1034496" y="383249"/>
                  <a:pt x="744031" y="304970"/>
                  <a:pt x="598908" y="369332"/>
                </a:cubicBezTo>
                <a:cubicBezTo>
                  <a:pt x="453785" y="433694"/>
                  <a:pt x="141821" y="328541"/>
                  <a:pt x="0" y="369332"/>
                </a:cubicBezTo>
                <a:cubicBezTo>
                  <a:pt x="-6728" y="221363"/>
                  <a:pt x="23485" y="178099"/>
                  <a:pt x="0" y="0"/>
                </a:cubicBezTo>
                <a:close/>
              </a:path>
            </a:pathLst>
          </a:custGeom>
          <a:solidFill>
            <a:schemeClr val="accent6"/>
          </a:solidFill>
          <a:ln>
            <a:solidFill>
              <a:srgbClr val="476977"/>
            </a:solidFill>
            <a:extLst>
              <a:ext uri="{C807C97D-BFC1-408E-A445-0C87EB9F89A2}">
                <ask:lineSketchStyleProps xmlns:ask="http://schemas.microsoft.com/office/drawing/2018/sketchyshapes" sd="2557941631">
                  <a:prstGeom prst="rect">
                    <a:avLst/>
                  </a:prstGeom>
                  <ask:type>
                    <ask:lineSketchScribble/>
                  </ask:type>
                </ask:lineSketchStyleProps>
              </a:ext>
            </a:extLst>
          </a:ln>
        </p:spPr>
        <p:txBody>
          <a:bodyPr wrap="square" rtlCol="0">
            <a:spAutoFit/>
          </a:bodyPr>
          <a:lstStyle/>
          <a:p>
            <a:r>
              <a:rPr lang="en-GB" dirty="0"/>
              <a:t>Great cormorant (Phalacrocorax carbo)</a:t>
            </a:r>
            <a:endParaRPr lang="en-US" dirty="0"/>
          </a:p>
        </p:txBody>
      </p:sp>
    </p:spTree>
    <p:extLst>
      <p:ext uri="{BB962C8B-B14F-4D97-AF65-F5344CB8AC3E}">
        <p14:creationId xmlns:p14="http://schemas.microsoft.com/office/powerpoint/2010/main" val="19819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ED5C370-147C-22D9-0BEA-B2403ADC5726}"/>
              </a:ext>
            </a:extLst>
          </p:cNvPr>
          <p:cNvSpPr>
            <a:spLocks noGrp="1"/>
          </p:cNvSpPr>
          <p:nvPr>
            <p:ph type="title"/>
          </p:nvPr>
        </p:nvSpPr>
        <p:spPr>
          <a:xfrm>
            <a:off x="636608" y="410119"/>
            <a:ext cx="3401992" cy="1576388"/>
          </a:xfrm>
          <a:ln w="38100">
            <a:solidFill>
              <a:schemeClr val="bg1"/>
            </a:solidFill>
          </a:ln>
        </p:spPr>
        <p:txBody>
          <a:bodyPr/>
          <a:lstStyle/>
          <a:p>
            <a:r>
              <a:rPr lang="en-GB" dirty="0"/>
              <a:t>Future prospectives</a:t>
            </a:r>
            <a:endParaRPr lang="en-US" dirty="0"/>
          </a:p>
        </p:txBody>
      </p:sp>
      <p:pic>
        <p:nvPicPr>
          <p:cNvPr id="9" name="Picture Placeholder 8">
            <a:extLst>
              <a:ext uri="{FF2B5EF4-FFF2-40B4-BE49-F238E27FC236}">
                <a16:creationId xmlns:a16="http://schemas.microsoft.com/office/drawing/2014/main" id="{1BFC82F4-7401-70A2-575F-082636E7E503}"/>
              </a:ext>
            </a:extLst>
          </p:cNvPr>
          <p:cNvPicPr>
            <a:picLocks noGrp="1" noChangeAspect="1"/>
          </p:cNvPicPr>
          <p:nvPr>
            <p:ph sz="quarter" idx="10"/>
          </p:nvPr>
        </p:nvPicPr>
        <p:blipFill>
          <a:blip r:embed="rId3"/>
          <a:srcRect r="-916"/>
          <a:stretch>
            <a:fillRect/>
          </a:stretch>
        </p:blipFill>
        <p:spPr>
          <a:xfrm>
            <a:off x="5117911" y="410119"/>
            <a:ext cx="6865542" cy="6037762"/>
          </a:xfrm>
          <a:prstGeom prst="rect">
            <a:avLst/>
          </a:prstGeom>
          <a:noFill/>
        </p:spPr>
      </p:pic>
      <p:sp>
        <p:nvSpPr>
          <p:cNvPr id="5" name="Slide Number Placeholder 4">
            <a:extLst>
              <a:ext uri="{FF2B5EF4-FFF2-40B4-BE49-F238E27FC236}">
                <a16:creationId xmlns:a16="http://schemas.microsoft.com/office/drawing/2014/main" id="{5C056B75-1AE3-2561-929D-D1DFB834AC83}"/>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25</a:t>
            </a:fld>
            <a:endParaRPr lang="en-US"/>
          </a:p>
        </p:txBody>
      </p:sp>
      <p:sp>
        <p:nvSpPr>
          <p:cNvPr id="15" name="TextBox 14">
            <a:extLst>
              <a:ext uri="{FF2B5EF4-FFF2-40B4-BE49-F238E27FC236}">
                <a16:creationId xmlns:a16="http://schemas.microsoft.com/office/drawing/2014/main" id="{4286EC32-F23E-A4E5-22E2-BC589ACC09FF}"/>
              </a:ext>
            </a:extLst>
          </p:cNvPr>
          <p:cNvSpPr txBox="1"/>
          <p:nvPr/>
        </p:nvSpPr>
        <p:spPr>
          <a:xfrm>
            <a:off x="376588" y="2412563"/>
            <a:ext cx="3922031" cy="2308324"/>
          </a:xfrm>
          <a:custGeom>
            <a:avLst/>
            <a:gdLst>
              <a:gd name="csX0" fmla="*/ 0 w 3922031"/>
              <a:gd name="csY0" fmla="*/ 0 h 2308324"/>
              <a:gd name="csX1" fmla="*/ 560290 w 3922031"/>
              <a:gd name="csY1" fmla="*/ 0 h 2308324"/>
              <a:gd name="csX2" fmla="*/ 1002919 w 3922031"/>
              <a:gd name="csY2" fmla="*/ 0 h 2308324"/>
              <a:gd name="csX3" fmla="*/ 1523989 w 3922031"/>
              <a:gd name="csY3" fmla="*/ 0 h 2308324"/>
              <a:gd name="csX4" fmla="*/ 2123500 w 3922031"/>
              <a:gd name="csY4" fmla="*/ 0 h 2308324"/>
              <a:gd name="csX5" fmla="*/ 2605349 w 3922031"/>
              <a:gd name="csY5" fmla="*/ 0 h 2308324"/>
              <a:gd name="csX6" fmla="*/ 3244080 w 3922031"/>
              <a:gd name="csY6" fmla="*/ 0 h 2308324"/>
              <a:gd name="csX7" fmla="*/ 3922031 w 3922031"/>
              <a:gd name="csY7" fmla="*/ 0 h 2308324"/>
              <a:gd name="csX8" fmla="*/ 3922031 w 3922031"/>
              <a:gd name="csY8" fmla="*/ 507831 h 2308324"/>
              <a:gd name="csX9" fmla="*/ 3922031 w 3922031"/>
              <a:gd name="csY9" fmla="*/ 1038746 h 2308324"/>
              <a:gd name="csX10" fmla="*/ 3922031 w 3922031"/>
              <a:gd name="csY10" fmla="*/ 1569660 h 2308324"/>
              <a:gd name="csX11" fmla="*/ 3922031 w 3922031"/>
              <a:gd name="csY11" fmla="*/ 2308324 h 2308324"/>
              <a:gd name="csX12" fmla="*/ 3283300 w 3922031"/>
              <a:gd name="csY12" fmla="*/ 2308324 h 2308324"/>
              <a:gd name="csX13" fmla="*/ 2840671 w 3922031"/>
              <a:gd name="csY13" fmla="*/ 2308324 h 2308324"/>
              <a:gd name="csX14" fmla="*/ 2280381 w 3922031"/>
              <a:gd name="csY14" fmla="*/ 2308324 h 2308324"/>
              <a:gd name="csX15" fmla="*/ 1837752 w 3922031"/>
              <a:gd name="csY15" fmla="*/ 2308324 h 2308324"/>
              <a:gd name="csX16" fmla="*/ 1316682 w 3922031"/>
              <a:gd name="csY16" fmla="*/ 2308324 h 2308324"/>
              <a:gd name="csX17" fmla="*/ 834832 w 3922031"/>
              <a:gd name="csY17" fmla="*/ 2308324 h 2308324"/>
              <a:gd name="csX18" fmla="*/ 0 w 3922031"/>
              <a:gd name="csY18" fmla="*/ 2308324 h 2308324"/>
              <a:gd name="csX19" fmla="*/ 0 w 3922031"/>
              <a:gd name="csY19" fmla="*/ 1685077 h 2308324"/>
              <a:gd name="csX20" fmla="*/ 0 w 3922031"/>
              <a:gd name="csY20" fmla="*/ 1131079 h 2308324"/>
              <a:gd name="csX21" fmla="*/ 0 w 3922031"/>
              <a:gd name="csY21" fmla="*/ 553998 h 2308324"/>
              <a:gd name="csX22" fmla="*/ 0 w 3922031"/>
              <a:gd name="csY22" fmla="*/ 0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922031" h="2308324" fill="none" extrusionOk="0">
                <a:moveTo>
                  <a:pt x="0" y="0"/>
                </a:moveTo>
                <a:cubicBezTo>
                  <a:pt x="272038" y="-19184"/>
                  <a:pt x="438005" y="30330"/>
                  <a:pt x="560290" y="0"/>
                </a:cubicBezTo>
                <a:cubicBezTo>
                  <a:pt x="682575" y="-30330"/>
                  <a:pt x="828757" y="30560"/>
                  <a:pt x="1002919" y="0"/>
                </a:cubicBezTo>
                <a:cubicBezTo>
                  <a:pt x="1177081" y="-30560"/>
                  <a:pt x="1276861" y="26413"/>
                  <a:pt x="1523989" y="0"/>
                </a:cubicBezTo>
                <a:cubicBezTo>
                  <a:pt x="1771117" y="-26413"/>
                  <a:pt x="1990141" y="60133"/>
                  <a:pt x="2123500" y="0"/>
                </a:cubicBezTo>
                <a:cubicBezTo>
                  <a:pt x="2256859" y="-60133"/>
                  <a:pt x="2477870" y="54664"/>
                  <a:pt x="2605349" y="0"/>
                </a:cubicBezTo>
                <a:cubicBezTo>
                  <a:pt x="2732828" y="-54664"/>
                  <a:pt x="3114911" y="35462"/>
                  <a:pt x="3244080" y="0"/>
                </a:cubicBezTo>
                <a:cubicBezTo>
                  <a:pt x="3373249" y="-35462"/>
                  <a:pt x="3778436" y="21425"/>
                  <a:pt x="3922031" y="0"/>
                </a:cubicBezTo>
                <a:cubicBezTo>
                  <a:pt x="3959262" y="215012"/>
                  <a:pt x="3871536" y="266538"/>
                  <a:pt x="3922031" y="507831"/>
                </a:cubicBezTo>
                <a:cubicBezTo>
                  <a:pt x="3972526" y="749124"/>
                  <a:pt x="3891105" y="921405"/>
                  <a:pt x="3922031" y="1038746"/>
                </a:cubicBezTo>
                <a:cubicBezTo>
                  <a:pt x="3952957" y="1156088"/>
                  <a:pt x="3867993" y="1340756"/>
                  <a:pt x="3922031" y="1569660"/>
                </a:cubicBezTo>
                <a:cubicBezTo>
                  <a:pt x="3976069" y="1798564"/>
                  <a:pt x="3852000" y="2135821"/>
                  <a:pt x="3922031" y="2308324"/>
                </a:cubicBezTo>
                <a:cubicBezTo>
                  <a:pt x="3730049" y="2333631"/>
                  <a:pt x="3478940" y="2257914"/>
                  <a:pt x="3283300" y="2308324"/>
                </a:cubicBezTo>
                <a:cubicBezTo>
                  <a:pt x="3087660" y="2358734"/>
                  <a:pt x="3042857" y="2290446"/>
                  <a:pt x="2840671" y="2308324"/>
                </a:cubicBezTo>
                <a:cubicBezTo>
                  <a:pt x="2638485" y="2326202"/>
                  <a:pt x="2513782" y="2250059"/>
                  <a:pt x="2280381" y="2308324"/>
                </a:cubicBezTo>
                <a:cubicBezTo>
                  <a:pt x="2046980" y="2366589"/>
                  <a:pt x="1965231" y="2283693"/>
                  <a:pt x="1837752" y="2308324"/>
                </a:cubicBezTo>
                <a:cubicBezTo>
                  <a:pt x="1710273" y="2332955"/>
                  <a:pt x="1571310" y="2250483"/>
                  <a:pt x="1316682" y="2308324"/>
                </a:cubicBezTo>
                <a:cubicBezTo>
                  <a:pt x="1062054" y="2366165"/>
                  <a:pt x="1073365" y="2272173"/>
                  <a:pt x="834832" y="2308324"/>
                </a:cubicBezTo>
                <a:cubicBezTo>
                  <a:pt x="596299" y="2344475"/>
                  <a:pt x="261813" y="2229629"/>
                  <a:pt x="0" y="2308324"/>
                </a:cubicBezTo>
                <a:cubicBezTo>
                  <a:pt x="-7995" y="2009249"/>
                  <a:pt x="71741" y="1891343"/>
                  <a:pt x="0" y="1685077"/>
                </a:cubicBezTo>
                <a:cubicBezTo>
                  <a:pt x="-71741" y="1478811"/>
                  <a:pt x="4663" y="1383220"/>
                  <a:pt x="0" y="1131079"/>
                </a:cubicBezTo>
                <a:cubicBezTo>
                  <a:pt x="-4663" y="878938"/>
                  <a:pt x="58757" y="807854"/>
                  <a:pt x="0" y="553998"/>
                </a:cubicBezTo>
                <a:cubicBezTo>
                  <a:pt x="-58757" y="300142"/>
                  <a:pt x="53029" y="240162"/>
                  <a:pt x="0" y="0"/>
                </a:cubicBezTo>
                <a:close/>
              </a:path>
              <a:path w="3922031" h="2308324" stroke="0" extrusionOk="0">
                <a:moveTo>
                  <a:pt x="0" y="0"/>
                </a:moveTo>
                <a:cubicBezTo>
                  <a:pt x="167832" y="-34777"/>
                  <a:pt x="276516" y="43785"/>
                  <a:pt x="481850" y="0"/>
                </a:cubicBezTo>
                <a:cubicBezTo>
                  <a:pt x="687184" y="-43785"/>
                  <a:pt x="762094" y="18750"/>
                  <a:pt x="924479" y="0"/>
                </a:cubicBezTo>
                <a:cubicBezTo>
                  <a:pt x="1086864" y="-18750"/>
                  <a:pt x="1271209" y="48700"/>
                  <a:pt x="1406328" y="0"/>
                </a:cubicBezTo>
                <a:cubicBezTo>
                  <a:pt x="1541447" y="-48700"/>
                  <a:pt x="1741256" y="45816"/>
                  <a:pt x="1966618" y="0"/>
                </a:cubicBezTo>
                <a:cubicBezTo>
                  <a:pt x="2191980" y="-45816"/>
                  <a:pt x="2271116" y="45102"/>
                  <a:pt x="2448468" y="0"/>
                </a:cubicBezTo>
                <a:cubicBezTo>
                  <a:pt x="2625820" y="-45102"/>
                  <a:pt x="2804089" y="70257"/>
                  <a:pt x="3087199" y="0"/>
                </a:cubicBezTo>
                <a:cubicBezTo>
                  <a:pt x="3370309" y="-70257"/>
                  <a:pt x="3738355" y="77013"/>
                  <a:pt x="3922031" y="0"/>
                </a:cubicBezTo>
                <a:cubicBezTo>
                  <a:pt x="3983085" y="277142"/>
                  <a:pt x="3882187" y="413313"/>
                  <a:pt x="3922031" y="600164"/>
                </a:cubicBezTo>
                <a:cubicBezTo>
                  <a:pt x="3961875" y="787015"/>
                  <a:pt x="3901581" y="1014467"/>
                  <a:pt x="3922031" y="1154162"/>
                </a:cubicBezTo>
                <a:cubicBezTo>
                  <a:pt x="3942481" y="1293857"/>
                  <a:pt x="3857092" y="1641775"/>
                  <a:pt x="3922031" y="1777409"/>
                </a:cubicBezTo>
                <a:cubicBezTo>
                  <a:pt x="3986970" y="1913043"/>
                  <a:pt x="3886463" y="2120297"/>
                  <a:pt x="3922031" y="2308324"/>
                </a:cubicBezTo>
                <a:cubicBezTo>
                  <a:pt x="3772428" y="2357210"/>
                  <a:pt x="3529454" y="2255665"/>
                  <a:pt x="3361741" y="2308324"/>
                </a:cubicBezTo>
                <a:cubicBezTo>
                  <a:pt x="3194028" y="2360983"/>
                  <a:pt x="2962101" y="2270277"/>
                  <a:pt x="2723010" y="2308324"/>
                </a:cubicBezTo>
                <a:cubicBezTo>
                  <a:pt x="2483919" y="2346371"/>
                  <a:pt x="2408598" y="2247186"/>
                  <a:pt x="2123500" y="2308324"/>
                </a:cubicBezTo>
                <a:cubicBezTo>
                  <a:pt x="1838402" y="2369462"/>
                  <a:pt x="1889567" y="2303637"/>
                  <a:pt x="1680870" y="2308324"/>
                </a:cubicBezTo>
                <a:cubicBezTo>
                  <a:pt x="1472173" y="2313011"/>
                  <a:pt x="1413170" y="2266862"/>
                  <a:pt x="1238241" y="2308324"/>
                </a:cubicBezTo>
                <a:cubicBezTo>
                  <a:pt x="1063312" y="2349786"/>
                  <a:pt x="795382" y="2275804"/>
                  <a:pt x="677951" y="2308324"/>
                </a:cubicBezTo>
                <a:cubicBezTo>
                  <a:pt x="560520" y="2340844"/>
                  <a:pt x="288684" y="2274086"/>
                  <a:pt x="0" y="2308324"/>
                </a:cubicBezTo>
                <a:cubicBezTo>
                  <a:pt x="-25614" y="2061656"/>
                  <a:pt x="60504" y="1943521"/>
                  <a:pt x="0" y="1731243"/>
                </a:cubicBezTo>
                <a:cubicBezTo>
                  <a:pt x="-60504" y="1518965"/>
                  <a:pt x="7948" y="1345401"/>
                  <a:pt x="0" y="1177245"/>
                </a:cubicBezTo>
                <a:cubicBezTo>
                  <a:pt x="-7948" y="1009089"/>
                  <a:pt x="38397" y="788932"/>
                  <a:pt x="0" y="669414"/>
                </a:cubicBezTo>
                <a:cubicBezTo>
                  <a:pt x="-38397" y="549896"/>
                  <a:pt x="58174" y="255206"/>
                  <a:pt x="0" y="0"/>
                </a:cubicBezTo>
                <a:close/>
              </a:path>
            </a:pathLst>
          </a:custGeom>
          <a:solidFill>
            <a:schemeClr val="accent2">
              <a:lumMod val="20000"/>
              <a:lumOff val="80000"/>
            </a:schemeClr>
          </a:solidFill>
          <a:ln w="28575">
            <a:solidFill>
              <a:schemeClr val="bg1"/>
            </a:solidFill>
            <a:extLst>
              <a:ext uri="{C807C97D-BFC1-408E-A445-0C87EB9F89A2}">
                <ask:lineSketchStyleProps xmlns:ask="http://schemas.microsoft.com/office/drawing/2018/sketchyshapes" sd="3816575984">
                  <a:prstGeom prst="rect">
                    <a:avLst/>
                  </a:prstGeom>
                  <ask:type>
                    <ask:lineSketchScribble/>
                  </ask:type>
                </ask:lineSketchStyleProps>
              </a:ext>
            </a:extLst>
          </a:ln>
        </p:spPr>
        <p:txBody>
          <a:bodyPr wrap="square">
            <a:spAutoFit/>
          </a:bodyPr>
          <a:lstStyle/>
          <a:p>
            <a:r>
              <a:rPr lang="en-US" sz="2400" dirty="0">
                <a:solidFill>
                  <a:srgbClr val="476977"/>
                </a:solidFill>
              </a:rPr>
              <a:t>COMPONENTS FOR SUCCESS</a:t>
            </a:r>
          </a:p>
          <a:p>
            <a:pPr marL="342900" indent="-342900">
              <a:buFont typeface="Wingdings" panose="05000000000000000000" pitchFamily="2" charset="2"/>
              <a:buChar char="Ø"/>
            </a:pPr>
            <a:r>
              <a:rPr lang="en-US" sz="2400" dirty="0">
                <a:solidFill>
                  <a:srgbClr val="476977"/>
                </a:solidFill>
              </a:rPr>
              <a:t>sufficient financial resources</a:t>
            </a:r>
          </a:p>
          <a:p>
            <a:pPr marL="342900" indent="-342900">
              <a:buFont typeface="Wingdings" panose="05000000000000000000" pitchFamily="2" charset="2"/>
              <a:buChar char="Ø"/>
            </a:pPr>
            <a:r>
              <a:rPr lang="en-US" sz="2400" dirty="0">
                <a:solidFill>
                  <a:srgbClr val="476977"/>
                </a:solidFill>
              </a:rPr>
              <a:t>supportive regulatory environment</a:t>
            </a:r>
          </a:p>
        </p:txBody>
      </p:sp>
    </p:spTree>
    <p:extLst>
      <p:ext uri="{BB962C8B-B14F-4D97-AF65-F5344CB8AC3E}">
        <p14:creationId xmlns:p14="http://schemas.microsoft.com/office/powerpoint/2010/main" val="413348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2142-B8B4-A3D8-5D18-F1D1F032D109}"/>
              </a:ext>
            </a:extLst>
          </p:cNvPr>
          <p:cNvSpPr>
            <a:spLocks noGrp="1"/>
          </p:cNvSpPr>
          <p:nvPr>
            <p:ph type="title"/>
          </p:nvPr>
        </p:nvSpPr>
        <p:spPr>
          <a:xfrm>
            <a:off x="1047748" y="445877"/>
            <a:ext cx="10182587" cy="665544"/>
          </a:xfrm>
        </p:spPr>
        <p:txBody>
          <a:bodyPr/>
          <a:lstStyle/>
          <a:p>
            <a:r>
              <a:rPr lang="en-GB" dirty="0"/>
              <a:t>citations</a:t>
            </a:r>
            <a:endParaRPr lang="en-US" dirty="0"/>
          </a:p>
        </p:txBody>
      </p:sp>
      <p:sp>
        <p:nvSpPr>
          <p:cNvPr id="6" name="Slide Number Placeholder 5">
            <a:extLst>
              <a:ext uri="{FF2B5EF4-FFF2-40B4-BE49-F238E27FC236}">
                <a16:creationId xmlns:a16="http://schemas.microsoft.com/office/drawing/2014/main" id="{F03B64CB-91AF-B71D-EC9A-388F3712FFBE}"/>
              </a:ext>
            </a:extLst>
          </p:cNvPr>
          <p:cNvSpPr>
            <a:spLocks noGrp="1"/>
          </p:cNvSpPr>
          <p:nvPr>
            <p:ph type="sldNum" sz="quarter" idx="4"/>
          </p:nvPr>
        </p:nvSpPr>
        <p:spPr/>
        <p:txBody>
          <a:bodyPr/>
          <a:lstStyle/>
          <a:p>
            <a:fld id="{EA87306C-81BA-4795-A5CA-9392456A8C1E}" type="slidenum">
              <a:rPr lang="en-US" smtClean="0"/>
              <a:pPr/>
              <a:t>26</a:t>
            </a:fld>
            <a:endParaRPr lang="en-US" dirty="0"/>
          </a:p>
        </p:txBody>
      </p:sp>
      <p:sp>
        <p:nvSpPr>
          <p:cNvPr id="10" name="TextBox 9">
            <a:extLst>
              <a:ext uri="{FF2B5EF4-FFF2-40B4-BE49-F238E27FC236}">
                <a16:creationId xmlns:a16="http://schemas.microsoft.com/office/drawing/2014/main" id="{883ED540-59FA-F730-B465-C1EBF5EDB050}"/>
              </a:ext>
            </a:extLst>
          </p:cNvPr>
          <p:cNvSpPr txBox="1"/>
          <p:nvPr/>
        </p:nvSpPr>
        <p:spPr>
          <a:xfrm>
            <a:off x="776106" y="1386185"/>
            <a:ext cx="10639787" cy="5355312"/>
          </a:xfrm>
          <a:prstGeom prst="rect">
            <a:avLst/>
          </a:prstGeom>
          <a:noFill/>
        </p:spPr>
        <p:txBody>
          <a:bodyPr wrap="square">
            <a:spAutoFit/>
          </a:bodyPr>
          <a:lstStyle/>
          <a:p>
            <a:pPr marL="342900" indent="-342900">
              <a:buFont typeface="+mj-lt"/>
              <a:buAutoNum type="arabicPeriod"/>
            </a:pPr>
            <a:r>
              <a:rPr lang="en-US" dirty="0"/>
              <a:t>National Biodiversity Strategy for 2030 </a:t>
            </a:r>
          </a:p>
          <a:p>
            <a:pPr marL="342900" indent="-342900">
              <a:buFont typeface="+mj-lt"/>
              <a:buAutoNum type="arabicPeriod"/>
            </a:pPr>
            <a:r>
              <a:rPr lang="en-US" dirty="0"/>
              <a:t>Brussels, 8.9.2022, COMMISSION STAFF WORKING DOCUMENT, Environmental Implementation Review 2022, Country Report – HUNGARY </a:t>
            </a:r>
          </a:p>
          <a:p>
            <a:pPr marL="342900" indent="-342900">
              <a:buFont typeface="+mj-lt"/>
              <a:buAutoNum type="arabicPeriod"/>
            </a:pPr>
            <a:r>
              <a:rPr lang="en-US" dirty="0"/>
              <a:t>Demeter András (2002) Natura 2000 – European network for natural values conservation, HUNGARY AND THE NATURA 2000 – I., ÖKO Rt. Budapest </a:t>
            </a:r>
          </a:p>
          <a:p>
            <a:pPr marL="342900" indent="-342900">
              <a:buFont typeface="+mj-lt"/>
              <a:buAutoNum type="arabicPeriod"/>
            </a:pPr>
            <a:r>
              <a:rPr lang="en-US" dirty="0"/>
              <a:t>Government Decree 275/2004. (X. 8.) on European Sites of Community Importance nature conservation areas.</a:t>
            </a:r>
          </a:p>
          <a:p>
            <a:pPr marL="342900" indent="-342900">
              <a:buFont typeface="+mj-lt"/>
              <a:buAutoNum type="arabicPeriod"/>
            </a:pPr>
            <a:r>
              <a:rPr lang="en-US" dirty="0"/>
              <a:t>Government Decree 625/2022. (XII. 30.) on designation of nature conservation authorities and directorates </a:t>
            </a:r>
          </a:p>
          <a:p>
            <a:pPr marL="342900" indent="-342900">
              <a:buFont typeface="+mj-lt"/>
              <a:buAutoNum type="arabicPeriod"/>
            </a:pPr>
            <a:r>
              <a:rPr lang="en-US" dirty="0"/>
              <a:t>Ministry of Agriculture (2013), A PRIORITISED ACTION FRAMEWORK (PAF) FOR NATURA 2000, For the EU Multiannual Financing Period 2014-2020, HUNGARY</a:t>
            </a:r>
          </a:p>
          <a:p>
            <a:pPr marL="342900" indent="-342900">
              <a:buFont typeface="+mj-lt"/>
              <a:buAutoNum type="arabicPeriod"/>
            </a:pPr>
            <a:r>
              <a:rPr lang="en-US" dirty="0"/>
              <a:t>Ministry of Agriculture (2021), A prioritized action framework (PAF) for Natura 2000, for the EU Multiannual financing period 2021-2027, Hungary</a:t>
            </a:r>
          </a:p>
          <a:p>
            <a:pPr marL="342900" indent="-342900">
              <a:buFont typeface="+mj-lt"/>
              <a:buAutoNum type="arabicPeriod"/>
            </a:pPr>
            <a:r>
              <a:rPr lang="en-US" dirty="0"/>
              <a:t>Kerstin Sundseth (2009) Natura 2000 in the Pannonian Region, European Commission Environment Directorate General, DOI: 10.2779/79432 </a:t>
            </a:r>
          </a:p>
          <a:p>
            <a:pPr marL="342900" indent="-342900">
              <a:buFont typeface="+mj-lt"/>
              <a:buAutoNum type="arabicPeriod"/>
            </a:pPr>
            <a:r>
              <a:rPr lang="en-US" dirty="0"/>
              <a:t>National Summary for Article 17- Hungary (2007-2012)</a:t>
            </a:r>
          </a:p>
          <a:p>
            <a:pPr marL="342900" indent="-342900">
              <a:buFont typeface="+mj-lt"/>
              <a:buAutoNum type="arabicPeriod"/>
            </a:pPr>
            <a:r>
              <a:rPr lang="en-US" dirty="0"/>
              <a:t>Article 17 web tool</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242620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26FE-9EB1-3F85-849A-77765FD16C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7D3528-4B98-1E3C-0ED1-C50A27B20E47}"/>
              </a:ext>
            </a:extLst>
          </p:cNvPr>
          <p:cNvPicPr>
            <a:picLocks noChangeAspect="1"/>
          </p:cNvPicPr>
          <p:nvPr/>
        </p:nvPicPr>
        <p:blipFill>
          <a:blip r:embed="rId2"/>
          <a:srcRect t="1562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EF45B9-D818-DCCA-AB91-11004DAC9DCE}"/>
              </a:ext>
            </a:extLst>
          </p:cNvPr>
          <p:cNvSpPr>
            <a:spLocks noGrp="1"/>
          </p:cNvSpPr>
          <p:nvPr>
            <p:ph type="title"/>
          </p:nvPr>
        </p:nvSpPr>
        <p:spPr>
          <a:xfrm>
            <a:off x="7555227" y="552557"/>
            <a:ext cx="3798573" cy="665544"/>
          </a:xfrm>
          <a:ln>
            <a:solidFill>
              <a:schemeClr val="bg1"/>
            </a:solidFill>
          </a:ln>
        </p:spPr>
        <p:txBody>
          <a:bodyPr/>
          <a:lstStyle/>
          <a:p>
            <a:r>
              <a:rPr lang="en-GB" dirty="0">
                <a:solidFill>
                  <a:schemeClr val="bg1"/>
                </a:solidFill>
              </a:rPr>
              <a:t>Websites</a:t>
            </a:r>
            <a:endParaRPr lang="en-US" dirty="0">
              <a:solidFill>
                <a:schemeClr val="bg1"/>
              </a:solidFill>
            </a:endParaRPr>
          </a:p>
        </p:txBody>
      </p:sp>
      <p:sp>
        <p:nvSpPr>
          <p:cNvPr id="6" name="Slide Number Placeholder 5">
            <a:extLst>
              <a:ext uri="{FF2B5EF4-FFF2-40B4-BE49-F238E27FC236}">
                <a16:creationId xmlns:a16="http://schemas.microsoft.com/office/drawing/2014/main" id="{4C732A37-ECAE-E859-C96E-9A1DC6CEBA2A}"/>
              </a:ext>
            </a:extLst>
          </p:cNvPr>
          <p:cNvSpPr>
            <a:spLocks noGrp="1"/>
          </p:cNvSpPr>
          <p:nvPr>
            <p:ph type="sldNum" sz="quarter" idx="4"/>
          </p:nvPr>
        </p:nvSpPr>
        <p:spPr/>
        <p:txBody>
          <a:bodyPr/>
          <a:lstStyle/>
          <a:p>
            <a:fld id="{EA87306C-81BA-4795-A5CA-9392456A8C1E}" type="slidenum">
              <a:rPr lang="en-US" smtClean="0"/>
              <a:pPr/>
              <a:t>27</a:t>
            </a:fld>
            <a:endParaRPr lang="en-US" dirty="0"/>
          </a:p>
        </p:txBody>
      </p:sp>
      <p:sp>
        <p:nvSpPr>
          <p:cNvPr id="10" name="TextBox 9">
            <a:extLst>
              <a:ext uri="{FF2B5EF4-FFF2-40B4-BE49-F238E27FC236}">
                <a16:creationId xmlns:a16="http://schemas.microsoft.com/office/drawing/2014/main" id="{C847A0E1-3A65-EC5D-45FE-6B85F91B5FC5}"/>
              </a:ext>
            </a:extLst>
          </p:cNvPr>
          <p:cNvSpPr txBox="1"/>
          <p:nvPr/>
        </p:nvSpPr>
        <p:spPr>
          <a:xfrm>
            <a:off x="395107" y="3321665"/>
            <a:ext cx="4390253" cy="1200329"/>
          </a:xfrm>
          <a:custGeom>
            <a:avLst/>
            <a:gdLst>
              <a:gd name="csX0" fmla="*/ 0 w 4390253"/>
              <a:gd name="csY0" fmla="*/ 0 h 1200329"/>
              <a:gd name="csX1" fmla="*/ 548782 w 4390253"/>
              <a:gd name="csY1" fmla="*/ 0 h 1200329"/>
              <a:gd name="csX2" fmla="*/ 1141466 w 4390253"/>
              <a:gd name="csY2" fmla="*/ 0 h 1200329"/>
              <a:gd name="csX3" fmla="*/ 1734150 w 4390253"/>
              <a:gd name="csY3" fmla="*/ 0 h 1200329"/>
              <a:gd name="csX4" fmla="*/ 2195127 w 4390253"/>
              <a:gd name="csY4" fmla="*/ 0 h 1200329"/>
              <a:gd name="csX5" fmla="*/ 2612201 w 4390253"/>
              <a:gd name="csY5" fmla="*/ 0 h 1200329"/>
              <a:gd name="csX6" fmla="*/ 3117080 w 4390253"/>
              <a:gd name="csY6" fmla="*/ 0 h 1200329"/>
              <a:gd name="csX7" fmla="*/ 3709764 w 4390253"/>
              <a:gd name="csY7" fmla="*/ 0 h 1200329"/>
              <a:gd name="csX8" fmla="*/ 4390253 w 4390253"/>
              <a:gd name="csY8" fmla="*/ 0 h 1200329"/>
              <a:gd name="csX9" fmla="*/ 4390253 w 4390253"/>
              <a:gd name="csY9" fmla="*/ 388106 h 1200329"/>
              <a:gd name="csX10" fmla="*/ 4390253 w 4390253"/>
              <a:gd name="csY10" fmla="*/ 788216 h 1200329"/>
              <a:gd name="csX11" fmla="*/ 4390253 w 4390253"/>
              <a:gd name="csY11" fmla="*/ 1200329 h 1200329"/>
              <a:gd name="csX12" fmla="*/ 3797569 w 4390253"/>
              <a:gd name="csY12" fmla="*/ 1200329 h 1200329"/>
              <a:gd name="csX13" fmla="*/ 3160982 w 4390253"/>
              <a:gd name="csY13" fmla="*/ 1200329 h 1200329"/>
              <a:gd name="csX14" fmla="*/ 2656103 w 4390253"/>
              <a:gd name="csY14" fmla="*/ 1200329 h 1200329"/>
              <a:gd name="csX15" fmla="*/ 2151224 w 4390253"/>
              <a:gd name="csY15" fmla="*/ 1200329 h 1200329"/>
              <a:gd name="csX16" fmla="*/ 1514637 w 4390253"/>
              <a:gd name="csY16" fmla="*/ 1200329 h 1200329"/>
              <a:gd name="csX17" fmla="*/ 1097563 w 4390253"/>
              <a:gd name="csY17" fmla="*/ 1200329 h 1200329"/>
              <a:gd name="csX18" fmla="*/ 636587 w 4390253"/>
              <a:gd name="csY18" fmla="*/ 1200329 h 1200329"/>
              <a:gd name="csX19" fmla="*/ 0 w 4390253"/>
              <a:gd name="csY19" fmla="*/ 1200329 h 1200329"/>
              <a:gd name="csX20" fmla="*/ 0 w 4390253"/>
              <a:gd name="csY20" fmla="*/ 812223 h 1200329"/>
              <a:gd name="csX21" fmla="*/ 0 w 4390253"/>
              <a:gd name="csY21" fmla="*/ 412113 h 1200329"/>
              <a:gd name="csX22" fmla="*/ 0 w 4390253"/>
              <a:gd name="csY22"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390253" h="1200329" fill="none" extrusionOk="0">
                <a:moveTo>
                  <a:pt x="0" y="0"/>
                </a:moveTo>
                <a:cubicBezTo>
                  <a:pt x="263830" y="-20315"/>
                  <a:pt x="284471" y="53987"/>
                  <a:pt x="548782" y="0"/>
                </a:cubicBezTo>
                <a:cubicBezTo>
                  <a:pt x="813093" y="-53987"/>
                  <a:pt x="855546" y="39016"/>
                  <a:pt x="1141466" y="0"/>
                </a:cubicBezTo>
                <a:cubicBezTo>
                  <a:pt x="1427386" y="-39016"/>
                  <a:pt x="1458620" y="23718"/>
                  <a:pt x="1734150" y="0"/>
                </a:cubicBezTo>
                <a:cubicBezTo>
                  <a:pt x="2009680" y="-23718"/>
                  <a:pt x="1992532" y="4758"/>
                  <a:pt x="2195127" y="0"/>
                </a:cubicBezTo>
                <a:cubicBezTo>
                  <a:pt x="2397722" y="-4758"/>
                  <a:pt x="2411653" y="22427"/>
                  <a:pt x="2612201" y="0"/>
                </a:cubicBezTo>
                <a:cubicBezTo>
                  <a:pt x="2812749" y="-22427"/>
                  <a:pt x="2975572" y="73"/>
                  <a:pt x="3117080" y="0"/>
                </a:cubicBezTo>
                <a:cubicBezTo>
                  <a:pt x="3258588" y="-73"/>
                  <a:pt x="3550940" y="49411"/>
                  <a:pt x="3709764" y="0"/>
                </a:cubicBezTo>
                <a:cubicBezTo>
                  <a:pt x="3868588" y="-49411"/>
                  <a:pt x="4205488" y="5328"/>
                  <a:pt x="4390253" y="0"/>
                </a:cubicBezTo>
                <a:cubicBezTo>
                  <a:pt x="4393868" y="106853"/>
                  <a:pt x="4360308" y="270460"/>
                  <a:pt x="4390253" y="388106"/>
                </a:cubicBezTo>
                <a:cubicBezTo>
                  <a:pt x="4420198" y="505752"/>
                  <a:pt x="4344546" y="605647"/>
                  <a:pt x="4390253" y="788216"/>
                </a:cubicBezTo>
                <a:cubicBezTo>
                  <a:pt x="4435960" y="970785"/>
                  <a:pt x="4378502" y="1061069"/>
                  <a:pt x="4390253" y="1200329"/>
                </a:cubicBezTo>
                <a:cubicBezTo>
                  <a:pt x="4248502" y="1218773"/>
                  <a:pt x="3987014" y="1163395"/>
                  <a:pt x="3797569" y="1200329"/>
                </a:cubicBezTo>
                <a:cubicBezTo>
                  <a:pt x="3608124" y="1237263"/>
                  <a:pt x="3304078" y="1166628"/>
                  <a:pt x="3160982" y="1200329"/>
                </a:cubicBezTo>
                <a:cubicBezTo>
                  <a:pt x="3017886" y="1234030"/>
                  <a:pt x="2774824" y="1174807"/>
                  <a:pt x="2656103" y="1200329"/>
                </a:cubicBezTo>
                <a:cubicBezTo>
                  <a:pt x="2537382" y="1225851"/>
                  <a:pt x="2272666" y="1183209"/>
                  <a:pt x="2151224" y="1200329"/>
                </a:cubicBezTo>
                <a:cubicBezTo>
                  <a:pt x="2029782" y="1217449"/>
                  <a:pt x="1761068" y="1163486"/>
                  <a:pt x="1514637" y="1200329"/>
                </a:cubicBezTo>
                <a:cubicBezTo>
                  <a:pt x="1268206" y="1237172"/>
                  <a:pt x="1187986" y="1194778"/>
                  <a:pt x="1097563" y="1200329"/>
                </a:cubicBezTo>
                <a:cubicBezTo>
                  <a:pt x="1007140" y="1205880"/>
                  <a:pt x="864440" y="1178268"/>
                  <a:pt x="636587" y="1200329"/>
                </a:cubicBezTo>
                <a:cubicBezTo>
                  <a:pt x="408734" y="1222390"/>
                  <a:pt x="184835" y="1172527"/>
                  <a:pt x="0" y="1200329"/>
                </a:cubicBezTo>
                <a:cubicBezTo>
                  <a:pt x="-17692" y="1083661"/>
                  <a:pt x="21251" y="1004638"/>
                  <a:pt x="0" y="812223"/>
                </a:cubicBezTo>
                <a:cubicBezTo>
                  <a:pt x="-21251" y="619808"/>
                  <a:pt x="9443" y="592257"/>
                  <a:pt x="0" y="412113"/>
                </a:cubicBezTo>
                <a:cubicBezTo>
                  <a:pt x="-9443" y="231969"/>
                  <a:pt x="24952" y="184283"/>
                  <a:pt x="0" y="0"/>
                </a:cubicBezTo>
                <a:close/>
              </a:path>
              <a:path w="4390253" h="1200329" stroke="0" extrusionOk="0">
                <a:moveTo>
                  <a:pt x="0" y="0"/>
                </a:moveTo>
                <a:cubicBezTo>
                  <a:pt x="173342" y="-56087"/>
                  <a:pt x="298827" y="56571"/>
                  <a:pt x="504879" y="0"/>
                </a:cubicBezTo>
                <a:cubicBezTo>
                  <a:pt x="710931" y="-56571"/>
                  <a:pt x="806401" y="5310"/>
                  <a:pt x="921953" y="0"/>
                </a:cubicBezTo>
                <a:cubicBezTo>
                  <a:pt x="1037505" y="-5310"/>
                  <a:pt x="1271165" y="138"/>
                  <a:pt x="1558540" y="0"/>
                </a:cubicBezTo>
                <a:cubicBezTo>
                  <a:pt x="1845915" y="-138"/>
                  <a:pt x="1948774" y="41442"/>
                  <a:pt x="2107321" y="0"/>
                </a:cubicBezTo>
                <a:cubicBezTo>
                  <a:pt x="2265868" y="-41442"/>
                  <a:pt x="2489487" y="45426"/>
                  <a:pt x="2656103" y="0"/>
                </a:cubicBezTo>
                <a:cubicBezTo>
                  <a:pt x="2822719" y="-45426"/>
                  <a:pt x="3001928" y="52421"/>
                  <a:pt x="3117080" y="0"/>
                </a:cubicBezTo>
                <a:cubicBezTo>
                  <a:pt x="3232232" y="-52421"/>
                  <a:pt x="3518516" y="54207"/>
                  <a:pt x="3709764" y="0"/>
                </a:cubicBezTo>
                <a:cubicBezTo>
                  <a:pt x="3901012" y="-54207"/>
                  <a:pt x="4078208" y="52998"/>
                  <a:pt x="4390253" y="0"/>
                </a:cubicBezTo>
                <a:cubicBezTo>
                  <a:pt x="4417176" y="203685"/>
                  <a:pt x="4356005" y="301682"/>
                  <a:pt x="4390253" y="424116"/>
                </a:cubicBezTo>
                <a:cubicBezTo>
                  <a:pt x="4424501" y="546550"/>
                  <a:pt x="4381860" y="628127"/>
                  <a:pt x="4390253" y="824226"/>
                </a:cubicBezTo>
                <a:cubicBezTo>
                  <a:pt x="4398646" y="1020325"/>
                  <a:pt x="4383134" y="1081454"/>
                  <a:pt x="4390253" y="1200329"/>
                </a:cubicBezTo>
                <a:cubicBezTo>
                  <a:pt x="4281613" y="1240437"/>
                  <a:pt x="4125554" y="1159511"/>
                  <a:pt x="3885374" y="1200329"/>
                </a:cubicBezTo>
                <a:cubicBezTo>
                  <a:pt x="3645194" y="1241147"/>
                  <a:pt x="3532249" y="1170005"/>
                  <a:pt x="3292690" y="1200329"/>
                </a:cubicBezTo>
                <a:cubicBezTo>
                  <a:pt x="3053131" y="1230653"/>
                  <a:pt x="3028023" y="1181912"/>
                  <a:pt x="2831713" y="1200329"/>
                </a:cubicBezTo>
                <a:cubicBezTo>
                  <a:pt x="2635403" y="1218746"/>
                  <a:pt x="2478454" y="1197938"/>
                  <a:pt x="2370737" y="1200329"/>
                </a:cubicBezTo>
                <a:cubicBezTo>
                  <a:pt x="2263020" y="1202720"/>
                  <a:pt x="2003399" y="1152636"/>
                  <a:pt x="1865858" y="1200329"/>
                </a:cubicBezTo>
                <a:cubicBezTo>
                  <a:pt x="1728317" y="1248022"/>
                  <a:pt x="1566967" y="1168913"/>
                  <a:pt x="1448783" y="1200329"/>
                </a:cubicBezTo>
                <a:cubicBezTo>
                  <a:pt x="1330600" y="1231745"/>
                  <a:pt x="1037628" y="1153879"/>
                  <a:pt x="900002" y="1200329"/>
                </a:cubicBezTo>
                <a:cubicBezTo>
                  <a:pt x="762376" y="1246779"/>
                  <a:pt x="331257" y="1167841"/>
                  <a:pt x="0" y="1200329"/>
                </a:cubicBezTo>
                <a:cubicBezTo>
                  <a:pt x="-43306" y="1062465"/>
                  <a:pt x="3913" y="900151"/>
                  <a:pt x="0" y="812223"/>
                </a:cubicBezTo>
                <a:cubicBezTo>
                  <a:pt x="-3913" y="724295"/>
                  <a:pt x="32658" y="582802"/>
                  <a:pt x="0" y="412113"/>
                </a:cubicBezTo>
                <a:cubicBezTo>
                  <a:pt x="-32658" y="241424"/>
                  <a:pt x="7121" y="119414"/>
                  <a:pt x="0" y="0"/>
                </a:cubicBezTo>
                <a:close/>
              </a:path>
            </a:pathLst>
          </a:custGeom>
          <a:solidFill>
            <a:schemeClr val="accent4">
              <a:lumMod val="40000"/>
              <a:lumOff val="60000"/>
            </a:schemeClr>
          </a:solidFill>
          <a:ln w="28575">
            <a:solidFill>
              <a:schemeClr val="bg1"/>
            </a:solidFill>
            <a:extLst>
              <a:ext uri="{C807C97D-BFC1-408E-A445-0C87EB9F89A2}">
                <ask:lineSketchStyleProps xmlns:ask="http://schemas.microsoft.com/office/drawing/2018/sketchyshapes" sd="3478652170">
                  <a:prstGeom prst="rect">
                    <a:avLst/>
                  </a:prstGeom>
                  <ask:type>
                    <ask:lineSketchScribble/>
                  </ask:type>
                </ask:lineSketchStyleProps>
              </a:ext>
            </a:extLst>
          </a:ln>
        </p:spPr>
        <p:txBody>
          <a:bodyPr wrap="square">
            <a:spAutoFit/>
          </a:bodyPr>
          <a:lstStyle/>
          <a:p>
            <a:pPr marL="342900" indent="-342900">
              <a:buFont typeface="+mj-lt"/>
              <a:buAutoNum type="arabicPeriod"/>
            </a:pPr>
            <a:r>
              <a:rPr lang="en-US" dirty="0">
                <a:hlinkClick r:id="rId3"/>
              </a:rPr>
              <a:t>https://vilagorokseg.e-epites.hu/</a:t>
            </a:r>
            <a:endParaRPr lang="en-US" dirty="0"/>
          </a:p>
          <a:p>
            <a:pPr marL="342900" indent="-342900">
              <a:buFont typeface="+mj-lt"/>
              <a:buAutoNum type="arabicPeriod"/>
            </a:pPr>
            <a:r>
              <a:rPr lang="en-US" dirty="0">
                <a:hlinkClick r:id="rId4"/>
              </a:rPr>
              <a:t>https://gyepgazdalkodas.hu/</a:t>
            </a:r>
            <a:endParaRPr lang="en-US" dirty="0"/>
          </a:p>
          <a:p>
            <a:pPr marL="342900" indent="-342900">
              <a:buFont typeface="+mj-lt"/>
              <a:buAutoNum type="arabicPeriod"/>
            </a:pPr>
            <a:r>
              <a:rPr lang="en-US" dirty="0">
                <a:hlinkClick r:id="rId5"/>
              </a:rPr>
              <a:t>https://www.hungarikum.hu/</a:t>
            </a: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121449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BCD3B-EAB4-87E8-85AB-C9DDB7162C68}"/>
              </a:ext>
            </a:extLst>
          </p:cNvPr>
          <p:cNvSpPr>
            <a:spLocks noGrp="1"/>
          </p:cNvSpPr>
          <p:nvPr>
            <p:ph type="title"/>
          </p:nvPr>
        </p:nvSpPr>
        <p:spPr>
          <a:xfrm>
            <a:off x="1130061" y="1541399"/>
            <a:ext cx="4158219" cy="1887602"/>
          </a:xfrm>
        </p:spPr>
        <p:txBody>
          <a:bodyPr anchor="ctr">
            <a:normAutofit/>
          </a:bodyPr>
          <a:lstStyle/>
          <a:p>
            <a:r>
              <a:rPr lang="en-US" dirty="0"/>
              <a:t>Thank you</a:t>
            </a:r>
          </a:p>
        </p:txBody>
      </p:sp>
      <p:sp>
        <p:nvSpPr>
          <p:cNvPr id="6" name="Text Placeholder 5">
            <a:extLst>
              <a:ext uri="{FF2B5EF4-FFF2-40B4-BE49-F238E27FC236}">
                <a16:creationId xmlns:a16="http://schemas.microsoft.com/office/drawing/2014/main" id="{75335026-4908-B82C-0C3C-4E5E0498CB6A}"/>
              </a:ext>
            </a:extLst>
          </p:cNvPr>
          <p:cNvSpPr>
            <a:spLocks noGrp="1"/>
          </p:cNvSpPr>
          <p:nvPr>
            <p:ph type="body" sz="quarter" idx="19"/>
          </p:nvPr>
        </p:nvSpPr>
        <p:spPr>
          <a:xfrm>
            <a:off x="1130061" y="4038600"/>
            <a:ext cx="4158219" cy="624839"/>
          </a:xfrm>
          <a:custGeom>
            <a:avLst/>
            <a:gdLst>
              <a:gd name="csX0" fmla="*/ 0 w 4158219"/>
              <a:gd name="csY0" fmla="*/ 0 h 624839"/>
              <a:gd name="csX1" fmla="*/ 510867 w 4158219"/>
              <a:gd name="csY1" fmla="*/ 0 h 624839"/>
              <a:gd name="csX2" fmla="*/ 980152 w 4158219"/>
              <a:gd name="csY2" fmla="*/ 0 h 624839"/>
              <a:gd name="csX3" fmla="*/ 1574183 w 4158219"/>
              <a:gd name="csY3" fmla="*/ 0 h 624839"/>
              <a:gd name="csX4" fmla="*/ 2043468 w 4158219"/>
              <a:gd name="csY4" fmla="*/ 0 h 624839"/>
              <a:gd name="csX5" fmla="*/ 2554335 w 4158219"/>
              <a:gd name="csY5" fmla="*/ 0 h 624839"/>
              <a:gd name="csX6" fmla="*/ 3189948 w 4158219"/>
              <a:gd name="csY6" fmla="*/ 0 h 624839"/>
              <a:gd name="csX7" fmla="*/ 4158219 w 4158219"/>
              <a:gd name="csY7" fmla="*/ 0 h 624839"/>
              <a:gd name="csX8" fmla="*/ 4158219 w 4158219"/>
              <a:gd name="csY8" fmla="*/ 306171 h 624839"/>
              <a:gd name="csX9" fmla="*/ 4158219 w 4158219"/>
              <a:gd name="csY9" fmla="*/ 624839 h 624839"/>
              <a:gd name="csX10" fmla="*/ 3688934 w 4158219"/>
              <a:gd name="csY10" fmla="*/ 624839 h 624839"/>
              <a:gd name="csX11" fmla="*/ 3053321 w 4158219"/>
              <a:gd name="csY11" fmla="*/ 624839 h 624839"/>
              <a:gd name="csX12" fmla="*/ 2500872 w 4158219"/>
              <a:gd name="csY12" fmla="*/ 624839 h 624839"/>
              <a:gd name="csX13" fmla="*/ 1948423 w 4158219"/>
              <a:gd name="csY13" fmla="*/ 624839 h 624839"/>
              <a:gd name="csX14" fmla="*/ 1271227 w 4158219"/>
              <a:gd name="csY14" fmla="*/ 624839 h 624839"/>
              <a:gd name="csX15" fmla="*/ 801942 w 4158219"/>
              <a:gd name="csY15" fmla="*/ 624839 h 624839"/>
              <a:gd name="csX16" fmla="*/ 0 w 4158219"/>
              <a:gd name="csY16" fmla="*/ 624839 h 624839"/>
              <a:gd name="csX17" fmla="*/ 0 w 4158219"/>
              <a:gd name="csY17" fmla="*/ 299923 h 624839"/>
              <a:gd name="csX18" fmla="*/ 0 w 4158219"/>
              <a:gd name="csY18" fmla="*/ 0 h 6248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158219" h="624839" fill="none" extrusionOk="0">
                <a:moveTo>
                  <a:pt x="0" y="0"/>
                </a:moveTo>
                <a:cubicBezTo>
                  <a:pt x="133211" y="-50897"/>
                  <a:pt x="391117" y="1163"/>
                  <a:pt x="510867" y="0"/>
                </a:cubicBezTo>
                <a:cubicBezTo>
                  <a:pt x="630617" y="-1163"/>
                  <a:pt x="861653" y="9302"/>
                  <a:pt x="980152" y="0"/>
                </a:cubicBezTo>
                <a:cubicBezTo>
                  <a:pt x="1098651" y="-9302"/>
                  <a:pt x="1449984" y="21638"/>
                  <a:pt x="1574183" y="0"/>
                </a:cubicBezTo>
                <a:cubicBezTo>
                  <a:pt x="1698382" y="-21638"/>
                  <a:pt x="1941386" y="40199"/>
                  <a:pt x="2043468" y="0"/>
                </a:cubicBezTo>
                <a:cubicBezTo>
                  <a:pt x="2145551" y="-40199"/>
                  <a:pt x="2436706" y="8352"/>
                  <a:pt x="2554335" y="0"/>
                </a:cubicBezTo>
                <a:cubicBezTo>
                  <a:pt x="2671964" y="-8352"/>
                  <a:pt x="2988110" y="58361"/>
                  <a:pt x="3189948" y="0"/>
                </a:cubicBezTo>
                <a:cubicBezTo>
                  <a:pt x="3391786" y="-58361"/>
                  <a:pt x="3902861" y="36620"/>
                  <a:pt x="4158219" y="0"/>
                </a:cubicBezTo>
                <a:cubicBezTo>
                  <a:pt x="4177958" y="143647"/>
                  <a:pt x="4126509" y="179642"/>
                  <a:pt x="4158219" y="306171"/>
                </a:cubicBezTo>
                <a:cubicBezTo>
                  <a:pt x="4189929" y="432700"/>
                  <a:pt x="4153114" y="551133"/>
                  <a:pt x="4158219" y="624839"/>
                </a:cubicBezTo>
                <a:cubicBezTo>
                  <a:pt x="3945868" y="671216"/>
                  <a:pt x="3849985" y="615005"/>
                  <a:pt x="3688934" y="624839"/>
                </a:cubicBezTo>
                <a:cubicBezTo>
                  <a:pt x="3527884" y="634673"/>
                  <a:pt x="3238339" y="583898"/>
                  <a:pt x="3053321" y="624839"/>
                </a:cubicBezTo>
                <a:cubicBezTo>
                  <a:pt x="2868303" y="665780"/>
                  <a:pt x="2688102" y="599496"/>
                  <a:pt x="2500872" y="624839"/>
                </a:cubicBezTo>
                <a:cubicBezTo>
                  <a:pt x="2313642" y="650182"/>
                  <a:pt x="2164362" y="572309"/>
                  <a:pt x="1948423" y="624839"/>
                </a:cubicBezTo>
                <a:cubicBezTo>
                  <a:pt x="1732484" y="677369"/>
                  <a:pt x="1579762" y="590276"/>
                  <a:pt x="1271227" y="624839"/>
                </a:cubicBezTo>
                <a:cubicBezTo>
                  <a:pt x="962692" y="659402"/>
                  <a:pt x="958595" y="610738"/>
                  <a:pt x="801942" y="624839"/>
                </a:cubicBezTo>
                <a:cubicBezTo>
                  <a:pt x="645289" y="638940"/>
                  <a:pt x="300953" y="546414"/>
                  <a:pt x="0" y="624839"/>
                </a:cubicBezTo>
                <a:cubicBezTo>
                  <a:pt x="-23591" y="534698"/>
                  <a:pt x="33093" y="386681"/>
                  <a:pt x="0" y="299923"/>
                </a:cubicBezTo>
                <a:cubicBezTo>
                  <a:pt x="-33093" y="213165"/>
                  <a:pt x="29942" y="123182"/>
                  <a:pt x="0" y="0"/>
                </a:cubicBezTo>
                <a:close/>
              </a:path>
              <a:path w="4158219" h="624839" stroke="0" extrusionOk="0">
                <a:moveTo>
                  <a:pt x="0" y="0"/>
                </a:moveTo>
                <a:cubicBezTo>
                  <a:pt x="199025" y="-35879"/>
                  <a:pt x="413755" y="18734"/>
                  <a:pt x="635613" y="0"/>
                </a:cubicBezTo>
                <a:cubicBezTo>
                  <a:pt x="857471" y="-18734"/>
                  <a:pt x="953655" y="39860"/>
                  <a:pt x="1146480" y="0"/>
                </a:cubicBezTo>
                <a:cubicBezTo>
                  <a:pt x="1339305" y="-39860"/>
                  <a:pt x="1654728" y="57601"/>
                  <a:pt x="1782094" y="0"/>
                </a:cubicBezTo>
                <a:cubicBezTo>
                  <a:pt x="1909460" y="-57601"/>
                  <a:pt x="2221109" y="11926"/>
                  <a:pt x="2334543" y="0"/>
                </a:cubicBezTo>
                <a:cubicBezTo>
                  <a:pt x="2447977" y="-11926"/>
                  <a:pt x="2742533" y="7971"/>
                  <a:pt x="2886992" y="0"/>
                </a:cubicBezTo>
                <a:cubicBezTo>
                  <a:pt x="3031451" y="-7971"/>
                  <a:pt x="3331827" y="53421"/>
                  <a:pt x="3564188" y="0"/>
                </a:cubicBezTo>
                <a:cubicBezTo>
                  <a:pt x="3796549" y="-53421"/>
                  <a:pt x="3871185" y="48574"/>
                  <a:pt x="4158219" y="0"/>
                </a:cubicBezTo>
                <a:cubicBezTo>
                  <a:pt x="4182540" y="123645"/>
                  <a:pt x="4148731" y="228391"/>
                  <a:pt x="4158219" y="293674"/>
                </a:cubicBezTo>
                <a:cubicBezTo>
                  <a:pt x="4167707" y="358957"/>
                  <a:pt x="4139452" y="471554"/>
                  <a:pt x="4158219" y="624839"/>
                </a:cubicBezTo>
                <a:cubicBezTo>
                  <a:pt x="3872850" y="684014"/>
                  <a:pt x="3814517" y="585861"/>
                  <a:pt x="3564188" y="624839"/>
                </a:cubicBezTo>
                <a:cubicBezTo>
                  <a:pt x="3313859" y="663817"/>
                  <a:pt x="3114771" y="617872"/>
                  <a:pt x="2970156" y="624839"/>
                </a:cubicBezTo>
                <a:cubicBezTo>
                  <a:pt x="2825541" y="631806"/>
                  <a:pt x="2614749" y="593314"/>
                  <a:pt x="2334543" y="624839"/>
                </a:cubicBezTo>
                <a:cubicBezTo>
                  <a:pt x="2054337" y="656364"/>
                  <a:pt x="2028574" y="580750"/>
                  <a:pt x="1782094" y="624839"/>
                </a:cubicBezTo>
                <a:cubicBezTo>
                  <a:pt x="1535614" y="668928"/>
                  <a:pt x="1368183" y="608043"/>
                  <a:pt x="1146480" y="624839"/>
                </a:cubicBezTo>
                <a:cubicBezTo>
                  <a:pt x="924777" y="641635"/>
                  <a:pt x="746543" y="567823"/>
                  <a:pt x="552449" y="624839"/>
                </a:cubicBezTo>
                <a:cubicBezTo>
                  <a:pt x="358355" y="681855"/>
                  <a:pt x="222738" y="572180"/>
                  <a:pt x="0" y="624839"/>
                </a:cubicBezTo>
                <a:cubicBezTo>
                  <a:pt x="-8373" y="556333"/>
                  <a:pt x="13830" y="397224"/>
                  <a:pt x="0" y="324916"/>
                </a:cubicBezTo>
                <a:cubicBezTo>
                  <a:pt x="-13830" y="252608"/>
                  <a:pt x="25879" y="135336"/>
                  <a:pt x="0" y="0"/>
                </a:cubicBezTo>
                <a:close/>
              </a:path>
            </a:pathLst>
          </a:custGeom>
          <a:solidFill>
            <a:schemeClr val="accent4">
              <a:lumMod val="40000"/>
              <a:lumOff val="60000"/>
            </a:schemeClr>
          </a:solidFill>
          <a:ln w="28575">
            <a:solidFill>
              <a:srgbClr val="476977"/>
            </a:solidFill>
            <a:extLst>
              <a:ext uri="{C807C97D-BFC1-408E-A445-0C87EB9F89A2}">
                <ask:lineSketchStyleProps xmlns:ask="http://schemas.microsoft.com/office/drawing/2018/sketchyshapes" sd="1606488843">
                  <ask:type>
                    <ask:lineSketchScribble/>
                  </ask:type>
                </ask:lineSketchStyleProps>
              </a:ext>
            </a:extLst>
          </a:ln>
        </p:spPr>
        <p:txBody>
          <a:bodyPr anchor="t">
            <a:normAutofit/>
          </a:bodyPr>
          <a:lstStyle/>
          <a:p>
            <a:r>
              <a:rPr lang="en-US" sz="2200" dirty="0"/>
              <a:t>Boglárka Zsuzsanna Kovács</a:t>
            </a:r>
          </a:p>
          <a:p>
            <a:endParaRPr lang="en-US" dirty="0"/>
          </a:p>
        </p:txBody>
      </p:sp>
      <p:pic>
        <p:nvPicPr>
          <p:cNvPr id="7" name="Picture Placeholder 6">
            <a:extLst>
              <a:ext uri="{FF2B5EF4-FFF2-40B4-BE49-F238E27FC236}">
                <a16:creationId xmlns:a16="http://schemas.microsoft.com/office/drawing/2014/main" id="{0EA9481B-9519-A4F9-DE4A-73966DDB1674}"/>
              </a:ext>
            </a:extLst>
          </p:cNvPr>
          <p:cNvPicPr>
            <a:picLocks noGrp="1" noChangeAspect="1"/>
          </p:cNvPicPr>
          <p:nvPr>
            <p:ph type="pic" sz="quarter" idx="10"/>
          </p:nvPr>
        </p:nvPicPr>
        <p:blipFill>
          <a:blip r:embed="rId3"/>
          <a:srcRect t="17315" b="7308"/>
          <a:stretch>
            <a:fillRect/>
          </a:stretch>
        </p:blipFill>
        <p:spPr>
          <a:xfrm>
            <a:off x="6096000" y="0"/>
            <a:ext cx="6096000" cy="6858000"/>
          </a:xfrm>
          <a:prstGeom prst="rect">
            <a:avLst/>
          </a:prstGeom>
          <a:noFill/>
        </p:spPr>
      </p:pic>
      <p:sp>
        <p:nvSpPr>
          <p:cNvPr id="2" name="TextBox 1">
            <a:extLst>
              <a:ext uri="{FF2B5EF4-FFF2-40B4-BE49-F238E27FC236}">
                <a16:creationId xmlns:a16="http://schemas.microsoft.com/office/drawing/2014/main" id="{82E6C508-3DFF-63A2-7948-86AC7392BF7F}"/>
              </a:ext>
            </a:extLst>
          </p:cNvPr>
          <p:cNvSpPr txBox="1"/>
          <p:nvPr/>
        </p:nvSpPr>
        <p:spPr>
          <a:xfrm>
            <a:off x="8193504" y="6328611"/>
            <a:ext cx="3717759" cy="369332"/>
          </a:xfrm>
          <a:custGeom>
            <a:avLst/>
            <a:gdLst>
              <a:gd name="csX0" fmla="*/ 0 w 3717759"/>
              <a:gd name="csY0" fmla="*/ 0 h 369332"/>
              <a:gd name="csX1" fmla="*/ 493931 w 3717759"/>
              <a:gd name="csY1" fmla="*/ 0 h 369332"/>
              <a:gd name="csX2" fmla="*/ 950684 w 3717759"/>
              <a:gd name="csY2" fmla="*/ 0 h 369332"/>
              <a:gd name="csX3" fmla="*/ 1481793 w 3717759"/>
              <a:gd name="csY3" fmla="*/ 0 h 369332"/>
              <a:gd name="csX4" fmla="*/ 2087256 w 3717759"/>
              <a:gd name="csY4" fmla="*/ 0 h 369332"/>
              <a:gd name="csX5" fmla="*/ 2655542 w 3717759"/>
              <a:gd name="csY5" fmla="*/ 0 h 369332"/>
              <a:gd name="csX6" fmla="*/ 3149473 w 3717759"/>
              <a:gd name="csY6" fmla="*/ 0 h 369332"/>
              <a:gd name="csX7" fmla="*/ 3717759 w 3717759"/>
              <a:gd name="csY7" fmla="*/ 0 h 369332"/>
              <a:gd name="csX8" fmla="*/ 3717759 w 3717759"/>
              <a:gd name="csY8" fmla="*/ 369332 h 369332"/>
              <a:gd name="csX9" fmla="*/ 3298183 w 3717759"/>
              <a:gd name="csY9" fmla="*/ 369332 h 369332"/>
              <a:gd name="csX10" fmla="*/ 2841430 w 3717759"/>
              <a:gd name="csY10" fmla="*/ 369332 h 369332"/>
              <a:gd name="csX11" fmla="*/ 2384677 w 3717759"/>
              <a:gd name="csY11" fmla="*/ 369332 h 369332"/>
              <a:gd name="csX12" fmla="*/ 1853568 w 3717759"/>
              <a:gd name="csY12" fmla="*/ 369332 h 369332"/>
              <a:gd name="csX13" fmla="*/ 1322460 w 3717759"/>
              <a:gd name="csY13" fmla="*/ 369332 h 369332"/>
              <a:gd name="csX14" fmla="*/ 754174 w 3717759"/>
              <a:gd name="csY14" fmla="*/ 369332 h 369332"/>
              <a:gd name="csX15" fmla="*/ 0 w 3717759"/>
              <a:gd name="csY15" fmla="*/ 369332 h 369332"/>
              <a:gd name="csX16" fmla="*/ 0 w 3717759"/>
              <a:gd name="csY16"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717759" h="369332" fill="none" extrusionOk="0">
                <a:moveTo>
                  <a:pt x="0" y="0"/>
                </a:moveTo>
                <a:cubicBezTo>
                  <a:pt x="137704" y="-43878"/>
                  <a:pt x="286676" y="4694"/>
                  <a:pt x="493931" y="0"/>
                </a:cubicBezTo>
                <a:cubicBezTo>
                  <a:pt x="701186" y="-4694"/>
                  <a:pt x="840953" y="13722"/>
                  <a:pt x="950684" y="0"/>
                </a:cubicBezTo>
                <a:cubicBezTo>
                  <a:pt x="1060415" y="-13722"/>
                  <a:pt x="1227277" y="45724"/>
                  <a:pt x="1481793" y="0"/>
                </a:cubicBezTo>
                <a:cubicBezTo>
                  <a:pt x="1736309" y="-45724"/>
                  <a:pt x="1918124" y="9508"/>
                  <a:pt x="2087256" y="0"/>
                </a:cubicBezTo>
                <a:cubicBezTo>
                  <a:pt x="2256388" y="-9508"/>
                  <a:pt x="2526853" y="49410"/>
                  <a:pt x="2655542" y="0"/>
                </a:cubicBezTo>
                <a:cubicBezTo>
                  <a:pt x="2784231" y="-49410"/>
                  <a:pt x="3036972" y="19732"/>
                  <a:pt x="3149473" y="0"/>
                </a:cubicBezTo>
                <a:cubicBezTo>
                  <a:pt x="3261974" y="-19732"/>
                  <a:pt x="3446894" y="35842"/>
                  <a:pt x="3717759" y="0"/>
                </a:cubicBezTo>
                <a:cubicBezTo>
                  <a:pt x="3718377" y="117133"/>
                  <a:pt x="3712818" y="277391"/>
                  <a:pt x="3717759" y="369332"/>
                </a:cubicBezTo>
                <a:cubicBezTo>
                  <a:pt x="3516447" y="391793"/>
                  <a:pt x="3417184" y="360133"/>
                  <a:pt x="3298183" y="369332"/>
                </a:cubicBezTo>
                <a:cubicBezTo>
                  <a:pt x="3179182" y="378531"/>
                  <a:pt x="2995164" y="369242"/>
                  <a:pt x="2841430" y="369332"/>
                </a:cubicBezTo>
                <a:cubicBezTo>
                  <a:pt x="2687696" y="369422"/>
                  <a:pt x="2576273" y="368689"/>
                  <a:pt x="2384677" y="369332"/>
                </a:cubicBezTo>
                <a:cubicBezTo>
                  <a:pt x="2193081" y="369975"/>
                  <a:pt x="2095276" y="306261"/>
                  <a:pt x="1853568" y="369332"/>
                </a:cubicBezTo>
                <a:cubicBezTo>
                  <a:pt x="1611860" y="432403"/>
                  <a:pt x="1583991" y="319249"/>
                  <a:pt x="1322460" y="369332"/>
                </a:cubicBezTo>
                <a:cubicBezTo>
                  <a:pt x="1060929" y="419415"/>
                  <a:pt x="905462" y="361910"/>
                  <a:pt x="754174" y="369332"/>
                </a:cubicBezTo>
                <a:cubicBezTo>
                  <a:pt x="602886" y="376754"/>
                  <a:pt x="219556" y="342969"/>
                  <a:pt x="0" y="369332"/>
                </a:cubicBezTo>
                <a:cubicBezTo>
                  <a:pt x="-20143" y="208742"/>
                  <a:pt x="19462" y="93423"/>
                  <a:pt x="0" y="0"/>
                </a:cubicBezTo>
                <a:close/>
              </a:path>
              <a:path w="3717759" h="369332" stroke="0" extrusionOk="0">
                <a:moveTo>
                  <a:pt x="0" y="0"/>
                </a:moveTo>
                <a:cubicBezTo>
                  <a:pt x="279862" y="-13750"/>
                  <a:pt x="398561" y="48093"/>
                  <a:pt x="568286" y="0"/>
                </a:cubicBezTo>
                <a:cubicBezTo>
                  <a:pt x="738011" y="-48093"/>
                  <a:pt x="818730" y="45675"/>
                  <a:pt x="987862" y="0"/>
                </a:cubicBezTo>
                <a:cubicBezTo>
                  <a:pt x="1156994" y="-45675"/>
                  <a:pt x="1277681" y="6453"/>
                  <a:pt x="1407437" y="0"/>
                </a:cubicBezTo>
                <a:cubicBezTo>
                  <a:pt x="1537194" y="-6453"/>
                  <a:pt x="1783679" y="29196"/>
                  <a:pt x="1938546" y="0"/>
                </a:cubicBezTo>
                <a:cubicBezTo>
                  <a:pt x="2093413" y="-29196"/>
                  <a:pt x="2187428" y="15617"/>
                  <a:pt x="2395299" y="0"/>
                </a:cubicBezTo>
                <a:cubicBezTo>
                  <a:pt x="2603170" y="-15617"/>
                  <a:pt x="2786918" y="2125"/>
                  <a:pt x="2889230" y="0"/>
                </a:cubicBezTo>
                <a:cubicBezTo>
                  <a:pt x="2991542" y="-2125"/>
                  <a:pt x="3309167" y="87853"/>
                  <a:pt x="3717759" y="0"/>
                </a:cubicBezTo>
                <a:cubicBezTo>
                  <a:pt x="3725695" y="115608"/>
                  <a:pt x="3680063" y="231363"/>
                  <a:pt x="3717759" y="369332"/>
                </a:cubicBezTo>
                <a:cubicBezTo>
                  <a:pt x="3548709" y="379854"/>
                  <a:pt x="3413679" y="337011"/>
                  <a:pt x="3298183" y="369332"/>
                </a:cubicBezTo>
                <a:cubicBezTo>
                  <a:pt x="3182687" y="401653"/>
                  <a:pt x="2854620" y="364946"/>
                  <a:pt x="2729897" y="369332"/>
                </a:cubicBezTo>
                <a:cubicBezTo>
                  <a:pt x="2605174" y="373718"/>
                  <a:pt x="2409657" y="358685"/>
                  <a:pt x="2273144" y="369332"/>
                </a:cubicBezTo>
                <a:cubicBezTo>
                  <a:pt x="2136631" y="379979"/>
                  <a:pt x="1945264" y="363161"/>
                  <a:pt x="1667680" y="369332"/>
                </a:cubicBezTo>
                <a:cubicBezTo>
                  <a:pt x="1390096" y="375503"/>
                  <a:pt x="1310853" y="363438"/>
                  <a:pt x="1136572" y="369332"/>
                </a:cubicBezTo>
                <a:cubicBezTo>
                  <a:pt x="962291" y="375226"/>
                  <a:pt x="798105" y="365707"/>
                  <a:pt x="531108" y="369332"/>
                </a:cubicBezTo>
                <a:cubicBezTo>
                  <a:pt x="264111" y="372957"/>
                  <a:pt x="136156" y="340009"/>
                  <a:pt x="0" y="369332"/>
                </a:cubicBezTo>
                <a:cubicBezTo>
                  <a:pt x="-6728" y="221363"/>
                  <a:pt x="23485" y="178099"/>
                  <a:pt x="0" y="0"/>
                </a:cubicBezTo>
                <a:close/>
              </a:path>
            </a:pathLst>
          </a:custGeom>
          <a:solidFill>
            <a:schemeClr val="accent6"/>
          </a:solidFill>
          <a:ln>
            <a:solidFill>
              <a:srgbClr val="476977"/>
            </a:solidFill>
            <a:extLst>
              <a:ext uri="{C807C97D-BFC1-408E-A445-0C87EB9F89A2}">
                <ask:lineSketchStyleProps xmlns:ask="http://schemas.microsoft.com/office/drawing/2018/sketchyshapes" sd="2557941631">
                  <a:prstGeom prst="rect">
                    <a:avLst/>
                  </a:prstGeom>
                  <ask:type>
                    <ask:lineSketchScribble/>
                  </ask:type>
                </ask:lineSketchStyleProps>
              </a:ext>
            </a:extLst>
          </a:ln>
        </p:spPr>
        <p:txBody>
          <a:bodyPr wrap="square" rtlCol="0">
            <a:spAutoFit/>
          </a:bodyPr>
          <a:lstStyle/>
          <a:p>
            <a:r>
              <a:rPr lang="en-GB" dirty="0"/>
              <a:t>Eurasian bittern (Botaurus stellaris)</a:t>
            </a:r>
            <a:endParaRPr lang="en-US" dirty="0"/>
          </a:p>
        </p:txBody>
      </p:sp>
    </p:spTree>
    <p:extLst>
      <p:ext uri="{BB962C8B-B14F-4D97-AF65-F5344CB8AC3E}">
        <p14:creationId xmlns:p14="http://schemas.microsoft.com/office/powerpoint/2010/main" val="301015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518161" y="555592"/>
            <a:ext cx="3574208" cy="2087880"/>
          </a:xfrm>
        </p:spPr>
        <p:txBody>
          <a:bodyPr anchor="ctr">
            <a:normAutofit/>
          </a:bodyPr>
          <a:lstStyle/>
          <a:p>
            <a:r>
              <a:rPr lang="en-US" sz="2800" noProof="0" dirty="0"/>
              <a:t>Content</a:t>
            </a:r>
            <a:endParaRPr lang="en-US" sz="2800" dirty="0"/>
          </a:p>
        </p:txBody>
      </p:sp>
      <p:sp>
        <p:nvSpPr>
          <p:cNvPr id="4" name="Text Placeholder 3">
            <a:extLst>
              <a:ext uri="{FF2B5EF4-FFF2-40B4-BE49-F238E27FC236}">
                <a16:creationId xmlns:a16="http://schemas.microsoft.com/office/drawing/2014/main" id="{39D3AADE-5119-8CE2-0DD5-2BD7E3403288}"/>
              </a:ext>
            </a:extLst>
          </p:cNvPr>
          <p:cNvSpPr>
            <a:spLocks noGrp="1"/>
          </p:cNvSpPr>
          <p:nvPr>
            <p:ph type="body" sz="quarter" idx="16"/>
          </p:nvPr>
        </p:nvSpPr>
        <p:spPr>
          <a:xfrm>
            <a:off x="606742" y="3131217"/>
            <a:ext cx="3397045" cy="2927350"/>
          </a:xfrm>
          <a:custGeom>
            <a:avLst/>
            <a:gdLst>
              <a:gd name="csX0" fmla="*/ 0 w 3397045"/>
              <a:gd name="csY0" fmla="*/ 0 h 2927350"/>
              <a:gd name="csX1" fmla="*/ 532204 w 3397045"/>
              <a:gd name="csY1" fmla="*/ 0 h 2927350"/>
              <a:gd name="csX2" fmla="*/ 1166319 w 3397045"/>
              <a:gd name="csY2" fmla="*/ 0 h 2927350"/>
              <a:gd name="csX3" fmla="*/ 1698522 w 3397045"/>
              <a:gd name="csY3" fmla="*/ 0 h 2927350"/>
              <a:gd name="csX4" fmla="*/ 2332638 w 3397045"/>
              <a:gd name="csY4" fmla="*/ 0 h 2927350"/>
              <a:gd name="csX5" fmla="*/ 2898812 w 3397045"/>
              <a:gd name="csY5" fmla="*/ 0 h 2927350"/>
              <a:gd name="csX6" fmla="*/ 3397045 w 3397045"/>
              <a:gd name="csY6" fmla="*/ 0 h 2927350"/>
              <a:gd name="csX7" fmla="*/ 3397045 w 3397045"/>
              <a:gd name="csY7" fmla="*/ 585470 h 2927350"/>
              <a:gd name="csX8" fmla="*/ 3397045 w 3397045"/>
              <a:gd name="csY8" fmla="*/ 1170940 h 2927350"/>
              <a:gd name="csX9" fmla="*/ 3397045 w 3397045"/>
              <a:gd name="csY9" fmla="*/ 1697863 h 2927350"/>
              <a:gd name="csX10" fmla="*/ 3397045 w 3397045"/>
              <a:gd name="csY10" fmla="*/ 2312607 h 2927350"/>
              <a:gd name="csX11" fmla="*/ 3397045 w 3397045"/>
              <a:gd name="csY11" fmla="*/ 2927350 h 2927350"/>
              <a:gd name="csX12" fmla="*/ 2932782 w 3397045"/>
              <a:gd name="csY12" fmla="*/ 2927350 h 2927350"/>
              <a:gd name="csX13" fmla="*/ 2468519 w 3397045"/>
              <a:gd name="csY13" fmla="*/ 2927350 h 2927350"/>
              <a:gd name="csX14" fmla="*/ 2004257 w 3397045"/>
              <a:gd name="csY14" fmla="*/ 2927350 h 2927350"/>
              <a:gd name="csX15" fmla="*/ 1539994 w 3397045"/>
              <a:gd name="csY15" fmla="*/ 2927350 h 2927350"/>
              <a:gd name="csX16" fmla="*/ 1075731 w 3397045"/>
              <a:gd name="csY16" fmla="*/ 2927350 h 2927350"/>
              <a:gd name="csX17" fmla="*/ 543527 w 3397045"/>
              <a:gd name="csY17" fmla="*/ 2927350 h 2927350"/>
              <a:gd name="csX18" fmla="*/ 0 w 3397045"/>
              <a:gd name="csY18" fmla="*/ 2927350 h 2927350"/>
              <a:gd name="csX19" fmla="*/ 0 w 3397045"/>
              <a:gd name="csY19" fmla="*/ 2283333 h 2927350"/>
              <a:gd name="csX20" fmla="*/ 0 w 3397045"/>
              <a:gd name="csY20" fmla="*/ 1727137 h 2927350"/>
              <a:gd name="csX21" fmla="*/ 0 w 3397045"/>
              <a:gd name="csY21" fmla="*/ 1141666 h 2927350"/>
              <a:gd name="csX22" fmla="*/ 0 w 3397045"/>
              <a:gd name="csY22" fmla="*/ 556196 h 2927350"/>
              <a:gd name="csX23" fmla="*/ 0 w 3397045"/>
              <a:gd name="csY23" fmla="*/ 0 h 2927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397045" h="2927350" fill="none" extrusionOk="0">
                <a:moveTo>
                  <a:pt x="0" y="0"/>
                </a:moveTo>
                <a:cubicBezTo>
                  <a:pt x="258130" y="-4488"/>
                  <a:pt x="420931" y="48032"/>
                  <a:pt x="532204" y="0"/>
                </a:cubicBezTo>
                <a:cubicBezTo>
                  <a:pt x="643477" y="-48032"/>
                  <a:pt x="969998" y="15436"/>
                  <a:pt x="1166319" y="0"/>
                </a:cubicBezTo>
                <a:cubicBezTo>
                  <a:pt x="1362641" y="-15436"/>
                  <a:pt x="1540877" y="32537"/>
                  <a:pt x="1698522" y="0"/>
                </a:cubicBezTo>
                <a:cubicBezTo>
                  <a:pt x="1856167" y="-32537"/>
                  <a:pt x="2075515" y="63924"/>
                  <a:pt x="2332638" y="0"/>
                </a:cubicBezTo>
                <a:cubicBezTo>
                  <a:pt x="2589761" y="-63924"/>
                  <a:pt x="2635575" y="12736"/>
                  <a:pt x="2898812" y="0"/>
                </a:cubicBezTo>
                <a:cubicBezTo>
                  <a:pt x="3162049" y="-12736"/>
                  <a:pt x="3225722" y="18310"/>
                  <a:pt x="3397045" y="0"/>
                </a:cubicBezTo>
                <a:cubicBezTo>
                  <a:pt x="3433453" y="292479"/>
                  <a:pt x="3375127" y="321136"/>
                  <a:pt x="3397045" y="585470"/>
                </a:cubicBezTo>
                <a:cubicBezTo>
                  <a:pt x="3418963" y="849804"/>
                  <a:pt x="3331001" y="1022673"/>
                  <a:pt x="3397045" y="1170940"/>
                </a:cubicBezTo>
                <a:cubicBezTo>
                  <a:pt x="3463089" y="1319207"/>
                  <a:pt x="3338066" y="1589223"/>
                  <a:pt x="3397045" y="1697863"/>
                </a:cubicBezTo>
                <a:cubicBezTo>
                  <a:pt x="3456024" y="1806503"/>
                  <a:pt x="3370739" y="2135302"/>
                  <a:pt x="3397045" y="2312607"/>
                </a:cubicBezTo>
                <a:cubicBezTo>
                  <a:pt x="3423351" y="2489912"/>
                  <a:pt x="3363251" y="2714544"/>
                  <a:pt x="3397045" y="2927350"/>
                </a:cubicBezTo>
                <a:cubicBezTo>
                  <a:pt x="3268080" y="2935387"/>
                  <a:pt x="3139991" y="2923405"/>
                  <a:pt x="2932782" y="2927350"/>
                </a:cubicBezTo>
                <a:cubicBezTo>
                  <a:pt x="2725573" y="2931295"/>
                  <a:pt x="2635418" y="2890508"/>
                  <a:pt x="2468519" y="2927350"/>
                </a:cubicBezTo>
                <a:cubicBezTo>
                  <a:pt x="2301620" y="2964192"/>
                  <a:pt x="2163307" y="2908253"/>
                  <a:pt x="2004257" y="2927350"/>
                </a:cubicBezTo>
                <a:cubicBezTo>
                  <a:pt x="1845207" y="2946447"/>
                  <a:pt x="1654489" y="2904210"/>
                  <a:pt x="1539994" y="2927350"/>
                </a:cubicBezTo>
                <a:cubicBezTo>
                  <a:pt x="1425499" y="2950490"/>
                  <a:pt x="1227451" y="2905026"/>
                  <a:pt x="1075731" y="2927350"/>
                </a:cubicBezTo>
                <a:cubicBezTo>
                  <a:pt x="924011" y="2949674"/>
                  <a:pt x="732951" y="2911335"/>
                  <a:pt x="543527" y="2927350"/>
                </a:cubicBezTo>
                <a:cubicBezTo>
                  <a:pt x="354103" y="2943365"/>
                  <a:pt x="169745" y="2907537"/>
                  <a:pt x="0" y="2927350"/>
                </a:cubicBezTo>
                <a:cubicBezTo>
                  <a:pt x="-66088" y="2673395"/>
                  <a:pt x="48611" y="2539062"/>
                  <a:pt x="0" y="2283333"/>
                </a:cubicBezTo>
                <a:cubicBezTo>
                  <a:pt x="-48611" y="2027604"/>
                  <a:pt x="58647" y="1934153"/>
                  <a:pt x="0" y="1727137"/>
                </a:cubicBezTo>
                <a:cubicBezTo>
                  <a:pt x="-58647" y="1520121"/>
                  <a:pt x="70200" y="1400706"/>
                  <a:pt x="0" y="1141666"/>
                </a:cubicBezTo>
                <a:cubicBezTo>
                  <a:pt x="-70200" y="882626"/>
                  <a:pt x="57261" y="687426"/>
                  <a:pt x="0" y="556196"/>
                </a:cubicBezTo>
                <a:cubicBezTo>
                  <a:pt x="-57261" y="424966"/>
                  <a:pt x="64508" y="192282"/>
                  <a:pt x="0" y="0"/>
                </a:cubicBezTo>
                <a:close/>
              </a:path>
              <a:path w="3397045" h="2927350" stroke="0" extrusionOk="0">
                <a:moveTo>
                  <a:pt x="0" y="0"/>
                </a:moveTo>
                <a:cubicBezTo>
                  <a:pt x="172330" y="-3671"/>
                  <a:pt x="357717" y="24740"/>
                  <a:pt x="600145" y="0"/>
                </a:cubicBezTo>
                <a:cubicBezTo>
                  <a:pt x="842573" y="-24740"/>
                  <a:pt x="914564" y="38355"/>
                  <a:pt x="1098378" y="0"/>
                </a:cubicBezTo>
                <a:cubicBezTo>
                  <a:pt x="1282192" y="-38355"/>
                  <a:pt x="1523467" y="27430"/>
                  <a:pt x="1732493" y="0"/>
                </a:cubicBezTo>
                <a:cubicBezTo>
                  <a:pt x="1941520" y="-27430"/>
                  <a:pt x="2091820" y="33177"/>
                  <a:pt x="2332638" y="0"/>
                </a:cubicBezTo>
                <a:cubicBezTo>
                  <a:pt x="2573456" y="-33177"/>
                  <a:pt x="2697643" y="27650"/>
                  <a:pt x="2830871" y="0"/>
                </a:cubicBezTo>
                <a:cubicBezTo>
                  <a:pt x="2964099" y="-27650"/>
                  <a:pt x="3239292" y="29215"/>
                  <a:pt x="3397045" y="0"/>
                </a:cubicBezTo>
                <a:cubicBezTo>
                  <a:pt x="3440510" y="169528"/>
                  <a:pt x="3358440" y="335873"/>
                  <a:pt x="3397045" y="497650"/>
                </a:cubicBezTo>
                <a:cubicBezTo>
                  <a:pt x="3435650" y="659427"/>
                  <a:pt x="3371494" y="816657"/>
                  <a:pt x="3397045" y="1053846"/>
                </a:cubicBezTo>
                <a:cubicBezTo>
                  <a:pt x="3422596" y="1291035"/>
                  <a:pt x="3356799" y="1304874"/>
                  <a:pt x="3397045" y="1551496"/>
                </a:cubicBezTo>
                <a:cubicBezTo>
                  <a:pt x="3437291" y="1798118"/>
                  <a:pt x="3377340" y="1821753"/>
                  <a:pt x="3397045" y="2078419"/>
                </a:cubicBezTo>
                <a:cubicBezTo>
                  <a:pt x="3416750" y="2335085"/>
                  <a:pt x="3366445" y="2719768"/>
                  <a:pt x="3397045" y="2927350"/>
                </a:cubicBezTo>
                <a:cubicBezTo>
                  <a:pt x="3233444" y="2973417"/>
                  <a:pt x="3129936" y="2891727"/>
                  <a:pt x="2898812" y="2927350"/>
                </a:cubicBezTo>
                <a:cubicBezTo>
                  <a:pt x="2667688" y="2962973"/>
                  <a:pt x="2629340" y="2916264"/>
                  <a:pt x="2434549" y="2927350"/>
                </a:cubicBezTo>
                <a:cubicBezTo>
                  <a:pt x="2239758" y="2938436"/>
                  <a:pt x="2167232" y="2885677"/>
                  <a:pt x="1902345" y="2927350"/>
                </a:cubicBezTo>
                <a:cubicBezTo>
                  <a:pt x="1637458" y="2969023"/>
                  <a:pt x="1559395" y="2902757"/>
                  <a:pt x="1268230" y="2927350"/>
                </a:cubicBezTo>
                <a:cubicBezTo>
                  <a:pt x="977066" y="2951943"/>
                  <a:pt x="900903" y="2911220"/>
                  <a:pt x="803967" y="2927350"/>
                </a:cubicBezTo>
                <a:cubicBezTo>
                  <a:pt x="707031" y="2943480"/>
                  <a:pt x="286276" y="2859337"/>
                  <a:pt x="0" y="2927350"/>
                </a:cubicBezTo>
                <a:cubicBezTo>
                  <a:pt x="-44025" y="2786315"/>
                  <a:pt x="27446" y="2596091"/>
                  <a:pt x="0" y="2283333"/>
                </a:cubicBezTo>
                <a:cubicBezTo>
                  <a:pt x="-27446" y="1970575"/>
                  <a:pt x="51127" y="1873625"/>
                  <a:pt x="0" y="1756410"/>
                </a:cubicBezTo>
                <a:cubicBezTo>
                  <a:pt x="-51127" y="1639195"/>
                  <a:pt x="2285" y="1337328"/>
                  <a:pt x="0" y="1229487"/>
                </a:cubicBezTo>
                <a:cubicBezTo>
                  <a:pt x="-2285" y="1121646"/>
                  <a:pt x="50282" y="934936"/>
                  <a:pt x="0" y="731837"/>
                </a:cubicBezTo>
                <a:cubicBezTo>
                  <a:pt x="-50282" y="528738"/>
                  <a:pt x="67210" y="270261"/>
                  <a:pt x="0" y="0"/>
                </a:cubicBezTo>
                <a:close/>
              </a:path>
            </a:pathLst>
          </a:custGeom>
          <a:solidFill>
            <a:schemeClr val="bg2"/>
          </a:solidFill>
          <a:ln w="28575">
            <a:solidFill>
              <a:schemeClr val="accent5"/>
            </a:solidFill>
            <a:extLst>
              <a:ext uri="{C807C97D-BFC1-408E-A445-0C87EB9F89A2}">
                <ask:lineSketchStyleProps xmlns:ask="http://schemas.microsoft.com/office/drawing/2018/sketchyshapes" sd="736180878">
                  <ask:type>
                    <ask:lineSketchScribble/>
                  </ask:type>
                </ask:lineSketchStyleProps>
              </a:ext>
            </a:extLst>
          </a:ln>
        </p:spPr>
        <p:txBody>
          <a:bodyPr>
            <a:normAutofit/>
          </a:bodyPr>
          <a:lstStyle/>
          <a:p>
            <a:r>
              <a:rPr lang="en-US" sz="2000" dirty="0"/>
              <a:t>1. Pannonian region</a:t>
            </a:r>
          </a:p>
          <a:p>
            <a:r>
              <a:rPr lang="en-US" sz="2000" dirty="0"/>
              <a:t>2. Natura 2000 in Hungary</a:t>
            </a:r>
          </a:p>
          <a:p>
            <a:r>
              <a:rPr lang="en-US" sz="2000" dirty="0"/>
              <a:t>3. Management model</a:t>
            </a:r>
          </a:p>
          <a:p>
            <a:r>
              <a:rPr lang="en-US" sz="2000" dirty="0"/>
              <a:t>4. Evaluation indicators</a:t>
            </a:r>
          </a:p>
          <a:p>
            <a:r>
              <a:rPr lang="en-US" sz="2000" dirty="0"/>
              <a:t>5. Effectiveness</a:t>
            </a:r>
          </a:p>
        </p:txBody>
      </p:sp>
      <p:pic>
        <p:nvPicPr>
          <p:cNvPr id="6" name="Picture Placeholder 5">
            <a:extLst>
              <a:ext uri="{FF2B5EF4-FFF2-40B4-BE49-F238E27FC236}">
                <a16:creationId xmlns:a16="http://schemas.microsoft.com/office/drawing/2014/main" id="{8B9B3970-56A0-F7B1-CE73-4BDF13B8169A}"/>
              </a:ext>
            </a:extLst>
          </p:cNvPr>
          <p:cNvPicPr>
            <a:picLocks noGrp="1" noChangeAspect="1"/>
          </p:cNvPicPr>
          <p:nvPr>
            <p:ph sz="quarter" idx="15"/>
          </p:nvPr>
        </p:nvPicPr>
        <p:blipFill>
          <a:blip r:embed="rId3"/>
          <a:stretch>
            <a:fillRect/>
          </a:stretch>
        </p:blipFill>
        <p:spPr>
          <a:xfrm>
            <a:off x="4529579" y="555592"/>
            <a:ext cx="7662421" cy="5746815"/>
          </a:xfrm>
          <a:prstGeom prst="rect">
            <a:avLst/>
          </a:prstGeom>
          <a:noFill/>
        </p:spPr>
      </p:pic>
      <p:sp>
        <p:nvSpPr>
          <p:cNvPr id="20" name="Slide Number Placeholder 19">
            <a:extLst>
              <a:ext uri="{FF2B5EF4-FFF2-40B4-BE49-F238E27FC236}">
                <a16:creationId xmlns:a16="http://schemas.microsoft.com/office/drawing/2014/main" id="{DA9558D5-EB6D-C2EA-C5E2-79076944854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3</a:t>
            </a:fld>
            <a:endParaRPr lang="en-US"/>
          </a:p>
        </p:txBody>
      </p:sp>
    </p:spTree>
    <p:extLst>
      <p:ext uri="{BB962C8B-B14F-4D97-AF65-F5344CB8AC3E}">
        <p14:creationId xmlns:p14="http://schemas.microsoft.com/office/powerpoint/2010/main" val="3590292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FE14D9-C3A7-08AE-3F16-EEA2D55935D5}"/>
              </a:ext>
            </a:extLst>
          </p:cNvPr>
          <p:cNvSpPr txBox="1"/>
          <p:nvPr/>
        </p:nvSpPr>
        <p:spPr>
          <a:xfrm>
            <a:off x="5601361" y="234246"/>
            <a:ext cx="5532997" cy="786750"/>
          </a:xfrm>
          <a:prstGeom prst="rect">
            <a:avLst/>
          </a:prstGeom>
          <a:ln w="28575">
            <a:solidFill>
              <a:schemeClr val="accent2"/>
            </a:solidFill>
          </a:ln>
        </p:spPr>
        <p:txBody>
          <a:bodyPr rtlCol="0" anchor="ctr">
            <a:normAutofit/>
          </a:bodyPr>
          <a:lstStyle/>
          <a:p>
            <a:pPr algn="ctr">
              <a:spcBef>
                <a:spcPct val="0"/>
              </a:spcBef>
              <a:spcAft>
                <a:spcPts val="600"/>
              </a:spcAft>
            </a:pPr>
            <a:r>
              <a:rPr lang="en-GB" sz="2800" kern="1200" cap="all" spc="100" baseline="0" dirty="0">
                <a:solidFill>
                  <a:schemeClr val="accent2"/>
                </a:solidFill>
                <a:latin typeface="+mj-lt"/>
                <a:ea typeface="+mj-ea"/>
                <a:cs typeface="+mj-cs"/>
              </a:rPr>
              <a:t>The Pannonian Region</a:t>
            </a:r>
            <a:endParaRPr lang="en-US" sz="2800" kern="1200" cap="all" spc="100" baseline="0" dirty="0">
              <a:solidFill>
                <a:schemeClr val="accent2"/>
              </a:solidFill>
              <a:latin typeface="+mj-lt"/>
              <a:ea typeface="+mj-ea"/>
              <a:cs typeface="+mj-cs"/>
            </a:endParaRPr>
          </a:p>
        </p:txBody>
      </p:sp>
      <p:sp>
        <p:nvSpPr>
          <p:cNvPr id="6" name="TextBox 5">
            <a:extLst>
              <a:ext uri="{FF2B5EF4-FFF2-40B4-BE49-F238E27FC236}">
                <a16:creationId xmlns:a16="http://schemas.microsoft.com/office/drawing/2014/main" id="{40DBDDD4-713A-8171-1B40-06EDC0795025}"/>
              </a:ext>
            </a:extLst>
          </p:cNvPr>
          <p:cNvSpPr txBox="1"/>
          <p:nvPr/>
        </p:nvSpPr>
        <p:spPr>
          <a:xfrm>
            <a:off x="645734" y="2720922"/>
            <a:ext cx="3469064" cy="3902832"/>
          </a:xfrm>
          <a:prstGeom prst="rect">
            <a:avLst/>
          </a:prstGeom>
        </p:spPr>
        <p:txBody>
          <a:bodyPr rtlCol="0">
            <a:normAutofit/>
          </a:bodyPr>
          <a:lstStyle/>
          <a:p>
            <a:pPr>
              <a:lnSpc>
                <a:spcPct val="125000"/>
              </a:lnSpc>
              <a:spcAft>
                <a:spcPts val="600"/>
              </a:spcAft>
            </a:pPr>
            <a:r>
              <a:rPr lang="en-US" b="1" spc="300" dirty="0"/>
              <a:t>Signature habitat: </a:t>
            </a:r>
          </a:p>
          <a:p>
            <a:pPr>
              <a:lnSpc>
                <a:spcPct val="125000"/>
              </a:lnSpc>
              <a:spcAft>
                <a:spcPts val="600"/>
              </a:spcAft>
            </a:pPr>
            <a:r>
              <a:rPr lang="en-US" sz="2000" b="1" spc="300" dirty="0">
                <a:solidFill>
                  <a:srgbClr val="476977"/>
                </a:solidFill>
                <a:latin typeface="+mj-lt"/>
              </a:rPr>
              <a:t>	the PUSZTA</a:t>
            </a:r>
            <a:endParaRPr lang="en-US" b="1" spc="300" dirty="0">
              <a:solidFill>
                <a:srgbClr val="476977"/>
              </a:solidFill>
              <a:latin typeface="+mj-lt"/>
            </a:endParaRPr>
          </a:p>
          <a:p>
            <a:pPr marL="285750" indent="-285750">
              <a:lnSpc>
                <a:spcPct val="125000"/>
              </a:lnSpc>
              <a:spcAft>
                <a:spcPts val="600"/>
              </a:spcAft>
              <a:buFont typeface="Arial" panose="020B0604020202020204" pitchFamily="34" charset="0"/>
              <a:buChar char="•"/>
            </a:pPr>
            <a:r>
              <a:rPr lang="en-US" spc="100" dirty="0"/>
              <a:t>Great Hungarian Plain </a:t>
            </a:r>
          </a:p>
          <a:p>
            <a:pPr marL="285750" indent="-285750">
              <a:lnSpc>
                <a:spcPct val="125000"/>
              </a:lnSpc>
              <a:spcAft>
                <a:spcPts val="600"/>
              </a:spcAft>
              <a:buFont typeface="Arial" panose="020B0604020202020204" pitchFamily="34" charset="0"/>
              <a:buChar char="•"/>
            </a:pPr>
            <a:r>
              <a:rPr lang="en-US" spc="100" dirty="0"/>
              <a:t>Little Hungarian Plain</a:t>
            </a:r>
          </a:p>
          <a:p>
            <a:pPr marL="285750" indent="-285750">
              <a:lnSpc>
                <a:spcPct val="125000"/>
              </a:lnSpc>
              <a:spcAft>
                <a:spcPts val="600"/>
              </a:spcAft>
              <a:buFont typeface="Arial" panose="020B0604020202020204" pitchFamily="34" charset="0"/>
              <a:buChar char="•"/>
            </a:pPr>
            <a:r>
              <a:rPr lang="en-US" spc="100" dirty="0"/>
              <a:t>Dráva Plain</a:t>
            </a:r>
          </a:p>
          <a:p>
            <a:pPr>
              <a:lnSpc>
                <a:spcPct val="125000"/>
              </a:lnSpc>
              <a:spcAft>
                <a:spcPts val="600"/>
              </a:spcAft>
            </a:pPr>
            <a:r>
              <a:rPr lang="en-US" b="1" spc="300" dirty="0"/>
              <a:t>Signature species:</a:t>
            </a:r>
          </a:p>
          <a:p>
            <a:pPr marL="285750" indent="-285750">
              <a:lnSpc>
                <a:spcPct val="125000"/>
              </a:lnSpc>
              <a:spcAft>
                <a:spcPts val="600"/>
              </a:spcAft>
              <a:buFont typeface="Arial" panose="020B0604020202020204" pitchFamily="34" charset="0"/>
              <a:buChar char="•"/>
            </a:pPr>
            <a:r>
              <a:rPr lang="en-US" spc="100" dirty="0"/>
              <a:t>Grey cattle</a:t>
            </a:r>
          </a:p>
          <a:p>
            <a:pPr marL="285750" indent="-285750">
              <a:lnSpc>
                <a:spcPct val="125000"/>
              </a:lnSpc>
              <a:spcAft>
                <a:spcPts val="600"/>
              </a:spcAft>
              <a:buFont typeface="Arial" panose="020B0604020202020204" pitchFamily="34" charset="0"/>
              <a:buChar char="•"/>
            </a:pPr>
            <a:r>
              <a:rPr lang="en-US" spc="100" dirty="0"/>
              <a:t>Racka sheep</a:t>
            </a:r>
          </a:p>
          <a:p>
            <a:pPr marL="285750" indent="-285750">
              <a:lnSpc>
                <a:spcPct val="125000"/>
              </a:lnSpc>
              <a:spcAft>
                <a:spcPts val="600"/>
              </a:spcAft>
              <a:buFont typeface="Arial" panose="020B0604020202020204" pitchFamily="34" charset="0"/>
              <a:buChar char="•"/>
            </a:pPr>
            <a:r>
              <a:rPr lang="en-US" spc="100" dirty="0"/>
              <a:t>Mangalica pig</a:t>
            </a:r>
          </a:p>
        </p:txBody>
      </p:sp>
      <p:pic>
        <p:nvPicPr>
          <p:cNvPr id="18" name="Picture Placeholder 17">
            <a:extLst>
              <a:ext uri="{FF2B5EF4-FFF2-40B4-BE49-F238E27FC236}">
                <a16:creationId xmlns:a16="http://schemas.microsoft.com/office/drawing/2014/main" id="{FD8B0520-BD77-333F-D46F-AABBF790DB26}"/>
              </a:ext>
            </a:extLst>
          </p:cNvPr>
          <p:cNvPicPr>
            <a:picLocks noGrp="1" noChangeAspect="1"/>
          </p:cNvPicPr>
          <p:nvPr>
            <p:ph sz="quarter" idx="15"/>
          </p:nvPr>
        </p:nvPicPr>
        <p:blipFill>
          <a:blip r:embed="rId3"/>
          <a:stretch>
            <a:fillRect/>
          </a:stretch>
        </p:blipFill>
        <p:spPr>
          <a:xfrm>
            <a:off x="4543721" y="1206974"/>
            <a:ext cx="7648279" cy="5416780"/>
          </a:xfrm>
          <a:prstGeom prst="rect">
            <a:avLst/>
          </a:prstGeom>
          <a:noFill/>
        </p:spPr>
      </p:pic>
      <p:sp>
        <p:nvSpPr>
          <p:cNvPr id="5" name="Slide Number Placeholder 4">
            <a:extLst>
              <a:ext uri="{FF2B5EF4-FFF2-40B4-BE49-F238E27FC236}">
                <a16:creationId xmlns:a16="http://schemas.microsoft.com/office/drawing/2014/main" id="{B51885A6-2008-15E5-517B-3CBBFE99B1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A87306C-81BA-4795-A5CA-9392456A8C1E}" type="slidenum">
              <a:rPr lang="en-US" smtClean="0"/>
              <a:pPr>
                <a:spcAft>
                  <a:spcPts val="600"/>
                </a:spcAft>
              </a:pPr>
              <a:t>4</a:t>
            </a:fld>
            <a:endParaRPr lang="en-US"/>
          </a:p>
        </p:txBody>
      </p:sp>
      <p:sp>
        <p:nvSpPr>
          <p:cNvPr id="21" name="TextBox 20">
            <a:extLst>
              <a:ext uri="{FF2B5EF4-FFF2-40B4-BE49-F238E27FC236}">
                <a16:creationId xmlns:a16="http://schemas.microsoft.com/office/drawing/2014/main" id="{BAAD1AE2-93A6-4E15-1D20-E1F5236F1385}"/>
              </a:ext>
            </a:extLst>
          </p:cNvPr>
          <p:cNvSpPr txBox="1"/>
          <p:nvPr/>
        </p:nvSpPr>
        <p:spPr>
          <a:xfrm>
            <a:off x="362932" y="387955"/>
            <a:ext cx="4062953" cy="1323439"/>
          </a:xfrm>
          <a:prstGeom prst="rect">
            <a:avLst/>
          </a:prstGeom>
          <a:solidFill>
            <a:schemeClr val="accent1"/>
          </a:solidFill>
        </p:spPr>
        <p:txBody>
          <a:bodyPr wrap="square" rtlCol="0">
            <a:spAutoFit/>
          </a:bodyPr>
          <a:lstStyle/>
          <a:p>
            <a:r>
              <a:rPr lang="en-GB" sz="2000" spc="300" dirty="0">
                <a:solidFill>
                  <a:srgbClr val="476977"/>
                </a:solidFill>
              </a:rPr>
              <a:t>INFLUENCED by</a:t>
            </a:r>
          </a:p>
          <a:p>
            <a:pPr marL="342900" indent="-342900">
              <a:buFont typeface="Arial" panose="020B0604020202020204" pitchFamily="34" charset="0"/>
              <a:buChar char="•"/>
            </a:pPr>
            <a:r>
              <a:rPr lang="en-GB" sz="2000" dirty="0">
                <a:solidFill>
                  <a:srgbClr val="476977"/>
                </a:solidFill>
              </a:rPr>
              <a:t>Low-intensity grazing and agriculture</a:t>
            </a:r>
          </a:p>
          <a:p>
            <a:pPr marL="342900" indent="-342900">
              <a:buFont typeface="Arial" panose="020B0604020202020204" pitchFamily="34" charset="0"/>
              <a:buChar char="•"/>
            </a:pPr>
            <a:r>
              <a:rPr lang="en-GB" sz="2000" dirty="0">
                <a:solidFill>
                  <a:srgbClr val="476977"/>
                </a:solidFill>
              </a:rPr>
              <a:t>Water presence</a:t>
            </a:r>
          </a:p>
        </p:txBody>
      </p:sp>
      <p:sp>
        <p:nvSpPr>
          <p:cNvPr id="22" name="TextBox 21">
            <a:extLst>
              <a:ext uri="{FF2B5EF4-FFF2-40B4-BE49-F238E27FC236}">
                <a16:creationId xmlns:a16="http://schemas.microsoft.com/office/drawing/2014/main" id="{1803EA39-AA2C-74BE-DDDF-B1FFA1DBEE8D}"/>
              </a:ext>
            </a:extLst>
          </p:cNvPr>
          <p:cNvSpPr txBox="1"/>
          <p:nvPr/>
        </p:nvSpPr>
        <p:spPr>
          <a:xfrm>
            <a:off x="912043" y="1968633"/>
            <a:ext cx="3365370" cy="646331"/>
          </a:xfrm>
          <a:prstGeom prst="rect">
            <a:avLst/>
          </a:prstGeom>
          <a:solidFill>
            <a:schemeClr val="accent1"/>
          </a:solidFill>
        </p:spPr>
        <p:txBody>
          <a:bodyPr wrap="square" rtlCol="0">
            <a:spAutoFit/>
          </a:bodyPr>
          <a:lstStyle/>
          <a:p>
            <a:pPr algn="ctr"/>
            <a:r>
              <a:rPr lang="en-GB" dirty="0"/>
              <a:t>one of the largest continuous grassland in Central Europe</a:t>
            </a:r>
            <a:endParaRPr lang="en-US" dirty="0"/>
          </a:p>
        </p:txBody>
      </p:sp>
      <p:sp>
        <p:nvSpPr>
          <p:cNvPr id="27" name="Arrow: Right 26">
            <a:extLst>
              <a:ext uri="{FF2B5EF4-FFF2-40B4-BE49-F238E27FC236}">
                <a16:creationId xmlns:a16="http://schemas.microsoft.com/office/drawing/2014/main" id="{8E339879-AD4B-880F-95EB-12276DE509BF}"/>
              </a:ext>
            </a:extLst>
          </p:cNvPr>
          <p:cNvSpPr/>
          <p:nvPr/>
        </p:nvSpPr>
        <p:spPr>
          <a:xfrm>
            <a:off x="236659" y="2074591"/>
            <a:ext cx="818151" cy="446886"/>
          </a:xfrm>
          <a:prstGeom prst="rightArrow">
            <a:avLst>
              <a:gd name="adj1" fmla="val 30549"/>
              <a:gd name="adj2" fmla="val 61671"/>
            </a:avLst>
          </a:prstGeom>
          <a:solidFill>
            <a:schemeClr val="accent5"/>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22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138B48B-4136-0A33-813A-7AB382E783F7}"/>
              </a:ext>
            </a:extLst>
          </p:cNvPr>
          <p:cNvPicPr>
            <a:picLocks noGrp="1" noChangeAspect="1"/>
          </p:cNvPicPr>
          <p:nvPr>
            <p:ph type="pic" sz="quarter" idx="10"/>
          </p:nvPr>
        </p:nvPicPr>
        <p:blipFill>
          <a:blip r:embed="rId3"/>
          <a:srcRect t="15730"/>
          <a:stretch>
            <a:fillRect/>
          </a:stretch>
        </p:blipFill>
        <p:spPr>
          <a:xfrm>
            <a:off x="20" y="0"/>
            <a:ext cx="12191980" cy="6857990"/>
          </a:xfrm>
          <a:prstGeom prst="rect">
            <a:avLst/>
          </a:prstGeom>
          <a:noFill/>
        </p:spPr>
      </p:pic>
      <p:sp>
        <p:nvSpPr>
          <p:cNvPr id="4" name="Slide Number Placeholder 3" hidden="1">
            <a:extLst>
              <a:ext uri="{FF2B5EF4-FFF2-40B4-BE49-F238E27FC236}">
                <a16:creationId xmlns:a16="http://schemas.microsoft.com/office/drawing/2014/main" id="{ED0A335F-E8E2-85CE-1481-799294B4C1B2}"/>
              </a:ext>
            </a:extLst>
          </p:cNvPr>
          <p:cNvSpPr>
            <a:spLocks noGrp="1"/>
          </p:cNvSpPr>
          <p:nvPr>
            <p:ph type="sldNum" sz="quarter" idx="4294967295"/>
          </p:nvPr>
        </p:nvSpPr>
        <p:spPr>
          <a:xfrm>
            <a:off x="9791700" y="6356350"/>
            <a:ext cx="1562100" cy="365125"/>
          </a:xfrm>
        </p:spPr>
        <p:txBody>
          <a:bodyPr/>
          <a:lstStyle/>
          <a:p>
            <a:pPr>
              <a:spcAft>
                <a:spcPts val="600"/>
              </a:spcAft>
            </a:pPr>
            <a:fld id="{EA87306C-81BA-4795-A5CA-9392456A8C1E}" type="slidenum">
              <a:rPr lang="en-US" smtClean="0"/>
              <a:pPr>
                <a:spcAft>
                  <a:spcPts val="600"/>
                </a:spcAft>
              </a:pPr>
              <a:t>5</a:t>
            </a:fld>
            <a:endParaRPr lang="en-US"/>
          </a:p>
        </p:txBody>
      </p:sp>
      <p:sp>
        <p:nvSpPr>
          <p:cNvPr id="11" name="TextBox 10">
            <a:extLst>
              <a:ext uri="{FF2B5EF4-FFF2-40B4-BE49-F238E27FC236}">
                <a16:creationId xmlns:a16="http://schemas.microsoft.com/office/drawing/2014/main" id="{5AA27F5B-EFF5-EA49-893C-0B9711422691}"/>
              </a:ext>
            </a:extLst>
          </p:cNvPr>
          <p:cNvSpPr txBox="1"/>
          <p:nvPr/>
        </p:nvSpPr>
        <p:spPr>
          <a:xfrm>
            <a:off x="274320" y="5654040"/>
            <a:ext cx="4511040" cy="646331"/>
          </a:xfrm>
          <a:custGeom>
            <a:avLst/>
            <a:gdLst>
              <a:gd name="csX0" fmla="*/ 0 w 4511040"/>
              <a:gd name="csY0" fmla="*/ 0 h 646331"/>
              <a:gd name="csX1" fmla="*/ 608990 w 4511040"/>
              <a:gd name="csY1" fmla="*/ 0 h 646331"/>
              <a:gd name="csX2" fmla="*/ 1127760 w 4511040"/>
              <a:gd name="csY2" fmla="*/ 0 h 646331"/>
              <a:gd name="csX3" fmla="*/ 1556309 w 4511040"/>
              <a:gd name="csY3" fmla="*/ 0 h 646331"/>
              <a:gd name="csX4" fmla="*/ 2120189 w 4511040"/>
              <a:gd name="csY4" fmla="*/ 0 h 646331"/>
              <a:gd name="csX5" fmla="*/ 2548738 w 4511040"/>
              <a:gd name="csY5" fmla="*/ 0 h 646331"/>
              <a:gd name="csX6" fmla="*/ 3112618 w 4511040"/>
              <a:gd name="csY6" fmla="*/ 0 h 646331"/>
              <a:gd name="csX7" fmla="*/ 3721608 w 4511040"/>
              <a:gd name="csY7" fmla="*/ 0 h 646331"/>
              <a:gd name="csX8" fmla="*/ 4511040 w 4511040"/>
              <a:gd name="csY8" fmla="*/ 0 h 646331"/>
              <a:gd name="csX9" fmla="*/ 4511040 w 4511040"/>
              <a:gd name="csY9" fmla="*/ 323166 h 646331"/>
              <a:gd name="csX10" fmla="*/ 4511040 w 4511040"/>
              <a:gd name="csY10" fmla="*/ 646331 h 646331"/>
              <a:gd name="csX11" fmla="*/ 4082491 w 4511040"/>
              <a:gd name="csY11" fmla="*/ 646331 h 646331"/>
              <a:gd name="csX12" fmla="*/ 3518611 w 4511040"/>
              <a:gd name="csY12" fmla="*/ 646331 h 646331"/>
              <a:gd name="csX13" fmla="*/ 2954731 w 4511040"/>
              <a:gd name="csY13" fmla="*/ 646331 h 646331"/>
              <a:gd name="csX14" fmla="*/ 2526182 w 4511040"/>
              <a:gd name="csY14" fmla="*/ 646331 h 646331"/>
              <a:gd name="csX15" fmla="*/ 2007413 w 4511040"/>
              <a:gd name="csY15" fmla="*/ 646331 h 646331"/>
              <a:gd name="csX16" fmla="*/ 1443533 w 4511040"/>
              <a:gd name="csY16" fmla="*/ 646331 h 646331"/>
              <a:gd name="csX17" fmla="*/ 1014984 w 4511040"/>
              <a:gd name="csY17" fmla="*/ 646331 h 646331"/>
              <a:gd name="csX18" fmla="*/ 0 w 4511040"/>
              <a:gd name="csY18" fmla="*/ 646331 h 646331"/>
              <a:gd name="csX19" fmla="*/ 0 w 4511040"/>
              <a:gd name="csY19" fmla="*/ 323166 h 646331"/>
              <a:gd name="csX20" fmla="*/ 0 w 4511040"/>
              <a:gd name="csY20"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11040" h="646331" fill="none" extrusionOk="0">
                <a:moveTo>
                  <a:pt x="0" y="0"/>
                </a:moveTo>
                <a:cubicBezTo>
                  <a:pt x="182498" y="-28911"/>
                  <a:pt x="389608" y="9144"/>
                  <a:pt x="608990" y="0"/>
                </a:cubicBezTo>
                <a:cubicBezTo>
                  <a:pt x="828372" y="-9144"/>
                  <a:pt x="914451" y="51749"/>
                  <a:pt x="1127760" y="0"/>
                </a:cubicBezTo>
                <a:cubicBezTo>
                  <a:pt x="1341069" y="-51749"/>
                  <a:pt x="1462163" y="3063"/>
                  <a:pt x="1556309" y="0"/>
                </a:cubicBezTo>
                <a:cubicBezTo>
                  <a:pt x="1650455" y="-3063"/>
                  <a:pt x="1843818" y="42156"/>
                  <a:pt x="2120189" y="0"/>
                </a:cubicBezTo>
                <a:cubicBezTo>
                  <a:pt x="2396560" y="-42156"/>
                  <a:pt x="2335680" y="5217"/>
                  <a:pt x="2548738" y="0"/>
                </a:cubicBezTo>
                <a:cubicBezTo>
                  <a:pt x="2761796" y="-5217"/>
                  <a:pt x="2962779" y="36971"/>
                  <a:pt x="3112618" y="0"/>
                </a:cubicBezTo>
                <a:cubicBezTo>
                  <a:pt x="3262457" y="-36971"/>
                  <a:pt x="3526119" y="59805"/>
                  <a:pt x="3721608" y="0"/>
                </a:cubicBezTo>
                <a:cubicBezTo>
                  <a:pt x="3917097" y="-59805"/>
                  <a:pt x="4173732" y="81466"/>
                  <a:pt x="4511040" y="0"/>
                </a:cubicBezTo>
                <a:cubicBezTo>
                  <a:pt x="4518031" y="133315"/>
                  <a:pt x="4494973" y="182487"/>
                  <a:pt x="4511040" y="323166"/>
                </a:cubicBezTo>
                <a:cubicBezTo>
                  <a:pt x="4527107" y="463845"/>
                  <a:pt x="4482041" y="562506"/>
                  <a:pt x="4511040" y="646331"/>
                </a:cubicBezTo>
                <a:cubicBezTo>
                  <a:pt x="4336455" y="681154"/>
                  <a:pt x="4257773" y="611305"/>
                  <a:pt x="4082491" y="646331"/>
                </a:cubicBezTo>
                <a:cubicBezTo>
                  <a:pt x="3907209" y="681357"/>
                  <a:pt x="3789770" y="622218"/>
                  <a:pt x="3518611" y="646331"/>
                </a:cubicBezTo>
                <a:cubicBezTo>
                  <a:pt x="3247452" y="670444"/>
                  <a:pt x="3199625" y="627115"/>
                  <a:pt x="2954731" y="646331"/>
                </a:cubicBezTo>
                <a:cubicBezTo>
                  <a:pt x="2709837" y="665547"/>
                  <a:pt x="2687651" y="599376"/>
                  <a:pt x="2526182" y="646331"/>
                </a:cubicBezTo>
                <a:cubicBezTo>
                  <a:pt x="2364713" y="693286"/>
                  <a:pt x="2214286" y="589893"/>
                  <a:pt x="2007413" y="646331"/>
                </a:cubicBezTo>
                <a:cubicBezTo>
                  <a:pt x="1800540" y="702769"/>
                  <a:pt x="1683508" y="626262"/>
                  <a:pt x="1443533" y="646331"/>
                </a:cubicBezTo>
                <a:cubicBezTo>
                  <a:pt x="1203558" y="666400"/>
                  <a:pt x="1217589" y="640590"/>
                  <a:pt x="1014984" y="646331"/>
                </a:cubicBezTo>
                <a:cubicBezTo>
                  <a:pt x="812379" y="652072"/>
                  <a:pt x="426029" y="539741"/>
                  <a:pt x="0" y="646331"/>
                </a:cubicBezTo>
                <a:cubicBezTo>
                  <a:pt x="-8600" y="524134"/>
                  <a:pt x="6043" y="478510"/>
                  <a:pt x="0" y="323166"/>
                </a:cubicBezTo>
                <a:cubicBezTo>
                  <a:pt x="-6043" y="167822"/>
                  <a:pt x="28271" y="160485"/>
                  <a:pt x="0" y="0"/>
                </a:cubicBezTo>
                <a:close/>
              </a:path>
              <a:path w="4511040" h="646331" stroke="0" extrusionOk="0">
                <a:moveTo>
                  <a:pt x="0" y="0"/>
                </a:moveTo>
                <a:cubicBezTo>
                  <a:pt x="281054" y="-47280"/>
                  <a:pt x="426636" y="9024"/>
                  <a:pt x="654101" y="0"/>
                </a:cubicBezTo>
                <a:cubicBezTo>
                  <a:pt x="881566" y="-9024"/>
                  <a:pt x="1125015" y="50369"/>
                  <a:pt x="1308202" y="0"/>
                </a:cubicBezTo>
                <a:cubicBezTo>
                  <a:pt x="1491389" y="-50369"/>
                  <a:pt x="1741890" y="56736"/>
                  <a:pt x="1962302" y="0"/>
                </a:cubicBezTo>
                <a:cubicBezTo>
                  <a:pt x="2182714" y="-56736"/>
                  <a:pt x="2217770" y="33899"/>
                  <a:pt x="2435962" y="0"/>
                </a:cubicBezTo>
                <a:cubicBezTo>
                  <a:pt x="2654154" y="-33899"/>
                  <a:pt x="2757085" y="3033"/>
                  <a:pt x="2909621" y="0"/>
                </a:cubicBezTo>
                <a:cubicBezTo>
                  <a:pt x="3062157" y="-3033"/>
                  <a:pt x="3367014" y="58819"/>
                  <a:pt x="3518611" y="0"/>
                </a:cubicBezTo>
                <a:cubicBezTo>
                  <a:pt x="3670208" y="-58819"/>
                  <a:pt x="4069878" y="113907"/>
                  <a:pt x="4511040" y="0"/>
                </a:cubicBezTo>
                <a:cubicBezTo>
                  <a:pt x="4548013" y="147745"/>
                  <a:pt x="4484857" y="224311"/>
                  <a:pt x="4511040" y="316702"/>
                </a:cubicBezTo>
                <a:cubicBezTo>
                  <a:pt x="4537223" y="409093"/>
                  <a:pt x="4488938" y="500536"/>
                  <a:pt x="4511040" y="646331"/>
                </a:cubicBezTo>
                <a:cubicBezTo>
                  <a:pt x="4208380" y="678166"/>
                  <a:pt x="3995208" y="583703"/>
                  <a:pt x="3856939" y="646331"/>
                </a:cubicBezTo>
                <a:cubicBezTo>
                  <a:pt x="3718670" y="708959"/>
                  <a:pt x="3452759" y="582901"/>
                  <a:pt x="3202838" y="646331"/>
                </a:cubicBezTo>
                <a:cubicBezTo>
                  <a:pt x="2952917" y="709761"/>
                  <a:pt x="2805579" y="603339"/>
                  <a:pt x="2638958" y="646331"/>
                </a:cubicBezTo>
                <a:cubicBezTo>
                  <a:pt x="2472337" y="689323"/>
                  <a:pt x="2373397" y="619288"/>
                  <a:pt x="2120189" y="646331"/>
                </a:cubicBezTo>
                <a:cubicBezTo>
                  <a:pt x="1866981" y="673374"/>
                  <a:pt x="1768977" y="624497"/>
                  <a:pt x="1511198" y="646331"/>
                </a:cubicBezTo>
                <a:cubicBezTo>
                  <a:pt x="1253419" y="668165"/>
                  <a:pt x="1177785" y="635176"/>
                  <a:pt x="1082650" y="646331"/>
                </a:cubicBezTo>
                <a:cubicBezTo>
                  <a:pt x="987515" y="657486"/>
                  <a:pt x="504312" y="528660"/>
                  <a:pt x="0" y="646331"/>
                </a:cubicBezTo>
                <a:cubicBezTo>
                  <a:pt x="-23438" y="500173"/>
                  <a:pt x="24745" y="420304"/>
                  <a:pt x="0" y="342555"/>
                </a:cubicBezTo>
                <a:cubicBezTo>
                  <a:pt x="-24745" y="264806"/>
                  <a:pt x="25796" y="100978"/>
                  <a:pt x="0" y="0"/>
                </a:cubicBezTo>
                <a:close/>
              </a:path>
            </a:pathLst>
          </a:custGeom>
          <a:solidFill>
            <a:schemeClr val="accent4">
              <a:lumMod val="40000"/>
              <a:lumOff val="60000"/>
            </a:schemeClr>
          </a:solidFill>
          <a:ln w="19050">
            <a:solidFill>
              <a:schemeClr val="tx1"/>
            </a:solidFill>
            <a:extLst>
              <a:ext uri="{C807C97D-BFC1-408E-A445-0C87EB9F89A2}">
                <ask:lineSketchStyleProps xmlns:ask="http://schemas.microsoft.com/office/drawing/2018/sketchyshapes" sd="1041192930">
                  <a:prstGeom prst="rect">
                    <a:avLst/>
                  </a:prstGeom>
                  <ask:type>
                    <ask:lineSketchScribble/>
                  </ask:type>
                </ask:lineSketchStyleProps>
              </a:ext>
            </a:extLst>
          </a:ln>
        </p:spPr>
        <p:txBody>
          <a:bodyPr wrap="square" rtlCol="0">
            <a:spAutoFit/>
          </a:bodyPr>
          <a:lstStyle/>
          <a:p>
            <a:r>
              <a:rPr lang="en-GB" dirty="0"/>
              <a:t>Grey cattle with traditional </a:t>
            </a:r>
            <a:r>
              <a:rPr lang="en-GB" dirty="0" err="1"/>
              <a:t>shepred</a:t>
            </a:r>
            <a:endParaRPr lang="en-GB" dirty="0"/>
          </a:p>
          <a:p>
            <a:r>
              <a:rPr lang="en-GB" dirty="0"/>
              <a:t>At Hortobágy UNESCO World Heritage Site</a:t>
            </a:r>
            <a:endParaRPr lang="en-US" dirty="0"/>
          </a:p>
        </p:txBody>
      </p:sp>
    </p:spTree>
    <p:extLst>
      <p:ext uri="{BB962C8B-B14F-4D97-AF65-F5344CB8AC3E}">
        <p14:creationId xmlns:p14="http://schemas.microsoft.com/office/powerpoint/2010/main" val="72081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479D59-D459-304C-BF82-F06622B8D8D3}"/>
              </a:ext>
            </a:extLst>
          </p:cNvPr>
          <p:cNvPicPr>
            <a:picLocks noGrp="1" noChangeAspect="1"/>
          </p:cNvPicPr>
          <p:nvPr>
            <p:ph type="pic" sz="quarter" idx="10"/>
          </p:nvPr>
        </p:nvPicPr>
        <p:blipFill>
          <a:blip r:embed="rId2"/>
          <a:srcRect b="5063"/>
          <a:stretch>
            <a:fillRect/>
          </a:stretch>
        </p:blipFill>
        <p:spPr>
          <a:xfrm>
            <a:off x="20" y="10"/>
            <a:ext cx="12191980" cy="6857990"/>
          </a:xfrm>
          <a:prstGeom prst="rect">
            <a:avLst/>
          </a:prstGeom>
          <a:noFill/>
        </p:spPr>
      </p:pic>
      <p:sp>
        <p:nvSpPr>
          <p:cNvPr id="6" name="Slide Number Placeholder 5" hidden="1">
            <a:extLst>
              <a:ext uri="{FF2B5EF4-FFF2-40B4-BE49-F238E27FC236}">
                <a16:creationId xmlns:a16="http://schemas.microsoft.com/office/drawing/2014/main" id="{D64A5D6E-03FD-F373-C390-6E5AED7A398D}"/>
              </a:ext>
            </a:extLst>
          </p:cNvPr>
          <p:cNvSpPr>
            <a:spLocks noGrp="1"/>
          </p:cNvSpPr>
          <p:nvPr>
            <p:ph type="sldNum" sz="quarter" idx="4294967295"/>
          </p:nvPr>
        </p:nvSpPr>
        <p:spPr>
          <a:xfrm>
            <a:off x="9791700" y="6356350"/>
            <a:ext cx="1562100" cy="365125"/>
          </a:xfrm>
        </p:spPr>
        <p:txBody>
          <a:bodyPr/>
          <a:lstStyle/>
          <a:p>
            <a:pPr>
              <a:spcAft>
                <a:spcPts val="600"/>
              </a:spcAft>
            </a:pPr>
            <a:fld id="{EA87306C-81BA-4795-A5CA-9392456A8C1E}" type="slidenum">
              <a:rPr lang="en-US" smtClean="0"/>
              <a:pPr>
                <a:spcAft>
                  <a:spcPts val="600"/>
                </a:spcAft>
              </a:pPr>
              <a:t>6</a:t>
            </a:fld>
            <a:endParaRPr lang="en-US"/>
          </a:p>
        </p:txBody>
      </p:sp>
      <p:sp>
        <p:nvSpPr>
          <p:cNvPr id="9" name="TextBox 8">
            <a:extLst>
              <a:ext uri="{FF2B5EF4-FFF2-40B4-BE49-F238E27FC236}">
                <a16:creationId xmlns:a16="http://schemas.microsoft.com/office/drawing/2014/main" id="{8A339F4D-6165-0DB8-F6C1-1EC4C2AB3873}"/>
              </a:ext>
            </a:extLst>
          </p:cNvPr>
          <p:cNvSpPr txBox="1"/>
          <p:nvPr/>
        </p:nvSpPr>
        <p:spPr>
          <a:xfrm>
            <a:off x="259080" y="5989320"/>
            <a:ext cx="4511040" cy="646331"/>
          </a:xfrm>
          <a:custGeom>
            <a:avLst/>
            <a:gdLst>
              <a:gd name="csX0" fmla="*/ 0 w 4511040"/>
              <a:gd name="csY0" fmla="*/ 0 h 646331"/>
              <a:gd name="csX1" fmla="*/ 608990 w 4511040"/>
              <a:gd name="csY1" fmla="*/ 0 h 646331"/>
              <a:gd name="csX2" fmla="*/ 1127760 w 4511040"/>
              <a:gd name="csY2" fmla="*/ 0 h 646331"/>
              <a:gd name="csX3" fmla="*/ 1556309 w 4511040"/>
              <a:gd name="csY3" fmla="*/ 0 h 646331"/>
              <a:gd name="csX4" fmla="*/ 2120189 w 4511040"/>
              <a:gd name="csY4" fmla="*/ 0 h 646331"/>
              <a:gd name="csX5" fmla="*/ 2548738 w 4511040"/>
              <a:gd name="csY5" fmla="*/ 0 h 646331"/>
              <a:gd name="csX6" fmla="*/ 3112618 w 4511040"/>
              <a:gd name="csY6" fmla="*/ 0 h 646331"/>
              <a:gd name="csX7" fmla="*/ 3721608 w 4511040"/>
              <a:gd name="csY7" fmla="*/ 0 h 646331"/>
              <a:gd name="csX8" fmla="*/ 4511040 w 4511040"/>
              <a:gd name="csY8" fmla="*/ 0 h 646331"/>
              <a:gd name="csX9" fmla="*/ 4511040 w 4511040"/>
              <a:gd name="csY9" fmla="*/ 323166 h 646331"/>
              <a:gd name="csX10" fmla="*/ 4511040 w 4511040"/>
              <a:gd name="csY10" fmla="*/ 646331 h 646331"/>
              <a:gd name="csX11" fmla="*/ 4082491 w 4511040"/>
              <a:gd name="csY11" fmla="*/ 646331 h 646331"/>
              <a:gd name="csX12" fmla="*/ 3518611 w 4511040"/>
              <a:gd name="csY12" fmla="*/ 646331 h 646331"/>
              <a:gd name="csX13" fmla="*/ 2954731 w 4511040"/>
              <a:gd name="csY13" fmla="*/ 646331 h 646331"/>
              <a:gd name="csX14" fmla="*/ 2526182 w 4511040"/>
              <a:gd name="csY14" fmla="*/ 646331 h 646331"/>
              <a:gd name="csX15" fmla="*/ 2007413 w 4511040"/>
              <a:gd name="csY15" fmla="*/ 646331 h 646331"/>
              <a:gd name="csX16" fmla="*/ 1443533 w 4511040"/>
              <a:gd name="csY16" fmla="*/ 646331 h 646331"/>
              <a:gd name="csX17" fmla="*/ 1014984 w 4511040"/>
              <a:gd name="csY17" fmla="*/ 646331 h 646331"/>
              <a:gd name="csX18" fmla="*/ 0 w 4511040"/>
              <a:gd name="csY18" fmla="*/ 646331 h 646331"/>
              <a:gd name="csX19" fmla="*/ 0 w 4511040"/>
              <a:gd name="csY19" fmla="*/ 323166 h 646331"/>
              <a:gd name="csX20" fmla="*/ 0 w 4511040"/>
              <a:gd name="csY20"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11040" h="646331" fill="none" extrusionOk="0">
                <a:moveTo>
                  <a:pt x="0" y="0"/>
                </a:moveTo>
                <a:cubicBezTo>
                  <a:pt x="182498" y="-28911"/>
                  <a:pt x="389608" y="9144"/>
                  <a:pt x="608990" y="0"/>
                </a:cubicBezTo>
                <a:cubicBezTo>
                  <a:pt x="828372" y="-9144"/>
                  <a:pt x="914451" y="51749"/>
                  <a:pt x="1127760" y="0"/>
                </a:cubicBezTo>
                <a:cubicBezTo>
                  <a:pt x="1341069" y="-51749"/>
                  <a:pt x="1462163" y="3063"/>
                  <a:pt x="1556309" y="0"/>
                </a:cubicBezTo>
                <a:cubicBezTo>
                  <a:pt x="1650455" y="-3063"/>
                  <a:pt x="1843818" y="42156"/>
                  <a:pt x="2120189" y="0"/>
                </a:cubicBezTo>
                <a:cubicBezTo>
                  <a:pt x="2396560" y="-42156"/>
                  <a:pt x="2335680" y="5217"/>
                  <a:pt x="2548738" y="0"/>
                </a:cubicBezTo>
                <a:cubicBezTo>
                  <a:pt x="2761796" y="-5217"/>
                  <a:pt x="2962779" y="36971"/>
                  <a:pt x="3112618" y="0"/>
                </a:cubicBezTo>
                <a:cubicBezTo>
                  <a:pt x="3262457" y="-36971"/>
                  <a:pt x="3526119" y="59805"/>
                  <a:pt x="3721608" y="0"/>
                </a:cubicBezTo>
                <a:cubicBezTo>
                  <a:pt x="3917097" y="-59805"/>
                  <a:pt x="4173732" y="81466"/>
                  <a:pt x="4511040" y="0"/>
                </a:cubicBezTo>
                <a:cubicBezTo>
                  <a:pt x="4518031" y="133315"/>
                  <a:pt x="4494973" y="182487"/>
                  <a:pt x="4511040" y="323166"/>
                </a:cubicBezTo>
                <a:cubicBezTo>
                  <a:pt x="4527107" y="463845"/>
                  <a:pt x="4482041" y="562506"/>
                  <a:pt x="4511040" y="646331"/>
                </a:cubicBezTo>
                <a:cubicBezTo>
                  <a:pt x="4336455" y="681154"/>
                  <a:pt x="4257773" y="611305"/>
                  <a:pt x="4082491" y="646331"/>
                </a:cubicBezTo>
                <a:cubicBezTo>
                  <a:pt x="3907209" y="681357"/>
                  <a:pt x="3789770" y="622218"/>
                  <a:pt x="3518611" y="646331"/>
                </a:cubicBezTo>
                <a:cubicBezTo>
                  <a:pt x="3247452" y="670444"/>
                  <a:pt x="3199625" y="627115"/>
                  <a:pt x="2954731" y="646331"/>
                </a:cubicBezTo>
                <a:cubicBezTo>
                  <a:pt x="2709837" y="665547"/>
                  <a:pt x="2687651" y="599376"/>
                  <a:pt x="2526182" y="646331"/>
                </a:cubicBezTo>
                <a:cubicBezTo>
                  <a:pt x="2364713" y="693286"/>
                  <a:pt x="2214286" y="589893"/>
                  <a:pt x="2007413" y="646331"/>
                </a:cubicBezTo>
                <a:cubicBezTo>
                  <a:pt x="1800540" y="702769"/>
                  <a:pt x="1683508" y="626262"/>
                  <a:pt x="1443533" y="646331"/>
                </a:cubicBezTo>
                <a:cubicBezTo>
                  <a:pt x="1203558" y="666400"/>
                  <a:pt x="1217589" y="640590"/>
                  <a:pt x="1014984" y="646331"/>
                </a:cubicBezTo>
                <a:cubicBezTo>
                  <a:pt x="812379" y="652072"/>
                  <a:pt x="426029" y="539741"/>
                  <a:pt x="0" y="646331"/>
                </a:cubicBezTo>
                <a:cubicBezTo>
                  <a:pt x="-8600" y="524134"/>
                  <a:pt x="6043" y="478510"/>
                  <a:pt x="0" y="323166"/>
                </a:cubicBezTo>
                <a:cubicBezTo>
                  <a:pt x="-6043" y="167822"/>
                  <a:pt x="28271" y="160485"/>
                  <a:pt x="0" y="0"/>
                </a:cubicBezTo>
                <a:close/>
              </a:path>
              <a:path w="4511040" h="646331" stroke="0" extrusionOk="0">
                <a:moveTo>
                  <a:pt x="0" y="0"/>
                </a:moveTo>
                <a:cubicBezTo>
                  <a:pt x="281054" y="-47280"/>
                  <a:pt x="426636" y="9024"/>
                  <a:pt x="654101" y="0"/>
                </a:cubicBezTo>
                <a:cubicBezTo>
                  <a:pt x="881566" y="-9024"/>
                  <a:pt x="1125015" y="50369"/>
                  <a:pt x="1308202" y="0"/>
                </a:cubicBezTo>
                <a:cubicBezTo>
                  <a:pt x="1491389" y="-50369"/>
                  <a:pt x="1741890" y="56736"/>
                  <a:pt x="1962302" y="0"/>
                </a:cubicBezTo>
                <a:cubicBezTo>
                  <a:pt x="2182714" y="-56736"/>
                  <a:pt x="2217770" y="33899"/>
                  <a:pt x="2435962" y="0"/>
                </a:cubicBezTo>
                <a:cubicBezTo>
                  <a:pt x="2654154" y="-33899"/>
                  <a:pt x="2757085" y="3033"/>
                  <a:pt x="2909621" y="0"/>
                </a:cubicBezTo>
                <a:cubicBezTo>
                  <a:pt x="3062157" y="-3033"/>
                  <a:pt x="3367014" y="58819"/>
                  <a:pt x="3518611" y="0"/>
                </a:cubicBezTo>
                <a:cubicBezTo>
                  <a:pt x="3670208" y="-58819"/>
                  <a:pt x="4069878" y="113907"/>
                  <a:pt x="4511040" y="0"/>
                </a:cubicBezTo>
                <a:cubicBezTo>
                  <a:pt x="4548013" y="147745"/>
                  <a:pt x="4484857" y="224311"/>
                  <a:pt x="4511040" y="316702"/>
                </a:cubicBezTo>
                <a:cubicBezTo>
                  <a:pt x="4537223" y="409093"/>
                  <a:pt x="4488938" y="500536"/>
                  <a:pt x="4511040" y="646331"/>
                </a:cubicBezTo>
                <a:cubicBezTo>
                  <a:pt x="4208380" y="678166"/>
                  <a:pt x="3995208" y="583703"/>
                  <a:pt x="3856939" y="646331"/>
                </a:cubicBezTo>
                <a:cubicBezTo>
                  <a:pt x="3718670" y="708959"/>
                  <a:pt x="3452759" y="582901"/>
                  <a:pt x="3202838" y="646331"/>
                </a:cubicBezTo>
                <a:cubicBezTo>
                  <a:pt x="2952917" y="709761"/>
                  <a:pt x="2805579" y="603339"/>
                  <a:pt x="2638958" y="646331"/>
                </a:cubicBezTo>
                <a:cubicBezTo>
                  <a:pt x="2472337" y="689323"/>
                  <a:pt x="2373397" y="619288"/>
                  <a:pt x="2120189" y="646331"/>
                </a:cubicBezTo>
                <a:cubicBezTo>
                  <a:pt x="1866981" y="673374"/>
                  <a:pt x="1768977" y="624497"/>
                  <a:pt x="1511198" y="646331"/>
                </a:cubicBezTo>
                <a:cubicBezTo>
                  <a:pt x="1253419" y="668165"/>
                  <a:pt x="1177785" y="635176"/>
                  <a:pt x="1082650" y="646331"/>
                </a:cubicBezTo>
                <a:cubicBezTo>
                  <a:pt x="987515" y="657486"/>
                  <a:pt x="504312" y="528660"/>
                  <a:pt x="0" y="646331"/>
                </a:cubicBezTo>
                <a:cubicBezTo>
                  <a:pt x="-23438" y="500173"/>
                  <a:pt x="24745" y="420304"/>
                  <a:pt x="0" y="342555"/>
                </a:cubicBezTo>
                <a:cubicBezTo>
                  <a:pt x="-24745" y="264806"/>
                  <a:pt x="25796" y="100978"/>
                  <a:pt x="0" y="0"/>
                </a:cubicBezTo>
                <a:close/>
              </a:path>
            </a:pathLst>
          </a:custGeom>
          <a:solidFill>
            <a:schemeClr val="accent2">
              <a:lumMod val="20000"/>
              <a:lumOff val="80000"/>
            </a:schemeClr>
          </a:solidFill>
          <a:ln w="19050">
            <a:solidFill>
              <a:schemeClr val="tx1"/>
            </a:solidFill>
            <a:extLst>
              <a:ext uri="{C807C97D-BFC1-408E-A445-0C87EB9F89A2}">
                <ask:lineSketchStyleProps xmlns:ask="http://schemas.microsoft.com/office/drawing/2018/sketchyshapes" sd="1041192930">
                  <a:prstGeom prst="rect">
                    <a:avLst/>
                  </a:prstGeom>
                  <ask:type>
                    <ask:lineSketchScribble/>
                  </ask:type>
                </ask:lineSketchStyleProps>
              </a:ext>
            </a:extLst>
          </a:ln>
        </p:spPr>
        <p:txBody>
          <a:bodyPr wrap="square" rtlCol="0">
            <a:spAutoFit/>
          </a:bodyPr>
          <a:lstStyle/>
          <a:p>
            <a:r>
              <a:rPr lang="en-GB" dirty="0"/>
              <a:t>Common Crane (</a:t>
            </a:r>
            <a:r>
              <a:rPr lang="en-GB" i="1" dirty="0"/>
              <a:t>Grus grus</a:t>
            </a:r>
            <a:r>
              <a:rPr lang="en-GB" dirty="0"/>
              <a:t>)</a:t>
            </a:r>
          </a:p>
          <a:p>
            <a:r>
              <a:rPr lang="en-GB" dirty="0"/>
              <a:t>At Hortobágy UNESCO World Heritage Site</a:t>
            </a:r>
            <a:endParaRPr lang="en-US" dirty="0"/>
          </a:p>
        </p:txBody>
      </p:sp>
    </p:spTree>
    <p:extLst>
      <p:ext uri="{BB962C8B-B14F-4D97-AF65-F5344CB8AC3E}">
        <p14:creationId xmlns:p14="http://schemas.microsoft.com/office/powerpoint/2010/main" val="383407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9BE8652-1E93-9DF3-337C-81E3B99B4EAB}"/>
              </a:ext>
            </a:extLst>
          </p:cNvPr>
          <p:cNvPicPr>
            <a:picLocks noGrp="1" noChangeAspect="1"/>
          </p:cNvPicPr>
          <p:nvPr>
            <p:ph type="pic" sz="quarter" idx="10"/>
          </p:nvPr>
        </p:nvPicPr>
        <p:blipFill>
          <a:blip r:embed="rId2"/>
          <a:srcRect t="7865" b="7865"/>
          <a:stretch>
            <a:fillRect/>
          </a:stretch>
        </p:blipFill>
        <p:spPr>
          <a:xfrm>
            <a:off x="20" y="10"/>
            <a:ext cx="12191980" cy="6857990"/>
          </a:xfrm>
          <a:prstGeom prst="rect">
            <a:avLst/>
          </a:prstGeom>
          <a:noFill/>
        </p:spPr>
      </p:pic>
      <p:sp>
        <p:nvSpPr>
          <p:cNvPr id="6" name="Slide Number Placeholder 5" hidden="1">
            <a:extLst>
              <a:ext uri="{FF2B5EF4-FFF2-40B4-BE49-F238E27FC236}">
                <a16:creationId xmlns:a16="http://schemas.microsoft.com/office/drawing/2014/main" id="{D54F0812-0BB6-D291-6D9E-E2EAEA2032DE}"/>
              </a:ext>
            </a:extLst>
          </p:cNvPr>
          <p:cNvSpPr>
            <a:spLocks noGrp="1"/>
          </p:cNvSpPr>
          <p:nvPr>
            <p:ph type="sldNum" sz="quarter" idx="4294967295"/>
          </p:nvPr>
        </p:nvSpPr>
        <p:spPr>
          <a:xfrm>
            <a:off x="9791700" y="6356350"/>
            <a:ext cx="1562100" cy="365125"/>
          </a:xfrm>
        </p:spPr>
        <p:txBody>
          <a:bodyPr/>
          <a:lstStyle/>
          <a:p>
            <a:pPr>
              <a:spcAft>
                <a:spcPts val="600"/>
              </a:spcAft>
            </a:pPr>
            <a:fld id="{EA87306C-81BA-4795-A5CA-9392456A8C1E}" type="slidenum">
              <a:rPr lang="en-US" smtClean="0"/>
              <a:pPr>
                <a:spcAft>
                  <a:spcPts val="600"/>
                </a:spcAft>
              </a:pPr>
              <a:t>7</a:t>
            </a:fld>
            <a:endParaRPr lang="en-US"/>
          </a:p>
        </p:txBody>
      </p:sp>
      <p:sp>
        <p:nvSpPr>
          <p:cNvPr id="9" name="TextBox 8">
            <a:extLst>
              <a:ext uri="{FF2B5EF4-FFF2-40B4-BE49-F238E27FC236}">
                <a16:creationId xmlns:a16="http://schemas.microsoft.com/office/drawing/2014/main" id="{6A79C119-55DE-F008-71C7-1527D4D8C343}"/>
              </a:ext>
            </a:extLst>
          </p:cNvPr>
          <p:cNvSpPr txBox="1"/>
          <p:nvPr/>
        </p:nvSpPr>
        <p:spPr>
          <a:xfrm>
            <a:off x="411480" y="5897880"/>
            <a:ext cx="4511040" cy="646331"/>
          </a:xfrm>
          <a:custGeom>
            <a:avLst/>
            <a:gdLst>
              <a:gd name="csX0" fmla="*/ 0 w 4511040"/>
              <a:gd name="csY0" fmla="*/ 0 h 646331"/>
              <a:gd name="csX1" fmla="*/ 608990 w 4511040"/>
              <a:gd name="csY1" fmla="*/ 0 h 646331"/>
              <a:gd name="csX2" fmla="*/ 1127760 w 4511040"/>
              <a:gd name="csY2" fmla="*/ 0 h 646331"/>
              <a:gd name="csX3" fmla="*/ 1556309 w 4511040"/>
              <a:gd name="csY3" fmla="*/ 0 h 646331"/>
              <a:gd name="csX4" fmla="*/ 2120189 w 4511040"/>
              <a:gd name="csY4" fmla="*/ 0 h 646331"/>
              <a:gd name="csX5" fmla="*/ 2548738 w 4511040"/>
              <a:gd name="csY5" fmla="*/ 0 h 646331"/>
              <a:gd name="csX6" fmla="*/ 3112618 w 4511040"/>
              <a:gd name="csY6" fmla="*/ 0 h 646331"/>
              <a:gd name="csX7" fmla="*/ 3721608 w 4511040"/>
              <a:gd name="csY7" fmla="*/ 0 h 646331"/>
              <a:gd name="csX8" fmla="*/ 4511040 w 4511040"/>
              <a:gd name="csY8" fmla="*/ 0 h 646331"/>
              <a:gd name="csX9" fmla="*/ 4511040 w 4511040"/>
              <a:gd name="csY9" fmla="*/ 323166 h 646331"/>
              <a:gd name="csX10" fmla="*/ 4511040 w 4511040"/>
              <a:gd name="csY10" fmla="*/ 646331 h 646331"/>
              <a:gd name="csX11" fmla="*/ 4082491 w 4511040"/>
              <a:gd name="csY11" fmla="*/ 646331 h 646331"/>
              <a:gd name="csX12" fmla="*/ 3518611 w 4511040"/>
              <a:gd name="csY12" fmla="*/ 646331 h 646331"/>
              <a:gd name="csX13" fmla="*/ 2954731 w 4511040"/>
              <a:gd name="csY13" fmla="*/ 646331 h 646331"/>
              <a:gd name="csX14" fmla="*/ 2526182 w 4511040"/>
              <a:gd name="csY14" fmla="*/ 646331 h 646331"/>
              <a:gd name="csX15" fmla="*/ 2007413 w 4511040"/>
              <a:gd name="csY15" fmla="*/ 646331 h 646331"/>
              <a:gd name="csX16" fmla="*/ 1443533 w 4511040"/>
              <a:gd name="csY16" fmla="*/ 646331 h 646331"/>
              <a:gd name="csX17" fmla="*/ 1014984 w 4511040"/>
              <a:gd name="csY17" fmla="*/ 646331 h 646331"/>
              <a:gd name="csX18" fmla="*/ 0 w 4511040"/>
              <a:gd name="csY18" fmla="*/ 646331 h 646331"/>
              <a:gd name="csX19" fmla="*/ 0 w 4511040"/>
              <a:gd name="csY19" fmla="*/ 323166 h 646331"/>
              <a:gd name="csX20" fmla="*/ 0 w 4511040"/>
              <a:gd name="csY20"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511040" h="646331" fill="none" extrusionOk="0">
                <a:moveTo>
                  <a:pt x="0" y="0"/>
                </a:moveTo>
                <a:cubicBezTo>
                  <a:pt x="182498" y="-28911"/>
                  <a:pt x="389608" y="9144"/>
                  <a:pt x="608990" y="0"/>
                </a:cubicBezTo>
                <a:cubicBezTo>
                  <a:pt x="828372" y="-9144"/>
                  <a:pt x="914451" y="51749"/>
                  <a:pt x="1127760" y="0"/>
                </a:cubicBezTo>
                <a:cubicBezTo>
                  <a:pt x="1341069" y="-51749"/>
                  <a:pt x="1462163" y="3063"/>
                  <a:pt x="1556309" y="0"/>
                </a:cubicBezTo>
                <a:cubicBezTo>
                  <a:pt x="1650455" y="-3063"/>
                  <a:pt x="1843818" y="42156"/>
                  <a:pt x="2120189" y="0"/>
                </a:cubicBezTo>
                <a:cubicBezTo>
                  <a:pt x="2396560" y="-42156"/>
                  <a:pt x="2335680" y="5217"/>
                  <a:pt x="2548738" y="0"/>
                </a:cubicBezTo>
                <a:cubicBezTo>
                  <a:pt x="2761796" y="-5217"/>
                  <a:pt x="2962779" y="36971"/>
                  <a:pt x="3112618" y="0"/>
                </a:cubicBezTo>
                <a:cubicBezTo>
                  <a:pt x="3262457" y="-36971"/>
                  <a:pt x="3526119" y="59805"/>
                  <a:pt x="3721608" y="0"/>
                </a:cubicBezTo>
                <a:cubicBezTo>
                  <a:pt x="3917097" y="-59805"/>
                  <a:pt x="4173732" y="81466"/>
                  <a:pt x="4511040" y="0"/>
                </a:cubicBezTo>
                <a:cubicBezTo>
                  <a:pt x="4518031" y="133315"/>
                  <a:pt x="4494973" y="182487"/>
                  <a:pt x="4511040" y="323166"/>
                </a:cubicBezTo>
                <a:cubicBezTo>
                  <a:pt x="4527107" y="463845"/>
                  <a:pt x="4482041" y="562506"/>
                  <a:pt x="4511040" y="646331"/>
                </a:cubicBezTo>
                <a:cubicBezTo>
                  <a:pt x="4336455" y="681154"/>
                  <a:pt x="4257773" y="611305"/>
                  <a:pt x="4082491" y="646331"/>
                </a:cubicBezTo>
                <a:cubicBezTo>
                  <a:pt x="3907209" y="681357"/>
                  <a:pt x="3789770" y="622218"/>
                  <a:pt x="3518611" y="646331"/>
                </a:cubicBezTo>
                <a:cubicBezTo>
                  <a:pt x="3247452" y="670444"/>
                  <a:pt x="3199625" y="627115"/>
                  <a:pt x="2954731" y="646331"/>
                </a:cubicBezTo>
                <a:cubicBezTo>
                  <a:pt x="2709837" y="665547"/>
                  <a:pt x="2687651" y="599376"/>
                  <a:pt x="2526182" y="646331"/>
                </a:cubicBezTo>
                <a:cubicBezTo>
                  <a:pt x="2364713" y="693286"/>
                  <a:pt x="2214286" y="589893"/>
                  <a:pt x="2007413" y="646331"/>
                </a:cubicBezTo>
                <a:cubicBezTo>
                  <a:pt x="1800540" y="702769"/>
                  <a:pt x="1683508" y="626262"/>
                  <a:pt x="1443533" y="646331"/>
                </a:cubicBezTo>
                <a:cubicBezTo>
                  <a:pt x="1203558" y="666400"/>
                  <a:pt x="1217589" y="640590"/>
                  <a:pt x="1014984" y="646331"/>
                </a:cubicBezTo>
                <a:cubicBezTo>
                  <a:pt x="812379" y="652072"/>
                  <a:pt x="426029" y="539741"/>
                  <a:pt x="0" y="646331"/>
                </a:cubicBezTo>
                <a:cubicBezTo>
                  <a:pt x="-8600" y="524134"/>
                  <a:pt x="6043" y="478510"/>
                  <a:pt x="0" y="323166"/>
                </a:cubicBezTo>
                <a:cubicBezTo>
                  <a:pt x="-6043" y="167822"/>
                  <a:pt x="28271" y="160485"/>
                  <a:pt x="0" y="0"/>
                </a:cubicBezTo>
                <a:close/>
              </a:path>
              <a:path w="4511040" h="646331" stroke="0" extrusionOk="0">
                <a:moveTo>
                  <a:pt x="0" y="0"/>
                </a:moveTo>
                <a:cubicBezTo>
                  <a:pt x="281054" y="-47280"/>
                  <a:pt x="426636" y="9024"/>
                  <a:pt x="654101" y="0"/>
                </a:cubicBezTo>
                <a:cubicBezTo>
                  <a:pt x="881566" y="-9024"/>
                  <a:pt x="1125015" y="50369"/>
                  <a:pt x="1308202" y="0"/>
                </a:cubicBezTo>
                <a:cubicBezTo>
                  <a:pt x="1491389" y="-50369"/>
                  <a:pt x="1741890" y="56736"/>
                  <a:pt x="1962302" y="0"/>
                </a:cubicBezTo>
                <a:cubicBezTo>
                  <a:pt x="2182714" y="-56736"/>
                  <a:pt x="2217770" y="33899"/>
                  <a:pt x="2435962" y="0"/>
                </a:cubicBezTo>
                <a:cubicBezTo>
                  <a:pt x="2654154" y="-33899"/>
                  <a:pt x="2757085" y="3033"/>
                  <a:pt x="2909621" y="0"/>
                </a:cubicBezTo>
                <a:cubicBezTo>
                  <a:pt x="3062157" y="-3033"/>
                  <a:pt x="3367014" y="58819"/>
                  <a:pt x="3518611" y="0"/>
                </a:cubicBezTo>
                <a:cubicBezTo>
                  <a:pt x="3670208" y="-58819"/>
                  <a:pt x="4069878" y="113907"/>
                  <a:pt x="4511040" y="0"/>
                </a:cubicBezTo>
                <a:cubicBezTo>
                  <a:pt x="4548013" y="147745"/>
                  <a:pt x="4484857" y="224311"/>
                  <a:pt x="4511040" y="316702"/>
                </a:cubicBezTo>
                <a:cubicBezTo>
                  <a:pt x="4537223" y="409093"/>
                  <a:pt x="4488938" y="500536"/>
                  <a:pt x="4511040" y="646331"/>
                </a:cubicBezTo>
                <a:cubicBezTo>
                  <a:pt x="4208380" y="678166"/>
                  <a:pt x="3995208" y="583703"/>
                  <a:pt x="3856939" y="646331"/>
                </a:cubicBezTo>
                <a:cubicBezTo>
                  <a:pt x="3718670" y="708959"/>
                  <a:pt x="3452759" y="582901"/>
                  <a:pt x="3202838" y="646331"/>
                </a:cubicBezTo>
                <a:cubicBezTo>
                  <a:pt x="2952917" y="709761"/>
                  <a:pt x="2805579" y="603339"/>
                  <a:pt x="2638958" y="646331"/>
                </a:cubicBezTo>
                <a:cubicBezTo>
                  <a:pt x="2472337" y="689323"/>
                  <a:pt x="2373397" y="619288"/>
                  <a:pt x="2120189" y="646331"/>
                </a:cubicBezTo>
                <a:cubicBezTo>
                  <a:pt x="1866981" y="673374"/>
                  <a:pt x="1768977" y="624497"/>
                  <a:pt x="1511198" y="646331"/>
                </a:cubicBezTo>
                <a:cubicBezTo>
                  <a:pt x="1253419" y="668165"/>
                  <a:pt x="1177785" y="635176"/>
                  <a:pt x="1082650" y="646331"/>
                </a:cubicBezTo>
                <a:cubicBezTo>
                  <a:pt x="987515" y="657486"/>
                  <a:pt x="504312" y="528660"/>
                  <a:pt x="0" y="646331"/>
                </a:cubicBezTo>
                <a:cubicBezTo>
                  <a:pt x="-23438" y="500173"/>
                  <a:pt x="24745" y="420304"/>
                  <a:pt x="0" y="342555"/>
                </a:cubicBezTo>
                <a:cubicBezTo>
                  <a:pt x="-24745" y="264806"/>
                  <a:pt x="25796" y="100978"/>
                  <a:pt x="0" y="0"/>
                </a:cubicBezTo>
                <a:close/>
              </a:path>
            </a:pathLst>
          </a:custGeom>
          <a:solidFill>
            <a:schemeClr val="accent4">
              <a:lumMod val="40000"/>
              <a:lumOff val="60000"/>
            </a:schemeClr>
          </a:solidFill>
          <a:ln w="19050">
            <a:solidFill>
              <a:schemeClr val="tx1"/>
            </a:solidFill>
            <a:extLst>
              <a:ext uri="{C807C97D-BFC1-408E-A445-0C87EB9F89A2}">
                <ask:lineSketchStyleProps xmlns:ask="http://schemas.microsoft.com/office/drawing/2018/sketchyshapes" sd="1041192930">
                  <a:prstGeom prst="rect">
                    <a:avLst/>
                  </a:prstGeom>
                  <ask:type>
                    <ask:lineSketchScribble/>
                  </ask:type>
                </ask:lineSketchStyleProps>
              </a:ext>
            </a:extLst>
          </a:ln>
        </p:spPr>
        <p:txBody>
          <a:bodyPr wrap="square" rtlCol="0">
            <a:spAutoFit/>
          </a:bodyPr>
          <a:lstStyle/>
          <a:p>
            <a:r>
              <a:rPr lang="en-GB" dirty="0"/>
              <a:t>Racka sheep with traditional well</a:t>
            </a:r>
          </a:p>
          <a:p>
            <a:r>
              <a:rPr lang="en-GB" dirty="0"/>
              <a:t>At Hortobágy UNESCO World Heritage Site</a:t>
            </a:r>
            <a:endParaRPr lang="en-US" dirty="0"/>
          </a:p>
        </p:txBody>
      </p:sp>
    </p:spTree>
    <p:extLst>
      <p:ext uri="{BB962C8B-B14F-4D97-AF65-F5344CB8AC3E}">
        <p14:creationId xmlns:p14="http://schemas.microsoft.com/office/powerpoint/2010/main" val="159021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ABD9-2A45-364A-F28D-526C488F608F}"/>
              </a:ext>
            </a:extLst>
          </p:cNvPr>
          <p:cNvSpPr>
            <a:spLocks noGrp="1"/>
          </p:cNvSpPr>
          <p:nvPr>
            <p:ph type="title"/>
          </p:nvPr>
        </p:nvSpPr>
        <p:spPr>
          <a:xfrm>
            <a:off x="838200" y="651007"/>
            <a:ext cx="2782529" cy="2163098"/>
          </a:xfrm>
        </p:spPr>
        <p:txBody>
          <a:bodyPr anchor="ctr">
            <a:normAutofit/>
          </a:bodyPr>
          <a:lstStyle/>
          <a:p>
            <a:r>
              <a:rPr lang="en-GB" sz="2800" dirty="0"/>
              <a:t>Agricultural area</a:t>
            </a:r>
            <a:endParaRPr lang="en-US" sz="2800" dirty="0"/>
          </a:p>
        </p:txBody>
      </p:sp>
      <p:sp>
        <p:nvSpPr>
          <p:cNvPr id="4" name="Text Placeholder 3">
            <a:extLst>
              <a:ext uri="{FF2B5EF4-FFF2-40B4-BE49-F238E27FC236}">
                <a16:creationId xmlns:a16="http://schemas.microsoft.com/office/drawing/2014/main" id="{478F21AF-65F3-850B-3C0A-B117A405037A}"/>
              </a:ext>
            </a:extLst>
          </p:cNvPr>
          <p:cNvSpPr>
            <a:spLocks noGrp="1"/>
          </p:cNvSpPr>
          <p:nvPr>
            <p:ph type="body" sz="quarter" idx="12"/>
          </p:nvPr>
        </p:nvSpPr>
        <p:spPr>
          <a:xfrm>
            <a:off x="4453316" y="651007"/>
            <a:ext cx="4385884" cy="1260005"/>
          </a:xfrm>
          <a:custGeom>
            <a:avLst/>
            <a:gdLst>
              <a:gd name="csX0" fmla="*/ 0 w 4385884"/>
              <a:gd name="csY0" fmla="*/ 0 h 1260005"/>
              <a:gd name="csX1" fmla="*/ 504377 w 4385884"/>
              <a:gd name="csY1" fmla="*/ 0 h 1260005"/>
              <a:gd name="csX2" fmla="*/ 1140330 w 4385884"/>
              <a:gd name="csY2" fmla="*/ 0 h 1260005"/>
              <a:gd name="csX3" fmla="*/ 1776283 w 4385884"/>
              <a:gd name="csY3" fmla="*/ 0 h 1260005"/>
              <a:gd name="csX4" fmla="*/ 2280660 w 4385884"/>
              <a:gd name="csY4" fmla="*/ 0 h 1260005"/>
              <a:gd name="csX5" fmla="*/ 2828895 w 4385884"/>
              <a:gd name="csY5" fmla="*/ 0 h 1260005"/>
              <a:gd name="csX6" fmla="*/ 3377131 w 4385884"/>
              <a:gd name="csY6" fmla="*/ 0 h 1260005"/>
              <a:gd name="csX7" fmla="*/ 3881507 w 4385884"/>
              <a:gd name="csY7" fmla="*/ 0 h 1260005"/>
              <a:gd name="csX8" fmla="*/ 4385884 w 4385884"/>
              <a:gd name="csY8" fmla="*/ 0 h 1260005"/>
              <a:gd name="csX9" fmla="*/ 4385884 w 4385884"/>
              <a:gd name="csY9" fmla="*/ 432602 h 1260005"/>
              <a:gd name="csX10" fmla="*/ 4385884 w 4385884"/>
              <a:gd name="csY10" fmla="*/ 840003 h 1260005"/>
              <a:gd name="csX11" fmla="*/ 4385884 w 4385884"/>
              <a:gd name="csY11" fmla="*/ 1260005 h 1260005"/>
              <a:gd name="csX12" fmla="*/ 3881507 w 4385884"/>
              <a:gd name="csY12" fmla="*/ 1260005 h 1260005"/>
              <a:gd name="csX13" fmla="*/ 3464848 w 4385884"/>
              <a:gd name="csY13" fmla="*/ 1260005 h 1260005"/>
              <a:gd name="csX14" fmla="*/ 3004331 w 4385884"/>
              <a:gd name="csY14" fmla="*/ 1260005 h 1260005"/>
              <a:gd name="csX15" fmla="*/ 2587672 w 4385884"/>
              <a:gd name="csY15" fmla="*/ 1260005 h 1260005"/>
              <a:gd name="csX16" fmla="*/ 2171013 w 4385884"/>
              <a:gd name="csY16" fmla="*/ 1260005 h 1260005"/>
              <a:gd name="csX17" fmla="*/ 1666636 w 4385884"/>
              <a:gd name="csY17" fmla="*/ 1260005 h 1260005"/>
              <a:gd name="csX18" fmla="*/ 1249977 w 4385884"/>
              <a:gd name="csY18" fmla="*/ 1260005 h 1260005"/>
              <a:gd name="csX19" fmla="*/ 833318 w 4385884"/>
              <a:gd name="csY19" fmla="*/ 1260005 h 1260005"/>
              <a:gd name="csX20" fmla="*/ 0 w 4385884"/>
              <a:gd name="csY20" fmla="*/ 1260005 h 1260005"/>
              <a:gd name="csX21" fmla="*/ 0 w 4385884"/>
              <a:gd name="csY21" fmla="*/ 877803 h 1260005"/>
              <a:gd name="csX22" fmla="*/ 0 w 4385884"/>
              <a:gd name="csY22" fmla="*/ 445202 h 1260005"/>
              <a:gd name="csX23" fmla="*/ 0 w 4385884"/>
              <a:gd name="csY23" fmla="*/ 0 h 12600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385884" h="1260005" fill="none" extrusionOk="0">
                <a:moveTo>
                  <a:pt x="0" y="0"/>
                </a:moveTo>
                <a:cubicBezTo>
                  <a:pt x="112976" y="-26316"/>
                  <a:pt x="284450" y="45723"/>
                  <a:pt x="504377" y="0"/>
                </a:cubicBezTo>
                <a:cubicBezTo>
                  <a:pt x="724304" y="-45723"/>
                  <a:pt x="918684" y="5949"/>
                  <a:pt x="1140330" y="0"/>
                </a:cubicBezTo>
                <a:cubicBezTo>
                  <a:pt x="1361976" y="-5949"/>
                  <a:pt x="1641351" y="74132"/>
                  <a:pt x="1776283" y="0"/>
                </a:cubicBezTo>
                <a:cubicBezTo>
                  <a:pt x="1911215" y="-74132"/>
                  <a:pt x="2150141" y="26175"/>
                  <a:pt x="2280660" y="0"/>
                </a:cubicBezTo>
                <a:cubicBezTo>
                  <a:pt x="2411179" y="-26175"/>
                  <a:pt x="2638001" y="6287"/>
                  <a:pt x="2828895" y="0"/>
                </a:cubicBezTo>
                <a:cubicBezTo>
                  <a:pt x="3019790" y="-6287"/>
                  <a:pt x="3234492" y="36263"/>
                  <a:pt x="3377131" y="0"/>
                </a:cubicBezTo>
                <a:cubicBezTo>
                  <a:pt x="3519770" y="-36263"/>
                  <a:pt x="3742546" y="29846"/>
                  <a:pt x="3881507" y="0"/>
                </a:cubicBezTo>
                <a:cubicBezTo>
                  <a:pt x="4020468" y="-29846"/>
                  <a:pt x="4260719" y="13797"/>
                  <a:pt x="4385884" y="0"/>
                </a:cubicBezTo>
                <a:cubicBezTo>
                  <a:pt x="4421772" y="208325"/>
                  <a:pt x="4334068" y="304429"/>
                  <a:pt x="4385884" y="432602"/>
                </a:cubicBezTo>
                <a:cubicBezTo>
                  <a:pt x="4437700" y="560775"/>
                  <a:pt x="4347593" y="664086"/>
                  <a:pt x="4385884" y="840003"/>
                </a:cubicBezTo>
                <a:cubicBezTo>
                  <a:pt x="4424175" y="1015920"/>
                  <a:pt x="4385710" y="1075908"/>
                  <a:pt x="4385884" y="1260005"/>
                </a:cubicBezTo>
                <a:cubicBezTo>
                  <a:pt x="4248885" y="1303953"/>
                  <a:pt x="3993369" y="1228804"/>
                  <a:pt x="3881507" y="1260005"/>
                </a:cubicBezTo>
                <a:cubicBezTo>
                  <a:pt x="3769645" y="1291206"/>
                  <a:pt x="3602834" y="1225532"/>
                  <a:pt x="3464848" y="1260005"/>
                </a:cubicBezTo>
                <a:cubicBezTo>
                  <a:pt x="3326862" y="1294478"/>
                  <a:pt x="3115537" y="1223541"/>
                  <a:pt x="3004331" y="1260005"/>
                </a:cubicBezTo>
                <a:cubicBezTo>
                  <a:pt x="2893125" y="1296469"/>
                  <a:pt x="2704158" y="1258121"/>
                  <a:pt x="2587672" y="1260005"/>
                </a:cubicBezTo>
                <a:cubicBezTo>
                  <a:pt x="2471186" y="1261889"/>
                  <a:pt x="2333193" y="1249015"/>
                  <a:pt x="2171013" y="1260005"/>
                </a:cubicBezTo>
                <a:cubicBezTo>
                  <a:pt x="2008833" y="1270995"/>
                  <a:pt x="1815742" y="1244652"/>
                  <a:pt x="1666636" y="1260005"/>
                </a:cubicBezTo>
                <a:cubicBezTo>
                  <a:pt x="1517530" y="1275358"/>
                  <a:pt x="1403302" y="1235126"/>
                  <a:pt x="1249977" y="1260005"/>
                </a:cubicBezTo>
                <a:cubicBezTo>
                  <a:pt x="1096652" y="1284884"/>
                  <a:pt x="976266" y="1225040"/>
                  <a:pt x="833318" y="1260005"/>
                </a:cubicBezTo>
                <a:cubicBezTo>
                  <a:pt x="690370" y="1294970"/>
                  <a:pt x="183584" y="1214606"/>
                  <a:pt x="0" y="1260005"/>
                </a:cubicBezTo>
                <a:cubicBezTo>
                  <a:pt x="-38644" y="1165743"/>
                  <a:pt x="24940" y="976865"/>
                  <a:pt x="0" y="877803"/>
                </a:cubicBezTo>
                <a:cubicBezTo>
                  <a:pt x="-24940" y="778741"/>
                  <a:pt x="5667" y="657166"/>
                  <a:pt x="0" y="445202"/>
                </a:cubicBezTo>
                <a:cubicBezTo>
                  <a:pt x="-5667" y="233238"/>
                  <a:pt x="42452" y="149693"/>
                  <a:pt x="0" y="0"/>
                </a:cubicBezTo>
                <a:close/>
              </a:path>
              <a:path w="4385884" h="1260005" stroke="0" extrusionOk="0">
                <a:moveTo>
                  <a:pt x="0" y="0"/>
                </a:moveTo>
                <a:cubicBezTo>
                  <a:pt x="169600" y="-28633"/>
                  <a:pt x="379284" y="53122"/>
                  <a:pt x="504377" y="0"/>
                </a:cubicBezTo>
                <a:cubicBezTo>
                  <a:pt x="629470" y="-53122"/>
                  <a:pt x="943870" y="42491"/>
                  <a:pt x="1140330" y="0"/>
                </a:cubicBezTo>
                <a:cubicBezTo>
                  <a:pt x="1336790" y="-42491"/>
                  <a:pt x="1503392" y="25026"/>
                  <a:pt x="1776283" y="0"/>
                </a:cubicBezTo>
                <a:cubicBezTo>
                  <a:pt x="2049174" y="-25026"/>
                  <a:pt x="2086400" y="30052"/>
                  <a:pt x="2236801" y="0"/>
                </a:cubicBezTo>
                <a:cubicBezTo>
                  <a:pt x="2387202" y="-30052"/>
                  <a:pt x="2598866" y="861"/>
                  <a:pt x="2741178" y="0"/>
                </a:cubicBezTo>
                <a:cubicBezTo>
                  <a:pt x="2883490" y="-861"/>
                  <a:pt x="3110892" y="63083"/>
                  <a:pt x="3333272" y="0"/>
                </a:cubicBezTo>
                <a:cubicBezTo>
                  <a:pt x="3555652" y="-63083"/>
                  <a:pt x="3641113" y="26704"/>
                  <a:pt x="3793790" y="0"/>
                </a:cubicBezTo>
                <a:cubicBezTo>
                  <a:pt x="3946467" y="-26704"/>
                  <a:pt x="4226154" y="64854"/>
                  <a:pt x="4385884" y="0"/>
                </a:cubicBezTo>
                <a:cubicBezTo>
                  <a:pt x="4419704" y="181560"/>
                  <a:pt x="4349115" y="316371"/>
                  <a:pt x="4385884" y="407402"/>
                </a:cubicBezTo>
                <a:cubicBezTo>
                  <a:pt x="4422653" y="498433"/>
                  <a:pt x="4344461" y="671339"/>
                  <a:pt x="4385884" y="852603"/>
                </a:cubicBezTo>
                <a:cubicBezTo>
                  <a:pt x="4427307" y="1033867"/>
                  <a:pt x="4356456" y="1089296"/>
                  <a:pt x="4385884" y="1260005"/>
                </a:cubicBezTo>
                <a:cubicBezTo>
                  <a:pt x="4108311" y="1282862"/>
                  <a:pt x="3975557" y="1191831"/>
                  <a:pt x="3793790" y="1260005"/>
                </a:cubicBezTo>
                <a:cubicBezTo>
                  <a:pt x="3612023" y="1328179"/>
                  <a:pt x="3377665" y="1255189"/>
                  <a:pt x="3245554" y="1260005"/>
                </a:cubicBezTo>
                <a:cubicBezTo>
                  <a:pt x="3113443" y="1264821"/>
                  <a:pt x="2943495" y="1239132"/>
                  <a:pt x="2785036" y="1260005"/>
                </a:cubicBezTo>
                <a:cubicBezTo>
                  <a:pt x="2626577" y="1280878"/>
                  <a:pt x="2440515" y="1246370"/>
                  <a:pt x="2324519" y="1260005"/>
                </a:cubicBezTo>
                <a:cubicBezTo>
                  <a:pt x="2208523" y="1273640"/>
                  <a:pt x="1918484" y="1200038"/>
                  <a:pt x="1688565" y="1260005"/>
                </a:cubicBezTo>
                <a:cubicBezTo>
                  <a:pt x="1458646" y="1319972"/>
                  <a:pt x="1288311" y="1250065"/>
                  <a:pt x="1184189" y="1260005"/>
                </a:cubicBezTo>
                <a:cubicBezTo>
                  <a:pt x="1080067" y="1269945"/>
                  <a:pt x="868335" y="1231647"/>
                  <a:pt x="767530" y="1260005"/>
                </a:cubicBezTo>
                <a:cubicBezTo>
                  <a:pt x="666725" y="1288363"/>
                  <a:pt x="305571" y="1204793"/>
                  <a:pt x="0" y="1260005"/>
                </a:cubicBezTo>
                <a:cubicBezTo>
                  <a:pt x="-44972" y="1103479"/>
                  <a:pt x="10198" y="985079"/>
                  <a:pt x="0" y="814803"/>
                </a:cubicBezTo>
                <a:cubicBezTo>
                  <a:pt x="-10198" y="644527"/>
                  <a:pt x="33673" y="616342"/>
                  <a:pt x="0" y="432602"/>
                </a:cubicBezTo>
                <a:cubicBezTo>
                  <a:pt x="-33673" y="248862"/>
                  <a:pt x="3853" y="200750"/>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804428265">
                  <ask:type>
                    <ask:lineSketchScribble/>
                  </ask:type>
                </ask:lineSketchStyleProps>
              </a:ext>
            </a:extLst>
          </a:ln>
        </p:spPr>
        <p:txBody>
          <a:bodyPr anchor="t">
            <a:normAutofit/>
          </a:bodyPr>
          <a:lstStyle/>
          <a:p>
            <a:r>
              <a:rPr lang="en-GB" sz="2800" b="1" dirty="0"/>
              <a:t>53% of national territory</a:t>
            </a:r>
          </a:p>
          <a:p>
            <a:r>
              <a:rPr lang="en-US" sz="2800" b="1" dirty="0"/>
              <a:t>&gt;45% of protected areas</a:t>
            </a:r>
          </a:p>
        </p:txBody>
      </p:sp>
      <p:pic>
        <p:nvPicPr>
          <p:cNvPr id="15" name="Picture Placeholder 14">
            <a:extLst>
              <a:ext uri="{FF2B5EF4-FFF2-40B4-BE49-F238E27FC236}">
                <a16:creationId xmlns:a16="http://schemas.microsoft.com/office/drawing/2014/main" id="{57BB1A3E-8A0B-EC08-A5B6-73CDB19FCA80}"/>
              </a:ext>
            </a:extLst>
          </p:cNvPr>
          <p:cNvPicPr>
            <a:picLocks noGrp="1" noChangeAspect="1"/>
          </p:cNvPicPr>
          <p:nvPr>
            <p:ph type="pic" sz="quarter" idx="10"/>
          </p:nvPr>
        </p:nvPicPr>
        <p:blipFill>
          <a:blip r:embed="rId3"/>
          <a:srcRect t="16854" b="23913"/>
          <a:stretch>
            <a:fillRect/>
          </a:stretch>
        </p:blipFill>
        <p:spPr>
          <a:xfrm>
            <a:off x="20" y="3276600"/>
            <a:ext cx="12191980" cy="3581400"/>
          </a:xfrm>
          <a:prstGeom prst="rect">
            <a:avLst/>
          </a:prstGeom>
          <a:noFill/>
        </p:spPr>
      </p:pic>
      <p:sp>
        <p:nvSpPr>
          <p:cNvPr id="5" name="Slide Number Placeholder 4">
            <a:extLst>
              <a:ext uri="{FF2B5EF4-FFF2-40B4-BE49-F238E27FC236}">
                <a16:creationId xmlns:a16="http://schemas.microsoft.com/office/drawing/2014/main" id="{1E58C66A-6DDE-34C1-57F4-C09D6ED84CB6}"/>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8</a:t>
            </a:fld>
            <a:endParaRPr lang="en-US"/>
          </a:p>
        </p:txBody>
      </p:sp>
      <p:sp>
        <p:nvSpPr>
          <p:cNvPr id="16" name="TextBox 15">
            <a:extLst>
              <a:ext uri="{FF2B5EF4-FFF2-40B4-BE49-F238E27FC236}">
                <a16:creationId xmlns:a16="http://schemas.microsoft.com/office/drawing/2014/main" id="{8637AD8F-CABD-58B3-7B84-A5B4E6F1FBC1}"/>
              </a:ext>
            </a:extLst>
          </p:cNvPr>
          <p:cNvSpPr txBox="1"/>
          <p:nvPr/>
        </p:nvSpPr>
        <p:spPr>
          <a:xfrm>
            <a:off x="4453316" y="2236261"/>
            <a:ext cx="1965960" cy="830997"/>
          </a:xfrm>
          <a:prstGeom prst="rect">
            <a:avLst/>
          </a:prstGeom>
          <a:solidFill>
            <a:schemeClr val="bg2"/>
          </a:solidFill>
          <a:ln w="28575">
            <a:solidFill>
              <a:schemeClr val="accent5"/>
            </a:solidFill>
          </a:ln>
        </p:spPr>
        <p:txBody>
          <a:bodyPr wrap="square" rtlCol="0">
            <a:spAutoFit/>
          </a:bodyPr>
          <a:lstStyle/>
          <a:p>
            <a:r>
              <a:rPr lang="en-GB" sz="2400" dirty="0"/>
              <a:t>Historically: sustainable</a:t>
            </a:r>
            <a:endParaRPr lang="en-US" sz="2400" dirty="0"/>
          </a:p>
        </p:txBody>
      </p:sp>
      <p:sp>
        <p:nvSpPr>
          <p:cNvPr id="17" name="TextBox 16">
            <a:extLst>
              <a:ext uri="{FF2B5EF4-FFF2-40B4-BE49-F238E27FC236}">
                <a16:creationId xmlns:a16="http://schemas.microsoft.com/office/drawing/2014/main" id="{9B1AEE4E-B9BF-7A66-A316-AC4DD3DB0C53}"/>
              </a:ext>
            </a:extLst>
          </p:cNvPr>
          <p:cNvSpPr txBox="1"/>
          <p:nvPr/>
        </p:nvSpPr>
        <p:spPr>
          <a:xfrm>
            <a:off x="8839200" y="2236261"/>
            <a:ext cx="2651760" cy="830997"/>
          </a:xfrm>
          <a:prstGeom prst="rect">
            <a:avLst/>
          </a:prstGeom>
          <a:solidFill>
            <a:schemeClr val="bg2"/>
          </a:solidFill>
          <a:ln w="28575">
            <a:solidFill>
              <a:schemeClr val="accent5"/>
            </a:solidFill>
          </a:ln>
        </p:spPr>
        <p:txBody>
          <a:bodyPr wrap="square" rtlCol="0">
            <a:spAutoFit/>
          </a:bodyPr>
          <a:lstStyle/>
          <a:p>
            <a:r>
              <a:rPr lang="en-GB" sz="2400" dirty="0"/>
              <a:t>Industrialization: </a:t>
            </a:r>
          </a:p>
          <a:p>
            <a:r>
              <a:rPr lang="en-GB" sz="2400" dirty="0"/>
              <a:t>profit orientation</a:t>
            </a:r>
            <a:endParaRPr lang="en-US" sz="2400" dirty="0"/>
          </a:p>
        </p:txBody>
      </p:sp>
      <p:sp>
        <p:nvSpPr>
          <p:cNvPr id="18" name="Arrow: Right 17">
            <a:extLst>
              <a:ext uri="{FF2B5EF4-FFF2-40B4-BE49-F238E27FC236}">
                <a16:creationId xmlns:a16="http://schemas.microsoft.com/office/drawing/2014/main" id="{F92691CC-8D30-B48D-7AFA-2B607322A082}"/>
              </a:ext>
            </a:extLst>
          </p:cNvPr>
          <p:cNvSpPr/>
          <p:nvPr/>
        </p:nvSpPr>
        <p:spPr>
          <a:xfrm>
            <a:off x="7053742" y="2489415"/>
            <a:ext cx="1206337" cy="512865"/>
          </a:xfrm>
          <a:prstGeom prst="rightArrow">
            <a:avLst>
              <a:gd name="adj1" fmla="val 30549"/>
              <a:gd name="adj2" fmla="val 61671"/>
            </a:avLst>
          </a:prstGeom>
          <a:solidFill>
            <a:schemeClr val="accent5"/>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5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FECE779-8C8E-28EA-439F-B9A83BBDF24A}"/>
              </a:ext>
            </a:extLst>
          </p:cNvPr>
          <p:cNvSpPr>
            <a:spLocks noGrp="1"/>
          </p:cNvSpPr>
          <p:nvPr>
            <p:ph type="title"/>
          </p:nvPr>
        </p:nvSpPr>
        <p:spPr>
          <a:xfrm>
            <a:off x="933791" y="787869"/>
            <a:ext cx="2743200" cy="2142144"/>
          </a:xfrm>
        </p:spPr>
        <p:txBody>
          <a:bodyPr anchor="ctr">
            <a:normAutofit/>
          </a:bodyPr>
          <a:lstStyle/>
          <a:p>
            <a:r>
              <a:rPr lang="en-GB" sz="2800" dirty="0"/>
              <a:t>Natura 2000 areas</a:t>
            </a:r>
            <a:endParaRPr lang="en-US" sz="2800" dirty="0"/>
          </a:p>
        </p:txBody>
      </p:sp>
      <p:sp>
        <p:nvSpPr>
          <p:cNvPr id="13" name="Text Placeholder 2">
            <a:extLst>
              <a:ext uri="{FF2B5EF4-FFF2-40B4-BE49-F238E27FC236}">
                <a16:creationId xmlns:a16="http://schemas.microsoft.com/office/drawing/2014/main" id="{DB8E7DDF-34C9-7208-4668-42F7EB4E1A32}"/>
              </a:ext>
            </a:extLst>
          </p:cNvPr>
          <p:cNvSpPr>
            <a:spLocks noGrp="1"/>
          </p:cNvSpPr>
          <p:nvPr>
            <p:ph type="body" sz="quarter" idx="16"/>
          </p:nvPr>
        </p:nvSpPr>
        <p:spPr>
          <a:xfrm>
            <a:off x="647160" y="3648709"/>
            <a:ext cx="3412285" cy="1959611"/>
          </a:xfrm>
          <a:custGeom>
            <a:avLst/>
            <a:gdLst>
              <a:gd name="csX0" fmla="*/ 0 w 3412285"/>
              <a:gd name="csY0" fmla="*/ 0 h 1959611"/>
              <a:gd name="csX1" fmla="*/ 636960 w 3412285"/>
              <a:gd name="csY1" fmla="*/ 0 h 1959611"/>
              <a:gd name="csX2" fmla="*/ 1239797 w 3412285"/>
              <a:gd name="csY2" fmla="*/ 0 h 1959611"/>
              <a:gd name="csX3" fmla="*/ 1740265 w 3412285"/>
              <a:gd name="csY3" fmla="*/ 0 h 1959611"/>
              <a:gd name="csX4" fmla="*/ 2377225 w 3412285"/>
              <a:gd name="csY4" fmla="*/ 0 h 1959611"/>
              <a:gd name="csX5" fmla="*/ 2911817 w 3412285"/>
              <a:gd name="csY5" fmla="*/ 0 h 1959611"/>
              <a:gd name="csX6" fmla="*/ 3412285 w 3412285"/>
              <a:gd name="csY6" fmla="*/ 0 h 1959611"/>
              <a:gd name="csX7" fmla="*/ 3412285 w 3412285"/>
              <a:gd name="csY7" fmla="*/ 470307 h 1959611"/>
              <a:gd name="csX8" fmla="*/ 3412285 w 3412285"/>
              <a:gd name="csY8" fmla="*/ 921017 h 1959611"/>
              <a:gd name="csX9" fmla="*/ 3412285 w 3412285"/>
              <a:gd name="csY9" fmla="*/ 1450112 h 1959611"/>
              <a:gd name="csX10" fmla="*/ 3412285 w 3412285"/>
              <a:gd name="csY10" fmla="*/ 1959611 h 1959611"/>
              <a:gd name="csX11" fmla="*/ 2945939 w 3412285"/>
              <a:gd name="csY11" fmla="*/ 1959611 h 1959611"/>
              <a:gd name="csX12" fmla="*/ 2308980 w 3412285"/>
              <a:gd name="csY12" fmla="*/ 1959611 h 1959611"/>
              <a:gd name="csX13" fmla="*/ 1808511 w 3412285"/>
              <a:gd name="csY13" fmla="*/ 1959611 h 1959611"/>
              <a:gd name="csX14" fmla="*/ 1171551 w 3412285"/>
              <a:gd name="csY14" fmla="*/ 1959611 h 1959611"/>
              <a:gd name="csX15" fmla="*/ 534591 w 3412285"/>
              <a:gd name="csY15" fmla="*/ 1959611 h 1959611"/>
              <a:gd name="csX16" fmla="*/ 0 w 3412285"/>
              <a:gd name="csY16" fmla="*/ 1959611 h 1959611"/>
              <a:gd name="csX17" fmla="*/ 0 w 3412285"/>
              <a:gd name="csY17" fmla="*/ 1450112 h 1959611"/>
              <a:gd name="csX18" fmla="*/ 0 w 3412285"/>
              <a:gd name="csY18" fmla="*/ 1018998 h 1959611"/>
              <a:gd name="csX19" fmla="*/ 0 w 3412285"/>
              <a:gd name="csY19" fmla="*/ 548691 h 1959611"/>
              <a:gd name="csX20" fmla="*/ 0 w 3412285"/>
              <a:gd name="csY20" fmla="*/ 0 h 19596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412285" h="1959611" fill="none" extrusionOk="0">
                <a:moveTo>
                  <a:pt x="0" y="0"/>
                </a:moveTo>
                <a:cubicBezTo>
                  <a:pt x="250863" y="-1731"/>
                  <a:pt x="455446" y="27569"/>
                  <a:pt x="636960" y="0"/>
                </a:cubicBezTo>
                <a:cubicBezTo>
                  <a:pt x="818474" y="-27569"/>
                  <a:pt x="951512" y="28725"/>
                  <a:pt x="1239797" y="0"/>
                </a:cubicBezTo>
                <a:cubicBezTo>
                  <a:pt x="1528082" y="-28725"/>
                  <a:pt x="1596909" y="12198"/>
                  <a:pt x="1740265" y="0"/>
                </a:cubicBezTo>
                <a:cubicBezTo>
                  <a:pt x="1883621" y="-12198"/>
                  <a:pt x="2184820" y="25018"/>
                  <a:pt x="2377225" y="0"/>
                </a:cubicBezTo>
                <a:cubicBezTo>
                  <a:pt x="2569630" y="-25018"/>
                  <a:pt x="2646869" y="2914"/>
                  <a:pt x="2911817" y="0"/>
                </a:cubicBezTo>
                <a:cubicBezTo>
                  <a:pt x="3176765" y="-2914"/>
                  <a:pt x="3187499" y="31198"/>
                  <a:pt x="3412285" y="0"/>
                </a:cubicBezTo>
                <a:cubicBezTo>
                  <a:pt x="3430005" y="232286"/>
                  <a:pt x="3370780" y="258931"/>
                  <a:pt x="3412285" y="470307"/>
                </a:cubicBezTo>
                <a:cubicBezTo>
                  <a:pt x="3453790" y="681683"/>
                  <a:pt x="3409112" y="801847"/>
                  <a:pt x="3412285" y="921017"/>
                </a:cubicBezTo>
                <a:cubicBezTo>
                  <a:pt x="3415458" y="1040187"/>
                  <a:pt x="3352310" y="1316778"/>
                  <a:pt x="3412285" y="1450112"/>
                </a:cubicBezTo>
                <a:cubicBezTo>
                  <a:pt x="3472260" y="1583446"/>
                  <a:pt x="3386334" y="1762698"/>
                  <a:pt x="3412285" y="1959611"/>
                </a:cubicBezTo>
                <a:cubicBezTo>
                  <a:pt x="3292560" y="1980618"/>
                  <a:pt x="3162087" y="1910465"/>
                  <a:pt x="2945939" y="1959611"/>
                </a:cubicBezTo>
                <a:cubicBezTo>
                  <a:pt x="2729791" y="2008757"/>
                  <a:pt x="2458820" y="1958671"/>
                  <a:pt x="2308980" y="1959611"/>
                </a:cubicBezTo>
                <a:cubicBezTo>
                  <a:pt x="2159140" y="1960551"/>
                  <a:pt x="2032556" y="1910832"/>
                  <a:pt x="1808511" y="1959611"/>
                </a:cubicBezTo>
                <a:cubicBezTo>
                  <a:pt x="1584466" y="2008390"/>
                  <a:pt x="1368665" y="1918876"/>
                  <a:pt x="1171551" y="1959611"/>
                </a:cubicBezTo>
                <a:cubicBezTo>
                  <a:pt x="974437" y="2000346"/>
                  <a:pt x="686996" y="1895018"/>
                  <a:pt x="534591" y="1959611"/>
                </a:cubicBezTo>
                <a:cubicBezTo>
                  <a:pt x="382186" y="2024204"/>
                  <a:pt x="155859" y="1931676"/>
                  <a:pt x="0" y="1959611"/>
                </a:cubicBezTo>
                <a:cubicBezTo>
                  <a:pt x="-22823" y="1706428"/>
                  <a:pt x="5094" y="1582711"/>
                  <a:pt x="0" y="1450112"/>
                </a:cubicBezTo>
                <a:cubicBezTo>
                  <a:pt x="-5094" y="1317513"/>
                  <a:pt x="19972" y="1162112"/>
                  <a:pt x="0" y="1018998"/>
                </a:cubicBezTo>
                <a:cubicBezTo>
                  <a:pt x="-19972" y="875884"/>
                  <a:pt x="33014" y="725356"/>
                  <a:pt x="0" y="548691"/>
                </a:cubicBezTo>
                <a:cubicBezTo>
                  <a:pt x="-33014" y="372026"/>
                  <a:pt x="4861" y="221095"/>
                  <a:pt x="0" y="0"/>
                </a:cubicBezTo>
                <a:close/>
              </a:path>
              <a:path w="3412285" h="1959611" stroke="0" extrusionOk="0">
                <a:moveTo>
                  <a:pt x="0" y="0"/>
                </a:moveTo>
                <a:cubicBezTo>
                  <a:pt x="258828" y="-51108"/>
                  <a:pt x="429045" y="15122"/>
                  <a:pt x="602837" y="0"/>
                </a:cubicBezTo>
                <a:cubicBezTo>
                  <a:pt x="776629" y="-15122"/>
                  <a:pt x="994647" y="36662"/>
                  <a:pt x="1137428" y="0"/>
                </a:cubicBezTo>
                <a:cubicBezTo>
                  <a:pt x="1280209" y="-36662"/>
                  <a:pt x="1479277" y="51095"/>
                  <a:pt x="1706143" y="0"/>
                </a:cubicBezTo>
                <a:cubicBezTo>
                  <a:pt x="1933009" y="-51095"/>
                  <a:pt x="1970767" y="3884"/>
                  <a:pt x="2206611" y="0"/>
                </a:cubicBezTo>
                <a:cubicBezTo>
                  <a:pt x="2442455" y="-3884"/>
                  <a:pt x="2648788" y="30189"/>
                  <a:pt x="2775325" y="0"/>
                </a:cubicBezTo>
                <a:cubicBezTo>
                  <a:pt x="2901862" y="-30189"/>
                  <a:pt x="3129740" y="34317"/>
                  <a:pt x="3412285" y="0"/>
                </a:cubicBezTo>
                <a:cubicBezTo>
                  <a:pt x="3434418" y="214432"/>
                  <a:pt x="3354459" y="300159"/>
                  <a:pt x="3412285" y="489903"/>
                </a:cubicBezTo>
                <a:cubicBezTo>
                  <a:pt x="3470111" y="679647"/>
                  <a:pt x="3385552" y="827453"/>
                  <a:pt x="3412285" y="940613"/>
                </a:cubicBezTo>
                <a:cubicBezTo>
                  <a:pt x="3439018" y="1053773"/>
                  <a:pt x="3381380" y="1308865"/>
                  <a:pt x="3412285" y="1410920"/>
                </a:cubicBezTo>
                <a:cubicBezTo>
                  <a:pt x="3443190" y="1512975"/>
                  <a:pt x="3394957" y="1730365"/>
                  <a:pt x="3412285" y="1959611"/>
                </a:cubicBezTo>
                <a:cubicBezTo>
                  <a:pt x="3147234" y="1988002"/>
                  <a:pt x="3077279" y="1926534"/>
                  <a:pt x="2809448" y="1959611"/>
                </a:cubicBezTo>
                <a:cubicBezTo>
                  <a:pt x="2541617" y="1992688"/>
                  <a:pt x="2398166" y="1931127"/>
                  <a:pt x="2274857" y="1959611"/>
                </a:cubicBezTo>
                <a:cubicBezTo>
                  <a:pt x="2151548" y="1988095"/>
                  <a:pt x="1823675" y="1889568"/>
                  <a:pt x="1637897" y="1959611"/>
                </a:cubicBezTo>
                <a:cubicBezTo>
                  <a:pt x="1452119" y="2029654"/>
                  <a:pt x="1239707" y="1935359"/>
                  <a:pt x="1069183" y="1959611"/>
                </a:cubicBezTo>
                <a:cubicBezTo>
                  <a:pt x="898659" y="1983863"/>
                  <a:pt x="686644" y="1914718"/>
                  <a:pt x="534591" y="1959611"/>
                </a:cubicBezTo>
                <a:cubicBezTo>
                  <a:pt x="382538" y="2004504"/>
                  <a:pt x="202109" y="1948508"/>
                  <a:pt x="0" y="1959611"/>
                </a:cubicBezTo>
                <a:cubicBezTo>
                  <a:pt x="-51609" y="1758325"/>
                  <a:pt x="31231" y="1634776"/>
                  <a:pt x="0" y="1430516"/>
                </a:cubicBezTo>
                <a:cubicBezTo>
                  <a:pt x="-31231" y="1226256"/>
                  <a:pt x="31897" y="1138813"/>
                  <a:pt x="0" y="979806"/>
                </a:cubicBezTo>
                <a:cubicBezTo>
                  <a:pt x="-31897" y="820799"/>
                  <a:pt x="12600" y="744926"/>
                  <a:pt x="0" y="529095"/>
                </a:cubicBezTo>
                <a:cubicBezTo>
                  <a:pt x="-12600" y="313264"/>
                  <a:pt x="44403" y="197330"/>
                  <a:pt x="0" y="0"/>
                </a:cubicBezTo>
                <a:close/>
              </a:path>
            </a:pathLst>
          </a:custGeom>
          <a:solidFill>
            <a:schemeClr val="accent3">
              <a:lumMod val="20000"/>
              <a:lumOff val="80000"/>
            </a:schemeClr>
          </a:solidFill>
          <a:ln>
            <a:solidFill>
              <a:schemeClr val="accent2"/>
            </a:solidFill>
            <a:extLst>
              <a:ext uri="{C807C97D-BFC1-408E-A445-0C87EB9F89A2}">
                <ask:lineSketchStyleProps xmlns:ask="http://schemas.microsoft.com/office/drawing/2018/sketchyshapes" sd="2512980468">
                  <ask:type>
                    <ask:lineSketchScribble/>
                  </ask:type>
                </ask:lineSketchStyleProps>
              </a:ext>
            </a:extLst>
          </a:ln>
        </p:spPr>
        <p:txBody>
          <a:bodyPr>
            <a:normAutofit/>
          </a:bodyPr>
          <a:lstStyle/>
          <a:p>
            <a:r>
              <a:rPr lang="en-GB" sz="2000" dirty="0"/>
              <a:t>525 NATURA 2000 sites</a:t>
            </a:r>
          </a:p>
          <a:p>
            <a:r>
              <a:rPr lang="en-US" sz="2000" dirty="0"/>
              <a:t>479 SAC – 56 SAP</a:t>
            </a:r>
          </a:p>
          <a:p>
            <a:r>
              <a:rPr lang="en-US" sz="2000" dirty="0"/>
              <a:t>21.4% of national territory</a:t>
            </a:r>
          </a:p>
          <a:p>
            <a:r>
              <a:rPr lang="en-US" sz="2000" dirty="0"/>
              <a:t>≈ 19,900 km²</a:t>
            </a:r>
          </a:p>
        </p:txBody>
      </p:sp>
      <p:pic>
        <p:nvPicPr>
          <p:cNvPr id="6" name="Content Placeholder 5">
            <a:extLst>
              <a:ext uri="{FF2B5EF4-FFF2-40B4-BE49-F238E27FC236}">
                <a16:creationId xmlns:a16="http://schemas.microsoft.com/office/drawing/2014/main" id="{A9D289F0-B395-AF48-729F-8D98860D2B6A}"/>
              </a:ext>
            </a:extLst>
          </p:cNvPr>
          <p:cNvPicPr>
            <a:picLocks noGrp="1" noChangeAspect="1"/>
          </p:cNvPicPr>
          <p:nvPr>
            <p:ph sz="quarter" idx="15"/>
          </p:nvPr>
        </p:nvPicPr>
        <p:blipFill>
          <a:blip r:embed="rId3"/>
          <a:stretch>
            <a:fillRect/>
          </a:stretch>
        </p:blipFill>
        <p:spPr>
          <a:xfrm>
            <a:off x="4441899" y="662940"/>
            <a:ext cx="7791716" cy="5532119"/>
          </a:xfrm>
          <a:prstGeom prst="rect">
            <a:avLst/>
          </a:prstGeom>
          <a:noFill/>
        </p:spPr>
      </p:pic>
      <p:sp>
        <p:nvSpPr>
          <p:cNvPr id="4" name="Slide Number Placeholder 3">
            <a:extLst>
              <a:ext uri="{FF2B5EF4-FFF2-40B4-BE49-F238E27FC236}">
                <a16:creationId xmlns:a16="http://schemas.microsoft.com/office/drawing/2014/main" id="{F0FBBDF0-D4FF-C480-8E57-FD920C8946B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9</a:t>
            </a:fld>
            <a:endParaRPr lang="en-US"/>
          </a:p>
        </p:txBody>
      </p:sp>
    </p:spTree>
    <p:extLst>
      <p:ext uri="{BB962C8B-B14F-4D97-AF65-F5344CB8AC3E}">
        <p14:creationId xmlns:p14="http://schemas.microsoft.com/office/powerpoint/2010/main" val="7727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ustom">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9A644-6410-4EC7-894C-877E70305DF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E9424615-5FE5-4F43-AE24-3BC9A0532687}">
  <ds:schemaRefs>
    <ds:schemaRef ds:uri="http://schemas.microsoft.com/sharepoint/v3/contenttype/forms"/>
  </ds:schemaRefs>
</ds:datastoreItem>
</file>

<file path=customXml/itemProps3.xml><?xml version="1.0" encoding="utf-8"?>
<ds:datastoreItem xmlns:ds="http://schemas.openxmlformats.org/officeDocument/2006/customXml" ds:itemID="{15AD180A-D253-4F84-BD24-8EE736E65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Verdant pitch deck</Template>
  <TotalTime>2594</TotalTime>
  <Words>2419</Words>
  <Application>Microsoft Office PowerPoint</Application>
  <PresentationFormat>Widescreen</PresentationFormat>
  <Paragraphs>315</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Tenorite </vt:lpstr>
      <vt:lpstr>Tenorite Bold</vt:lpstr>
      <vt:lpstr>Wingdings</vt:lpstr>
      <vt:lpstr>Custom</vt:lpstr>
      <vt:lpstr>University of Patras, Biology department Applied ecology and Environment Management MSc   Environmental Planning and  Management of Natural Areas  Exam Work   Kovács Boglárka Zsuzsanna  10. 02. 2026, Patras</vt:lpstr>
      <vt:lpstr>Natura 2000 framework Hungary</vt:lpstr>
      <vt:lpstr>Content</vt:lpstr>
      <vt:lpstr>PowerPoint Presentation</vt:lpstr>
      <vt:lpstr>PowerPoint Presentation</vt:lpstr>
      <vt:lpstr>PowerPoint Presentation</vt:lpstr>
      <vt:lpstr>PowerPoint Presentation</vt:lpstr>
      <vt:lpstr>Agricultural area</vt:lpstr>
      <vt:lpstr>Natura 2000 areas</vt:lpstr>
      <vt:lpstr>Natura 2000 in Hungary</vt:lpstr>
      <vt:lpstr>Legal Framework</vt:lpstr>
      <vt:lpstr>Management model</vt:lpstr>
      <vt:lpstr>Central Authority    Decentralized management    Permitting and Enforcement</vt:lpstr>
      <vt:lpstr>PowerPoint Presentation</vt:lpstr>
      <vt:lpstr>Management planning</vt:lpstr>
      <vt:lpstr>Financing</vt:lpstr>
      <vt:lpstr>MONITORING</vt:lpstr>
      <vt:lpstr>Evaluation indicators -Conservation status-</vt:lpstr>
      <vt:lpstr>Habitats Conservation status Assessment</vt:lpstr>
      <vt:lpstr>Species  conservation status Assessment</vt:lpstr>
      <vt:lpstr>Recent Trends in Conservation Status</vt:lpstr>
      <vt:lpstr>PowerPoint Presentation</vt:lpstr>
      <vt:lpstr>European Comparison</vt:lpstr>
      <vt:lpstr>Effectiveness in Protection Management</vt:lpstr>
      <vt:lpstr>Future prospectives</vt:lpstr>
      <vt:lpstr>citations</vt:lpstr>
      <vt:lpstr>Websites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Boglárka Kovács</dc:creator>
  <cp:lastModifiedBy>Boglárka Kovács</cp:lastModifiedBy>
  <cp:revision>16</cp:revision>
  <dcterms:created xsi:type="dcterms:W3CDTF">2026-02-07T15:33:54Z</dcterms:created>
  <dcterms:modified xsi:type="dcterms:W3CDTF">2026-02-09T16:04:28Z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