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420" y="78"/>
      </p:cViewPr>
      <p:guideLst/>
    </p:cSldViewPr>
  </p:slideViewPr>
  <p:notesTextViewPr>
    <p:cViewPr>
      <p:scale>
        <a:sx n="3" d="2"/>
        <a:sy n="3" d="2"/>
      </p:scale>
      <p:origin x="-6" y="-18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D70224-C97B-4EB9-83DD-1425EBBBC210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FB4D30-30D6-44E6-A1D1-FAB7AB9D2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055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FB4D30-30D6-44E6-A1D1-FAB7AB9D2F4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749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FB4D30-30D6-44E6-A1D1-FAB7AB9D2F4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193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https://metode.org/issues/monographs/citizen-science-projects.html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FB4D30-30D6-44E6-A1D1-FAB7AB9D2F4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1832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https://eiui.ca/can-schoolchildren-contribute-to-research-and-policy-making-through-citizen-science/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FB4D30-30D6-44E6-A1D1-FAB7AB9D2F4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924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A6DA4-0B3C-6550-23E5-57FC02BF81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D2CA36-C2EC-2624-8074-8980C1460B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E0E635-9F97-0774-6A4F-241FF7D57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FD658-ABCF-4321-BFAE-F4CFC6CA7BF5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07D00D-AB8F-EEB0-8F9A-AB219A71F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2989A4-0611-2BC0-3997-E95E1620F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1566F-5B82-4D32-BA87-2BE211E69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590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F7350-E4C5-5D38-59CD-92684C9BD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66D7D6-540E-4512-078A-8F03F3F905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E1359A-506B-8A8A-356F-7F9F72A24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FD658-ABCF-4321-BFAE-F4CFC6CA7BF5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540B72-4C16-BCBF-F54F-6D73B77A7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FCF910-5E4A-88F5-A0A7-F40968776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1566F-5B82-4D32-BA87-2BE211E69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698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4110F0F-A77E-116C-CA71-FCEE559FAA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8E7F50-402E-A12F-38C8-0E5D52592F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BBF0CE-7146-11C7-2151-5B0EE69BB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FD658-ABCF-4321-BFAE-F4CFC6CA7BF5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C75B6E-E659-DBF4-2176-6B94A2E89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CF1E3B-0AF6-5F1D-5236-F1100C969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1566F-5B82-4D32-BA87-2BE211E69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951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31B2E-B0D2-CF75-4EA6-D49C11B05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B227DD-690D-0BFA-CFFA-2E1EE96AD1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A33A0D-BDA9-25DA-7FA6-A5C415FCE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FD658-ABCF-4321-BFAE-F4CFC6CA7BF5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33C308-B14D-591D-C2D5-AC3CF0F6F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47A199-73AF-11C1-1C20-72CEF667A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1566F-5B82-4D32-BA87-2BE211E69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625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0D575-9A1F-66BD-BC00-787183075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7778F4-560A-4DA0-B6E1-5DC83F4E88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D0BAB8-C3E1-BD7C-1685-667F63CBC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FD658-ABCF-4321-BFAE-F4CFC6CA7BF5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D165AC-FD71-F921-C3D9-9318D6B6A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A6C3EC-9E57-3763-EE9A-8931BAA68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1566F-5B82-4D32-BA87-2BE211E69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162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FA18B-03C7-C18A-D05F-63892C021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62F897-42AC-9929-4F08-43A30919AF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E8214A-2400-AFEB-9E9D-E55E6A8DB6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849651-69F8-CE31-2095-0B47771C8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FD658-ABCF-4321-BFAE-F4CFC6CA7BF5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8F60B0-584B-8E34-1C47-B0959EDEB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9D6189-BA29-D1B0-C602-2385B2498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1566F-5B82-4D32-BA87-2BE211E69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464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1B7C1-01F7-EBAA-DB46-352854AB9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1CC51D-3893-6366-C128-68B61E987E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FAD804-9CC6-356F-5DD6-528FBE8DF3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166056-88CF-A905-CB6E-610F9ADC55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F120FE-794A-3E4B-59FC-41FEAD3A60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0E6039-FDBE-A735-6C65-547DF5BC8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FD658-ABCF-4321-BFAE-F4CFC6CA7BF5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1333B8-4015-E099-0114-7311F5855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A94627-832F-82B3-4303-FB1D8B174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1566F-5B82-4D32-BA87-2BE211E69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525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BB64C-3EBD-C79D-5C0A-4A8CE55AA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D67A6A-7676-4E5E-C89E-EE02C75F2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FD658-ABCF-4321-BFAE-F4CFC6CA7BF5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ABA62C-8A5D-B7A5-4222-DB47CBFB3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782A5B-6796-C23A-2EBE-BEA15336B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1566F-5B82-4D32-BA87-2BE211E69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36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6657CC-B1FA-686D-9A03-880CBD688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FD658-ABCF-4321-BFAE-F4CFC6CA7BF5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03FAEA-7CF7-1C64-CD24-0E39AF648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8F2BAF-72F2-A175-7DBD-09D0B6CA7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1566F-5B82-4D32-BA87-2BE211E69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10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34CD9-2D08-408F-74CE-B3362C6EC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1AD8CE-C318-07A6-0A77-B0F61AA11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91C69E-7680-0C7F-CE7F-D90D2DB38D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A88466-220C-F005-CEA5-94B64A9F7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FD658-ABCF-4321-BFAE-F4CFC6CA7BF5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FC7761-D69C-9C64-6682-C74B824B5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8BF499-A03F-E420-B968-EF44CD0B3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1566F-5B82-4D32-BA87-2BE211E69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893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590FE-188A-D15F-29CF-7F1ECB52F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AC61DF-8A54-3769-11D4-107417A26D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8C9716-300E-9CC1-58F0-DF0F3C0605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F0CC99-F8D7-F66E-B7E9-766C81C3C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FD658-ABCF-4321-BFAE-F4CFC6CA7BF5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9BD9EE-B4CD-F8EC-20F7-254ED4BD9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4478E6-B04E-2746-E4CB-6BA157B0F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1566F-5B82-4D32-BA87-2BE211E69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180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F61998-9248-2EC0-00EF-8EE0BBE6F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1332C-61BB-494A-AA23-DFF5ED4C35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368CDE-7276-A332-B558-576449A780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D8FD658-ABCF-4321-BFAE-F4CFC6CA7BF5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C27248-3ED5-ADB9-4EBF-F1B0F67C97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6EF712-7F15-8B4C-7985-DB94A90C65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6C1566F-5B82-4D32-BA87-2BE211E69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220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f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8E7AE-DB1B-1B56-3EF1-EF63866CCA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882" y="3577456"/>
            <a:ext cx="10909640" cy="1687814"/>
          </a:xfrm>
        </p:spPr>
        <p:txBody>
          <a:bodyPr anchor="b">
            <a:normAutofit/>
          </a:bodyPr>
          <a:lstStyle/>
          <a:p>
            <a:r>
              <a:rPr lang="el-GR" sz="3600" dirty="0"/>
              <a:t>Η Επιστήμη των Πολιτών και ο Ρόλος της στην Διαχείριση Φυσικών Πόρων, την Αειφορική Διατήρηση και την Προστασία του Περιβάλλοντος.</a:t>
            </a:r>
            <a:endParaRPr lang="en-US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817A7A-303F-B363-CE2E-679C5CFC66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881" y="5660607"/>
            <a:ext cx="10909643" cy="552659"/>
          </a:xfrm>
        </p:spPr>
        <p:txBody>
          <a:bodyPr anchor="t">
            <a:normAutofit/>
          </a:bodyPr>
          <a:lstStyle/>
          <a:p>
            <a:r>
              <a:rPr lang="el-GR" dirty="0"/>
              <a:t>Χριστίνα Παπαϊωάννου, ΑΜ 1005281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5AAA99-51C4-CC1C-36D0-9480F5CB98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134" y="449705"/>
            <a:ext cx="6255502" cy="31277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289532E-5F42-1A3A-9B5F-53EBE289F861}"/>
              </a:ext>
            </a:extLst>
          </p:cNvPr>
          <p:cNvSpPr txBox="1"/>
          <p:nvPr/>
        </p:nvSpPr>
        <p:spPr>
          <a:xfrm>
            <a:off x="461697" y="6454714"/>
            <a:ext cx="83902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Source :https://www.australianenvironmentaleducation.com.au/education-resources/becoming-a-citizen-scientist </a:t>
            </a:r>
          </a:p>
        </p:txBody>
      </p:sp>
    </p:spTree>
    <p:extLst>
      <p:ext uri="{BB962C8B-B14F-4D97-AF65-F5344CB8AC3E}">
        <p14:creationId xmlns:p14="http://schemas.microsoft.com/office/powerpoint/2010/main" val="39673269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D334361-1CE5-BD72-82A2-69CAA836A6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1" y="1319450"/>
            <a:ext cx="4987178" cy="55385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7A04D4B-C2C1-4804-9392-F0070903AC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912" y="3194628"/>
            <a:ext cx="6502088" cy="366337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F2E43E-B647-9FE5-35E4-CE4FE83BF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112" y="482247"/>
            <a:ext cx="5257800" cy="639216"/>
          </a:xfrm>
        </p:spPr>
        <p:txBody>
          <a:bodyPr>
            <a:normAutofit/>
          </a:bodyPr>
          <a:lstStyle/>
          <a:p>
            <a:r>
              <a:rPr lang="el-GR" sz="3600" dirty="0"/>
              <a:t>Παράδειγμα από Ελλάδα</a:t>
            </a:r>
            <a:endParaRPr lang="en-US" sz="36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25A5586-F132-2937-8F45-DE07142600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9292" y="78543"/>
            <a:ext cx="5317752" cy="30520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CB5C5E6-1FA5-8FF4-DA80-2EE037681B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735" y="1038781"/>
            <a:ext cx="2091806" cy="209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2582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0F5A07-4E7A-AB23-7C45-4C0DFE3DB2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739712"/>
            <a:ext cx="9577049" cy="511828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26347F-D21B-3CF6-9EFF-F11CA8E99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/>
              <a:t>Ηνωμένο Βασίλειο &amp; Ηνωμένες Πολιτείες Αμερικής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31E01F-D35A-2EEA-0473-4AF2EA57AA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82987" y="1882411"/>
            <a:ext cx="3295942" cy="4351338"/>
          </a:xfrm>
        </p:spPr>
        <p:txBody>
          <a:bodyPr>
            <a:normAutofit/>
          </a:bodyPr>
          <a:lstStyle/>
          <a:p>
            <a:r>
              <a:rPr lang="el-GR" sz="2400" dirty="0"/>
              <a:t>Παρακολούθηση πτηνών</a:t>
            </a:r>
          </a:p>
          <a:p>
            <a:r>
              <a:rPr lang="el-GR" sz="2400" dirty="0"/>
              <a:t>Θεσμική Ενσωμάτωση</a:t>
            </a:r>
          </a:p>
          <a:p>
            <a:r>
              <a:rPr lang="el-GR" sz="2400" dirty="0"/>
              <a:t>Δείκτες</a:t>
            </a:r>
          </a:p>
          <a:p>
            <a:r>
              <a:rPr lang="el-GR" sz="2400" dirty="0"/>
              <a:t>Πεταλουδες, </a:t>
            </a:r>
          </a:p>
          <a:p>
            <a:r>
              <a:rPr lang="el-GR" sz="2400" dirty="0"/>
              <a:t>Τυποι οικοτόπων</a:t>
            </a:r>
            <a:endParaRPr lang="en-US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D335C4-8E34-225A-17B6-FB2D870155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57" y="4437718"/>
            <a:ext cx="2032000" cy="15113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A119A45-7D9A-3130-8CE3-E0801EF587F3}"/>
              </a:ext>
            </a:extLst>
          </p:cNvPr>
          <p:cNvSpPr txBox="1"/>
          <p:nvPr/>
        </p:nvSpPr>
        <p:spPr>
          <a:xfrm>
            <a:off x="114657" y="6512331"/>
            <a:ext cx="112391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Source: https://science.ebird.org/en/status-and-trends/species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261209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0023C-D384-B421-EAAC-1A62C0651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/>
              <a:t>Μαλαισία 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6DD450-BA8F-284F-4F60-9EFAD7E53C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960" y="1383173"/>
            <a:ext cx="4676975" cy="589574"/>
          </a:xfrm>
        </p:spPr>
        <p:txBody>
          <a:bodyPr/>
          <a:lstStyle/>
          <a:p>
            <a:r>
              <a:rPr lang="el-GR" dirty="0"/>
              <a:t>Ψηφιακή καινοτομία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8B298A-7E57-06B7-6ED9-5F34266663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495" y="83067"/>
            <a:ext cx="6259857" cy="615226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70E293B-1867-BD9F-30D3-F2BC39570546}"/>
              </a:ext>
            </a:extLst>
          </p:cNvPr>
          <p:cNvSpPr txBox="1"/>
          <p:nvPr/>
        </p:nvSpPr>
        <p:spPr>
          <a:xfrm>
            <a:off x="114657" y="6235332"/>
            <a:ext cx="11239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Source: https://www.researchgate.net/publication/384500742_Citizen_scientists_contribution_to_monitor_Asian_biodiversity_a_case_study_on_flora_of_Peninsula_Malaysia</a:t>
            </a:r>
            <a:r>
              <a:rPr lang="en-US" sz="1200" dirty="0"/>
              <a:t>/</a:t>
            </a:r>
          </a:p>
          <a:p>
            <a:r>
              <a:rPr lang="en-US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https://plantnet.org/en/2025/02/05/plntnet-a-collaborative-model-for-more-accurate-ai-in-plant-species-identification/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876CAE6-98EB-3036-E52C-570E39CE86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64" y="1992203"/>
            <a:ext cx="4853971" cy="4038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938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DE200-4083-33C7-C166-29E718BE7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7480"/>
          </a:xfrm>
        </p:spPr>
        <p:txBody>
          <a:bodyPr>
            <a:normAutofit/>
          </a:bodyPr>
          <a:lstStyle/>
          <a:p>
            <a:r>
              <a:rPr lang="el-GR" sz="3600" dirty="0"/>
              <a:t>Προκλήσεις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ABAB-8D46-9786-DF36-3BF9956920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/>
              <a:t>Μεροληψία δειγματοληψίας</a:t>
            </a:r>
          </a:p>
          <a:p>
            <a:r>
              <a:rPr lang="el-GR" sz="2400" dirty="0"/>
              <a:t>Ανομοιογένεια παρατηρητών</a:t>
            </a:r>
          </a:p>
          <a:p>
            <a:r>
              <a:rPr lang="el-GR" sz="2400" dirty="0"/>
              <a:t>Οργανωτικά &amp; Κοινωνικά ζητηματα</a:t>
            </a:r>
          </a:p>
          <a:p>
            <a:r>
              <a:rPr lang="el-GR" sz="2400" dirty="0"/>
              <a:t>Ηθικά &amp; Πολιτικά ερωτήματα</a:t>
            </a:r>
            <a:endParaRPr lang="en-US" sz="24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2339731-9FBE-A72F-F1BF-A55C7EBEFE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85954"/>
            <a:ext cx="10013430" cy="300402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A614B8F-F2BF-45CE-E9C5-1A4133C1AFD0}"/>
              </a:ext>
            </a:extLst>
          </p:cNvPr>
          <p:cNvSpPr txBox="1"/>
          <p:nvPr/>
        </p:nvSpPr>
        <p:spPr>
          <a:xfrm>
            <a:off x="114657" y="6512331"/>
            <a:ext cx="112391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Source: DOI: 10.29195/DSSS.03.01.0031</a:t>
            </a:r>
          </a:p>
        </p:txBody>
      </p:sp>
    </p:spTree>
    <p:extLst>
      <p:ext uri="{BB962C8B-B14F-4D97-AF65-F5344CB8AC3E}">
        <p14:creationId xmlns:p14="http://schemas.microsoft.com/office/powerpoint/2010/main" val="18167507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DD52E-DE76-2C9D-2F63-0BF89A7F1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/>
              <a:t>Μελοντικές Προοπτικές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27FF25-AC3C-932E-C3DC-3A68FD4C53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Big Data</a:t>
            </a:r>
          </a:p>
          <a:p>
            <a:r>
              <a:rPr lang="el-GR" sz="2400" dirty="0"/>
              <a:t>Αυτοματοποίηση</a:t>
            </a:r>
          </a:p>
          <a:p>
            <a:r>
              <a:rPr lang="el-GR" sz="2400" dirty="0"/>
              <a:t>Αναλυτικά μοντέλα</a:t>
            </a:r>
          </a:p>
          <a:p>
            <a:r>
              <a:rPr lang="el-GR" sz="2400" dirty="0"/>
              <a:t>Συμμετοχική Διακυβέρνηση</a:t>
            </a: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FFAED5-420B-CDE7-BEDD-6048E446FE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214" y="2743761"/>
            <a:ext cx="6250898" cy="16408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6082CC9-D61A-40F9-BE30-45A6630CA3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214" y="4384622"/>
            <a:ext cx="6250898" cy="1640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970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9626D-5A38-5CBD-CA28-8CE55AC62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2102" y="2766218"/>
            <a:ext cx="3085807" cy="1325563"/>
          </a:xfrm>
        </p:spPr>
        <p:txBody>
          <a:bodyPr/>
          <a:lstStyle/>
          <a:p>
            <a:r>
              <a:rPr lang="el-GR" dirty="0"/>
              <a:t>Ευχαριστώ.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B46A88-9C56-46E7-863A-77D80BACAB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677" y="0"/>
            <a:ext cx="68453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418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204E2-CC95-CF01-F922-A74995504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/>
              <a:t>Η ανάγκη για Επιστήμη των Πολιτών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8DA5BD-90A8-E48A-D5F8-F53537B1DE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117" y="1732458"/>
            <a:ext cx="10515600" cy="4351338"/>
          </a:xfrm>
        </p:spPr>
        <p:txBody>
          <a:bodyPr>
            <a:normAutofit/>
          </a:bodyPr>
          <a:lstStyle/>
          <a:p>
            <a:r>
              <a:rPr lang="el-GR" sz="2400" dirty="0"/>
              <a:t>Απώλεια Βιοποικιλότητας</a:t>
            </a:r>
          </a:p>
          <a:p>
            <a:r>
              <a:rPr lang="el-GR" sz="2400" dirty="0"/>
              <a:t>Έλλειψη δεδομένων</a:t>
            </a:r>
          </a:p>
          <a:p>
            <a:r>
              <a:rPr lang="el-GR" sz="2400" dirty="0"/>
              <a:t>Περιορισμένοι πόροι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EBD4E6-EAB1-B360-B1FB-7FE7516D8D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831" y="1774228"/>
            <a:ext cx="7729534" cy="391864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A089E7F-2871-4D4E-EF2F-04AF1FACC7CE}"/>
              </a:ext>
            </a:extLst>
          </p:cNvPr>
          <p:cNvSpPr txBox="1"/>
          <p:nvPr/>
        </p:nvSpPr>
        <p:spPr>
          <a:xfrm>
            <a:off x="166729" y="6492875"/>
            <a:ext cx="42842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Source :</a:t>
            </a:r>
            <a:r>
              <a:rPr lang="en-US" sz="1400" i="1" dirty="0"/>
              <a:t>https://doi.org/10.1016/j.biocon.2016.09.004</a:t>
            </a:r>
            <a:r>
              <a:rPr lang="en-US" sz="14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43644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98526D4-FF53-82E5-0557-19C48128E0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59581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AFC55F-8BAA-467E-7E10-4CE56B0FAD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3096" y="4807973"/>
            <a:ext cx="5380704" cy="1902543"/>
          </a:xfrm>
        </p:spPr>
        <p:txBody>
          <a:bodyPr>
            <a:normAutofit/>
          </a:bodyPr>
          <a:lstStyle/>
          <a:p>
            <a:r>
              <a:rPr lang="el-GR" dirty="0"/>
              <a:t>Συμμετοχή μη ειδικών</a:t>
            </a:r>
          </a:p>
          <a:p>
            <a:r>
              <a:rPr lang="el-GR" dirty="0"/>
              <a:t>Οργανωμένα προγράμματα</a:t>
            </a:r>
          </a:p>
          <a:p>
            <a:r>
              <a:rPr lang="el-GR" dirty="0"/>
              <a:t>Κάλυψη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9A94E8-8B57-6FA4-D4C0-F5EEF26A0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761" y="4807973"/>
            <a:ext cx="5031657" cy="1651821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H </a:t>
            </a:r>
            <a:r>
              <a:rPr lang="el-GR" sz="3600" dirty="0"/>
              <a:t>Επιστήμη των Πολιτών</a:t>
            </a:r>
            <a:endParaRPr lang="en-US" sz="3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7E727D-B21C-24CB-B1FA-D140D023CCDC}"/>
              </a:ext>
            </a:extLst>
          </p:cNvPr>
          <p:cNvSpPr txBox="1"/>
          <p:nvPr/>
        </p:nvSpPr>
        <p:spPr>
          <a:xfrm>
            <a:off x="461697" y="6454714"/>
            <a:ext cx="32730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Source :https://derc.org.uk/citizen-science/</a:t>
            </a:r>
          </a:p>
        </p:txBody>
      </p:sp>
    </p:spTree>
    <p:extLst>
      <p:ext uri="{BB962C8B-B14F-4D97-AF65-F5344CB8AC3E}">
        <p14:creationId xmlns:p14="http://schemas.microsoft.com/office/powerpoint/2010/main" val="600525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7516B-94E0-DC14-667E-1B1F12E7A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778" y="622739"/>
            <a:ext cx="6148553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Citizen Science vs </a:t>
            </a:r>
            <a:br>
              <a:rPr lang="en-US" sz="3600" dirty="0"/>
            </a:br>
            <a:r>
              <a:rPr lang="en-US" sz="3600" dirty="0"/>
              <a:t>Citizen- Based Monitoring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8F2C38C-140B-F15E-7F92-F6AB9F79A0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1695673"/>
              </p:ext>
            </p:extLst>
          </p:nvPr>
        </p:nvGraphicFramePr>
        <p:xfrm>
          <a:off x="283778" y="2695904"/>
          <a:ext cx="5812222" cy="219996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906111">
                  <a:extLst>
                    <a:ext uri="{9D8B030D-6E8A-4147-A177-3AD203B41FA5}">
                      <a16:colId xmlns:a16="http://schemas.microsoft.com/office/drawing/2014/main" val="3881404706"/>
                    </a:ext>
                  </a:extLst>
                </a:gridCol>
                <a:gridCol w="2906111">
                  <a:extLst>
                    <a:ext uri="{9D8B030D-6E8A-4147-A177-3AD203B41FA5}">
                      <a16:colId xmlns:a16="http://schemas.microsoft.com/office/drawing/2014/main" val="581072276"/>
                    </a:ext>
                  </a:extLst>
                </a:gridCol>
              </a:tblGrid>
              <a:tr h="579854">
                <a:tc>
                  <a:txBody>
                    <a:bodyPr/>
                    <a:lstStyle/>
                    <a:p>
                      <a:r>
                        <a:rPr lang="en-US" dirty="0"/>
                        <a:t>Citizen Science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Citizen Based Monitoring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4899644"/>
                  </a:ext>
                </a:extLst>
              </a:tr>
              <a:tr h="360064">
                <a:tc>
                  <a:txBody>
                    <a:bodyPr/>
                    <a:lstStyle/>
                    <a:p>
                      <a:r>
                        <a:rPr lang="el-GR" dirty="0"/>
                        <a:t>Μεγάλη κλίμακα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Τοπικό επίπεδο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32270"/>
                  </a:ext>
                </a:extLst>
              </a:tr>
              <a:tr h="360064">
                <a:tc>
                  <a:txBody>
                    <a:bodyPr/>
                    <a:lstStyle/>
                    <a:p>
                      <a:r>
                        <a:rPr lang="el-GR" dirty="0"/>
                        <a:t>Μαζική συμμετοχή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Βαθύτερη συμμετοχή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3858398"/>
                  </a:ext>
                </a:extLst>
              </a:tr>
              <a:tr h="828363">
                <a:tc>
                  <a:txBody>
                    <a:bodyPr/>
                    <a:lstStyle/>
                    <a:p>
                      <a:r>
                        <a:rPr lang="el-GR" dirty="0"/>
                        <a:t>Συλλογή δεδομένων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Ερμηνεία και εφαρμογή απόφάσεων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3555273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E1F0C478-68AC-9FDF-117F-F168751DEF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070" y="1045870"/>
            <a:ext cx="5759669" cy="498332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1BD4F77-5630-8A3E-FBE9-EF23FCDB6603}"/>
              </a:ext>
            </a:extLst>
          </p:cNvPr>
          <p:cNvSpPr txBox="1"/>
          <p:nvPr/>
        </p:nvSpPr>
        <p:spPr>
          <a:xfrm>
            <a:off x="461697" y="6454714"/>
            <a:ext cx="81674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Source :https://</a:t>
            </a:r>
            <a:r>
              <a:rPr lang="en-US" sz="1400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panorama.solutions</a:t>
            </a:r>
            <a:r>
              <a:rPr lang="en-US" sz="14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/</a:t>
            </a:r>
            <a:r>
              <a:rPr lang="en-US" sz="1400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</a:t>
            </a:r>
            <a:r>
              <a:rPr lang="en-US" sz="14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/solution/community-based-management-approach-sustainable-growth</a:t>
            </a:r>
          </a:p>
        </p:txBody>
      </p:sp>
    </p:spTree>
    <p:extLst>
      <p:ext uri="{BB962C8B-B14F-4D97-AF65-F5344CB8AC3E}">
        <p14:creationId xmlns:p14="http://schemas.microsoft.com/office/powerpoint/2010/main" val="1252881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FCD7FFA-1A9A-654C-72AB-4F5DC592E7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41" y="0"/>
            <a:ext cx="766732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123B560-2218-A096-0C2F-031D4A2FF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0671" y="500062"/>
            <a:ext cx="4611329" cy="1325563"/>
          </a:xfrm>
        </p:spPr>
        <p:txBody>
          <a:bodyPr>
            <a:normAutofit/>
          </a:bodyPr>
          <a:lstStyle/>
          <a:p>
            <a:pPr algn="ctr"/>
            <a:r>
              <a:rPr lang="el-GR" sz="3600" dirty="0"/>
              <a:t>Ρόλος στη Βιοπαρακολούθηση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2E772C-03DE-7E5A-5BDE-0F8738F092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86069" y="1825625"/>
            <a:ext cx="4287189" cy="4206465"/>
          </a:xfrm>
        </p:spPr>
        <p:txBody>
          <a:bodyPr>
            <a:normAutofit/>
          </a:bodyPr>
          <a:lstStyle/>
          <a:p>
            <a:r>
              <a:rPr lang="el-GR" sz="2400" dirty="0"/>
              <a:t>Μακροχρόνιες χρονοσειρές</a:t>
            </a:r>
          </a:p>
          <a:p>
            <a:r>
              <a:rPr lang="el-GR" sz="2400" dirty="0"/>
              <a:t>Κάλυψη ειδών και περιοχών</a:t>
            </a:r>
          </a:p>
          <a:p>
            <a:r>
              <a:rPr lang="en-US" sz="2400" dirty="0"/>
              <a:t>Big Data</a:t>
            </a:r>
          </a:p>
          <a:p>
            <a:r>
              <a:rPr lang="el-GR" sz="2400" dirty="0"/>
              <a:t>Στατιστική ισχύς</a:t>
            </a:r>
          </a:p>
          <a:p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9F7D24-805B-B0C5-5E90-6469666A8A6A}"/>
              </a:ext>
            </a:extLst>
          </p:cNvPr>
          <p:cNvSpPr txBox="1"/>
          <p:nvPr/>
        </p:nvSpPr>
        <p:spPr>
          <a:xfrm flipH="1">
            <a:off x="7786067" y="5988606"/>
            <a:ext cx="42871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Source :https://medium.com/@yalebgc/how-does-citizen-science-data-assist-biodiversity-research-e960dff38373</a:t>
            </a:r>
          </a:p>
        </p:txBody>
      </p:sp>
    </p:spTree>
    <p:extLst>
      <p:ext uri="{BB962C8B-B14F-4D97-AF65-F5344CB8AC3E}">
        <p14:creationId xmlns:p14="http://schemas.microsoft.com/office/powerpoint/2010/main" val="4206799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2DA13-F8FD-8343-934E-9F15DE6FD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476" y="299670"/>
            <a:ext cx="4438338" cy="873740"/>
          </a:xfrm>
        </p:spPr>
        <p:txBody>
          <a:bodyPr>
            <a:normAutofit/>
          </a:bodyPr>
          <a:lstStyle/>
          <a:p>
            <a:r>
              <a:rPr lang="el-GR" sz="3600" dirty="0"/>
              <a:t>Πλαίσιο εφαρμογής</a:t>
            </a:r>
            <a:endParaRPr lang="en-US" sz="3600" dirty="0"/>
          </a:p>
        </p:txBody>
      </p:sp>
      <p:pic>
        <p:nvPicPr>
          <p:cNvPr id="6" name="Main graphic">
            <a:extLst>
              <a:ext uri="{FF2B5EF4-FFF2-40B4-BE49-F238E27FC236}">
                <a16:creationId xmlns:a16="http://schemas.microsoft.com/office/drawing/2014/main" id="{623178CB-9382-02C7-CC07-E722AEC4196B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6238270" y="3429000"/>
            <a:ext cx="5798695" cy="3091656"/>
          </a:xfrm>
          <a:prstGeom prst="rect">
            <a:avLst/>
          </a:prstGeom>
          <a:ln>
            <a:noFill/>
          </a:ln>
        </p:spPr>
      </p:pic>
      <p:pic>
        <p:nvPicPr>
          <p:cNvPr id="7" name="Main graphic">
            <a:extLst>
              <a:ext uri="{FF2B5EF4-FFF2-40B4-BE49-F238E27FC236}">
                <a16:creationId xmlns:a16="http://schemas.microsoft.com/office/drawing/2014/main" id="{5A731DF2-4469-5E9F-16C2-6097049A0C69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14110" y="3429000"/>
            <a:ext cx="5839622" cy="3091656"/>
          </a:xfrm>
          <a:prstGeom prst="rect">
            <a:avLst/>
          </a:prstGeom>
          <a:ln>
            <a:noFill/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B540CD-5663-C5CD-B77D-1A51DD2EDF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2124" y="556658"/>
            <a:ext cx="6095234" cy="243114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/>
              <a:t>Aceves-Bueno et al.,</a:t>
            </a:r>
            <a:r>
              <a:rPr lang="el-GR" sz="2400" dirty="0"/>
              <a:t> </a:t>
            </a:r>
            <a:r>
              <a:rPr lang="en-US" sz="2400" dirty="0"/>
              <a:t>2017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2400" dirty="0"/>
              <a:t>Σαφής προσδιορισμός προβλήματος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2400" dirty="0"/>
              <a:t>Έγκαιρη εμπλοκή ενδιαφερόμενων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2400" dirty="0"/>
              <a:t>Τυποποιημένα πρωτόκολλα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2400" dirty="0"/>
              <a:t>Σύνδεση με λήψη αποφάσεων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 </a:t>
            </a:r>
            <a:r>
              <a:rPr lang="el-GR" sz="2400" dirty="0"/>
              <a:t>Ανατροφοδότηση </a:t>
            </a:r>
            <a:r>
              <a:rPr lang="en-US" sz="2400" dirty="0"/>
              <a:t>&amp;</a:t>
            </a:r>
            <a:r>
              <a:rPr lang="el-GR" sz="2400" dirty="0"/>
              <a:t> προσαρμοστικότητα</a:t>
            </a: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484E7C-4171-0F48-EE1E-C9BB2F5EB0FD}"/>
              </a:ext>
            </a:extLst>
          </p:cNvPr>
          <p:cNvSpPr txBox="1"/>
          <p:nvPr/>
        </p:nvSpPr>
        <p:spPr>
          <a:xfrm>
            <a:off x="1292451" y="2270300"/>
            <a:ext cx="35534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/>
              <a:t>Γαλανός &amp; Βογιατζάκης</a:t>
            </a:r>
            <a:r>
              <a:rPr lang="en-US" sz="2000" dirty="0"/>
              <a:t>,</a:t>
            </a:r>
            <a:r>
              <a:rPr lang="el-GR" sz="2000" dirty="0"/>
              <a:t> 2018</a:t>
            </a:r>
            <a:endParaRPr lang="en-US" sz="2000" dirty="0"/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77839BA4-8742-2022-CBD8-342931CF6697}"/>
              </a:ext>
            </a:extLst>
          </p:cNvPr>
          <p:cNvSpPr/>
          <p:nvPr/>
        </p:nvSpPr>
        <p:spPr>
          <a:xfrm>
            <a:off x="4856814" y="2182762"/>
            <a:ext cx="695310" cy="575186"/>
          </a:xfrm>
          <a:prstGeom prst="leftBrace">
            <a:avLst>
              <a:gd name="adj1" fmla="val 8333"/>
              <a:gd name="adj2" fmla="val 55128"/>
            </a:avLst>
          </a:prstGeom>
          <a:ln w="3492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351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7B631D6-CF31-AB21-98BD-008EE9F860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895" y="866490"/>
            <a:ext cx="5541138" cy="562638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864E7BC-D892-5F29-D81D-4CB58CFB3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967" y="0"/>
            <a:ext cx="10515600" cy="1325563"/>
          </a:xfrm>
        </p:spPr>
        <p:txBody>
          <a:bodyPr>
            <a:normAutofit/>
          </a:bodyPr>
          <a:lstStyle/>
          <a:p>
            <a:r>
              <a:rPr lang="el-GR" sz="3600" dirty="0"/>
              <a:t>Πρωτόκολλα και πληροφοριακά συστήματα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7CC2CD-5C0E-833E-5136-9CA6239C3F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/>
              <a:t>Τυποποίηση </a:t>
            </a:r>
          </a:p>
          <a:p>
            <a:r>
              <a:rPr lang="el-GR" sz="2400" dirty="0"/>
              <a:t>Μεταδεδομένα</a:t>
            </a:r>
          </a:p>
          <a:p>
            <a:r>
              <a:rPr lang="el-GR" sz="2400" dirty="0"/>
              <a:t>Διαλειτουργικότητα</a:t>
            </a:r>
          </a:p>
          <a:p>
            <a:r>
              <a:rPr lang="el-GR" sz="2400" dirty="0"/>
              <a:t>Αποθήκευση</a:t>
            </a:r>
          </a:p>
          <a:p>
            <a:r>
              <a:rPr lang="el-GR" sz="2400" dirty="0"/>
              <a:t>Προσβαση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F6A5B2-22F1-8567-E383-5553865C0206}"/>
              </a:ext>
            </a:extLst>
          </p:cNvPr>
          <p:cNvSpPr txBox="1"/>
          <p:nvPr/>
        </p:nvSpPr>
        <p:spPr>
          <a:xfrm>
            <a:off x="397645" y="6320035"/>
            <a:ext cx="56983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Source :https://metode.org/issues/monographs/citizen-science-projects.html</a:t>
            </a:r>
          </a:p>
        </p:txBody>
      </p:sp>
    </p:spTree>
    <p:extLst>
      <p:ext uri="{BB962C8B-B14F-4D97-AF65-F5344CB8AC3E}">
        <p14:creationId xmlns:p14="http://schemas.microsoft.com/office/powerpoint/2010/main" val="884793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9F55C-9390-F9B9-5A24-40B156051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94167" cy="879059"/>
          </a:xfrm>
        </p:spPr>
        <p:txBody>
          <a:bodyPr>
            <a:normAutofit/>
          </a:bodyPr>
          <a:lstStyle/>
          <a:p>
            <a:r>
              <a:rPr lang="el-GR" sz="3600" dirty="0"/>
              <a:t>Διαχείριση φυσικών πόρων</a:t>
            </a:r>
            <a:endParaRPr lang="en-US" sz="3600" dirty="0"/>
          </a:p>
        </p:txBody>
      </p:sp>
      <p:pic>
        <p:nvPicPr>
          <p:cNvPr id="4" name="Main graphic">
            <a:extLst>
              <a:ext uri="{FF2B5EF4-FFF2-40B4-BE49-F238E27FC236}">
                <a16:creationId xmlns:a16="http://schemas.microsoft.com/office/drawing/2014/main" id="{05BC41E3-29A2-2A12-EA3D-6135418B02D1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4032354" y="2338466"/>
            <a:ext cx="7847351" cy="4154409"/>
          </a:xfrm>
          <a:prstGeom prst="rect">
            <a:avLst/>
          </a:prstGeom>
          <a:ln>
            <a:noFill/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E3E33C-6982-52F0-CA44-CA4EABCF98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407" y="1450871"/>
            <a:ext cx="10515600" cy="4351338"/>
          </a:xfrm>
        </p:spPr>
        <p:txBody>
          <a:bodyPr/>
          <a:lstStyle/>
          <a:p>
            <a:r>
              <a:rPr lang="el-GR" sz="2400" dirty="0"/>
              <a:t>Έγκαιρη ανίχνευση</a:t>
            </a:r>
          </a:p>
          <a:p>
            <a:r>
              <a:rPr lang="el-GR" sz="2400" dirty="0"/>
              <a:t>Παρακολούθηση τάσεων</a:t>
            </a:r>
          </a:p>
          <a:p>
            <a:r>
              <a:rPr lang="el-GR" sz="2400" dirty="0"/>
              <a:t>Υποστήριξη αποφάσεων</a:t>
            </a:r>
          </a:p>
          <a:p>
            <a:r>
              <a:rPr lang="el-GR" sz="2400" dirty="0"/>
              <a:t>Ενίσχυση αποδοχής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105E13-6A5B-A744-CB1D-B202D9B1D0DA}"/>
              </a:ext>
            </a:extLst>
          </p:cNvPr>
          <p:cNvSpPr txBox="1"/>
          <p:nvPr/>
        </p:nvSpPr>
        <p:spPr>
          <a:xfrm>
            <a:off x="312295" y="6492875"/>
            <a:ext cx="34369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Source : https://doi.org/10.1111/1365-2664.13279</a:t>
            </a:r>
          </a:p>
        </p:txBody>
      </p:sp>
    </p:spTree>
    <p:extLst>
      <p:ext uri="{BB962C8B-B14F-4D97-AF65-F5344CB8AC3E}">
        <p14:creationId xmlns:p14="http://schemas.microsoft.com/office/powerpoint/2010/main" val="20295555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8F393-A210-FCD8-6916-740F59863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9118"/>
          </a:xfrm>
        </p:spPr>
        <p:txBody>
          <a:bodyPr>
            <a:normAutofit/>
          </a:bodyPr>
          <a:lstStyle/>
          <a:p>
            <a:r>
              <a:rPr lang="el-GR" sz="3600" dirty="0"/>
              <a:t>Περιβαλλοντική Παιδεία</a:t>
            </a:r>
            <a:endParaRPr lang="en-US" sz="3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8DED1B-250F-23E4-427E-F13086D9D4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94" y="3482958"/>
            <a:ext cx="10515600" cy="282894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36C675-1CC0-E60F-5E9C-BFCC6A8026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7289"/>
            <a:ext cx="10515600" cy="4351338"/>
          </a:xfrm>
        </p:spPr>
        <p:txBody>
          <a:bodyPr>
            <a:normAutofit/>
          </a:bodyPr>
          <a:lstStyle/>
          <a:p>
            <a:r>
              <a:rPr lang="el-GR" sz="2400" dirty="0"/>
              <a:t>Συν-παραγωγή γνώσης</a:t>
            </a:r>
          </a:p>
          <a:p>
            <a:r>
              <a:rPr lang="el-GR" sz="2400" dirty="0"/>
              <a:t>Κατανόηση διεργασιών</a:t>
            </a:r>
          </a:p>
          <a:p>
            <a:r>
              <a:rPr lang="el-GR" sz="2400" dirty="0"/>
              <a:t>Ενίσχυση συνείδησης</a:t>
            </a:r>
          </a:p>
          <a:p>
            <a:r>
              <a:rPr lang="el-GR" sz="2400" dirty="0"/>
              <a:t>Διάχυση γνώσης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D6CDA7-EE0A-A6DB-93B8-118F478EAC78}"/>
              </a:ext>
            </a:extLst>
          </p:cNvPr>
          <p:cNvSpPr txBox="1"/>
          <p:nvPr/>
        </p:nvSpPr>
        <p:spPr>
          <a:xfrm>
            <a:off x="342274" y="6311900"/>
            <a:ext cx="7533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Source : </a:t>
            </a:r>
            <a:r>
              <a:rPr lang="en-US" sz="1200" dirty="0"/>
              <a:t>https://eiui.ca/can-schoolchildren-contribute-to-research-and-policy-making-through-citizen-science/</a:t>
            </a:r>
          </a:p>
          <a:p>
            <a:endParaRPr lang="en-US" sz="1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5346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462</TotalTime>
  <Words>396</Words>
  <Application>Microsoft Office PowerPoint</Application>
  <PresentationFormat>Widescreen</PresentationFormat>
  <Paragraphs>86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Aptos</vt:lpstr>
      <vt:lpstr>Arial</vt:lpstr>
      <vt:lpstr>Calibri Light</vt:lpstr>
      <vt:lpstr>Office Theme</vt:lpstr>
      <vt:lpstr>Η Επιστήμη των Πολιτών και ο Ρόλος της στην Διαχείριση Φυσικών Πόρων, την Αειφορική Διατήρηση και την Προστασία του Περιβάλλοντος.</vt:lpstr>
      <vt:lpstr>Η ανάγκη για Επιστήμη των Πολιτών</vt:lpstr>
      <vt:lpstr>H Επιστήμη των Πολιτών</vt:lpstr>
      <vt:lpstr>Citizen Science vs  Citizen- Based Monitoring</vt:lpstr>
      <vt:lpstr>Ρόλος στη Βιοπαρακολούθηση</vt:lpstr>
      <vt:lpstr>Πλαίσιο εφαρμογής</vt:lpstr>
      <vt:lpstr>Πρωτόκολλα και πληροφοριακά συστήματα</vt:lpstr>
      <vt:lpstr>Διαχείριση φυσικών πόρων</vt:lpstr>
      <vt:lpstr>Περιβαλλοντική Παιδεία</vt:lpstr>
      <vt:lpstr>Παράδειγμα από Ελλάδα</vt:lpstr>
      <vt:lpstr>Ηνωμένο Βασίλειο &amp; Ηνωμένες Πολιτείες Αμερικής</vt:lpstr>
      <vt:lpstr>Μαλαισία </vt:lpstr>
      <vt:lpstr>Προκλήσεις</vt:lpstr>
      <vt:lpstr>Μελοντικές Προοπτικές</vt:lpstr>
      <vt:lpstr>Ευχαριστώ.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ΠΑΠΑΪΩΑΝΝΟΥ ΧΡΙΣΤΙΝΑ-ΕΙΡΗΝΗ</dc:creator>
  <cp:lastModifiedBy>ΠΑΠΑΪΩΑΝΝΟΥ ΧΡΙΣΤΙΝΑ-ΕΙΡΗΝΗ</cp:lastModifiedBy>
  <cp:revision>5</cp:revision>
  <dcterms:created xsi:type="dcterms:W3CDTF">2026-02-04T09:31:53Z</dcterms:created>
  <dcterms:modified xsi:type="dcterms:W3CDTF">2026-02-10T06:28:48Z</dcterms:modified>
</cp:coreProperties>
</file>