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4" r:id="rId2"/>
    <p:sldId id="275" r:id="rId3"/>
    <p:sldId id="286" r:id="rId4"/>
    <p:sldId id="287" r:id="rId5"/>
    <p:sldId id="285" r:id="rId6"/>
    <p:sldId id="288" r:id="rId7"/>
    <p:sldId id="280" r:id="rId8"/>
    <p:sldId id="303" r:id="rId9"/>
    <p:sldId id="290" r:id="rId10"/>
    <p:sldId id="291" r:id="rId11"/>
    <p:sldId id="289" r:id="rId12"/>
    <p:sldId id="304" r:id="rId13"/>
    <p:sldId id="281" r:id="rId14"/>
    <p:sldId id="292" r:id="rId15"/>
    <p:sldId id="293" r:id="rId16"/>
    <p:sldId id="295" r:id="rId17"/>
    <p:sldId id="297" r:id="rId18"/>
    <p:sldId id="299" r:id="rId19"/>
    <p:sldId id="296" r:id="rId20"/>
    <p:sldId id="283" r:id="rId21"/>
    <p:sldId id="302" r:id="rId22"/>
    <p:sldId id="300" r:id="rId23"/>
    <p:sldId id="306" r:id="rId24"/>
    <p:sldId id="305" r:id="rId25"/>
    <p:sldId id="284" r:id="rId26"/>
    <p:sldId id="308" r:id="rId27"/>
    <p:sldId id="309" r:id="rId28"/>
    <p:sldId id="311" r:id="rId29"/>
    <p:sldId id="315" r:id="rId30"/>
    <p:sldId id="316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B3B"/>
    <a:srgbClr val="96D593"/>
    <a:srgbClr val="E4D2CE"/>
    <a:srgbClr val="E4CCCA"/>
    <a:srgbClr val="EDE8D7"/>
    <a:srgbClr val="EAE4D0"/>
    <a:srgbClr val="EAD4E0"/>
    <a:srgbClr val="EFF2E0"/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10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95D8-E6FD-4E49-8B67-5DECEC658DE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5A13-E4EE-4E43-A07F-EE457ED6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34a59bcf51_0_1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21" name="Google Shape;1621;g134a59bcf51_0_1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28A6-9DF5-708A-C33F-39DDC96A2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A1C5F-DE9D-0311-94A6-61E92D6B6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92976-4BB4-0891-BDBA-900C027CC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5EC1-B05C-ADE5-13BC-94126AABE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B8F11-BB89-0607-59EC-77B5E782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5DF93-7A0A-3EB7-F045-3741B0C24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23984-2270-27C8-85D2-354DEDC33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4. Δεδομένα με διαφορετική ποιότητα και ακρίβεια, ασύμβατα σύνολα δεδομένων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F505-40E3-2BBA-B5B0-A0FF6FEF8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0E573-E4F4-4F0A-1B99-F5D2BC509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1A838-4002-5F7F-8FFD-576FC1FF8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C03D0-5064-AAA4-BDFB-8E30583A6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EFF6A-14A4-7809-DBAD-1FEE2571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2157-D444-ABD7-88B5-675FA4A1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16F4B-23ED-5F8A-FD5D-2A8657DD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06FA3-4918-736A-A375-69F86D339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2. Μικροοργανισμοί του εδάφους, μύκητες και μικρόβια 3. εύκολη αναγνώριση και υψηλή προσβασιμότητα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D7706-1B7F-723E-F326-D73AB1087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D7C6C-BEB4-5F8B-BE40-11842C311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7D274-21DF-B3C4-7741-2C47AE367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070E0-BBC7-65F8-A545-BFDA66F1D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Χερσαία οικοσυστήματα: υψηλό επίπεδο παρακολούθησης 66%, εσωτερικά ύδατα 24%, θαλάσσια ύδατα 21% -&gt; κενά γνώσης, υποεκτίμηση διεργασιών και πιέσεων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A4E9-9607-85AC-CC77-731DD777F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D840-309A-9B3E-F6F2-CE264D24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9D85E-99EF-A3CA-9AD8-5008E65DD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9D432-75D0-A341-979C-98ED44582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Χερσαία οικοσυστήματα: υψηλό επίπεδο παρακολούθησης 66%, εσωτερικά ύδατα 24%, θαλάσσια ύδατα 21% -&gt; κενά γνώσης, υποεκτίμηση διεργασιών και πιέσεων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36F15-6E39-14C8-9EA7-C5E9B2C71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3D560-DECD-7ED6-D4C9-C0759D8E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8C2E4-DA63-C48C-2A28-4121E4AEC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06D53-C9B0-C126-0963-D7C359CE0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73F16-B5DC-B57C-C24B-5F5429086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DAA9-3AFB-3E4D-40F4-CEEC8402A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8887B-ED87-9814-4EBA-F0E66275D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C0B59-5963-FF1F-728C-D38252C97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9546-3FF3-AB77-664C-9FB6C05A2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5405-2A82-E26D-CE55-70DCECBC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FE378-5E21-BE29-176B-2AC6D91BC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B46FC-91A1-8E4B-6269-196FA0DC3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7B910-896C-89A6-E419-629FD45BE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2E2D-9643-C9BB-149F-4713C676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940BB-7ABF-C737-0F2B-131AC5246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B7E52-F36A-0211-1833-CCE2D3079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/>
              <a:t>Διοικητικά και εθνικά σύνορα , οι τάσεις δεν αντιπροσωπεύουν βιολογικές διαφοροποιήσεις / οικολογικά πρότυπα κατανομής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6CB22-F14B-7005-F87C-54C1B0B28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376C7-B821-1184-77A3-6770857E4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10CFD-3747-8CB2-D8AE-775A6EAB3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25F33-98CC-4062-A6B2-03E3795C3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38EDB-9F67-A374-8625-A5F20180D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9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0C9D9-7A32-12C4-C3D7-8A9BF694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43494-558F-E0B7-C518-E65793F51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321BF-73C1-203D-FA3B-B43EEC71D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1. Υποεκτίμηση βραχυπρόθεσμων μεταβολών βιοποικιλότητας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DC26B-5E83-A787-F3B7-272D7FA3B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5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A69B-905C-2316-D148-778EBE4F0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BB035-CA52-48CC-B203-B19E21972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D0F90-433B-0906-658A-299124E9F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Μεμονωμένα/ βραχυπρόθεσμα έργα, ξεκίνησαν αργά -&gt; μη δυνατότητα αναγνώριση τάσεων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CDC9E-A505-E2DB-B46D-8D6200FE2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9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B7CEC-BCF8-1989-7C0C-73895B4E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FCC8A-D8F1-4F89-3E4E-A583C06FC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11D64-2C3B-85D5-24EE-1769F837F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Αποσπασματική/ μονοετής δειγματοληψία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771FD-3656-4040-9650-9E3B7FDC2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5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DA73-52D3-450A-B704-ABEDB3B1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E58FE-1D95-32AF-0D88-AE343C52C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6BCDC-BFF2-87D1-818A-3B3123650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Διακοπή προγραμμάτων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10518-4F0D-B788-B79A-4FEF73058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7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648F-16E3-2BCC-C3C8-FCB402C82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1DD97-7750-33A1-2DF7-6657FD081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E37D7-AE95-650D-007B-D8526B011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1. Ανεξάρτητη επαλήθευσης ή χρήση σε εξειδικευμένες επιστημονικές αναλύσεις 3. Ρωσία/ Τουρκία εκτός Ευρωπαϊκής Ένωσης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7E0C-4045-69B7-7951-9673E31FD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5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C9A8E-F134-C0C4-C922-B5B4F118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58316-C525-F817-5C4D-A48EC5BC2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6A8E3-8DC5-B74F-7654-EFE80891A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9136A-8F7A-5FC6-5EAE-9DC650747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4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FD78E-62F8-1067-C60D-F9005548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3EF71-D08A-CAA5-C441-E09D7310A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08608-6A16-D4DC-6186-68FF5D4A8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3D478-F5AA-2EFE-740C-90F2E81F1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8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4EB9A-2C1F-E382-78D0-EC880057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F26D9-14C6-AD71-C217-B8B98F237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68004-2E8F-3C3E-BEA5-99F2950C2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9DD8-08ED-B8C0-91CD-3D57D2BC7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3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E751-FC14-1985-4FE6-D6FCD108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5C3DE-6116-3AC2-96A7-DF69B674F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178E4-B1DF-83DB-D7A0-25045CDA4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D6DE9-8E46-2936-59D1-2485B92B3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04B7-7F84-4EBC-4E2F-3AF5A60B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6F6F7-9471-365E-A643-7764D831D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6B347-D2F7-96F8-C589-E63BFFA09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5886-8837-B1DC-07E3-08321D760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09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63E7-089F-B9D7-5719-D357F874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6ED84-DD1D-5E6A-94CD-18D5124EE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892EC-81CA-FC4D-72FB-991C1C292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F8F55-A9B6-6291-6549-A21D1E128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4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8114-2752-5B6A-90B9-F3670257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2F83B-D002-0A81-48EC-C6C43750D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25631-4A99-330C-9F95-ED751B069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E3E80-BC1D-4B2E-C623-638EB62E3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7A0D-0275-BB41-351D-9A0592AD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83779-75D3-1D99-9336-1C93B21E6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30B20-D266-96A2-9050-DC4C9A4B8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47632-4698-4177-E46D-1E63FEDBA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3FA7-A333-4843-0F2B-042BECEC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F8389-3055-0350-3995-56950E4E0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1F189-B15E-7516-4406-7FEB58278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Σύνολο μετρήσιμων μεταβλητών που καθιστούν τα πρωτογενή δεδομένα βιοπαρακολούθησης συγκρίσιμα στον χώρο και στον χρόνο….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75CB-80AA-813A-45E9-150845572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2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94925-321E-AAC6-1220-DBC4F136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7163A-42B9-13BE-A724-37D518E0D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B584D-D5E8-F98F-9F04-D58E8E660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Δεν ενσωματώνονται σε κοινές ευρωπαϊκές βάσεις 2. 20% 3. περιοχές με σύνθετο γεωπολιτικό καθεστώς -&gt; μη συνεκτικά ή συγκρίσιμα σύνολα δεδομένων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3499-9E45-9708-B07A-91D8CFB3C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D6E6C-9D4C-000D-07CE-1C43F19B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94D71-0579-3415-2244-D6DC8AF36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FD753-2868-D1ED-998B-4A263AF47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453C9-C17D-E0DA-F788-050B4987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17E58-A468-F6D2-8B89-83F976A0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45504-74D7-ABF9-90DB-7B7804CE2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939C2-812B-D1B1-AB25-CBAF336B0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54949-9A2A-9DD5-8360-029BF9FF7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AAE4-47D3-8118-3596-B9AB24D5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E7800-50CE-3540-6405-88C226D1D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31674-9398-0B50-2301-E6CECE40C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089A-8FF1-3D30-EB1F-E20E1298F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5A13-E4EE-4E43-A07F-EE457ED68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05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5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88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6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7" name="Google Shape;67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" name="Google Shape;68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69" name="Google Shape;69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4" name="Google Shape;84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7" name="Google Shape;97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8" name="Google Shape;98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" name="Google Shape;101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5" name="Google Shape;105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6" name="Google Shape;106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7" name="Google Shape;107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" name="Google Shape;114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5" name="Google Shape;115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7" name="Google Shape;127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8" name="Google Shape;128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" name="Google Shape;131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5" name="Google Shape;135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31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1" name="Google Shape;141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2" name="Google Shape;142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" name="Google Shape;147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8" name="Google Shape;148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" name="Google Shape;166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" name="Google Shape;185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2" name="Google Shape;202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3" name="Google Shape;203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" name="Google Shape;211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" name="Google Shape;212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3" name="Google Shape;213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" name="Google Shape;219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5" name="Google Shape;225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6" name="Google Shape;226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" name="Google Shape;229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3" name="Google Shape;233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059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42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82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3" name="Google Shape;243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4" name="Google Shape;244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5" name="Google Shape;245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3" name="Google Shape;253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4" name="Google Shape;254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5" name="Google Shape;255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0" name="Google Shape;260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1" name="Google Shape;261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2" name="Google Shape;262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3" name="Google Shape;263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" name="Google Shape;269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0" name="Google Shape;270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117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8" name="Google Shape;288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89" name="Google Shape;289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0" name="Google Shape;290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9" name="Google Shape;299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0" name="Google Shape;300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5" name="Google Shape;305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6" name="Google Shape;306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7" name="Google Shape;307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8" name="Google Shape;308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" name="Google Shape;314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5" name="Google Shape;315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28" name="Google Shape;328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08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1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56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5" name="Google Shape;335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467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7" name="Google Shape;337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8" name="Google Shape;33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9" name="Google Shape;33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0" name="Google Shape;34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Google Shape;34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49" name="Google Shape;34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5" name="Google Shape;35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" name="Google Shape;36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69" name="Google Shape;36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" name="Google Shape;37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3" name="Google Shape;37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6" name="Google Shape;376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7" name="Google Shape;377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79" name="Google Shape;379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" name="Google Shape;387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8" name="Google Shape;388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4" name="Google Shape;394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" name="Google Shape;407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8" name="Google Shape;408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" name="Google Shape;411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2" name="Google Shape;412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15" name="Google Shape;415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6" name="Google Shape;416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7" name="Google Shape;417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3" name="Google Shape;423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" name="Google Shape;424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5" name="Google Shape;425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1" name="Google Shape;431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2" name="Google Shape;432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" name="Google Shape;437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8" name="Google Shape;438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" name="Google Shape;441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2" name="Google Shape;442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28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7" name="Google Shape;447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8" name="Google Shape;448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8" name="Google Shape;458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59" name="Google Shape;459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" name="Google Shape;464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" name="Google Shape;478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79" name="Google Shape;479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3" name="Google Shape;483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86" name="Google Shape;486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7" name="Google Shape;487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8" name="Google Shape;488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3" name="Google Shape;503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2" name="Google Shape;512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265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8" name="Google Shape;518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19" name="Google Shape;519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0" name="Google Shape;520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" name="Google Shape;525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6" name="Google Shape;526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4" name="Google Shape;544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5" name="Google Shape;545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" name="Google Shape;563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4" name="Google Shape;564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9" name="Google Shape;569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0" name="Google Shape;570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3" name="Google Shape;573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4" name="Google Shape;574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77" name="Google Shape;577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8" name="Google Shape;578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79" name="Google Shape;579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7" name="Google Shape;587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8" name="Google Shape;588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89" name="Google Shape;589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5" name="Google Shape;595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6" name="Google Shape;596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1" name="Google Shape;601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2" name="Google Shape;602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5" name="Google Shape;605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6" name="Google Shape;606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85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3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2" name="Google Shape;612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4" name="Google Shape;614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7040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1" name="Google Shape;621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4117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9" name="Google Shape;629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1" name="Google Shape;631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9928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8" name="Google Shape;638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0" name="Google Shape;640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496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7" name="Google Shape;647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4427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71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022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2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18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3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9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3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1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3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451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0EF9DB7-1027-6721-550B-EE7B18C0210B}"/>
              </a:ext>
            </a:extLst>
          </p:cNvPr>
          <p:cNvSpPr txBox="1"/>
          <p:nvPr/>
        </p:nvSpPr>
        <p:spPr>
          <a:xfrm>
            <a:off x="1143552" y="125689"/>
            <a:ext cx="2372533" cy="879217"/>
          </a:xfrm>
          <a:prstGeom prst="roundRect">
            <a:avLst>
              <a:gd name="adj" fmla="val 10332"/>
            </a:avLst>
          </a:prstGeom>
          <a:noFill/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Πανεπιστήμιο Πατρών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Τμήμα Βιολογίας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ΠΜΣ </a:t>
            </a:r>
            <a:r>
              <a:rPr lang="el-GR" sz="1200" kern="10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Εφαρμοσμένη Οικολογία </a:t>
            </a:r>
            <a:endParaRPr lang="en-US" sz="1200" kern="100" dirty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l-GR" sz="1200" kern="10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Διαχείριση Περιβάλλοντος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logo with text and letters&#10;&#10;AI-generated content may be incorrect.">
            <a:extLst>
              <a:ext uri="{FF2B5EF4-FFF2-40B4-BE49-F238E27FC236}">
                <a16:creationId xmlns:a16="http://schemas.microsoft.com/office/drawing/2014/main" id="{A45665B9-19C2-3D9B-81CF-4B51B340204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57"/>
          <a:stretch>
            <a:fillRect/>
          </a:stretch>
        </p:blipFill>
        <p:spPr>
          <a:xfrm>
            <a:off x="100793" y="105671"/>
            <a:ext cx="1064529" cy="964803"/>
          </a:xfrm>
          <a:prstGeom prst="roundRect">
            <a:avLst/>
          </a:prstGeom>
          <a:noFill/>
        </p:spPr>
      </p:pic>
      <p:grpSp>
        <p:nvGrpSpPr>
          <p:cNvPr id="485" name="Group 484">
            <a:extLst>
              <a:ext uri="{FF2B5EF4-FFF2-40B4-BE49-F238E27FC236}">
                <a16:creationId xmlns:a16="http://schemas.microsoft.com/office/drawing/2014/main" id="{52BD3B23-5D40-BAE0-4D84-D21F28BF4555}"/>
              </a:ext>
            </a:extLst>
          </p:cNvPr>
          <p:cNvGrpSpPr/>
          <p:nvPr/>
        </p:nvGrpSpPr>
        <p:grpSpPr>
          <a:xfrm>
            <a:off x="0" y="4073107"/>
            <a:ext cx="10051595" cy="2766927"/>
            <a:chOff x="350507" y="3687575"/>
            <a:chExt cx="9473652" cy="263519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88E156C-533D-39A3-80E8-CBC9C6FBF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841" y="3687575"/>
              <a:ext cx="7456318" cy="244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2314E66-71B2-FA35-772F-4DBFE5BED9C0}"/>
                </a:ext>
              </a:extLst>
            </p:cNvPr>
            <p:cNvSpPr txBox="1"/>
            <p:nvPr/>
          </p:nvSpPr>
          <p:spPr>
            <a:xfrm>
              <a:off x="350507" y="6117584"/>
              <a:ext cx="3728159" cy="205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>
                  <a:solidFill>
                    <a:srgbClr val="BD8383"/>
                  </a:solidFill>
                  <a:latin typeface="Aptos" panose="020B0004020202020204" pitchFamily="34" charset="0"/>
                </a:rPr>
                <a:t>https://blog.sintef.com/ocean/biodiversity-the-sea-and-are-we-who-we-need-to-be/</a:t>
              </a:r>
            </a:p>
          </p:txBody>
        </p:sp>
      </p:grpSp>
      <p:sp>
        <p:nvSpPr>
          <p:cNvPr id="487" name="TextBox 486">
            <a:extLst>
              <a:ext uri="{FF2B5EF4-FFF2-40B4-BE49-F238E27FC236}">
                <a16:creationId xmlns:a16="http://schemas.microsoft.com/office/drawing/2014/main" id="{2FCA8DBB-C086-91DD-EF85-B9C2AE843AA4}"/>
              </a:ext>
            </a:extLst>
          </p:cNvPr>
          <p:cNvSpPr txBox="1"/>
          <p:nvPr/>
        </p:nvSpPr>
        <p:spPr>
          <a:xfrm>
            <a:off x="1910443" y="1545157"/>
            <a:ext cx="8371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Aptos" panose="020B0004020202020204" pitchFamily="34" charset="0"/>
              </a:rPr>
              <a:t>ΠΕΡΙΒΑΛΛΟΝΤΙΚΟΣ ΣΧΕΔΙΑΣΜΟΣ ΚΑΙ ΔΙΑΧΕΙΡΙΣΗ ΦΥΣΙΚΩΝ ΠΕΡΙΟΧΩΝ</a:t>
            </a:r>
            <a:endParaRPr lang="en-US" sz="20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D1150799-E3EB-E40F-B5A5-925E5F8DEDF9}"/>
              </a:ext>
            </a:extLst>
          </p:cNvPr>
          <p:cNvSpPr txBox="1"/>
          <p:nvPr/>
        </p:nvSpPr>
        <p:spPr>
          <a:xfrm>
            <a:off x="4583299" y="3649778"/>
            <a:ext cx="3025398" cy="423327"/>
          </a:xfrm>
          <a:prstGeom prst="roundRect">
            <a:avLst>
              <a:gd name="adj" fmla="val 10332"/>
            </a:avLst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el-GR" dirty="0"/>
              <a:t>Κατσούλη Μαρία </a:t>
            </a:r>
            <a:endParaRPr lang="en-US" dirty="0"/>
          </a:p>
        </p:txBody>
      </p:sp>
      <p:sp>
        <p:nvSpPr>
          <p:cNvPr id="489" name="Google Shape;1049;p40">
            <a:extLst>
              <a:ext uri="{FF2B5EF4-FFF2-40B4-BE49-F238E27FC236}">
                <a16:creationId xmlns:a16="http://schemas.microsoft.com/office/drawing/2014/main" id="{69FA5A84-5E34-0123-FBE0-F9F535C04176}"/>
              </a:ext>
            </a:extLst>
          </p:cNvPr>
          <p:cNvSpPr/>
          <p:nvPr/>
        </p:nvSpPr>
        <p:spPr>
          <a:xfrm rot="10800000" flipV="1">
            <a:off x="955219" y="1980937"/>
            <a:ext cx="10281555" cy="1633170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32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Παρακολούθηση της βιοποικιλότητας στην </a:t>
            </a:r>
            <a:r>
              <a:rPr lang="el-GR" sz="3200" b="1" kern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Ευρώπη:</a:t>
            </a:r>
            <a:br>
              <a:rPr lang="en-US" sz="3200" b="1" kern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</a:br>
            <a:r>
              <a:rPr lang="el-GR" sz="32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Ελλείψεις και Κενά</a:t>
            </a:r>
            <a:endParaRPr sz="3200" b="1" kern="0" dirty="0">
              <a:solidFill>
                <a:srgbClr val="FFFFFF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ADEAC-F7B8-A992-8B5F-C4C3ABFA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BC31FC13-9653-7D8B-231E-045E6531D537}"/>
              </a:ext>
            </a:extLst>
          </p:cNvPr>
          <p:cNvSpPr/>
          <p:nvPr/>
        </p:nvSpPr>
        <p:spPr>
          <a:xfrm rot="10800000" flipV="1">
            <a:off x="-566064" y="435166"/>
            <a:ext cx="797923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Μεθοδολογικά κενά (</a:t>
            </a:r>
            <a:r>
              <a:rPr lang="en-US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ampling protocol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282424-A3FC-3570-40F3-FEF4446C7D40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20028-5190-7FB4-0A65-638B2DB6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27" y="2134954"/>
            <a:ext cx="2588091" cy="2588091"/>
          </a:xfrm>
          <a:custGeom>
            <a:avLst/>
            <a:gdLst>
              <a:gd name="csX0" fmla="*/ 0 w 683885"/>
              <a:gd name="csY0" fmla="*/ 0 h 683885"/>
              <a:gd name="csX1" fmla="*/ 683885 w 683885"/>
              <a:gd name="csY1" fmla="*/ 0 h 683885"/>
              <a:gd name="csX2" fmla="*/ 683885 w 683885"/>
              <a:gd name="csY2" fmla="*/ 683885 h 683885"/>
              <a:gd name="csX3" fmla="*/ 79972 w 683885"/>
              <a:gd name="csY3" fmla="*/ 683885 h 683885"/>
              <a:gd name="csX4" fmla="*/ 25388 w 683885"/>
              <a:gd name="csY4" fmla="*/ 661121 h 683885"/>
              <a:gd name="csX5" fmla="*/ 0 w 683885"/>
              <a:gd name="csY5" fmla="*/ 653719 h 683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3885" h="683885">
                <a:moveTo>
                  <a:pt x="0" y="0"/>
                </a:moveTo>
                <a:lnTo>
                  <a:pt x="683885" y="0"/>
                </a:lnTo>
                <a:lnTo>
                  <a:pt x="683885" y="683885"/>
                </a:lnTo>
                <a:lnTo>
                  <a:pt x="79972" y="683885"/>
                </a:lnTo>
                <a:lnTo>
                  <a:pt x="25388" y="661121"/>
                </a:lnTo>
                <a:lnTo>
                  <a:pt x="0" y="653719"/>
                </a:lnTo>
                <a:close/>
              </a:path>
            </a:pathLst>
          </a:custGeom>
          <a:ln>
            <a:noFill/>
          </a:ln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FB9151F-E97C-DDCA-AA61-F009248B8CB2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7C7C0C-C405-83B5-CD66-BE977AD7001D}"/>
              </a:ext>
            </a:extLst>
          </p:cNvPr>
          <p:cNvGrpSpPr/>
          <p:nvPr/>
        </p:nvGrpSpPr>
        <p:grpSpPr>
          <a:xfrm>
            <a:off x="3589409" y="4395540"/>
            <a:ext cx="3492380" cy="1539680"/>
            <a:chOff x="7284395" y="2252402"/>
            <a:chExt cx="3492380" cy="1539680"/>
          </a:xfrm>
        </p:grpSpPr>
        <p:sp>
          <p:nvSpPr>
            <p:cNvPr id="43" name="Google Shape;1538;p50">
              <a:extLst>
                <a:ext uri="{FF2B5EF4-FFF2-40B4-BE49-F238E27FC236}">
                  <a16:creationId xmlns:a16="http://schemas.microsoft.com/office/drawing/2014/main" id="{FB20FE88-B1A0-60B8-764A-F82D0C2383C7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C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763167-B7B7-63CC-D090-C20244F892B2}"/>
                </a:ext>
              </a:extLst>
            </p:cNvPr>
            <p:cNvSpPr txBox="1"/>
            <p:nvPr/>
          </p:nvSpPr>
          <p:spPr>
            <a:xfrm>
              <a:off x="7406936" y="2472163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Διαφοροποίηση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κριτηρίων καταγραφής 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(</a:t>
              </a:r>
              <a:r>
                <a:rPr lang="en-US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Natura 2000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) </a:t>
              </a:r>
              <a:endParaRPr lang="en-US" sz="22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6" name="Google Shape;1406;p40">
            <a:extLst>
              <a:ext uri="{FF2B5EF4-FFF2-40B4-BE49-F238E27FC236}">
                <a16:creationId xmlns:a16="http://schemas.microsoft.com/office/drawing/2014/main" id="{F33C4B69-E5C8-1734-4EC5-7C25C185F675}"/>
              </a:ext>
            </a:extLst>
          </p:cNvPr>
          <p:cNvSpPr txBox="1">
            <a:spLocks/>
          </p:cNvSpPr>
          <p:nvPr/>
        </p:nvSpPr>
        <p:spPr>
          <a:xfrm>
            <a:off x="4816737" y="39557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3F5B3B"/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A2F635-B372-6F2F-87DE-C0B88AE66F16}"/>
              </a:ext>
            </a:extLst>
          </p:cNvPr>
          <p:cNvGrpSpPr/>
          <p:nvPr/>
        </p:nvGrpSpPr>
        <p:grpSpPr>
          <a:xfrm>
            <a:off x="7545957" y="1980088"/>
            <a:ext cx="3492380" cy="1539680"/>
            <a:chOff x="7284395" y="2252402"/>
            <a:chExt cx="3492380" cy="1539680"/>
          </a:xfrm>
        </p:grpSpPr>
        <p:sp>
          <p:nvSpPr>
            <p:cNvPr id="9" name="Google Shape;1538;p50">
              <a:extLst>
                <a:ext uri="{FF2B5EF4-FFF2-40B4-BE49-F238E27FC236}">
                  <a16:creationId xmlns:a16="http://schemas.microsoft.com/office/drawing/2014/main" id="{00578BF4-20FB-4B61-4D8C-E6AB17E4A463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6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7B9A09-8744-ABFE-807F-88D893AE0D7A}"/>
                </a:ext>
              </a:extLst>
            </p:cNvPr>
            <p:cNvSpPr txBox="1"/>
            <p:nvPr/>
          </p:nvSpPr>
          <p:spPr>
            <a:xfrm>
              <a:off x="7411256" y="2468244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Διαφορές σε τοπικά/ εθνικά </a:t>
              </a:r>
              <a:r>
                <a:rPr lang="el-GR" sz="2200" b="1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ταξινομικά συστήματα </a:t>
              </a:r>
              <a:endParaRPr lang="en-US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12" name="Google Shape;1406;p40">
            <a:extLst>
              <a:ext uri="{FF2B5EF4-FFF2-40B4-BE49-F238E27FC236}">
                <a16:creationId xmlns:a16="http://schemas.microsoft.com/office/drawing/2014/main" id="{7506CDEB-871F-2BDE-127F-FFDFA4A1D853}"/>
              </a:ext>
            </a:extLst>
          </p:cNvPr>
          <p:cNvSpPr txBox="1">
            <a:spLocks/>
          </p:cNvSpPr>
          <p:nvPr/>
        </p:nvSpPr>
        <p:spPr>
          <a:xfrm>
            <a:off x="8867617" y="1532487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D60E48-6351-216B-CE96-F5D36A2E18B5}"/>
              </a:ext>
            </a:extLst>
          </p:cNvPr>
          <p:cNvGrpSpPr/>
          <p:nvPr/>
        </p:nvGrpSpPr>
        <p:grpSpPr>
          <a:xfrm>
            <a:off x="3589409" y="1980088"/>
            <a:ext cx="3492380" cy="1539680"/>
            <a:chOff x="3528139" y="1353523"/>
            <a:chExt cx="3492380" cy="1539680"/>
          </a:xfrm>
          <a:solidFill>
            <a:schemeClr val="accent6">
              <a:lumMod val="95000"/>
            </a:schemeClr>
          </a:solidFill>
        </p:grpSpPr>
        <p:sp>
          <p:nvSpPr>
            <p:cNvPr id="5" name="Google Shape;1538;p50">
              <a:extLst>
                <a:ext uri="{FF2B5EF4-FFF2-40B4-BE49-F238E27FC236}">
                  <a16:creationId xmlns:a16="http://schemas.microsoft.com/office/drawing/2014/main" id="{6F776F65-6355-60B8-6E06-35EB0C9CBAF3}"/>
                </a:ext>
              </a:extLst>
            </p:cNvPr>
            <p:cNvSpPr/>
            <p:nvPr/>
          </p:nvSpPr>
          <p:spPr>
            <a:xfrm rot="5400000">
              <a:off x="4504489" y="37717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6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9C85D-874D-78FC-2A76-13E0B0DA3B28}"/>
                </a:ext>
              </a:extLst>
            </p:cNvPr>
            <p:cNvSpPr txBox="1"/>
            <p:nvPr/>
          </p:nvSpPr>
          <p:spPr>
            <a:xfrm>
              <a:off x="3655000" y="1627122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Έλλειψη </a:t>
              </a:r>
              <a:r>
                <a:rPr lang="el-GR" sz="2200" b="1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τυποποιημένων πρωτοκόλλων </a:t>
              </a:r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δειγματοληψίας </a:t>
              </a:r>
              <a:endParaRPr lang="en-US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7" name="Google Shape;1406;p40">
            <a:extLst>
              <a:ext uri="{FF2B5EF4-FFF2-40B4-BE49-F238E27FC236}">
                <a16:creationId xmlns:a16="http://schemas.microsoft.com/office/drawing/2014/main" id="{0369D00A-609D-495D-81FE-EEB98020B7C8}"/>
              </a:ext>
            </a:extLst>
          </p:cNvPr>
          <p:cNvSpPr txBox="1">
            <a:spLocks/>
          </p:cNvSpPr>
          <p:nvPr/>
        </p:nvSpPr>
        <p:spPr>
          <a:xfrm>
            <a:off x="4902429" y="15440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93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7BB4A-5059-8A38-B295-3725E52F6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C32FB099-863B-7E35-DC5A-79BBF3518E6E}"/>
              </a:ext>
            </a:extLst>
          </p:cNvPr>
          <p:cNvSpPr/>
          <p:nvPr/>
        </p:nvSpPr>
        <p:spPr>
          <a:xfrm rot="10800000" flipV="1">
            <a:off x="-566064" y="435166"/>
            <a:ext cx="797923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Μεθοδολογικά κενά (</a:t>
            </a:r>
            <a:r>
              <a:rPr lang="en-US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ampling protocol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23E480-7BFF-255D-DA15-97C4DE15B1AA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AA2C08-18BD-C1C2-EB54-20CBC87E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27" y="2134954"/>
            <a:ext cx="2588091" cy="2588091"/>
          </a:xfrm>
          <a:custGeom>
            <a:avLst/>
            <a:gdLst>
              <a:gd name="csX0" fmla="*/ 0 w 683885"/>
              <a:gd name="csY0" fmla="*/ 0 h 683885"/>
              <a:gd name="csX1" fmla="*/ 683885 w 683885"/>
              <a:gd name="csY1" fmla="*/ 0 h 683885"/>
              <a:gd name="csX2" fmla="*/ 683885 w 683885"/>
              <a:gd name="csY2" fmla="*/ 683885 h 683885"/>
              <a:gd name="csX3" fmla="*/ 79972 w 683885"/>
              <a:gd name="csY3" fmla="*/ 683885 h 683885"/>
              <a:gd name="csX4" fmla="*/ 25388 w 683885"/>
              <a:gd name="csY4" fmla="*/ 661121 h 683885"/>
              <a:gd name="csX5" fmla="*/ 0 w 683885"/>
              <a:gd name="csY5" fmla="*/ 653719 h 683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3885" h="683885">
                <a:moveTo>
                  <a:pt x="0" y="0"/>
                </a:moveTo>
                <a:lnTo>
                  <a:pt x="683885" y="0"/>
                </a:lnTo>
                <a:lnTo>
                  <a:pt x="683885" y="683885"/>
                </a:lnTo>
                <a:lnTo>
                  <a:pt x="79972" y="683885"/>
                </a:lnTo>
                <a:lnTo>
                  <a:pt x="25388" y="661121"/>
                </a:lnTo>
                <a:lnTo>
                  <a:pt x="0" y="653719"/>
                </a:lnTo>
                <a:close/>
              </a:path>
            </a:pathLst>
          </a:custGeom>
          <a:ln>
            <a:noFill/>
          </a:ln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E6D8E5D-AB9E-C3E5-BF9E-0898F8181FC6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EB8BAC9-9103-CABF-3077-26E60B0DACA0}"/>
              </a:ext>
            </a:extLst>
          </p:cNvPr>
          <p:cNvGrpSpPr/>
          <p:nvPr/>
        </p:nvGrpSpPr>
        <p:grpSpPr>
          <a:xfrm>
            <a:off x="7550277" y="4395540"/>
            <a:ext cx="3492380" cy="1539680"/>
            <a:chOff x="7284395" y="2252402"/>
            <a:chExt cx="3492380" cy="1539680"/>
          </a:xfrm>
        </p:grpSpPr>
        <p:sp>
          <p:nvSpPr>
            <p:cNvPr id="51" name="Google Shape;1538;p50">
              <a:extLst>
                <a:ext uri="{FF2B5EF4-FFF2-40B4-BE49-F238E27FC236}">
                  <a16:creationId xmlns:a16="http://schemas.microsoft.com/office/drawing/2014/main" id="{BA4F2403-0F89-0334-C9DE-9CD8F31F6516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C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76B293-7E92-A186-472E-8A86CF8C2D5B}"/>
                </a:ext>
              </a:extLst>
            </p:cNvPr>
            <p:cNvSpPr txBox="1"/>
            <p:nvPr/>
          </p:nvSpPr>
          <p:spPr>
            <a:xfrm>
              <a:off x="7406936" y="2472163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Έλλειψη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πόρων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 και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εξειδικευμένου ανθρώπινου δυναμικού </a:t>
              </a:r>
              <a:endParaRPr lang="en-US" sz="22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7" name="Google Shape;1406;p40">
            <a:extLst>
              <a:ext uri="{FF2B5EF4-FFF2-40B4-BE49-F238E27FC236}">
                <a16:creationId xmlns:a16="http://schemas.microsoft.com/office/drawing/2014/main" id="{19225C5E-0EF3-F899-5A31-0F5BFC90ED23}"/>
              </a:ext>
            </a:extLst>
          </p:cNvPr>
          <p:cNvSpPr txBox="1">
            <a:spLocks/>
          </p:cNvSpPr>
          <p:nvPr/>
        </p:nvSpPr>
        <p:spPr>
          <a:xfrm>
            <a:off x="8858977" y="3956381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3F5B3B"/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4</a:t>
            </a:r>
          </a:p>
        </p:txBody>
      </p:sp>
      <p:sp>
        <p:nvSpPr>
          <p:cNvPr id="12" name="Google Shape;1406;p40">
            <a:extLst>
              <a:ext uri="{FF2B5EF4-FFF2-40B4-BE49-F238E27FC236}">
                <a16:creationId xmlns:a16="http://schemas.microsoft.com/office/drawing/2014/main" id="{F69E6B11-EC4A-04D0-B152-35C3710D73D2}"/>
              </a:ext>
            </a:extLst>
          </p:cNvPr>
          <p:cNvSpPr txBox="1">
            <a:spLocks/>
          </p:cNvSpPr>
          <p:nvPr/>
        </p:nvSpPr>
        <p:spPr>
          <a:xfrm>
            <a:off x="8867617" y="1532487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A28E0-3928-AC3A-1CC6-81BFB600EC85}"/>
              </a:ext>
            </a:extLst>
          </p:cNvPr>
          <p:cNvGrpSpPr/>
          <p:nvPr/>
        </p:nvGrpSpPr>
        <p:grpSpPr>
          <a:xfrm>
            <a:off x="7545957" y="1980088"/>
            <a:ext cx="3492380" cy="1539680"/>
            <a:chOff x="7284395" y="2252402"/>
            <a:chExt cx="3492380" cy="1539680"/>
          </a:xfrm>
        </p:grpSpPr>
        <p:sp>
          <p:nvSpPr>
            <p:cNvPr id="14" name="Google Shape;1538;p50">
              <a:extLst>
                <a:ext uri="{FF2B5EF4-FFF2-40B4-BE49-F238E27FC236}">
                  <a16:creationId xmlns:a16="http://schemas.microsoft.com/office/drawing/2014/main" id="{A20BAB91-A08A-2B90-B967-8743327D5005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6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6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0F4D87-AA6D-CC54-F641-7F0415EAB690}"/>
                </a:ext>
              </a:extLst>
            </p:cNvPr>
            <p:cNvSpPr txBox="1"/>
            <p:nvPr/>
          </p:nvSpPr>
          <p:spPr>
            <a:xfrm>
              <a:off x="7411256" y="2468244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Διαφορές σε τοπικά/ εθνικά </a:t>
              </a:r>
              <a:r>
                <a:rPr lang="el-GR" sz="2200" b="1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ταξινομικά συστήματα </a:t>
              </a:r>
              <a:endParaRPr lang="en-US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9BD1CD-76EF-20D0-4C92-4B449F6CA720}"/>
              </a:ext>
            </a:extLst>
          </p:cNvPr>
          <p:cNvGrpSpPr/>
          <p:nvPr/>
        </p:nvGrpSpPr>
        <p:grpSpPr>
          <a:xfrm>
            <a:off x="3589409" y="4395540"/>
            <a:ext cx="3492380" cy="1539680"/>
            <a:chOff x="7284395" y="2252402"/>
            <a:chExt cx="3492380" cy="1539680"/>
          </a:xfrm>
        </p:grpSpPr>
        <p:sp>
          <p:nvSpPr>
            <p:cNvPr id="9" name="Google Shape;1538;p50">
              <a:extLst>
                <a:ext uri="{FF2B5EF4-FFF2-40B4-BE49-F238E27FC236}">
                  <a16:creationId xmlns:a16="http://schemas.microsoft.com/office/drawing/2014/main" id="{ADF0CC5B-8E63-C7E1-60FA-B1C2D7690D96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6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503EF5-05D3-8550-725D-830BF744ED65}"/>
                </a:ext>
              </a:extLst>
            </p:cNvPr>
            <p:cNvSpPr txBox="1"/>
            <p:nvPr/>
          </p:nvSpPr>
          <p:spPr>
            <a:xfrm>
              <a:off x="7406936" y="2472163"/>
              <a:ext cx="3238658" cy="1107996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Διαφοροποίηση </a:t>
              </a:r>
              <a:r>
                <a:rPr lang="el-GR" sz="2200" b="1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κριτηρίων καταγραφής </a:t>
              </a:r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(</a:t>
              </a:r>
              <a:r>
                <a:rPr lang="en-US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Natura 2000</a:t>
              </a:r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) </a:t>
              </a:r>
              <a:endParaRPr lang="en-US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16" name="Google Shape;1406;p40">
            <a:extLst>
              <a:ext uri="{FF2B5EF4-FFF2-40B4-BE49-F238E27FC236}">
                <a16:creationId xmlns:a16="http://schemas.microsoft.com/office/drawing/2014/main" id="{1452355E-828D-569F-1230-E9939B040B0A}"/>
              </a:ext>
            </a:extLst>
          </p:cNvPr>
          <p:cNvSpPr txBox="1">
            <a:spLocks/>
          </p:cNvSpPr>
          <p:nvPr/>
        </p:nvSpPr>
        <p:spPr>
          <a:xfrm>
            <a:off x="4816737" y="39557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0AE38-26BF-5F34-E432-D8BDFC6CD12E}"/>
              </a:ext>
            </a:extLst>
          </p:cNvPr>
          <p:cNvGrpSpPr/>
          <p:nvPr/>
        </p:nvGrpSpPr>
        <p:grpSpPr>
          <a:xfrm>
            <a:off x="3589409" y="1980088"/>
            <a:ext cx="3492380" cy="1539680"/>
            <a:chOff x="3528139" y="1353523"/>
            <a:chExt cx="3492380" cy="1539680"/>
          </a:xfrm>
          <a:solidFill>
            <a:schemeClr val="accent6">
              <a:lumMod val="95000"/>
            </a:schemeClr>
          </a:solidFill>
        </p:grpSpPr>
        <p:sp>
          <p:nvSpPr>
            <p:cNvPr id="18" name="Google Shape;1538;p50">
              <a:extLst>
                <a:ext uri="{FF2B5EF4-FFF2-40B4-BE49-F238E27FC236}">
                  <a16:creationId xmlns:a16="http://schemas.microsoft.com/office/drawing/2014/main" id="{2F3071D9-AD43-6CC4-4692-A33FA50015EF}"/>
                </a:ext>
              </a:extLst>
            </p:cNvPr>
            <p:cNvSpPr/>
            <p:nvPr/>
          </p:nvSpPr>
          <p:spPr>
            <a:xfrm rot="5400000">
              <a:off x="4504489" y="37717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6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258584-E779-E9C0-051F-66427023E40B}"/>
                </a:ext>
              </a:extLst>
            </p:cNvPr>
            <p:cNvSpPr txBox="1"/>
            <p:nvPr/>
          </p:nvSpPr>
          <p:spPr>
            <a:xfrm>
              <a:off x="3655000" y="1627122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Έλλειψη </a:t>
              </a:r>
              <a:r>
                <a:rPr lang="el-GR" sz="2200" b="1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τυποποιημένων πρωτοκόλλων </a:t>
              </a:r>
              <a:r>
                <a:rPr lang="el-GR" sz="2200" dirty="0">
                  <a:solidFill>
                    <a:schemeClr val="accent6">
                      <a:lumMod val="65000"/>
                    </a:schemeClr>
                  </a:solidFill>
                  <a:latin typeface="Aptos" panose="020B0004020202020204" pitchFamily="34" charset="0"/>
                </a:rPr>
                <a:t>δειγματοληψίας </a:t>
              </a:r>
              <a:endParaRPr lang="en-US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0" name="Google Shape;1406;p40">
            <a:extLst>
              <a:ext uri="{FF2B5EF4-FFF2-40B4-BE49-F238E27FC236}">
                <a16:creationId xmlns:a16="http://schemas.microsoft.com/office/drawing/2014/main" id="{26D7C93B-5EA8-B6FB-DCDB-A6A4EE2F9757}"/>
              </a:ext>
            </a:extLst>
          </p:cNvPr>
          <p:cNvSpPr txBox="1">
            <a:spLocks/>
          </p:cNvSpPr>
          <p:nvPr/>
        </p:nvSpPr>
        <p:spPr>
          <a:xfrm>
            <a:off x="4902429" y="15440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636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8C653-59D9-64BC-BE1F-7878E29C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2EBA89BB-EBDA-7B1F-6DD9-DE40CFCB2E38}"/>
              </a:ext>
            </a:extLst>
          </p:cNvPr>
          <p:cNvSpPr/>
          <p:nvPr/>
        </p:nvSpPr>
        <p:spPr>
          <a:xfrm rot="10800000" flipV="1">
            <a:off x="-566065" y="435166"/>
            <a:ext cx="9220208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Μεροληπτική βιοπαρακολούθηση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biased monitoring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2686E1-BEB8-1B41-90C1-371F818645A9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570B30-AB7C-4BB1-20E5-FB8B02416280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98034-6139-1B25-ADBA-EA8F6217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20" y="2275575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4CD69-3272-C5EF-EB47-FA432B0EF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CB29250D-9BF4-FF77-02DA-304EADBAF9A3}"/>
              </a:ext>
            </a:extLst>
          </p:cNvPr>
          <p:cNvSpPr/>
          <p:nvPr/>
        </p:nvSpPr>
        <p:spPr>
          <a:xfrm rot="10800000" flipV="1">
            <a:off x="-566065" y="435166"/>
            <a:ext cx="9220208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Μεροληπτική βιοπαρακολούθηση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biased monitoring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340E3-5AD0-84F0-0F27-4BD3F30FD5B6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5C515AF-143A-56A5-4231-40D17DA1B181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D61A1-4BD9-06A8-C7FC-B01897FD74DD}"/>
              </a:ext>
            </a:extLst>
          </p:cNvPr>
          <p:cNvGrpSpPr/>
          <p:nvPr/>
        </p:nvGrpSpPr>
        <p:grpSpPr>
          <a:xfrm>
            <a:off x="859414" y="2522635"/>
            <a:ext cx="3809138" cy="993874"/>
            <a:chOff x="7284395" y="2252402"/>
            <a:chExt cx="3492380" cy="1539680"/>
          </a:xfrm>
          <a:solidFill>
            <a:srgbClr val="E9DFE6"/>
          </a:solidFill>
        </p:grpSpPr>
        <p:sp>
          <p:nvSpPr>
            <p:cNvPr id="5" name="Google Shape;1538;p50">
              <a:extLst>
                <a:ext uri="{FF2B5EF4-FFF2-40B4-BE49-F238E27FC236}">
                  <a16:creationId xmlns:a16="http://schemas.microsoft.com/office/drawing/2014/main" id="{7B9592E2-358B-390D-BEA4-61435DD22B93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F737A-ABD0-739C-C6C7-92AC9D860384}"/>
                </a:ext>
              </a:extLst>
            </p:cNvPr>
            <p:cNvSpPr txBox="1"/>
            <p:nvPr/>
          </p:nvSpPr>
          <p:spPr>
            <a:xfrm>
              <a:off x="7600268" y="2688483"/>
              <a:ext cx="2860633" cy="6675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Ταξινομική 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μεροληψία</a:t>
              </a:r>
              <a:endParaRPr lang="en-US" sz="22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24345-2813-D644-E29D-B0C348DD79DD}"/>
              </a:ext>
            </a:extLst>
          </p:cNvPr>
          <p:cNvGrpSpPr/>
          <p:nvPr/>
        </p:nvGrpSpPr>
        <p:grpSpPr>
          <a:xfrm>
            <a:off x="6814710" y="2521577"/>
            <a:ext cx="3806456" cy="993873"/>
            <a:chOff x="7284395" y="2252402"/>
            <a:chExt cx="3492380" cy="1539680"/>
          </a:xfrm>
          <a:solidFill>
            <a:srgbClr val="E9DFE6"/>
          </a:solidFill>
        </p:grpSpPr>
        <p:sp>
          <p:nvSpPr>
            <p:cNvPr id="21" name="Google Shape;1538;p50">
              <a:extLst>
                <a:ext uri="{FF2B5EF4-FFF2-40B4-BE49-F238E27FC236}">
                  <a16:creationId xmlns:a16="http://schemas.microsoft.com/office/drawing/2014/main" id="{D74A9E78-7102-6DD2-0FB7-4B3D2D3012BF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8099FF-F0B7-D5F6-1630-4A97829D003B}"/>
                </a:ext>
              </a:extLst>
            </p:cNvPr>
            <p:cNvSpPr txBox="1"/>
            <p:nvPr/>
          </p:nvSpPr>
          <p:spPr>
            <a:xfrm>
              <a:off x="7690502" y="2443703"/>
              <a:ext cx="2680164" cy="1191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Υποεκπροσώπηση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 μη δημοφιλών 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ομάδων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en-US" sz="22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1B2556C-AC41-9191-40DA-45E0247D7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0" b="89437" l="10000" r="96719">
                        <a14:foregroundMark x1="86094" y1="50469" x2="90156" y2="63146"/>
                        <a14:foregroundMark x1="90156" y1="63146" x2="85469" y2="51878"/>
                        <a14:foregroundMark x1="85469" y1="51878" x2="84844" y2="51174"/>
                        <a14:foregroundMark x1="96719" y1="35915" x2="89844" y2="32394"/>
                        <a14:foregroundMark x1="93438" y1="35681" x2="94844" y2="33568"/>
                        <a14:backgroundMark x1="47813" y1="22066" x2="27969" y2="21127"/>
                        <a14:backgroundMark x1="27969" y1="21127" x2="12812" y2="5869"/>
                        <a14:backgroundMark x1="12812" y1="5869" x2="42656" y2="4225"/>
                        <a14:backgroundMark x1="42656" y1="4225" x2="47500" y2="20423"/>
                        <a14:backgroundMark x1="34063" y1="15023" x2="50938" y2="9155"/>
                        <a14:backgroundMark x1="50938" y1="9155" x2="48594" y2="11972"/>
                        <a14:backgroundMark x1="35156" y1="12207" x2="31250" y2="12441"/>
                        <a14:backgroundMark x1="17031" y1="8685" x2="17031" y2="25822"/>
                        <a14:backgroundMark x1="27031" y1="20188" x2="20625" y2="15023"/>
                        <a14:backgroundMark x1="32344" y1="27700" x2="30312" y2="26761"/>
                        <a14:backgroundMark x1="37344" y1="48592" x2="37344" y2="48592"/>
                        <a14:backgroundMark x1="24531" y1="28638" x2="24531" y2="28638"/>
                        <a14:backgroundMark x1="21719" y1="26761" x2="21719" y2="26761"/>
                        <a14:backgroundMark x1="21406" y1="25117" x2="21406" y2="25117"/>
                        <a14:backgroundMark x1="12969" y1="18075" x2="24531" y2="22066"/>
                        <a14:backgroundMark x1="36250" y1="49765" x2="29844" y2="49531"/>
                        <a14:backgroundMark x1="26250" y1="25587" x2="27500" y2="22535"/>
                        <a14:backgroundMark x1="28281" y1="21362" x2="27344" y2="26056"/>
                        <a14:backgroundMark x1="29063" y1="31690" x2="20469" y2="23005"/>
                        <a14:backgroundMark x1="27344" y1="28873" x2="19375" y2="29108"/>
                        <a14:backgroundMark x1="14688" y1="11502" x2="11406" y2="17371"/>
                        <a14:backgroundMark x1="47500" y1="7981" x2="56406" y2="7981"/>
                        <a14:backgroundMark x1="40313" y1="50939" x2="44219" y2="53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60806">
            <a:off x="8452090" y="3000327"/>
            <a:ext cx="2606160" cy="17347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AB9184C-CA16-5B60-89D5-DEC39CC659A4}"/>
              </a:ext>
            </a:extLst>
          </p:cNvPr>
          <p:cNvSpPr txBox="1"/>
          <p:nvPr/>
        </p:nvSpPr>
        <p:spPr>
          <a:xfrm>
            <a:off x="1006468" y="3252404"/>
            <a:ext cx="3033903" cy="324120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39589"/>
              </a:avLst>
            </a:prstTxWarp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https://commons.wikimedia.org/w/index.php?curid=4735677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C670072-F1B8-B38E-5127-9ADA57F6F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0" b="89930" l="10000" r="91000">
                        <a14:foregroundMark x1="90850" y1="62111" x2="91000" y2="63077"/>
                        <a14:foregroundMark x1="89279" y1="52003" x2="90739" y2="61400"/>
                        <a14:foregroundMark x1="91000" y1="63077" x2="89000" y2="71469"/>
                        <a14:foregroundMark x1="89000" y1="71469" x2="90800" y2="82797"/>
                        <a14:foregroundMark x1="92463" y1="61162" x2="92800" y2="56783"/>
                        <a14:foregroundMark x1="90800" y1="82797" x2="92407" y2="61896"/>
                        <a14:foregroundMark x1="92800" y1="56783" x2="91546" y2="51522"/>
                        <a14:backgroundMark x1="90800" y1="49231" x2="91800" y2="51469"/>
                        <a14:backgroundMark x1="94800" y1="61399" x2="95000" y2="61119"/>
                        <a14:backgroundMark x1="94800" y1="60839" x2="95000" y2="61538"/>
                      </a14:backgroundRemoval>
                    </a14:imgEffect>
                  </a14:imgLayer>
                </a14:imgProps>
              </a:ext>
            </a:extLst>
          </a:blip>
          <a:srcRect l="36427" t="25713" r="2235" b="8534"/>
          <a:stretch>
            <a:fillRect/>
          </a:stretch>
        </p:blipFill>
        <p:spPr>
          <a:xfrm>
            <a:off x="4133804" y="2015662"/>
            <a:ext cx="1227704" cy="18820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7DA051-3B5E-F11A-2CBF-A503DBF75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00653" flipV="1">
            <a:off x="5567905" y="2048042"/>
            <a:ext cx="1002402" cy="10024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8D51205-E414-B49B-8468-0D41982C9370}"/>
              </a:ext>
            </a:extLst>
          </p:cNvPr>
          <p:cNvSpPr txBox="1"/>
          <p:nvPr/>
        </p:nvSpPr>
        <p:spPr>
          <a:xfrm>
            <a:off x="6989983" y="3282318"/>
            <a:ext cx="4126192" cy="295665"/>
          </a:xfrm>
          <a:prstGeom prst="rect">
            <a:avLst/>
          </a:prstGeom>
          <a:noFill/>
        </p:spPr>
        <p:txBody>
          <a:bodyPr spcFirstLastPara="1" wrap="square" numCol="1">
            <a:prstTxWarp prst="textArchDown">
              <a:avLst>
                <a:gd name="adj" fmla="val 147470"/>
              </a:avLst>
            </a:prstTxWarp>
            <a:spAutoFit/>
          </a:bodyPr>
          <a:lstStyle>
            <a:defPPr>
              <a:defRPr lang="en-US"/>
            </a:defPPr>
            <a:lvl1pPr>
              <a:defRPr sz="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https://commons.wikimedia.org/w/index.php?curid=1718182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9B98AFB-D241-571E-E06C-C15295CA27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0835" y="4404690"/>
            <a:ext cx="3810330" cy="103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993F5-DF8A-A4A4-6336-DEAEBF7AD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0343" y="5138921"/>
            <a:ext cx="1440180" cy="1440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047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90E1-3E7C-7213-5EC4-B8F38F82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9CDB76A-9A94-6681-D848-7B940B38054A}"/>
              </a:ext>
            </a:extLst>
          </p:cNvPr>
          <p:cNvSpPr/>
          <p:nvPr/>
        </p:nvSpPr>
        <p:spPr>
          <a:xfrm rot="10800000" flipV="1">
            <a:off x="-566065" y="435166"/>
            <a:ext cx="9220208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Μεροληπτική βιοπαρακολούθηση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biased monitoring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D10DE6-91C2-A59F-A0EF-9FD3B767C023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18C165-F786-BFEC-2D07-A2D37EFCD2AF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EF9DA-A8A9-F2FE-ABCD-DDA4688D1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17885" r="18700" b="4464"/>
          <a:stretch>
            <a:fillRect/>
          </a:stretch>
        </p:blipFill>
        <p:spPr>
          <a:xfrm>
            <a:off x="572188" y="1535841"/>
            <a:ext cx="3086778" cy="2871721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3050EE-041E-F4DF-4878-CE4A77366ABF}"/>
              </a:ext>
            </a:extLst>
          </p:cNvPr>
          <p:cNvSpPr txBox="1"/>
          <p:nvPr/>
        </p:nvSpPr>
        <p:spPr>
          <a:xfrm>
            <a:off x="2115577" y="6656878"/>
            <a:ext cx="3467563" cy="184792"/>
          </a:xfrm>
          <a:prstGeom prst="rect">
            <a:avLst/>
          </a:prstGeom>
          <a:noFill/>
        </p:spPr>
        <p:txBody>
          <a:bodyPr spcFirstLastPara="1" wrap="square" numCol="1">
            <a:spAutoFit/>
          </a:bodyPr>
          <a:lstStyle>
            <a:defPPr>
              <a:defRPr lang="en-US"/>
            </a:defPPr>
            <a:lvl1pPr>
              <a:defRPr sz="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1. https://www.pexels.com/photo/breathtaking-dolomites-alpine-meadows-and-peaks-35433553/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A6626-DC93-B3D6-8D8D-63C16BE1EF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495"/>
          <a:stretch>
            <a:fillRect/>
          </a:stretch>
        </p:blipFill>
        <p:spPr>
          <a:xfrm>
            <a:off x="5235804" y="3784546"/>
            <a:ext cx="2887796" cy="2593696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41910D-E57A-6A31-931A-CFE86367B058}"/>
              </a:ext>
            </a:extLst>
          </p:cNvPr>
          <p:cNvSpPr txBox="1"/>
          <p:nvPr/>
        </p:nvSpPr>
        <p:spPr>
          <a:xfrm>
            <a:off x="5461728" y="6656878"/>
            <a:ext cx="308677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dirty="0">
                <a:solidFill>
                  <a:srgbClr val="000000"/>
                </a:solidFill>
                <a:effectLst/>
              </a:rPr>
              <a:t>2. https://www.pexels.com/photo/fishes-swimming-in-sea-13211924/</a:t>
            </a:r>
            <a:endParaRPr lang="en-US" sz="6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AC18E7-2EFF-CB1E-2EC5-FE21DC9265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369"/>
          <a:stretch>
            <a:fillRect/>
          </a:stretch>
        </p:blipFill>
        <p:spPr>
          <a:xfrm>
            <a:off x="8626304" y="1319797"/>
            <a:ext cx="2476101" cy="2593696"/>
          </a:xfrm>
          <a:prstGeom prst="round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25554E-9048-0FEF-DA2C-9B7F24C90820}"/>
              </a:ext>
            </a:extLst>
          </p:cNvPr>
          <p:cNvSpPr txBox="1"/>
          <p:nvPr/>
        </p:nvSpPr>
        <p:spPr>
          <a:xfrm>
            <a:off x="7862706" y="6656752"/>
            <a:ext cx="308677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z="600" dirty="0"/>
              <a:t>3. https://www.pexels.com/photo/alpine-river-by-the-forest-24243305/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C0D191-8A59-4732-D533-7A417D112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343" y="5138921"/>
            <a:ext cx="1440180" cy="14401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12AA8B6-95CC-B9DF-4908-0875C49C85C3}"/>
              </a:ext>
            </a:extLst>
          </p:cNvPr>
          <p:cNvSpPr txBox="1"/>
          <p:nvPr/>
        </p:nvSpPr>
        <p:spPr>
          <a:xfrm>
            <a:off x="516519" y="1535841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45DA1F-6114-AF38-473C-DD424CDF9E59}"/>
              </a:ext>
            </a:extLst>
          </p:cNvPr>
          <p:cNvGrpSpPr/>
          <p:nvPr/>
        </p:nvGrpSpPr>
        <p:grpSpPr>
          <a:xfrm>
            <a:off x="4191431" y="2079580"/>
            <a:ext cx="3809138" cy="993874"/>
            <a:chOff x="7284395" y="2252403"/>
            <a:chExt cx="3492380" cy="1539680"/>
          </a:xfrm>
          <a:solidFill>
            <a:srgbClr val="E9DFE6"/>
          </a:solidFill>
        </p:grpSpPr>
        <p:sp>
          <p:nvSpPr>
            <p:cNvPr id="6" name="Google Shape;1538;p50">
              <a:extLst>
                <a:ext uri="{FF2B5EF4-FFF2-40B4-BE49-F238E27FC236}">
                  <a16:creationId xmlns:a16="http://schemas.microsoft.com/office/drawing/2014/main" id="{BF5E15F0-33B9-E88E-EEAD-57217592A4B5}"/>
                </a:ext>
              </a:extLst>
            </p:cNvPr>
            <p:cNvSpPr/>
            <p:nvPr/>
          </p:nvSpPr>
          <p:spPr>
            <a:xfrm rot="5400000">
              <a:off x="8260745" y="127605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36A417-8DAD-31EE-A0FB-8C0B826B2043}"/>
                </a:ext>
              </a:extLst>
            </p:cNvPr>
            <p:cNvSpPr txBox="1"/>
            <p:nvPr/>
          </p:nvSpPr>
          <p:spPr>
            <a:xfrm>
              <a:off x="7487984" y="2370267"/>
              <a:ext cx="3085201" cy="119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Ανομοιογενής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 οικοσυστημική κάλυψη</a:t>
              </a:r>
              <a:endParaRPr lang="en-US" sz="22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16285F-697A-3BF0-3372-6AC8C45EFBE1}"/>
              </a:ext>
            </a:extLst>
          </p:cNvPr>
          <p:cNvSpPr txBox="1"/>
          <p:nvPr/>
        </p:nvSpPr>
        <p:spPr>
          <a:xfrm>
            <a:off x="5185450" y="3754055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0EC6-931E-4975-C505-6114719602BF}"/>
              </a:ext>
            </a:extLst>
          </p:cNvPr>
          <p:cNvSpPr txBox="1"/>
          <p:nvPr/>
        </p:nvSpPr>
        <p:spPr>
          <a:xfrm>
            <a:off x="8570278" y="1255556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585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1F401-0806-193A-5B14-C95BDD98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746163-8A36-E3E2-3D01-26E1C4504CEC}"/>
              </a:ext>
            </a:extLst>
          </p:cNvPr>
          <p:cNvSpPr/>
          <p:nvPr/>
        </p:nvSpPr>
        <p:spPr>
          <a:xfrm>
            <a:off x="8455914" y="1183926"/>
            <a:ext cx="2816879" cy="2872837"/>
          </a:xfrm>
          <a:prstGeom prst="roundRect">
            <a:avLst/>
          </a:prstGeom>
          <a:solidFill>
            <a:srgbClr val="E4D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8707EA-08CA-A205-6DF6-0F43ACE01AEC}"/>
              </a:ext>
            </a:extLst>
          </p:cNvPr>
          <p:cNvSpPr/>
          <p:nvPr/>
        </p:nvSpPr>
        <p:spPr>
          <a:xfrm>
            <a:off x="5103768" y="3639580"/>
            <a:ext cx="3151868" cy="2872837"/>
          </a:xfrm>
          <a:prstGeom prst="roundRect">
            <a:avLst/>
          </a:prstGeom>
          <a:solidFill>
            <a:srgbClr val="E4D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99508F8-405C-9A21-A861-B56BF8E3DE5D}"/>
              </a:ext>
            </a:extLst>
          </p:cNvPr>
          <p:cNvSpPr/>
          <p:nvPr/>
        </p:nvSpPr>
        <p:spPr>
          <a:xfrm rot="10800000" flipV="1">
            <a:off x="-566065" y="435166"/>
            <a:ext cx="9220208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Μεροληπτική βιοπαρακολούθηση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biased monitoring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F55C9B-B413-E27B-7CF3-86384670020B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90717B-5FA9-4524-CAF0-6D4B9A975022}"/>
              </a:ext>
            </a:extLst>
          </p:cNvPr>
          <p:cNvSpPr/>
          <p:nvPr/>
        </p:nvSpPr>
        <p:spPr>
          <a:xfrm>
            <a:off x="430323" y="1409589"/>
            <a:ext cx="3364601" cy="3124224"/>
          </a:xfrm>
          <a:prstGeom prst="roundRect">
            <a:avLst/>
          </a:prstGeom>
          <a:solidFill>
            <a:srgbClr val="96D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7F179AE-38DA-ACA8-B1DB-53C849C91F70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8A0183-E441-76F4-AE18-B7FAF3880B35}"/>
              </a:ext>
            </a:extLst>
          </p:cNvPr>
          <p:cNvGrpSpPr/>
          <p:nvPr/>
        </p:nvGrpSpPr>
        <p:grpSpPr>
          <a:xfrm>
            <a:off x="4191431" y="2079580"/>
            <a:ext cx="3809138" cy="993874"/>
            <a:chOff x="7284395" y="2252403"/>
            <a:chExt cx="3492380" cy="1539680"/>
          </a:xfrm>
          <a:solidFill>
            <a:srgbClr val="E9DFE6"/>
          </a:solidFill>
        </p:grpSpPr>
        <p:sp>
          <p:nvSpPr>
            <p:cNvPr id="27" name="Google Shape;1538;p50">
              <a:extLst>
                <a:ext uri="{FF2B5EF4-FFF2-40B4-BE49-F238E27FC236}">
                  <a16:creationId xmlns:a16="http://schemas.microsoft.com/office/drawing/2014/main" id="{C7F1BC97-F0B3-06E5-5B27-397283D1B62C}"/>
                </a:ext>
              </a:extLst>
            </p:cNvPr>
            <p:cNvSpPr/>
            <p:nvPr/>
          </p:nvSpPr>
          <p:spPr>
            <a:xfrm rot="5400000">
              <a:off x="8260745" y="127605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BA632C-213B-CD04-318E-3C20F788D172}"/>
                </a:ext>
              </a:extLst>
            </p:cNvPr>
            <p:cNvSpPr txBox="1"/>
            <p:nvPr/>
          </p:nvSpPr>
          <p:spPr>
            <a:xfrm>
              <a:off x="7487984" y="2370267"/>
              <a:ext cx="3085201" cy="119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Ανομοιογενής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 οικοσυστημική κάλυψη</a:t>
              </a:r>
              <a:endParaRPr lang="en-US" sz="22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BED8D1-8364-C4B4-6506-591A3502F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17885" r="18700" b="4464"/>
          <a:stretch>
            <a:fillRect/>
          </a:stretch>
        </p:blipFill>
        <p:spPr>
          <a:xfrm>
            <a:off x="572188" y="1535841"/>
            <a:ext cx="3086778" cy="2871721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57556-01E8-6730-2834-B8C3E1D7ECC3}"/>
              </a:ext>
            </a:extLst>
          </p:cNvPr>
          <p:cNvSpPr txBox="1"/>
          <p:nvPr/>
        </p:nvSpPr>
        <p:spPr>
          <a:xfrm>
            <a:off x="2115577" y="6667038"/>
            <a:ext cx="3467563" cy="184792"/>
          </a:xfrm>
          <a:prstGeom prst="rect">
            <a:avLst/>
          </a:prstGeom>
          <a:noFill/>
        </p:spPr>
        <p:txBody>
          <a:bodyPr spcFirstLastPara="1" wrap="square" numCol="1">
            <a:spAutoFit/>
          </a:bodyPr>
          <a:lstStyle>
            <a:defPPr>
              <a:defRPr lang="en-US"/>
            </a:defPPr>
            <a:lvl1pPr>
              <a:defRPr sz="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1. https://www.pexels.com/photo/breathtaking-dolomites-alpine-meadows-and-peaks-35433553/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35306-3406-6B7F-C1D2-8C24ECB9FD4C}"/>
              </a:ext>
            </a:extLst>
          </p:cNvPr>
          <p:cNvSpPr txBox="1"/>
          <p:nvPr/>
        </p:nvSpPr>
        <p:spPr>
          <a:xfrm>
            <a:off x="5461728" y="6656878"/>
            <a:ext cx="308677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dirty="0">
                <a:solidFill>
                  <a:srgbClr val="000000"/>
                </a:solidFill>
                <a:effectLst/>
              </a:rPr>
              <a:t>2. https://www.pexels.com/photo/fishes-swimming-in-sea-13211924/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06B8AF-5FB8-6028-0394-628FF9F62C4E}"/>
              </a:ext>
            </a:extLst>
          </p:cNvPr>
          <p:cNvSpPr txBox="1"/>
          <p:nvPr/>
        </p:nvSpPr>
        <p:spPr>
          <a:xfrm>
            <a:off x="7862706" y="6646592"/>
            <a:ext cx="308677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z="600" dirty="0"/>
              <a:t>3. https://www.pexels.com/photo/alpine-river-by-the-forest-24243305/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05039-BAF7-EDAF-EE50-BBE9A9027E49}"/>
              </a:ext>
            </a:extLst>
          </p:cNvPr>
          <p:cNvSpPr txBox="1"/>
          <p:nvPr/>
        </p:nvSpPr>
        <p:spPr>
          <a:xfrm>
            <a:off x="516519" y="1535841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74E69-C1F7-E8C5-4BE5-DE5FFF79BC5F}"/>
              </a:ext>
            </a:extLst>
          </p:cNvPr>
          <p:cNvSpPr txBox="1"/>
          <p:nvPr/>
        </p:nvSpPr>
        <p:spPr>
          <a:xfrm>
            <a:off x="5185450" y="3754055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FBC8EA-503D-D2A3-ECDE-0C925F5DE007}"/>
              </a:ext>
            </a:extLst>
          </p:cNvPr>
          <p:cNvSpPr txBox="1"/>
          <p:nvPr/>
        </p:nvSpPr>
        <p:spPr>
          <a:xfrm>
            <a:off x="8570278" y="1255556"/>
            <a:ext cx="90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ptos" panose="020B00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DBAFE-50D6-A413-3F1C-6E17C5E4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343" y="5138921"/>
            <a:ext cx="1440180" cy="1440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8442A-7444-9F89-8E02-069AF06407CF}"/>
              </a:ext>
            </a:extLst>
          </p:cNvPr>
          <p:cNvSpPr txBox="1"/>
          <p:nvPr/>
        </p:nvSpPr>
        <p:spPr>
          <a:xfrm>
            <a:off x="1649264" y="4514662"/>
            <a:ext cx="92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66%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323BF-E8D7-3A3D-6B8A-DE8EDF8BB9C3}"/>
              </a:ext>
            </a:extLst>
          </p:cNvPr>
          <p:cNvSpPr txBox="1"/>
          <p:nvPr/>
        </p:nvSpPr>
        <p:spPr>
          <a:xfrm>
            <a:off x="9427905" y="727129"/>
            <a:ext cx="92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24%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02C415-A5B2-C6C9-DF55-48579E935A67}"/>
              </a:ext>
            </a:extLst>
          </p:cNvPr>
          <p:cNvSpPr txBox="1"/>
          <p:nvPr/>
        </p:nvSpPr>
        <p:spPr>
          <a:xfrm>
            <a:off x="8228384" y="4877311"/>
            <a:ext cx="92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21%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7ADE8C-11A5-5D3C-EAC1-FC04200BE5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6495"/>
          <a:stretch>
            <a:fillRect/>
          </a:stretch>
        </p:blipFill>
        <p:spPr>
          <a:xfrm>
            <a:off x="5235804" y="3784546"/>
            <a:ext cx="2887796" cy="2593696"/>
          </a:xfrm>
          <a:prstGeom prst="round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DAA571-81FB-E563-7D36-FCA334F6D6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369"/>
          <a:stretch>
            <a:fillRect/>
          </a:stretch>
        </p:blipFill>
        <p:spPr>
          <a:xfrm>
            <a:off x="8626304" y="1319797"/>
            <a:ext cx="2476101" cy="259369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620DC1-F5B6-AFD3-515D-81C544D2AB6D}"/>
              </a:ext>
            </a:extLst>
          </p:cNvPr>
          <p:cNvSpPr txBox="1"/>
          <p:nvPr/>
        </p:nvSpPr>
        <p:spPr>
          <a:xfrm>
            <a:off x="75484" y="5551034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Moersberger et al. 2024</a:t>
            </a:r>
          </a:p>
        </p:txBody>
      </p:sp>
    </p:spTree>
    <p:extLst>
      <p:ext uri="{BB962C8B-B14F-4D97-AF65-F5344CB8AC3E}">
        <p14:creationId xmlns:p14="http://schemas.microsoft.com/office/powerpoint/2010/main" val="109407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8672-2F88-492D-14A3-B686A2D39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40765D01-BDF5-F7AA-E1D7-FB0E2FE35134}"/>
              </a:ext>
            </a:extLst>
          </p:cNvPr>
          <p:cNvSpPr/>
          <p:nvPr/>
        </p:nvSpPr>
        <p:spPr>
          <a:xfrm rot="10800000" flipV="1">
            <a:off x="-566065" y="435166"/>
            <a:ext cx="8621494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χωρική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spatial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EF85259-7925-DDED-6413-AB344CD40315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A041D-FBC5-79A8-1D5A-C30CC6C3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814"/>
                    </a14:imgEffect>
                    <a14:imgEffect>
                      <a14:saturation sa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2175163"/>
            <a:ext cx="3200400" cy="32004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787547E-399C-651A-3AAF-0AC480C8D535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B5E8-0EC3-045B-1B69-5FABBEEDA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83EDA5C3-DA11-4A2B-EC97-E409F3FD39D4}"/>
              </a:ext>
            </a:extLst>
          </p:cNvPr>
          <p:cNvSpPr/>
          <p:nvPr/>
        </p:nvSpPr>
        <p:spPr>
          <a:xfrm rot="10800000" flipV="1">
            <a:off x="-566065" y="435166"/>
            <a:ext cx="8621494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χωρική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spatial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F577DC-F262-4614-67A1-48160A86C17F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70D31-01EE-0A80-6E32-485E2753E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814"/>
                    </a14:imgEffect>
                    <a14:imgEffect>
                      <a14:saturation sa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5604" y="4054763"/>
            <a:ext cx="2438400" cy="24384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696E1A-70C0-4D46-E58C-3B89EDA8DA8E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8C5402ED-86BC-9042-5FCB-4BB2C314F793}"/>
              </a:ext>
            </a:extLst>
          </p:cNvPr>
          <p:cNvSpPr/>
          <p:nvPr/>
        </p:nvSpPr>
        <p:spPr>
          <a:xfrm rot="5400000">
            <a:off x="1751153" y="53494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 w="1905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4679551">
                  <a:custGeom>
                    <a:avLst/>
                    <a:gdLst>
                      <a:gd name="csX0" fmla="*/ 716582 w 1446620"/>
                      <a:gd name="csY0" fmla="*/ 2937 h 3078479"/>
                      <a:gd name="csX1" fmla="*/ 618212 w 1446620"/>
                      <a:gd name="csY1" fmla="*/ 19684 h 3078479"/>
                      <a:gd name="csX2" fmla="*/ 356044 w 1446620"/>
                      <a:gd name="csY2" fmla="*/ 86612 h 3078479"/>
                      <a:gd name="csX3" fmla="*/ 170654 w 1446620"/>
                      <a:gd name="csY3" fmla="*/ 185097 h 3078479"/>
                      <a:gd name="csX4" fmla="*/ 27156 w 1446620"/>
                      <a:gd name="csY4" fmla="*/ 881993 h 3078479"/>
                      <a:gd name="csX5" fmla="*/ 787 w 1446620"/>
                      <a:gd name="csY5" fmla="*/ 2027822 h 3078479"/>
                      <a:gd name="csX6" fmla="*/ 8543 w 1446620"/>
                      <a:gd name="csY6" fmla="*/ 2366460 h 3078479"/>
                      <a:gd name="csX7" fmla="*/ 81455 w 1446620"/>
                      <a:gd name="csY7" fmla="*/ 2807456 h 3078479"/>
                      <a:gd name="csX8" fmla="*/ 161348 w 1446620"/>
                      <a:gd name="csY8" fmla="*/ 2913753 h 3078479"/>
                      <a:gd name="csX9" fmla="*/ 409556 w 1446620"/>
                      <a:gd name="csY9" fmla="*/ 3020050 h 3078479"/>
                      <a:gd name="csX10" fmla="*/ 754731 w 1446620"/>
                      <a:gd name="csY10" fmla="*/ 3075229 h 3078479"/>
                      <a:gd name="csX11" fmla="*/ 792375 w 1446620"/>
                      <a:gd name="csY11" fmla="*/ 3078479 h 3078479"/>
                      <a:gd name="csX12" fmla="*/ 883482 w 1446620"/>
                      <a:gd name="csY12" fmla="*/ 3067355 h 3078479"/>
                      <a:gd name="csX13" fmla="*/ 1132466 w 1446620"/>
                      <a:gd name="csY13" fmla="*/ 3012176 h 3078479"/>
                      <a:gd name="csX14" fmla="*/ 1258127 w 1446620"/>
                      <a:gd name="csY14" fmla="*/ 2933438 h 3078479"/>
                      <a:gd name="csX15" fmla="*/ 1419463 w 1446620"/>
                      <a:gd name="csY15" fmla="*/ 2240478 h 3078479"/>
                      <a:gd name="csX16" fmla="*/ 1446607 w 1446620"/>
                      <a:gd name="csY16" fmla="*/ 1480529 h 3078479"/>
                      <a:gd name="csX17" fmla="*/ 1432648 w 1446620"/>
                      <a:gd name="csY17" fmla="*/ 885930 h 3078479"/>
                      <a:gd name="csX18" fmla="*/ 1340347 w 1446620"/>
                      <a:gd name="csY18" fmla="*/ 295331 h 3078479"/>
                      <a:gd name="csX19" fmla="*/ 1234086 w 1446620"/>
                      <a:gd name="csY19" fmla="*/ 153539 h 3078479"/>
                      <a:gd name="csX20" fmla="*/ 1034736 w 1446620"/>
                      <a:gd name="csY20" fmla="*/ 51179 h 3078479"/>
                      <a:gd name="csX21" fmla="*/ 737657 w 1446620"/>
                      <a:gd name="csY21" fmla="*/ 3936 h 3078479"/>
                      <a:gd name="csX22" fmla="*/ 716582 w 1446620"/>
                      <a:gd name="csY22" fmla="*/ 2937 h 307847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</a:cxnLst>
                    <a:rect l="l" t="t" r="r" b="b"/>
                    <a:pathLst>
                      <a:path w="1446620" h="3078479" fill="none" extrusionOk="0">
                        <a:moveTo>
                          <a:pt x="716582" y="2937"/>
                        </a:moveTo>
                        <a:cubicBezTo>
                          <a:pt x="678057" y="6597"/>
                          <a:pt x="645609" y="8077"/>
                          <a:pt x="618212" y="19684"/>
                        </a:cubicBezTo>
                        <a:cubicBezTo>
                          <a:pt x="522060" y="55806"/>
                          <a:pt x="482433" y="50873"/>
                          <a:pt x="356044" y="86612"/>
                        </a:cubicBezTo>
                        <a:cubicBezTo>
                          <a:pt x="293020" y="94786"/>
                          <a:pt x="219637" y="120803"/>
                          <a:pt x="170654" y="185097"/>
                        </a:cubicBezTo>
                        <a:cubicBezTo>
                          <a:pt x="82204" y="240018"/>
                          <a:pt x="60115" y="498373"/>
                          <a:pt x="27156" y="881993"/>
                        </a:cubicBezTo>
                        <a:cubicBezTo>
                          <a:pt x="-4282" y="1264766"/>
                          <a:pt x="91782" y="1625593"/>
                          <a:pt x="787" y="2027822"/>
                        </a:cubicBezTo>
                        <a:cubicBezTo>
                          <a:pt x="9168" y="2154756"/>
                          <a:pt x="-1851" y="2261962"/>
                          <a:pt x="8543" y="2366460"/>
                        </a:cubicBezTo>
                        <a:cubicBezTo>
                          <a:pt x="28076" y="2566506"/>
                          <a:pt x="35319" y="2737366"/>
                          <a:pt x="81455" y="2807456"/>
                        </a:cubicBezTo>
                        <a:cubicBezTo>
                          <a:pt x="106852" y="2856075"/>
                          <a:pt x="136383" y="2895505"/>
                          <a:pt x="161348" y="2913753"/>
                        </a:cubicBezTo>
                        <a:cubicBezTo>
                          <a:pt x="224202" y="2985760"/>
                          <a:pt x="318095" y="3010675"/>
                          <a:pt x="409556" y="3020050"/>
                        </a:cubicBezTo>
                        <a:cubicBezTo>
                          <a:pt x="546159" y="3051818"/>
                          <a:pt x="617193" y="3056181"/>
                          <a:pt x="754731" y="3075229"/>
                        </a:cubicBezTo>
                        <a:cubicBezTo>
                          <a:pt x="766086" y="3080323"/>
                          <a:pt x="780917" y="3078745"/>
                          <a:pt x="792375" y="3078479"/>
                        </a:cubicBezTo>
                        <a:cubicBezTo>
                          <a:pt x="822625" y="3080084"/>
                          <a:pt x="845863" y="3072153"/>
                          <a:pt x="883482" y="3067355"/>
                        </a:cubicBezTo>
                        <a:cubicBezTo>
                          <a:pt x="969343" y="3050933"/>
                          <a:pt x="1065256" y="3018152"/>
                          <a:pt x="1132466" y="3012176"/>
                        </a:cubicBezTo>
                        <a:cubicBezTo>
                          <a:pt x="1170673" y="3013811"/>
                          <a:pt x="1225009" y="2977979"/>
                          <a:pt x="1258127" y="2933438"/>
                        </a:cubicBezTo>
                        <a:cubicBezTo>
                          <a:pt x="1343373" y="2821117"/>
                          <a:pt x="1352350" y="2615081"/>
                          <a:pt x="1419463" y="2240478"/>
                        </a:cubicBezTo>
                        <a:cubicBezTo>
                          <a:pt x="1440582" y="2017093"/>
                          <a:pt x="1440817" y="1802818"/>
                          <a:pt x="1446607" y="1480529"/>
                        </a:cubicBezTo>
                        <a:cubicBezTo>
                          <a:pt x="1429202" y="1262497"/>
                          <a:pt x="1447345" y="1078303"/>
                          <a:pt x="1432648" y="885930"/>
                        </a:cubicBezTo>
                        <a:cubicBezTo>
                          <a:pt x="1409198" y="600658"/>
                          <a:pt x="1411892" y="384123"/>
                          <a:pt x="1340347" y="295331"/>
                        </a:cubicBezTo>
                        <a:cubicBezTo>
                          <a:pt x="1306474" y="227294"/>
                          <a:pt x="1270210" y="171979"/>
                          <a:pt x="1234086" y="153539"/>
                        </a:cubicBezTo>
                        <a:cubicBezTo>
                          <a:pt x="1158711" y="103967"/>
                          <a:pt x="1094692" y="97632"/>
                          <a:pt x="1034736" y="51179"/>
                        </a:cubicBezTo>
                        <a:cubicBezTo>
                          <a:pt x="919804" y="-6011"/>
                          <a:pt x="829782" y="34919"/>
                          <a:pt x="737657" y="3936"/>
                        </a:cubicBezTo>
                        <a:cubicBezTo>
                          <a:pt x="732815" y="4065"/>
                          <a:pt x="725664" y="2611"/>
                          <a:pt x="716582" y="2937"/>
                        </a:cubicBezTo>
                        <a:close/>
                      </a:path>
                      <a:path w="1446620" h="3078479" stroke="0" extrusionOk="0">
                        <a:moveTo>
                          <a:pt x="716582" y="2937"/>
                        </a:moveTo>
                        <a:cubicBezTo>
                          <a:pt x="685728" y="-4751"/>
                          <a:pt x="650180" y="15223"/>
                          <a:pt x="618212" y="19684"/>
                        </a:cubicBezTo>
                        <a:cubicBezTo>
                          <a:pt x="512532" y="37188"/>
                          <a:pt x="470985" y="57238"/>
                          <a:pt x="356044" y="86612"/>
                        </a:cubicBezTo>
                        <a:cubicBezTo>
                          <a:pt x="302078" y="95642"/>
                          <a:pt x="237744" y="136148"/>
                          <a:pt x="170654" y="185097"/>
                        </a:cubicBezTo>
                        <a:cubicBezTo>
                          <a:pt x="125864" y="303350"/>
                          <a:pt x="57143" y="464676"/>
                          <a:pt x="27156" y="881993"/>
                        </a:cubicBezTo>
                        <a:cubicBezTo>
                          <a:pt x="2402" y="1290220"/>
                          <a:pt x="-43944" y="1652722"/>
                          <a:pt x="787" y="2027822"/>
                        </a:cubicBezTo>
                        <a:cubicBezTo>
                          <a:pt x="-4326" y="2148921"/>
                          <a:pt x="12723" y="2236039"/>
                          <a:pt x="8543" y="2366460"/>
                        </a:cubicBezTo>
                        <a:cubicBezTo>
                          <a:pt x="20432" y="2570099"/>
                          <a:pt x="38241" y="2727447"/>
                          <a:pt x="81455" y="2807456"/>
                        </a:cubicBezTo>
                        <a:cubicBezTo>
                          <a:pt x="102742" y="2860430"/>
                          <a:pt x="132763" y="2889559"/>
                          <a:pt x="161348" y="2913753"/>
                        </a:cubicBezTo>
                        <a:cubicBezTo>
                          <a:pt x="255180" y="2980478"/>
                          <a:pt x="318639" y="2999332"/>
                          <a:pt x="409556" y="3020050"/>
                        </a:cubicBezTo>
                        <a:cubicBezTo>
                          <a:pt x="525340" y="3049771"/>
                          <a:pt x="616905" y="3048600"/>
                          <a:pt x="754731" y="3075229"/>
                        </a:cubicBezTo>
                        <a:cubicBezTo>
                          <a:pt x="766556" y="3077545"/>
                          <a:pt x="778532" y="3079441"/>
                          <a:pt x="792375" y="3078479"/>
                        </a:cubicBezTo>
                        <a:cubicBezTo>
                          <a:pt x="819156" y="3078663"/>
                          <a:pt x="854251" y="3070870"/>
                          <a:pt x="883482" y="3067355"/>
                        </a:cubicBezTo>
                        <a:cubicBezTo>
                          <a:pt x="1007839" y="3040384"/>
                          <a:pt x="1027265" y="3037829"/>
                          <a:pt x="1132466" y="3012176"/>
                        </a:cubicBezTo>
                        <a:cubicBezTo>
                          <a:pt x="1171982" y="3014424"/>
                          <a:pt x="1210336" y="2976065"/>
                          <a:pt x="1258127" y="2933438"/>
                        </a:cubicBezTo>
                        <a:cubicBezTo>
                          <a:pt x="1344544" y="2843366"/>
                          <a:pt x="1383468" y="2637814"/>
                          <a:pt x="1419463" y="2240478"/>
                        </a:cubicBezTo>
                        <a:cubicBezTo>
                          <a:pt x="1401220" y="2004531"/>
                          <a:pt x="1477141" y="1748926"/>
                          <a:pt x="1446607" y="1480529"/>
                        </a:cubicBezTo>
                        <a:cubicBezTo>
                          <a:pt x="1434644" y="1291597"/>
                          <a:pt x="1434795" y="1084949"/>
                          <a:pt x="1432648" y="885930"/>
                        </a:cubicBezTo>
                        <a:cubicBezTo>
                          <a:pt x="1425712" y="639014"/>
                          <a:pt x="1382787" y="390711"/>
                          <a:pt x="1340347" y="295331"/>
                        </a:cubicBezTo>
                        <a:cubicBezTo>
                          <a:pt x="1308080" y="221771"/>
                          <a:pt x="1269654" y="178838"/>
                          <a:pt x="1234086" y="153539"/>
                        </a:cubicBezTo>
                        <a:cubicBezTo>
                          <a:pt x="1156058" y="97213"/>
                          <a:pt x="1093927" y="78220"/>
                          <a:pt x="1034736" y="51179"/>
                        </a:cubicBezTo>
                        <a:cubicBezTo>
                          <a:pt x="954083" y="11835"/>
                          <a:pt x="814969" y="6175"/>
                          <a:pt x="737657" y="3936"/>
                        </a:cubicBezTo>
                        <a:cubicBezTo>
                          <a:pt x="732447" y="3884"/>
                          <a:pt x="725132" y="3505"/>
                          <a:pt x="716582" y="293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3ED81-1CAB-E8E8-2ED6-C1B0BDACB50D}"/>
              </a:ext>
            </a:extLst>
          </p:cNvPr>
          <p:cNvSpPr txBox="1"/>
          <p:nvPr/>
        </p:nvSpPr>
        <p:spPr>
          <a:xfrm>
            <a:off x="1011422" y="1689462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χωρική ανάλυση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46295-0768-B187-F06F-60A26FD6387D}"/>
              </a:ext>
            </a:extLst>
          </p:cNvPr>
          <p:cNvSpPr txBox="1"/>
          <p:nvPr/>
        </p:nvSpPr>
        <p:spPr>
          <a:xfrm>
            <a:off x="4089902" y="1874127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rgbClr val="C00000"/>
                </a:solidFill>
                <a:latin typeface="Aptos" panose="020B0004020202020204" pitchFamily="34" charset="0"/>
              </a:rPr>
              <a:t>...δυσκολία αποτύπωσης τοπικών τάσεων</a:t>
            </a:r>
            <a:endParaRPr lang="en-US" sz="2000" b="1" i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448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EF24-6D97-FA39-BD29-009675CF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3B90D205-77A3-E35F-8E57-D391608C7D49}"/>
              </a:ext>
            </a:extLst>
          </p:cNvPr>
          <p:cNvSpPr/>
          <p:nvPr/>
        </p:nvSpPr>
        <p:spPr>
          <a:xfrm rot="10800000" flipV="1">
            <a:off x="-566065" y="435166"/>
            <a:ext cx="8621494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χωρική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spatial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8356DDC-E591-C139-ED27-FBD54642367D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DEF09-19AD-0B41-ECF2-0F16F59E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814"/>
                    </a14:imgEffect>
                    <a14:imgEffect>
                      <a14:saturation sa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5604" y="4054763"/>
            <a:ext cx="2438400" cy="24384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743C25-1FF9-ECE3-3273-7C2C2B84B278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A21653B8-488F-C6C6-2AC7-FEF1EE1645C9}"/>
              </a:ext>
            </a:extLst>
          </p:cNvPr>
          <p:cNvSpPr/>
          <p:nvPr/>
        </p:nvSpPr>
        <p:spPr>
          <a:xfrm rot="5400000">
            <a:off x="1751153" y="53494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AE282-D537-3532-5C62-2446C34544B9}"/>
              </a:ext>
            </a:extLst>
          </p:cNvPr>
          <p:cNvSpPr txBox="1"/>
          <p:nvPr/>
        </p:nvSpPr>
        <p:spPr>
          <a:xfrm>
            <a:off x="1011422" y="1689462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χωρική ανάλυση </a:t>
            </a:r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Google Shape;1538;p50">
            <a:extLst>
              <a:ext uri="{FF2B5EF4-FFF2-40B4-BE49-F238E27FC236}">
                <a16:creationId xmlns:a16="http://schemas.microsoft.com/office/drawing/2014/main" id="{2B99E0E1-A61A-9DE0-AD4E-35C1BD4D0C35}"/>
              </a:ext>
            </a:extLst>
          </p:cNvPr>
          <p:cNvSpPr/>
          <p:nvPr/>
        </p:nvSpPr>
        <p:spPr>
          <a:xfrm rot="5400000">
            <a:off x="1751153" y="220560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94CFD-3AC2-40E3-6A87-0EDB6C6D4820}"/>
              </a:ext>
            </a:extLst>
          </p:cNvPr>
          <p:cNvSpPr txBox="1"/>
          <p:nvPr/>
        </p:nvSpPr>
        <p:spPr>
          <a:xfrm>
            <a:off x="1011421" y="3360124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πυκνότητα δειγματοληψιών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6BBE0-65E8-88DF-2078-9272E4A86256}"/>
              </a:ext>
            </a:extLst>
          </p:cNvPr>
          <p:cNvSpPr txBox="1"/>
          <p:nvPr/>
        </p:nvSpPr>
        <p:spPr>
          <a:xfrm>
            <a:off x="4089902" y="1874127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...δυσκολία αποτύπωσης τοπικών τάσεων</a:t>
            </a:r>
            <a:endParaRPr lang="en-US" sz="2000" b="1" i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131FE-F825-2F4F-E9B2-B50EA7DBE4B9}"/>
              </a:ext>
            </a:extLst>
          </p:cNvPr>
          <p:cNvSpPr txBox="1"/>
          <p:nvPr/>
        </p:nvSpPr>
        <p:spPr>
          <a:xfrm>
            <a:off x="4089901" y="3544789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rgbClr val="C00000"/>
                </a:solidFill>
                <a:latin typeface="Aptos" panose="020B0004020202020204" pitchFamily="34" charset="0"/>
              </a:rPr>
              <a:t>...συμβιβαστικές αποφάσεις (</a:t>
            </a:r>
            <a:r>
              <a:rPr lang="en-US" sz="2000" b="1" i="1" dirty="0">
                <a:solidFill>
                  <a:srgbClr val="C00000"/>
                </a:solidFill>
                <a:latin typeface="Aptos" panose="020B0004020202020204" pitchFamily="34" charset="0"/>
              </a:rPr>
              <a:t>trade-offs</a:t>
            </a:r>
            <a:r>
              <a:rPr lang="el-GR" sz="2000" b="1" i="1" dirty="0">
                <a:solidFill>
                  <a:srgbClr val="C00000"/>
                </a:solidFill>
                <a:latin typeface="Aptos" panose="020B0004020202020204" pitchFamily="34" charset="0"/>
              </a:rPr>
              <a:t>)</a:t>
            </a:r>
            <a:endParaRPr lang="en-US" sz="2000" b="1" i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6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70C75-B2EC-E234-A60A-3A515E24F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8D7063D7-4777-569F-684D-3B2AB9BFE8B2}"/>
              </a:ext>
            </a:extLst>
          </p:cNvPr>
          <p:cNvSpPr/>
          <p:nvPr/>
        </p:nvSpPr>
        <p:spPr>
          <a:xfrm rot="10800000" flipV="1">
            <a:off x="-566065" y="435166"/>
            <a:ext cx="8621494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χωρική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spatial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B2C275-9DE3-B982-300A-AB3814EC7C06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40043-6459-5F52-9330-7F0190A4B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814"/>
                    </a14:imgEffect>
                    <a14:imgEffect>
                      <a14:saturation sa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5604" y="4054763"/>
            <a:ext cx="2438400" cy="24384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1B8097A-4817-D208-0F0F-AB2A92074492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5068C925-960C-E0DB-D89B-A1B25EEF87A0}"/>
              </a:ext>
            </a:extLst>
          </p:cNvPr>
          <p:cNvSpPr/>
          <p:nvPr/>
        </p:nvSpPr>
        <p:spPr>
          <a:xfrm rot="5400000">
            <a:off x="1751153" y="53494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86A53-DFF1-C719-D4C1-38847C9757DA}"/>
              </a:ext>
            </a:extLst>
          </p:cNvPr>
          <p:cNvSpPr txBox="1"/>
          <p:nvPr/>
        </p:nvSpPr>
        <p:spPr>
          <a:xfrm>
            <a:off x="1011422" y="1689462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χωρική ανάλυση </a:t>
            </a:r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3E155-44B0-BC62-AA46-19377B6A6854}"/>
              </a:ext>
            </a:extLst>
          </p:cNvPr>
          <p:cNvSpPr txBox="1"/>
          <p:nvPr/>
        </p:nvSpPr>
        <p:spPr>
          <a:xfrm>
            <a:off x="4089902" y="1874127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...δυσκολία αποτύπωσης τοπικών τάσεων</a:t>
            </a:r>
            <a:endParaRPr lang="en-US" sz="2000" b="1" i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Google Shape;1538;p50">
            <a:extLst>
              <a:ext uri="{FF2B5EF4-FFF2-40B4-BE49-F238E27FC236}">
                <a16:creationId xmlns:a16="http://schemas.microsoft.com/office/drawing/2014/main" id="{FA4532A3-338C-901B-A7E6-B12CAAD5513A}"/>
              </a:ext>
            </a:extLst>
          </p:cNvPr>
          <p:cNvSpPr/>
          <p:nvPr/>
        </p:nvSpPr>
        <p:spPr>
          <a:xfrm rot="5400000">
            <a:off x="1751153" y="220560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F2658-D630-46BF-D2DB-7B061B878567}"/>
              </a:ext>
            </a:extLst>
          </p:cNvPr>
          <p:cNvSpPr txBox="1"/>
          <p:nvPr/>
        </p:nvSpPr>
        <p:spPr>
          <a:xfrm>
            <a:off x="1011421" y="3360124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πυκνότητα δειγματοληψιών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7CF2A-0865-78A8-AAE3-0DFA825C5DBC}"/>
              </a:ext>
            </a:extLst>
          </p:cNvPr>
          <p:cNvSpPr txBox="1"/>
          <p:nvPr/>
        </p:nvSpPr>
        <p:spPr>
          <a:xfrm>
            <a:off x="4089901" y="3544789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...συμβιβαστικές αποφάσεις (</a:t>
            </a:r>
            <a:r>
              <a:rPr lang="en-US" sz="2000" b="1" i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trade-offs</a:t>
            </a:r>
            <a:r>
              <a:rPr lang="el-GR" sz="2000" b="1" i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)</a:t>
            </a:r>
            <a:endParaRPr lang="en-US" sz="2000" b="1" i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9" name="Google Shape;1538;p50">
            <a:extLst>
              <a:ext uri="{FF2B5EF4-FFF2-40B4-BE49-F238E27FC236}">
                <a16:creationId xmlns:a16="http://schemas.microsoft.com/office/drawing/2014/main" id="{5A391AE3-E3D1-5EE5-CA2B-4946C6882848}"/>
              </a:ext>
            </a:extLst>
          </p:cNvPr>
          <p:cNvSpPr/>
          <p:nvPr/>
        </p:nvSpPr>
        <p:spPr>
          <a:xfrm rot="5400000">
            <a:off x="1751152" y="3876267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2A2C4-8091-8C7C-9776-3E1ECEEFAD61}"/>
              </a:ext>
            </a:extLst>
          </p:cNvPr>
          <p:cNvSpPr txBox="1"/>
          <p:nvPr/>
        </p:nvSpPr>
        <p:spPr>
          <a:xfrm>
            <a:off x="1011420" y="5030786"/>
            <a:ext cx="29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Ασυνέχεια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 γεωγραφικής κάλυψης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CE8E7-E1B3-662D-967B-3611DA546E9A}"/>
              </a:ext>
            </a:extLst>
          </p:cNvPr>
          <p:cNvSpPr txBox="1"/>
          <p:nvPr/>
        </p:nvSpPr>
        <p:spPr>
          <a:xfrm>
            <a:off x="4089901" y="5218160"/>
            <a:ext cx="580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rgbClr val="C00000"/>
                </a:solidFill>
                <a:latin typeface="Aptos" panose="020B0004020202020204" pitchFamily="34" charset="0"/>
              </a:rPr>
              <a:t>...κατακερματισμός καταγραφής</a:t>
            </a:r>
            <a:endParaRPr lang="en-US" sz="2000" b="1" i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7EB0F-42E8-B8AB-378A-175243C4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413"/>
          <a:stretch>
            <a:fillRect/>
          </a:stretch>
        </p:blipFill>
        <p:spPr>
          <a:xfrm>
            <a:off x="3852250" y="539106"/>
            <a:ext cx="8428138" cy="55952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DE6FC1-FECC-EEC9-90C1-0FAB6359796E}"/>
              </a:ext>
            </a:extLst>
          </p:cNvPr>
          <p:cNvSpPr/>
          <p:nvPr/>
        </p:nvSpPr>
        <p:spPr>
          <a:xfrm>
            <a:off x="4000586" y="1148971"/>
            <a:ext cx="2095414" cy="12854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049;p40">
            <a:extLst>
              <a:ext uri="{FF2B5EF4-FFF2-40B4-BE49-F238E27FC236}">
                <a16:creationId xmlns:a16="http://schemas.microsoft.com/office/drawing/2014/main" id="{2B72F8EC-54DD-7D6D-AE47-19270B0143A5}"/>
              </a:ext>
            </a:extLst>
          </p:cNvPr>
          <p:cNvSpPr/>
          <p:nvPr/>
        </p:nvSpPr>
        <p:spPr>
          <a:xfrm rot="10800000" flipV="1">
            <a:off x="-566061" y="435166"/>
            <a:ext cx="5812973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Nanum Pen Script"/>
                <a:sym typeface="Nanum Pen Script"/>
              </a:rPr>
              <a:t>       Βιοπαρακολούθηση: σημασία </a:t>
            </a:r>
            <a:endParaRPr sz="2800" b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7D875CB-902A-9871-549E-C09983CC8A13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0389724-9F29-A471-E777-9A99EE0D53C6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D581F-1EC2-2291-18EE-F9351F37422D}"/>
              </a:ext>
            </a:extLst>
          </p:cNvPr>
          <p:cNvSpPr txBox="1"/>
          <p:nvPr/>
        </p:nvSpPr>
        <p:spPr>
          <a:xfrm>
            <a:off x="4611559" y="1437731"/>
            <a:ext cx="1734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736E6E"/>
                </a:solidFill>
                <a:latin typeface="Aptos" panose="020B0004020202020204" pitchFamily="34" charset="0"/>
              </a:rPr>
              <a:t>Γενετική </a:t>
            </a:r>
            <a:r>
              <a:rPr lang="el-GR" sz="2000" dirty="0">
                <a:solidFill>
                  <a:srgbClr val="736E6E"/>
                </a:solidFill>
                <a:latin typeface="Aptos" panose="020B0004020202020204" pitchFamily="34" charset="0"/>
              </a:rPr>
              <a:t>ποικιλότητα</a:t>
            </a:r>
            <a:endParaRPr lang="en-US" sz="2000" dirty="0">
              <a:solidFill>
                <a:srgbClr val="736E6E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9B32F-48FD-7285-703E-D1349ADAC9BB}"/>
              </a:ext>
            </a:extLst>
          </p:cNvPr>
          <p:cNvSpPr/>
          <p:nvPr/>
        </p:nvSpPr>
        <p:spPr>
          <a:xfrm>
            <a:off x="4958529" y="2770684"/>
            <a:ext cx="2095414" cy="12854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E9AB1-EF12-DF41-E156-BE343312181F}"/>
              </a:ext>
            </a:extLst>
          </p:cNvPr>
          <p:cNvSpPr txBox="1"/>
          <p:nvPr/>
        </p:nvSpPr>
        <p:spPr>
          <a:xfrm>
            <a:off x="5675665" y="2933973"/>
            <a:ext cx="1734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736E6E"/>
                </a:solidFill>
                <a:latin typeface="Aptos" panose="020B0004020202020204" pitchFamily="34" charset="0"/>
              </a:rPr>
              <a:t>Ποικιλότητα</a:t>
            </a:r>
            <a:r>
              <a:rPr lang="el-GR" sz="2000" b="1" dirty="0">
                <a:solidFill>
                  <a:srgbClr val="736E6E"/>
                </a:solidFill>
                <a:latin typeface="Aptos" panose="020B0004020202020204" pitchFamily="34" charset="0"/>
              </a:rPr>
              <a:t> ειδών</a:t>
            </a:r>
            <a:endParaRPr lang="en-US" sz="2000" b="1" dirty="0">
              <a:solidFill>
                <a:srgbClr val="736E6E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E9EE9-0777-610D-13A9-0D3312CBE269}"/>
              </a:ext>
            </a:extLst>
          </p:cNvPr>
          <p:cNvSpPr/>
          <p:nvPr/>
        </p:nvSpPr>
        <p:spPr>
          <a:xfrm>
            <a:off x="5366815" y="4503408"/>
            <a:ext cx="2906328" cy="8088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7F927-5A83-BFF3-620F-08B6DEAB8DDC}"/>
              </a:ext>
            </a:extLst>
          </p:cNvPr>
          <p:cNvSpPr txBox="1"/>
          <p:nvPr/>
        </p:nvSpPr>
        <p:spPr>
          <a:xfrm>
            <a:off x="6819979" y="4387340"/>
            <a:ext cx="1734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736E6E"/>
                </a:solidFill>
                <a:latin typeface="Aptos" panose="020B0004020202020204" pitchFamily="34" charset="0"/>
              </a:rPr>
              <a:t>Ποικιλότητα</a:t>
            </a:r>
            <a:r>
              <a:rPr lang="el-GR" sz="2000" b="1" dirty="0">
                <a:solidFill>
                  <a:srgbClr val="736E6E"/>
                </a:solidFill>
                <a:latin typeface="Aptos" panose="020B0004020202020204" pitchFamily="34" charset="0"/>
              </a:rPr>
              <a:t> οικοτόπων</a:t>
            </a:r>
            <a:endParaRPr lang="en-US" sz="2000" b="1" dirty="0">
              <a:solidFill>
                <a:srgbClr val="736E6E"/>
              </a:solidFill>
              <a:latin typeface="Aptos" panose="020B0004020202020204" pitchFamily="34" charset="0"/>
            </a:endParaRPr>
          </a:p>
        </p:txBody>
      </p:sp>
      <p:sp>
        <p:nvSpPr>
          <p:cNvPr id="6" name="Google Shape;1538;p50">
            <a:extLst>
              <a:ext uri="{FF2B5EF4-FFF2-40B4-BE49-F238E27FC236}">
                <a16:creationId xmlns:a16="http://schemas.microsoft.com/office/drawing/2014/main" id="{F388C2B2-8095-1B44-9280-EDF2A4EEF483}"/>
              </a:ext>
            </a:extLst>
          </p:cNvPr>
          <p:cNvSpPr/>
          <p:nvPr/>
        </p:nvSpPr>
        <p:spPr>
          <a:xfrm rot="5400000">
            <a:off x="1332999" y="732326"/>
            <a:ext cx="2067893" cy="39884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17E1B-9F94-E6DE-C1E0-319E91F90E60}"/>
              </a:ext>
            </a:extLst>
          </p:cNvPr>
          <p:cNvSpPr txBox="1"/>
          <p:nvPr/>
        </p:nvSpPr>
        <p:spPr>
          <a:xfrm>
            <a:off x="9091497" y="6623425"/>
            <a:ext cx="31888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rgbClr val="000000"/>
                </a:solidFill>
              </a:rPr>
              <a:t>Τροποποιημένη από </a:t>
            </a:r>
            <a:r>
              <a:rPr lang="en-US" sz="700" dirty="0">
                <a:solidFill>
                  <a:srgbClr val="000000"/>
                </a:solidFill>
              </a:rPr>
              <a:t>https://cocreationproject.jp/en/activity/biodiversity-en/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754220-FB5B-BFFD-75EF-C7F042DAD861}"/>
              </a:ext>
            </a:extLst>
          </p:cNvPr>
          <p:cNvSpPr/>
          <p:nvPr/>
        </p:nvSpPr>
        <p:spPr>
          <a:xfrm>
            <a:off x="2340424" y="4540484"/>
            <a:ext cx="3755575" cy="996646"/>
          </a:xfrm>
          <a:custGeom>
            <a:avLst/>
            <a:gdLst>
              <a:gd name="csX0" fmla="*/ 0 w 3755575"/>
              <a:gd name="csY0" fmla="*/ 166111 h 996646"/>
              <a:gd name="csX1" fmla="*/ 166111 w 3755575"/>
              <a:gd name="csY1" fmla="*/ 0 h 996646"/>
              <a:gd name="csX2" fmla="*/ 816548 w 3755575"/>
              <a:gd name="csY2" fmla="*/ 0 h 996646"/>
              <a:gd name="csX3" fmla="*/ 1569686 w 3755575"/>
              <a:gd name="csY3" fmla="*/ 0 h 996646"/>
              <a:gd name="csX4" fmla="*/ 2288590 w 3755575"/>
              <a:gd name="csY4" fmla="*/ 0 h 996646"/>
              <a:gd name="csX5" fmla="*/ 3589464 w 3755575"/>
              <a:gd name="csY5" fmla="*/ 0 h 996646"/>
              <a:gd name="csX6" fmla="*/ 3755575 w 3755575"/>
              <a:gd name="csY6" fmla="*/ 166111 h 996646"/>
              <a:gd name="csX7" fmla="*/ 3755575 w 3755575"/>
              <a:gd name="csY7" fmla="*/ 830535 h 996646"/>
              <a:gd name="csX8" fmla="*/ 3589464 w 3755575"/>
              <a:gd name="csY8" fmla="*/ 996646 h 996646"/>
              <a:gd name="csX9" fmla="*/ 2870560 w 3755575"/>
              <a:gd name="csY9" fmla="*/ 996646 h 996646"/>
              <a:gd name="csX10" fmla="*/ 2288590 w 3755575"/>
              <a:gd name="csY10" fmla="*/ 996646 h 996646"/>
              <a:gd name="csX11" fmla="*/ 1603919 w 3755575"/>
              <a:gd name="csY11" fmla="*/ 996646 h 996646"/>
              <a:gd name="csX12" fmla="*/ 953482 w 3755575"/>
              <a:gd name="csY12" fmla="*/ 996646 h 996646"/>
              <a:gd name="csX13" fmla="*/ 166111 w 3755575"/>
              <a:gd name="csY13" fmla="*/ 996646 h 996646"/>
              <a:gd name="csX14" fmla="*/ 0 w 3755575"/>
              <a:gd name="csY14" fmla="*/ 830535 h 996646"/>
              <a:gd name="csX15" fmla="*/ 0 w 3755575"/>
              <a:gd name="csY15" fmla="*/ 166111 h 9966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755575" h="996646" fill="none" extrusionOk="0">
                <a:moveTo>
                  <a:pt x="0" y="166111"/>
                </a:moveTo>
                <a:cubicBezTo>
                  <a:pt x="2836" y="68842"/>
                  <a:pt x="67142" y="8073"/>
                  <a:pt x="166111" y="0"/>
                </a:cubicBezTo>
                <a:cubicBezTo>
                  <a:pt x="469367" y="-4305"/>
                  <a:pt x="548548" y="-13710"/>
                  <a:pt x="816548" y="0"/>
                </a:cubicBezTo>
                <a:cubicBezTo>
                  <a:pt x="1084548" y="13710"/>
                  <a:pt x="1412797" y="15703"/>
                  <a:pt x="1569686" y="0"/>
                </a:cubicBezTo>
                <a:cubicBezTo>
                  <a:pt x="1726575" y="-15703"/>
                  <a:pt x="2037860" y="9820"/>
                  <a:pt x="2288590" y="0"/>
                </a:cubicBezTo>
                <a:cubicBezTo>
                  <a:pt x="2539320" y="-9820"/>
                  <a:pt x="3028476" y="-62483"/>
                  <a:pt x="3589464" y="0"/>
                </a:cubicBezTo>
                <a:cubicBezTo>
                  <a:pt x="3684323" y="-4711"/>
                  <a:pt x="3749975" y="65697"/>
                  <a:pt x="3755575" y="166111"/>
                </a:cubicBezTo>
                <a:cubicBezTo>
                  <a:pt x="3768949" y="352814"/>
                  <a:pt x="3731804" y="668296"/>
                  <a:pt x="3755575" y="830535"/>
                </a:cubicBezTo>
                <a:cubicBezTo>
                  <a:pt x="3769633" y="911543"/>
                  <a:pt x="3677648" y="990986"/>
                  <a:pt x="3589464" y="996646"/>
                </a:cubicBezTo>
                <a:cubicBezTo>
                  <a:pt x="3376381" y="965714"/>
                  <a:pt x="3144994" y="996049"/>
                  <a:pt x="2870560" y="996646"/>
                </a:cubicBezTo>
                <a:cubicBezTo>
                  <a:pt x="2596126" y="997243"/>
                  <a:pt x="2470081" y="990675"/>
                  <a:pt x="2288590" y="996646"/>
                </a:cubicBezTo>
                <a:cubicBezTo>
                  <a:pt x="2107099" y="1002618"/>
                  <a:pt x="1904238" y="980954"/>
                  <a:pt x="1603919" y="996646"/>
                </a:cubicBezTo>
                <a:cubicBezTo>
                  <a:pt x="1303600" y="1012338"/>
                  <a:pt x="1209749" y="980434"/>
                  <a:pt x="953482" y="996646"/>
                </a:cubicBezTo>
                <a:cubicBezTo>
                  <a:pt x="697215" y="1012858"/>
                  <a:pt x="385595" y="1027165"/>
                  <a:pt x="166111" y="996646"/>
                </a:cubicBezTo>
                <a:cubicBezTo>
                  <a:pt x="90365" y="981000"/>
                  <a:pt x="-10173" y="930075"/>
                  <a:pt x="0" y="830535"/>
                </a:cubicBezTo>
                <a:cubicBezTo>
                  <a:pt x="-12290" y="591220"/>
                  <a:pt x="12322" y="474894"/>
                  <a:pt x="0" y="166111"/>
                </a:cubicBezTo>
                <a:close/>
              </a:path>
              <a:path w="3755575" h="996646" stroke="0" extrusionOk="0">
                <a:moveTo>
                  <a:pt x="0" y="166111"/>
                </a:moveTo>
                <a:cubicBezTo>
                  <a:pt x="5666" y="96458"/>
                  <a:pt x="58268" y="-10159"/>
                  <a:pt x="166111" y="0"/>
                </a:cubicBezTo>
                <a:cubicBezTo>
                  <a:pt x="353966" y="-22735"/>
                  <a:pt x="501072" y="-13964"/>
                  <a:pt x="782315" y="0"/>
                </a:cubicBezTo>
                <a:cubicBezTo>
                  <a:pt x="1063558" y="13964"/>
                  <a:pt x="1219938" y="20515"/>
                  <a:pt x="1501219" y="0"/>
                </a:cubicBezTo>
                <a:cubicBezTo>
                  <a:pt x="1782500" y="-20515"/>
                  <a:pt x="1835697" y="-15340"/>
                  <a:pt x="2083189" y="0"/>
                </a:cubicBezTo>
                <a:cubicBezTo>
                  <a:pt x="2330681" y="15340"/>
                  <a:pt x="2534096" y="-11766"/>
                  <a:pt x="2733626" y="0"/>
                </a:cubicBezTo>
                <a:cubicBezTo>
                  <a:pt x="2933156" y="11766"/>
                  <a:pt x="3165521" y="31168"/>
                  <a:pt x="3589464" y="0"/>
                </a:cubicBezTo>
                <a:cubicBezTo>
                  <a:pt x="3694701" y="-16927"/>
                  <a:pt x="3737283" y="80078"/>
                  <a:pt x="3755575" y="166111"/>
                </a:cubicBezTo>
                <a:cubicBezTo>
                  <a:pt x="3749030" y="461622"/>
                  <a:pt x="3752793" y="558693"/>
                  <a:pt x="3755575" y="830535"/>
                </a:cubicBezTo>
                <a:cubicBezTo>
                  <a:pt x="3754152" y="939236"/>
                  <a:pt x="3692108" y="1012212"/>
                  <a:pt x="3589464" y="996646"/>
                </a:cubicBezTo>
                <a:cubicBezTo>
                  <a:pt x="3449561" y="998476"/>
                  <a:pt x="3110167" y="1008824"/>
                  <a:pt x="2939027" y="996646"/>
                </a:cubicBezTo>
                <a:cubicBezTo>
                  <a:pt x="2767887" y="984468"/>
                  <a:pt x="2451160" y="1013842"/>
                  <a:pt x="2322823" y="996646"/>
                </a:cubicBezTo>
                <a:cubicBezTo>
                  <a:pt x="2194486" y="979450"/>
                  <a:pt x="1988642" y="1018560"/>
                  <a:pt x="1672386" y="996646"/>
                </a:cubicBezTo>
                <a:cubicBezTo>
                  <a:pt x="1356130" y="974732"/>
                  <a:pt x="1241541" y="985971"/>
                  <a:pt x="953482" y="996646"/>
                </a:cubicBezTo>
                <a:cubicBezTo>
                  <a:pt x="665423" y="1007321"/>
                  <a:pt x="425274" y="990337"/>
                  <a:pt x="166111" y="996646"/>
                </a:cubicBezTo>
                <a:cubicBezTo>
                  <a:pt x="75416" y="998691"/>
                  <a:pt x="-8627" y="923296"/>
                  <a:pt x="0" y="830535"/>
                </a:cubicBezTo>
                <a:cubicBezTo>
                  <a:pt x="-21531" y="690204"/>
                  <a:pt x="-6009" y="401417"/>
                  <a:pt x="0" y="166111"/>
                </a:cubicBezTo>
                <a:close/>
              </a:path>
            </a:pathLst>
          </a:custGeom>
          <a:solidFill>
            <a:srgbClr val="ECF4EC"/>
          </a:solidFill>
          <a:ln>
            <a:solidFill>
              <a:srgbClr val="3F5B3B"/>
            </a:solidFill>
            <a:extLst>
              <a:ext uri="{C807C97D-BFC1-408E-A445-0C87EB9F89A2}">
                <ask:lineSketchStyleProps xmlns:ask="http://schemas.microsoft.com/office/drawing/2018/sketchyshapes" sd="225807227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Ευρώπη: αυξημένα επίπεδα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απώλειας</a:t>
            </a:r>
            <a:r>
              <a:rPr lang="el-GR" sz="22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βιοποικιλότητας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7DD41F-D402-6941-B18E-5B69F98B0872}"/>
              </a:ext>
            </a:extLst>
          </p:cNvPr>
          <p:cNvSpPr/>
          <p:nvPr/>
        </p:nvSpPr>
        <p:spPr>
          <a:xfrm>
            <a:off x="406786" y="1692619"/>
            <a:ext cx="3988479" cy="2067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</a:rPr>
              <a:t>      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τάσεις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μεταβολής</a:t>
            </a:r>
          </a:p>
          <a:p>
            <a:pPr>
              <a:spcAft>
                <a:spcPts val="800"/>
              </a:spcAft>
            </a:pPr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     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απειλές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 και πιέσεις </a:t>
            </a:r>
          </a:p>
          <a:p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     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αξιολόγηση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 υφιστάμενων</a:t>
            </a:r>
            <a:endParaRPr lang="en-US" sz="2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</a:rPr>
              <a:t>      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διαχειριστικών μέτρων</a:t>
            </a:r>
            <a:endParaRPr lang="en-US" sz="22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826DB1-AA07-422A-17EC-4C2C79E892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99546">
            <a:off x="1386544" y="3960137"/>
            <a:ext cx="854405" cy="8544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AE5CF9-204C-9E03-8CC3-0952CCBF1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80" y="2060822"/>
            <a:ext cx="180000" cy="1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4CB171-78B4-298B-6D22-54C80B5C6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80" y="2474092"/>
            <a:ext cx="180000" cy="1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2D2170-9160-09D1-445E-013EA11BC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80" y="2933973"/>
            <a:ext cx="180000" cy="1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8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7D99E-78EA-1C8D-1601-E36814BE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B1DFD32F-51E6-C9B8-6D44-E4DB52791DDD}"/>
              </a:ext>
            </a:extLst>
          </p:cNvPr>
          <p:cNvSpPr/>
          <p:nvPr/>
        </p:nvSpPr>
        <p:spPr>
          <a:xfrm rot="10800000" flipV="1">
            <a:off x="-566066" y="435166"/>
            <a:ext cx="9013379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χρονική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temporal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682484-E1EF-3368-BD27-0F2B88E8E2BA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C2089E-E678-5BE3-1C6C-F5689F152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7238" y="2090238"/>
            <a:ext cx="2677523" cy="2677523"/>
          </a:xfrm>
          <a:custGeom>
            <a:avLst/>
            <a:gdLst>
              <a:gd name="csX0" fmla="*/ 0 w 569224"/>
              <a:gd name="csY0" fmla="*/ 0 h 569224"/>
              <a:gd name="csX1" fmla="*/ 569224 w 569224"/>
              <a:gd name="csY1" fmla="*/ 0 h 569224"/>
              <a:gd name="csX2" fmla="*/ 569224 w 569224"/>
              <a:gd name="csY2" fmla="*/ 569224 h 569224"/>
              <a:gd name="csX3" fmla="*/ 0 w 569224"/>
              <a:gd name="csY3" fmla="*/ 569224 h 569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69224" h="569224">
                <a:moveTo>
                  <a:pt x="0" y="0"/>
                </a:moveTo>
                <a:lnTo>
                  <a:pt x="569224" y="0"/>
                </a:lnTo>
                <a:lnTo>
                  <a:pt x="569224" y="569224"/>
                </a:lnTo>
                <a:lnTo>
                  <a:pt x="0" y="569224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1EC12E2-D24C-E605-6BDB-D8B09A2A1D3E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BFF7-9979-A4DA-612B-0C624A30B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D337BC9E-3E5B-107B-250D-8E507C81F59E}"/>
              </a:ext>
            </a:extLst>
          </p:cNvPr>
          <p:cNvSpPr/>
          <p:nvPr/>
        </p:nvSpPr>
        <p:spPr>
          <a:xfrm rot="10800000" flipV="1">
            <a:off x="-566066" y="435166"/>
            <a:ext cx="9013379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χρονική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temporal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D5F626-B78D-2A61-B75C-BD1C5A802EBB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378E6-5749-31CE-2402-48733EFA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84081" y="4543599"/>
            <a:ext cx="2113280" cy="2113280"/>
          </a:xfrm>
          <a:custGeom>
            <a:avLst/>
            <a:gdLst>
              <a:gd name="csX0" fmla="*/ 0 w 569224"/>
              <a:gd name="csY0" fmla="*/ 0 h 569224"/>
              <a:gd name="csX1" fmla="*/ 569224 w 569224"/>
              <a:gd name="csY1" fmla="*/ 0 h 569224"/>
              <a:gd name="csX2" fmla="*/ 569224 w 569224"/>
              <a:gd name="csY2" fmla="*/ 569224 h 569224"/>
              <a:gd name="csX3" fmla="*/ 0 w 569224"/>
              <a:gd name="csY3" fmla="*/ 569224 h 569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69224" h="569224">
                <a:moveTo>
                  <a:pt x="0" y="0"/>
                </a:moveTo>
                <a:lnTo>
                  <a:pt x="569224" y="0"/>
                </a:lnTo>
                <a:lnTo>
                  <a:pt x="569224" y="569224"/>
                </a:lnTo>
                <a:lnTo>
                  <a:pt x="0" y="569224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D7D979D-BC24-6FF0-EEFC-D227E4B18D56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A3EBA-66A9-96F6-FBB2-731082FFCDA0}"/>
              </a:ext>
            </a:extLst>
          </p:cNvPr>
          <p:cNvSpPr txBox="1"/>
          <p:nvPr/>
        </p:nvSpPr>
        <p:spPr>
          <a:xfrm>
            <a:off x="3245679" y="5200063"/>
            <a:ext cx="147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3F5B3B"/>
                </a:solidFill>
                <a:latin typeface="Aptos" panose="020B0004020202020204" pitchFamily="34" charset="0"/>
              </a:rPr>
              <a:t>…και εδώ </a:t>
            </a:r>
            <a:endParaRPr lang="en-US" sz="2200" dirty="0">
              <a:solidFill>
                <a:srgbClr val="3F5B3B"/>
              </a:solidFill>
              <a:latin typeface="Aptos" panose="020B0004020202020204" pitchFamily="34" charset="0"/>
            </a:endParaRPr>
          </a:p>
        </p:txBody>
      </p:sp>
      <p:sp>
        <p:nvSpPr>
          <p:cNvPr id="6" name="Google Shape;1538;p50">
            <a:extLst>
              <a:ext uri="{FF2B5EF4-FFF2-40B4-BE49-F238E27FC236}">
                <a16:creationId xmlns:a16="http://schemas.microsoft.com/office/drawing/2014/main" id="{4A5CC7B2-985D-5044-271E-E3D7E5182C49}"/>
              </a:ext>
            </a:extLst>
          </p:cNvPr>
          <p:cNvSpPr/>
          <p:nvPr/>
        </p:nvSpPr>
        <p:spPr>
          <a:xfrm rot="5400000">
            <a:off x="1719729" y="125825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5A9C2-BBF9-5B73-039D-D0D8465C9A82}"/>
              </a:ext>
            </a:extLst>
          </p:cNvPr>
          <p:cNvSpPr txBox="1"/>
          <p:nvPr/>
        </p:nvSpPr>
        <p:spPr>
          <a:xfrm>
            <a:off x="979998" y="2412772"/>
            <a:ext cx="2926081" cy="769441"/>
          </a:xfrm>
          <a:prstGeom prst="rect">
            <a:avLst/>
          </a:prstGeom>
          <a:solidFill>
            <a:srgbClr val="ECF4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χρονική ανάλυση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8" name="Google Shape;1538;p50">
            <a:extLst>
              <a:ext uri="{FF2B5EF4-FFF2-40B4-BE49-F238E27FC236}">
                <a16:creationId xmlns:a16="http://schemas.microsoft.com/office/drawing/2014/main" id="{BDD5436E-7F21-B400-B300-128CD8DA4DD5}"/>
              </a:ext>
            </a:extLst>
          </p:cNvPr>
          <p:cNvSpPr/>
          <p:nvPr/>
        </p:nvSpPr>
        <p:spPr>
          <a:xfrm rot="5400000">
            <a:off x="1719729" y="292891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9D16F-B89A-CE5A-1C73-085547EE23F4}"/>
              </a:ext>
            </a:extLst>
          </p:cNvPr>
          <p:cNvSpPr txBox="1"/>
          <p:nvPr/>
        </p:nvSpPr>
        <p:spPr>
          <a:xfrm>
            <a:off x="979997" y="4083434"/>
            <a:ext cx="2926081" cy="769441"/>
          </a:xfrm>
          <a:prstGeom prst="rect">
            <a:avLst/>
          </a:prstGeom>
          <a:solidFill>
            <a:srgbClr val="ECF4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συχνότητα δειγματοληψιών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31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97944-39E9-1F0E-AF8B-ABDCD72E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FA8730EC-2F9B-F31F-F1A7-B4D884AB6AA5}"/>
              </a:ext>
            </a:extLst>
          </p:cNvPr>
          <p:cNvSpPr/>
          <p:nvPr/>
        </p:nvSpPr>
        <p:spPr>
          <a:xfrm rot="10800000" flipV="1">
            <a:off x="-566066" y="435166"/>
            <a:ext cx="9013379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χρονική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temporal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AA58D6-A65E-756D-6393-F032DAF764CB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2F36D-719C-5B03-2F60-8BDF1CEB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84081" y="4543599"/>
            <a:ext cx="2113280" cy="2113280"/>
          </a:xfrm>
          <a:custGeom>
            <a:avLst/>
            <a:gdLst>
              <a:gd name="csX0" fmla="*/ 0 w 569224"/>
              <a:gd name="csY0" fmla="*/ 0 h 569224"/>
              <a:gd name="csX1" fmla="*/ 569224 w 569224"/>
              <a:gd name="csY1" fmla="*/ 0 h 569224"/>
              <a:gd name="csX2" fmla="*/ 569224 w 569224"/>
              <a:gd name="csY2" fmla="*/ 569224 h 569224"/>
              <a:gd name="csX3" fmla="*/ 0 w 569224"/>
              <a:gd name="csY3" fmla="*/ 569224 h 569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69224" h="569224">
                <a:moveTo>
                  <a:pt x="0" y="0"/>
                </a:moveTo>
                <a:lnTo>
                  <a:pt x="569224" y="0"/>
                </a:lnTo>
                <a:lnTo>
                  <a:pt x="569224" y="569224"/>
                </a:lnTo>
                <a:lnTo>
                  <a:pt x="0" y="569224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EE660B-12A3-1428-6D37-0E8E996F2349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220BAFE6-3BC1-591A-3A5F-2809D1976553}"/>
              </a:ext>
            </a:extLst>
          </p:cNvPr>
          <p:cNvSpPr/>
          <p:nvPr/>
        </p:nvSpPr>
        <p:spPr>
          <a:xfrm rot="5400000">
            <a:off x="1719729" y="125825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5E2E6-C954-3560-67E7-7E8B29007009}"/>
              </a:ext>
            </a:extLst>
          </p:cNvPr>
          <p:cNvSpPr txBox="1"/>
          <p:nvPr/>
        </p:nvSpPr>
        <p:spPr>
          <a:xfrm>
            <a:off x="979998" y="2412772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χρονική ανάλυση </a:t>
            </a:r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Google Shape;1538;p50">
            <a:extLst>
              <a:ext uri="{FF2B5EF4-FFF2-40B4-BE49-F238E27FC236}">
                <a16:creationId xmlns:a16="http://schemas.microsoft.com/office/drawing/2014/main" id="{DCD6F924-5EA6-4B3D-6288-A2FF92259285}"/>
              </a:ext>
            </a:extLst>
          </p:cNvPr>
          <p:cNvSpPr/>
          <p:nvPr/>
        </p:nvSpPr>
        <p:spPr>
          <a:xfrm rot="5400000">
            <a:off x="1719729" y="292891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072C4-9348-84B9-D078-B4B12A5FAD75}"/>
              </a:ext>
            </a:extLst>
          </p:cNvPr>
          <p:cNvSpPr txBox="1"/>
          <p:nvPr/>
        </p:nvSpPr>
        <p:spPr>
          <a:xfrm>
            <a:off x="979997" y="4083434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συχνότητα δειγματοληψιών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Google Shape;1538;p50">
            <a:extLst>
              <a:ext uri="{FF2B5EF4-FFF2-40B4-BE49-F238E27FC236}">
                <a16:creationId xmlns:a16="http://schemas.microsoft.com/office/drawing/2014/main" id="{E1FFC0FB-6FFB-D28C-E6BE-499932EAA9BB}"/>
              </a:ext>
            </a:extLst>
          </p:cNvPr>
          <p:cNvSpPr/>
          <p:nvPr/>
        </p:nvSpPr>
        <p:spPr>
          <a:xfrm rot="5400000">
            <a:off x="5390117" y="534942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EE2E2"/>
          </a:solidFill>
          <a:ln w="19050">
            <a:solidFill>
              <a:srgbClr val="A9666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51B9F-DABF-1477-84E3-092DE88034A3}"/>
              </a:ext>
            </a:extLst>
          </p:cNvPr>
          <p:cNvSpPr txBox="1"/>
          <p:nvPr/>
        </p:nvSpPr>
        <p:spPr>
          <a:xfrm>
            <a:off x="4650386" y="1520183"/>
            <a:ext cx="2926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Απουσία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μακροχρόνιων σειρών δεδομένων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7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F9F4-65EB-66F1-4B45-A26E84285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FAFAC0E-4A09-232C-FAD1-5C70DD44DACD}"/>
              </a:ext>
            </a:extLst>
          </p:cNvPr>
          <p:cNvSpPr/>
          <p:nvPr/>
        </p:nvSpPr>
        <p:spPr>
          <a:xfrm rot="10800000" flipV="1">
            <a:off x="-566066" y="435166"/>
            <a:ext cx="9013379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χρονική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temporal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C549C6-8C2C-B639-5DC1-B758253679C5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80149-26D4-65AE-4C77-548E3E89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84081" y="4543599"/>
            <a:ext cx="2113280" cy="2113280"/>
          </a:xfrm>
          <a:custGeom>
            <a:avLst/>
            <a:gdLst>
              <a:gd name="csX0" fmla="*/ 0 w 569224"/>
              <a:gd name="csY0" fmla="*/ 0 h 569224"/>
              <a:gd name="csX1" fmla="*/ 569224 w 569224"/>
              <a:gd name="csY1" fmla="*/ 0 h 569224"/>
              <a:gd name="csX2" fmla="*/ 569224 w 569224"/>
              <a:gd name="csY2" fmla="*/ 569224 h 569224"/>
              <a:gd name="csX3" fmla="*/ 0 w 569224"/>
              <a:gd name="csY3" fmla="*/ 569224 h 569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69224" h="569224">
                <a:moveTo>
                  <a:pt x="0" y="0"/>
                </a:moveTo>
                <a:lnTo>
                  <a:pt x="569224" y="0"/>
                </a:lnTo>
                <a:lnTo>
                  <a:pt x="569224" y="569224"/>
                </a:lnTo>
                <a:lnTo>
                  <a:pt x="0" y="569224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8020F20-F63E-C6AA-6568-CA0EDD82C30A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6676F35F-6631-DC46-03F6-15ABB24DBD61}"/>
              </a:ext>
            </a:extLst>
          </p:cNvPr>
          <p:cNvSpPr/>
          <p:nvPr/>
        </p:nvSpPr>
        <p:spPr>
          <a:xfrm rot="5400000">
            <a:off x="1719729" y="125825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9DD22-1F18-0552-D88C-C5D161797815}"/>
              </a:ext>
            </a:extLst>
          </p:cNvPr>
          <p:cNvSpPr txBox="1"/>
          <p:nvPr/>
        </p:nvSpPr>
        <p:spPr>
          <a:xfrm>
            <a:off x="979998" y="2412772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χρονική ανάλυση </a:t>
            </a:r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Google Shape;1538;p50">
            <a:extLst>
              <a:ext uri="{FF2B5EF4-FFF2-40B4-BE49-F238E27FC236}">
                <a16:creationId xmlns:a16="http://schemas.microsoft.com/office/drawing/2014/main" id="{E5DB4C1B-8202-3433-E693-CD28D99AB189}"/>
              </a:ext>
            </a:extLst>
          </p:cNvPr>
          <p:cNvSpPr/>
          <p:nvPr/>
        </p:nvSpPr>
        <p:spPr>
          <a:xfrm rot="5400000">
            <a:off x="1719729" y="292891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2037A-AB4B-056C-13FF-D7DEF29919CA}"/>
              </a:ext>
            </a:extLst>
          </p:cNvPr>
          <p:cNvSpPr txBox="1"/>
          <p:nvPr/>
        </p:nvSpPr>
        <p:spPr>
          <a:xfrm>
            <a:off x="979997" y="4083434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συχνότητα δειγματοληψιών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Google Shape;1538;p50">
            <a:extLst>
              <a:ext uri="{FF2B5EF4-FFF2-40B4-BE49-F238E27FC236}">
                <a16:creationId xmlns:a16="http://schemas.microsoft.com/office/drawing/2014/main" id="{FD6BFE04-0F33-876C-1AA6-93F01474034D}"/>
              </a:ext>
            </a:extLst>
          </p:cNvPr>
          <p:cNvSpPr/>
          <p:nvPr/>
        </p:nvSpPr>
        <p:spPr>
          <a:xfrm rot="5400000">
            <a:off x="5390117" y="534942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E2660-A740-1D77-1E9E-76C5004AB1EA}"/>
              </a:ext>
            </a:extLst>
          </p:cNvPr>
          <p:cNvSpPr txBox="1"/>
          <p:nvPr/>
        </p:nvSpPr>
        <p:spPr>
          <a:xfrm>
            <a:off x="4650386" y="1520183"/>
            <a:ext cx="2926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Απουσία</a:t>
            </a: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μακροχρόνιων σειρών δεδομένων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Google Shape;1538;p50">
            <a:extLst>
              <a:ext uri="{FF2B5EF4-FFF2-40B4-BE49-F238E27FC236}">
                <a16:creationId xmlns:a16="http://schemas.microsoft.com/office/drawing/2014/main" id="{A760E459-8D6B-4A46-8BAD-1747DE292F31}"/>
              </a:ext>
            </a:extLst>
          </p:cNvPr>
          <p:cNvSpPr/>
          <p:nvPr/>
        </p:nvSpPr>
        <p:spPr>
          <a:xfrm rot="5400000">
            <a:off x="5390117" y="2205605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EE2E2"/>
          </a:solidFill>
          <a:ln w="19050">
            <a:solidFill>
              <a:srgbClr val="A9666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35F2E-040E-EE91-2AA7-B01C893BF66F}"/>
              </a:ext>
            </a:extLst>
          </p:cNvPr>
          <p:cNvSpPr txBox="1"/>
          <p:nvPr/>
        </p:nvSpPr>
        <p:spPr>
          <a:xfrm>
            <a:off x="4624246" y="3529400"/>
            <a:ext cx="294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Snapshot monitoring</a:t>
            </a:r>
          </a:p>
        </p:txBody>
      </p:sp>
    </p:spTree>
    <p:extLst>
      <p:ext uri="{BB962C8B-B14F-4D97-AF65-F5344CB8AC3E}">
        <p14:creationId xmlns:p14="http://schemas.microsoft.com/office/powerpoint/2010/main" val="327942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604D-1577-9CE9-9893-424D4D36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8;p50">
            <a:extLst>
              <a:ext uri="{FF2B5EF4-FFF2-40B4-BE49-F238E27FC236}">
                <a16:creationId xmlns:a16="http://schemas.microsoft.com/office/drawing/2014/main" id="{FDC7736F-8560-22DD-8769-C5A9C797C562}"/>
              </a:ext>
            </a:extLst>
          </p:cNvPr>
          <p:cNvSpPr/>
          <p:nvPr/>
        </p:nvSpPr>
        <p:spPr>
          <a:xfrm rot="5400000">
            <a:off x="5390117" y="387539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EE2E2"/>
          </a:solidFill>
          <a:ln w="19050">
            <a:solidFill>
              <a:srgbClr val="A9666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51B6610-CF0F-03A3-68A6-40D44CA9ECB0}"/>
              </a:ext>
            </a:extLst>
          </p:cNvPr>
          <p:cNvSpPr/>
          <p:nvPr/>
        </p:nvSpPr>
        <p:spPr>
          <a:xfrm rot="10800000" flipV="1">
            <a:off x="-566066" y="435166"/>
            <a:ext cx="9013379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στην χρονική κάλυψη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temporal coverage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D883457-57F1-FA50-01A0-AB7257D26F93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C2C25-732B-F67C-81F2-DCB4176B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84081" y="4543599"/>
            <a:ext cx="2113280" cy="2113280"/>
          </a:xfrm>
          <a:custGeom>
            <a:avLst/>
            <a:gdLst>
              <a:gd name="csX0" fmla="*/ 0 w 569224"/>
              <a:gd name="csY0" fmla="*/ 0 h 569224"/>
              <a:gd name="csX1" fmla="*/ 569224 w 569224"/>
              <a:gd name="csY1" fmla="*/ 0 h 569224"/>
              <a:gd name="csX2" fmla="*/ 569224 w 569224"/>
              <a:gd name="csY2" fmla="*/ 569224 h 569224"/>
              <a:gd name="csX3" fmla="*/ 0 w 569224"/>
              <a:gd name="csY3" fmla="*/ 569224 h 569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69224" h="569224">
                <a:moveTo>
                  <a:pt x="0" y="0"/>
                </a:moveTo>
                <a:lnTo>
                  <a:pt x="569224" y="0"/>
                </a:lnTo>
                <a:lnTo>
                  <a:pt x="569224" y="569224"/>
                </a:lnTo>
                <a:lnTo>
                  <a:pt x="0" y="569224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360394-623C-1794-A8D1-AB7B301ADC89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538;p50">
            <a:extLst>
              <a:ext uri="{FF2B5EF4-FFF2-40B4-BE49-F238E27FC236}">
                <a16:creationId xmlns:a16="http://schemas.microsoft.com/office/drawing/2014/main" id="{CE2E316F-877D-3940-00E8-8EE0C0245CE0}"/>
              </a:ext>
            </a:extLst>
          </p:cNvPr>
          <p:cNvSpPr/>
          <p:nvPr/>
        </p:nvSpPr>
        <p:spPr>
          <a:xfrm rot="5400000">
            <a:off x="1719729" y="1258254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F5712-1471-2B33-10D0-4F53FE930753}"/>
              </a:ext>
            </a:extLst>
          </p:cNvPr>
          <p:cNvSpPr txBox="1"/>
          <p:nvPr/>
        </p:nvSpPr>
        <p:spPr>
          <a:xfrm>
            <a:off x="979998" y="2412772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Ανεπαρκής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χρονική ανάλυση </a:t>
            </a:r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δεδομένων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Google Shape;1538;p50">
            <a:extLst>
              <a:ext uri="{FF2B5EF4-FFF2-40B4-BE49-F238E27FC236}">
                <a16:creationId xmlns:a16="http://schemas.microsoft.com/office/drawing/2014/main" id="{EE09F66C-F10A-D48F-9EDB-81EC35149A43}"/>
              </a:ext>
            </a:extLst>
          </p:cNvPr>
          <p:cNvSpPr/>
          <p:nvPr/>
        </p:nvSpPr>
        <p:spPr>
          <a:xfrm rot="5400000">
            <a:off x="1719729" y="2928916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CABB5-71AD-88B9-4A14-38CD8F363A45}"/>
              </a:ext>
            </a:extLst>
          </p:cNvPr>
          <p:cNvSpPr txBox="1"/>
          <p:nvPr/>
        </p:nvSpPr>
        <p:spPr>
          <a:xfrm>
            <a:off x="979997" y="4083434"/>
            <a:ext cx="2926081" cy="769441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Χαμηλή</a:t>
            </a:r>
            <a:r>
              <a:rPr lang="el-GR" sz="2200" b="1" dirty="0">
                <a:solidFill>
                  <a:schemeClr val="accent6">
                    <a:lumMod val="65000"/>
                  </a:schemeClr>
                </a:solidFill>
                <a:latin typeface="Aptos" panose="020B0004020202020204" pitchFamily="34" charset="0"/>
              </a:rPr>
              <a:t> συχνότητα δειγματοληψιών</a:t>
            </a:r>
            <a:endParaRPr lang="en-US" sz="2200" b="1" dirty="0">
              <a:solidFill>
                <a:schemeClr val="accent6">
                  <a:lumMod val="6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Google Shape;1538;p50">
            <a:extLst>
              <a:ext uri="{FF2B5EF4-FFF2-40B4-BE49-F238E27FC236}">
                <a16:creationId xmlns:a16="http://schemas.microsoft.com/office/drawing/2014/main" id="{97932FE0-68D4-748D-288D-C239BF42042F}"/>
              </a:ext>
            </a:extLst>
          </p:cNvPr>
          <p:cNvSpPr/>
          <p:nvPr/>
        </p:nvSpPr>
        <p:spPr>
          <a:xfrm rot="5400000">
            <a:off x="5390117" y="534942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5AFA35-9BB7-CB89-88B6-DCE059BB8F30}"/>
              </a:ext>
            </a:extLst>
          </p:cNvPr>
          <p:cNvSpPr txBox="1"/>
          <p:nvPr/>
        </p:nvSpPr>
        <p:spPr>
          <a:xfrm>
            <a:off x="4650386" y="1520183"/>
            <a:ext cx="292608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Απουσία</a:t>
            </a: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μακροχρόνιων σειρών δεδομένων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Google Shape;1538;p50">
            <a:extLst>
              <a:ext uri="{FF2B5EF4-FFF2-40B4-BE49-F238E27FC236}">
                <a16:creationId xmlns:a16="http://schemas.microsoft.com/office/drawing/2014/main" id="{EE7DB85F-4C73-C90B-3A2E-A9AA0753B1E5}"/>
              </a:ext>
            </a:extLst>
          </p:cNvPr>
          <p:cNvSpPr/>
          <p:nvPr/>
        </p:nvSpPr>
        <p:spPr>
          <a:xfrm rot="5400000">
            <a:off x="5390117" y="2205605"/>
            <a:ext cx="1446620" cy="30784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9C10D5-3315-CB85-F6BE-2A4390A1D046}"/>
              </a:ext>
            </a:extLst>
          </p:cNvPr>
          <p:cNvSpPr txBox="1"/>
          <p:nvPr/>
        </p:nvSpPr>
        <p:spPr>
          <a:xfrm>
            <a:off x="4641806" y="4860637"/>
            <a:ext cx="2943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Έλλειψη διαχρονικότητας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βιοπαρακολούθησης</a:t>
            </a:r>
            <a:endParaRPr lang="en-US" sz="22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F516B-591A-8D1A-72B2-549B376E9FFF}"/>
              </a:ext>
            </a:extLst>
          </p:cNvPr>
          <p:cNvSpPr txBox="1"/>
          <p:nvPr/>
        </p:nvSpPr>
        <p:spPr>
          <a:xfrm>
            <a:off x="4624246" y="3529400"/>
            <a:ext cx="294350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1" dirty="0"/>
              <a:t>Snapshot monitoring</a:t>
            </a:r>
          </a:p>
        </p:txBody>
      </p:sp>
    </p:spTree>
    <p:extLst>
      <p:ext uri="{BB962C8B-B14F-4D97-AF65-F5344CB8AC3E}">
        <p14:creationId xmlns:p14="http://schemas.microsoft.com/office/powerpoint/2010/main" val="274458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B1F74-FDB4-B1BA-F8A9-051572C6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BDDB1C5-9CDD-2E99-DD0A-655822913011}"/>
              </a:ext>
            </a:extLst>
          </p:cNvPr>
          <p:cNvCxnSpPr/>
          <p:nvPr/>
        </p:nvCxnSpPr>
        <p:spPr>
          <a:xfrm flipV="1">
            <a:off x="6949027" y="2631440"/>
            <a:ext cx="1639801" cy="1225319"/>
          </a:xfrm>
          <a:prstGeom prst="bentConnector3">
            <a:avLst/>
          </a:prstGeom>
          <a:ln>
            <a:solidFill>
              <a:srgbClr val="A07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96CA49-B74D-C43D-1825-B8F862C092E3}"/>
              </a:ext>
            </a:extLst>
          </p:cNvPr>
          <p:cNvCxnSpPr>
            <a:cxnSpLocks/>
          </p:cNvCxnSpPr>
          <p:nvPr/>
        </p:nvCxnSpPr>
        <p:spPr>
          <a:xfrm flipH="1">
            <a:off x="6095999" y="4305883"/>
            <a:ext cx="3" cy="1048443"/>
          </a:xfrm>
          <a:prstGeom prst="line">
            <a:avLst/>
          </a:prstGeom>
          <a:ln>
            <a:solidFill>
              <a:srgbClr val="A07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27888-97E7-74BC-8C29-43147F434C38}"/>
              </a:ext>
            </a:extLst>
          </p:cNvPr>
          <p:cNvCxnSpPr>
            <a:cxnSpLocks/>
          </p:cNvCxnSpPr>
          <p:nvPr/>
        </p:nvCxnSpPr>
        <p:spPr>
          <a:xfrm flipH="1">
            <a:off x="2560320" y="3657600"/>
            <a:ext cx="2641600" cy="0"/>
          </a:xfrm>
          <a:prstGeom prst="line">
            <a:avLst/>
          </a:prstGeom>
          <a:ln>
            <a:solidFill>
              <a:srgbClr val="A07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8AB0044-0F54-1BE7-9337-F1D33D65772A}"/>
              </a:ext>
            </a:extLst>
          </p:cNvPr>
          <p:cNvSpPr/>
          <p:nvPr/>
        </p:nvSpPr>
        <p:spPr>
          <a:xfrm rot="10800000" flipV="1">
            <a:off x="-566067" y="435166"/>
            <a:ext cx="915489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Προσβασιμότητα δεδομένων </a:t>
            </a:r>
            <a:r>
              <a:rPr lang="el-GR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data accessibility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1306BD-4A92-0B9C-77E7-73410E8CEDD6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C603B562-9B51-F193-9F27-7563F5B5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75570" y="2357326"/>
            <a:ext cx="2450638" cy="2450638"/>
          </a:xfrm>
          <a:custGeom>
            <a:avLst/>
            <a:gdLst>
              <a:gd name="csX0" fmla="*/ 0 w 818344"/>
              <a:gd name="csY0" fmla="*/ 0 h 818344"/>
              <a:gd name="csX1" fmla="*/ 818344 w 818344"/>
              <a:gd name="csY1" fmla="*/ 0 h 818344"/>
              <a:gd name="csX2" fmla="*/ 818344 w 818344"/>
              <a:gd name="csY2" fmla="*/ 776637 h 818344"/>
              <a:gd name="csX3" fmla="*/ 652207 w 818344"/>
              <a:gd name="csY3" fmla="*/ 804763 h 818344"/>
              <a:gd name="csX4" fmla="*/ 409173 w 818344"/>
              <a:gd name="csY4" fmla="*/ 818344 h 818344"/>
              <a:gd name="csX5" fmla="*/ 409168 w 818344"/>
              <a:gd name="csY5" fmla="*/ 818344 h 818344"/>
              <a:gd name="csX6" fmla="*/ 166134 w 818344"/>
              <a:gd name="csY6" fmla="*/ 804757 h 818344"/>
              <a:gd name="csX7" fmla="*/ 0 w 818344"/>
              <a:gd name="csY7" fmla="*/ 776628 h 818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18344" h="818344">
                <a:moveTo>
                  <a:pt x="0" y="0"/>
                </a:moveTo>
                <a:lnTo>
                  <a:pt x="818344" y="0"/>
                </a:lnTo>
                <a:lnTo>
                  <a:pt x="818344" y="776637"/>
                </a:lnTo>
                <a:lnTo>
                  <a:pt x="652207" y="804763"/>
                </a:lnTo>
                <a:lnTo>
                  <a:pt x="409173" y="818344"/>
                </a:lnTo>
                <a:lnTo>
                  <a:pt x="409168" y="818344"/>
                </a:lnTo>
                <a:lnTo>
                  <a:pt x="166134" y="804757"/>
                </a:lnTo>
                <a:lnTo>
                  <a:pt x="0" y="776628"/>
                </a:lnTo>
                <a:close/>
              </a:path>
            </a:pathLst>
          </a:cu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ABA8AA-9A1F-2FCD-16B7-9378622DB87A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A40D0C-0D51-DF9E-5B5F-26541655AA9C}"/>
              </a:ext>
            </a:extLst>
          </p:cNvPr>
          <p:cNvCxnSpPr>
            <a:cxnSpLocks/>
          </p:cNvCxnSpPr>
          <p:nvPr/>
        </p:nvCxnSpPr>
        <p:spPr>
          <a:xfrm>
            <a:off x="2560320" y="3222982"/>
            <a:ext cx="0" cy="441960"/>
          </a:xfrm>
          <a:prstGeom prst="line">
            <a:avLst/>
          </a:prstGeom>
          <a:ln>
            <a:solidFill>
              <a:srgbClr val="A07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538;p50">
            <a:extLst>
              <a:ext uri="{FF2B5EF4-FFF2-40B4-BE49-F238E27FC236}">
                <a16:creationId xmlns:a16="http://schemas.microsoft.com/office/drawing/2014/main" id="{34219544-94A2-995C-9B57-2D4AC93516E4}"/>
              </a:ext>
            </a:extLst>
          </p:cNvPr>
          <p:cNvSpPr/>
          <p:nvPr/>
        </p:nvSpPr>
        <p:spPr>
          <a:xfrm rot="5400000">
            <a:off x="1901190" y="1081443"/>
            <a:ext cx="1318260" cy="311158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9B643-F650-8AC7-0210-57809314099D}"/>
              </a:ext>
            </a:extLst>
          </p:cNvPr>
          <p:cNvSpPr txBox="1"/>
          <p:nvPr/>
        </p:nvSpPr>
        <p:spPr>
          <a:xfrm>
            <a:off x="1079128" y="2114986"/>
            <a:ext cx="29623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Δυσκολία πρόσβασης σε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πρωτογενή δεδομένα</a:t>
            </a:r>
            <a:endParaRPr lang="el-GR" sz="22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7" name="Google Shape;1538;p50">
            <a:extLst>
              <a:ext uri="{FF2B5EF4-FFF2-40B4-BE49-F238E27FC236}">
                <a16:creationId xmlns:a16="http://schemas.microsoft.com/office/drawing/2014/main" id="{2CB5361C-7097-D2E8-B5B5-156E120582E7}"/>
              </a:ext>
            </a:extLst>
          </p:cNvPr>
          <p:cNvSpPr/>
          <p:nvPr/>
        </p:nvSpPr>
        <p:spPr>
          <a:xfrm rot="5400000">
            <a:off x="9485489" y="1075649"/>
            <a:ext cx="1318260" cy="311158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E8A29-6483-9DCC-3549-68B3976FCBBD}"/>
              </a:ext>
            </a:extLst>
          </p:cNvPr>
          <p:cNvSpPr txBox="1"/>
          <p:nvPr/>
        </p:nvSpPr>
        <p:spPr>
          <a:xfrm>
            <a:off x="8663427" y="2415996"/>
            <a:ext cx="29623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Ζητήματα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ιδιοκτησίας</a:t>
            </a:r>
            <a:endParaRPr lang="el-GR" sz="22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26" name="Google Shape;1538;p50">
            <a:extLst>
              <a:ext uri="{FF2B5EF4-FFF2-40B4-BE49-F238E27FC236}">
                <a16:creationId xmlns:a16="http://schemas.microsoft.com/office/drawing/2014/main" id="{F4EF9503-B62C-8D09-01E1-98767BD2F690}"/>
              </a:ext>
            </a:extLst>
          </p:cNvPr>
          <p:cNvSpPr/>
          <p:nvPr/>
        </p:nvSpPr>
        <p:spPr>
          <a:xfrm rot="5400000">
            <a:off x="5436868" y="4272538"/>
            <a:ext cx="1318260" cy="311158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7C1580-6B58-008D-7665-D30D533F712C}"/>
              </a:ext>
            </a:extLst>
          </p:cNvPr>
          <p:cNvSpPr txBox="1"/>
          <p:nvPr/>
        </p:nvSpPr>
        <p:spPr>
          <a:xfrm>
            <a:off x="4614806" y="5443169"/>
            <a:ext cx="2962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Γεωπολιτικοί φραγμοί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0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 animBg="1"/>
      <p:bldP spid="20" grpId="0"/>
      <p:bldP spid="26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A922-148A-390A-DB0B-4A109FCC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66C3D23-D820-DCF7-82C3-0C0E4B94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638" r="13373" b="16473"/>
          <a:stretch>
            <a:fillRect/>
          </a:stretch>
        </p:blipFill>
        <p:spPr>
          <a:xfrm>
            <a:off x="4273146" y="1918812"/>
            <a:ext cx="3645707" cy="3496467"/>
          </a:xfrm>
          <a:prstGeom prst="rect">
            <a:avLst/>
          </a:prstGeom>
        </p:spPr>
      </p:pic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00F116C3-6173-4231-CB8C-2593499DE47B}"/>
              </a:ext>
            </a:extLst>
          </p:cNvPr>
          <p:cNvSpPr/>
          <p:nvPr/>
        </p:nvSpPr>
        <p:spPr>
          <a:xfrm rot="10800000" flipV="1">
            <a:off x="-566068" y="435166"/>
            <a:ext cx="9537347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Ενέργειες για την βελτίωση της βιοπαρακολούθησης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2F73A3-CB8E-8FA9-F41C-B81EED2F7B75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43FF05-C8F7-C8ED-EB1C-38A72F9A0703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EDF230-3E54-F508-0FDC-1CC28D5A937D}"/>
              </a:ext>
            </a:extLst>
          </p:cNvPr>
          <p:cNvSpPr txBox="1"/>
          <p:nvPr/>
        </p:nvSpPr>
        <p:spPr>
          <a:xfrm>
            <a:off x="10492740" y="6663174"/>
            <a:ext cx="17836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https://www.vecteezy.com/free-vector/graphic</a:t>
            </a:r>
          </a:p>
        </p:txBody>
      </p:sp>
    </p:spTree>
    <p:extLst>
      <p:ext uri="{BB962C8B-B14F-4D97-AF65-F5344CB8AC3E}">
        <p14:creationId xmlns:p14="http://schemas.microsoft.com/office/powerpoint/2010/main" val="2048294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EFE1-00A2-A7C1-25D0-D6722FB19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FB8FDDD-0B21-6D27-A7FE-707EE757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638" r="13373" b="16473"/>
          <a:stretch>
            <a:fillRect/>
          </a:stretch>
        </p:blipFill>
        <p:spPr>
          <a:xfrm>
            <a:off x="432621" y="1191575"/>
            <a:ext cx="2484792" cy="2383075"/>
          </a:xfrm>
          <a:prstGeom prst="rect">
            <a:avLst/>
          </a:prstGeom>
        </p:spPr>
      </p:pic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F3E9A5D6-AC33-41E5-60FA-4EAA30742F91}"/>
              </a:ext>
            </a:extLst>
          </p:cNvPr>
          <p:cNvSpPr/>
          <p:nvPr/>
        </p:nvSpPr>
        <p:spPr>
          <a:xfrm rot="10800000" flipV="1">
            <a:off x="-566068" y="435166"/>
            <a:ext cx="9537347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Ενέργειες για την βελτίωση της βιοπαρακολούθησης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2CC796-7A90-B0D1-FA7E-08C5E83166D4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0BE9C57-8D66-5BF0-5EA5-64F19A4F5577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30AB2-D698-4FE6-F8BE-6F7A51AD1053}"/>
              </a:ext>
            </a:extLst>
          </p:cNvPr>
          <p:cNvGrpSpPr/>
          <p:nvPr/>
        </p:nvGrpSpPr>
        <p:grpSpPr>
          <a:xfrm>
            <a:off x="3328251" y="1554912"/>
            <a:ext cx="3704888" cy="1136564"/>
            <a:chOff x="294818" y="1546384"/>
            <a:chExt cx="3704888" cy="1136564"/>
          </a:xfrm>
        </p:grpSpPr>
        <p:sp>
          <p:nvSpPr>
            <p:cNvPr id="69" name="Google Shape;1538;p50">
              <a:extLst>
                <a:ext uri="{FF2B5EF4-FFF2-40B4-BE49-F238E27FC236}">
                  <a16:creationId xmlns:a16="http://schemas.microsoft.com/office/drawing/2014/main" id="{FB959B3D-45DC-B509-ED94-9ED9624C71D1}"/>
                </a:ext>
              </a:extLst>
            </p:cNvPr>
            <p:cNvSpPr/>
            <p:nvPr/>
          </p:nvSpPr>
          <p:spPr>
            <a:xfrm rot="5400000">
              <a:off x="1578980" y="262222"/>
              <a:ext cx="1136564" cy="370488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solidFill>
                <a:srgbClr val="3F5B3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E347C3F-D54A-90D2-A37E-BDBDB4139B01}"/>
                </a:ext>
              </a:extLst>
            </p:cNvPr>
            <p:cNvSpPr txBox="1"/>
            <p:nvPr/>
          </p:nvSpPr>
          <p:spPr>
            <a:xfrm>
              <a:off x="388375" y="1758403"/>
              <a:ext cx="351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Συντονισμός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και </a:t>
              </a:r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τυποποίηση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σε ευρωπαϊκή κλίμακα</a:t>
              </a:r>
              <a:endParaRPr lang="en-US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F2CB28-F9CF-5B6B-390D-01B67E988439}"/>
              </a:ext>
            </a:extLst>
          </p:cNvPr>
          <p:cNvSpPr txBox="1"/>
          <p:nvPr/>
        </p:nvSpPr>
        <p:spPr>
          <a:xfrm>
            <a:off x="10492740" y="6663174"/>
            <a:ext cx="17836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https://www.vecteezy.com/free-vector/graphic</a:t>
            </a:r>
          </a:p>
        </p:txBody>
      </p:sp>
    </p:spTree>
    <p:extLst>
      <p:ext uri="{BB962C8B-B14F-4D97-AF65-F5344CB8AC3E}">
        <p14:creationId xmlns:p14="http://schemas.microsoft.com/office/powerpoint/2010/main" val="2928280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6A2A1-BDE9-6476-2BA2-5E616364A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C631232-871A-8204-6A3B-8FFBC6309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638" r="13373" b="16473"/>
          <a:stretch>
            <a:fillRect/>
          </a:stretch>
        </p:blipFill>
        <p:spPr>
          <a:xfrm>
            <a:off x="432621" y="1191575"/>
            <a:ext cx="2484792" cy="2383075"/>
          </a:xfrm>
          <a:prstGeom prst="rect">
            <a:avLst/>
          </a:prstGeom>
        </p:spPr>
      </p:pic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BE26A410-A504-49F5-715F-BE427382EA79}"/>
              </a:ext>
            </a:extLst>
          </p:cNvPr>
          <p:cNvSpPr/>
          <p:nvPr/>
        </p:nvSpPr>
        <p:spPr>
          <a:xfrm rot="10800000" flipV="1">
            <a:off x="-566068" y="435166"/>
            <a:ext cx="9537347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Ενέργειες για την βελτίωση της βιοπαρακολούθησης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E3C569-8EE5-D3C3-D6A1-8815C5F15459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9E291F7-1BED-6C80-741E-C3168DC5B2BE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6939583" y="2120874"/>
            <a:ext cx="2643228" cy="391175"/>
          </a:xfrm>
          <a:prstGeom prst="curvedConnector2">
            <a:avLst/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E939A9-458B-809A-C049-4DCCA729823B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6C0FD9-3F54-9981-46B6-9B9CC32A01CF}"/>
              </a:ext>
            </a:extLst>
          </p:cNvPr>
          <p:cNvGrpSpPr/>
          <p:nvPr/>
        </p:nvGrpSpPr>
        <p:grpSpPr>
          <a:xfrm>
            <a:off x="3328251" y="1554912"/>
            <a:ext cx="3704888" cy="1136564"/>
            <a:chOff x="294818" y="1546384"/>
            <a:chExt cx="3704888" cy="1136564"/>
          </a:xfrm>
        </p:grpSpPr>
        <p:sp>
          <p:nvSpPr>
            <p:cNvPr id="69" name="Google Shape;1538;p50">
              <a:extLst>
                <a:ext uri="{FF2B5EF4-FFF2-40B4-BE49-F238E27FC236}">
                  <a16:creationId xmlns:a16="http://schemas.microsoft.com/office/drawing/2014/main" id="{BB16F935-CCDF-0C4B-5F2C-B9EAA0A393B6}"/>
                </a:ext>
              </a:extLst>
            </p:cNvPr>
            <p:cNvSpPr/>
            <p:nvPr/>
          </p:nvSpPr>
          <p:spPr>
            <a:xfrm rot="5400000">
              <a:off x="1578980" y="262222"/>
              <a:ext cx="1136564" cy="370488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74FC874-A5B4-0F43-DBD6-2EEC7CD758B9}"/>
                </a:ext>
              </a:extLst>
            </p:cNvPr>
            <p:cNvSpPr txBox="1"/>
            <p:nvPr/>
          </p:nvSpPr>
          <p:spPr>
            <a:xfrm>
              <a:off x="388375" y="1758403"/>
              <a:ext cx="351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Συντονισμός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και </a:t>
              </a:r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τυποποίηση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σε ευρωπαϊκή κλίμακα</a:t>
              </a:r>
              <a:endParaRPr lang="en-US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501F3C-3138-6191-E4F1-50072B19DDF4}"/>
              </a:ext>
            </a:extLst>
          </p:cNvPr>
          <p:cNvGrpSpPr/>
          <p:nvPr/>
        </p:nvGrpSpPr>
        <p:grpSpPr>
          <a:xfrm>
            <a:off x="7652325" y="2517584"/>
            <a:ext cx="4107054" cy="1120853"/>
            <a:chOff x="5422910" y="5393035"/>
            <a:chExt cx="4107054" cy="1120853"/>
          </a:xfrm>
        </p:grpSpPr>
        <p:sp>
          <p:nvSpPr>
            <p:cNvPr id="20" name="Google Shape;1538;p50">
              <a:extLst>
                <a:ext uri="{FF2B5EF4-FFF2-40B4-BE49-F238E27FC236}">
                  <a16:creationId xmlns:a16="http://schemas.microsoft.com/office/drawing/2014/main" id="{1E07D7C7-C8EF-F55C-E039-00F71E5F00E1}"/>
                </a:ext>
              </a:extLst>
            </p:cNvPr>
            <p:cNvSpPr/>
            <p:nvPr/>
          </p:nvSpPr>
          <p:spPr>
            <a:xfrm rot="5400000">
              <a:off x="6916010" y="3899935"/>
              <a:ext cx="1120853" cy="4107054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solidFill>
                <a:srgbClr val="3F5B3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614F37-998C-7AE0-79E5-FA2C4B994754}"/>
                </a:ext>
              </a:extLst>
            </p:cNvPr>
            <p:cNvSpPr txBox="1"/>
            <p:nvPr/>
          </p:nvSpPr>
          <p:spPr>
            <a:xfrm>
              <a:off x="5422910" y="5599519"/>
              <a:ext cx="4107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Ευρωπαϊκό Κέντρο Συντονισμού Βιοπαρακολούθησης - </a:t>
              </a:r>
              <a:r>
                <a:rPr lang="en-US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EBOCC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9E6F9C1-5E7D-6ACE-083B-FC3687DD742C}"/>
              </a:ext>
            </a:extLst>
          </p:cNvPr>
          <p:cNvSpPr txBox="1"/>
          <p:nvPr/>
        </p:nvSpPr>
        <p:spPr>
          <a:xfrm>
            <a:off x="10492740" y="6663174"/>
            <a:ext cx="17836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https://www.vecteezy.com/free-vector/graphic</a:t>
            </a:r>
          </a:p>
        </p:txBody>
      </p:sp>
    </p:spTree>
    <p:extLst>
      <p:ext uri="{BB962C8B-B14F-4D97-AF65-F5344CB8AC3E}">
        <p14:creationId xmlns:p14="http://schemas.microsoft.com/office/powerpoint/2010/main" val="124736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237F-145B-50B9-15DE-76F512F1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D1DBEB-E482-02AA-00AD-B36E43520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638" r="13373" b="16473"/>
          <a:stretch>
            <a:fillRect/>
          </a:stretch>
        </p:blipFill>
        <p:spPr>
          <a:xfrm>
            <a:off x="432621" y="1191575"/>
            <a:ext cx="2484792" cy="2383075"/>
          </a:xfrm>
          <a:prstGeom prst="rect">
            <a:avLst/>
          </a:prstGeom>
        </p:spPr>
      </p:pic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DFBA56AA-2FDD-491B-A3AB-7F05CA0F0F04}"/>
              </a:ext>
            </a:extLst>
          </p:cNvPr>
          <p:cNvSpPr/>
          <p:nvPr/>
        </p:nvSpPr>
        <p:spPr>
          <a:xfrm rot="10800000" flipV="1">
            <a:off x="-566068" y="435166"/>
            <a:ext cx="9537347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Ενέργειες για την βελτίωση της βιοπαρακολούθησης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1E769-0A86-AD47-AD22-C8CA67EF192A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A4BA9B35-B9EB-4A04-AFB6-F2C2E2CF08BE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6939583" y="2120874"/>
            <a:ext cx="2643228" cy="391175"/>
          </a:xfrm>
          <a:prstGeom prst="curvedConnector2">
            <a:avLst/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5DC1E34C-D24D-6849-DFE8-670E076709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28942" y="3078011"/>
            <a:ext cx="4338422" cy="1039746"/>
          </a:xfrm>
          <a:prstGeom prst="curvedConnector2">
            <a:avLst/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EA45A05-88D3-C589-FB51-A610ABF75E88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5A5F0A-35D5-745A-C9EA-90479BDA6DFD}"/>
              </a:ext>
            </a:extLst>
          </p:cNvPr>
          <p:cNvGrpSpPr/>
          <p:nvPr/>
        </p:nvGrpSpPr>
        <p:grpSpPr>
          <a:xfrm>
            <a:off x="3328251" y="1554912"/>
            <a:ext cx="3704888" cy="1136564"/>
            <a:chOff x="294818" y="1546384"/>
            <a:chExt cx="3704888" cy="1136564"/>
          </a:xfrm>
        </p:grpSpPr>
        <p:sp>
          <p:nvSpPr>
            <p:cNvPr id="69" name="Google Shape;1538;p50">
              <a:extLst>
                <a:ext uri="{FF2B5EF4-FFF2-40B4-BE49-F238E27FC236}">
                  <a16:creationId xmlns:a16="http://schemas.microsoft.com/office/drawing/2014/main" id="{B4569898-8DC9-0754-0D8E-B21E4956467F}"/>
                </a:ext>
              </a:extLst>
            </p:cNvPr>
            <p:cNvSpPr/>
            <p:nvPr/>
          </p:nvSpPr>
          <p:spPr>
            <a:xfrm rot="5400000">
              <a:off x="1578980" y="262222"/>
              <a:ext cx="1136564" cy="370488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8C8F6A-8004-3C6D-D849-AF12044EB9C9}"/>
                </a:ext>
              </a:extLst>
            </p:cNvPr>
            <p:cNvSpPr txBox="1"/>
            <p:nvPr/>
          </p:nvSpPr>
          <p:spPr>
            <a:xfrm>
              <a:off x="388375" y="1758403"/>
              <a:ext cx="351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Συντονισμός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και </a:t>
              </a:r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τυποποίηση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σε ευρωπαϊκή κλίμακα</a:t>
              </a:r>
              <a:endParaRPr lang="en-US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61C00F-2E1A-D5E5-F996-C25B120F1883}"/>
              </a:ext>
            </a:extLst>
          </p:cNvPr>
          <p:cNvGrpSpPr/>
          <p:nvPr/>
        </p:nvGrpSpPr>
        <p:grpSpPr>
          <a:xfrm>
            <a:off x="7652325" y="2517584"/>
            <a:ext cx="4107054" cy="1120853"/>
            <a:chOff x="5422910" y="5393035"/>
            <a:chExt cx="4107054" cy="1120853"/>
          </a:xfrm>
        </p:grpSpPr>
        <p:sp>
          <p:nvSpPr>
            <p:cNvPr id="20" name="Google Shape;1538;p50">
              <a:extLst>
                <a:ext uri="{FF2B5EF4-FFF2-40B4-BE49-F238E27FC236}">
                  <a16:creationId xmlns:a16="http://schemas.microsoft.com/office/drawing/2014/main" id="{243194A1-D58C-96CC-A739-E655819EDA78}"/>
                </a:ext>
              </a:extLst>
            </p:cNvPr>
            <p:cNvSpPr/>
            <p:nvPr/>
          </p:nvSpPr>
          <p:spPr>
            <a:xfrm rot="5400000">
              <a:off x="6916010" y="3899935"/>
              <a:ext cx="1120853" cy="4107054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B5FF69-0448-83CC-D438-E260003BEB42}"/>
                </a:ext>
              </a:extLst>
            </p:cNvPr>
            <p:cNvSpPr txBox="1"/>
            <p:nvPr/>
          </p:nvSpPr>
          <p:spPr>
            <a:xfrm>
              <a:off x="5422910" y="5599519"/>
              <a:ext cx="410705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Ευρωπαϊκό Κέντρο Συντονισμού Βιοπαρακολούθησης - </a:t>
              </a:r>
              <a:r>
                <a:rPr lang="en-US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EBOCC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88F0E-555E-67BD-3C0B-29446DB1C2EC}"/>
              </a:ext>
            </a:extLst>
          </p:cNvPr>
          <p:cNvSpPr txBox="1"/>
          <p:nvPr/>
        </p:nvSpPr>
        <p:spPr>
          <a:xfrm>
            <a:off x="10492740" y="6663174"/>
            <a:ext cx="17836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https://www.vecteezy.com/free-vector/graphic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1F1E7A-2DE7-DEFC-B1E5-78B1BDC5FE55}"/>
              </a:ext>
            </a:extLst>
          </p:cNvPr>
          <p:cNvGrpSpPr/>
          <p:nvPr/>
        </p:nvGrpSpPr>
        <p:grpSpPr>
          <a:xfrm>
            <a:off x="1691098" y="4084532"/>
            <a:ext cx="4107054" cy="707888"/>
            <a:chOff x="5422910" y="5445630"/>
            <a:chExt cx="4107054" cy="707888"/>
          </a:xfrm>
        </p:grpSpPr>
        <p:sp>
          <p:nvSpPr>
            <p:cNvPr id="7" name="Google Shape;1538;p50">
              <a:extLst>
                <a:ext uri="{FF2B5EF4-FFF2-40B4-BE49-F238E27FC236}">
                  <a16:creationId xmlns:a16="http://schemas.microsoft.com/office/drawing/2014/main" id="{A686AE26-FBFA-1EBA-8261-C42E4BB1535C}"/>
                </a:ext>
              </a:extLst>
            </p:cNvPr>
            <p:cNvSpPr/>
            <p:nvPr/>
          </p:nvSpPr>
          <p:spPr>
            <a:xfrm rot="5400000">
              <a:off x="7122493" y="4072209"/>
              <a:ext cx="707888" cy="345473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solidFill>
                <a:srgbClr val="3F5B3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48090-9B7B-DFF3-6BFB-407AC9A43BEF}"/>
                </a:ext>
              </a:extLst>
            </p:cNvPr>
            <p:cNvSpPr txBox="1"/>
            <p:nvPr/>
          </p:nvSpPr>
          <p:spPr>
            <a:xfrm>
              <a:off x="5422910" y="5599519"/>
              <a:ext cx="4107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Καινοτόμες τεχνολογίες</a:t>
              </a:r>
              <a:endParaRPr lang="en-US" sz="20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8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F41DB-613A-53B1-E2C1-9484B696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8AC78E-3252-2AC9-96B8-AA8356DE6CC4}"/>
              </a:ext>
            </a:extLst>
          </p:cNvPr>
          <p:cNvSpPr/>
          <p:nvPr/>
        </p:nvSpPr>
        <p:spPr>
          <a:xfrm>
            <a:off x="2340424" y="4540484"/>
            <a:ext cx="3755575" cy="996646"/>
          </a:xfrm>
          <a:custGeom>
            <a:avLst/>
            <a:gdLst>
              <a:gd name="csX0" fmla="*/ 0 w 3755575"/>
              <a:gd name="csY0" fmla="*/ 166111 h 996646"/>
              <a:gd name="csX1" fmla="*/ 166111 w 3755575"/>
              <a:gd name="csY1" fmla="*/ 0 h 996646"/>
              <a:gd name="csX2" fmla="*/ 816548 w 3755575"/>
              <a:gd name="csY2" fmla="*/ 0 h 996646"/>
              <a:gd name="csX3" fmla="*/ 1569686 w 3755575"/>
              <a:gd name="csY3" fmla="*/ 0 h 996646"/>
              <a:gd name="csX4" fmla="*/ 2288590 w 3755575"/>
              <a:gd name="csY4" fmla="*/ 0 h 996646"/>
              <a:gd name="csX5" fmla="*/ 3589464 w 3755575"/>
              <a:gd name="csY5" fmla="*/ 0 h 996646"/>
              <a:gd name="csX6" fmla="*/ 3755575 w 3755575"/>
              <a:gd name="csY6" fmla="*/ 166111 h 996646"/>
              <a:gd name="csX7" fmla="*/ 3755575 w 3755575"/>
              <a:gd name="csY7" fmla="*/ 830535 h 996646"/>
              <a:gd name="csX8" fmla="*/ 3589464 w 3755575"/>
              <a:gd name="csY8" fmla="*/ 996646 h 996646"/>
              <a:gd name="csX9" fmla="*/ 2870560 w 3755575"/>
              <a:gd name="csY9" fmla="*/ 996646 h 996646"/>
              <a:gd name="csX10" fmla="*/ 2288590 w 3755575"/>
              <a:gd name="csY10" fmla="*/ 996646 h 996646"/>
              <a:gd name="csX11" fmla="*/ 1603919 w 3755575"/>
              <a:gd name="csY11" fmla="*/ 996646 h 996646"/>
              <a:gd name="csX12" fmla="*/ 953482 w 3755575"/>
              <a:gd name="csY12" fmla="*/ 996646 h 996646"/>
              <a:gd name="csX13" fmla="*/ 166111 w 3755575"/>
              <a:gd name="csY13" fmla="*/ 996646 h 996646"/>
              <a:gd name="csX14" fmla="*/ 0 w 3755575"/>
              <a:gd name="csY14" fmla="*/ 830535 h 996646"/>
              <a:gd name="csX15" fmla="*/ 0 w 3755575"/>
              <a:gd name="csY15" fmla="*/ 166111 h 9966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755575" h="996646" fill="none" extrusionOk="0">
                <a:moveTo>
                  <a:pt x="0" y="166111"/>
                </a:moveTo>
                <a:cubicBezTo>
                  <a:pt x="2836" y="68842"/>
                  <a:pt x="67142" y="8073"/>
                  <a:pt x="166111" y="0"/>
                </a:cubicBezTo>
                <a:cubicBezTo>
                  <a:pt x="469367" y="-4305"/>
                  <a:pt x="548548" y="-13710"/>
                  <a:pt x="816548" y="0"/>
                </a:cubicBezTo>
                <a:cubicBezTo>
                  <a:pt x="1084548" y="13710"/>
                  <a:pt x="1412797" y="15703"/>
                  <a:pt x="1569686" y="0"/>
                </a:cubicBezTo>
                <a:cubicBezTo>
                  <a:pt x="1726575" y="-15703"/>
                  <a:pt x="2037860" y="9820"/>
                  <a:pt x="2288590" y="0"/>
                </a:cubicBezTo>
                <a:cubicBezTo>
                  <a:pt x="2539320" y="-9820"/>
                  <a:pt x="3028476" y="-62483"/>
                  <a:pt x="3589464" y="0"/>
                </a:cubicBezTo>
                <a:cubicBezTo>
                  <a:pt x="3684323" y="-4711"/>
                  <a:pt x="3749975" y="65697"/>
                  <a:pt x="3755575" y="166111"/>
                </a:cubicBezTo>
                <a:cubicBezTo>
                  <a:pt x="3768949" y="352814"/>
                  <a:pt x="3731804" y="668296"/>
                  <a:pt x="3755575" y="830535"/>
                </a:cubicBezTo>
                <a:cubicBezTo>
                  <a:pt x="3769633" y="911543"/>
                  <a:pt x="3677648" y="990986"/>
                  <a:pt x="3589464" y="996646"/>
                </a:cubicBezTo>
                <a:cubicBezTo>
                  <a:pt x="3376381" y="965714"/>
                  <a:pt x="3144994" y="996049"/>
                  <a:pt x="2870560" y="996646"/>
                </a:cubicBezTo>
                <a:cubicBezTo>
                  <a:pt x="2596126" y="997243"/>
                  <a:pt x="2470081" y="990675"/>
                  <a:pt x="2288590" y="996646"/>
                </a:cubicBezTo>
                <a:cubicBezTo>
                  <a:pt x="2107099" y="1002618"/>
                  <a:pt x="1904238" y="980954"/>
                  <a:pt x="1603919" y="996646"/>
                </a:cubicBezTo>
                <a:cubicBezTo>
                  <a:pt x="1303600" y="1012338"/>
                  <a:pt x="1209749" y="980434"/>
                  <a:pt x="953482" y="996646"/>
                </a:cubicBezTo>
                <a:cubicBezTo>
                  <a:pt x="697215" y="1012858"/>
                  <a:pt x="385595" y="1027165"/>
                  <a:pt x="166111" y="996646"/>
                </a:cubicBezTo>
                <a:cubicBezTo>
                  <a:pt x="90365" y="981000"/>
                  <a:pt x="-10173" y="930075"/>
                  <a:pt x="0" y="830535"/>
                </a:cubicBezTo>
                <a:cubicBezTo>
                  <a:pt x="-12290" y="591220"/>
                  <a:pt x="12322" y="474894"/>
                  <a:pt x="0" y="166111"/>
                </a:cubicBezTo>
                <a:close/>
              </a:path>
              <a:path w="3755575" h="996646" stroke="0" extrusionOk="0">
                <a:moveTo>
                  <a:pt x="0" y="166111"/>
                </a:moveTo>
                <a:cubicBezTo>
                  <a:pt x="5666" y="96458"/>
                  <a:pt x="58268" y="-10159"/>
                  <a:pt x="166111" y="0"/>
                </a:cubicBezTo>
                <a:cubicBezTo>
                  <a:pt x="353966" y="-22735"/>
                  <a:pt x="501072" y="-13964"/>
                  <a:pt x="782315" y="0"/>
                </a:cubicBezTo>
                <a:cubicBezTo>
                  <a:pt x="1063558" y="13964"/>
                  <a:pt x="1219938" y="20515"/>
                  <a:pt x="1501219" y="0"/>
                </a:cubicBezTo>
                <a:cubicBezTo>
                  <a:pt x="1782500" y="-20515"/>
                  <a:pt x="1835697" y="-15340"/>
                  <a:pt x="2083189" y="0"/>
                </a:cubicBezTo>
                <a:cubicBezTo>
                  <a:pt x="2330681" y="15340"/>
                  <a:pt x="2534096" y="-11766"/>
                  <a:pt x="2733626" y="0"/>
                </a:cubicBezTo>
                <a:cubicBezTo>
                  <a:pt x="2933156" y="11766"/>
                  <a:pt x="3165521" y="31168"/>
                  <a:pt x="3589464" y="0"/>
                </a:cubicBezTo>
                <a:cubicBezTo>
                  <a:pt x="3694701" y="-16927"/>
                  <a:pt x="3737283" y="80078"/>
                  <a:pt x="3755575" y="166111"/>
                </a:cubicBezTo>
                <a:cubicBezTo>
                  <a:pt x="3749030" y="461622"/>
                  <a:pt x="3752793" y="558693"/>
                  <a:pt x="3755575" y="830535"/>
                </a:cubicBezTo>
                <a:cubicBezTo>
                  <a:pt x="3754152" y="939236"/>
                  <a:pt x="3692108" y="1012212"/>
                  <a:pt x="3589464" y="996646"/>
                </a:cubicBezTo>
                <a:cubicBezTo>
                  <a:pt x="3449561" y="998476"/>
                  <a:pt x="3110167" y="1008824"/>
                  <a:pt x="2939027" y="996646"/>
                </a:cubicBezTo>
                <a:cubicBezTo>
                  <a:pt x="2767887" y="984468"/>
                  <a:pt x="2451160" y="1013842"/>
                  <a:pt x="2322823" y="996646"/>
                </a:cubicBezTo>
                <a:cubicBezTo>
                  <a:pt x="2194486" y="979450"/>
                  <a:pt x="1988642" y="1018560"/>
                  <a:pt x="1672386" y="996646"/>
                </a:cubicBezTo>
                <a:cubicBezTo>
                  <a:pt x="1356130" y="974732"/>
                  <a:pt x="1241541" y="985971"/>
                  <a:pt x="953482" y="996646"/>
                </a:cubicBezTo>
                <a:cubicBezTo>
                  <a:pt x="665423" y="1007321"/>
                  <a:pt x="425274" y="990337"/>
                  <a:pt x="166111" y="996646"/>
                </a:cubicBezTo>
                <a:cubicBezTo>
                  <a:pt x="75416" y="998691"/>
                  <a:pt x="-8627" y="923296"/>
                  <a:pt x="0" y="830535"/>
                </a:cubicBezTo>
                <a:cubicBezTo>
                  <a:pt x="-21531" y="690204"/>
                  <a:pt x="-6009" y="401417"/>
                  <a:pt x="0" y="166111"/>
                </a:cubicBezTo>
                <a:close/>
              </a:path>
            </a:pathLst>
          </a:custGeom>
          <a:solidFill>
            <a:srgbClr val="ECF4EC"/>
          </a:solidFill>
          <a:ln>
            <a:solidFill>
              <a:srgbClr val="3F5B3B"/>
            </a:solidFill>
            <a:extLst>
              <a:ext uri="{C807C97D-BFC1-408E-A445-0C87EB9F89A2}">
                <ask:lineSketchStyleProps xmlns:ask="http://schemas.microsoft.com/office/drawing/2018/sketchyshapes" sd="225807227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Ευρώπη: αυξημένα επίπεδα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απώλειας</a:t>
            </a:r>
            <a:r>
              <a:rPr lang="el-GR" sz="22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βιοποικιλότητας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848E0294-9A05-C384-3812-3DE5794D92D0}"/>
              </a:ext>
            </a:extLst>
          </p:cNvPr>
          <p:cNvSpPr/>
          <p:nvPr/>
        </p:nvSpPr>
        <p:spPr>
          <a:xfrm rot="10800000" flipV="1">
            <a:off x="-566062" y="435166"/>
            <a:ext cx="969917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Η παρακολούθηση της Βιοποικιλότητας στην Ευρώπη</a:t>
            </a:r>
            <a:endParaRPr sz="2800" b="1" kern="0" dirty="0">
              <a:solidFill>
                <a:srgbClr val="FFFFFF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9157B85-183A-5A3F-B504-DA4122798FA0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DDBF6-44DA-DEE7-A020-8F6D33BA82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42482" flipV="1">
            <a:off x="2121530" y="3321651"/>
            <a:ext cx="854405" cy="854405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5F4455C-E455-96C7-CFAD-9368152DF6D3}"/>
              </a:ext>
            </a:extLst>
          </p:cNvPr>
          <p:cNvSpPr/>
          <p:nvPr/>
        </p:nvSpPr>
        <p:spPr>
          <a:xfrm>
            <a:off x="1542699" y="1634956"/>
            <a:ext cx="3672000" cy="1510830"/>
          </a:xfrm>
          <a:custGeom>
            <a:avLst/>
            <a:gdLst>
              <a:gd name="csX0" fmla="*/ 0 w 3672000"/>
              <a:gd name="csY0" fmla="*/ 755415 h 1510830"/>
              <a:gd name="csX1" fmla="*/ 1836000 w 3672000"/>
              <a:gd name="csY1" fmla="*/ 0 h 1510830"/>
              <a:gd name="csX2" fmla="*/ 3672000 w 3672000"/>
              <a:gd name="csY2" fmla="*/ 755415 h 1510830"/>
              <a:gd name="csX3" fmla="*/ 1836000 w 3672000"/>
              <a:gd name="csY3" fmla="*/ 1510830 h 1510830"/>
              <a:gd name="csX4" fmla="*/ 0 w 3672000"/>
              <a:gd name="csY4" fmla="*/ 755415 h 1510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72000" h="1510830" fill="none" extrusionOk="0">
                <a:moveTo>
                  <a:pt x="0" y="755415"/>
                </a:moveTo>
                <a:cubicBezTo>
                  <a:pt x="162861" y="474314"/>
                  <a:pt x="709698" y="-140838"/>
                  <a:pt x="1836000" y="0"/>
                </a:cubicBezTo>
                <a:cubicBezTo>
                  <a:pt x="2747363" y="6444"/>
                  <a:pt x="3655613" y="404434"/>
                  <a:pt x="3672000" y="755415"/>
                </a:cubicBezTo>
                <a:cubicBezTo>
                  <a:pt x="3672455" y="1037074"/>
                  <a:pt x="2679591" y="1569146"/>
                  <a:pt x="1836000" y="1510830"/>
                </a:cubicBezTo>
                <a:cubicBezTo>
                  <a:pt x="783930" y="1461566"/>
                  <a:pt x="78204" y="1128757"/>
                  <a:pt x="0" y="755415"/>
                </a:cubicBezTo>
                <a:close/>
              </a:path>
              <a:path w="3672000" h="1510830" stroke="0" extrusionOk="0">
                <a:moveTo>
                  <a:pt x="0" y="755415"/>
                </a:moveTo>
                <a:cubicBezTo>
                  <a:pt x="-95201" y="162657"/>
                  <a:pt x="981634" y="-71187"/>
                  <a:pt x="1836000" y="0"/>
                </a:cubicBezTo>
                <a:cubicBezTo>
                  <a:pt x="2860730" y="22758"/>
                  <a:pt x="3660601" y="343526"/>
                  <a:pt x="3672000" y="755415"/>
                </a:cubicBezTo>
                <a:cubicBezTo>
                  <a:pt x="3551570" y="1068113"/>
                  <a:pt x="2892592" y="1494998"/>
                  <a:pt x="1836000" y="1510830"/>
                </a:cubicBezTo>
                <a:cubicBezTo>
                  <a:pt x="803858" y="1491916"/>
                  <a:pt x="10972" y="1180933"/>
                  <a:pt x="0" y="755415"/>
                </a:cubicBezTo>
                <a:close/>
              </a:path>
            </a:pathLst>
          </a:custGeom>
          <a:solidFill>
            <a:srgbClr val="E7D5D5"/>
          </a:solidFill>
          <a:ln>
            <a:solidFill>
              <a:srgbClr val="A96667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Biodiversity Strategy for 2030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C4E05F3-ABA1-3803-2DBA-D96507F80EC3}"/>
              </a:ext>
            </a:extLst>
          </p:cNvPr>
          <p:cNvSpPr/>
          <p:nvPr/>
        </p:nvSpPr>
        <p:spPr>
          <a:xfrm>
            <a:off x="5855253" y="2507677"/>
            <a:ext cx="3672000" cy="1510830"/>
          </a:xfrm>
          <a:custGeom>
            <a:avLst/>
            <a:gdLst>
              <a:gd name="csX0" fmla="*/ 0 w 3672000"/>
              <a:gd name="csY0" fmla="*/ 755415 h 1510830"/>
              <a:gd name="csX1" fmla="*/ 1836000 w 3672000"/>
              <a:gd name="csY1" fmla="*/ 0 h 1510830"/>
              <a:gd name="csX2" fmla="*/ 3672000 w 3672000"/>
              <a:gd name="csY2" fmla="*/ 755415 h 1510830"/>
              <a:gd name="csX3" fmla="*/ 1836000 w 3672000"/>
              <a:gd name="csY3" fmla="*/ 1510830 h 1510830"/>
              <a:gd name="csX4" fmla="*/ 0 w 3672000"/>
              <a:gd name="csY4" fmla="*/ 755415 h 1510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72000" h="1510830" fill="none" extrusionOk="0">
                <a:moveTo>
                  <a:pt x="0" y="755415"/>
                </a:moveTo>
                <a:cubicBezTo>
                  <a:pt x="162861" y="474314"/>
                  <a:pt x="709698" y="-140838"/>
                  <a:pt x="1836000" y="0"/>
                </a:cubicBezTo>
                <a:cubicBezTo>
                  <a:pt x="2747363" y="6444"/>
                  <a:pt x="3655613" y="404434"/>
                  <a:pt x="3672000" y="755415"/>
                </a:cubicBezTo>
                <a:cubicBezTo>
                  <a:pt x="3672455" y="1037074"/>
                  <a:pt x="2679591" y="1569146"/>
                  <a:pt x="1836000" y="1510830"/>
                </a:cubicBezTo>
                <a:cubicBezTo>
                  <a:pt x="783930" y="1461566"/>
                  <a:pt x="78204" y="1128757"/>
                  <a:pt x="0" y="755415"/>
                </a:cubicBezTo>
                <a:close/>
              </a:path>
              <a:path w="3672000" h="1510830" stroke="0" extrusionOk="0">
                <a:moveTo>
                  <a:pt x="0" y="755415"/>
                </a:moveTo>
                <a:cubicBezTo>
                  <a:pt x="-95201" y="162657"/>
                  <a:pt x="981634" y="-71187"/>
                  <a:pt x="1836000" y="0"/>
                </a:cubicBezTo>
                <a:cubicBezTo>
                  <a:pt x="2860730" y="22758"/>
                  <a:pt x="3660601" y="343526"/>
                  <a:pt x="3672000" y="755415"/>
                </a:cubicBezTo>
                <a:cubicBezTo>
                  <a:pt x="3551570" y="1068113"/>
                  <a:pt x="2892592" y="1494998"/>
                  <a:pt x="1836000" y="1510830"/>
                </a:cubicBezTo>
                <a:cubicBezTo>
                  <a:pt x="803858" y="1491916"/>
                  <a:pt x="10972" y="1180933"/>
                  <a:pt x="0" y="755415"/>
                </a:cubicBezTo>
                <a:close/>
              </a:path>
            </a:pathLst>
          </a:custGeom>
          <a:solidFill>
            <a:srgbClr val="E7D5D5"/>
          </a:solidFill>
          <a:ln>
            <a:solidFill>
              <a:srgbClr val="A96667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Kunming-Montreal Global Biodiversity Framework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57CFCB-66E2-6B41-C5A9-A637320F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5000848" y="3558113"/>
            <a:ext cx="854405" cy="854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F18914B-0991-F89D-669D-957F47FD5C53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6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6AE0F-4455-1CE8-89A1-C8D4F760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9DD55D4-6D50-D2FC-E880-35A180F95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0638" r="13373" b="16473"/>
          <a:stretch>
            <a:fillRect/>
          </a:stretch>
        </p:blipFill>
        <p:spPr>
          <a:xfrm>
            <a:off x="432621" y="1191575"/>
            <a:ext cx="2484792" cy="2383075"/>
          </a:xfrm>
          <a:prstGeom prst="rect">
            <a:avLst/>
          </a:prstGeom>
        </p:spPr>
      </p:pic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A8426390-4D59-D96F-2122-08C5B43B3F32}"/>
              </a:ext>
            </a:extLst>
          </p:cNvPr>
          <p:cNvSpPr/>
          <p:nvPr/>
        </p:nvSpPr>
        <p:spPr>
          <a:xfrm rot="10800000" flipV="1">
            <a:off x="-566068" y="435166"/>
            <a:ext cx="9537347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Ενέργειες για την βελτίωση της βιοπαρακολούθησης</a:t>
            </a:r>
            <a:endParaRPr lang="el-GR" sz="24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31E079-51A9-3450-77AD-45A21BD3000C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C05D69A8-8722-DE99-9BC0-4BD1DF52D5E1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6939583" y="2120874"/>
            <a:ext cx="2643228" cy="391175"/>
          </a:xfrm>
          <a:prstGeom prst="curvedConnector2">
            <a:avLst/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1738310A-D16E-A364-800A-A20BE0520C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28942" y="3078011"/>
            <a:ext cx="4338422" cy="1039746"/>
          </a:xfrm>
          <a:prstGeom prst="curvedConnector2">
            <a:avLst/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10D4F4-8E05-3967-C744-31B73C00CE49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C6626-B491-94CF-0DDD-80C0C231F285}"/>
              </a:ext>
            </a:extLst>
          </p:cNvPr>
          <p:cNvGrpSpPr/>
          <p:nvPr/>
        </p:nvGrpSpPr>
        <p:grpSpPr>
          <a:xfrm>
            <a:off x="3328251" y="1554912"/>
            <a:ext cx="3704888" cy="1136564"/>
            <a:chOff x="294818" y="1546384"/>
            <a:chExt cx="3704888" cy="1136564"/>
          </a:xfrm>
        </p:grpSpPr>
        <p:sp>
          <p:nvSpPr>
            <p:cNvPr id="69" name="Google Shape;1538;p50">
              <a:extLst>
                <a:ext uri="{FF2B5EF4-FFF2-40B4-BE49-F238E27FC236}">
                  <a16:creationId xmlns:a16="http://schemas.microsoft.com/office/drawing/2014/main" id="{753C1841-BC2D-3AC6-5F0F-70004C32496D}"/>
                </a:ext>
              </a:extLst>
            </p:cNvPr>
            <p:cNvSpPr/>
            <p:nvPr/>
          </p:nvSpPr>
          <p:spPr>
            <a:xfrm rot="5400000">
              <a:off x="1578980" y="262222"/>
              <a:ext cx="1136564" cy="370488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E202E3-7D6F-BEAC-CCB1-12F909902849}"/>
                </a:ext>
              </a:extLst>
            </p:cNvPr>
            <p:cNvSpPr txBox="1"/>
            <p:nvPr/>
          </p:nvSpPr>
          <p:spPr>
            <a:xfrm>
              <a:off x="388375" y="1758403"/>
              <a:ext cx="351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Συντονισμός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και </a:t>
              </a:r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τυποποίηση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 σε ευρωπαϊκή κλίμακα</a:t>
              </a:r>
              <a:endParaRPr lang="en-US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1A1D3-3D84-7323-0C5F-B12D32702FC0}"/>
              </a:ext>
            </a:extLst>
          </p:cNvPr>
          <p:cNvGrpSpPr/>
          <p:nvPr/>
        </p:nvGrpSpPr>
        <p:grpSpPr>
          <a:xfrm>
            <a:off x="7652325" y="2517584"/>
            <a:ext cx="4107054" cy="1120853"/>
            <a:chOff x="5422910" y="5393035"/>
            <a:chExt cx="4107054" cy="1120853"/>
          </a:xfrm>
        </p:grpSpPr>
        <p:sp>
          <p:nvSpPr>
            <p:cNvPr id="20" name="Google Shape;1538;p50">
              <a:extLst>
                <a:ext uri="{FF2B5EF4-FFF2-40B4-BE49-F238E27FC236}">
                  <a16:creationId xmlns:a16="http://schemas.microsoft.com/office/drawing/2014/main" id="{3F7945A9-78AA-70BE-FBB6-9192CBD85F5D}"/>
                </a:ext>
              </a:extLst>
            </p:cNvPr>
            <p:cNvSpPr/>
            <p:nvPr/>
          </p:nvSpPr>
          <p:spPr>
            <a:xfrm rot="5400000">
              <a:off x="6916010" y="3899935"/>
              <a:ext cx="1120853" cy="4107054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B275CB-EF30-2263-8C80-4134EF660AF0}"/>
                </a:ext>
              </a:extLst>
            </p:cNvPr>
            <p:cNvSpPr txBox="1"/>
            <p:nvPr/>
          </p:nvSpPr>
          <p:spPr>
            <a:xfrm>
              <a:off x="5422910" y="5599519"/>
              <a:ext cx="410705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Ευρωπαϊκό Κέντρο Συντονισμού Βιοπαρακολούθησης - </a:t>
              </a:r>
              <a:r>
                <a:rPr lang="en-US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EBOCC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192B1C-D654-5472-92B7-03E863A97C82}"/>
              </a:ext>
            </a:extLst>
          </p:cNvPr>
          <p:cNvSpPr txBox="1"/>
          <p:nvPr/>
        </p:nvSpPr>
        <p:spPr>
          <a:xfrm>
            <a:off x="10492740" y="6663174"/>
            <a:ext cx="17836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https://www.vecteezy.com/free-vector/graphic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B261EA6-B10E-0498-ADE8-5905528B7672}"/>
              </a:ext>
            </a:extLst>
          </p:cNvPr>
          <p:cNvCxnSpPr>
            <a:cxnSpLocks/>
          </p:cNvCxnSpPr>
          <p:nvPr/>
        </p:nvCxnSpPr>
        <p:spPr>
          <a:xfrm>
            <a:off x="5009925" y="4533319"/>
            <a:ext cx="4572886" cy="1040550"/>
          </a:xfrm>
          <a:prstGeom prst="curvedConnector3">
            <a:avLst>
              <a:gd name="adj1" fmla="val 50000"/>
            </a:avLst>
          </a:prstGeom>
          <a:ln w="9525">
            <a:solidFill>
              <a:srgbClr val="3F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B2488-8C8D-8F84-AF51-72B4D9FD8190}"/>
              </a:ext>
            </a:extLst>
          </p:cNvPr>
          <p:cNvGrpSpPr/>
          <p:nvPr/>
        </p:nvGrpSpPr>
        <p:grpSpPr>
          <a:xfrm>
            <a:off x="1691098" y="4084532"/>
            <a:ext cx="4107054" cy="707888"/>
            <a:chOff x="5422910" y="5445630"/>
            <a:chExt cx="4107054" cy="707888"/>
          </a:xfrm>
        </p:grpSpPr>
        <p:sp>
          <p:nvSpPr>
            <p:cNvPr id="7" name="Google Shape;1538;p50">
              <a:extLst>
                <a:ext uri="{FF2B5EF4-FFF2-40B4-BE49-F238E27FC236}">
                  <a16:creationId xmlns:a16="http://schemas.microsoft.com/office/drawing/2014/main" id="{A4A40D68-F4A9-781C-1139-3412059F1543}"/>
                </a:ext>
              </a:extLst>
            </p:cNvPr>
            <p:cNvSpPr/>
            <p:nvPr/>
          </p:nvSpPr>
          <p:spPr>
            <a:xfrm rot="5400000">
              <a:off x="7122493" y="4072209"/>
              <a:ext cx="707888" cy="345473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16A717-F04B-9385-D12D-C8141CCA4AFD}"/>
                </a:ext>
              </a:extLst>
            </p:cNvPr>
            <p:cNvSpPr txBox="1"/>
            <p:nvPr/>
          </p:nvSpPr>
          <p:spPr>
            <a:xfrm>
              <a:off x="5422910" y="5599519"/>
              <a:ext cx="410705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Καινοτόμες τεχνολογίες</a:t>
              </a:r>
              <a:endParaRPr lang="en-US" sz="20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14A6D3-E201-635B-DFC0-0B6367DA6F86}"/>
              </a:ext>
            </a:extLst>
          </p:cNvPr>
          <p:cNvGrpSpPr/>
          <p:nvPr/>
        </p:nvGrpSpPr>
        <p:grpSpPr>
          <a:xfrm>
            <a:off x="6917752" y="4681241"/>
            <a:ext cx="4107054" cy="1174236"/>
            <a:chOff x="5422910" y="5445630"/>
            <a:chExt cx="4107054" cy="837559"/>
          </a:xfrm>
        </p:grpSpPr>
        <p:sp>
          <p:nvSpPr>
            <p:cNvPr id="13" name="Google Shape;1538;p50">
              <a:extLst>
                <a:ext uri="{FF2B5EF4-FFF2-40B4-BE49-F238E27FC236}">
                  <a16:creationId xmlns:a16="http://schemas.microsoft.com/office/drawing/2014/main" id="{4EB563FF-38CA-2D14-189F-9006B08BBECE}"/>
                </a:ext>
              </a:extLst>
            </p:cNvPr>
            <p:cNvSpPr/>
            <p:nvPr/>
          </p:nvSpPr>
          <p:spPr>
            <a:xfrm rot="5400000">
              <a:off x="7122493" y="4072209"/>
              <a:ext cx="707888" cy="345473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DE8D7"/>
            </a:solidFill>
            <a:ln w="19050">
              <a:solidFill>
                <a:srgbClr val="3F5B3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9DE93C-A6E7-1E6A-0800-B555ACA4F179}"/>
                </a:ext>
              </a:extLst>
            </p:cNvPr>
            <p:cNvSpPr txBox="1"/>
            <p:nvPr/>
          </p:nvSpPr>
          <p:spPr>
            <a:xfrm>
              <a:off x="5422910" y="5575303"/>
              <a:ext cx="4107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Ανοιχτά 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και</a:t>
              </a:r>
              <a:r>
                <a:rPr lang="el-GR" sz="20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 Διαλειτουργικά </a:t>
              </a:r>
              <a:r>
                <a:rPr lang="el-GR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δεδομένα</a:t>
              </a:r>
              <a:endParaRPr lang="en-US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92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1419-C6C4-090E-D1C7-1D8FB49C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AA680A-87FA-29F5-BD1D-07F2DB3A6944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87D0AFA-605B-CBD4-F3D6-7F42D9802BC8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2F6F9-E3AC-F93D-40DE-F72711017AF8}"/>
              </a:ext>
            </a:extLst>
          </p:cNvPr>
          <p:cNvGrpSpPr/>
          <p:nvPr/>
        </p:nvGrpSpPr>
        <p:grpSpPr>
          <a:xfrm>
            <a:off x="2562608" y="2583765"/>
            <a:ext cx="7066784" cy="1690470"/>
            <a:chOff x="2410208" y="1889760"/>
            <a:chExt cx="7066784" cy="16904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685DA0-6263-EB0D-B366-BEECD14BFF3A}"/>
                </a:ext>
              </a:extLst>
            </p:cNvPr>
            <p:cNvSpPr txBox="1"/>
            <p:nvPr/>
          </p:nvSpPr>
          <p:spPr>
            <a:xfrm>
              <a:off x="2410208" y="1889760"/>
              <a:ext cx="706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600" b="1" dirty="0">
                  <a:solidFill>
                    <a:srgbClr val="3F5B3B"/>
                  </a:solidFill>
                  <a:latin typeface="Aptos" panose="020B0004020202020204" pitchFamily="34" charset="0"/>
                </a:rPr>
                <a:t>Ευχαριστώ για την προσοχή σας!</a:t>
              </a:r>
              <a:endParaRPr lang="en-US" sz="3600" b="1" dirty="0">
                <a:solidFill>
                  <a:srgbClr val="3F5B3B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709D4D-3716-FBD2-E8D6-CB639A61FCC9}"/>
                </a:ext>
              </a:extLst>
            </p:cNvPr>
            <p:cNvSpPr txBox="1"/>
            <p:nvPr/>
          </p:nvSpPr>
          <p:spPr>
            <a:xfrm>
              <a:off x="2410208" y="2933899"/>
              <a:ext cx="706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600" b="1" dirty="0">
                  <a:solidFill>
                    <a:srgbClr val="3F5B3B"/>
                  </a:solidFill>
                  <a:latin typeface="Aptos" panose="020B0004020202020204" pitchFamily="34" charset="0"/>
                </a:rPr>
                <a:t>Ερωτήσεις;</a:t>
              </a:r>
              <a:endParaRPr lang="en-US" sz="3600" b="1" dirty="0">
                <a:solidFill>
                  <a:srgbClr val="3F5B3B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6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AE21-CD7F-19E8-7BB5-68DE9DA8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AB92908B-28F2-2D67-692D-6E6A10C94BF2}"/>
              </a:ext>
            </a:extLst>
          </p:cNvPr>
          <p:cNvSpPr/>
          <p:nvPr/>
        </p:nvSpPr>
        <p:spPr>
          <a:xfrm rot="10800000" flipV="1">
            <a:off x="-566062" y="435166"/>
            <a:ext cx="969917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Η παρακολούθηση της Βιοποικιλότητας στην Ευρώπη</a:t>
            </a:r>
            <a:endParaRPr sz="2800" b="1" kern="0" dirty="0">
              <a:solidFill>
                <a:srgbClr val="FFFFFF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B80DDB-B8FA-18B1-BDB8-1307E93968DF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AE8907-5DD7-2D90-7BFF-D8761B84B524}"/>
              </a:ext>
            </a:extLst>
          </p:cNvPr>
          <p:cNvSpPr/>
          <p:nvPr/>
        </p:nvSpPr>
        <p:spPr>
          <a:xfrm>
            <a:off x="6633990" y="2027618"/>
            <a:ext cx="4998245" cy="818256"/>
          </a:xfrm>
          <a:custGeom>
            <a:avLst/>
            <a:gdLst>
              <a:gd name="csX0" fmla="*/ 0 w 4998245"/>
              <a:gd name="csY0" fmla="*/ 136379 h 818256"/>
              <a:gd name="csX1" fmla="*/ 136379 w 4998245"/>
              <a:gd name="csY1" fmla="*/ 0 h 818256"/>
              <a:gd name="csX2" fmla="*/ 716939 w 4998245"/>
              <a:gd name="csY2" fmla="*/ 0 h 818256"/>
              <a:gd name="csX3" fmla="*/ 1392008 w 4998245"/>
              <a:gd name="csY3" fmla="*/ 0 h 818256"/>
              <a:gd name="csX4" fmla="*/ 2161588 w 4998245"/>
              <a:gd name="csY4" fmla="*/ 0 h 818256"/>
              <a:gd name="csX5" fmla="*/ 2836657 w 4998245"/>
              <a:gd name="csY5" fmla="*/ 0 h 818256"/>
              <a:gd name="csX6" fmla="*/ 3511727 w 4998245"/>
              <a:gd name="csY6" fmla="*/ 0 h 818256"/>
              <a:gd name="csX7" fmla="*/ 4092287 w 4998245"/>
              <a:gd name="csY7" fmla="*/ 0 h 818256"/>
              <a:gd name="csX8" fmla="*/ 4861866 w 4998245"/>
              <a:gd name="csY8" fmla="*/ 0 h 818256"/>
              <a:gd name="csX9" fmla="*/ 4998245 w 4998245"/>
              <a:gd name="csY9" fmla="*/ 136379 h 818256"/>
              <a:gd name="csX10" fmla="*/ 4998245 w 4998245"/>
              <a:gd name="csY10" fmla="*/ 681877 h 818256"/>
              <a:gd name="csX11" fmla="*/ 4861866 w 4998245"/>
              <a:gd name="csY11" fmla="*/ 818256 h 818256"/>
              <a:gd name="csX12" fmla="*/ 4328561 w 4998245"/>
              <a:gd name="csY12" fmla="*/ 818256 h 818256"/>
              <a:gd name="csX13" fmla="*/ 3795256 w 4998245"/>
              <a:gd name="csY13" fmla="*/ 818256 h 818256"/>
              <a:gd name="csX14" fmla="*/ 3120187 w 4998245"/>
              <a:gd name="csY14" fmla="*/ 818256 h 818256"/>
              <a:gd name="csX15" fmla="*/ 2586882 w 4998245"/>
              <a:gd name="csY15" fmla="*/ 818256 h 818256"/>
              <a:gd name="csX16" fmla="*/ 1817302 w 4998245"/>
              <a:gd name="csY16" fmla="*/ 818256 h 818256"/>
              <a:gd name="csX17" fmla="*/ 1142233 w 4998245"/>
              <a:gd name="csY17" fmla="*/ 818256 h 818256"/>
              <a:gd name="csX18" fmla="*/ 136379 w 4998245"/>
              <a:gd name="csY18" fmla="*/ 818256 h 818256"/>
              <a:gd name="csX19" fmla="*/ 0 w 4998245"/>
              <a:gd name="csY19" fmla="*/ 681877 h 818256"/>
              <a:gd name="csX20" fmla="*/ 0 w 4998245"/>
              <a:gd name="csY20" fmla="*/ 136379 h 8182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998245" h="818256" fill="none" extrusionOk="0">
                <a:moveTo>
                  <a:pt x="0" y="136379"/>
                </a:moveTo>
                <a:cubicBezTo>
                  <a:pt x="4498" y="58779"/>
                  <a:pt x="57075" y="11909"/>
                  <a:pt x="136379" y="0"/>
                </a:cubicBezTo>
                <a:cubicBezTo>
                  <a:pt x="355158" y="-8268"/>
                  <a:pt x="596831" y="12221"/>
                  <a:pt x="716939" y="0"/>
                </a:cubicBezTo>
                <a:cubicBezTo>
                  <a:pt x="837047" y="-12221"/>
                  <a:pt x="1097907" y="-25939"/>
                  <a:pt x="1392008" y="0"/>
                </a:cubicBezTo>
                <a:cubicBezTo>
                  <a:pt x="1686109" y="25939"/>
                  <a:pt x="1959057" y="-19878"/>
                  <a:pt x="2161588" y="0"/>
                </a:cubicBezTo>
                <a:cubicBezTo>
                  <a:pt x="2364119" y="19878"/>
                  <a:pt x="2527552" y="-33044"/>
                  <a:pt x="2836657" y="0"/>
                </a:cubicBezTo>
                <a:cubicBezTo>
                  <a:pt x="3145762" y="33044"/>
                  <a:pt x="3366003" y="-9803"/>
                  <a:pt x="3511727" y="0"/>
                </a:cubicBezTo>
                <a:cubicBezTo>
                  <a:pt x="3657451" y="9803"/>
                  <a:pt x="3942534" y="24727"/>
                  <a:pt x="4092287" y="0"/>
                </a:cubicBezTo>
                <a:cubicBezTo>
                  <a:pt x="4242040" y="-24727"/>
                  <a:pt x="4502079" y="37056"/>
                  <a:pt x="4861866" y="0"/>
                </a:cubicBezTo>
                <a:cubicBezTo>
                  <a:pt x="4935079" y="-3117"/>
                  <a:pt x="4986717" y="56977"/>
                  <a:pt x="4998245" y="136379"/>
                </a:cubicBezTo>
                <a:cubicBezTo>
                  <a:pt x="4994539" y="303849"/>
                  <a:pt x="5022712" y="558769"/>
                  <a:pt x="4998245" y="681877"/>
                </a:cubicBezTo>
                <a:cubicBezTo>
                  <a:pt x="4988883" y="751267"/>
                  <a:pt x="4946853" y="819724"/>
                  <a:pt x="4861866" y="818256"/>
                </a:cubicBezTo>
                <a:cubicBezTo>
                  <a:pt x="4724914" y="814206"/>
                  <a:pt x="4476371" y="806550"/>
                  <a:pt x="4328561" y="818256"/>
                </a:cubicBezTo>
                <a:cubicBezTo>
                  <a:pt x="4180751" y="829962"/>
                  <a:pt x="3911192" y="792288"/>
                  <a:pt x="3795256" y="818256"/>
                </a:cubicBezTo>
                <a:cubicBezTo>
                  <a:pt x="3679320" y="844224"/>
                  <a:pt x="3259622" y="797034"/>
                  <a:pt x="3120187" y="818256"/>
                </a:cubicBezTo>
                <a:cubicBezTo>
                  <a:pt x="2980752" y="839478"/>
                  <a:pt x="2719638" y="802281"/>
                  <a:pt x="2586882" y="818256"/>
                </a:cubicBezTo>
                <a:cubicBezTo>
                  <a:pt x="2454126" y="834231"/>
                  <a:pt x="2010539" y="827112"/>
                  <a:pt x="1817302" y="818256"/>
                </a:cubicBezTo>
                <a:cubicBezTo>
                  <a:pt x="1624065" y="809400"/>
                  <a:pt x="1346472" y="818345"/>
                  <a:pt x="1142233" y="818256"/>
                </a:cubicBezTo>
                <a:cubicBezTo>
                  <a:pt x="937994" y="818167"/>
                  <a:pt x="477736" y="839847"/>
                  <a:pt x="136379" y="818256"/>
                </a:cubicBezTo>
                <a:cubicBezTo>
                  <a:pt x="52069" y="806501"/>
                  <a:pt x="4277" y="751084"/>
                  <a:pt x="0" y="681877"/>
                </a:cubicBezTo>
                <a:cubicBezTo>
                  <a:pt x="-12657" y="533809"/>
                  <a:pt x="5127" y="371003"/>
                  <a:pt x="0" y="136379"/>
                </a:cubicBezTo>
                <a:close/>
              </a:path>
              <a:path w="4998245" h="818256" stroke="0" extrusionOk="0">
                <a:moveTo>
                  <a:pt x="0" y="136379"/>
                </a:moveTo>
                <a:cubicBezTo>
                  <a:pt x="11865" y="66077"/>
                  <a:pt x="50021" y="-14780"/>
                  <a:pt x="136379" y="0"/>
                </a:cubicBezTo>
                <a:cubicBezTo>
                  <a:pt x="335535" y="28675"/>
                  <a:pt x="503933" y="25138"/>
                  <a:pt x="764194" y="0"/>
                </a:cubicBezTo>
                <a:cubicBezTo>
                  <a:pt x="1024456" y="-25138"/>
                  <a:pt x="1132803" y="-9982"/>
                  <a:pt x="1439263" y="0"/>
                </a:cubicBezTo>
                <a:cubicBezTo>
                  <a:pt x="1745723" y="9982"/>
                  <a:pt x="1769726" y="-24825"/>
                  <a:pt x="1972568" y="0"/>
                </a:cubicBezTo>
                <a:cubicBezTo>
                  <a:pt x="2175410" y="24825"/>
                  <a:pt x="2427881" y="28271"/>
                  <a:pt x="2600383" y="0"/>
                </a:cubicBezTo>
                <a:cubicBezTo>
                  <a:pt x="2772885" y="-28271"/>
                  <a:pt x="3056885" y="-24936"/>
                  <a:pt x="3180943" y="0"/>
                </a:cubicBezTo>
                <a:cubicBezTo>
                  <a:pt x="3305001" y="24936"/>
                  <a:pt x="3450579" y="14267"/>
                  <a:pt x="3714248" y="0"/>
                </a:cubicBezTo>
                <a:cubicBezTo>
                  <a:pt x="3977918" y="-14267"/>
                  <a:pt x="4557244" y="-6276"/>
                  <a:pt x="4861866" y="0"/>
                </a:cubicBezTo>
                <a:cubicBezTo>
                  <a:pt x="4938492" y="1852"/>
                  <a:pt x="4998104" y="64759"/>
                  <a:pt x="4998245" y="136379"/>
                </a:cubicBezTo>
                <a:cubicBezTo>
                  <a:pt x="4979654" y="395538"/>
                  <a:pt x="4976299" y="522479"/>
                  <a:pt x="4998245" y="681877"/>
                </a:cubicBezTo>
                <a:cubicBezTo>
                  <a:pt x="5005211" y="759899"/>
                  <a:pt x="4929454" y="811241"/>
                  <a:pt x="4861866" y="818256"/>
                </a:cubicBezTo>
                <a:cubicBezTo>
                  <a:pt x="4668474" y="793014"/>
                  <a:pt x="4261496" y="785519"/>
                  <a:pt x="4092287" y="818256"/>
                </a:cubicBezTo>
                <a:cubicBezTo>
                  <a:pt x="3923078" y="850993"/>
                  <a:pt x="3647196" y="810794"/>
                  <a:pt x="3511727" y="818256"/>
                </a:cubicBezTo>
                <a:cubicBezTo>
                  <a:pt x="3376258" y="825718"/>
                  <a:pt x="3122099" y="837287"/>
                  <a:pt x="2931167" y="818256"/>
                </a:cubicBezTo>
                <a:cubicBezTo>
                  <a:pt x="2740235" y="799225"/>
                  <a:pt x="2511180" y="833619"/>
                  <a:pt x="2350607" y="818256"/>
                </a:cubicBezTo>
                <a:cubicBezTo>
                  <a:pt x="2190034" y="802893"/>
                  <a:pt x="1893909" y="829510"/>
                  <a:pt x="1770047" y="818256"/>
                </a:cubicBezTo>
                <a:cubicBezTo>
                  <a:pt x="1646185" y="807002"/>
                  <a:pt x="1282724" y="789303"/>
                  <a:pt x="1142233" y="818256"/>
                </a:cubicBezTo>
                <a:cubicBezTo>
                  <a:pt x="1001742" y="847209"/>
                  <a:pt x="464409" y="815616"/>
                  <a:pt x="136379" y="818256"/>
                </a:cubicBezTo>
                <a:cubicBezTo>
                  <a:pt x="63534" y="820944"/>
                  <a:pt x="128" y="743879"/>
                  <a:pt x="0" y="681877"/>
                </a:cubicBezTo>
                <a:cubicBezTo>
                  <a:pt x="1943" y="486512"/>
                  <a:pt x="4243" y="400985"/>
                  <a:pt x="0" y="136379"/>
                </a:cubicBezTo>
                <a:close/>
              </a:path>
            </a:pathLst>
          </a:custGeom>
          <a:solidFill>
            <a:srgbClr val="E7D5D5"/>
          </a:solidFill>
          <a:ln>
            <a:solidFill>
              <a:srgbClr val="A96667"/>
            </a:solidFill>
            <a:extLst>
              <a:ext uri="{C807C97D-BFC1-408E-A445-0C87EB9F89A2}">
                <ask:lineSketchStyleProps xmlns:ask="http://schemas.microsoft.com/office/drawing/2018/sketchyshapes" sd="22002324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Διακρατικές πρωτοβουλίες</a:t>
            </a:r>
          </a:p>
          <a:p>
            <a:r>
              <a:rPr lang="el-GR" i="1" dirty="0">
                <a:solidFill>
                  <a:srgbClr val="000000"/>
                </a:solidFill>
                <a:latin typeface="Aptos" panose="020B0004020202020204" pitchFamily="34" charset="0"/>
              </a:rPr>
              <a:t>(εναρμόνιση - σύνθεση - σύγκριση δεδομένων)</a:t>
            </a:r>
            <a:endParaRPr lang="en-US" i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Google Shape;1538;p50">
            <a:extLst>
              <a:ext uri="{FF2B5EF4-FFF2-40B4-BE49-F238E27FC236}">
                <a16:creationId xmlns:a16="http://schemas.microsoft.com/office/drawing/2014/main" id="{60C5C321-F6F5-EBC5-D95B-2E7DF68E5C9C}"/>
              </a:ext>
            </a:extLst>
          </p:cNvPr>
          <p:cNvSpPr/>
          <p:nvPr/>
        </p:nvSpPr>
        <p:spPr>
          <a:xfrm rot="5400000">
            <a:off x="2107682" y="1960017"/>
            <a:ext cx="2500627" cy="453087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907FF9-0265-20AC-F6CB-23D704F25BDF}"/>
              </a:ext>
            </a:extLst>
          </p:cNvPr>
          <p:cNvSpPr/>
          <p:nvPr/>
        </p:nvSpPr>
        <p:spPr>
          <a:xfrm>
            <a:off x="446302" y="2027618"/>
            <a:ext cx="5307698" cy="818256"/>
          </a:xfrm>
          <a:custGeom>
            <a:avLst/>
            <a:gdLst>
              <a:gd name="csX0" fmla="*/ 0 w 5307698"/>
              <a:gd name="csY0" fmla="*/ 136379 h 818256"/>
              <a:gd name="csX1" fmla="*/ 136379 w 5307698"/>
              <a:gd name="csY1" fmla="*/ 0 h 818256"/>
              <a:gd name="csX2" fmla="*/ 614698 w 5307698"/>
              <a:gd name="csY2" fmla="*/ 0 h 818256"/>
              <a:gd name="csX3" fmla="*/ 1244066 w 5307698"/>
              <a:gd name="csY3" fmla="*/ 0 h 818256"/>
              <a:gd name="csX4" fmla="*/ 1772735 w 5307698"/>
              <a:gd name="csY4" fmla="*/ 0 h 818256"/>
              <a:gd name="csX5" fmla="*/ 2251054 w 5307698"/>
              <a:gd name="csY5" fmla="*/ 0 h 818256"/>
              <a:gd name="csX6" fmla="*/ 2981120 w 5307698"/>
              <a:gd name="csY6" fmla="*/ 0 h 818256"/>
              <a:gd name="csX7" fmla="*/ 3660837 w 5307698"/>
              <a:gd name="csY7" fmla="*/ 0 h 818256"/>
              <a:gd name="csX8" fmla="*/ 4239855 w 5307698"/>
              <a:gd name="csY8" fmla="*/ 0 h 818256"/>
              <a:gd name="csX9" fmla="*/ 5171319 w 5307698"/>
              <a:gd name="csY9" fmla="*/ 0 h 818256"/>
              <a:gd name="csX10" fmla="*/ 5307698 w 5307698"/>
              <a:gd name="csY10" fmla="*/ 136379 h 818256"/>
              <a:gd name="csX11" fmla="*/ 5307698 w 5307698"/>
              <a:gd name="csY11" fmla="*/ 681877 h 818256"/>
              <a:gd name="csX12" fmla="*/ 5171319 w 5307698"/>
              <a:gd name="csY12" fmla="*/ 818256 h 818256"/>
              <a:gd name="csX13" fmla="*/ 4693000 w 5307698"/>
              <a:gd name="csY13" fmla="*/ 818256 h 818256"/>
              <a:gd name="csX14" fmla="*/ 3962933 w 5307698"/>
              <a:gd name="csY14" fmla="*/ 818256 h 818256"/>
              <a:gd name="csX15" fmla="*/ 3232867 w 5307698"/>
              <a:gd name="csY15" fmla="*/ 818256 h 818256"/>
              <a:gd name="csX16" fmla="*/ 2553150 w 5307698"/>
              <a:gd name="csY16" fmla="*/ 818256 h 818256"/>
              <a:gd name="csX17" fmla="*/ 2074831 w 5307698"/>
              <a:gd name="csY17" fmla="*/ 818256 h 818256"/>
              <a:gd name="csX18" fmla="*/ 1344765 w 5307698"/>
              <a:gd name="csY18" fmla="*/ 818256 h 818256"/>
              <a:gd name="csX19" fmla="*/ 866445 w 5307698"/>
              <a:gd name="csY19" fmla="*/ 818256 h 818256"/>
              <a:gd name="csX20" fmla="*/ 136379 w 5307698"/>
              <a:gd name="csY20" fmla="*/ 818256 h 818256"/>
              <a:gd name="csX21" fmla="*/ 0 w 5307698"/>
              <a:gd name="csY21" fmla="*/ 681877 h 818256"/>
              <a:gd name="csX22" fmla="*/ 0 w 5307698"/>
              <a:gd name="csY22" fmla="*/ 136379 h 8182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5307698" h="818256" fill="none" extrusionOk="0">
                <a:moveTo>
                  <a:pt x="0" y="136379"/>
                </a:moveTo>
                <a:cubicBezTo>
                  <a:pt x="14183" y="56499"/>
                  <a:pt x="73994" y="-6609"/>
                  <a:pt x="136379" y="0"/>
                </a:cubicBezTo>
                <a:cubicBezTo>
                  <a:pt x="367316" y="2089"/>
                  <a:pt x="500531" y="8995"/>
                  <a:pt x="614698" y="0"/>
                </a:cubicBezTo>
                <a:cubicBezTo>
                  <a:pt x="728865" y="-8995"/>
                  <a:pt x="954349" y="10774"/>
                  <a:pt x="1244066" y="0"/>
                </a:cubicBezTo>
                <a:cubicBezTo>
                  <a:pt x="1533783" y="-10774"/>
                  <a:pt x="1537413" y="-21721"/>
                  <a:pt x="1772735" y="0"/>
                </a:cubicBezTo>
                <a:cubicBezTo>
                  <a:pt x="2008057" y="21721"/>
                  <a:pt x="2134466" y="-15053"/>
                  <a:pt x="2251054" y="0"/>
                </a:cubicBezTo>
                <a:cubicBezTo>
                  <a:pt x="2367642" y="15053"/>
                  <a:pt x="2795490" y="13180"/>
                  <a:pt x="2981120" y="0"/>
                </a:cubicBezTo>
                <a:cubicBezTo>
                  <a:pt x="3166750" y="-13180"/>
                  <a:pt x="3417540" y="-33437"/>
                  <a:pt x="3660837" y="0"/>
                </a:cubicBezTo>
                <a:cubicBezTo>
                  <a:pt x="3904134" y="33437"/>
                  <a:pt x="4044849" y="22749"/>
                  <a:pt x="4239855" y="0"/>
                </a:cubicBezTo>
                <a:cubicBezTo>
                  <a:pt x="4434861" y="-22749"/>
                  <a:pt x="4793317" y="-33702"/>
                  <a:pt x="5171319" y="0"/>
                </a:cubicBezTo>
                <a:cubicBezTo>
                  <a:pt x="5254963" y="13229"/>
                  <a:pt x="5309526" y="64772"/>
                  <a:pt x="5307698" y="136379"/>
                </a:cubicBezTo>
                <a:cubicBezTo>
                  <a:pt x="5297942" y="297804"/>
                  <a:pt x="5285019" y="437803"/>
                  <a:pt x="5307698" y="681877"/>
                </a:cubicBezTo>
                <a:cubicBezTo>
                  <a:pt x="5320828" y="763380"/>
                  <a:pt x="5251048" y="826259"/>
                  <a:pt x="5171319" y="818256"/>
                </a:cubicBezTo>
                <a:cubicBezTo>
                  <a:pt x="5052750" y="806197"/>
                  <a:pt x="4872243" y="809691"/>
                  <a:pt x="4693000" y="818256"/>
                </a:cubicBezTo>
                <a:cubicBezTo>
                  <a:pt x="4513757" y="826821"/>
                  <a:pt x="4148011" y="818902"/>
                  <a:pt x="3962933" y="818256"/>
                </a:cubicBezTo>
                <a:cubicBezTo>
                  <a:pt x="3777855" y="817610"/>
                  <a:pt x="3527600" y="793735"/>
                  <a:pt x="3232867" y="818256"/>
                </a:cubicBezTo>
                <a:cubicBezTo>
                  <a:pt x="2938134" y="842777"/>
                  <a:pt x="2799088" y="801692"/>
                  <a:pt x="2553150" y="818256"/>
                </a:cubicBezTo>
                <a:cubicBezTo>
                  <a:pt x="2307212" y="834820"/>
                  <a:pt x="2287864" y="798310"/>
                  <a:pt x="2074831" y="818256"/>
                </a:cubicBezTo>
                <a:cubicBezTo>
                  <a:pt x="1861798" y="838202"/>
                  <a:pt x="1524936" y="843406"/>
                  <a:pt x="1344765" y="818256"/>
                </a:cubicBezTo>
                <a:cubicBezTo>
                  <a:pt x="1164594" y="793106"/>
                  <a:pt x="1066913" y="803018"/>
                  <a:pt x="866445" y="818256"/>
                </a:cubicBezTo>
                <a:cubicBezTo>
                  <a:pt x="665977" y="833494"/>
                  <a:pt x="346778" y="811158"/>
                  <a:pt x="136379" y="818256"/>
                </a:cubicBezTo>
                <a:cubicBezTo>
                  <a:pt x="55706" y="804083"/>
                  <a:pt x="1678" y="763858"/>
                  <a:pt x="0" y="681877"/>
                </a:cubicBezTo>
                <a:cubicBezTo>
                  <a:pt x="-23799" y="439794"/>
                  <a:pt x="-16651" y="352258"/>
                  <a:pt x="0" y="136379"/>
                </a:cubicBezTo>
                <a:close/>
              </a:path>
              <a:path w="5307698" h="818256" stroke="0" extrusionOk="0">
                <a:moveTo>
                  <a:pt x="0" y="136379"/>
                </a:moveTo>
                <a:cubicBezTo>
                  <a:pt x="7884" y="71439"/>
                  <a:pt x="62043" y="5386"/>
                  <a:pt x="136379" y="0"/>
                </a:cubicBezTo>
                <a:cubicBezTo>
                  <a:pt x="357082" y="-13852"/>
                  <a:pt x="586105" y="-12693"/>
                  <a:pt x="715397" y="0"/>
                </a:cubicBezTo>
                <a:cubicBezTo>
                  <a:pt x="844689" y="12693"/>
                  <a:pt x="1025530" y="3909"/>
                  <a:pt x="1193716" y="0"/>
                </a:cubicBezTo>
                <a:cubicBezTo>
                  <a:pt x="1361902" y="-3909"/>
                  <a:pt x="1472162" y="5334"/>
                  <a:pt x="1672036" y="0"/>
                </a:cubicBezTo>
                <a:cubicBezTo>
                  <a:pt x="1871910" y="-5334"/>
                  <a:pt x="2113009" y="21199"/>
                  <a:pt x="2301403" y="0"/>
                </a:cubicBezTo>
                <a:cubicBezTo>
                  <a:pt x="2489797" y="-21199"/>
                  <a:pt x="2654147" y="-18077"/>
                  <a:pt x="2880421" y="0"/>
                </a:cubicBezTo>
                <a:cubicBezTo>
                  <a:pt x="3106695" y="18077"/>
                  <a:pt x="3243773" y="-5576"/>
                  <a:pt x="3409090" y="0"/>
                </a:cubicBezTo>
                <a:cubicBezTo>
                  <a:pt x="3574407" y="5576"/>
                  <a:pt x="3688608" y="6445"/>
                  <a:pt x="3937759" y="0"/>
                </a:cubicBezTo>
                <a:cubicBezTo>
                  <a:pt x="4186910" y="-6445"/>
                  <a:pt x="4845377" y="26887"/>
                  <a:pt x="5171319" y="0"/>
                </a:cubicBezTo>
                <a:cubicBezTo>
                  <a:pt x="5248564" y="7594"/>
                  <a:pt x="5310066" y="73118"/>
                  <a:pt x="5307698" y="136379"/>
                </a:cubicBezTo>
                <a:cubicBezTo>
                  <a:pt x="5294521" y="273483"/>
                  <a:pt x="5312312" y="462810"/>
                  <a:pt x="5307698" y="681877"/>
                </a:cubicBezTo>
                <a:cubicBezTo>
                  <a:pt x="5311302" y="770409"/>
                  <a:pt x="5247620" y="801041"/>
                  <a:pt x="5171319" y="818256"/>
                </a:cubicBezTo>
                <a:cubicBezTo>
                  <a:pt x="5009147" y="826993"/>
                  <a:pt x="4741402" y="789030"/>
                  <a:pt x="4491602" y="818256"/>
                </a:cubicBezTo>
                <a:cubicBezTo>
                  <a:pt x="4241802" y="847482"/>
                  <a:pt x="4213760" y="837765"/>
                  <a:pt x="3962933" y="818256"/>
                </a:cubicBezTo>
                <a:cubicBezTo>
                  <a:pt x="3712106" y="798747"/>
                  <a:pt x="3550006" y="818670"/>
                  <a:pt x="3383915" y="818256"/>
                </a:cubicBezTo>
                <a:cubicBezTo>
                  <a:pt x="3217824" y="817842"/>
                  <a:pt x="2972858" y="793748"/>
                  <a:pt x="2754548" y="818256"/>
                </a:cubicBezTo>
                <a:cubicBezTo>
                  <a:pt x="2536238" y="842764"/>
                  <a:pt x="2448625" y="798193"/>
                  <a:pt x="2276229" y="818256"/>
                </a:cubicBezTo>
                <a:cubicBezTo>
                  <a:pt x="2103833" y="838319"/>
                  <a:pt x="1954345" y="822168"/>
                  <a:pt x="1646861" y="818256"/>
                </a:cubicBezTo>
                <a:cubicBezTo>
                  <a:pt x="1339377" y="814344"/>
                  <a:pt x="1171832" y="815014"/>
                  <a:pt x="967144" y="818256"/>
                </a:cubicBezTo>
                <a:cubicBezTo>
                  <a:pt x="762456" y="821498"/>
                  <a:pt x="443446" y="842219"/>
                  <a:pt x="136379" y="818256"/>
                </a:cubicBezTo>
                <a:cubicBezTo>
                  <a:pt x="61886" y="800519"/>
                  <a:pt x="6267" y="768225"/>
                  <a:pt x="0" y="681877"/>
                </a:cubicBezTo>
                <a:cubicBezTo>
                  <a:pt x="-2009" y="534193"/>
                  <a:pt x="15067" y="275928"/>
                  <a:pt x="0" y="136379"/>
                </a:cubicBezTo>
                <a:close/>
              </a:path>
            </a:pathLst>
          </a:custGeom>
          <a:solidFill>
            <a:srgbClr val="E7D5D5"/>
          </a:solidFill>
          <a:ln>
            <a:solidFill>
              <a:srgbClr val="A96667"/>
            </a:solidFill>
            <a:extLst>
              <a:ext uri="{C807C97D-BFC1-408E-A445-0C87EB9F89A2}">
                <ask:lineSketchStyleProps xmlns:ask="http://schemas.microsoft.com/office/drawing/2018/sketchyshapes" sd="244516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Εθνικές/ Περιφερειακές πρωτοβουλίες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l-GR" i="1" dirty="0">
                <a:solidFill>
                  <a:srgbClr val="000000"/>
                </a:solidFill>
                <a:latin typeface="Aptos" panose="020B0004020202020204" pitchFamily="34" charset="0"/>
              </a:rPr>
              <a:t>(συλλογή δεδομένων)</a:t>
            </a:r>
            <a:endParaRPr lang="en-US" i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3D0FDD8-28A9-0EDB-CF95-9B240885F313}"/>
              </a:ext>
            </a:extLst>
          </p:cNvPr>
          <p:cNvSpPr/>
          <p:nvPr/>
        </p:nvSpPr>
        <p:spPr>
          <a:xfrm>
            <a:off x="1221289" y="3303969"/>
            <a:ext cx="3987475" cy="1775637"/>
          </a:xfrm>
          <a:custGeom>
            <a:avLst/>
            <a:gdLst>
              <a:gd name="csX0" fmla="*/ 0 w 3987475"/>
              <a:gd name="csY0" fmla="*/ 295945 h 1775637"/>
              <a:gd name="csX1" fmla="*/ 295945 w 3987475"/>
              <a:gd name="csY1" fmla="*/ 0 h 1775637"/>
              <a:gd name="csX2" fmla="*/ 1042974 w 3987475"/>
              <a:gd name="csY2" fmla="*/ 0 h 1775637"/>
              <a:gd name="csX3" fmla="*/ 1756047 w 3987475"/>
              <a:gd name="csY3" fmla="*/ 0 h 1775637"/>
              <a:gd name="csX4" fmla="*/ 2503075 w 3987475"/>
              <a:gd name="csY4" fmla="*/ 0 h 1775637"/>
              <a:gd name="csX5" fmla="*/ 3080325 w 3987475"/>
              <a:gd name="csY5" fmla="*/ 0 h 1775637"/>
              <a:gd name="csX6" fmla="*/ 3691530 w 3987475"/>
              <a:gd name="csY6" fmla="*/ 0 h 1775637"/>
              <a:gd name="csX7" fmla="*/ 3987475 w 3987475"/>
              <a:gd name="csY7" fmla="*/ 295945 h 1775637"/>
              <a:gd name="csX8" fmla="*/ 3987475 w 3987475"/>
              <a:gd name="csY8" fmla="*/ 875981 h 1775637"/>
              <a:gd name="csX9" fmla="*/ 3987475 w 3987475"/>
              <a:gd name="csY9" fmla="*/ 1479692 h 1775637"/>
              <a:gd name="csX10" fmla="*/ 3691530 w 3987475"/>
              <a:gd name="csY10" fmla="*/ 1775637 h 1775637"/>
              <a:gd name="csX11" fmla="*/ 3012413 w 3987475"/>
              <a:gd name="csY11" fmla="*/ 1775637 h 1775637"/>
              <a:gd name="csX12" fmla="*/ 2333296 w 3987475"/>
              <a:gd name="csY12" fmla="*/ 1775637 h 1775637"/>
              <a:gd name="csX13" fmla="*/ 1654179 w 3987475"/>
              <a:gd name="csY13" fmla="*/ 1775637 h 1775637"/>
              <a:gd name="csX14" fmla="*/ 975062 w 3987475"/>
              <a:gd name="csY14" fmla="*/ 1775637 h 1775637"/>
              <a:gd name="csX15" fmla="*/ 295945 w 3987475"/>
              <a:gd name="csY15" fmla="*/ 1775637 h 1775637"/>
              <a:gd name="csX16" fmla="*/ 0 w 3987475"/>
              <a:gd name="csY16" fmla="*/ 1479692 h 1775637"/>
              <a:gd name="csX17" fmla="*/ 0 w 3987475"/>
              <a:gd name="csY17" fmla="*/ 923331 h 1775637"/>
              <a:gd name="csX18" fmla="*/ 0 w 3987475"/>
              <a:gd name="csY18" fmla="*/ 295945 h 1775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987475" h="1775637" extrusionOk="0">
                <a:moveTo>
                  <a:pt x="0" y="295945"/>
                </a:moveTo>
                <a:cubicBezTo>
                  <a:pt x="-4577" y="124059"/>
                  <a:pt x="160848" y="-12642"/>
                  <a:pt x="295945" y="0"/>
                </a:cubicBezTo>
                <a:cubicBezTo>
                  <a:pt x="667438" y="33841"/>
                  <a:pt x="891759" y="9035"/>
                  <a:pt x="1042974" y="0"/>
                </a:cubicBezTo>
                <a:cubicBezTo>
                  <a:pt x="1194189" y="-9035"/>
                  <a:pt x="1469577" y="30190"/>
                  <a:pt x="1756047" y="0"/>
                </a:cubicBezTo>
                <a:cubicBezTo>
                  <a:pt x="2042517" y="-30190"/>
                  <a:pt x="2273033" y="-16528"/>
                  <a:pt x="2503075" y="0"/>
                </a:cubicBezTo>
                <a:cubicBezTo>
                  <a:pt x="2733117" y="16528"/>
                  <a:pt x="2837053" y="1180"/>
                  <a:pt x="3080325" y="0"/>
                </a:cubicBezTo>
                <a:cubicBezTo>
                  <a:pt x="3323597" y="-1180"/>
                  <a:pt x="3472107" y="11504"/>
                  <a:pt x="3691530" y="0"/>
                </a:cubicBezTo>
                <a:cubicBezTo>
                  <a:pt x="3880614" y="-29412"/>
                  <a:pt x="3977606" y="163800"/>
                  <a:pt x="3987475" y="295945"/>
                </a:cubicBezTo>
                <a:cubicBezTo>
                  <a:pt x="4015299" y="423158"/>
                  <a:pt x="3983461" y="625551"/>
                  <a:pt x="3987475" y="875981"/>
                </a:cubicBezTo>
                <a:cubicBezTo>
                  <a:pt x="3991489" y="1126411"/>
                  <a:pt x="3982599" y="1253827"/>
                  <a:pt x="3987475" y="1479692"/>
                </a:cubicBezTo>
                <a:cubicBezTo>
                  <a:pt x="4006849" y="1639150"/>
                  <a:pt x="3874704" y="1760070"/>
                  <a:pt x="3691530" y="1775637"/>
                </a:cubicBezTo>
                <a:cubicBezTo>
                  <a:pt x="3550006" y="1760777"/>
                  <a:pt x="3333337" y="1764402"/>
                  <a:pt x="3012413" y="1775637"/>
                </a:cubicBezTo>
                <a:cubicBezTo>
                  <a:pt x="2691489" y="1786872"/>
                  <a:pt x="2528504" y="1798690"/>
                  <a:pt x="2333296" y="1775637"/>
                </a:cubicBezTo>
                <a:cubicBezTo>
                  <a:pt x="2138088" y="1752584"/>
                  <a:pt x="1869049" y="1783133"/>
                  <a:pt x="1654179" y="1775637"/>
                </a:cubicBezTo>
                <a:cubicBezTo>
                  <a:pt x="1439309" y="1768141"/>
                  <a:pt x="1309243" y="1786677"/>
                  <a:pt x="975062" y="1775637"/>
                </a:cubicBezTo>
                <a:cubicBezTo>
                  <a:pt x="640881" y="1764597"/>
                  <a:pt x="548384" y="1748630"/>
                  <a:pt x="295945" y="1775637"/>
                </a:cubicBezTo>
                <a:cubicBezTo>
                  <a:pt x="139360" y="1770315"/>
                  <a:pt x="19251" y="1631723"/>
                  <a:pt x="0" y="1479692"/>
                </a:cubicBezTo>
                <a:cubicBezTo>
                  <a:pt x="4516" y="1330232"/>
                  <a:pt x="19568" y="1160259"/>
                  <a:pt x="0" y="923331"/>
                </a:cubicBezTo>
                <a:cubicBezTo>
                  <a:pt x="-19568" y="686403"/>
                  <a:pt x="1582" y="504687"/>
                  <a:pt x="0" y="295945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0000"/>
                </a:solidFill>
                <a:latin typeface="Aptos" panose="020B0004020202020204" pitchFamily="34" charset="0"/>
              </a:rPr>
              <a:t>Φορείς διαχείρισης </a:t>
            </a:r>
            <a:r>
              <a:rPr lang="el-GR" sz="2000" dirty="0">
                <a:solidFill>
                  <a:srgbClr val="000000"/>
                </a:solidFill>
                <a:latin typeface="Aptos" panose="020B0004020202020204" pitchFamily="34" charset="0"/>
              </a:rPr>
              <a:t>προστατευόμενων περιοχών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ptos" panose="020B0004020202020204" pitchFamily="34" charset="0"/>
              </a:rPr>
              <a:t>Ερευνητικά Ινστιτούτα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0000"/>
                </a:solidFill>
                <a:latin typeface="Aptos" panose="020B0004020202020204" pitchFamily="34" charset="0"/>
              </a:rPr>
              <a:t>Πανεπιστήμια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Citizen science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A5062F-5912-BF10-7486-A163F7E46F6D}"/>
              </a:ext>
            </a:extLst>
          </p:cNvPr>
          <p:cNvCxnSpPr>
            <a:cxnSpLocks/>
          </p:cNvCxnSpPr>
          <p:nvPr/>
        </p:nvCxnSpPr>
        <p:spPr>
          <a:xfrm>
            <a:off x="5838978" y="2436746"/>
            <a:ext cx="684000" cy="0"/>
          </a:xfrm>
          <a:prstGeom prst="straightConnector1">
            <a:avLst/>
          </a:prstGeom>
          <a:ln w="571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A8F0C8-5482-29F9-A30A-8DF9CC93D79F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538;p50">
            <a:extLst>
              <a:ext uri="{FF2B5EF4-FFF2-40B4-BE49-F238E27FC236}">
                <a16:creationId xmlns:a16="http://schemas.microsoft.com/office/drawing/2014/main" id="{0A9EFE73-78E8-C2A4-65F9-06D4DD5BD146}"/>
              </a:ext>
            </a:extLst>
          </p:cNvPr>
          <p:cNvSpPr/>
          <p:nvPr/>
        </p:nvSpPr>
        <p:spPr>
          <a:xfrm rot="5400000">
            <a:off x="7882798" y="1960018"/>
            <a:ext cx="2500627" cy="453087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C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4007E3-3E1F-B8CD-3F24-7EAC9321ADCF}"/>
              </a:ext>
            </a:extLst>
          </p:cNvPr>
          <p:cNvSpPr/>
          <p:nvPr/>
        </p:nvSpPr>
        <p:spPr>
          <a:xfrm>
            <a:off x="7002666" y="3303968"/>
            <a:ext cx="3324533" cy="1775637"/>
          </a:xfrm>
          <a:custGeom>
            <a:avLst/>
            <a:gdLst>
              <a:gd name="csX0" fmla="*/ 0 w 3324533"/>
              <a:gd name="csY0" fmla="*/ 295945 h 1775637"/>
              <a:gd name="csX1" fmla="*/ 295945 w 3324533"/>
              <a:gd name="csY1" fmla="*/ 0 h 1775637"/>
              <a:gd name="csX2" fmla="*/ 1033759 w 3324533"/>
              <a:gd name="csY2" fmla="*/ 0 h 1775637"/>
              <a:gd name="csX3" fmla="*/ 1744246 w 3324533"/>
              <a:gd name="csY3" fmla="*/ 0 h 1775637"/>
              <a:gd name="csX4" fmla="*/ 3028588 w 3324533"/>
              <a:gd name="csY4" fmla="*/ 0 h 1775637"/>
              <a:gd name="csX5" fmla="*/ 3324533 w 3324533"/>
              <a:gd name="csY5" fmla="*/ 295945 h 1775637"/>
              <a:gd name="csX6" fmla="*/ 3324533 w 3324533"/>
              <a:gd name="csY6" fmla="*/ 864144 h 1775637"/>
              <a:gd name="csX7" fmla="*/ 3324533 w 3324533"/>
              <a:gd name="csY7" fmla="*/ 1479692 h 1775637"/>
              <a:gd name="csX8" fmla="*/ 3028588 w 3324533"/>
              <a:gd name="csY8" fmla="*/ 1775637 h 1775637"/>
              <a:gd name="csX9" fmla="*/ 2400080 w 3324533"/>
              <a:gd name="csY9" fmla="*/ 1775637 h 1775637"/>
              <a:gd name="csX10" fmla="*/ 1662267 w 3324533"/>
              <a:gd name="csY10" fmla="*/ 1775637 h 1775637"/>
              <a:gd name="csX11" fmla="*/ 1006432 w 3324533"/>
              <a:gd name="csY11" fmla="*/ 1775637 h 1775637"/>
              <a:gd name="csX12" fmla="*/ 295945 w 3324533"/>
              <a:gd name="csY12" fmla="*/ 1775637 h 1775637"/>
              <a:gd name="csX13" fmla="*/ 0 w 3324533"/>
              <a:gd name="csY13" fmla="*/ 1479692 h 1775637"/>
              <a:gd name="csX14" fmla="*/ 0 w 3324533"/>
              <a:gd name="csY14" fmla="*/ 899656 h 1775637"/>
              <a:gd name="csX15" fmla="*/ 0 w 3324533"/>
              <a:gd name="csY15" fmla="*/ 295945 h 1775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324533" h="1775637" extrusionOk="0">
                <a:moveTo>
                  <a:pt x="0" y="295945"/>
                </a:moveTo>
                <a:cubicBezTo>
                  <a:pt x="-4577" y="124059"/>
                  <a:pt x="160848" y="-12642"/>
                  <a:pt x="295945" y="0"/>
                </a:cubicBezTo>
                <a:cubicBezTo>
                  <a:pt x="486589" y="12499"/>
                  <a:pt x="877228" y="15966"/>
                  <a:pt x="1033759" y="0"/>
                </a:cubicBezTo>
                <a:cubicBezTo>
                  <a:pt x="1190290" y="-15966"/>
                  <a:pt x="1562883" y="23211"/>
                  <a:pt x="1744246" y="0"/>
                </a:cubicBezTo>
                <a:cubicBezTo>
                  <a:pt x="1925609" y="-23211"/>
                  <a:pt x="2565528" y="45443"/>
                  <a:pt x="3028588" y="0"/>
                </a:cubicBezTo>
                <a:cubicBezTo>
                  <a:pt x="3159978" y="2097"/>
                  <a:pt x="3330248" y="130968"/>
                  <a:pt x="3324533" y="295945"/>
                </a:cubicBezTo>
                <a:cubicBezTo>
                  <a:pt x="3324593" y="491919"/>
                  <a:pt x="3347657" y="700159"/>
                  <a:pt x="3324533" y="864144"/>
                </a:cubicBezTo>
                <a:cubicBezTo>
                  <a:pt x="3301409" y="1028129"/>
                  <a:pt x="3335074" y="1267909"/>
                  <a:pt x="3324533" y="1479692"/>
                </a:cubicBezTo>
                <a:cubicBezTo>
                  <a:pt x="3351214" y="1665499"/>
                  <a:pt x="3204487" y="1801628"/>
                  <a:pt x="3028588" y="1775637"/>
                </a:cubicBezTo>
                <a:cubicBezTo>
                  <a:pt x="2869310" y="1799074"/>
                  <a:pt x="2649347" y="1764936"/>
                  <a:pt x="2400080" y="1775637"/>
                </a:cubicBezTo>
                <a:cubicBezTo>
                  <a:pt x="2150813" y="1786338"/>
                  <a:pt x="1942964" y="1747878"/>
                  <a:pt x="1662267" y="1775637"/>
                </a:cubicBezTo>
                <a:cubicBezTo>
                  <a:pt x="1381570" y="1803396"/>
                  <a:pt x="1207689" y="1760853"/>
                  <a:pt x="1006432" y="1775637"/>
                </a:cubicBezTo>
                <a:cubicBezTo>
                  <a:pt x="805175" y="1790421"/>
                  <a:pt x="633421" y="1783593"/>
                  <a:pt x="295945" y="1775637"/>
                </a:cubicBezTo>
                <a:cubicBezTo>
                  <a:pt x="147411" y="1788899"/>
                  <a:pt x="-29164" y="1649044"/>
                  <a:pt x="0" y="1479692"/>
                </a:cubicBezTo>
                <a:cubicBezTo>
                  <a:pt x="2311" y="1207586"/>
                  <a:pt x="-2207" y="1126744"/>
                  <a:pt x="0" y="899656"/>
                </a:cubicBezTo>
                <a:cubicBezTo>
                  <a:pt x="2207" y="672568"/>
                  <a:pt x="-3268" y="455064"/>
                  <a:pt x="0" y="295945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ptos" panose="020B0004020202020204" pitchFamily="34" charset="0"/>
              </a:rPr>
              <a:t>Δίκτυο </a:t>
            </a: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Natura 2000</a:t>
            </a:r>
            <a:endParaRPr lang="el-GR" sz="20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EuropaBON</a:t>
            </a:r>
            <a:r>
              <a:rPr lang="el-GR" sz="2000" dirty="0">
                <a:solidFill>
                  <a:srgbClr val="000000"/>
                </a:solidFill>
                <a:latin typeface="Aptos" panose="020B0004020202020204" pitchFamily="34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EUBON</a:t>
            </a:r>
            <a:endParaRPr lang="el-GR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GBIF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Copernicus</a:t>
            </a:r>
          </a:p>
        </p:txBody>
      </p:sp>
    </p:spTree>
    <p:extLst>
      <p:ext uri="{BB962C8B-B14F-4D97-AF65-F5344CB8AC3E}">
        <p14:creationId xmlns:p14="http://schemas.microsoft.com/office/powerpoint/2010/main" val="59033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EB23-2D42-313A-A655-7E0DE470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AD9B6CD-52E8-4286-66C6-E3363E6A6B67}"/>
              </a:ext>
            </a:extLst>
          </p:cNvPr>
          <p:cNvSpPr/>
          <p:nvPr/>
        </p:nvSpPr>
        <p:spPr>
          <a:xfrm rot="10800000" flipV="1">
            <a:off x="-566063" y="435166"/>
            <a:ext cx="8218720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Βασικές Μεταβλητές Βιοποικιλότητας – </a:t>
            </a:r>
            <a:r>
              <a:rPr lang="en-US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EBVs</a:t>
            </a:r>
            <a:endParaRPr sz="2800" b="1" kern="0" dirty="0">
              <a:solidFill>
                <a:srgbClr val="FFFFFF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BC74E5-1D9E-CEFA-E714-670874497C00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456BC3F-DAB8-F58E-7E77-C8F014D6A7DB}"/>
              </a:ext>
            </a:extLst>
          </p:cNvPr>
          <p:cNvGrpSpPr/>
          <p:nvPr/>
        </p:nvGrpSpPr>
        <p:grpSpPr>
          <a:xfrm>
            <a:off x="2548632" y="2583863"/>
            <a:ext cx="7094735" cy="2463757"/>
            <a:chOff x="768665" y="1637003"/>
            <a:chExt cx="7094735" cy="2463757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C2D646F-A4D4-C0DB-739C-316878B8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8031" r="11902" b="45880"/>
            <a:stretch>
              <a:fillRect/>
            </a:stretch>
          </p:blipFill>
          <p:spPr>
            <a:xfrm>
              <a:off x="768665" y="1637003"/>
              <a:ext cx="3583855" cy="246375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D1E8EA1-11A5-E6FC-FE78-D80241330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t="54120" r="11902"/>
            <a:stretch>
              <a:fillRect/>
            </a:stretch>
          </p:blipFill>
          <p:spPr>
            <a:xfrm>
              <a:off x="4279545" y="1648212"/>
              <a:ext cx="3583855" cy="2452548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86C2316A-221E-BB4A-020A-DB75E5C2D07F}"/>
              </a:ext>
            </a:extLst>
          </p:cNvPr>
          <p:cNvSpPr txBox="1"/>
          <p:nvPr/>
        </p:nvSpPr>
        <p:spPr>
          <a:xfrm>
            <a:off x="322699" y="1619216"/>
            <a:ext cx="6441196" cy="501729"/>
          </a:xfrm>
          <a:prstGeom prst="roundRect">
            <a:avLst>
              <a:gd name="adj" fmla="val 25433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K</a:t>
            </a:r>
            <a:r>
              <a:rPr lang="el-GR" sz="2200" b="1" dirty="0" err="1">
                <a:solidFill>
                  <a:srgbClr val="000000"/>
                </a:solidFill>
                <a:latin typeface="Aptos" panose="020B0004020202020204" pitchFamily="34" charset="0"/>
              </a:rPr>
              <a:t>οινό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εννοιολογικό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και </a:t>
            </a:r>
            <a:r>
              <a:rPr lang="el-GR" sz="22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μεθοδολογικό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 πλαίσιο…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A0BCA45-334E-1CA1-F51E-70DC7EB467BD}"/>
              </a:ext>
            </a:extLst>
          </p:cNvPr>
          <p:cNvSpPr txBox="1"/>
          <p:nvPr/>
        </p:nvSpPr>
        <p:spPr>
          <a:xfrm>
            <a:off x="7764558" y="5339097"/>
            <a:ext cx="3806841" cy="485061"/>
          </a:xfrm>
          <a:prstGeom prst="roundRect">
            <a:avLst>
              <a:gd name="adj" fmla="val 20168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el-GR" dirty="0"/>
              <a:t>…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εναρμόνιση</a:t>
            </a:r>
            <a:r>
              <a:rPr lang="el-GR" dirty="0"/>
              <a:t> δεδομένων 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50E9707-6B76-5320-1774-3E28328518F1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5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09D03-3495-D4FA-370F-70F49F419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49;p40">
            <a:extLst>
              <a:ext uri="{FF2B5EF4-FFF2-40B4-BE49-F238E27FC236}">
                <a16:creationId xmlns:a16="http://schemas.microsoft.com/office/drawing/2014/main" id="{40A4B822-FF40-001B-3BFE-CF063529CFEF}"/>
              </a:ext>
            </a:extLst>
          </p:cNvPr>
          <p:cNvSpPr/>
          <p:nvPr/>
        </p:nvSpPr>
        <p:spPr>
          <a:xfrm rot="10800000" flipV="1">
            <a:off x="-566063" y="435165"/>
            <a:ext cx="8218720" cy="6098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Βασικές Μεταβλητές Βιοποικιλότητας – </a:t>
            </a:r>
            <a:r>
              <a:rPr lang="en-US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EBVS</a:t>
            </a:r>
            <a:endParaRPr sz="2800" b="1" kern="0" dirty="0">
              <a:solidFill>
                <a:srgbClr val="FFFFFF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1581EE24-ED70-0AF4-9E9F-B5108B3BC2DB}"/>
              </a:ext>
            </a:extLst>
          </p:cNvPr>
          <p:cNvSpPr/>
          <p:nvPr/>
        </p:nvSpPr>
        <p:spPr>
          <a:xfrm rot="10800000" flipV="1">
            <a:off x="-566063" y="435166"/>
            <a:ext cx="8240491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Κενά ενοποίησης δεδομένων (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i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ntegration gaps)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BAC197-8018-6B32-E19D-2B447F6EB369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Google Shape;1528;p50">
            <a:extLst>
              <a:ext uri="{FF2B5EF4-FFF2-40B4-BE49-F238E27FC236}">
                <a16:creationId xmlns:a16="http://schemas.microsoft.com/office/drawing/2014/main" id="{8932B257-3B77-C8A3-43C1-8B731EBFA913}"/>
              </a:ext>
            </a:extLst>
          </p:cNvPr>
          <p:cNvCxnSpPr>
            <a:cxnSpLocks/>
          </p:cNvCxnSpPr>
          <p:nvPr/>
        </p:nvCxnSpPr>
        <p:spPr>
          <a:xfrm rot="10800000">
            <a:off x="6074737" y="4471680"/>
            <a:ext cx="300" cy="1131300"/>
          </a:xfrm>
          <a:prstGeom prst="straightConnector1">
            <a:avLst/>
          </a:prstGeom>
          <a:noFill/>
          <a:ln w="9525" cap="flat" cmpd="sng">
            <a:solidFill>
              <a:srgbClr val="A07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1531;p50">
            <a:extLst>
              <a:ext uri="{FF2B5EF4-FFF2-40B4-BE49-F238E27FC236}">
                <a16:creationId xmlns:a16="http://schemas.microsoft.com/office/drawing/2014/main" id="{AA014D01-3182-F84E-B094-7B52DC96CF21}"/>
              </a:ext>
            </a:extLst>
          </p:cNvPr>
          <p:cNvCxnSpPr>
            <a:cxnSpLocks/>
          </p:cNvCxnSpPr>
          <p:nvPr/>
        </p:nvCxnSpPr>
        <p:spPr>
          <a:xfrm rot="10800000">
            <a:off x="3934866" y="2423713"/>
            <a:ext cx="1646013" cy="1012872"/>
          </a:xfrm>
          <a:prstGeom prst="bentConnector3">
            <a:avLst>
              <a:gd name="adj1" fmla="val 75192"/>
            </a:avLst>
          </a:prstGeom>
          <a:noFill/>
          <a:ln w="9525" cap="flat" cmpd="sng">
            <a:solidFill>
              <a:srgbClr val="A07E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01C9200-2D2E-6CAA-D5C9-92E258C48D46}"/>
              </a:ext>
            </a:extLst>
          </p:cNvPr>
          <p:cNvCxnSpPr/>
          <p:nvPr/>
        </p:nvCxnSpPr>
        <p:spPr>
          <a:xfrm>
            <a:off x="6074736" y="5592348"/>
            <a:ext cx="468000" cy="0"/>
          </a:xfrm>
          <a:prstGeom prst="line">
            <a:avLst/>
          </a:prstGeom>
          <a:ln>
            <a:solidFill>
              <a:srgbClr val="A07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oogle Shape;1533;p50">
            <a:extLst>
              <a:ext uri="{FF2B5EF4-FFF2-40B4-BE49-F238E27FC236}">
                <a16:creationId xmlns:a16="http://schemas.microsoft.com/office/drawing/2014/main" id="{5BBA0FE2-FF2C-7399-0A5F-01529769D3DF}"/>
              </a:ext>
            </a:extLst>
          </p:cNvPr>
          <p:cNvCxnSpPr>
            <a:cxnSpLocks/>
          </p:cNvCxnSpPr>
          <p:nvPr/>
        </p:nvCxnSpPr>
        <p:spPr>
          <a:xfrm flipV="1">
            <a:off x="6442360" y="2877521"/>
            <a:ext cx="2287982" cy="82185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07E9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1536;p50">
            <a:extLst>
              <a:ext uri="{FF2B5EF4-FFF2-40B4-BE49-F238E27FC236}">
                <a16:creationId xmlns:a16="http://schemas.microsoft.com/office/drawing/2014/main" id="{F14ECBF1-618E-5A1F-FC08-62D2F0B60B5B}"/>
              </a:ext>
            </a:extLst>
          </p:cNvPr>
          <p:cNvSpPr/>
          <p:nvPr/>
        </p:nvSpPr>
        <p:spPr>
          <a:xfrm rot="5400000">
            <a:off x="9683346" y="1321731"/>
            <a:ext cx="1080000" cy="3111581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74" name="Google Shape;1538;p50">
            <a:extLst>
              <a:ext uri="{FF2B5EF4-FFF2-40B4-BE49-F238E27FC236}">
                <a16:creationId xmlns:a16="http://schemas.microsoft.com/office/drawing/2014/main" id="{32F540D4-8532-9D7F-336A-B31EC466F19A}"/>
              </a:ext>
            </a:extLst>
          </p:cNvPr>
          <p:cNvSpPr/>
          <p:nvPr/>
        </p:nvSpPr>
        <p:spPr>
          <a:xfrm rot="5400000">
            <a:off x="1843205" y="826106"/>
            <a:ext cx="1071737" cy="311158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23" name="Google Shape;1538;p50">
            <a:extLst>
              <a:ext uri="{FF2B5EF4-FFF2-40B4-BE49-F238E27FC236}">
                <a16:creationId xmlns:a16="http://schemas.microsoft.com/office/drawing/2014/main" id="{06ED590A-5BD6-5D7F-1CD8-F11AC658B616}"/>
              </a:ext>
            </a:extLst>
          </p:cNvPr>
          <p:cNvSpPr/>
          <p:nvPr/>
        </p:nvSpPr>
        <p:spPr>
          <a:xfrm rot="5400000">
            <a:off x="7462283" y="4026372"/>
            <a:ext cx="1071737" cy="311158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9DF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190BA-FC4D-7B3D-72DF-251923F3A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936" y="2783846"/>
            <a:ext cx="2038011" cy="2038011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C7B4A63-74D6-9554-AC97-86E9184C7FA6}"/>
              </a:ext>
            </a:extLst>
          </p:cNvPr>
          <p:cNvSpPr txBox="1"/>
          <p:nvPr/>
        </p:nvSpPr>
        <p:spPr>
          <a:xfrm>
            <a:off x="1115623" y="2027953"/>
            <a:ext cx="2445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Κατακερματισμός δεδομένων</a:t>
            </a:r>
            <a:endParaRPr lang="en-US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CA6A6E3-09D0-864D-F6CC-18272736BF2A}"/>
              </a:ext>
            </a:extLst>
          </p:cNvPr>
          <p:cNvSpPr txBox="1"/>
          <p:nvPr/>
        </p:nvSpPr>
        <p:spPr>
          <a:xfrm>
            <a:off x="8286891" y="2492800"/>
            <a:ext cx="3872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Απουσία διακρατικής </a:t>
            </a: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εναρμόνισης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ptos" panose="020B0004020202020204" pitchFamily="34" charset="0"/>
              </a:rPr>
              <a:t>EBVs</a:t>
            </a:r>
            <a:endParaRPr lang="el-GR" sz="2200" b="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73B8DE9-CA8E-6BAF-2E14-03864B25E863}"/>
              </a:ext>
            </a:extLst>
          </p:cNvPr>
          <p:cNvSpPr/>
          <p:nvPr/>
        </p:nvSpPr>
        <p:spPr>
          <a:xfrm>
            <a:off x="5771160" y="2698411"/>
            <a:ext cx="215291" cy="749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F3DA052-71AC-2964-6791-1211A49189A4}"/>
              </a:ext>
            </a:extLst>
          </p:cNvPr>
          <p:cNvSpPr/>
          <p:nvPr/>
        </p:nvSpPr>
        <p:spPr>
          <a:xfrm>
            <a:off x="5467857" y="3668275"/>
            <a:ext cx="390685" cy="281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3525529-3ADF-D5C0-74D1-11A3B3D25774}"/>
              </a:ext>
            </a:extLst>
          </p:cNvPr>
          <p:cNvSpPr/>
          <p:nvPr/>
        </p:nvSpPr>
        <p:spPr>
          <a:xfrm>
            <a:off x="5608461" y="3919391"/>
            <a:ext cx="238285" cy="281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FF0F4D8-0F0D-76C0-CBA2-B11381C2AA22}"/>
              </a:ext>
            </a:extLst>
          </p:cNvPr>
          <p:cNvSpPr/>
          <p:nvPr/>
        </p:nvSpPr>
        <p:spPr>
          <a:xfrm>
            <a:off x="6074736" y="2842949"/>
            <a:ext cx="963225" cy="281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851CA56-FC43-8AEF-7EF4-550F9DF2EE4B}"/>
              </a:ext>
            </a:extLst>
          </p:cNvPr>
          <p:cNvSpPr/>
          <p:nvPr/>
        </p:nvSpPr>
        <p:spPr>
          <a:xfrm flipH="1">
            <a:off x="6019535" y="3094355"/>
            <a:ext cx="134049" cy="3924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72DFCFE-46E3-EB2F-6FDE-2C801BC53908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6FE1906-A674-0BF4-CA67-F4E4BFABFAB9}"/>
              </a:ext>
            </a:extLst>
          </p:cNvPr>
          <p:cNvSpPr txBox="1"/>
          <p:nvPr/>
        </p:nvSpPr>
        <p:spPr>
          <a:xfrm>
            <a:off x="6709439" y="5197442"/>
            <a:ext cx="257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200" b="1" dirty="0">
                <a:solidFill>
                  <a:srgbClr val="000000"/>
                </a:solidFill>
                <a:latin typeface="Aptos" panose="020B0004020202020204" pitchFamily="34" charset="0"/>
              </a:rPr>
              <a:t>Ανομοιογενής συμμετοχή </a:t>
            </a:r>
            <a:r>
              <a:rPr lang="el-GR" sz="2200" dirty="0">
                <a:solidFill>
                  <a:srgbClr val="000000"/>
                </a:solidFill>
                <a:latin typeface="Aptos" panose="020B0004020202020204" pitchFamily="34" charset="0"/>
              </a:rPr>
              <a:t>κρατών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0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123" grpId="0" animBg="1"/>
      <p:bldP spid="129" grpId="0"/>
      <p:bldP spid="132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D6080-3BD0-753E-A7D5-2BE96E52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21E11734-7EA3-05D1-C8E4-8DA41850AAFC}"/>
              </a:ext>
            </a:extLst>
          </p:cNvPr>
          <p:cNvSpPr/>
          <p:nvPr/>
        </p:nvSpPr>
        <p:spPr>
          <a:xfrm rot="10800000" flipV="1">
            <a:off x="-566064" y="435166"/>
            <a:ext cx="797923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Μεθοδολογικά κενά (</a:t>
            </a:r>
            <a:r>
              <a:rPr lang="en-US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ampling protocol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D00971-7487-0092-F7AC-52DCE269C2B3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F9088-EE66-94B3-3668-3B16A8B9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33293" y="2225728"/>
            <a:ext cx="2925414" cy="2925414"/>
          </a:xfrm>
          <a:custGeom>
            <a:avLst/>
            <a:gdLst>
              <a:gd name="csX0" fmla="*/ 0 w 683885"/>
              <a:gd name="csY0" fmla="*/ 0 h 683885"/>
              <a:gd name="csX1" fmla="*/ 683885 w 683885"/>
              <a:gd name="csY1" fmla="*/ 0 h 683885"/>
              <a:gd name="csX2" fmla="*/ 683885 w 683885"/>
              <a:gd name="csY2" fmla="*/ 683885 h 683885"/>
              <a:gd name="csX3" fmla="*/ 79972 w 683885"/>
              <a:gd name="csY3" fmla="*/ 683885 h 683885"/>
              <a:gd name="csX4" fmla="*/ 25388 w 683885"/>
              <a:gd name="csY4" fmla="*/ 661121 h 683885"/>
              <a:gd name="csX5" fmla="*/ 0 w 683885"/>
              <a:gd name="csY5" fmla="*/ 653719 h 683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3885" h="683885">
                <a:moveTo>
                  <a:pt x="0" y="0"/>
                </a:moveTo>
                <a:lnTo>
                  <a:pt x="683885" y="0"/>
                </a:lnTo>
                <a:lnTo>
                  <a:pt x="683885" y="683885"/>
                </a:lnTo>
                <a:lnTo>
                  <a:pt x="79972" y="683885"/>
                </a:lnTo>
                <a:lnTo>
                  <a:pt x="25388" y="661121"/>
                </a:lnTo>
                <a:lnTo>
                  <a:pt x="0" y="653719"/>
                </a:lnTo>
                <a:close/>
              </a:path>
            </a:pathLst>
          </a:custGeom>
          <a:ln>
            <a:noFill/>
          </a:ln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A781436-C547-D574-EF55-708DD53C6543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1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C1542-42BB-3BA6-D1D4-DAF6DAD9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6B7B0E3E-80DB-06D9-7FB9-F152EB09218B}"/>
              </a:ext>
            </a:extLst>
          </p:cNvPr>
          <p:cNvSpPr/>
          <p:nvPr/>
        </p:nvSpPr>
        <p:spPr>
          <a:xfrm rot="10800000" flipV="1">
            <a:off x="-566064" y="435166"/>
            <a:ext cx="797923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Μεθοδολογικά κενά (</a:t>
            </a:r>
            <a:r>
              <a:rPr lang="en-US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ampling protocol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4719F0-AEDD-D7D5-5223-17E64F52807F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9AE24-C9EC-650F-062C-32DF89FD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27" y="2134954"/>
            <a:ext cx="2588091" cy="2588091"/>
          </a:xfrm>
          <a:custGeom>
            <a:avLst/>
            <a:gdLst>
              <a:gd name="csX0" fmla="*/ 0 w 683885"/>
              <a:gd name="csY0" fmla="*/ 0 h 683885"/>
              <a:gd name="csX1" fmla="*/ 683885 w 683885"/>
              <a:gd name="csY1" fmla="*/ 0 h 683885"/>
              <a:gd name="csX2" fmla="*/ 683885 w 683885"/>
              <a:gd name="csY2" fmla="*/ 683885 h 683885"/>
              <a:gd name="csX3" fmla="*/ 79972 w 683885"/>
              <a:gd name="csY3" fmla="*/ 683885 h 683885"/>
              <a:gd name="csX4" fmla="*/ 25388 w 683885"/>
              <a:gd name="csY4" fmla="*/ 661121 h 683885"/>
              <a:gd name="csX5" fmla="*/ 0 w 683885"/>
              <a:gd name="csY5" fmla="*/ 653719 h 683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3885" h="683885">
                <a:moveTo>
                  <a:pt x="0" y="0"/>
                </a:moveTo>
                <a:lnTo>
                  <a:pt x="683885" y="0"/>
                </a:lnTo>
                <a:lnTo>
                  <a:pt x="683885" y="683885"/>
                </a:lnTo>
                <a:lnTo>
                  <a:pt x="79972" y="683885"/>
                </a:lnTo>
                <a:lnTo>
                  <a:pt x="25388" y="661121"/>
                </a:lnTo>
                <a:lnTo>
                  <a:pt x="0" y="653719"/>
                </a:lnTo>
                <a:close/>
              </a:path>
            </a:pathLst>
          </a:custGeom>
          <a:ln>
            <a:noFill/>
          </a:ln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7FEC96-35C5-B251-9EA5-41E1929986AF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BFBDD2-8674-56FF-7603-D18C2330D43B}"/>
              </a:ext>
            </a:extLst>
          </p:cNvPr>
          <p:cNvGrpSpPr/>
          <p:nvPr/>
        </p:nvGrpSpPr>
        <p:grpSpPr>
          <a:xfrm>
            <a:off x="3589409" y="1980088"/>
            <a:ext cx="3492380" cy="1539680"/>
            <a:chOff x="3528139" y="1353523"/>
            <a:chExt cx="3492380" cy="1539680"/>
          </a:xfrm>
        </p:grpSpPr>
        <p:sp>
          <p:nvSpPr>
            <p:cNvPr id="41" name="Google Shape;1538;p50">
              <a:extLst>
                <a:ext uri="{FF2B5EF4-FFF2-40B4-BE49-F238E27FC236}">
                  <a16:creationId xmlns:a16="http://schemas.microsoft.com/office/drawing/2014/main" id="{93ECEDC2-70B5-0D8D-95CD-31E351385CC1}"/>
                </a:ext>
              </a:extLst>
            </p:cNvPr>
            <p:cNvSpPr/>
            <p:nvPr/>
          </p:nvSpPr>
          <p:spPr>
            <a:xfrm rot="5400000">
              <a:off x="4504489" y="37717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C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4F6A21-DF9E-C654-6EA8-55E011ACA41E}"/>
                </a:ext>
              </a:extLst>
            </p:cNvPr>
            <p:cNvSpPr txBox="1"/>
            <p:nvPr/>
          </p:nvSpPr>
          <p:spPr>
            <a:xfrm>
              <a:off x="3655000" y="1627122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Έλλειψη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τυποποιημένων πρωτοκόλλων 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δειγματοληψίας </a:t>
              </a:r>
              <a:endParaRPr lang="en-US" sz="22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4" name="Google Shape;1406;p40">
            <a:extLst>
              <a:ext uri="{FF2B5EF4-FFF2-40B4-BE49-F238E27FC236}">
                <a16:creationId xmlns:a16="http://schemas.microsoft.com/office/drawing/2014/main" id="{504D3924-CEFD-C9B4-6F3D-9FD76B3AA04D}"/>
              </a:ext>
            </a:extLst>
          </p:cNvPr>
          <p:cNvSpPr txBox="1">
            <a:spLocks/>
          </p:cNvSpPr>
          <p:nvPr/>
        </p:nvSpPr>
        <p:spPr>
          <a:xfrm>
            <a:off x="4902429" y="15440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3F5B3B"/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620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DD80C-1ADF-750F-8783-271F9F78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9;p40">
            <a:extLst>
              <a:ext uri="{FF2B5EF4-FFF2-40B4-BE49-F238E27FC236}">
                <a16:creationId xmlns:a16="http://schemas.microsoft.com/office/drawing/2014/main" id="{A95E134E-3D02-D7E3-B054-519B8E36D7FC}"/>
              </a:ext>
            </a:extLst>
          </p:cNvPr>
          <p:cNvSpPr/>
          <p:nvPr/>
        </p:nvSpPr>
        <p:spPr>
          <a:xfrm rot="10800000" flipV="1">
            <a:off x="-566064" y="435166"/>
            <a:ext cx="7979235" cy="609863"/>
          </a:xfrm>
          <a:prstGeom prst="roundRect">
            <a:avLst>
              <a:gd name="adj" fmla="val 50000"/>
            </a:avLst>
          </a:prstGeom>
          <a:solidFill>
            <a:srgbClr val="3F5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6000"/>
            </a:pPr>
            <a:r>
              <a:rPr lang="el-GR" sz="28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        Μεθοδολογικά κενά (</a:t>
            </a:r>
            <a:r>
              <a:rPr lang="en-US" sz="2400" b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s</a:t>
            </a:r>
            <a:r>
              <a:rPr lang="en-US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ampling protocol gaps</a:t>
            </a:r>
            <a:r>
              <a:rPr lang="el-GR" sz="2400" b="1" i="1" kern="0" dirty="0">
                <a:solidFill>
                  <a:srgbClr val="FFFFFF"/>
                </a:solidFill>
                <a:latin typeface="Aptos" panose="020B0004020202020204" pitchFamily="34" charset="0"/>
                <a:ea typeface="Nanum Pen Script"/>
                <a:sym typeface="Nanum Pen Script"/>
              </a:rPr>
              <a:t>)</a:t>
            </a:r>
            <a:endParaRPr lang="el-GR" sz="2800" b="1" i="1" dirty="0">
              <a:solidFill>
                <a:schemeClr val="accent6"/>
              </a:solidFill>
              <a:latin typeface="Aptos" panose="020B0004020202020204" pitchFamily="34" charset="0"/>
              <a:ea typeface="Nanum Pen Script"/>
              <a:sym typeface="Nanum Pen Scrip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73D145-41C8-F244-6116-F0C1E243A4A7}"/>
              </a:ext>
            </a:extLst>
          </p:cNvPr>
          <p:cNvSpPr/>
          <p:nvPr/>
        </p:nvSpPr>
        <p:spPr>
          <a:xfrm>
            <a:off x="-1589313" y="6281057"/>
            <a:ext cx="3704890" cy="751643"/>
          </a:xfrm>
          <a:custGeom>
            <a:avLst/>
            <a:gdLst>
              <a:gd name="csX0" fmla="*/ 156151 w 1638553"/>
              <a:gd name="csY0" fmla="*/ 250371 h 472805"/>
              <a:gd name="csX1" fmla="*/ 362979 w 1638553"/>
              <a:gd name="csY1" fmla="*/ 0 h 472805"/>
              <a:gd name="csX2" fmla="*/ 602465 w 1638553"/>
              <a:gd name="csY2" fmla="*/ 250371 h 472805"/>
              <a:gd name="csX3" fmla="*/ 809294 w 1638553"/>
              <a:gd name="csY3" fmla="*/ 21771 h 472805"/>
              <a:gd name="csX4" fmla="*/ 1005236 w 1638553"/>
              <a:gd name="csY4" fmla="*/ 239486 h 472805"/>
              <a:gd name="csX5" fmla="*/ 1179408 w 1638553"/>
              <a:gd name="csY5" fmla="*/ 54428 h 472805"/>
              <a:gd name="csX6" fmla="*/ 1342694 w 1638553"/>
              <a:gd name="csY6" fmla="*/ 239486 h 472805"/>
              <a:gd name="csX7" fmla="*/ 1593065 w 1638553"/>
              <a:gd name="csY7" fmla="*/ 174171 h 472805"/>
              <a:gd name="csX8" fmla="*/ 1603951 w 1638553"/>
              <a:gd name="csY8" fmla="*/ 457200 h 472805"/>
              <a:gd name="csX9" fmla="*/ 1233836 w 1638553"/>
              <a:gd name="csY9" fmla="*/ 381000 h 472805"/>
              <a:gd name="csX10" fmla="*/ 69065 w 1638553"/>
              <a:gd name="csY10" fmla="*/ 468086 h 472805"/>
              <a:gd name="csX11" fmla="*/ 156151 w 1638553"/>
              <a:gd name="csY11" fmla="*/ 250371 h 4728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638553" h="472805">
                <a:moveTo>
                  <a:pt x="156151" y="250371"/>
                </a:moveTo>
                <a:cubicBezTo>
                  <a:pt x="205137" y="172357"/>
                  <a:pt x="288593" y="0"/>
                  <a:pt x="362979" y="0"/>
                </a:cubicBezTo>
                <a:cubicBezTo>
                  <a:pt x="437365" y="0"/>
                  <a:pt x="528079" y="246742"/>
                  <a:pt x="602465" y="250371"/>
                </a:cubicBezTo>
                <a:cubicBezTo>
                  <a:pt x="676851" y="254000"/>
                  <a:pt x="742166" y="23585"/>
                  <a:pt x="809294" y="21771"/>
                </a:cubicBezTo>
                <a:cubicBezTo>
                  <a:pt x="876422" y="19957"/>
                  <a:pt x="943550" y="234043"/>
                  <a:pt x="1005236" y="239486"/>
                </a:cubicBezTo>
                <a:cubicBezTo>
                  <a:pt x="1066922" y="244929"/>
                  <a:pt x="1123165" y="54428"/>
                  <a:pt x="1179408" y="54428"/>
                </a:cubicBezTo>
                <a:cubicBezTo>
                  <a:pt x="1235651" y="54428"/>
                  <a:pt x="1273751" y="219529"/>
                  <a:pt x="1342694" y="239486"/>
                </a:cubicBezTo>
                <a:cubicBezTo>
                  <a:pt x="1411637" y="259443"/>
                  <a:pt x="1549522" y="137885"/>
                  <a:pt x="1593065" y="174171"/>
                </a:cubicBezTo>
                <a:cubicBezTo>
                  <a:pt x="1636608" y="210457"/>
                  <a:pt x="1663822" y="422729"/>
                  <a:pt x="1603951" y="457200"/>
                </a:cubicBezTo>
                <a:cubicBezTo>
                  <a:pt x="1544080" y="491671"/>
                  <a:pt x="1489650" y="379186"/>
                  <a:pt x="1233836" y="381000"/>
                </a:cubicBezTo>
                <a:cubicBezTo>
                  <a:pt x="978022" y="382814"/>
                  <a:pt x="246865" y="497115"/>
                  <a:pt x="69065" y="468086"/>
                </a:cubicBezTo>
                <a:cubicBezTo>
                  <a:pt x="-108735" y="439057"/>
                  <a:pt x="107165" y="328385"/>
                  <a:pt x="156151" y="250371"/>
                </a:cubicBezTo>
                <a:close/>
              </a:path>
            </a:pathLst>
          </a:custGeom>
          <a:solidFill>
            <a:srgbClr val="A966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A25DD-3814-4998-24D5-A409D807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27" y="2134954"/>
            <a:ext cx="2588091" cy="2588091"/>
          </a:xfrm>
          <a:custGeom>
            <a:avLst/>
            <a:gdLst>
              <a:gd name="csX0" fmla="*/ 0 w 683885"/>
              <a:gd name="csY0" fmla="*/ 0 h 683885"/>
              <a:gd name="csX1" fmla="*/ 683885 w 683885"/>
              <a:gd name="csY1" fmla="*/ 0 h 683885"/>
              <a:gd name="csX2" fmla="*/ 683885 w 683885"/>
              <a:gd name="csY2" fmla="*/ 683885 h 683885"/>
              <a:gd name="csX3" fmla="*/ 79972 w 683885"/>
              <a:gd name="csY3" fmla="*/ 683885 h 683885"/>
              <a:gd name="csX4" fmla="*/ 25388 w 683885"/>
              <a:gd name="csY4" fmla="*/ 661121 h 683885"/>
              <a:gd name="csX5" fmla="*/ 0 w 683885"/>
              <a:gd name="csY5" fmla="*/ 653719 h 683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683885" h="683885">
                <a:moveTo>
                  <a:pt x="0" y="0"/>
                </a:moveTo>
                <a:lnTo>
                  <a:pt x="683885" y="0"/>
                </a:lnTo>
                <a:lnTo>
                  <a:pt x="683885" y="683885"/>
                </a:lnTo>
                <a:lnTo>
                  <a:pt x="79972" y="683885"/>
                </a:lnTo>
                <a:lnTo>
                  <a:pt x="25388" y="661121"/>
                </a:lnTo>
                <a:lnTo>
                  <a:pt x="0" y="653719"/>
                </a:lnTo>
                <a:close/>
              </a:path>
            </a:pathLst>
          </a:custGeom>
          <a:ln>
            <a:noFill/>
          </a:ln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5AEB3C1-BD8F-D69E-6E99-9D56CFE39123}"/>
              </a:ext>
            </a:extLst>
          </p:cNvPr>
          <p:cNvSpPr/>
          <p:nvPr/>
        </p:nvSpPr>
        <p:spPr>
          <a:xfrm rot="2906863">
            <a:off x="10131107" y="-970114"/>
            <a:ext cx="2845795" cy="1921366"/>
          </a:xfrm>
          <a:custGeom>
            <a:avLst/>
            <a:gdLst>
              <a:gd name="csX0" fmla="*/ 838346 w 2210872"/>
              <a:gd name="csY0" fmla="*/ 136084 h 1921366"/>
              <a:gd name="csX1" fmla="*/ 146 w 2210872"/>
              <a:gd name="csY1" fmla="*/ 1224655 h 1921366"/>
              <a:gd name="csX2" fmla="*/ 773031 w 2210872"/>
              <a:gd name="csY2" fmla="*/ 1856027 h 1921366"/>
              <a:gd name="csX3" fmla="*/ 1121374 w 2210872"/>
              <a:gd name="csY3" fmla="*/ 1529455 h 1921366"/>
              <a:gd name="csX4" fmla="*/ 1469717 w 2210872"/>
              <a:gd name="csY4" fmla="*/ 1921341 h 1921366"/>
              <a:gd name="csX5" fmla="*/ 1709203 w 2210872"/>
              <a:gd name="csY5" fmla="*/ 1507684 h 1921366"/>
              <a:gd name="csX6" fmla="*/ 1981346 w 2210872"/>
              <a:gd name="csY6" fmla="*/ 1834255 h 1921366"/>
              <a:gd name="csX7" fmla="*/ 2209946 w 2210872"/>
              <a:gd name="csY7" fmla="*/ 1442370 h 1921366"/>
              <a:gd name="csX8" fmla="*/ 1894260 w 2210872"/>
              <a:gd name="csY8" fmla="*/ 157855 h 1921366"/>
              <a:gd name="csX9" fmla="*/ 838346 w 2210872"/>
              <a:gd name="csY9" fmla="*/ 136084 h 1921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2210872" h="1921366">
                <a:moveTo>
                  <a:pt x="838346" y="136084"/>
                </a:moveTo>
                <a:cubicBezTo>
                  <a:pt x="522660" y="313884"/>
                  <a:pt x="11032" y="937998"/>
                  <a:pt x="146" y="1224655"/>
                </a:cubicBezTo>
                <a:cubicBezTo>
                  <a:pt x="-10740" y="1511312"/>
                  <a:pt x="586160" y="1805227"/>
                  <a:pt x="773031" y="1856027"/>
                </a:cubicBezTo>
                <a:cubicBezTo>
                  <a:pt x="959902" y="1906827"/>
                  <a:pt x="1005260" y="1518569"/>
                  <a:pt x="1121374" y="1529455"/>
                </a:cubicBezTo>
                <a:cubicBezTo>
                  <a:pt x="1237488" y="1540341"/>
                  <a:pt x="1371746" y="1924969"/>
                  <a:pt x="1469717" y="1921341"/>
                </a:cubicBezTo>
                <a:cubicBezTo>
                  <a:pt x="1567688" y="1917713"/>
                  <a:pt x="1623932" y="1522198"/>
                  <a:pt x="1709203" y="1507684"/>
                </a:cubicBezTo>
                <a:cubicBezTo>
                  <a:pt x="1794475" y="1493170"/>
                  <a:pt x="1897889" y="1845141"/>
                  <a:pt x="1981346" y="1834255"/>
                </a:cubicBezTo>
                <a:cubicBezTo>
                  <a:pt x="2064803" y="1823369"/>
                  <a:pt x="2224460" y="1721770"/>
                  <a:pt x="2209946" y="1442370"/>
                </a:cubicBezTo>
                <a:cubicBezTo>
                  <a:pt x="2195432" y="1162970"/>
                  <a:pt x="2119232" y="371941"/>
                  <a:pt x="1894260" y="157855"/>
                </a:cubicBezTo>
                <a:cubicBezTo>
                  <a:pt x="1669289" y="-56231"/>
                  <a:pt x="1154032" y="-41716"/>
                  <a:pt x="838346" y="136084"/>
                </a:cubicBezTo>
                <a:close/>
              </a:path>
            </a:pathLst>
          </a:custGeom>
          <a:solidFill>
            <a:srgbClr val="A07E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9E30FB-AB68-A619-2517-411002727A05}"/>
              </a:ext>
            </a:extLst>
          </p:cNvPr>
          <p:cNvGrpSpPr/>
          <p:nvPr/>
        </p:nvGrpSpPr>
        <p:grpSpPr>
          <a:xfrm>
            <a:off x="7545957" y="1980088"/>
            <a:ext cx="3492380" cy="1539680"/>
            <a:chOff x="7284395" y="2252402"/>
            <a:chExt cx="3492380" cy="1539680"/>
          </a:xfrm>
        </p:grpSpPr>
        <p:sp>
          <p:nvSpPr>
            <p:cNvPr id="48" name="Google Shape;1538;p50">
              <a:extLst>
                <a:ext uri="{FF2B5EF4-FFF2-40B4-BE49-F238E27FC236}">
                  <a16:creationId xmlns:a16="http://schemas.microsoft.com/office/drawing/2014/main" id="{2B6EA26A-E7DF-6FF3-E150-0EC8EDAF46E6}"/>
                </a:ext>
              </a:extLst>
            </p:cNvPr>
            <p:cNvSpPr/>
            <p:nvPr/>
          </p:nvSpPr>
          <p:spPr>
            <a:xfrm rot="5400000">
              <a:off x="8260745" y="1276052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C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F2E31B-1DC7-1ACA-1A2E-3974DC23D49A}"/>
                </a:ext>
              </a:extLst>
            </p:cNvPr>
            <p:cNvSpPr txBox="1"/>
            <p:nvPr/>
          </p:nvSpPr>
          <p:spPr>
            <a:xfrm>
              <a:off x="7411256" y="2468244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Διαφορές σε τοπικά/ εθνικά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ταξινομικά συστήματα </a:t>
              </a:r>
              <a:endParaRPr lang="en-US" sz="2200" b="1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5" name="Google Shape;1406;p40">
            <a:extLst>
              <a:ext uri="{FF2B5EF4-FFF2-40B4-BE49-F238E27FC236}">
                <a16:creationId xmlns:a16="http://schemas.microsoft.com/office/drawing/2014/main" id="{70A94BB1-D3EE-8342-9730-2C5666DF3CDE}"/>
              </a:ext>
            </a:extLst>
          </p:cNvPr>
          <p:cNvSpPr txBox="1">
            <a:spLocks/>
          </p:cNvSpPr>
          <p:nvPr/>
        </p:nvSpPr>
        <p:spPr>
          <a:xfrm>
            <a:off x="8867617" y="1532487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3F5B3B"/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633C3-B7A2-E4F5-BFBE-672B72401A48}"/>
              </a:ext>
            </a:extLst>
          </p:cNvPr>
          <p:cNvGrpSpPr/>
          <p:nvPr/>
        </p:nvGrpSpPr>
        <p:grpSpPr>
          <a:xfrm>
            <a:off x="3589409" y="1980088"/>
            <a:ext cx="3492380" cy="1539680"/>
            <a:chOff x="3528139" y="1353523"/>
            <a:chExt cx="3492380" cy="1539680"/>
          </a:xfrm>
        </p:grpSpPr>
        <p:sp>
          <p:nvSpPr>
            <p:cNvPr id="6" name="Google Shape;1538;p50">
              <a:extLst>
                <a:ext uri="{FF2B5EF4-FFF2-40B4-BE49-F238E27FC236}">
                  <a16:creationId xmlns:a16="http://schemas.microsoft.com/office/drawing/2014/main" id="{2F16A4FB-A3A8-ADB6-0753-B8CBDEA8DB6A}"/>
                </a:ext>
              </a:extLst>
            </p:cNvPr>
            <p:cNvSpPr/>
            <p:nvPr/>
          </p:nvSpPr>
          <p:spPr>
            <a:xfrm rot="5400000">
              <a:off x="4504489" y="377173"/>
              <a:ext cx="1539680" cy="3492380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rgbClr val="EC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F2F57-0557-EBDC-836E-0D5EE8306A98}"/>
                </a:ext>
              </a:extLst>
            </p:cNvPr>
            <p:cNvSpPr txBox="1"/>
            <p:nvPr/>
          </p:nvSpPr>
          <p:spPr>
            <a:xfrm>
              <a:off x="3655000" y="1627122"/>
              <a:ext cx="32386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Έλλειψη </a:t>
              </a:r>
              <a:r>
                <a:rPr lang="el-GR" sz="2200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τυποποιημένων πρωτοκόλλων </a:t>
              </a:r>
              <a:r>
                <a:rPr lang="el-GR" sz="2200" dirty="0">
                  <a:solidFill>
                    <a:srgbClr val="000000"/>
                  </a:solidFill>
                  <a:latin typeface="Aptos" panose="020B0004020202020204" pitchFamily="34" charset="0"/>
                </a:rPr>
                <a:t>δειγματοληψίας </a:t>
              </a:r>
              <a:endParaRPr lang="en-US" sz="22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8" name="Google Shape;1406;p40">
            <a:extLst>
              <a:ext uri="{FF2B5EF4-FFF2-40B4-BE49-F238E27FC236}">
                <a16:creationId xmlns:a16="http://schemas.microsoft.com/office/drawing/2014/main" id="{3590EE5D-E195-5987-46B1-6F45B13F6495}"/>
              </a:ext>
            </a:extLst>
          </p:cNvPr>
          <p:cNvSpPr txBox="1">
            <a:spLocks/>
          </p:cNvSpPr>
          <p:nvPr/>
        </p:nvSpPr>
        <p:spPr>
          <a:xfrm>
            <a:off x="4902429" y="1544078"/>
            <a:ext cx="857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800" b="0" i="0" u="none" strike="noStrike" cap="none">
                <a:solidFill>
                  <a:schemeClr val="dk1"/>
                </a:solidFill>
                <a:latin typeface="Inter Tight Black"/>
                <a:ea typeface="Inter Tight Black"/>
                <a:cs typeface="Inter Tight Black"/>
                <a:sym typeface="Inter Tigh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Inter Tight"/>
              <a:buNone/>
              <a:defRPr sz="3000" b="1" i="0" u="none" strike="noStrike" cap="none">
                <a:solidFill>
                  <a:schemeClr val="accent5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C0D4"/>
              </a:buClr>
              <a:buSzPts val="3000"/>
              <a:buFont typeface="Inter Tight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3F5B3B"/>
                </a:solidFill>
                <a:effectLst/>
                <a:uLnTx/>
                <a:uFillTx/>
                <a:latin typeface="Aptos" panose="020B0004020202020204" pitchFamily="34" charset="0"/>
                <a:sym typeface="Inter Tight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9125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4.6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"/>
</p:tagLst>
</file>

<file path=ppt/theme/theme1.xml><?xml version="1.0" encoding="utf-8"?>
<a:theme xmlns:a="http://schemas.openxmlformats.org/drawingml/2006/main" name="World Environment Day Infographics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1033</Words>
  <Application>Microsoft Office PowerPoint</Application>
  <PresentationFormat>Widescreen</PresentationFormat>
  <Paragraphs>198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Inter Tight</vt:lpstr>
      <vt:lpstr>Nanum Pen Script</vt:lpstr>
      <vt:lpstr>Nunito</vt:lpstr>
      <vt:lpstr>World Environment Day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Katsouli</dc:creator>
  <cp:lastModifiedBy>Maria Katsouli</cp:lastModifiedBy>
  <cp:revision>23</cp:revision>
  <dcterms:created xsi:type="dcterms:W3CDTF">2026-01-27T14:36:36Z</dcterms:created>
  <dcterms:modified xsi:type="dcterms:W3CDTF">2026-02-10T07:21:29Z</dcterms:modified>
</cp:coreProperties>
</file>