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7" r:id="rId2"/>
    <p:sldId id="346" r:id="rId3"/>
    <p:sldId id="347" r:id="rId4"/>
    <p:sldId id="423" r:id="rId5"/>
    <p:sldId id="425" r:id="rId6"/>
    <p:sldId id="424" r:id="rId7"/>
    <p:sldId id="360" r:id="rId8"/>
    <p:sldId id="361" r:id="rId9"/>
    <p:sldId id="362" r:id="rId10"/>
    <p:sldId id="343" r:id="rId11"/>
    <p:sldId id="363" r:id="rId12"/>
    <p:sldId id="364" r:id="rId13"/>
    <p:sldId id="365" r:id="rId14"/>
    <p:sldId id="366" r:id="rId15"/>
    <p:sldId id="369" r:id="rId16"/>
    <p:sldId id="384" r:id="rId17"/>
    <p:sldId id="370" r:id="rId18"/>
    <p:sldId id="367" r:id="rId19"/>
    <p:sldId id="368" r:id="rId20"/>
    <p:sldId id="371" r:id="rId21"/>
    <p:sldId id="372" r:id="rId22"/>
    <p:sldId id="373" r:id="rId23"/>
    <p:sldId id="374" r:id="rId24"/>
    <p:sldId id="375" r:id="rId25"/>
    <p:sldId id="376" r:id="rId26"/>
    <p:sldId id="379" r:id="rId27"/>
    <p:sldId id="377" r:id="rId28"/>
    <p:sldId id="378" r:id="rId29"/>
    <p:sldId id="380" r:id="rId30"/>
    <p:sldId id="381" r:id="rId31"/>
    <p:sldId id="348" r:id="rId32"/>
    <p:sldId id="382" r:id="rId33"/>
    <p:sldId id="349" r:id="rId34"/>
    <p:sldId id="383" r:id="rId35"/>
    <p:sldId id="385" r:id="rId36"/>
    <p:sldId id="387" r:id="rId37"/>
    <p:sldId id="386" r:id="rId38"/>
    <p:sldId id="389" r:id="rId39"/>
    <p:sldId id="388" r:id="rId40"/>
    <p:sldId id="390" r:id="rId41"/>
    <p:sldId id="391" r:id="rId42"/>
    <p:sldId id="392" r:id="rId43"/>
    <p:sldId id="393" r:id="rId44"/>
    <p:sldId id="394" r:id="rId45"/>
    <p:sldId id="395" r:id="rId46"/>
    <p:sldId id="426" r:id="rId47"/>
    <p:sldId id="396" r:id="rId48"/>
    <p:sldId id="397" r:id="rId49"/>
    <p:sldId id="398" r:id="rId50"/>
    <p:sldId id="399" r:id="rId51"/>
    <p:sldId id="400" r:id="rId52"/>
    <p:sldId id="401" r:id="rId53"/>
    <p:sldId id="402" r:id="rId54"/>
    <p:sldId id="403" r:id="rId55"/>
    <p:sldId id="404" r:id="rId56"/>
    <p:sldId id="405" r:id="rId57"/>
    <p:sldId id="406" r:id="rId58"/>
    <p:sldId id="407" r:id="rId59"/>
    <p:sldId id="418" r:id="rId60"/>
  </p:sldIdLst>
  <p:sldSz cx="9144000" cy="6858000" type="screen4x3"/>
  <p:notesSz cx="6797675" cy="987266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e" initials="G" lastIdx="1" clrIdx="0">
    <p:extLst>
      <p:ext uri="{19B8F6BF-5375-455C-9EA6-DF929625EA0E}">
        <p15:presenceInfo xmlns:p15="http://schemas.microsoft.com/office/powerpoint/2012/main" userId="82bbd2fea9faf9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8FC77-CD2A-4330-85CC-A1968ADC98E0}" v="525" dt="2025-05-20T08:56:13.8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0" autoAdjust="0"/>
    <p:restoredTop sz="99651" autoAdjust="0"/>
  </p:normalViewPr>
  <p:slideViewPr>
    <p:cSldViewPr showGuides="1">
      <p:cViewPr varScale="1">
        <p:scale>
          <a:sx n="61" d="100"/>
          <a:sy n="61" d="100"/>
        </p:scale>
        <p:origin x="904"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Μήτσαινας Γεώργιος" userId="8758a99c-d362-46a7-903b-5688051a7711" providerId="ADAL" clId="{2968FC77-CD2A-4330-85CC-A1968ADC98E0}"/>
    <pc:docChg chg="undo custSel addSld modSld">
      <pc:chgData name="Μήτσαινας Γεώργιος" userId="8758a99c-d362-46a7-903b-5688051a7711" providerId="ADAL" clId="{2968FC77-CD2A-4330-85CC-A1968ADC98E0}" dt="2025-05-20T08:56:13.812" v="690"/>
      <pc:docMkLst>
        <pc:docMk/>
      </pc:docMkLst>
      <pc:sldChg chg="modSp">
        <pc:chgData name="Μήτσαινας Γεώργιος" userId="8758a99c-d362-46a7-903b-5688051a7711" providerId="ADAL" clId="{2968FC77-CD2A-4330-85CC-A1968ADC98E0}" dt="2025-04-29T10:32:56.152" v="2"/>
        <pc:sldMkLst>
          <pc:docMk/>
          <pc:sldMk cId="4220668759" sldId="346"/>
        </pc:sldMkLst>
        <pc:spChg chg="mod">
          <ac:chgData name="Μήτσαινας Γεώργιος" userId="8758a99c-d362-46a7-903b-5688051a7711" providerId="ADAL" clId="{2968FC77-CD2A-4330-85CC-A1968ADC98E0}" dt="2025-04-29T10:32:52.902" v="1" actId="20577"/>
          <ac:spMkLst>
            <pc:docMk/>
            <pc:sldMk cId="4220668759" sldId="346"/>
            <ac:spMk id="6" creationId="{00000000-0000-0000-0000-000000000000}"/>
          </ac:spMkLst>
        </pc:spChg>
        <pc:spChg chg="mod">
          <ac:chgData name="Μήτσαινας Γεώργιος" userId="8758a99c-d362-46a7-903b-5688051a7711" providerId="ADAL" clId="{2968FC77-CD2A-4330-85CC-A1968ADC98E0}" dt="2025-04-29T10:32:56.152" v="2"/>
          <ac:spMkLst>
            <pc:docMk/>
            <pc:sldMk cId="4220668759" sldId="346"/>
            <ac:spMk id="18" creationId="{00000000-0000-0000-0000-000000000000}"/>
          </ac:spMkLst>
        </pc:spChg>
      </pc:sldChg>
      <pc:sldChg chg="addSp delSp modSp mod modAnim">
        <pc:chgData name="Μήτσαινας Γεώργιος" userId="8758a99c-d362-46a7-903b-5688051a7711" providerId="ADAL" clId="{2968FC77-CD2A-4330-85CC-A1968ADC98E0}" dt="2025-05-20T08:40:59.732" v="434"/>
        <pc:sldMkLst>
          <pc:docMk/>
          <pc:sldMk cId="696774844" sldId="348"/>
        </pc:sldMkLst>
        <pc:spChg chg="mod">
          <ac:chgData name="Μήτσαινας Γεώργιος" userId="8758a99c-d362-46a7-903b-5688051a7711" providerId="ADAL" clId="{2968FC77-CD2A-4330-85CC-A1968ADC98E0}" dt="2025-04-29T10:36:13.742" v="122" actId="20577"/>
          <ac:spMkLst>
            <pc:docMk/>
            <pc:sldMk cId="696774844" sldId="348"/>
            <ac:spMk id="32" creationId="{00000000-0000-0000-0000-000000000000}"/>
          </ac:spMkLst>
        </pc:spChg>
        <pc:picChg chg="add del mod">
          <ac:chgData name="Μήτσαινας Γεώργιος" userId="8758a99c-d362-46a7-903b-5688051a7711" providerId="ADAL" clId="{2968FC77-CD2A-4330-85CC-A1968ADC98E0}" dt="2025-05-20T08:40:45.191" v="428" actId="22"/>
          <ac:picMkLst>
            <pc:docMk/>
            <pc:sldMk cId="696774844" sldId="348"/>
            <ac:picMk id="4" creationId="{CBCE3AF9-418F-3FFE-B9E4-B0D922CED5B2}"/>
          </ac:picMkLst>
        </pc:picChg>
        <pc:picChg chg="add mod">
          <ac:chgData name="Μήτσαινας Γεώργιος" userId="8758a99c-d362-46a7-903b-5688051a7711" providerId="ADAL" clId="{2968FC77-CD2A-4330-85CC-A1968ADC98E0}" dt="2025-05-20T08:40:53.564" v="431"/>
          <ac:picMkLst>
            <pc:docMk/>
            <pc:sldMk cId="696774844" sldId="348"/>
            <ac:picMk id="5" creationId="{CBCE3AF9-418F-3FFE-B9E4-B0D922CED5B2}"/>
          </ac:picMkLst>
        </pc:picChg>
        <pc:picChg chg="add del">
          <ac:chgData name="Μήτσαινας Γεώργιος" userId="8758a99c-d362-46a7-903b-5688051a7711" providerId="ADAL" clId="{2968FC77-CD2A-4330-85CC-A1968ADC98E0}" dt="2025-05-20T08:40:52.710" v="430" actId="478"/>
          <ac:picMkLst>
            <pc:docMk/>
            <pc:sldMk cId="696774844" sldId="348"/>
            <ac:picMk id="5123" creationId="{00000000-0000-0000-0000-000000000000}"/>
          </ac:picMkLst>
        </pc:picChg>
      </pc:sldChg>
      <pc:sldChg chg="modSp">
        <pc:chgData name="Μήτσαινας Γεώργιος" userId="8758a99c-d362-46a7-903b-5688051a7711" providerId="ADAL" clId="{2968FC77-CD2A-4330-85CC-A1968ADC98E0}" dt="2025-04-29T10:33:04.732" v="5" actId="20577"/>
        <pc:sldMkLst>
          <pc:docMk/>
          <pc:sldMk cId="2725816327" sldId="360"/>
        </pc:sldMkLst>
        <pc:spChg chg="mod">
          <ac:chgData name="Μήτσαινας Γεώργιος" userId="8758a99c-d362-46a7-903b-5688051a7711" providerId="ADAL" clId="{2968FC77-CD2A-4330-85CC-A1968ADC98E0}" dt="2025-04-29T10:33:04.732" v="5" actId="20577"/>
          <ac:spMkLst>
            <pc:docMk/>
            <pc:sldMk cId="2725816327" sldId="360"/>
            <ac:spMk id="6" creationId="{00000000-0000-0000-0000-000000000000}"/>
          </ac:spMkLst>
        </pc:spChg>
      </pc:sldChg>
      <pc:sldChg chg="modSp">
        <pc:chgData name="Μήτσαινας Γεώργιος" userId="8758a99c-d362-46a7-903b-5688051a7711" providerId="ADAL" clId="{2968FC77-CD2A-4330-85CC-A1968ADC98E0}" dt="2025-04-29T10:34:20.941" v="25" actId="114"/>
        <pc:sldMkLst>
          <pc:docMk/>
          <pc:sldMk cId="2001494811" sldId="366"/>
        </pc:sldMkLst>
        <pc:spChg chg="mod">
          <ac:chgData name="Μήτσαινας Γεώργιος" userId="8758a99c-d362-46a7-903b-5688051a7711" providerId="ADAL" clId="{2968FC77-CD2A-4330-85CC-A1968ADC98E0}" dt="2025-04-29T10:34:20.941" v="25" actId="114"/>
          <ac:spMkLst>
            <pc:docMk/>
            <pc:sldMk cId="2001494811" sldId="366"/>
            <ac:spMk id="6" creationId="{00000000-0000-0000-0000-000000000000}"/>
          </ac:spMkLst>
        </pc:spChg>
      </pc:sldChg>
      <pc:sldChg chg="delSp mod delAnim">
        <pc:chgData name="Μήτσαινας Γεώργιος" userId="8758a99c-d362-46a7-903b-5688051a7711" providerId="ADAL" clId="{2968FC77-CD2A-4330-85CC-A1968ADC98E0}" dt="2025-04-29T10:35:30.492" v="116" actId="478"/>
        <pc:sldMkLst>
          <pc:docMk/>
          <pc:sldMk cId="1927812491" sldId="367"/>
        </pc:sldMkLst>
      </pc:sldChg>
      <pc:sldChg chg="modSp mod">
        <pc:chgData name="Μήτσαινας Γεώργιος" userId="8758a99c-d362-46a7-903b-5688051a7711" providerId="ADAL" clId="{2968FC77-CD2A-4330-85CC-A1968ADC98E0}" dt="2025-05-06T12:12:08.600" v="333" actId="20577"/>
        <pc:sldMkLst>
          <pc:docMk/>
          <pc:sldMk cId="214395214" sldId="368"/>
        </pc:sldMkLst>
        <pc:spChg chg="mod">
          <ac:chgData name="Μήτσαινας Γεώργιος" userId="8758a99c-d362-46a7-903b-5688051a7711" providerId="ADAL" clId="{2968FC77-CD2A-4330-85CC-A1968ADC98E0}" dt="2025-05-06T12:12:08.600" v="333" actId="20577"/>
          <ac:spMkLst>
            <pc:docMk/>
            <pc:sldMk cId="214395214" sldId="368"/>
            <ac:spMk id="11" creationId="{00000000-0000-0000-0000-000000000000}"/>
          </ac:spMkLst>
        </pc:spChg>
      </pc:sldChg>
      <pc:sldChg chg="modSp">
        <pc:chgData name="Μήτσαινας Γεώργιος" userId="8758a99c-d362-46a7-903b-5688051a7711" providerId="ADAL" clId="{2968FC77-CD2A-4330-85CC-A1968ADC98E0}" dt="2025-04-29T10:34:37.547" v="59" actId="20577"/>
        <pc:sldMkLst>
          <pc:docMk/>
          <pc:sldMk cId="1276351026" sldId="369"/>
        </pc:sldMkLst>
        <pc:spChg chg="mod">
          <ac:chgData name="Μήτσαινας Γεώργιος" userId="8758a99c-d362-46a7-903b-5688051a7711" providerId="ADAL" clId="{2968FC77-CD2A-4330-85CC-A1968ADC98E0}" dt="2025-04-29T10:34:37.547" v="59" actId="20577"/>
          <ac:spMkLst>
            <pc:docMk/>
            <pc:sldMk cId="1276351026" sldId="369"/>
            <ac:spMk id="12" creationId="{00000000-0000-0000-0000-000000000000}"/>
          </ac:spMkLst>
        </pc:spChg>
      </pc:sldChg>
      <pc:sldChg chg="addSp modSp mod modAnim">
        <pc:chgData name="Μήτσαινας Γεώργιος" userId="8758a99c-d362-46a7-903b-5688051a7711" providerId="ADAL" clId="{2968FC77-CD2A-4330-85CC-A1968ADC98E0}" dt="2025-04-29T12:08:57.408" v="318" actId="20577"/>
        <pc:sldMkLst>
          <pc:docMk/>
          <pc:sldMk cId="2845792114" sldId="370"/>
        </pc:sldMkLst>
        <pc:spChg chg="add mod">
          <ac:chgData name="Μήτσαινας Γεώργιος" userId="8758a99c-d362-46a7-903b-5688051a7711" providerId="ADAL" clId="{2968FC77-CD2A-4330-85CC-A1968ADC98E0}" dt="2025-04-29T12:08:57.408" v="318" actId="20577"/>
          <ac:spMkLst>
            <pc:docMk/>
            <pc:sldMk cId="2845792114" sldId="370"/>
            <ac:spMk id="7" creationId="{AEA22B28-59DD-57AA-A2FE-8E9E2CD32C9D}"/>
          </ac:spMkLst>
        </pc:spChg>
        <pc:spChg chg="mod">
          <ac:chgData name="Μήτσαινας Γεώργιος" userId="8758a99c-d362-46a7-903b-5688051a7711" providerId="ADAL" clId="{2968FC77-CD2A-4330-85CC-A1968ADC98E0}" dt="2025-04-29T10:35:22.192" v="115" actId="20577"/>
          <ac:spMkLst>
            <pc:docMk/>
            <pc:sldMk cId="2845792114" sldId="370"/>
            <ac:spMk id="12" creationId="{00000000-0000-0000-0000-000000000000}"/>
          </ac:spMkLst>
        </pc:spChg>
        <pc:picChg chg="add mod">
          <ac:chgData name="Μήτσαινας Γεώργιος" userId="8758a99c-d362-46a7-903b-5688051a7711" providerId="ADAL" clId="{2968FC77-CD2A-4330-85CC-A1968ADC98E0}" dt="2025-04-29T12:05:17.434" v="270" actId="208"/>
          <ac:picMkLst>
            <pc:docMk/>
            <pc:sldMk cId="2845792114" sldId="370"/>
            <ac:picMk id="3" creationId="{96833BB3-2942-72A7-527F-B513ED622657}"/>
          </ac:picMkLst>
        </pc:picChg>
        <pc:picChg chg="add mod">
          <ac:chgData name="Μήτσαινας Γεώργιος" userId="8758a99c-d362-46a7-903b-5688051a7711" providerId="ADAL" clId="{2968FC77-CD2A-4330-85CC-A1968ADC98E0}" dt="2025-04-29T12:07:24.064" v="282" actId="12789"/>
          <ac:picMkLst>
            <pc:docMk/>
            <pc:sldMk cId="2845792114" sldId="370"/>
            <ac:picMk id="6" creationId="{8DAB969F-EED7-F42F-7084-BA90F04D49D6}"/>
          </ac:picMkLst>
        </pc:picChg>
      </pc:sldChg>
      <pc:sldChg chg="modSp">
        <pc:chgData name="Μήτσαινας Γεώργιος" userId="8758a99c-d362-46a7-903b-5688051a7711" providerId="ADAL" clId="{2968FC77-CD2A-4330-85CC-A1968ADC98E0}" dt="2025-04-29T11:57:21.182" v="259" actId="20577"/>
        <pc:sldMkLst>
          <pc:docMk/>
          <pc:sldMk cId="2039631970" sldId="373"/>
        </pc:sldMkLst>
        <pc:spChg chg="mod">
          <ac:chgData name="Μήτσαινας Γεώργιος" userId="8758a99c-d362-46a7-903b-5688051a7711" providerId="ADAL" clId="{2968FC77-CD2A-4330-85CC-A1968ADC98E0}" dt="2025-04-29T11:57:21.182" v="259" actId="20577"/>
          <ac:spMkLst>
            <pc:docMk/>
            <pc:sldMk cId="2039631970" sldId="373"/>
            <ac:spMk id="6" creationId="{00000000-0000-0000-0000-000000000000}"/>
          </ac:spMkLst>
        </pc:spChg>
      </pc:sldChg>
      <pc:sldChg chg="modSp">
        <pc:chgData name="Μήτσαινας Γεώργιος" userId="8758a99c-d362-46a7-903b-5688051a7711" providerId="ADAL" clId="{2968FC77-CD2A-4330-85CC-A1968ADC98E0}" dt="2025-04-29T11:57:25.018" v="261" actId="20577"/>
        <pc:sldMkLst>
          <pc:docMk/>
          <pc:sldMk cId="2943220180" sldId="374"/>
        </pc:sldMkLst>
        <pc:spChg chg="mod">
          <ac:chgData name="Μήτσαινας Γεώργιος" userId="8758a99c-d362-46a7-903b-5688051a7711" providerId="ADAL" clId="{2968FC77-CD2A-4330-85CC-A1968ADC98E0}" dt="2025-04-29T11:57:25.018" v="261" actId="20577"/>
          <ac:spMkLst>
            <pc:docMk/>
            <pc:sldMk cId="2943220180" sldId="374"/>
            <ac:spMk id="6" creationId="{00000000-0000-0000-0000-000000000000}"/>
          </ac:spMkLst>
        </pc:spChg>
      </pc:sldChg>
      <pc:sldChg chg="modSp mod">
        <pc:chgData name="Μήτσαινας Γεώργιος" userId="8758a99c-d362-46a7-903b-5688051a7711" providerId="ADAL" clId="{2968FC77-CD2A-4330-85CC-A1968ADC98E0}" dt="2025-04-29T11:57:29.100" v="263" actId="20577"/>
        <pc:sldMkLst>
          <pc:docMk/>
          <pc:sldMk cId="2231207477" sldId="375"/>
        </pc:sldMkLst>
        <pc:spChg chg="mod">
          <ac:chgData name="Μήτσαινας Γεώργιος" userId="8758a99c-d362-46a7-903b-5688051a7711" providerId="ADAL" clId="{2968FC77-CD2A-4330-85CC-A1968ADC98E0}" dt="2025-04-29T11:57:29.100" v="263" actId="20577"/>
          <ac:spMkLst>
            <pc:docMk/>
            <pc:sldMk cId="2231207477" sldId="375"/>
            <ac:spMk id="11" creationId="{00000000-0000-0000-0000-000000000000}"/>
          </ac:spMkLst>
        </pc:spChg>
      </pc:sldChg>
      <pc:sldChg chg="modSp">
        <pc:chgData name="Μήτσαινας Γεώργιος" userId="8758a99c-d362-46a7-903b-5688051a7711" providerId="ADAL" clId="{2968FC77-CD2A-4330-85CC-A1968ADC98E0}" dt="2025-04-29T10:36:03.959" v="118" actId="20577"/>
        <pc:sldMkLst>
          <pc:docMk/>
          <pc:sldMk cId="1101663725" sldId="379"/>
        </pc:sldMkLst>
        <pc:spChg chg="mod">
          <ac:chgData name="Μήτσαινας Γεώργιος" userId="8758a99c-d362-46a7-903b-5688051a7711" providerId="ADAL" clId="{2968FC77-CD2A-4330-85CC-A1968ADC98E0}" dt="2025-04-29T10:36:03.959" v="118" actId="20577"/>
          <ac:spMkLst>
            <pc:docMk/>
            <pc:sldMk cId="1101663725" sldId="379"/>
            <ac:spMk id="6" creationId="{00000000-0000-0000-0000-000000000000}"/>
          </ac:spMkLst>
        </pc:spChg>
      </pc:sldChg>
      <pc:sldChg chg="modSp">
        <pc:chgData name="Μήτσαινας Γεώργιος" userId="8758a99c-d362-46a7-903b-5688051a7711" providerId="ADAL" clId="{2968FC77-CD2A-4330-85CC-A1968ADC98E0}" dt="2025-05-20T08:37:35.527" v="361" actId="20577"/>
        <pc:sldMkLst>
          <pc:docMk/>
          <pc:sldMk cId="1151841406" sldId="383"/>
        </pc:sldMkLst>
        <pc:spChg chg="mod">
          <ac:chgData name="Μήτσαινας Γεώργιος" userId="8758a99c-d362-46a7-903b-5688051a7711" providerId="ADAL" clId="{2968FC77-CD2A-4330-85CC-A1968ADC98E0}" dt="2025-05-20T08:37:35.527" v="361" actId="20577"/>
          <ac:spMkLst>
            <pc:docMk/>
            <pc:sldMk cId="1151841406" sldId="383"/>
            <ac:spMk id="10" creationId="{00000000-0000-0000-0000-000000000000}"/>
          </ac:spMkLst>
        </pc:spChg>
      </pc:sldChg>
      <pc:sldChg chg="modSp mod modAnim">
        <pc:chgData name="Μήτσαινας Γεώργιος" userId="8758a99c-d362-46a7-903b-5688051a7711" providerId="ADAL" clId="{2968FC77-CD2A-4330-85CC-A1968ADC98E0}" dt="2025-04-29T10:35:12.522" v="90" actId="20577"/>
        <pc:sldMkLst>
          <pc:docMk/>
          <pc:sldMk cId="2725293500" sldId="384"/>
        </pc:sldMkLst>
        <pc:spChg chg="mod">
          <ac:chgData name="Μήτσαινας Γεώργιος" userId="8758a99c-d362-46a7-903b-5688051a7711" providerId="ADAL" clId="{2968FC77-CD2A-4330-85CC-A1968ADC98E0}" dt="2025-04-29T10:35:12.522" v="90" actId="20577"/>
          <ac:spMkLst>
            <pc:docMk/>
            <pc:sldMk cId="2725293500" sldId="384"/>
            <ac:spMk id="12" creationId="{00000000-0000-0000-0000-000000000000}"/>
          </ac:spMkLst>
        </pc:spChg>
        <pc:spChg chg="mod">
          <ac:chgData name="Μήτσαινας Γεώργιος" userId="8758a99c-d362-46a7-903b-5688051a7711" providerId="ADAL" clId="{2968FC77-CD2A-4330-85CC-A1968ADC98E0}" dt="2025-04-29T10:34:59.617" v="86" actId="20577"/>
          <ac:spMkLst>
            <pc:docMk/>
            <pc:sldMk cId="2725293500" sldId="384"/>
            <ac:spMk id="18434" creationId="{00000000-0000-0000-0000-000000000000}"/>
          </ac:spMkLst>
        </pc:spChg>
      </pc:sldChg>
      <pc:sldChg chg="addSp delSp modSp mod modAnim">
        <pc:chgData name="Μήτσαινας Γεώργιος" userId="8758a99c-d362-46a7-903b-5688051a7711" providerId="ADAL" clId="{2968FC77-CD2A-4330-85CC-A1968ADC98E0}" dt="2025-05-20T08:43:04.959" v="453"/>
        <pc:sldMkLst>
          <pc:docMk/>
          <pc:sldMk cId="4260230065" sldId="385"/>
        </pc:sldMkLst>
        <pc:spChg chg="mod">
          <ac:chgData name="Μήτσαινας Γεώργιος" userId="8758a99c-d362-46a7-903b-5688051a7711" providerId="ADAL" clId="{2968FC77-CD2A-4330-85CC-A1968ADC98E0}" dt="2025-04-29T10:37:01.802" v="165" actId="20577"/>
          <ac:spMkLst>
            <pc:docMk/>
            <pc:sldMk cId="4260230065" sldId="385"/>
            <ac:spMk id="18" creationId="{00000000-0000-0000-0000-000000000000}"/>
          </ac:spMkLst>
        </pc:spChg>
        <pc:picChg chg="add mod">
          <ac:chgData name="Μήτσαινας Γεώργιος" userId="8758a99c-d362-46a7-903b-5688051a7711" providerId="ADAL" clId="{2968FC77-CD2A-4330-85CC-A1968ADC98E0}" dt="2025-05-20T08:41:41.391" v="439" actId="14100"/>
          <ac:picMkLst>
            <pc:docMk/>
            <pc:sldMk cId="4260230065" sldId="385"/>
            <ac:picMk id="3" creationId="{50FB1D71-15D0-98A7-30DE-DB16E579FDA2}"/>
          </ac:picMkLst>
        </pc:picChg>
        <pc:picChg chg="add mod">
          <ac:chgData name="Μήτσαινας Γεώργιος" userId="8758a99c-d362-46a7-903b-5688051a7711" providerId="ADAL" clId="{2968FC77-CD2A-4330-85CC-A1968ADC98E0}" dt="2025-05-20T08:42:55.248" v="451" actId="14100"/>
          <ac:picMkLst>
            <pc:docMk/>
            <pc:sldMk cId="4260230065" sldId="385"/>
            <ac:picMk id="5" creationId="{E8D66F3E-85FC-A467-46AB-786968589FBB}"/>
          </ac:picMkLst>
        </pc:picChg>
        <pc:picChg chg="del">
          <ac:chgData name="Μήτσαινας Γεώργιος" userId="8758a99c-d362-46a7-903b-5688051a7711" providerId="ADAL" clId="{2968FC77-CD2A-4330-85CC-A1968ADC98E0}" dt="2025-05-20T08:41:31.912" v="435" actId="478"/>
          <ac:picMkLst>
            <pc:docMk/>
            <pc:sldMk cId="4260230065" sldId="385"/>
            <ac:picMk id="4098" creationId="{00000000-0000-0000-0000-000000000000}"/>
          </ac:picMkLst>
        </pc:picChg>
        <pc:picChg chg="del">
          <ac:chgData name="Μήτσαινας Γεώργιος" userId="8758a99c-d362-46a7-903b-5688051a7711" providerId="ADAL" clId="{2968FC77-CD2A-4330-85CC-A1968ADC98E0}" dt="2025-05-20T08:42:03.465" v="444" actId="478"/>
          <ac:picMkLst>
            <pc:docMk/>
            <pc:sldMk cId="4260230065" sldId="385"/>
            <ac:picMk id="4099" creationId="{00000000-0000-0000-0000-000000000000}"/>
          </ac:picMkLst>
        </pc:picChg>
      </pc:sldChg>
      <pc:sldChg chg="modSp">
        <pc:chgData name="Μήτσαινας Γεώργιος" userId="8758a99c-d362-46a7-903b-5688051a7711" providerId="ADAL" clId="{2968FC77-CD2A-4330-85CC-A1968ADC98E0}" dt="2025-05-20T08:37:50.252" v="363" actId="20577"/>
        <pc:sldMkLst>
          <pc:docMk/>
          <pc:sldMk cId="2811277398" sldId="386"/>
        </pc:sldMkLst>
        <pc:spChg chg="mod">
          <ac:chgData name="Μήτσαινας Γεώργιος" userId="8758a99c-d362-46a7-903b-5688051a7711" providerId="ADAL" clId="{2968FC77-CD2A-4330-85CC-A1968ADC98E0}" dt="2025-05-20T08:37:50.252" v="363" actId="20577"/>
          <ac:spMkLst>
            <pc:docMk/>
            <pc:sldMk cId="2811277398" sldId="386"/>
            <ac:spMk id="18" creationId="{00000000-0000-0000-0000-000000000000}"/>
          </ac:spMkLst>
        </pc:spChg>
      </pc:sldChg>
      <pc:sldChg chg="modSp">
        <pc:chgData name="Μήτσαινας Γεώργιος" userId="8758a99c-d362-46a7-903b-5688051a7711" providerId="ADAL" clId="{2968FC77-CD2A-4330-85CC-A1968ADC98E0}" dt="2025-05-20T08:37:46.812" v="362" actId="20577"/>
        <pc:sldMkLst>
          <pc:docMk/>
          <pc:sldMk cId="609444887" sldId="387"/>
        </pc:sldMkLst>
        <pc:spChg chg="mod">
          <ac:chgData name="Μήτσαινας Γεώργιος" userId="8758a99c-d362-46a7-903b-5688051a7711" providerId="ADAL" clId="{2968FC77-CD2A-4330-85CC-A1968ADC98E0}" dt="2025-05-20T08:37:46.812" v="362" actId="20577"/>
          <ac:spMkLst>
            <pc:docMk/>
            <pc:sldMk cId="609444887" sldId="387"/>
            <ac:spMk id="18" creationId="{00000000-0000-0000-0000-000000000000}"/>
          </ac:spMkLst>
        </pc:spChg>
      </pc:sldChg>
      <pc:sldChg chg="modSp">
        <pc:chgData name="Μήτσαινας Γεώργιος" userId="8758a99c-d362-46a7-903b-5688051a7711" providerId="ADAL" clId="{2968FC77-CD2A-4330-85CC-A1968ADC98E0}" dt="2025-05-20T08:38:03.238" v="371" actId="20577"/>
        <pc:sldMkLst>
          <pc:docMk/>
          <pc:sldMk cId="1209851897" sldId="388"/>
        </pc:sldMkLst>
        <pc:spChg chg="mod">
          <ac:chgData name="Μήτσαινας Γεώργιος" userId="8758a99c-d362-46a7-903b-5688051a7711" providerId="ADAL" clId="{2968FC77-CD2A-4330-85CC-A1968ADC98E0}" dt="2025-04-29T10:37:41.212" v="215" actId="20577"/>
          <ac:spMkLst>
            <pc:docMk/>
            <pc:sldMk cId="1209851897" sldId="388"/>
            <ac:spMk id="9" creationId="{00000000-0000-0000-0000-000000000000}"/>
          </ac:spMkLst>
        </pc:spChg>
        <pc:spChg chg="mod">
          <ac:chgData name="Μήτσαινας Γεώργιος" userId="8758a99c-d362-46a7-903b-5688051a7711" providerId="ADAL" clId="{2968FC77-CD2A-4330-85CC-A1968ADC98E0}" dt="2025-05-20T08:38:03.238" v="371" actId="20577"/>
          <ac:spMkLst>
            <pc:docMk/>
            <pc:sldMk cId="1209851897" sldId="388"/>
            <ac:spMk id="10" creationId="{00000000-0000-0000-0000-000000000000}"/>
          </ac:spMkLst>
        </pc:spChg>
      </pc:sldChg>
      <pc:sldChg chg="modSp">
        <pc:chgData name="Μήτσαινας Γεώργιος" userId="8758a99c-d362-46a7-903b-5688051a7711" providerId="ADAL" clId="{2968FC77-CD2A-4330-85CC-A1968ADC98E0}" dt="2025-05-20T08:36:55.050" v="360" actId="20577"/>
        <pc:sldMkLst>
          <pc:docMk/>
          <pc:sldMk cId="3712702941" sldId="389"/>
        </pc:sldMkLst>
        <pc:spChg chg="mod">
          <ac:chgData name="Μήτσαινας Γεώργιος" userId="8758a99c-d362-46a7-903b-5688051a7711" providerId="ADAL" clId="{2968FC77-CD2A-4330-85CC-A1968ADC98E0}" dt="2025-05-20T08:36:55.050" v="360" actId="20577"/>
          <ac:spMkLst>
            <pc:docMk/>
            <pc:sldMk cId="3712702941" sldId="389"/>
            <ac:spMk id="18" creationId="{00000000-0000-0000-0000-000000000000}"/>
          </ac:spMkLst>
        </pc:spChg>
      </pc:sldChg>
      <pc:sldChg chg="addSp delSp modSp mod modAnim">
        <pc:chgData name="Μήτσαινας Γεώργιος" userId="8758a99c-d362-46a7-903b-5688051a7711" providerId="ADAL" clId="{2968FC77-CD2A-4330-85CC-A1968ADC98E0}" dt="2025-05-20T08:45:20.012" v="474" actId="552"/>
        <pc:sldMkLst>
          <pc:docMk/>
          <pc:sldMk cId="2443316672" sldId="390"/>
        </pc:sldMkLst>
        <pc:spChg chg="mod">
          <ac:chgData name="Μήτσαινας Γεώργιος" userId="8758a99c-d362-46a7-903b-5688051a7711" providerId="ADAL" clId="{2968FC77-CD2A-4330-85CC-A1968ADC98E0}" dt="2025-05-20T08:38:08.338" v="379" actId="20577"/>
          <ac:spMkLst>
            <pc:docMk/>
            <pc:sldMk cId="2443316672" sldId="390"/>
            <ac:spMk id="18" creationId="{00000000-0000-0000-0000-000000000000}"/>
          </ac:spMkLst>
        </pc:spChg>
        <pc:picChg chg="add mod">
          <ac:chgData name="Μήτσαινας Γεώργιος" userId="8758a99c-d362-46a7-903b-5688051a7711" providerId="ADAL" clId="{2968FC77-CD2A-4330-85CC-A1968ADC98E0}" dt="2025-05-20T08:45:20.012" v="474" actId="552"/>
          <ac:picMkLst>
            <pc:docMk/>
            <pc:sldMk cId="2443316672" sldId="390"/>
            <ac:picMk id="3" creationId="{79160A56-14E1-4090-7814-8636CF2DA3F0}"/>
          </ac:picMkLst>
        </pc:picChg>
        <pc:picChg chg="add mod">
          <ac:chgData name="Μήτσαινας Γεώργιος" userId="8758a99c-d362-46a7-903b-5688051a7711" providerId="ADAL" clId="{2968FC77-CD2A-4330-85CC-A1968ADC98E0}" dt="2025-05-20T08:45:17.822" v="473" actId="553"/>
          <ac:picMkLst>
            <pc:docMk/>
            <pc:sldMk cId="2443316672" sldId="390"/>
            <ac:picMk id="5" creationId="{C1D321AA-53DC-B341-BA2F-3C97F1391F33}"/>
          </ac:picMkLst>
        </pc:picChg>
        <pc:picChg chg="del">
          <ac:chgData name="Μήτσαινας Γεώργιος" userId="8758a99c-d362-46a7-903b-5688051a7711" providerId="ADAL" clId="{2968FC77-CD2A-4330-85CC-A1968ADC98E0}" dt="2025-05-20T08:43:11.781" v="454" actId="478"/>
          <ac:picMkLst>
            <pc:docMk/>
            <pc:sldMk cId="2443316672" sldId="390"/>
            <ac:picMk id="3074" creationId="{00000000-0000-0000-0000-000000000000}"/>
          </ac:picMkLst>
        </pc:picChg>
        <pc:picChg chg="del">
          <ac:chgData name="Μήτσαινας Γεώργιος" userId="8758a99c-d362-46a7-903b-5688051a7711" providerId="ADAL" clId="{2968FC77-CD2A-4330-85CC-A1968ADC98E0}" dt="2025-05-20T08:44:24.437" v="461" actId="478"/>
          <ac:picMkLst>
            <pc:docMk/>
            <pc:sldMk cId="2443316672" sldId="390"/>
            <ac:picMk id="3075" creationId="{00000000-0000-0000-0000-000000000000}"/>
          </ac:picMkLst>
        </pc:picChg>
      </pc:sldChg>
      <pc:sldChg chg="modSp">
        <pc:chgData name="Μήτσαινας Γεώργιος" userId="8758a99c-d362-46a7-903b-5688051a7711" providerId="ADAL" clId="{2968FC77-CD2A-4330-85CC-A1968ADC98E0}" dt="2025-05-20T08:38:15.661" v="397" actId="20577"/>
        <pc:sldMkLst>
          <pc:docMk/>
          <pc:sldMk cId="3454671421" sldId="391"/>
        </pc:sldMkLst>
        <pc:spChg chg="mod">
          <ac:chgData name="Μήτσαινας Γεώργιος" userId="8758a99c-d362-46a7-903b-5688051a7711" providerId="ADAL" clId="{2968FC77-CD2A-4330-85CC-A1968ADC98E0}" dt="2025-05-20T08:38:15.661" v="397" actId="20577"/>
          <ac:spMkLst>
            <pc:docMk/>
            <pc:sldMk cId="3454671421" sldId="391"/>
            <ac:spMk id="18" creationId="{00000000-0000-0000-0000-000000000000}"/>
          </ac:spMkLst>
        </pc:spChg>
      </pc:sldChg>
      <pc:sldChg chg="modSp">
        <pc:chgData name="Μήτσαινας Γεώργιος" userId="8758a99c-d362-46a7-903b-5688051a7711" providerId="ADAL" clId="{2968FC77-CD2A-4330-85CC-A1968ADC98E0}" dt="2025-05-20T08:38:20.325" v="405" actId="20577"/>
        <pc:sldMkLst>
          <pc:docMk/>
          <pc:sldMk cId="3463626217" sldId="392"/>
        </pc:sldMkLst>
        <pc:spChg chg="mod">
          <ac:chgData name="Μήτσαινας Γεώργιος" userId="8758a99c-d362-46a7-903b-5688051a7711" providerId="ADAL" clId="{2968FC77-CD2A-4330-85CC-A1968ADC98E0}" dt="2025-05-20T08:38:20.325" v="405" actId="20577"/>
          <ac:spMkLst>
            <pc:docMk/>
            <pc:sldMk cId="3463626217" sldId="392"/>
            <ac:spMk id="18" creationId="{00000000-0000-0000-0000-000000000000}"/>
          </ac:spMkLst>
        </pc:spChg>
      </pc:sldChg>
      <pc:sldChg chg="modSp">
        <pc:chgData name="Μήτσαινας Γεώργιος" userId="8758a99c-d362-46a7-903b-5688051a7711" providerId="ADAL" clId="{2968FC77-CD2A-4330-85CC-A1968ADC98E0}" dt="2025-05-20T08:38:25.655" v="413" actId="20577"/>
        <pc:sldMkLst>
          <pc:docMk/>
          <pc:sldMk cId="528219501" sldId="393"/>
        </pc:sldMkLst>
        <pc:spChg chg="mod">
          <ac:chgData name="Μήτσαινας Γεώργιος" userId="8758a99c-d362-46a7-903b-5688051a7711" providerId="ADAL" clId="{2968FC77-CD2A-4330-85CC-A1968ADC98E0}" dt="2025-05-20T08:38:25.655" v="413" actId="20577"/>
          <ac:spMkLst>
            <pc:docMk/>
            <pc:sldMk cId="528219501" sldId="393"/>
            <ac:spMk id="18" creationId="{00000000-0000-0000-0000-000000000000}"/>
          </ac:spMkLst>
        </pc:spChg>
      </pc:sldChg>
      <pc:sldChg chg="modSp">
        <pc:chgData name="Μήτσαινας Γεώργιος" userId="8758a99c-d362-46a7-903b-5688051a7711" providerId="ADAL" clId="{2968FC77-CD2A-4330-85CC-A1968ADC98E0}" dt="2025-04-29T10:38:23.356" v="234" actId="20577"/>
        <pc:sldMkLst>
          <pc:docMk/>
          <pc:sldMk cId="1695203828" sldId="394"/>
        </pc:sldMkLst>
        <pc:spChg chg="mod">
          <ac:chgData name="Μήτσαινας Γεώργιος" userId="8758a99c-d362-46a7-903b-5688051a7711" providerId="ADAL" clId="{2968FC77-CD2A-4330-85CC-A1968ADC98E0}" dt="2025-04-29T10:38:17.582" v="232" actId="20577"/>
          <ac:spMkLst>
            <pc:docMk/>
            <pc:sldMk cId="1695203828" sldId="394"/>
            <ac:spMk id="9" creationId="{00000000-0000-0000-0000-000000000000}"/>
          </ac:spMkLst>
        </pc:spChg>
        <pc:spChg chg="mod">
          <ac:chgData name="Μήτσαινας Γεώργιος" userId="8758a99c-d362-46a7-903b-5688051a7711" providerId="ADAL" clId="{2968FC77-CD2A-4330-85CC-A1968ADC98E0}" dt="2025-04-29T10:38:23.356" v="234" actId="20577"/>
          <ac:spMkLst>
            <pc:docMk/>
            <pc:sldMk cId="1695203828" sldId="394"/>
            <ac:spMk id="10" creationId="{00000000-0000-0000-0000-000000000000}"/>
          </ac:spMkLst>
        </pc:spChg>
      </pc:sldChg>
      <pc:sldChg chg="addSp delSp modSp mod delAnim modAnim">
        <pc:chgData name="Μήτσαινας Γεώργιος" userId="8758a99c-d362-46a7-903b-5688051a7711" providerId="ADAL" clId="{2968FC77-CD2A-4330-85CC-A1968ADC98E0}" dt="2025-05-20T08:48:40.354" v="501"/>
        <pc:sldMkLst>
          <pc:docMk/>
          <pc:sldMk cId="707987210" sldId="395"/>
        </pc:sldMkLst>
        <pc:spChg chg="mod">
          <ac:chgData name="Μήτσαινας Γεώργιος" userId="8758a99c-d362-46a7-903b-5688051a7711" providerId="ADAL" clId="{2968FC77-CD2A-4330-85CC-A1968ADC98E0}" dt="2025-05-20T08:48:08.233" v="496" actId="12788"/>
          <ac:spMkLst>
            <pc:docMk/>
            <pc:sldMk cId="707987210" sldId="395"/>
            <ac:spMk id="6" creationId="{00000000-0000-0000-0000-000000000000}"/>
          </ac:spMkLst>
        </pc:spChg>
        <pc:spChg chg="del">
          <ac:chgData name="Μήτσαινας Γεώργιος" userId="8758a99c-d362-46a7-903b-5688051a7711" providerId="ADAL" clId="{2968FC77-CD2A-4330-85CC-A1968ADC98E0}" dt="2025-05-20T08:48:02.685" v="495" actId="478"/>
          <ac:spMkLst>
            <pc:docMk/>
            <pc:sldMk cId="707987210" sldId="395"/>
            <ac:spMk id="18" creationId="{00000000-0000-0000-0000-000000000000}"/>
          </ac:spMkLst>
        </pc:spChg>
        <pc:picChg chg="add mod">
          <ac:chgData name="Μήτσαινας Γεώργιος" userId="8758a99c-d362-46a7-903b-5688051a7711" providerId="ADAL" clId="{2968FC77-CD2A-4330-85CC-A1968ADC98E0}" dt="2025-05-20T08:48:11.926" v="497" actId="14100"/>
          <ac:picMkLst>
            <pc:docMk/>
            <pc:sldMk cId="707987210" sldId="395"/>
            <ac:picMk id="3" creationId="{31C1A0DE-0D18-7182-413A-0E11C12AE8C1}"/>
          </ac:picMkLst>
        </pc:picChg>
        <pc:picChg chg="add del mod">
          <ac:chgData name="Μήτσαινας Γεώργιος" userId="8758a99c-d362-46a7-903b-5688051a7711" providerId="ADAL" clId="{2968FC77-CD2A-4330-85CC-A1968ADC98E0}" dt="2025-05-20T08:47:57.495" v="493" actId="478"/>
          <ac:picMkLst>
            <pc:docMk/>
            <pc:sldMk cId="707987210" sldId="395"/>
            <ac:picMk id="5" creationId="{BEC2A66C-D668-D5C7-4DBF-2896CCFE4381}"/>
          </ac:picMkLst>
        </pc:picChg>
        <pc:picChg chg="del">
          <ac:chgData name="Μήτσαινας Γεώργιος" userId="8758a99c-d362-46a7-903b-5688051a7711" providerId="ADAL" clId="{2968FC77-CD2A-4330-85CC-A1968ADC98E0}" dt="2025-05-20T08:46:16.082" v="475" actId="478"/>
          <ac:picMkLst>
            <pc:docMk/>
            <pc:sldMk cId="707987210" sldId="395"/>
            <ac:picMk id="6146" creationId="{00000000-0000-0000-0000-000000000000}"/>
          </ac:picMkLst>
        </pc:picChg>
        <pc:picChg chg="del">
          <ac:chgData name="Μήτσαινας Γεώργιος" userId="8758a99c-d362-46a7-903b-5688051a7711" providerId="ADAL" clId="{2968FC77-CD2A-4330-85CC-A1968ADC98E0}" dt="2025-05-20T08:46:58.227" v="481" actId="478"/>
          <ac:picMkLst>
            <pc:docMk/>
            <pc:sldMk cId="707987210" sldId="395"/>
            <ac:picMk id="6147" creationId="{00000000-0000-0000-0000-000000000000}"/>
          </ac:picMkLst>
        </pc:picChg>
      </pc:sldChg>
      <pc:sldChg chg="modSp">
        <pc:chgData name="Μήτσαινας Γεώργιος" userId="8758a99c-d362-46a7-903b-5688051a7711" providerId="ADAL" clId="{2968FC77-CD2A-4330-85CC-A1968ADC98E0}" dt="2025-04-29T10:38:40.497" v="243"/>
        <pc:sldMkLst>
          <pc:docMk/>
          <pc:sldMk cId="984271042" sldId="396"/>
        </pc:sldMkLst>
        <pc:spChg chg="mod">
          <ac:chgData name="Μήτσαινας Γεώργιος" userId="8758a99c-d362-46a7-903b-5688051a7711" providerId="ADAL" clId="{2968FC77-CD2A-4330-85CC-A1968ADC98E0}" dt="2025-04-29T10:38:40.497" v="243"/>
          <ac:spMkLst>
            <pc:docMk/>
            <pc:sldMk cId="984271042" sldId="396"/>
            <ac:spMk id="12" creationId="{00000000-0000-0000-0000-000000000000}"/>
          </ac:spMkLst>
        </pc:spChg>
      </pc:sldChg>
      <pc:sldChg chg="modSp mod">
        <pc:chgData name="Μήτσαινας Γεώργιος" userId="8758a99c-d362-46a7-903b-5688051a7711" providerId="ADAL" clId="{2968FC77-CD2A-4330-85CC-A1968ADC98E0}" dt="2025-04-29T10:38:42.772" v="244"/>
        <pc:sldMkLst>
          <pc:docMk/>
          <pc:sldMk cId="984101921" sldId="397"/>
        </pc:sldMkLst>
        <pc:spChg chg="mod">
          <ac:chgData name="Μήτσαινας Γεώργιος" userId="8758a99c-d362-46a7-903b-5688051a7711" providerId="ADAL" clId="{2968FC77-CD2A-4330-85CC-A1968ADC98E0}" dt="2025-04-29T10:38:42.772" v="244"/>
          <ac:spMkLst>
            <pc:docMk/>
            <pc:sldMk cId="984101921" sldId="397"/>
            <ac:spMk id="12" creationId="{00000000-0000-0000-0000-000000000000}"/>
          </ac:spMkLst>
        </pc:spChg>
      </pc:sldChg>
      <pc:sldChg chg="modSp">
        <pc:chgData name="Μήτσαινας Γεώργιος" userId="8758a99c-d362-46a7-903b-5688051a7711" providerId="ADAL" clId="{2968FC77-CD2A-4330-85CC-A1968ADC98E0}" dt="2025-04-29T10:39:05.482" v="250" actId="20577"/>
        <pc:sldMkLst>
          <pc:docMk/>
          <pc:sldMk cId="3835813770" sldId="398"/>
        </pc:sldMkLst>
        <pc:spChg chg="mod">
          <ac:chgData name="Μήτσαινας Γεώργιος" userId="8758a99c-d362-46a7-903b-5688051a7711" providerId="ADAL" clId="{2968FC77-CD2A-4330-85CC-A1968ADC98E0}" dt="2025-04-29T10:39:05.482" v="250" actId="20577"/>
          <ac:spMkLst>
            <pc:docMk/>
            <pc:sldMk cId="3835813770" sldId="398"/>
            <ac:spMk id="9" creationId="{00000000-0000-0000-0000-000000000000}"/>
          </ac:spMkLst>
        </pc:spChg>
        <pc:spChg chg="mod">
          <ac:chgData name="Μήτσαινας Γεώργιος" userId="8758a99c-d362-46a7-903b-5688051a7711" providerId="ADAL" clId="{2968FC77-CD2A-4330-85CC-A1968ADC98E0}" dt="2025-04-29T10:38:53.252" v="246" actId="20577"/>
          <ac:spMkLst>
            <pc:docMk/>
            <pc:sldMk cId="3835813770" sldId="398"/>
            <ac:spMk id="10" creationId="{00000000-0000-0000-0000-000000000000}"/>
          </ac:spMkLst>
        </pc:spChg>
      </pc:sldChg>
      <pc:sldChg chg="addSp delSp modSp mod modAnim">
        <pc:chgData name="Μήτσαινας Γεώργιος" userId="8758a99c-d362-46a7-903b-5688051a7711" providerId="ADAL" clId="{2968FC77-CD2A-4330-85CC-A1968ADC98E0}" dt="2025-05-20T08:49:55.349" v="510"/>
        <pc:sldMkLst>
          <pc:docMk/>
          <pc:sldMk cId="3605144967" sldId="399"/>
        </pc:sldMkLst>
        <pc:picChg chg="add mod">
          <ac:chgData name="Μήτσαινας Γεώργιος" userId="8758a99c-d362-46a7-903b-5688051a7711" providerId="ADAL" clId="{2968FC77-CD2A-4330-85CC-A1968ADC98E0}" dt="2025-05-20T08:49:41.342" v="507" actId="1076"/>
          <ac:picMkLst>
            <pc:docMk/>
            <pc:sldMk cId="3605144967" sldId="399"/>
            <ac:picMk id="3" creationId="{A58BADBC-F1B4-AB5F-2C2F-3AF3C59D2750}"/>
          </ac:picMkLst>
        </pc:picChg>
        <pc:picChg chg="del">
          <ac:chgData name="Μήτσαινας Γεώργιος" userId="8758a99c-d362-46a7-903b-5688051a7711" providerId="ADAL" clId="{2968FC77-CD2A-4330-85CC-A1968ADC98E0}" dt="2025-05-20T08:49:26.164" v="502" actId="478"/>
          <ac:picMkLst>
            <pc:docMk/>
            <pc:sldMk cId="3605144967" sldId="399"/>
            <ac:picMk id="9218" creationId="{00000000-0000-0000-0000-000000000000}"/>
          </ac:picMkLst>
        </pc:picChg>
      </pc:sldChg>
      <pc:sldChg chg="addSp delSp modSp mod modAnim">
        <pc:chgData name="Μήτσαινας Γεώργιος" userId="8758a99c-d362-46a7-903b-5688051a7711" providerId="ADAL" clId="{2968FC77-CD2A-4330-85CC-A1968ADC98E0}" dt="2025-05-20T08:56:13.812" v="690"/>
        <pc:sldMkLst>
          <pc:docMk/>
          <pc:sldMk cId="1547689341" sldId="403"/>
        </pc:sldMkLst>
        <pc:spChg chg="mod">
          <ac:chgData name="Μήτσαινας Γεώργιος" userId="8758a99c-d362-46a7-903b-5688051a7711" providerId="ADAL" clId="{2968FC77-CD2A-4330-85CC-A1968ADC98E0}" dt="2025-05-20T08:54:50.583" v="676" actId="207"/>
          <ac:spMkLst>
            <pc:docMk/>
            <pc:sldMk cId="1547689341" sldId="403"/>
            <ac:spMk id="9" creationId="{00000000-0000-0000-0000-000000000000}"/>
          </ac:spMkLst>
        </pc:spChg>
        <pc:picChg chg="add mod">
          <ac:chgData name="Μήτσαινας Γεώργιος" userId="8758a99c-d362-46a7-903b-5688051a7711" providerId="ADAL" clId="{2968FC77-CD2A-4330-85CC-A1968ADC98E0}" dt="2025-05-20T08:55:32.543" v="683" actId="12789"/>
          <ac:picMkLst>
            <pc:docMk/>
            <pc:sldMk cId="1547689341" sldId="403"/>
            <ac:picMk id="3" creationId="{33E13E28-F0D6-4FD1-A818-C0B076731CCE}"/>
          </ac:picMkLst>
        </pc:picChg>
        <pc:picChg chg="add mod">
          <ac:chgData name="Μήτσαινας Γεώργιος" userId="8758a99c-d362-46a7-903b-5688051a7711" providerId="ADAL" clId="{2968FC77-CD2A-4330-85CC-A1968ADC98E0}" dt="2025-05-20T08:55:32.543" v="683" actId="12789"/>
          <ac:picMkLst>
            <pc:docMk/>
            <pc:sldMk cId="1547689341" sldId="403"/>
            <ac:picMk id="5" creationId="{C9ADF257-1A27-DA8E-2028-B8D0B4585B86}"/>
          </ac:picMkLst>
        </pc:picChg>
        <pc:picChg chg="del">
          <ac:chgData name="Μήτσαινας Γεώργιος" userId="8758a99c-d362-46a7-903b-5688051a7711" providerId="ADAL" clId="{2968FC77-CD2A-4330-85CC-A1968ADC98E0}" dt="2025-05-20T08:52:02.153" v="511" actId="478"/>
          <ac:picMkLst>
            <pc:docMk/>
            <pc:sldMk cId="1547689341" sldId="403"/>
            <ac:picMk id="8194" creationId="{00000000-0000-0000-0000-000000000000}"/>
          </ac:picMkLst>
        </pc:picChg>
      </pc:sldChg>
      <pc:sldChg chg="delSp modSp add mod delAnim">
        <pc:chgData name="Μήτσαινας Γεώργιος" userId="8758a99c-d362-46a7-903b-5688051a7711" providerId="ADAL" clId="{2968FC77-CD2A-4330-85CC-A1968ADC98E0}" dt="2025-05-20T08:48:24.795" v="500" actId="14100"/>
        <pc:sldMkLst>
          <pc:docMk/>
          <pc:sldMk cId="4215918613" sldId="426"/>
        </pc:sldMkLst>
        <pc:spChg chg="del">
          <ac:chgData name="Μήτσαινας Γεώργιος" userId="8758a99c-d362-46a7-903b-5688051a7711" providerId="ADAL" clId="{2968FC77-CD2A-4330-85CC-A1968ADC98E0}" dt="2025-05-20T08:48:19.155" v="498" actId="478"/>
          <ac:spMkLst>
            <pc:docMk/>
            <pc:sldMk cId="4215918613" sldId="426"/>
            <ac:spMk id="6" creationId="{BDC6E257-A501-73D4-A8C5-9372749AAFD9}"/>
          </ac:spMkLst>
        </pc:spChg>
        <pc:spChg chg="mod">
          <ac:chgData name="Μήτσαινας Γεώργιος" userId="8758a99c-d362-46a7-903b-5688051a7711" providerId="ADAL" clId="{2968FC77-CD2A-4330-85CC-A1968ADC98E0}" dt="2025-05-20T08:48:22.251" v="499" actId="12788"/>
          <ac:spMkLst>
            <pc:docMk/>
            <pc:sldMk cId="4215918613" sldId="426"/>
            <ac:spMk id="18" creationId="{090C1343-A6CC-50FC-DA5D-F7AF89123A8A}"/>
          </ac:spMkLst>
        </pc:spChg>
        <pc:picChg chg="mod">
          <ac:chgData name="Μήτσαινας Γεώργιος" userId="8758a99c-d362-46a7-903b-5688051a7711" providerId="ADAL" clId="{2968FC77-CD2A-4330-85CC-A1968ADC98E0}" dt="2025-05-20T08:48:24.795" v="500" actId="14100"/>
          <ac:picMkLst>
            <pc:docMk/>
            <pc:sldMk cId="4215918613" sldId="426"/>
            <ac:picMk id="3" creationId="{58FD4CCB-1A1A-B333-45C3-A8C1CFFD278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3634"/>
          </a:xfrm>
          <a:prstGeom prst="rect">
            <a:avLst/>
          </a:prstGeom>
        </p:spPr>
        <p:txBody>
          <a:bodyPr vert="horz" lIns="90142" tIns="45071" rIns="90142" bIns="45071" rtlCol="0"/>
          <a:lstStyle>
            <a:lvl1pPr algn="l">
              <a:defRPr sz="1200"/>
            </a:lvl1pPr>
          </a:lstStyle>
          <a:p>
            <a:endParaRPr lang="el-GR"/>
          </a:p>
        </p:txBody>
      </p:sp>
      <p:sp>
        <p:nvSpPr>
          <p:cNvPr id="3" name="Θέση ημερομηνίας 2"/>
          <p:cNvSpPr>
            <a:spLocks noGrp="1"/>
          </p:cNvSpPr>
          <p:nvPr>
            <p:ph type="dt" idx="1"/>
          </p:nvPr>
        </p:nvSpPr>
        <p:spPr>
          <a:xfrm>
            <a:off x="3850443" y="0"/>
            <a:ext cx="2945659" cy="493634"/>
          </a:xfrm>
          <a:prstGeom prst="rect">
            <a:avLst/>
          </a:prstGeom>
        </p:spPr>
        <p:txBody>
          <a:bodyPr vert="horz" lIns="90142" tIns="45071" rIns="90142" bIns="45071" rtlCol="0"/>
          <a:lstStyle>
            <a:lvl1pPr algn="r">
              <a:defRPr sz="1200"/>
            </a:lvl1pPr>
          </a:lstStyle>
          <a:p>
            <a:fld id="{80DCE617-FFE5-481D-93D7-9CB6C76BD841}" type="datetimeFigureOut">
              <a:rPr lang="el-GR" smtClean="0"/>
              <a:t>20/5/2025</a:t>
            </a:fld>
            <a:endParaRPr lang="el-GR"/>
          </a:p>
        </p:txBody>
      </p:sp>
      <p:sp>
        <p:nvSpPr>
          <p:cNvPr id="4" name="Θέση εικόνας διαφάνειας 3"/>
          <p:cNvSpPr>
            <a:spLocks noGrp="1" noRot="1" noChangeAspect="1"/>
          </p:cNvSpPr>
          <p:nvPr>
            <p:ph type="sldImg" idx="2"/>
          </p:nvPr>
        </p:nvSpPr>
        <p:spPr>
          <a:xfrm>
            <a:off x="931863" y="741363"/>
            <a:ext cx="4933950" cy="3700462"/>
          </a:xfrm>
          <a:prstGeom prst="rect">
            <a:avLst/>
          </a:prstGeom>
          <a:noFill/>
          <a:ln w="12700">
            <a:solidFill>
              <a:prstClr val="black"/>
            </a:solidFill>
          </a:ln>
        </p:spPr>
        <p:txBody>
          <a:bodyPr vert="horz" lIns="90142" tIns="45071" rIns="90142" bIns="45071" rtlCol="0" anchor="ctr"/>
          <a:lstStyle/>
          <a:p>
            <a:endParaRPr lang="el-GR"/>
          </a:p>
        </p:txBody>
      </p:sp>
      <p:sp>
        <p:nvSpPr>
          <p:cNvPr id="5" name="Θέση σημειώσεων 4"/>
          <p:cNvSpPr>
            <a:spLocks noGrp="1"/>
          </p:cNvSpPr>
          <p:nvPr>
            <p:ph type="body" sz="quarter" idx="3"/>
          </p:nvPr>
        </p:nvSpPr>
        <p:spPr>
          <a:xfrm>
            <a:off x="679768" y="4689516"/>
            <a:ext cx="5438140" cy="4442699"/>
          </a:xfrm>
          <a:prstGeom prst="rect">
            <a:avLst/>
          </a:prstGeom>
        </p:spPr>
        <p:txBody>
          <a:bodyPr vert="horz" lIns="90142" tIns="45071" rIns="90142" bIns="45071"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377317"/>
            <a:ext cx="2945659" cy="493634"/>
          </a:xfrm>
          <a:prstGeom prst="rect">
            <a:avLst/>
          </a:prstGeom>
        </p:spPr>
        <p:txBody>
          <a:bodyPr vert="horz" lIns="90142" tIns="45071" rIns="90142" bIns="45071"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0443" y="9377317"/>
            <a:ext cx="2945659" cy="493634"/>
          </a:xfrm>
          <a:prstGeom prst="rect">
            <a:avLst/>
          </a:prstGeom>
        </p:spPr>
        <p:txBody>
          <a:bodyPr vert="horz" lIns="90142" tIns="45071" rIns="90142" bIns="45071" rtlCol="0" anchor="b"/>
          <a:lstStyle>
            <a:lvl1pPr algn="r">
              <a:defRPr sz="1200"/>
            </a:lvl1pPr>
          </a:lstStyle>
          <a:p>
            <a:fld id="{B141215A-E5BC-4665-918F-2AEA2ACBAF10}" type="slidenum">
              <a:rPr lang="el-GR" smtClean="0"/>
              <a:t>‹#›</a:t>
            </a:fld>
            <a:endParaRPr lang="el-GR"/>
          </a:p>
        </p:txBody>
      </p:sp>
    </p:spTree>
    <p:extLst>
      <p:ext uri="{BB962C8B-B14F-4D97-AF65-F5344CB8AC3E}">
        <p14:creationId xmlns:p14="http://schemas.microsoft.com/office/powerpoint/2010/main" val="150988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250506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10</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11</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2C6C0DCF-D3AE-45B4-A836-1647648B4A01}" type="slidenum">
              <a:rPr lang="el-GR" smtClean="0"/>
              <a:t>16</a:t>
            </a:fld>
            <a:endParaRPr lang="el-GR"/>
          </a:p>
        </p:txBody>
      </p:sp>
    </p:spTree>
    <p:extLst>
      <p:ext uri="{BB962C8B-B14F-4D97-AF65-F5344CB8AC3E}">
        <p14:creationId xmlns:p14="http://schemas.microsoft.com/office/powerpoint/2010/main" val="4016967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19</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20</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21</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26</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29</a:t>
            </a:fld>
            <a:endParaRPr lang="el-GR"/>
          </a:p>
        </p:txBody>
      </p:sp>
    </p:spTree>
    <p:extLst>
      <p:ext uri="{BB962C8B-B14F-4D97-AF65-F5344CB8AC3E}">
        <p14:creationId xmlns:p14="http://schemas.microsoft.com/office/powerpoint/2010/main" val="375067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30</a:t>
            </a:fld>
            <a:endParaRPr lang="el-GR"/>
          </a:p>
        </p:txBody>
      </p:sp>
    </p:spTree>
    <p:extLst>
      <p:ext uri="{BB962C8B-B14F-4D97-AF65-F5344CB8AC3E}">
        <p14:creationId xmlns:p14="http://schemas.microsoft.com/office/powerpoint/2010/main" val="3750678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31</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32</a:t>
            </a:fld>
            <a:endParaRPr lang="el-GR"/>
          </a:p>
        </p:txBody>
      </p:sp>
    </p:spTree>
    <p:extLst>
      <p:ext uri="{BB962C8B-B14F-4D97-AF65-F5344CB8AC3E}">
        <p14:creationId xmlns:p14="http://schemas.microsoft.com/office/powerpoint/2010/main" val="2344916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33</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34</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36</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39</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40</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41</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44</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BD475-A8C5-8E78-502D-F59DC3E37935}"/>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8EAB82A1-7536-A5C8-EECD-9264E446D632}"/>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734C44FF-E8BC-D81B-5EA0-50D615904E69}"/>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B27E2A38-3C86-B8BE-6DA1-01D4186E0940}"/>
              </a:ext>
            </a:extLst>
          </p:cNvPr>
          <p:cNvSpPr>
            <a:spLocks noGrp="1"/>
          </p:cNvSpPr>
          <p:nvPr>
            <p:ph type="sldNum" sz="quarter" idx="10"/>
          </p:nvPr>
        </p:nvSpPr>
        <p:spPr/>
        <p:txBody>
          <a:bodyPr/>
          <a:lstStyle/>
          <a:p>
            <a:fld id="{B141215A-E5BC-4665-918F-2AEA2ACBAF10}" type="slidenum">
              <a:rPr lang="el-GR" smtClean="0"/>
              <a:t>46</a:t>
            </a:fld>
            <a:endParaRPr lang="el-GR"/>
          </a:p>
        </p:txBody>
      </p:sp>
    </p:spTree>
    <p:extLst>
      <p:ext uri="{BB962C8B-B14F-4D97-AF65-F5344CB8AC3E}">
        <p14:creationId xmlns:p14="http://schemas.microsoft.com/office/powerpoint/2010/main" val="23227746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49</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a:t>
            </a:fld>
            <a:endParaRPr lang="el-GR"/>
          </a:p>
        </p:txBody>
      </p:sp>
    </p:spTree>
    <p:extLst>
      <p:ext uri="{BB962C8B-B14F-4D97-AF65-F5344CB8AC3E}">
        <p14:creationId xmlns:p14="http://schemas.microsoft.com/office/powerpoint/2010/main" val="2224008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50</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51</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53</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56</a:t>
            </a:fld>
            <a:endParaRPr lang="el-GR"/>
          </a:p>
        </p:txBody>
      </p:sp>
    </p:spTree>
    <p:extLst>
      <p:ext uri="{BB962C8B-B14F-4D97-AF65-F5344CB8AC3E}">
        <p14:creationId xmlns:p14="http://schemas.microsoft.com/office/powerpoint/2010/main" val="25565558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59</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9</a:t>
            </a:fld>
            <a:endParaRPr lang="el-GR"/>
          </a:p>
        </p:txBody>
      </p:sp>
    </p:spTree>
    <p:extLst>
      <p:ext uri="{BB962C8B-B14F-4D97-AF65-F5344CB8AC3E}">
        <p14:creationId xmlns:p14="http://schemas.microsoft.com/office/powerpoint/2010/main" val="221505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66989102-6CF0-4C9A-B815-7E38F1933A9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3296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14B13B9-E3B2-4CD9-8939-28D275084A6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7477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A8DEAE7-CA6B-4A1B-BCE6-46ED214E096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7928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9523526-DA5D-4C5B-8204-5AC3C8D9FEF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4296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24D96F09-6FF2-4CF7-9DF2-0FC456081B3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2370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F765EE2-1485-434F-8CC4-91BE8640AA3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7756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2EB3EDBA-3F06-4565-8DA9-5F5D5584D31E}"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845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508CB918-6E3A-4628-8793-33B2824B5D0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35169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FC2C1D68-8B07-426A-B0E1-07C61444D29B}"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0121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2A6C7516-C284-4672-B22D-268C4BC3E65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11522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F386585A-01C0-4FE8-9D9F-A1901429C1A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68098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l-G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l-G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FAF89EEB-5EFD-400E-B266-819BB674F718}" type="slidenum">
              <a:rPr lang="el-GR">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540694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jpe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2.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99.jpe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6.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4.png"/><Relationship Id="rId11" Type="http://schemas.microsoft.com/office/2007/relationships/hdphoto" Target="../media/hdphoto3.wdp"/><Relationship Id="rId5" Type="http://schemas.openxmlformats.org/officeDocument/2006/relationships/image" Target="../media/image93.png"/><Relationship Id="rId10" Type="http://schemas.openxmlformats.org/officeDocument/2006/relationships/image" Target="../media/image98.jpeg"/><Relationship Id="rId4" Type="http://schemas.openxmlformats.org/officeDocument/2006/relationships/image" Target="../media/image92.png"/><Relationship Id="rId9" Type="http://schemas.openxmlformats.org/officeDocument/2006/relationships/image" Target="../media/image9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7" name="Text Box 15"/>
          <p:cNvSpPr txBox="1">
            <a:spLocks noChangeArrowheads="1"/>
          </p:cNvSpPr>
          <p:nvPr/>
        </p:nvSpPr>
        <p:spPr bwMode="auto">
          <a:xfrm>
            <a:off x="755650" y="765175"/>
            <a:ext cx="7561263" cy="523220"/>
          </a:xfrm>
          <a:prstGeom prst="rect">
            <a:avLst/>
          </a:prstGeom>
          <a:noFill/>
          <a:ln w="57150" cmpd="thinThick">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Πανίδα της Ελλάδος</a:t>
            </a:r>
            <a:endParaRPr lang="el-GR" b="1" dirty="0">
              <a:solidFill>
                <a:srgbClr val="000000"/>
              </a:solidFill>
            </a:endParaRPr>
          </a:p>
        </p:txBody>
      </p:sp>
      <p:sp>
        <p:nvSpPr>
          <p:cNvPr id="4" name="Text Box 16"/>
          <p:cNvSpPr txBox="1">
            <a:spLocks noChangeArrowheads="1"/>
          </p:cNvSpPr>
          <p:nvPr/>
        </p:nvSpPr>
        <p:spPr bwMode="auto">
          <a:xfrm>
            <a:off x="1776748" y="2752413"/>
            <a:ext cx="5684184" cy="125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30000"/>
              </a:lnSpc>
              <a:spcBef>
                <a:spcPct val="0"/>
              </a:spcBef>
              <a:spcAft>
                <a:spcPct val="0"/>
              </a:spcAft>
            </a:pPr>
            <a:r>
              <a:rPr lang="el-GR" sz="3200" b="1" dirty="0">
                <a:solidFill>
                  <a:srgbClr val="800000"/>
                </a:solidFill>
              </a:rPr>
              <a:t>Βιοποικιλότητα Θηλαστικών</a:t>
            </a:r>
            <a:endParaRPr lang="en-US" sz="3200" b="1" dirty="0">
              <a:solidFill>
                <a:srgbClr val="800000"/>
              </a:solidFill>
            </a:endParaRPr>
          </a:p>
          <a:p>
            <a:pPr algn="ctr" fontAlgn="base">
              <a:lnSpc>
                <a:spcPct val="130000"/>
              </a:lnSpc>
              <a:spcBef>
                <a:spcPct val="0"/>
              </a:spcBef>
              <a:spcAft>
                <a:spcPct val="0"/>
              </a:spcAft>
            </a:pPr>
            <a:r>
              <a:rPr lang="el-GR" sz="2600" b="1" dirty="0">
                <a:solidFill>
                  <a:schemeClr val="accent2"/>
                </a:solidFill>
              </a:rPr>
              <a:t>Τάξη Τρωκτικά</a:t>
            </a:r>
            <a:r>
              <a:rPr lang="en-US" sz="2600" b="1" dirty="0">
                <a:solidFill>
                  <a:schemeClr val="accent2"/>
                </a:solidFill>
              </a:rPr>
              <a:t> – </a:t>
            </a:r>
            <a:r>
              <a:rPr lang="el-GR" sz="2600" b="1">
                <a:solidFill>
                  <a:schemeClr val="accent2"/>
                </a:solidFill>
              </a:rPr>
              <a:t>Μέρος 2</a:t>
            </a:r>
            <a:endParaRPr lang="el-GR" sz="2600" b="1" dirty="0">
              <a:solidFill>
                <a:schemeClr val="accent2"/>
              </a:solidFill>
            </a:endParaRPr>
          </a:p>
        </p:txBody>
      </p:sp>
    </p:spTree>
    <p:extLst>
      <p:ext uri="{BB962C8B-B14F-4D97-AF65-F5344CB8AC3E}">
        <p14:creationId xmlns:p14="http://schemas.microsoft.com/office/powerpoint/2010/main" val="71549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5" name="Text Box 6"/>
          <p:cNvSpPr txBox="1">
            <a:spLocks noChangeArrowheads="1"/>
          </p:cNvSpPr>
          <p:nvPr/>
        </p:nvSpPr>
        <p:spPr bwMode="auto">
          <a:xfrm>
            <a:off x="276920" y="10846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chemeClr val="accent2"/>
                </a:solidFill>
              </a:rPr>
              <a:t>Διάκριση μεταξύ γενών </a:t>
            </a:r>
            <a:r>
              <a:rPr lang="en-US" sz="2000" b="1" i="1" dirty="0">
                <a:solidFill>
                  <a:schemeClr val="accent2"/>
                </a:solidFill>
              </a:rPr>
              <a:t>Apodemus </a:t>
            </a:r>
            <a:r>
              <a:rPr lang="en-US" sz="2000" b="1" dirty="0">
                <a:solidFill>
                  <a:schemeClr val="accent2"/>
                </a:solidFill>
              </a:rPr>
              <a:t>– </a:t>
            </a:r>
            <a:r>
              <a:rPr lang="en-US" sz="2000" b="1" i="1" dirty="0">
                <a:solidFill>
                  <a:schemeClr val="accent2"/>
                </a:solidFill>
              </a:rPr>
              <a:t>Mus</a:t>
            </a:r>
            <a:r>
              <a:rPr lang="en-US" sz="2000" b="1" dirty="0">
                <a:solidFill>
                  <a:schemeClr val="accent2"/>
                </a:solidFill>
              </a:rPr>
              <a:t> </a:t>
            </a:r>
          </a:p>
        </p:txBody>
      </p:sp>
      <p:grpSp>
        <p:nvGrpSpPr>
          <p:cNvPr id="7" name="Ομάδα 6"/>
          <p:cNvGrpSpPr/>
          <p:nvPr/>
        </p:nvGrpSpPr>
        <p:grpSpPr>
          <a:xfrm>
            <a:off x="276920" y="1628800"/>
            <a:ext cx="4616092" cy="4536504"/>
            <a:chOff x="276920" y="1628800"/>
            <a:chExt cx="4616092" cy="4536504"/>
          </a:xfrm>
        </p:grpSpPr>
        <p:pic>
          <p:nvPicPr>
            <p:cNvPr id="11266" name="Picture 2" descr="C:\Users\Τια Βάσω\Documents\Οι σαρώσεις μου\2014-05 (Μαϊ)\Είδη Murinae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20" y="1628800"/>
              <a:ext cx="4616092" cy="45365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Ορθογώνιο 5"/>
            <p:cNvSpPr/>
            <p:nvPr/>
          </p:nvSpPr>
          <p:spPr bwMode="auto">
            <a:xfrm>
              <a:off x="2687092" y="5216500"/>
              <a:ext cx="2193220" cy="9361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grpSp>
      <p:sp>
        <p:nvSpPr>
          <p:cNvPr id="13" name="Text Box 6"/>
          <p:cNvSpPr txBox="1">
            <a:spLocks noChangeArrowheads="1"/>
          </p:cNvSpPr>
          <p:nvPr/>
        </p:nvSpPr>
        <p:spPr bwMode="auto">
          <a:xfrm>
            <a:off x="5940152" y="1844824"/>
            <a:ext cx="22030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2000" b="1" i="1" dirty="0">
                <a:solidFill>
                  <a:srgbClr val="C00000"/>
                </a:solidFill>
              </a:rPr>
              <a:t>Mus</a:t>
            </a:r>
            <a:r>
              <a:rPr lang="en-US" sz="2000" b="1" dirty="0">
                <a:solidFill>
                  <a:srgbClr val="C00000"/>
                </a:solidFill>
              </a:rPr>
              <a:t> </a:t>
            </a:r>
          </a:p>
        </p:txBody>
      </p:sp>
      <p:sp>
        <p:nvSpPr>
          <p:cNvPr id="14" name="Text Box 6"/>
          <p:cNvSpPr txBox="1">
            <a:spLocks noChangeArrowheads="1"/>
          </p:cNvSpPr>
          <p:nvPr/>
        </p:nvSpPr>
        <p:spPr bwMode="auto">
          <a:xfrm>
            <a:off x="5940152" y="3647345"/>
            <a:ext cx="22030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2000" b="1" i="1" dirty="0">
                <a:solidFill>
                  <a:srgbClr val="C00000"/>
                </a:solidFill>
              </a:rPr>
              <a:t>Apodemus</a:t>
            </a:r>
            <a:endParaRPr lang="en-US" sz="2000" b="1" dirty="0">
              <a:solidFill>
                <a:srgbClr val="C00000"/>
              </a:solidFill>
            </a:endParaRPr>
          </a:p>
        </p:txBody>
      </p:sp>
      <p:sp>
        <p:nvSpPr>
          <p:cNvPr id="15" name="Text Box 6"/>
          <p:cNvSpPr txBox="1">
            <a:spLocks noChangeArrowheads="1"/>
          </p:cNvSpPr>
          <p:nvPr/>
        </p:nvSpPr>
        <p:spPr bwMode="auto">
          <a:xfrm>
            <a:off x="4868706" y="2345105"/>
            <a:ext cx="42484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b="1" dirty="0">
                <a:solidFill>
                  <a:schemeClr val="accent2"/>
                </a:solidFill>
              </a:rPr>
              <a:t>Γενικά πιο μικρόσωμα, μικρότερα αυτιά, μάτια και κάτω άκρα.</a:t>
            </a:r>
            <a:endParaRPr lang="en-US" b="1" dirty="0">
              <a:solidFill>
                <a:schemeClr val="accent2"/>
              </a:solidFill>
            </a:endParaRPr>
          </a:p>
        </p:txBody>
      </p:sp>
      <p:sp>
        <p:nvSpPr>
          <p:cNvPr id="16" name="Text Box 6"/>
          <p:cNvSpPr txBox="1">
            <a:spLocks noChangeArrowheads="1"/>
          </p:cNvSpPr>
          <p:nvPr/>
        </p:nvSpPr>
        <p:spPr bwMode="auto">
          <a:xfrm>
            <a:off x="4868706" y="4039904"/>
            <a:ext cx="42484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b="1" dirty="0">
                <a:solidFill>
                  <a:schemeClr val="accent2"/>
                </a:solidFill>
              </a:rPr>
              <a:t>Γενικά πιο μεγαλόσωμα, μεγαλύτερα αυτιά και μάτια, ευμεγέθη κάτω άκρα, μεγάλο, πιο οξύληκτο κεφάλι, μεγαλύτεροι απτικοί μύστακες.</a:t>
            </a:r>
            <a:endParaRPr lang="en-US" b="1" dirty="0">
              <a:solidFill>
                <a:schemeClr val="accent2"/>
              </a:solidFill>
            </a:endParaRPr>
          </a:p>
        </p:txBody>
      </p:sp>
    </p:spTree>
    <p:extLst>
      <p:ext uri="{BB962C8B-B14F-4D97-AF65-F5344CB8AC3E}">
        <p14:creationId xmlns:p14="http://schemas.microsoft.com/office/powerpoint/2010/main" val="5929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51969" y="1475492"/>
            <a:ext cx="8882496"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err="1">
                <a:solidFill>
                  <a:srgbClr val="C00000"/>
                </a:solidFill>
              </a:rPr>
              <a:t>Micromys</a:t>
            </a:r>
            <a:r>
              <a:rPr lang="en-US" b="1" i="1" dirty="0">
                <a:solidFill>
                  <a:srgbClr val="C00000"/>
                </a:solidFill>
              </a:rPr>
              <a:t> </a:t>
            </a:r>
            <a:r>
              <a:rPr lang="en-US" b="1" i="1" dirty="0" err="1">
                <a:solidFill>
                  <a:srgbClr val="C00000"/>
                </a:solidFill>
              </a:rPr>
              <a:t>minutus</a:t>
            </a:r>
            <a:r>
              <a:rPr lang="en-US" b="1" i="1" dirty="0">
                <a:solidFill>
                  <a:srgbClr val="C00000"/>
                </a:solidFill>
              </a:rPr>
              <a:t> </a:t>
            </a:r>
            <a:r>
              <a:rPr lang="el-GR" b="1" dirty="0">
                <a:solidFill>
                  <a:srgbClr val="C00000"/>
                </a:solidFill>
              </a:rPr>
              <a:t>– </a:t>
            </a:r>
            <a:r>
              <a:rPr lang="el-GR" b="1" dirty="0" err="1">
                <a:solidFill>
                  <a:srgbClr val="C00000"/>
                </a:solidFill>
              </a:rPr>
              <a:t>Νανοποντικός</a:t>
            </a:r>
            <a:r>
              <a:rPr lang="el-GR" b="1" dirty="0">
                <a:solidFill>
                  <a:srgbClr val="C00000"/>
                </a:solidFill>
              </a:rPr>
              <a:t> – </a:t>
            </a:r>
            <a:r>
              <a:rPr lang="en-US" b="1" dirty="0">
                <a:solidFill>
                  <a:srgbClr val="C00000"/>
                </a:solidFill>
              </a:rPr>
              <a:t>VU</a:t>
            </a:r>
          </a:p>
        </p:txBody>
      </p:sp>
      <p:sp>
        <p:nvSpPr>
          <p:cNvPr id="15" name="Text Box 6"/>
          <p:cNvSpPr txBox="1">
            <a:spLocks noChangeArrowheads="1"/>
          </p:cNvSpPr>
          <p:nvPr/>
        </p:nvSpPr>
        <p:spPr bwMode="auto">
          <a:xfrm>
            <a:off x="2467809" y="5864205"/>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a:t>
            </a:r>
            <a:r>
              <a:rPr lang="en-US" sz="1700" dirty="0">
                <a:solidFill>
                  <a:srgbClr val="C00000"/>
                </a:solidFill>
              </a:rPr>
              <a:t>50-80</a:t>
            </a:r>
            <a:r>
              <a:rPr lang="el-GR" sz="1700" dirty="0">
                <a:solidFill>
                  <a:srgbClr val="C00000"/>
                </a:solidFill>
              </a:rPr>
              <a:t>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a:t>
            </a:r>
            <a:r>
              <a:rPr lang="en-US" sz="1700" dirty="0">
                <a:solidFill>
                  <a:srgbClr val="C00000"/>
                </a:solidFill>
              </a:rPr>
              <a:t>50-70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a:t>
            </a:r>
            <a:r>
              <a:rPr lang="en-US" sz="1700" dirty="0">
                <a:solidFill>
                  <a:srgbClr val="C00000"/>
                </a:solidFill>
              </a:rPr>
              <a:t>5-11</a:t>
            </a:r>
            <a:r>
              <a:rPr lang="el-GR" sz="1700" dirty="0">
                <a:solidFill>
                  <a:srgbClr val="C00000"/>
                </a:solidFill>
              </a:rPr>
              <a:t> </a:t>
            </a:r>
            <a:r>
              <a:rPr lang="en-US" sz="1700" dirty="0">
                <a:solidFill>
                  <a:srgbClr val="C00000"/>
                </a:solidFill>
              </a:rPr>
              <a:t>gr</a:t>
            </a:r>
            <a:endParaRPr lang="el-GR" sz="1700"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9" name="Text Box 6"/>
          <p:cNvSpPr txBox="1">
            <a:spLocks noChangeArrowheads="1"/>
          </p:cNvSpPr>
          <p:nvPr/>
        </p:nvSpPr>
        <p:spPr bwMode="auto">
          <a:xfrm>
            <a:off x="395536" y="4869160"/>
            <a:ext cx="8496944"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700" b="1" dirty="0">
                <a:solidFill>
                  <a:schemeClr val="accent2"/>
                </a:solidFill>
              </a:rPr>
              <a:t> Το μικρότερο τρωκτικό της Ευρώπης! Τριχωτά αυτιά. Κοκκινωπό </a:t>
            </a:r>
            <a:r>
              <a:rPr lang="el-GR" sz="1700" b="1" dirty="0" err="1">
                <a:solidFill>
                  <a:schemeClr val="accent2"/>
                </a:solidFill>
              </a:rPr>
              <a:t>ραχιαίως</a:t>
            </a:r>
            <a:r>
              <a:rPr lang="el-GR" sz="1700" b="1" dirty="0">
                <a:solidFill>
                  <a:schemeClr val="accent2"/>
                </a:solidFill>
              </a:rPr>
              <a:t> με σαφή χρωματικό διαχωρισμό από την κοιλιακή πλευρά. Αμβλύ ρύγχος. Συλληπτήριο άκρο ουράς! </a:t>
            </a:r>
          </a:p>
        </p:txBody>
      </p:sp>
      <p:pic>
        <p:nvPicPr>
          <p:cNvPr id="7170" name="Picture 2" descr="C:\Users\Τια Βάσω\Documents\Οι σαρώσεις μου\2014-05 (Μαϊ)\σάρωση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b="51950"/>
          <a:stretch/>
        </p:blipFill>
        <p:spPr bwMode="auto">
          <a:xfrm>
            <a:off x="107504" y="2272431"/>
            <a:ext cx="4343400" cy="2209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http://www.hlasek.com/foto/micromys_minutus_aa24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423" y="1969066"/>
            <a:ext cx="3841747" cy="281653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276920" y="112474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dirty="0">
                <a:solidFill>
                  <a:srgbClr val="333399"/>
                </a:solidFill>
              </a:rPr>
              <a:t>  Γένος </a:t>
            </a:r>
            <a:r>
              <a:rPr lang="en-US" sz="2000" b="1" i="1" dirty="0" err="1">
                <a:solidFill>
                  <a:srgbClr val="333399"/>
                </a:solidFill>
              </a:rPr>
              <a:t>Micromys</a:t>
            </a:r>
            <a:endParaRPr lang="en-US" sz="2000" b="1" i="1" dirty="0">
              <a:solidFill>
                <a:srgbClr val="C00000"/>
              </a:solidFill>
            </a:endParaRPr>
          </a:p>
        </p:txBody>
      </p:sp>
    </p:spTree>
    <p:extLst>
      <p:ext uri="{BB962C8B-B14F-4D97-AF65-F5344CB8AC3E}">
        <p14:creationId xmlns:p14="http://schemas.microsoft.com/office/powerpoint/2010/main" val="147490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cTn>
                              </p:par>
                              <p:par>
                                <p:cTn id="18" presetID="10" presetClass="entr" presetSubtype="0" fill="hold" nodeType="with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fade">
                                      <p:cBhvr>
                                        <p:cTn id="20" dur="500"/>
                                        <p:tgtEl>
                                          <p:spTgt spid="717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sp>
        <p:nvSpPr>
          <p:cNvPr id="7" name="Ορθογώνιο 6"/>
          <p:cNvSpPr/>
          <p:nvPr/>
        </p:nvSpPr>
        <p:spPr>
          <a:xfrm>
            <a:off x="151969" y="1403484"/>
            <a:ext cx="8882496"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M. </a:t>
            </a:r>
            <a:r>
              <a:rPr lang="en-US" b="1" i="1" dirty="0" err="1">
                <a:solidFill>
                  <a:srgbClr val="C00000"/>
                </a:solidFill>
              </a:rPr>
              <a:t>minutus</a:t>
            </a:r>
            <a:r>
              <a:rPr lang="el-GR" b="1" i="1" dirty="0">
                <a:solidFill>
                  <a:srgbClr val="C00000"/>
                </a:solidFill>
              </a:rPr>
              <a:t> – </a:t>
            </a:r>
            <a:r>
              <a:rPr lang="el-GR" b="1" dirty="0">
                <a:solidFill>
                  <a:schemeClr val="accent2"/>
                </a:solidFill>
              </a:rPr>
              <a:t>Ελλάδα: Νοτιότερο όριο εξάπλωσης</a:t>
            </a:r>
            <a:endParaRPr lang="en-US" b="1" dirty="0">
              <a:solidFill>
                <a:schemeClr val="accent2"/>
              </a:solidFill>
            </a:endParaRPr>
          </a:p>
        </p:txBody>
      </p:sp>
      <p:pic>
        <p:nvPicPr>
          <p:cNvPr id="6146" name="Picture 2" descr="C:\Users\Τια Βάσω\Documents\Οι σαρώσεις μου\2014-05 (Μαϊ)\Εξαπλώσεις τρωκτικών Ευρώπη00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82" r="2105"/>
          <a:stretch/>
        </p:blipFill>
        <p:spPr bwMode="auto">
          <a:xfrm>
            <a:off x="2452514" y="1866900"/>
            <a:ext cx="4238972" cy="4424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09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1" name="Ορθογώνιο 10"/>
          <p:cNvSpPr/>
          <p:nvPr/>
        </p:nvSpPr>
        <p:spPr>
          <a:xfrm>
            <a:off x="151969" y="1268760"/>
            <a:ext cx="8882496" cy="369332"/>
          </a:xfrm>
          <a:prstGeom prst="rect">
            <a:avLst/>
          </a:prstGeom>
        </p:spPr>
        <p:txBody>
          <a:bodyPr wrap="square">
            <a:spAutoFit/>
          </a:bodyPr>
          <a:lstStyle/>
          <a:p>
            <a:pPr marL="1588" indent="-1588" algn="ctr" fontAlgn="base">
              <a:spcBef>
                <a:spcPct val="0"/>
              </a:spcBef>
              <a:spcAft>
                <a:spcPct val="0"/>
              </a:spcAft>
              <a:tabLst>
                <a:tab pos="1257300" algn="l"/>
              </a:tabLst>
            </a:pPr>
            <a:r>
              <a:rPr lang="el-GR" b="1" i="1" dirty="0">
                <a:solidFill>
                  <a:srgbClr val="C00000"/>
                </a:solidFill>
              </a:rPr>
              <a:t>Μ. </a:t>
            </a:r>
            <a:r>
              <a:rPr lang="en-US" b="1" i="1" dirty="0" err="1">
                <a:solidFill>
                  <a:srgbClr val="C00000"/>
                </a:solidFill>
              </a:rPr>
              <a:t>minutus</a:t>
            </a:r>
            <a:endParaRPr lang="en-US" b="1" dirty="0">
              <a:solidFill>
                <a:srgbClr val="C00000"/>
              </a:solidFill>
            </a:endParaRPr>
          </a:p>
        </p:txBody>
      </p:sp>
      <p:sp>
        <p:nvSpPr>
          <p:cNvPr id="12" name="Text Box 6"/>
          <p:cNvSpPr txBox="1">
            <a:spLocks noChangeArrowheads="1"/>
          </p:cNvSpPr>
          <p:nvPr/>
        </p:nvSpPr>
        <p:spPr bwMode="auto">
          <a:xfrm>
            <a:off x="107504" y="1916832"/>
            <a:ext cx="43924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Ψηλό γρασίδι, ξηροί καλαμιώνες, καλλιέργειες σιτηρών κ.λπ. Θερινή φωλιά: μπάλες τεμαχισμένου γρασιδιού 30-60</a:t>
            </a:r>
            <a:r>
              <a:rPr lang="en-US" dirty="0">
                <a:solidFill>
                  <a:schemeClr val="accent2"/>
                </a:solidFill>
              </a:rPr>
              <a:t>cm</a:t>
            </a:r>
            <a:r>
              <a:rPr lang="el-GR" dirty="0">
                <a:solidFill>
                  <a:schemeClr val="accent2"/>
                </a:solidFill>
              </a:rPr>
              <a:t> πάνω από το έδαφος σε βλαστούς γρασιδιού ή σε βάτα. Χειμερινή φωλιά: Μεγαλύτερη, λιγότερο σφαιρική, στο έδαφος ή σε υπόγειο άνοιγμα.</a:t>
            </a:r>
          </a:p>
        </p:txBody>
      </p:sp>
      <p:sp>
        <p:nvSpPr>
          <p:cNvPr id="15" name="Text Box 6"/>
          <p:cNvSpPr txBox="1">
            <a:spLocks noChangeArrowheads="1"/>
          </p:cNvSpPr>
          <p:nvPr/>
        </p:nvSpPr>
        <p:spPr bwMode="auto">
          <a:xfrm>
            <a:off x="107504" y="4305870"/>
            <a:ext cx="43924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rgbClr val="C00000"/>
                </a:solidFill>
              </a:rPr>
              <a:t> Ηθολογία-Διατροφή: </a:t>
            </a:r>
            <a:r>
              <a:rPr lang="el-GR" dirty="0">
                <a:solidFill>
                  <a:schemeClr val="accent2"/>
                </a:solidFill>
              </a:rPr>
              <a:t>Κυρίως νυκτόβιο. Τρέφεται με καρπούς σιτηρών, φρούτα και μούρα, αλλά και έντομα.</a:t>
            </a:r>
            <a:endParaRPr lang="el-GR" b="1" dirty="0">
              <a:solidFill>
                <a:schemeClr val="accent2"/>
              </a:solidFill>
            </a:endParaRPr>
          </a:p>
        </p:txBody>
      </p:sp>
      <p:sp>
        <p:nvSpPr>
          <p:cNvPr id="7" name="Text Box 6"/>
          <p:cNvSpPr txBox="1">
            <a:spLocks noChangeArrowheads="1"/>
          </p:cNvSpPr>
          <p:nvPr/>
        </p:nvSpPr>
        <p:spPr bwMode="auto">
          <a:xfrm>
            <a:off x="4644008" y="1937152"/>
            <a:ext cx="4439681"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2 ζεύγη</a:t>
            </a: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Μάιος-Οκτώβριος ή και αργότερα</a:t>
            </a: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a:t>
            </a:r>
            <a:r>
              <a:rPr lang="en-US" dirty="0">
                <a:solidFill>
                  <a:srgbClr val="333399"/>
                </a:solidFill>
              </a:rPr>
              <a:t>19</a:t>
            </a:r>
            <a:r>
              <a:rPr lang="el-GR" dirty="0">
                <a:solidFill>
                  <a:srgbClr val="333399"/>
                </a:solidFill>
              </a:rPr>
              <a:t>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3-7 ανά έτος με 1-8 μικρά</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Απογαλακτισμός</a:t>
            </a:r>
            <a:r>
              <a:rPr lang="el-GR" dirty="0">
                <a:solidFill>
                  <a:srgbClr val="333399"/>
                </a:solidFill>
              </a:rPr>
              <a:t>: 15 ημέρες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5 εβδομάδες</a:t>
            </a:r>
          </a:p>
          <a:p>
            <a:pPr algn="just" fontAlgn="base">
              <a:spcBef>
                <a:spcPct val="0"/>
              </a:spcBef>
              <a:spcAft>
                <a:spcPct val="0"/>
              </a:spcAft>
              <a:tabLst>
                <a:tab pos="900113" algn="l"/>
              </a:tabLst>
            </a:pPr>
            <a:r>
              <a:rPr lang="el-GR" dirty="0">
                <a:solidFill>
                  <a:srgbClr val="00B050"/>
                </a:solidFill>
              </a:rPr>
              <a:t>Όριο ζωής</a:t>
            </a:r>
            <a:r>
              <a:rPr lang="el-GR" dirty="0">
                <a:solidFill>
                  <a:srgbClr val="333399"/>
                </a:solidFill>
              </a:rPr>
              <a:t>: 18 μήνες στη  φύση</a:t>
            </a:r>
          </a:p>
        </p:txBody>
      </p:sp>
    </p:spTree>
    <p:extLst>
      <p:ext uri="{BB962C8B-B14F-4D97-AF65-F5344CB8AC3E}">
        <p14:creationId xmlns:p14="http://schemas.microsoft.com/office/powerpoint/2010/main" val="253917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51969" y="1259468"/>
            <a:ext cx="8882496"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Acomys cahirinus (</a:t>
            </a:r>
            <a:r>
              <a:rPr lang="el-GR" b="1" dirty="0">
                <a:solidFill>
                  <a:srgbClr val="C00000"/>
                </a:solidFill>
              </a:rPr>
              <a:t>τέως </a:t>
            </a:r>
            <a:r>
              <a:rPr lang="en-US" b="1" i="1" dirty="0" err="1">
                <a:solidFill>
                  <a:srgbClr val="C00000"/>
                </a:solidFill>
              </a:rPr>
              <a:t>minous</a:t>
            </a:r>
            <a:r>
              <a:rPr lang="el-GR" b="1" i="1" dirty="0">
                <a:solidFill>
                  <a:srgbClr val="C00000"/>
                </a:solidFill>
              </a:rPr>
              <a:t>)</a:t>
            </a:r>
            <a:r>
              <a:rPr lang="en-US" b="1" i="1" dirty="0">
                <a:solidFill>
                  <a:srgbClr val="C00000"/>
                </a:solidFill>
              </a:rPr>
              <a:t> </a:t>
            </a:r>
            <a:r>
              <a:rPr lang="el-GR" b="1" dirty="0">
                <a:solidFill>
                  <a:srgbClr val="C00000"/>
                </a:solidFill>
              </a:rPr>
              <a:t>– Ακανθοποντικός – </a:t>
            </a:r>
            <a:r>
              <a:rPr lang="en-US" b="1" dirty="0">
                <a:solidFill>
                  <a:srgbClr val="C00000"/>
                </a:solidFill>
              </a:rPr>
              <a:t>LC</a:t>
            </a:r>
          </a:p>
        </p:txBody>
      </p:sp>
      <p:sp>
        <p:nvSpPr>
          <p:cNvPr id="15" name="Text Box 6"/>
          <p:cNvSpPr txBox="1">
            <a:spLocks noChangeArrowheads="1"/>
          </p:cNvSpPr>
          <p:nvPr/>
        </p:nvSpPr>
        <p:spPr bwMode="auto">
          <a:xfrm>
            <a:off x="2467809" y="6008221"/>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91-128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89-120</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40-85 </a:t>
            </a:r>
            <a:r>
              <a:rPr lang="en-US" sz="1700" dirty="0">
                <a:solidFill>
                  <a:srgbClr val="C00000"/>
                </a:solidFill>
              </a:rPr>
              <a:t>gr</a:t>
            </a:r>
            <a:endParaRPr lang="el-GR" sz="1700" dirty="0">
              <a:solidFill>
                <a:srgbClr val="C00000"/>
              </a:solidFill>
            </a:endParaRPr>
          </a:p>
        </p:txBody>
      </p:sp>
      <p:sp>
        <p:nvSpPr>
          <p:cNvPr id="1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Deomyinae</a:t>
            </a:r>
            <a:r>
              <a:rPr lang="el-GR" sz="2800" b="1" dirty="0">
                <a:solidFill>
                  <a:srgbClr val="800000"/>
                </a:solidFill>
              </a:rPr>
              <a:t>: Ακανθοποντικοί</a:t>
            </a:r>
            <a:endParaRPr lang="el-GR" b="1" dirty="0">
              <a:solidFill>
                <a:srgbClr val="000000"/>
              </a:solidFill>
            </a:endParaRPr>
          </a:p>
        </p:txBody>
      </p:sp>
      <p:sp>
        <p:nvSpPr>
          <p:cNvPr id="19" name="Text Box 6"/>
          <p:cNvSpPr txBox="1">
            <a:spLocks noChangeArrowheads="1"/>
          </p:cNvSpPr>
          <p:nvPr/>
        </p:nvSpPr>
        <p:spPr bwMode="auto">
          <a:xfrm>
            <a:off x="395536" y="4640069"/>
            <a:ext cx="8496944"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700" b="1" dirty="0">
                <a:solidFill>
                  <a:schemeClr val="accent2"/>
                </a:solidFill>
              </a:rPr>
              <a:t> Μεγαλόσωμο. Το οπίσθιο μέρος της ράχης καλύπτεται από σκληρές τρίχες, ανάμεσα στο μαλακό τρίχωμα, που δίδουν αγκαθωτή αίσθηση στο άγγιγμα. Ραχιαία επιφάνεια κιτρινωπή-γκρι και κοιλιακή λευκή με σαφή διαχωρισμό μεταξύ τους. Λευκά πόδια. Η ουρά είναι ευαίσθητη και </a:t>
            </a:r>
            <a:r>
              <a:rPr lang="el-GR" sz="1700" b="1" dirty="0" err="1">
                <a:solidFill>
                  <a:schemeClr val="accent2"/>
                </a:solidFill>
              </a:rPr>
              <a:t>΄γδέρνεται</a:t>
            </a:r>
            <a:r>
              <a:rPr lang="el-GR" sz="1700" b="1" dirty="0">
                <a:solidFill>
                  <a:schemeClr val="accent2"/>
                </a:solidFill>
              </a:rPr>
              <a:t>’ εύκολα. Μεγάλοι απτικοί μύστακες.</a:t>
            </a:r>
          </a:p>
        </p:txBody>
      </p:sp>
      <p:pic>
        <p:nvPicPr>
          <p:cNvPr id="14338" name="Picture 2" descr="C:\Users\Τια Βάσω\Documents\Οι σαρώσεις μου\2014-05 (Μαϊ)\σάρωση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t="46669"/>
          <a:stretch/>
        </p:blipFill>
        <p:spPr bwMode="auto">
          <a:xfrm>
            <a:off x="97408" y="1864546"/>
            <a:ext cx="4343400" cy="245268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9" name="Picture 12" descr="http://www.biolib.cz/IMG/GAL/1247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646729"/>
            <a:ext cx="4332485" cy="288832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276920" y="90872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dirty="0">
                <a:solidFill>
                  <a:srgbClr val="333399"/>
                </a:solidFill>
              </a:rPr>
              <a:t>  Ελλάδα: </a:t>
            </a:r>
            <a:r>
              <a:rPr lang="el-GR" sz="2000" b="1" dirty="0">
                <a:solidFill>
                  <a:srgbClr val="C00000"/>
                </a:solidFill>
              </a:rPr>
              <a:t>1 Είδος</a:t>
            </a:r>
            <a:endParaRPr lang="en-US" sz="2000" b="1" i="1" dirty="0">
              <a:solidFill>
                <a:srgbClr val="C00000"/>
              </a:solidFill>
            </a:endParaRPr>
          </a:p>
        </p:txBody>
      </p:sp>
    </p:spTree>
    <p:extLst>
      <p:ext uri="{BB962C8B-B14F-4D97-AF65-F5344CB8AC3E}">
        <p14:creationId xmlns:p14="http://schemas.microsoft.com/office/powerpoint/2010/main" val="20014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500"/>
                                        <p:tgtEl>
                                          <p:spTgt spid="1433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9"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n-US" sz="2200" b="1" i="1" dirty="0">
                <a:solidFill>
                  <a:srgbClr val="C00000"/>
                </a:solidFill>
              </a:rPr>
              <a:t>A. cahirinus</a:t>
            </a:r>
            <a:r>
              <a:rPr lang="el-GR" sz="2200" b="1" dirty="0">
                <a:solidFill>
                  <a:srgbClr val="C00000"/>
                </a:solidFill>
              </a:rPr>
              <a:t>:</a:t>
            </a:r>
            <a:r>
              <a:rPr lang="en-US" sz="2200" b="1" i="1" dirty="0">
                <a:solidFill>
                  <a:srgbClr val="C00000"/>
                </a:solidFill>
              </a:rPr>
              <a:t> </a:t>
            </a:r>
            <a:r>
              <a:rPr lang="el-GR" sz="2200" b="1" dirty="0">
                <a:solidFill>
                  <a:srgbClr val="333399"/>
                </a:solidFill>
              </a:rPr>
              <a:t>Χρωμοσωματική ποικιλότητα</a:t>
            </a:r>
            <a:r>
              <a:rPr lang="en-US" sz="2200" b="1" dirty="0">
                <a:solidFill>
                  <a:srgbClr val="333399"/>
                </a:solidFill>
              </a:rPr>
              <a:t> </a:t>
            </a:r>
            <a:r>
              <a:rPr lang="el-GR" sz="2200" b="1" dirty="0">
                <a:solidFill>
                  <a:srgbClr val="333399"/>
                </a:solidFill>
              </a:rPr>
              <a:t>Κρήτης</a:t>
            </a:r>
            <a:endParaRPr lang="en-US" sz="2200" b="1" dirty="0">
              <a:solidFill>
                <a:srgbClr val="C0000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15" y="1401792"/>
            <a:ext cx="4329267" cy="54115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4788024" y="1508884"/>
            <a:ext cx="4355976" cy="3000821"/>
          </a:xfrm>
          <a:prstGeom prst="rect">
            <a:avLst/>
          </a:prstGeom>
        </p:spPr>
        <p:txBody>
          <a:bodyPr wrap="square">
            <a:spAutoFit/>
          </a:bodyPr>
          <a:lstStyle/>
          <a:p>
            <a:pPr fontAlgn="base">
              <a:lnSpc>
                <a:spcPct val="150000"/>
              </a:lnSpc>
              <a:spcBef>
                <a:spcPct val="0"/>
              </a:spcBef>
              <a:spcAft>
                <a:spcPct val="0"/>
              </a:spcAft>
            </a:pPr>
            <a:r>
              <a:rPr lang="el-GR" b="1" dirty="0">
                <a:solidFill>
                  <a:srgbClr val="333399"/>
                </a:solidFill>
              </a:rPr>
              <a:t>Α: 2</a:t>
            </a:r>
            <a:r>
              <a:rPr lang="en-US" b="1" i="1" dirty="0">
                <a:solidFill>
                  <a:srgbClr val="333399"/>
                </a:solidFill>
              </a:rPr>
              <a:t>n</a:t>
            </a:r>
            <a:r>
              <a:rPr lang="en-US" b="1" dirty="0">
                <a:solidFill>
                  <a:srgbClr val="333399"/>
                </a:solidFill>
              </a:rPr>
              <a:t>=</a:t>
            </a:r>
            <a:r>
              <a:rPr lang="el-GR" b="1" dirty="0">
                <a:solidFill>
                  <a:srgbClr val="333399"/>
                </a:solidFill>
              </a:rPr>
              <a:t>42, </a:t>
            </a:r>
            <a:r>
              <a:rPr lang="en-US" b="1" dirty="0">
                <a:solidFill>
                  <a:srgbClr val="333399"/>
                </a:solidFill>
              </a:rPr>
              <a:t>NF=</a:t>
            </a:r>
            <a:r>
              <a:rPr lang="el-GR" b="1" dirty="0">
                <a:solidFill>
                  <a:srgbClr val="333399"/>
                </a:solidFill>
              </a:rPr>
              <a:t>68</a:t>
            </a:r>
            <a:endParaRPr lang="en-US" b="1" dirty="0">
              <a:solidFill>
                <a:srgbClr val="333399"/>
              </a:solidFill>
            </a:endParaRPr>
          </a:p>
          <a:p>
            <a:pPr fontAlgn="base">
              <a:lnSpc>
                <a:spcPct val="150000"/>
              </a:lnSpc>
              <a:spcBef>
                <a:spcPct val="0"/>
              </a:spcBef>
              <a:spcAft>
                <a:spcPct val="0"/>
              </a:spcAft>
            </a:pPr>
            <a:r>
              <a:rPr lang="en-US" b="1" dirty="0">
                <a:solidFill>
                  <a:srgbClr val="333399"/>
                </a:solidFill>
              </a:rPr>
              <a:t>B: 2</a:t>
            </a:r>
            <a:r>
              <a:rPr lang="en-US" b="1" i="1" dirty="0">
                <a:solidFill>
                  <a:srgbClr val="333399"/>
                </a:solidFill>
              </a:rPr>
              <a:t>n</a:t>
            </a:r>
            <a:r>
              <a:rPr lang="en-US" b="1" dirty="0">
                <a:solidFill>
                  <a:srgbClr val="333399"/>
                </a:solidFill>
              </a:rPr>
              <a:t>=40, NF=</a:t>
            </a:r>
            <a:r>
              <a:rPr lang="el-GR" b="1" dirty="0">
                <a:solidFill>
                  <a:srgbClr val="333399"/>
                </a:solidFill>
              </a:rPr>
              <a:t>68</a:t>
            </a:r>
            <a:r>
              <a:rPr lang="en-US" b="1" dirty="0">
                <a:solidFill>
                  <a:srgbClr val="333399"/>
                </a:solidFill>
              </a:rPr>
              <a:t> </a:t>
            </a:r>
            <a:r>
              <a:rPr lang="el-GR" b="1" dirty="0">
                <a:solidFill>
                  <a:srgbClr val="333399"/>
                </a:solidFill>
              </a:rPr>
              <a:t>- </a:t>
            </a:r>
            <a:r>
              <a:rPr lang="en-US" b="1" dirty="0">
                <a:solidFill>
                  <a:srgbClr val="333399"/>
                </a:solidFill>
              </a:rPr>
              <a:t>Rb(17.19)</a:t>
            </a:r>
          </a:p>
          <a:p>
            <a:pPr fontAlgn="base">
              <a:lnSpc>
                <a:spcPct val="150000"/>
              </a:lnSpc>
              <a:spcBef>
                <a:spcPct val="0"/>
              </a:spcBef>
              <a:spcAft>
                <a:spcPct val="0"/>
              </a:spcAft>
            </a:pPr>
            <a:r>
              <a:rPr lang="en-US" b="1" dirty="0">
                <a:solidFill>
                  <a:srgbClr val="333399"/>
                </a:solidFill>
              </a:rPr>
              <a:t>C</a:t>
            </a:r>
            <a:r>
              <a:rPr lang="el-GR" b="1" dirty="0">
                <a:solidFill>
                  <a:srgbClr val="333399"/>
                </a:solidFill>
              </a:rPr>
              <a:t>: </a:t>
            </a:r>
            <a:r>
              <a:rPr lang="en-US" b="1" dirty="0">
                <a:solidFill>
                  <a:srgbClr val="333399"/>
                </a:solidFill>
              </a:rPr>
              <a:t>2</a:t>
            </a:r>
            <a:r>
              <a:rPr lang="en-US" b="1" i="1" dirty="0">
                <a:solidFill>
                  <a:srgbClr val="333399"/>
                </a:solidFill>
              </a:rPr>
              <a:t>n</a:t>
            </a:r>
            <a:r>
              <a:rPr lang="en-US" b="1" dirty="0">
                <a:solidFill>
                  <a:srgbClr val="333399"/>
                </a:solidFill>
              </a:rPr>
              <a:t>=38, NF=</a:t>
            </a:r>
            <a:r>
              <a:rPr lang="el-GR" b="1" dirty="0">
                <a:solidFill>
                  <a:srgbClr val="333399"/>
                </a:solidFill>
              </a:rPr>
              <a:t>68</a:t>
            </a:r>
            <a:r>
              <a:rPr lang="en-US" b="1" dirty="0">
                <a:solidFill>
                  <a:srgbClr val="333399"/>
                </a:solidFill>
              </a:rPr>
              <a:t> </a:t>
            </a:r>
            <a:r>
              <a:rPr lang="el-GR" b="1" dirty="0">
                <a:solidFill>
                  <a:srgbClr val="333399"/>
                </a:solidFill>
              </a:rPr>
              <a:t>- </a:t>
            </a:r>
            <a:r>
              <a:rPr lang="en-US" b="1" dirty="0">
                <a:solidFill>
                  <a:srgbClr val="333399"/>
                </a:solidFill>
              </a:rPr>
              <a:t>Rb(17.19) &amp; (15.16)</a:t>
            </a:r>
          </a:p>
          <a:p>
            <a:pPr fontAlgn="base">
              <a:lnSpc>
                <a:spcPct val="150000"/>
              </a:lnSpc>
              <a:spcBef>
                <a:spcPct val="0"/>
              </a:spcBef>
              <a:spcAft>
                <a:spcPct val="0"/>
              </a:spcAft>
            </a:pPr>
            <a:r>
              <a:rPr lang="en-US" b="1" dirty="0">
                <a:solidFill>
                  <a:srgbClr val="333399"/>
                </a:solidFill>
              </a:rPr>
              <a:t>D: 2</a:t>
            </a:r>
            <a:r>
              <a:rPr lang="en-US" b="1" i="1" dirty="0">
                <a:solidFill>
                  <a:srgbClr val="333399"/>
                </a:solidFill>
              </a:rPr>
              <a:t>n</a:t>
            </a:r>
            <a:r>
              <a:rPr lang="en-US" b="1" dirty="0">
                <a:solidFill>
                  <a:srgbClr val="333399"/>
                </a:solidFill>
              </a:rPr>
              <a:t>=39, NF=</a:t>
            </a:r>
            <a:r>
              <a:rPr lang="el-GR" b="1" dirty="0">
                <a:solidFill>
                  <a:srgbClr val="333399"/>
                </a:solidFill>
              </a:rPr>
              <a:t>68</a:t>
            </a:r>
            <a:r>
              <a:rPr lang="en-US" b="1" dirty="0">
                <a:solidFill>
                  <a:srgbClr val="333399"/>
                </a:solidFill>
              </a:rPr>
              <a:t> - Rb(17.19) &amp; (15.16)*</a:t>
            </a:r>
          </a:p>
          <a:p>
            <a:pPr fontAlgn="base">
              <a:lnSpc>
                <a:spcPct val="150000"/>
              </a:lnSpc>
              <a:spcBef>
                <a:spcPct val="0"/>
              </a:spcBef>
              <a:spcAft>
                <a:spcPct val="0"/>
              </a:spcAft>
            </a:pPr>
            <a:r>
              <a:rPr lang="en-US" b="1" dirty="0">
                <a:solidFill>
                  <a:srgbClr val="333399"/>
                </a:solidFill>
              </a:rPr>
              <a:t>E: 2</a:t>
            </a:r>
            <a:r>
              <a:rPr lang="en-US" b="1" i="1" dirty="0">
                <a:solidFill>
                  <a:srgbClr val="333399"/>
                </a:solidFill>
              </a:rPr>
              <a:t>n</a:t>
            </a:r>
            <a:r>
              <a:rPr lang="en-US" b="1" dirty="0">
                <a:solidFill>
                  <a:srgbClr val="333399"/>
                </a:solidFill>
              </a:rPr>
              <a:t>=41, NF=</a:t>
            </a:r>
            <a:r>
              <a:rPr lang="el-GR" b="1" dirty="0">
                <a:solidFill>
                  <a:srgbClr val="333399"/>
                </a:solidFill>
              </a:rPr>
              <a:t>68</a:t>
            </a:r>
            <a:r>
              <a:rPr lang="en-US" b="1" dirty="0">
                <a:solidFill>
                  <a:srgbClr val="333399"/>
                </a:solidFill>
              </a:rPr>
              <a:t> – Rb(15.16)*</a:t>
            </a:r>
          </a:p>
          <a:p>
            <a:pPr fontAlgn="base">
              <a:lnSpc>
                <a:spcPct val="150000"/>
              </a:lnSpc>
              <a:spcBef>
                <a:spcPct val="0"/>
              </a:spcBef>
              <a:spcAft>
                <a:spcPct val="0"/>
              </a:spcAft>
            </a:pPr>
            <a:r>
              <a:rPr lang="en-US" b="1" dirty="0">
                <a:solidFill>
                  <a:srgbClr val="333399"/>
                </a:solidFill>
              </a:rPr>
              <a:t>F: 2</a:t>
            </a:r>
            <a:r>
              <a:rPr lang="en-US" b="1" i="1" dirty="0">
                <a:solidFill>
                  <a:srgbClr val="333399"/>
                </a:solidFill>
              </a:rPr>
              <a:t>n</a:t>
            </a:r>
            <a:r>
              <a:rPr lang="en-US" b="1" dirty="0">
                <a:solidFill>
                  <a:srgbClr val="333399"/>
                </a:solidFill>
              </a:rPr>
              <a:t>=41, NF=</a:t>
            </a:r>
            <a:r>
              <a:rPr lang="el-GR" b="1" dirty="0">
                <a:solidFill>
                  <a:srgbClr val="333399"/>
                </a:solidFill>
              </a:rPr>
              <a:t>68</a:t>
            </a:r>
            <a:r>
              <a:rPr lang="en-US" b="1" dirty="0">
                <a:solidFill>
                  <a:srgbClr val="333399"/>
                </a:solidFill>
              </a:rPr>
              <a:t> – Rb(17.19)*</a:t>
            </a:r>
          </a:p>
          <a:p>
            <a:pPr fontAlgn="base">
              <a:lnSpc>
                <a:spcPct val="150000"/>
              </a:lnSpc>
              <a:spcBef>
                <a:spcPct val="0"/>
              </a:spcBef>
              <a:spcAft>
                <a:spcPct val="0"/>
              </a:spcAft>
            </a:pPr>
            <a:r>
              <a:rPr lang="el-GR" b="1" dirty="0">
                <a:solidFill>
                  <a:srgbClr val="333399"/>
                </a:solidFill>
              </a:rPr>
              <a:t>*: ετεροζυγωτία</a:t>
            </a:r>
            <a:endParaRPr lang="en-US" b="1" dirty="0">
              <a:solidFill>
                <a:srgbClr val="333399"/>
              </a:solidFill>
            </a:endParaRPr>
          </a:p>
        </p:txBody>
      </p:sp>
      <p:sp>
        <p:nvSpPr>
          <p:cNvPr id="6"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Deomyinae</a:t>
            </a:r>
            <a:r>
              <a:rPr lang="el-GR" sz="2800" b="1" dirty="0">
                <a:solidFill>
                  <a:srgbClr val="800000"/>
                </a:solidFill>
              </a:rPr>
              <a:t>: Ακανθοποντικοί</a:t>
            </a:r>
            <a:endParaRPr lang="el-GR" b="1" dirty="0">
              <a:solidFill>
                <a:srgbClr val="000000"/>
              </a:solidFill>
            </a:endParaRPr>
          </a:p>
        </p:txBody>
      </p:sp>
    </p:spTree>
    <p:extLst>
      <p:ext uri="{BB962C8B-B14F-4D97-AF65-F5344CB8AC3E}">
        <p14:creationId xmlns:p14="http://schemas.microsoft.com/office/powerpoint/2010/main" val="127635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500"/>
                                        <p:tgtEl>
                                          <p:spTgt spid="1638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11188" y="476250"/>
            <a:ext cx="7848600" cy="52322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l-GR" sz="2800" dirty="0">
                <a:solidFill>
                  <a:srgbClr val="800000"/>
                </a:solidFill>
              </a:rPr>
              <a:t>Τέσσερα μέλη στο </a:t>
            </a:r>
            <a:r>
              <a:rPr lang="el-GR" sz="2800" i="1" dirty="0">
                <a:solidFill>
                  <a:srgbClr val="800000"/>
                </a:solidFill>
              </a:rPr>
              <a:t>Α. </a:t>
            </a:r>
            <a:r>
              <a:rPr lang="en-US" sz="2800" i="1" dirty="0">
                <a:solidFill>
                  <a:srgbClr val="800000"/>
                </a:solidFill>
              </a:rPr>
              <a:t>cahirinus</a:t>
            </a:r>
            <a:endParaRPr lang="el-GR" dirty="0"/>
          </a:p>
        </p:txBody>
      </p:sp>
      <p:sp>
        <p:nvSpPr>
          <p:cNvPr id="12" name="Text Box 2"/>
          <p:cNvSpPr txBox="1">
            <a:spLocks noChangeArrowheads="1"/>
          </p:cNvSpPr>
          <p:nvPr/>
        </p:nvSpPr>
        <p:spPr bwMode="auto">
          <a:xfrm>
            <a:off x="217488" y="3573463"/>
            <a:ext cx="4138612" cy="40005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GB" sz="2000" i="1" dirty="0">
                <a:solidFill>
                  <a:srgbClr val="800000"/>
                </a:solidFill>
              </a:rPr>
              <a:t>Acomys cahirinus</a:t>
            </a:r>
            <a:r>
              <a:rPr lang="en-GB" sz="2000" dirty="0">
                <a:solidFill>
                  <a:srgbClr val="800000"/>
                </a:solidFill>
              </a:rPr>
              <a:t>:</a:t>
            </a:r>
            <a:r>
              <a:rPr lang="en-GB" sz="2000" i="1" dirty="0">
                <a:solidFill>
                  <a:srgbClr val="800000"/>
                </a:solidFill>
              </a:rPr>
              <a:t> </a:t>
            </a:r>
            <a:r>
              <a:rPr lang="en-GB" sz="2000" dirty="0">
                <a:solidFill>
                  <a:srgbClr val="002060"/>
                </a:solidFill>
              </a:rPr>
              <a:t>2</a:t>
            </a:r>
            <a:r>
              <a:rPr lang="en-GB" sz="2000" i="1" dirty="0">
                <a:solidFill>
                  <a:srgbClr val="002060"/>
                </a:solidFill>
              </a:rPr>
              <a:t>n</a:t>
            </a:r>
            <a:r>
              <a:rPr lang="en-GB" sz="2000" dirty="0">
                <a:solidFill>
                  <a:srgbClr val="002060"/>
                </a:solidFill>
              </a:rPr>
              <a:t>=36/FN=68</a:t>
            </a:r>
            <a:endParaRPr lang="el-GR" sz="2000" dirty="0">
              <a:solidFill>
                <a:srgbClr val="002060"/>
              </a:solidFill>
            </a:endParaRPr>
          </a:p>
        </p:txBody>
      </p:sp>
      <p:sp>
        <p:nvSpPr>
          <p:cNvPr id="13" name="Text Box 2"/>
          <p:cNvSpPr txBox="1">
            <a:spLocks noChangeArrowheads="1"/>
          </p:cNvSpPr>
          <p:nvPr/>
        </p:nvSpPr>
        <p:spPr bwMode="auto">
          <a:xfrm>
            <a:off x="4859338" y="3573463"/>
            <a:ext cx="4140200" cy="40005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sz="2000" i="1" dirty="0">
                <a:solidFill>
                  <a:srgbClr val="800000"/>
                </a:solidFill>
              </a:rPr>
              <a:t>Acomys </a:t>
            </a:r>
            <a:r>
              <a:rPr lang="en-GB" sz="2000" i="1" dirty="0" err="1">
                <a:solidFill>
                  <a:srgbClr val="800000"/>
                </a:solidFill>
              </a:rPr>
              <a:t>cilicicus</a:t>
            </a:r>
            <a:r>
              <a:rPr lang="en-GB" sz="2000" dirty="0">
                <a:solidFill>
                  <a:srgbClr val="800000"/>
                </a:solidFill>
              </a:rPr>
              <a:t>: </a:t>
            </a:r>
            <a:r>
              <a:rPr lang="en-GB" sz="2000" dirty="0">
                <a:solidFill>
                  <a:srgbClr val="002060"/>
                </a:solidFill>
              </a:rPr>
              <a:t>2</a:t>
            </a:r>
            <a:r>
              <a:rPr lang="en-GB" sz="2000" i="1" dirty="0">
                <a:solidFill>
                  <a:srgbClr val="002060"/>
                </a:solidFill>
              </a:rPr>
              <a:t>n</a:t>
            </a:r>
            <a:r>
              <a:rPr lang="en-GB" sz="2000" dirty="0">
                <a:solidFill>
                  <a:srgbClr val="002060"/>
                </a:solidFill>
              </a:rPr>
              <a:t>=36/FN=68</a:t>
            </a:r>
            <a:endParaRPr lang="el-GR" sz="2000" dirty="0">
              <a:solidFill>
                <a:srgbClr val="002060"/>
              </a:solidFill>
            </a:endParaRPr>
          </a:p>
        </p:txBody>
      </p:sp>
      <p:sp>
        <p:nvSpPr>
          <p:cNvPr id="14" name="Text Box 2"/>
          <p:cNvSpPr txBox="1">
            <a:spLocks noChangeArrowheads="1"/>
          </p:cNvSpPr>
          <p:nvPr/>
        </p:nvSpPr>
        <p:spPr bwMode="auto">
          <a:xfrm>
            <a:off x="215900" y="6413500"/>
            <a:ext cx="4138613" cy="40005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sz="2000" i="1">
                <a:solidFill>
                  <a:srgbClr val="800000"/>
                </a:solidFill>
              </a:rPr>
              <a:t>Acomys minous</a:t>
            </a:r>
            <a:r>
              <a:rPr lang="en-GB" sz="2000">
                <a:solidFill>
                  <a:srgbClr val="800000"/>
                </a:solidFill>
              </a:rPr>
              <a:t>: </a:t>
            </a:r>
            <a:r>
              <a:rPr lang="en-GB" sz="2000">
                <a:solidFill>
                  <a:srgbClr val="002060"/>
                </a:solidFill>
              </a:rPr>
              <a:t>2n=38/FN=68</a:t>
            </a:r>
            <a:endParaRPr lang="el-GR" sz="2000">
              <a:solidFill>
                <a:srgbClr val="002060"/>
              </a:solidFill>
            </a:endParaRPr>
          </a:p>
        </p:txBody>
      </p:sp>
      <p:sp>
        <p:nvSpPr>
          <p:cNvPr id="15" name="Text Box 2"/>
          <p:cNvSpPr txBox="1">
            <a:spLocks noChangeArrowheads="1"/>
          </p:cNvSpPr>
          <p:nvPr/>
        </p:nvSpPr>
        <p:spPr bwMode="auto">
          <a:xfrm>
            <a:off x="4857750" y="6413500"/>
            <a:ext cx="4140200" cy="400050"/>
          </a:xfrm>
          <a:prstGeom prst="rect">
            <a:avLst/>
          </a:prstGeom>
          <a:noFill/>
          <a:ln w="38100" cmpd="dbl">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GB" sz="2000" i="1">
                <a:solidFill>
                  <a:srgbClr val="800000"/>
                </a:solidFill>
              </a:rPr>
              <a:t>Acomys nesiotes</a:t>
            </a:r>
            <a:r>
              <a:rPr lang="en-GB" sz="2000">
                <a:solidFill>
                  <a:srgbClr val="800000"/>
                </a:solidFill>
              </a:rPr>
              <a:t>: </a:t>
            </a:r>
            <a:r>
              <a:rPr lang="en-GB" sz="2000">
                <a:solidFill>
                  <a:srgbClr val="002060"/>
                </a:solidFill>
              </a:rPr>
              <a:t>2n=38/FN=68</a:t>
            </a:r>
            <a:endParaRPr lang="el-GR" sz="2000">
              <a:solidFill>
                <a:srgbClr val="002060"/>
              </a:solidFill>
            </a:endParaRPr>
          </a:p>
        </p:txBody>
      </p:sp>
      <p:pic>
        <p:nvPicPr>
          <p:cNvPr id="44034" name="Picture 2" descr="G:\Projects\Current projects\upcoming congresses\ICSEB VII\presentation support files\cilicicu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138" y="1052513"/>
            <a:ext cx="24288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G:\Projects\Current projects\upcoming congresses\ICSEB VII\presentation support files\nesiotes.png"/>
          <p:cNvPicPr>
            <a:picLocks noChangeAspect="1" noChangeArrowheads="1"/>
          </p:cNvPicPr>
          <p:nvPr/>
        </p:nvPicPr>
        <p:blipFill>
          <a:blip r:embed="rId4" cstate="print">
            <a:extLst>
              <a:ext uri="{28A0092B-C50C-407E-A947-70E740481C1C}">
                <a14:useLocalDpi xmlns:a14="http://schemas.microsoft.com/office/drawing/2010/main" val="0"/>
              </a:ext>
            </a:extLst>
          </a:blip>
          <a:srcRect t="4375" b="2187"/>
          <a:stretch>
            <a:fillRect/>
          </a:stretch>
        </p:blipFill>
        <p:spPr bwMode="auto">
          <a:xfrm>
            <a:off x="5724525" y="4041775"/>
            <a:ext cx="2395538"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G:\Projects\Current projects\upcoming congresses\ICSEB VII\presentation support files\acomy minous.png"/>
          <p:cNvPicPr>
            <a:picLocks noChangeAspect="1" noChangeArrowheads="1"/>
          </p:cNvPicPr>
          <p:nvPr/>
        </p:nvPicPr>
        <p:blipFill>
          <a:blip r:embed="rId5" cstate="print">
            <a:extLst>
              <a:ext uri="{28A0092B-C50C-407E-A947-70E740481C1C}">
                <a14:useLocalDpi xmlns:a14="http://schemas.microsoft.com/office/drawing/2010/main" val="0"/>
              </a:ext>
            </a:extLst>
          </a:blip>
          <a:srcRect t="1109" b="2220"/>
          <a:stretch>
            <a:fillRect/>
          </a:stretch>
        </p:blipFill>
        <p:spPr bwMode="auto">
          <a:xfrm>
            <a:off x="1187450" y="4032250"/>
            <a:ext cx="2376488"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G:\Projects\Current projects\upcoming congresses\ICSEB VII\presentation support files\cahirinu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013" y="1052513"/>
            <a:ext cx="2405062"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293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4037"/>
                                        </p:tgtEl>
                                        <p:attrNameLst>
                                          <p:attrName>style.visibility</p:attrName>
                                        </p:attrNameLst>
                                      </p:cBhvr>
                                      <p:to>
                                        <p:strVal val="visible"/>
                                      </p:to>
                                    </p:set>
                                    <p:animEffect transition="in" filter="fade">
                                      <p:cBhvr>
                                        <p:cTn id="10" dur="1000"/>
                                        <p:tgtEl>
                                          <p:spTgt spid="44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44034"/>
                                        </p:tgtEl>
                                        <p:attrNameLst>
                                          <p:attrName>style.visibility</p:attrName>
                                        </p:attrNameLst>
                                      </p:cBhvr>
                                      <p:to>
                                        <p:strVal val="visible"/>
                                      </p:to>
                                    </p:set>
                                    <p:animEffect transition="in" filter="fade">
                                      <p:cBhvr>
                                        <p:cTn id="18" dur="1000"/>
                                        <p:tgtEl>
                                          <p:spTgt spid="4403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44036"/>
                                        </p:tgtEl>
                                        <p:attrNameLst>
                                          <p:attrName>style.visibility</p:attrName>
                                        </p:attrNameLst>
                                      </p:cBhvr>
                                      <p:to>
                                        <p:strVal val="visible"/>
                                      </p:to>
                                    </p:set>
                                    <p:animEffect transition="in" filter="fade">
                                      <p:cBhvr>
                                        <p:cTn id="26" dur="1000"/>
                                        <p:tgtEl>
                                          <p:spTgt spid="440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44035"/>
                                        </p:tgtEl>
                                        <p:attrNameLst>
                                          <p:attrName>style.visibility</p:attrName>
                                        </p:attrNameLst>
                                      </p:cBhvr>
                                      <p:to>
                                        <p:strVal val="visible"/>
                                      </p:to>
                                    </p:set>
                                    <p:animEffect transition="in" filter="fade">
                                      <p:cBhvr>
                                        <p:cTn id="34" dur="10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p:cNvSpPr/>
          <p:nvPr/>
        </p:nvSpPr>
        <p:spPr>
          <a:xfrm>
            <a:off x="342415" y="836712"/>
            <a:ext cx="8459171" cy="537391"/>
          </a:xfrm>
          <a:prstGeom prst="rect">
            <a:avLst/>
          </a:prstGeom>
        </p:spPr>
        <p:txBody>
          <a:bodyPr wrap="square">
            <a:spAutoFit/>
          </a:bodyPr>
          <a:lstStyle/>
          <a:p>
            <a:pPr algn="ctr" fontAlgn="base">
              <a:lnSpc>
                <a:spcPct val="150000"/>
              </a:lnSpc>
              <a:spcBef>
                <a:spcPct val="0"/>
              </a:spcBef>
              <a:spcAft>
                <a:spcPct val="0"/>
              </a:spcAft>
            </a:pPr>
            <a:r>
              <a:rPr lang="en-US" sz="2200" b="1" i="1" dirty="0">
                <a:solidFill>
                  <a:srgbClr val="C00000"/>
                </a:solidFill>
              </a:rPr>
              <a:t>A. cahirinus</a:t>
            </a:r>
            <a:r>
              <a:rPr lang="el-GR" sz="2200" b="1" dirty="0">
                <a:solidFill>
                  <a:srgbClr val="C00000"/>
                </a:solidFill>
              </a:rPr>
              <a:t>: </a:t>
            </a:r>
            <a:r>
              <a:rPr lang="el-GR" sz="2200" b="1" dirty="0">
                <a:solidFill>
                  <a:schemeClr val="accent2"/>
                </a:solidFill>
              </a:rPr>
              <a:t>Φυλογενετικό δένδρο</a:t>
            </a:r>
            <a:endParaRPr lang="en-US" sz="2200" b="1" dirty="0">
              <a:solidFill>
                <a:schemeClr val="accent2"/>
              </a:solidFill>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490" y="1412776"/>
            <a:ext cx="5529020" cy="53285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Deomyinae</a:t>
            </a:r>
            <a:r>
              <a:rPr lang="el-GR" sz="2800" b="1" dirty="0">
                <a:solidFill>
                  <a:srgbClr val="800000"/>
                </a:solidFill>
              </a:rPr>
              <a:t>: Ακανθοποντικοί</a:t>
            </a:r>
            <a:endParaRPr lang="el-GR" b="1" dirty="0">
              <a:solidFill>
                <a:srgbClr val="000000"/>
              </a:solidFill>
            </a:endParaRPr>
          </a:p>
        </p:txBody>
      </p:sp>
      <p:pic>
        <p:nvPicPr>
          <p:cNvPr id="3" name="Picture 2" descr="A diagram of a tree&#10;&#10;AI-generated content may be incorrect.">
            <a:extLst>
              <a:ext uri="{FF2B5EF4-FFF2-40B4-BE49-F238E27FC236}">
                <a16:creationId xmlns:a16="http://schemas.microsoft.com/office/drawing/2014/main" id="{96833BB3-2942-72A7-527F-B513ED622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490" y="1359932"/>
            <a:ext cx="5601386" cy="5381436"/>
          </a:xfrm>
          <a:prstGeom prst="rect">
            <a:avLst/>
          </a:prstGeom>
          <a:ln>
            <a:solidFill>
              <a:schemeClr val="tx1"/>
            </a:solidFill>
          </a:ln>
        </p:spPr>
      </p:pic>
      <p:pic>
        <p:nvPicPr>
          <p:cNvPr id="6" name="Picture 5" descr="A map of the constellations&#10;&#10;AI-generated content may be incorrect.">
            <a:extLst>
              <a:ext uri="{FF2B5EF4-FFF2-40B4-BE49-F238E27FC236}">
                <a16:creationId xmlns:a16="http://schemas.microsoft.com/office/drawing/2014/main" id="{8DAB969F-EED7-F42F-7084-BA90F04D4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2" y="29810"/>
            <a:ext cx="5184576" cy="6798380"/>
          </a:xfrm>
          <a:prstGeom prst="rect">
            <a:avLst/>
          </a:prstGeom>
          <a:ln>
            <a:solidFill>
              <a:schemeClr val="tx1"/>
            </a:solidFill>
          </a:ln>
        </p:spPr>
      </p:pic>
      <p:sp>
        <p:nvSpPr>
          <p:cNvPr id="7" name="TextBox 6">
            <a:extLst>
              <a:ext uri="{FF2B5EF4-FFF2-40B4-BE49-F238E27FC236}">
                <a16:creationId xmlns:a16="http://schemas.microsoft.com/office/drawing/2014/main" id="{AEA22B28-59DD-57AA-A2FE-8E9E2CD32C9D}"/>
              </a:ext>
            </a:extLst>
          </p:cNvPr>
          <p:cNvSpPr txBox="1"/>
          <p:nvPr/>
        </p:nvSpPr>
        <p:spPr>
          <a:xfrm>
            <a:off x="7150674" y="6317603"/>
            <a:ext cx="2113079" cy="338554"/>
          </a:xfrm>
          <a:prstGeom prst="rect">
            <a:avLst/>
          </a:prstGeom>
          <a:noFill/>
        </p:spPr>
        <p:txBody>
          <a:bodyPr wrap="none" rtlCol="0">
            <a:spAutoFit/>
          </a:bodyPr>
          <a:lstStyle/>
          <a:p>
            <a:r>
              <a:rPr lang="en-US" sz="1600" b="1" dirty="0">
                <a:solidFill>
                  <a:srgbClr val="C00000"/>
                </a:solidFill>
              </a:rPr>
              <a:t>(Renaud et al. 2020)</a:t>
            </a:r>
          </a:p>
        </p:txBody>
      </p:sp>
    </p:spTree>
    <p:extLst>
      <p:ext uri="{BB962C8B-B14F-4D97-AF65-F5344CB8AC3E}">
        <p14:creationId xmlns:p14="http://schemas.microsoft.com/office/powerpoint/2010/main" val="284579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410"/>
                                        </p:tgtEl>
                                      </p:cBhvr>
                                    </p:animEffect>
                                    <p:set>
                                      <p:cBhvr>
                                        <p:cTn id="17" dur="1" fill="hold">
                                          <p:stCondLst>
                                            <p:cond delay="499"/>
                                          </p:stCondLst>
                                        </p:cTn>
                                        <p:tgtEl>
                                          <p:spTgt spid="17410"/>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 Χρωμοσωματική ποικιλότητα</a:t>
            </a:r>
            <a:endParaRPr lang="en-US" sz="2200" b="1" dirty="0">
              <a:solidFill>
                <a:srgbClr val="C00000"/>
              </a:solidFill>
            </a:endParaRPr>
          </a:p>
        </p:txBody>
      </p:sp>
      <p:pic>
        <p:nvPicPr>
          <p:cNvPr id="15362" name="Picture 2" descr="C:\Users\Τια Βάσω\Documents\Οι σαρώσεις μου\2014-05 (Μαϊ)\Εξαπλώσεις τρωκτικών Ευρώπη00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1331" y="2051185"/>
            <a:ext cx="4301338" cy="447415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005" y="1954932"/>
            <a:ext cx="6417991" cy="46900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Deomyinae</a:t>
            </a:r>
            <a:r>
              <a:rPr lang="el-GR" sz="2800" b="1" dirty="0">
                <a:solidFill>
                  <a:srgbClr val="800000"/>
                </a:solidFill>
              </a:rPr>
              <a:t>: Ακανθοποντικοί</a:t>
            </a:r>
            <a:endParaRPr lang="el-GR" b="1" dirty="0">
              <a:solidFill>
                <a:srgbClr val="000000"/>
              </a:solidFill>
            </a:endParaRPr>
          </a:p>
        </p:txBody>
      </p:sp>
    </p:spTree>
    <p:extLst>
      <p:ext uri="{BB962C8B-B14F-4D97-AF65-F5344CB8AC3E}">
        <p14:creationId xmlns:p14="http://schemas.microsoft.com/office/powerpoint/2010/main" val="192781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362"/>
                                        </p:tgtEl>
                                      </p:cBhvr>
                                    </p:animEffect>
                                    <p:set>
                                      <p:cBhvr>
                                        <p:cTn id="12" dur="1" fill="hold">
                                          <p:stCondLst>
                                            <p:cond delay="499"/>
                                          </p:stCondLst>
                                        </p:cTn>
                                        <p:tgtEl>
                                          <p:spTgt spid="1536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5364"/>
                                        </p:tgtEl>
                                        <p:attrNameLst>
                                          <p:attrName>style.visibility</p:attrName>
                                        </p:attrNameLst>
                                      </p:cBhvr>
                                      <p:to>
                                        <p:strVal val="visible"/>
                                      </p:to>
                                    </p:set>
                                    <p:animEffect transition="in" filter="fade">
                                      <p:cBhvr>
                                        <p:cTn id="15"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10"/>
          <p:cNvSpPr/>
          <p:nvPr/>
        </p:nvSpPr>
        <p:spPr>
          <a:xfrm>
            <a:off x="151969" y="1268760"/>
            <a:ext cx="8882496"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A. cahirinus</a:t>
            </a:r>
            <a:endParaRPr lang="en-US" b="1" dirty="0">
              <a:solidFill>
                <a:srgbClr val="C00000"/>
              </a:solidFill>
            </a:endParaRPr>
          </a:p>
        </p:txBody>
      </p:sp>
      <p:sp>
        <p:nvSpPr>
          <p:cNvPr id="12" name="Text Box 6"/>
          <p:cNvSpPr txBox="1">
            <a:spLocks noChangeArrowheads="1"/>
          </p:cNvSpPr>
          <p:nvPr/>
        </p:nvSpPr>
        <p:spPr bwMode="auto">
          <a:xfrm>
            <a:off x="107504" y="1916832"/>
            <a:ext cx="4392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Σχισμές σε βραχώδεις θαμνώνες. Μπορεί να εισέρχεται και σε οικήματα. Φωλιά σε σχισμές, σε υπόγεια ανοίγματα ή σε κτήρια.</a:t>
            </a:r>
          </a:p>
        </p:txBody>
      </p:sp>
      <p:sp>
        <p:nvSpPr>
          <p:cNvPr id="15" name="Text Box 6"/>
          <p:cNvSpPr txBox="1">
            <a:spLocks noChangeArrowheads="1"/>
          </p:cNvSpPr>
          <p:nvPr/>
        </p:nvSpPr>
        <p:spPr bwMode="auto">
          <a:xfrm>
            <a:off x="107504" y="3140968"/>
            <a:ext cx="43924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rgbClr val="C00000"/>
                </a:solidFill>
              </a:rPr>
              <a:t> Ηθολογία-Διατροφή: </a:t>
            </a:r>
            <a:r>
              <a:rPr lang="el-GR" dirty="0">
                <a:solidFill>
                  <a:schemeClr val="accent2"/>
                </a:solidFill>
              </a:rPr>
              <a:t>Δραστήριο από δύση έως ανατολή ηλίου. Τρέφεται με καρπούς, σιτηρά, έντομα. Σχηματίζει μικρές κοινότητες με ιεραρχική δομή και κυρίαρχο θηλυκό. Η ύπαρξη ιεραρχίας στα αρσενικά εκδηλώνεται κατά την διεκδίκηση των θηλυκών στην αναπαραγωγική περίοδο.</a:t>
            </a:r>
            <a:endParaRPr lang="el-GR" b="1" dirty="0">
              <a:solidFill>
                <a:schemeClr val="accent2"/>
              </a:solidFill>
            </a:endParaRPr>
          </a:p>
        </p:txBody>
      </p:sp>
      <p:sp>
        <p:nvSpPr>
          <p:cNvPr id="7" name="Text Box 6"/>
          <p:cNvSpPr txBox="1">
            <a:spLocks noChangeArrowheads="1"/>
          </p:cNvSpPr>
          <p:nvPr/>
        </p:nvSpPr>
        <p:spPr bwMode="auto">
          <a:xfrm>
            <a:off x="4644008" y="1937152"/>
            <a:ext cx="4439681"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3 ζεύγη</a:t>
            </a: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a:t>
            </a:r>
            <a:r>
              <a:rPr lang="en-US" dirty="0" err="1">
                <a:solidFill>
                  <a:srgbClr val="333399"/>
                </a:solidFill>
              </a:rPr>
              <a:t>ca</a:t>
            </a:r>
            <a:r>
              <a:rPr lang="en-US" dirty="0">
                <a:solidFill>
                  <a:srgbClr val="333399"/>
                </a:solidFill>
              </a:rPr>
              <a:t> </a:t>
            </a:r>
            <a:r>
              <a:rPr lang="el-GR" dirty="0">
                <a:solidFill>
                  <a:srgbClr val="333399"/>
                </a:solidFill>
              </a:rPr>
              <a:t>36 ημέρες</a:t>
            </a:r>
          </a:p>
          <a:p>
            <a:pPr algn="just" fontAlgn="base">
              <a:spcBef>
                <a:spcPct val="0"/>
              </a:spcBef>
              <a:spcAft>
                <a:spcPct val="0"/>
              </a:spcAft>
              <a:tabLst>
                <a:tab pos="900113" algn="l"/>
              </a:tabLst>
            </a:pPr>
            <a:r>
              <a:rPr lang="el-GR" dirty="0">
                <a:solidFill>
                  <a:srgbClr val="00B050"/>
                </a:solidFill>
              </a:rPr>
              <a:t>Γέννα</a:t>
            </a:r>
            <a:r>
              <a:rPr lang="el-GR" dirty="0">
                <a:solidFill>
                  <a:srgbClr val="333399"/>
                </a:solidFill>
              </a:rPr>
              <a:t>: 2-3 μικρά</a:t>
            </a:r>
            <a:endParaRPr lang="en-US" dirty="0">
              <a:solidFill>
                <a:srgbClr val="333399"/>
              </a:solidFill>
            </a:endParaRPr>
          </a:p>
          <a:p>
            <a:pPr algn="just" fontAlgn="base">
              <a:spcBef>
                <a:spcPct val="0"/>
              </a:spcBef>
              <a:spcAft>
                <a:spcPct val="0"/>
              </a:spcAft>
              <a:tabLst>
                <a:tab pos="900113" algn="l"/>
              </a:tabLst>
            </a:pPr>
            <a:r>
              <a:rPr lang="el-GR" dirty="0">
                <a:solidFill>
                  <a:srgbClr val="333399"/>
                </a:solidFill>
              </a:rPr>
              <a:t>Τα νεογνά είναι αρκετά αναπτυγμένα κατά τη γέννηση. Τα θηλυκά ενδεχομένως συνεργάζονται για την ανατροφή των μικρών.</a:t>
            </a:r>
          </a:p>
        </p:txBody>
      </p:sp>
      <p:sp>
        <p:nvSpPr>
          <p:cNvPr id="6"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Deomyinae</a:t>
            </a:r>
            <a:r>
              <a:rPr lang="el-GR" sz="2800" b="1" dirty="0">
                <a:solidFill>
                  <a:srgbClr val="800000"/>
                </a:solidFill>
              </a:rPr>
              <a:t>: Ακανθοποντικοί</a:t>
            </a:r>
            <a:endParaRPr lang="el-GR" b="1" dirty="0">
              <a:solidFill>
                <a:srgbClr val="000000"/>
              </a:solidFill>
            </a:endParaRPr>
          </a:p>
        </p:txBody>
      </p:sp>
    </p:spTree>
    <p:extLst>
      <p:ext uri="{BB962C8B-B14F-4D97-AF65-F5344CB8AC3E}">
        <p14:creationId xmlns:p14="http://schemas.microsoft.com/office/powerpoint/2010/main" val="21439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51969" y="1600517"/>
            <a:ext cx="4251325" cy="646331"/>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M</a:t>
            </a:r>
            <a:r>
              <a:rPr lang="el-GR" b="1" i="1" dirty="0">
                <a:solidFill>
                  <a:srgbClr val="C00000"/>
                </a:solidFill>
              </a:rPr>
              <a:t>.</a:t>
            </a:r>
            <a:r>
              <a:rPr lang="en-US" b="1" i="1" dirty="0">
                <a:solidFill>
                  <a:srgbClr val="C00000"/>
                </a:solidFill>
              </a:rPr>
              <a:t> musculus domesticus </a:t>
            </a:r>
            <a:r>
              <a:rPr lang="el-GR" b="1" dirty="0">
                <a:solidFill>
                  <a:srgbClr val="C00000"/>
                </a:solidFill>
              </a:rPr>
              <a:t>– </a:t>
            </a:r>
            <a:r>
              <a:rPr lang="el-GR" b="1" dirty="0" err="1">
                <a:solidFill>
                  <a:srgbClr val="C00000"/>
                </a:solidFill>
              </a:rPr>
              <a:t>Σταχτοποντικός</a:t>
            </a:r>
            <a:r>
              <a:rPr lang="el-GR" b="1" dirty="0">
                <a:solidFill>
                  <a:srgbClr val="C00000"/>
                </a:solidFill>
              </a:rPr>
              <a:t> – </a:t>
            </a:r>
            <a:r>
              <a:rPr lang="en-US" b="1" dirty="0">
                <a:solidFill>
                  <a:srgbClr val="C00000"/>
                </a:solidFill>
              </a:rPr>
              <a:t>LC</a:t>
            </a:r>
          </a:p>
        </p:txBody>
      </p:sp>
      <p:sp>
        <p:nvSpPr>
          <p:cNvPr id="13" name="Text Box 6"/>
          <p:cNvSpPr txBox="1">
            <a:spLocks noChangeArrowheads="1"/>
          </p:cNvSpPr>
          <p:nvPr/>
        </p:nvSpPr>
        <p:spPr bwMode="auto">
          <a:xfrm>
            <a:off x="42980" y="5107250"/>
            <a:ext cx="439248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Ουρά ίση ή μεγαλύτερη από τον κεφαλοκορμό</a:t>
            </a:r>
          </a:p>
        </p:txBody>
      </p:sp>
      <p:sp>
        <p:nvSpPr>
          <p:cNvPr id="15" name="Text Box 6"/>
          <p:cNvSpPr txBox="1">
            <a:spLocks noChangeArrowheads="1"/>
          </p:cNvSpPr>
          <p:nvPr/>
        </p:nvSpPr>
        <p:spPr bwMode="auto">
          <a:xfrm>
            <a:off x="4641977" y="5733256"/>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70-85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55-70</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12-18 </a:t>
            </a:r>
            <a:r>
              <a:rPr lang="en-US" sz="1700" dirty="0">
                <a:solidFill>
                  <a:srgbClr val="C00000"/>
                </a:solidFill>
              </a:rPr>
              <a:t>gr</a:t>
            </a:r>
            <a:endParaRPr lang="el-GR" sz="1700" dirty="0">
              <a:solidFill>
                <a:srgbClr val="C00000"/>
              </a:solidFill>
            </a:endParaRPr>
          </a:p>
        </p:txBody>
      </p:sp>
      <p:sp>
        <p:nvSpPr>
          <p:cNvPr id="16" name="Text Box 6"/>
          <p:cNvSpPr txBox="1">
            <a:spLocks noChangeArrowheads="1"/>
          </p:cNvSpPr>
          <p:nvPr/>
        </p:nvSpPr>
        <p:spPr bwMode="auto">
          <a:xfrm>
            <a:off x="82103" y="5762173"/>
            <a:ext cx="468052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70-100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67-104</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10-45 </a:t>
            </a:r>
            <a:r>
              <a:rPr lang="en-US" sz="1700" dirty="0">
                <a:solidFill>
                  <a:srgbClr val="C00000"/>
                </a:solidFill>
              </a:rPr>
              <a:t>gr</a:t>
            </a:r>
            <a:endParaRPr lang="el-GR" sz="1700"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8" name="Ορθογώνιο 17"/>
          <p:cNvSpPr/>
          <p:nvPr/>
        </p:nvSpPr>
        <p:spPr>
          <a:xfrm>
            <a:off x="4499992" y="1596742"/>
            <a:ext cx="4676458" cy="646331"/>
          </a:xfrm>
          <a:prstGeom prst="rect">
            <a:avLst/>
          </a:prstGeom>
        </p:spPr>
        <p:txBody>
          <a:bodyPr wrap="square">
            <a:spAutoFit/>
          </a:bodyPr>
          <a:lstStyle/>
          <a:p>
            <a:pPr marL="1588" indent="-1588" algn="ctr" fontAlgn="base">
              <a:spcBef>
                <a:spcPct val="0"/>
              </a:spcBef>
              <a:spcAft>
                <a:spcPct val="0"/>
              </a:spcAft>
              <a:tabLst>
                <a:tab pos="1257300" algn="l"/>
              </a:tabLst>
            </a:pPr>
            <a:r>
              <a:rPr lang="el-GR" b="1" i="1" dirty="0">
                <a:solidFill>
                  <a:srgbClr val="C00000"/>
                </a:solidFill>
              </a:rPr>
              <a:t>Μ. </a:t>
            </a:r>
            <a:r>
              <a:rPr lang="en-US" b="1" i="1" dirty="0">
                <a:solidFill>
                  <a:srgbClr val="C00000"/>
                </a:solidFill>
              </a:rPr>
              <a:t>spicilegus</a:t>
            </a:r>
            <a:r>
              <a:rPr lang="el-GR" b="1" i="1" dirty="0">
                <a:solidFill>
                  <a:srgbClr val="C00000"/>
                </a:solidFill>
              </a:rPr>
              <a:t> </a:t>
            </a:r>
            <a:r>
              <a:rPr lang="en-US" b="1" i="1" dirty="0">
                <a:solidFill>
                  <a:srgbClr val="C00000"/>
                </a:solidFill>
              </a:rPr>
              <a:t>– </a:t>
            </a:r>
            <a:r>
              <a:rPr lang="el-GR" b="1" dirty="0" err="1">
                <a:solidFill>
                  <a:srgbClr val="C00000"/>
                </a:solidFill>
              </a:rPr>
              <a:t>Τροφοσωρευτής</a:t>
            </a:r>
            <a:r>
              <a:rPr lang="el-GR" b="1" dirty="0">
                <a:solidFill>
                  <a:srgbClr val="C00000"/>
                </a:solidFill>
              </a:rPr>
              <a:t> ποντικός – </a:t>
            </a:r>
            <a:r>
              <a:rPr lang="en-US" b="1" dirty="0">
                <a:solidFill>
                  <a:srgbClr val="C00000"/>
                </a:solidFill>
              </a:rPr>
              <a:t>LC</a:t>
            </a:r>
          </a:p>
        </p:txBody>
      </p:sp>
      <p:sp>
        <p:nvSpPr>
          <p:cNvPr id="14" name="Text Box 6"/>
          <p:cNvSpPr txBox="1">
            <a:spLocks noChangeArrowheads="1"/>
          </p:cNvSpPr>
          <p:nvPr/>
        </p:nvSpPr>
        <p:spPr bwMode="auto">
          <a:xfrm>
            <a:off x="276920" y="1052736"/>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dirty="0">
                <a:solidFill>
                  <a:srgbClr val="333399"/>
                </a:solidFill>
              </a:rPr>
              <a:t>  Γένος </a:t>
            </a:r>
            <a:r>
              <a:rPr lang="en-US" sz="2000" b="1" i="1" dirty="0">
                <a:solidFill>
                  <a:srgbClr val="333399"/>
                </a:solidFill>
              </a:rPr>
              <a:t>Mus</a:t>
            </a:r>
            <a:endParaRPr lang="en-US" sz="2000" b="1" i="1" dirty="0">
              <a:solidFill>
                <a:srgbClr val="C00000"/>
              </a:solidFill>
            </a:endParaRPr>
          </a:p>
        </p:txBody>
      </p:sp>
      <p:sp>
        <p:nvSpPr>
          <p:cNvPr id="19" name="Text Box 6"/>
          <p:cNvSpPr txBox="1">
            <a:spLocks noChangeArrowheads="1"/>
          </p:cNvSpPr>
          <p:nvPr/>
        </p:nvSpPr>
        <p:spPr bwMode="auto">
          <a:xfrm>
            <a:off x="4572000" y="5107250"/>
            <a:ext cx="439248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Ουρά μικρότερη από τον κεφαλοκορμό</a:t>
            </a:r>
          </a:p>
        </p:txBody>
      </p:sp>
      <p:pic>
        <p:nvPicPr>
          <p:cNvPr id="15362" name="Picture 2" descr="C:\Users\Τια Βάσω\Documents\Οι σαρώσεις μου\2014-05 (Μαϊ)\Είδη Murinae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t="54683" b="1762"/>
          <a:stretch/>
        </p:blipFill>
        <p:spPr bwMode="auto">
          <a:xfrm>
            <a:off x="240017" y="2369025"/>
            <a:ext cx="4333875" cy="2590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 descr="C:\Users\Τια Βάσω\Documents\Οι σαρώσεις μου\2014-05 (Μαϊ)\Είδη Murinae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075" t="19" r="2075" b="73758"/>
          <a:stretch/>
        </p:blipFill>
        <p:spPr bwMode="auto">
          <a:xfrm>
            <a:off x="4700589" y="2369025"/>
            <a:ext cx="4333875" cy="15598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66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fade">
                                      <p:cBhvr>
                                        <p:cTn id="15" dur="500"/>
                                        <p:tgtEl>
                                          <p:spTgt spid="153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16" grpId="0"/>
      <p:bldP spid="18" grpId="0"/>
      <p:bldP spid="14"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Users\Τια Βάσω\Documents\Οι σαρώσεις μου\Κρανίο Cricetinae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51" r="-609"/>
          <a:stretch/>
        </p:blipFill>
        <p:spPr bwMode="auto">
          <a:xfrm>
            <a:off x="4406131" y="4291363"/>
            <a:ext cx="4183484" cy="25529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Cricetinae</a:t>
            </a:r>
            <a:r>
              <a:rPr lang="el-GR" sz="2800" b="1" dirty="0">
                <a:solidFill>
                  <a:srgbClr val="800000"/>
                </a:solidFill>
              </a:rPr>
              <a:t>: </a:t>
            </a:r>
            <a:r>
              <a:rPr lang="el-GR" sz="2800" b="1" dirty="0" err="1">
                <a:solidFill>
                  <a:srgbClr val="800000"/>
                </a:solidFill>
              </a:rPr>
              <a:t>Χάμστερ</a:t>
            </a:r>
            <a:endParaRPr lang="el-GR" b="1" dirty="0">
              <a:solidFill>
                <a:srgbClr val="000000"/>
              </a:solidFill>
            </a:endParaRPr>
          </a:p>
        </p:txBody>
      </p:sp>
      <p:sp>
        <p:nvSpPr>
          <p:cNvPr id="9" name="Text Box 6"/>
          <p:cNvSpPr txBox="1">
            <a:spLocks noChangeArrowheads="1"/>
          </p:cNvSpPr>
          <p:nvPr/>
        </p:nvSpPr>
        <p:spPr bwMode="auto">
          <a:xfrm>
            <a:off x="194092" y="1196752"/>
            <a:ext cx="8755816"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Κυρίως εδαφόβια τρωκτικά, με υπόγειες στοές και περίοδο χειμερίας νάρκης για αρκετά είδη.</a:t>
            </a:r>
          </a:p>
          <a:p>
            <a:pPr algn="just" fontAlgn="base">
              <a:spcBef>
                <a:spcPct val="0"/>
              </a:spcBef>
              <a:spcAft>
                <a:spcPct val="0"/>
              </a:spcAft>
              <a:buFontTx/>
              <a:buChar char="•"/>
            </a:pPr>
            <a:r>
              <a:rPr lang="el-GR" sz="2000" b="1" dirty="0">
                <a:solidFill>
                  <a:srgbClr val="333399"/>
                </a:solidFill>
              </a:rPr>
              <a:t> Σχετικά μικρό, συμπαγές, στρογγυλοποιημένο σώμα, με κοντά πόδια, προτεταμένα, σκούρα μάτια, μεγάλους μύστακες και κοντή ουρά</a:t>
            </a:r>
          </a:p>
          <a:p>
            <a:pPr algn="just" fontAlgn="base">
              <a:spcBef>
                <a:spcPct val="0"/>
              </a:spcBef>
              <a:spcAft>
                <a:spcPct val="0"/>
              </a:spcAft>
              <a:buFontTx/>
              <a:buChar char="•"/>
            </a:pPr>
            <a:r>
              <a:rPr lang="el-GR" sz="2000" b="1" dirty="0">
                <a:solidFill>
                  <a:srgbClr val="333399"/>
                </a:solidFill>
              </a:rPr>
              <a:t> Φέρουν </a:t>
            </a:r>
            <a:r>
              <a:rPr lang="el-GR" sz="2000" b="1" dirty="0" err="1">
                <a:solidFill>
                  <a:srgbClr val="333399"/>
                </a:solidFill>
              </a:rPr>
              <a:t>σακκοειδείς</a:t>
            </a:r>
            <a:r>
              <a:rPr lang="el-GR" sz="2000" b="1" dirty="0">
                <a:solidFill>
                  <a:srgbClr val="333399"/>
                </a:solidFill>
              </a:rPr>
              <a:t> δομές στα μάγουλα για την προσωρινή αποθήκευση τροφής κατά τη συλλογή της μέχρι την μεταφορά στους αποθηκευτικούς χώρους της φωλιάς τους. </a:t>
            </a:r>
          </a:p>
          <a:p>
            <a:pPr algn="just" fontAlgn="base">
              <a:spcBef>
                <a:spcPct val="0"/>
              </a:spcBef>
              <a:spcAft>
                <a:spcPct val="0"/>
              </a:spcAft>
              <a:buFontTx/>
              <a:buChar char="•"/>
            </a:pPr>
            <a:r>
              <a:rPr lang="el-GR" sz="2000" b="1" dirty="0">
                <a:solidFill>
                  <a:srgbClr val="333399"/>
                </a:solidFill>
              </a:rPr>
              <a:t> Οι παλάμες των προσθίων άκρων είναι διαμορφωμένες ώστε να παρέχουν μεγάλη δεξιότητα στο χειρισμό της τροφής. Χρήση ειδικής κίνησης, για άσκησης πίεσης στα μάγουλα για το άδειασμα της αποθηκευμένης τροφής. </a:t>
            </a:r>
            <a:endParaRPr lang="en-US" sz="2000" b="1" i="1" dirty="0">
              <a:solidFill>
                <a:srgbClr val="C00000"/>
              </a:solidFill>
            </a:endParaRPr>
          </a:p>
        </p:txBody>
      </p:sp>
      <p:sp>
        <p:nvSpPr>
          <p:cNvPr id="13" name="Text Box 6"/>
          <p:cNvSpPr txBox="1">
            <a:spLocks noChangeArrowheads="1"/>
          </p:cNvSpPr>
          <p:nvPr/>
        </p:nvSpPr>
        <p:spPr bwMode="auto">
          <a:xfrm>
            <a:off x="208673" y="5157192"/>
            <a:ext cx="3571239" cy="86177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500" b="1" dirty="0">
                <a:solidFill>
                  <a:srgbClr val="C00000"/>
                </a:solidFill>
              </a:rPr>
              <a:t>Οδοντικός τύπος:</a:t>
            </a:r>
          </a:p>
          <a:p>
            <a:pPr algn="ctr" fontAlgn="base">
              <a:spcBef>
                <a:spcPct val="0"/>
              </a:spcBef>
              <a:spcAft>
                <a:spcPct val="0"/>
              </a:spcAft>
            </a:pPr>
            <a:r>
              <a:rPr lang="el-GR" sz="2500" b="1" dirty="0">
                <a:solidFill>
                  <a:srgbClr val="C00000"/>
                </a:solidFill>
              </a:rPr>
              <a:t>1/1  0/0  </a:t>
            </a:r>
            <a:r>
              <a:rPr lang="el-GR" sz="2500" b="1" dirty="0" err="1">
                <a:solidFill>
                  <a:srgbClr val="C00000"/>
                </a:solidFill>
              </a:rPr>
              <a:t>0/0</a:t>
            </a:r>
            <a:r>
              <a:rPr lang="el-GR" sz="2500" b="1" dirty="0">
                <a:solidFill>
                  <a:srgbClr val="C00000"/>
                </a:solidFill>
              </a:rPr>
              <a:t> 3/3 = 16</a:t>
            </a:r>
          </a:p>
        </p:txBody>
      </p:sp>
      <p:pic>
        <p:nvPicPr>
          <p:cNvPr id="18434" name="Picture 2" descr="C:\Users\Τια Βάσω\Documents\Οι σαρώσεις μου\Κρανίο Cricetinae0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2626" y="4285538"/>
            <a:ext cx="1410494" cy="25646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36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5"/>
                                        </p:tgtEl>
                                        <p:attrNameLst>
                                          <p:attrName>style.visibility</p:attrName>
                                        </p:attrNameLst>
                                      </p:cBhvr>
                                      <p:to>
                                        <p:strVal val="visible"/>
                                      </p:to>
                                    </p:set>
                                    <p:animEffect transition="in" filter="fade">
                                      <p:cBhvr>
                                        <p:cTn id="17" dur="500"/>
                                        <p:tgtEl>
                                          <p:spTgt spid="184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435"/>
                                        </p:tgtEl>
                                      </p:cBhvr>
                                    </p:animEffect>
                                    <p:set>
                                      <p:cBhvr>
                                        <p:cTn id="22" dur="1" fill="hold">
                                          <p:stCondLst>
                                            <p:cond delay="499"/>
                                          </p:stCondLst>
                                        </p:cTn>
                                        <p:tgtEl>
                                          <p:spTgt spid="18435"/>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8434"/>
                                        </p:tgtEl>
                                        <p:attrNameLst>
                                          <p:attrName>style.visibility</p:attrName>
                                        </p:attrNameLst>
                                      </p:cBhvr>
                                      <p:to>
                                        <p:strVal val="visible"/>
                                      </p:to>
                                    </p:set>
                                    <p:animEffect transition="in" filter="fade">
                                      <p:cBhvr>
                                        <p:cTn id="25"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Cricetinae</a:t>
            </a:r>
            <a:r>
              <a:rPr lang="el-GR" sz="2800" b="1" dirty="0">
                <a:solidFill>
                  <a:srgbClr val="800000"/>
                </a:solidFill>
              </a:rPr>
              <a:t>: </a:t>
            </a:r>
            <a:r>
              <a:rPr lang="el-GR" sz="2800" b="1" dirty="0" err="1">
                <a:solidFill>
                  <a:srgbClr val="800000"/>
                </a:solidFill>
              </a:rPr>
              <a:t>Χάμστερ</a:t>
            </a:r>
            <a:endParaRPr lang="el-GR" b="1" dirty="0">
              <a:solidFill>
                <a:srgbClr val="000000"/>
              </a:solidFill>
            </a:endParaRPr>
          </a:p>
        </p:txBody>
      </p:sp>
      <p:sp>
        <p:nvSpPr>
          <p:cNvPr id="9" name="Text Box 6"/>
          <p:cNvSpPr txBox="1">
            <a:spLocks noChangeArrowheads="1"/>
          </p:cNvSpPr>
          <p:nvPr/>
        </p:nvSpPr>
        <p:spPr bwMode="auto">
          <a:xfrm>
            <a:off x="194092" y="1196752"/>
            <a:ext cx="8755816"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ts val="1200"/>
              </a:spcAft>
              <a:buFontTx/>
              <a:buChar char="•"/>
            </a:pPr>
            <a:r>
              <a:rPr lang="el-GR" sz="2000" b="1" dirty="0">
                <a:solidFill>
                  <a:srgbClr val="333399"/>
                </a:solidFill>
              </a:rPr>
              <a:t>  Κυρίως φυτοφάγα, αν και τρέφονται δευτερευόντως και με ασπόνδυλα ή ακόμα και μικρά σπονδυλωτά. Η τροφή αποθηκεύεται για το χειμώνα, οπότε και κατά τις θερμότερες ημέρες αυτού, τα άτομα μπορούν να ξυπνούν από τη χειμερία νάρκη και να τρέφονται. </a:t>
            </a:r>
          </a:p>
          <a:p>
            <a:pPr algn="just" fontAlgn="base">
              <a:spcBef>
                <a:spcPct val="0"/>
              </a:spcBef>
              <a:spcAft>
                <a:spcPts val="1200"/>
              </a:spcAft>
              <a:buFontTx/>
              <a:buChar char="•"/>
            </a:pPr>
            <a:r>
              <a:rPr lang="el-GR" sz="2000" b="1" dirty="0">
                <a:solidFill>
                  <a:srgbClr val="333399"/>
                </a:solidFill>
              </a:rPr>
              <a:t> Ρεκόρ αποθήκευσης: 90 </a:t>
            </a:r>
            <a:r>
              <a:rPr lang="en-US" sz="2000" b="1" dirty="0">
                <a:solidFill>
                  <a:srgbClr val="333399"/>
                </a:solidFill>
              </a:rPr>
              <a:t>kg </a:t>
            </a:r>
            <a:r>
              <a:rPr lang="el-GR" sz="2000" b="1" dirty="0">
                <a:solidFill>
                  <a:srgbClr val="333399"/>
                </a:solidFill>
              </a:rPr>
              <a:t>φυτικής τροφής από ένα άτομο!</a:t>
            </a:r>
            <a:endParaRPr lang="en-US" sz="2000" b="1" dirty="0">
              <a:solidFill>
                <a:srgbClr val="333399"/>
              </a:solidFill>
            </a:endParaRPr>
          </a:p>
          <a:p>
            <a:pPr algn="just" fontAlgn="base">
              <a:spcBef>
                <a:spcPct val="0"/>
              </a:spcBef>
              <a:spcAft>
                <a:spcPts val="1200"/>
              </a:spcAft>
              <a:buFontTx/>
              <a:buChar char="•"/>
            </a:pPr>
            <a:r>
              <a:rPr lang="en-US" sz="2000" b="1" dirty="0">
                <a:solidFill>
                  <a:srgbClr val="333399"/>
                </a:solidFill>
              </a:rPr>
              <a:t> </a:t>
            </a:r>
            <a:r>
              <a:rPr lang="el-GR" sz="2000" b="1" dirty="0">
                <a:solidFill>
                  <a:srgbClr val="333399"/>
                </a:solidFill>
              </a:rPr>
              <a:t>Οξεία ακοή, επικοινωνία και με υπερήχους. </a:t>
            </a:r>
          </a:p>
          <a:p>
            <a:pPr algn="just" fontAlgn="base">
              <a:spcBef>
                <a:spcPct val="0"/>
              </a:spcBef>
              <a:spcAft>
                <a:spcPts val="1200"/>
              </a:spcAft>
              <a:buFontTx/>
              <a:buChar char="•"/>
            </a:pPr>
            <a:r>
              <a:rPr lang="el-GR" sz="2000" b="1" dirty="0">
                <a:solidFill>
                  <a:srgbClr val="333399"/>
                </a:solidFill>
              </a:rPr>
              <a:t> Γενικώς, μοναχικά και ιδιαίτερα επιθετικά ζώα προς άλλα άτομα του ιδίου είδους. Συναντώνται μόνο κατά τη σύζευξη και ίσως το ζευγάρι να μην ξανασυναντηθεί ποτέ ξανά. Ανατροφή νεαρών ατόμων από το θηλυκό.</a:t>
            </a:r>
          </a:p>
          <a:p>
            <a:pPr algn="just" fontAlgn="base">
              <a:spcBef>
                <a:spcPct val="0"/>
              </a:spcBef>
              <a:spcAft>
                <a:spcPts val="1200"/>
              </a:spcAft>
              <a:buFontTx/>
              <a:buChar char="•"/>
            </a:pPr>
            <a:r>
              <a:rPr lang="el-GR" sz="2000" b="1" dirty="0">
                <a:solidFill>
                  <a:srgbClr val="333399"/>
                </a:solidFill>
              </a:rPr>
              <a:t> Αναπαραγωγική ωριμότητα ακόμα και πριν τον απογαλακτισμό! </a:t>
            </a:r>
          </a:p>
          <a:p>
            <a:pPr algn="just" fontAlgn="base">
              <a:spcBef>
                <a:spcPct val="0"/>
              </a:spcBef>
              <a:spcAft>
                <a:spcPts val="1200"/>
              </a:spcAft>
              <a:buFontTx/>
              <a:buChar char="•"/>
            </a:pPr>
            <a:r>
              <a:rPr lang="el-GR" sz="2000" b="1" dirty="0">
                <a:solidFill>
                  <a:srgbClr val="333399"/>
                </a:solidFill>
              </a:rPr>
              <a:t> Πολλά είδη θεωρούνται επιβλαβή για τις καλλιέργειες.</a:t>
            </a:r>
            <a:endParaRPr lang="en-US" sz="2000" b="1" i="1" dirty="0">
              <a:solidFill>
                <a:srgbClr val="C00000"/>
              </a:solidFill>
            </a:endParaRPr>
          </a:p>
        </p:txBody>
      </p:sp>
    </p:spTree>
    <p:extLst>
      <p:ext uri="{BB962C8B-B14F-4D97-AF65-F5344CB8AC3E}">
        <p14:creationId xmlns:p14="http://schemas.microsoft.com/office/powerpoint/2010/main" val="321638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51969" y="1403484"/>
            <a:ext cx="8882496"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err="1">
                <a:solidFill>
                  <a:srgbClr val="C00000"/>
                </a:solidFill>
              </a:rPr>
              <a:t>Nothocricetulus</a:t>
            </a:r>
            <a:r>
              <a:rPr lang="en-US" b="1" i="1" dirty="0">
                <a:solidFill>
                  <a:srgbClr val="C00000"/>
                </a:solidFill>
              </a:rPr>
              <a:t> </a:t>
            </a:r>
            <a:r>
              <a:rPr lang="en-US" b="1" i="1" dirty="0" err="1">
                <a:solidFill>
                  <a:srgbClr val="C00000"/>
                </a:solidFill>
              </a:rPr>
              <a:t>migratorius</a:t>
            </a:r>
            <a:r>
              <a:rPr lang="el-GR" b="1" i="1" dirty="0">
                <a:solidFill>
                  <a:srgbClr val="C00000"/>
                </a:solidFill>
              </a:rPr>
              <a:t> </a:t>
            </a:r>
            <a:r>
              <a:rPr lang="el-GR" b="1" dirty="0">
                <a:solidFill>
                  <a:srgbClr val="C00000"/>
                </a:solidFill>
              </a:rPr>
              <a:t>– </a:t>
            </a:r>
            <a:r>
              <a:rPr lang="el-GR" b="1" dirty="0" err="1">
                <a:solidFill>
                  <a:srgbClr val="C00000"/>
                </a:solidFill>
              </a:rPr>
              <a:t>Νανοκρικετός</a:t>
            </a:r>
            <a:r>
              <a:rPr lang="el-GR" b="1" dirty="0">
                <a:solidFill>
                  <a:srgbClr val="C00000"/>
                </a:solidFill>
              </a:rPr>
              <a:t> – </a:t>
            </a:r>
            <a:r>
              <a:rPr lang="en-US" b="1" dirty="0">
                <a:solidFill>
                  <a:srgbClr val="C00000"/>
                </a:solidFill>
              </a:rPr>
              <a:t>VU</a:t>
            </a:r>
          </a:p>
        </p:txBody>
      </p:sp>
      <p:sp>
        <p:nvSpPr>
          <p:cNvPr id="15" name="Text Box 6"/>
          <p:cNvSpPr txBox="1">
            <a:spLocks noChangeArrowheads="1"/>
          </p:cNvSpPr>
          <p:nvPr/>
        </p:nvSpPr>
        <p:spPr bwMode="auto">
          <a:xfrm>
            <a:off x="2555776" y="5864205"/>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82-115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16-41</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20-40 </a:t>
            </a:r>
            <a:r>
              <a:rPr lang="en-US" sz="1700" dirty="0">
                <a:solidFill>
                  <a:srgbClr val="C00000"/>
                </a:solidFill>
              </a:rPr>
              <a:t>gr</a:t>
            </a:r>
            <a:endParaRPr lang="el-GR" sz="1700" dirty="0">
              <a:solidFill>
                <a:srgbClr val="C00000"/>
              </a:solidFill>
            </a:endParaRPr>
          </a:p>
        </p:txBody>
      </p:sp>
      <p:sp>
        <p:nvSpPr>
          <p:cNvPr id="19" name="Text Box 6"/>
          <p:cNvSpPr txBox="1">
            <a:spLocks noChangeArrowheads="1"/>
          </p:cNvSpPr>
          <p:nvPr/>
        </p:nvSpPr>
        <p:spPr bwMode="auto">
          <a:xfrm>
            <a:off x="395536" y="4476889"/>
            <a:ext cx="8496944"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700" b="1" dirty="0">
                <a:solidFill>
                  <a:schemeClr val="accent2"/>
                </a:solidFill>
              </a:rPr>
              <a:t> Μέγεθος σκαπτοποντικού, αν και με μεγαλύτερα μάτια και αυτιά και μικρότερη ουρά. Κοντά πίσω άκρα.  Μεγάλες σακοειδείς δομές στα μάγουλα, επεκτεινόμενες προς τους ώμους.  Γκρι ραχιαίος χρωματισμός, πιο καφετί απόχρωσης το καλοκαίρι, πιο σκουρόχρωμος κατά μήκος της κορυφής της ράχης και ανάμεσα στα αυτιά. Κοιλιακή περιοχή </a:t>
            </a:r>
            <a:r>
              <a:rPr lang="el-GR" sz="1700" b="1" dirty="0" err="1">
                <a:solidFill>
                  <a:schemeClr val="accent2"/>
                </a:solidFill>
              </a:rPr>
              <a:t>γκριζό</a:t>
            </a:r>
            <a:r>
              <a:rPr lang="el-GR" sz="1700" b="1" dirty="0">
                <a:solidFill>
                  <a:schemeClr val="accent2"/>
                </a:solidFill>
              </a:rPr>
              <a:t>-</a:t>
            </a:r>
            <a:r>
              <a:rPr lang="el-GR" sz="1700" b="1" dirty="0" err="1">
                <a:solidFill>
                  <a:schemeClr val="accent2"/>
                </a:solidFill>
              </a:rPr>
              <a:t>λευκη</a:t>
            </a:r>
            <a:r>
              <a:rPr lang="el-GR" sz="1700" b="1" dirty="0">
                <a:solidFill>
                  <a:schemeClr val="accent2"/>
                </a:solidFill>
              </a:rPr>
              <a:t>.</a:t>
            </a:r>
          </a:p>
        </p:txBody>
      </p:sp>
      <p:sp>
        <p:nvSpPr>
          <p:cNvPr id="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Cricetinae</a:t>
            </a:r>
            <a:r>
              <a:rPr lang="el-GR" sz="2800" b="1" dirty="0">
                <a:solidFill>
                  <a:srgbClr val="800000"/>
                </a:solidFill>
              </a:rPr>
              <a:t>: </a:t>
            </a:r>
            <a:r>
              <a:rPr lang="el-GR" sz="2800" b="1" dirty="0" err="1">
                <a:solidFill>
                  <a:srgbClr val="800000"/>
                </a:solidFill>
              </a:rPr>
              <a:t>Χάμστερ</a:t>
            </a:r>
            <a:endParaRPr lang="el-GR" b="1" dirty="0">
              <a:solidFill>
                <a:srgbClr val="000000"/>
              </a:solidFill>
            </a:endParaRPr>
          </a:p>
        </p:txBody>
      </p:sp>
      <p:pic>
        <p:nvPicPr>
          <p:cNvPr id="19458" name="Picture 2" descr="C:\Users\Τια Βάσω\Documents\Οι σαρώσεις μου\2014-05 (Μαϊ)\Είδη Murinae0006.jpg"/>
          <p:cNvPicPr>
            <a:picLocks noChangeAspect="1" noChangeArrowheads="1"/>
          </p:cNvPicPr>
          <p:nvPr/>
        </p:nvPicPr>
        <p:blipFill rotWithShape="1">
          <a:blip r:embed="rId3">
            <a:extLst>
              <a:ext uri="{28A0092B-C50C-407E-A947-70E740481C1C}">
                <a14:useLocalDpi xmlns:a14="http://schemas.microsoft.com/office/drawing/2010/main" val="0"/>
              </a:ext>
            </a:extLst>
          </a:blip>
          <a:srcRect l="7522" t="4628" r="9296" b="4797"/>
          <a:stretch/>
        </p:blipFill>
        <p:spPr bwMode="auto">
          <a:xfrm>
            <a:off x="172343" y="1947912"/>
            <a:ext cx="4362450" cy="248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460" name="Picture 4" descr="http://www.zoologie.uni-halle.de/im/1255698445_490_00_800.jpg"/>
          <p:cNvPicPr>
            <a:picLocks noChangeAspect="1" noChangeArrowheads="1"/>
          </p:cNvPicPr>
          <p:nvPr/>
        </p:nvPicPr>
        <p:blipFill rotWithShape="1">
          <a:blip r:embed="rId4">
            <a:extLst>
              <a:ext uri="{28A0092B-C50C-407E-A947-70E740481C1C}">
                <a14:useLocalDpi xmlns:a14="http://schemas.microsoft.com/office/drawing/2010/main" val="0"/>
              </a:ext>
            </a:extLst>
          </a:blip>
          <a:srcRect l="6075" t="9998" r="12169" b="25762"/>
          <a:stretch/>
        </p:blipFill>
        <p:spPr bwMode="auto">
          <a:xfrm>
            <a:off x="4774232" y="1975682"/>
            <a:ext cx="4131816" cy="243366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276920" y="10846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dirty="0">
                <a:solidFill>
                  <a:srgbClr val="333399"/>
                </a:solidFill>
              </a:rPr>
              <a:t>  Ελλάδα: </a:t>
            </a:r>
            <a:r>
              <a:rPr lang="el-GR" sz="2000" b="1" dirty="0">
                <a:solidFill>
                  <a:srgbClr val="C00000"/>
                </a:solidFill>
              </a:rPr>
              <a:t>1 Είδος</a:t>
            </a:r>
            <a:endParaRPr lang="en-US" sz="2000" b="1" i="1" dirty="0">
              <a:solidFill>
                <a:srgbClr val="C00000"/>
              </a:solidFill>
            </a:endParaRPr>
          </a:p>
        </p:txBody>
      </p:sp>
    </p:spTree>
    <p:extLst>
      <p:ext uri="{BB962C8B-B14F-4D97-AF65-F5344CB8AC3E}">
        <p14:creationId xmlns:p14="http://schemas.microsoft.com/office/powerpoint/2010/main" val="203963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458"/>
                                        </p:tgtEl>
                                        <p:attrNameLst>
                                          <p:attrName>style.visibility</p:attrName>
                                        </p:attrNameLst>
                                      </p:cBhvr>
                                      <p:to>
                                        <p:strVal val="visible"/>
                                      </p:to>
                                    </p:set>
                                    <p:animEffect transition="in" filter="fade">
                                      <p:cBhvr>
                                        <p:cTn id="15" dur="500"/>
                                        <p:tgtEl>
                                          <p:spTgt spid="19458"/>
                                        </p:tgtEl>
                                      </p:cBhvr>
                                    </p:animEffect>
                                  </p:childTnLst>
                                </p:cTn>
                              </p:par>
                              <p:par>
                                <p:cTn id="16" presetID="10" presetClass="entr" presetSubtype="0" fill="hold" nodeType="withEffect">
                                  <p:stCondLst>
                                    <p:cond delay="0"/>
                                  </p:stCondLst>
                                  <p:childTnLst>
                                    <p:set>
                                      <p:cBhvr>
                                        <p:cTn id="17" dur="1" fill="hold">
                                          <p:stCondLst>
                                            <p:cond delay="0"/>
                                          </p:stCondLst>
                                        </p:cTn>
                                        <p:tgtEl>
                                          <p:spTgt spid="19460"/>
                                        </p:tgtEl>
                                        <p:attrNameLst>
                                          <p:attrName>style.visibility</p:attrName>
                                        </p:attrNameLst>
                                      </p:cBhvr>
                                      <p:to>
                                        <p:strVal val="visible"/>
                                      </p:to>
                                    </p:set>
                                    <p:animEffect transition="in" filter="fade">
                                      <p:cBhvr>
                                        <p:cTn id="18" dur="500"/>
                                        <p:tgtEl>
                                          <p:spTgt spid="194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9"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2446338"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N. </a:t>
            </a:r>
            <a:r>
              <a:rPr lang="en-US" b="1" i="1" dirty="0" err="1">
                <a:solidFill>
                  <a:srgbClr val="C00000"/>
                </a:solidFill>
              </a:rPr>
              <a:t>migratorius</a:t>
            </a:r>
            <a:endParaRPr lang="en-US" b="1" dirty="0">
              <a:solidFill>
                <a:srgbClr val="C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sp>
        <p:nvSpPr>
          <p:cNvPr id="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Cricetinae</a:t>
            </a:r>
            <a:r>
              <a:rPr lang="el-GR" sz="2800" b="1" dirty="0">
                <a:solidFill>
                  <a:srgbClr val="800000"/>
                </a:solidFill>
              </a:rPr>
              <a:t>: </a:t>
            </a:r>
            <a:r>
              <a:rPr lang="el-GR" sz="2800" b="1" dirty="0" err="1">
                <a:solidFill>
                  <a:srgbClr val="800000"/>
                </a:solidFill>
              </a:rPr>
              <a:t>Χάμστερ</a:t>
            </a:r>
            <a:endParaRPr lang="el-GR" b="1" dirty="0">
              <a:solidFill>
                <a:srgbClr val="000000"/>
              </a:solidFill>
            </a:endParaRPr>
          </a:p>
        </p:txBody>
      </p:sp>
      <p:pic>
        <p:nvPicPr>
          <p:cNvPr id="21505" name="Picture 1" descr="C:\Users\Τια Βάσω\Documents\Οι σαρώσεις μου\2014-05 (Μαϊ)\Εξαπλώσεις τρωκτικών Ευρώπη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7333" y="1947173"/>
            <a:ext cx="4269334" cy="450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2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10"/>
          <p:cNvSpPr/>
          <p:nvPr/>
        </p:nvSpPr>
        <p:spPr>
          <a:xfrm>
            <a:off x="151969" y="1124744"/>
            <a:ext cx="8882496"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N. </a:t>
            </a:r>
            <a:r>
              <a:rPr lang="en-US" b="1" i="1" dirty="0" err="1">
                <a:solidFill>
                  <a:srgbClr val="C00000"/>
                </a:solidFill>
              </a:rPr>
              <a:t>migratorius</a:t>
            </a:r>
            <a:endParaRPr lang="en-US" b="1" dirty="0">
              <a:solidFill>
                <a:srgbClr val="C00000"/>
              </a:solidFill>
            </a:endParaRPr>
          </a:p>
        </p:txBody>
      </p:sp>
      <p:sp>
        <p:nvSpPr>
          <p:cNvPr id="12" name="Text Box 6"/>
          <p:cNvSpPr txBox="1">
            <a:spLocks noChangeArrowheads="1"/>
          </p:cNvSpPr>
          <p:nvPr/>
        </p:nvSpPr>
        <p:spPr bwMode="auto">
          <a:xfrm>
            <a:off x="107504" y="1484784"/>
            <a:ext cx="439248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Καλλιεργούμενα και μη, λιβάδια και δάση. Απότομες, δασωμένες πλαγιές. Κήποι. Καλλιέργειες καλαμποκιού. Χτίζει απλό και ρηχό σύστημα στοών, βάθους &lt; 1 </a:t>
            </a:r>
            <a:r>
              <a:rPr lang="en-US" dirty="0">
                <a:solidFill>
                  <a:schemeClr val="accent2"/>
                </a:solidFill>
              </a:rPr>
              <a:t>m, </a:t>
            </a:r>
            <a:r>
              <a:rPr lang="el-GR" dirty="0">
                <a:solidFill>
                  <a:schemeClr val="accent2"/>
                </a:solidFill>
              </a:rPr>
              <a:t>με αρκετούς χώρους αποθήκευσης τροφής και χώρο φωλιάς με μαλακή επένδυση (γρασίδι, φτερά, τρίχες κ.λπ.)</a:t>
            </a:r>
            <a:r>
              <a:rPr lang="en-US" dirty="0">
                <a:solidFill>
                  <a:schemeClr val="accent2"/>
                </a:solidFill>
              </a:rPr>
              <a:t>.</a:t>
            </a:r>
            <a:r>
              <a:rPr lang="el-GR" dirty="0">
                <a:solidFill>
                  <a:schemeClr val="accent2"/>
                </a:solidFill>
              </a:rPr>
              <a:t> Έως και 5 έξοδοι.</a:t>
            </a:r>
          </a:p>
        </p:txBody>
      </p:sp>
      <p:sp>
        <p:nvSpPr>
          <p:cNvPr id="15" name="Text Box 6"/>
          <p:cNvSpPr txBox="1">
            <a:spLocks noChangeArrowheads="1"/>
          </p:cNvSpPr>
          <p:nvPr/>
        </p:nvSpPr>
        <p:spPr bwMode="auto">
          <a:xfrm>
            <a:off x="107504" y="3933056"/>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rgbClr val="C00000"/>
                </a:solidFill>
              </a:rPr>
              <a:t> Ηθολογία-Διατροφή: </a:t>
            </a:r>
            <a:r>
              <a:rPr lang="el-GR" dirty="0">
                <a:solidFill>
                  <a:schemeClr val="accent2"/>
                </a:solidFill>
              </a:rPr>
              <a:t>Δραστήριο από δύση έως ανατολή ηλίου. Μοναχικό. Τρέφεται με καρπούς, ρίζες, νεαρά βλαστάρια κ.λπ. Δεν πέφτει σε χειμερία νάρκη. </a:t>
            </a:r>
            <a:endParaRPr lang="el-GR" b="1" dirty="0">
              <a:solidFill>
                <a:schemeClr val="accent2"/>
              </a:solidFill>
            </a:endParaRPr>
          </a:p>
        </p:txBody>
      </p:sp>
      <p:sp>
        <p:nvSpPr>
          <p:cNvPr id="21" name="Text Box 6"/>
          <p:cNvSpPr txBox="1">
            <a:spLocks noChangeArrowheads="1"/>
          </p:cNvSpPr>
          <p:nvPr/>
        </p:nvSpPr>
        <p:spPr bwMode="auto">
          <a:xfrm>
            <a:off x="4737233" y="3571269"/>
            <a:ext cx="422725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fontAlgn="base">
              <a:spcBef>
                <a:spcPct val="0"/>
              </a:spcBef>
              <a:spcAft>
                <a:spcPct val="0"/>
              </a:spcAft>
              <a:tabLst>
                <a:tab pos="900113" algn="l"/>
              </a:tabLst>
            </a:pPr>
            <a:r>
              <a:rPr lang="el-GR" dirty="0">
                <a:solidFill>
                  <a:srgbClr val="00B050"/>
                </a:solidFill>
              </a:rPr>
              <a:t>Θηλές</a:t>
            </a:r>
            <a:r>
              <a:rPr lang="el-GR" dirty="0">
                <a:solidFill>
                  <a:srgbClr val="333399"/>
                </a:solidFill>
              </a:rPr>
              <a:t>: 4 ζεύγη (2 θωρακικά – 2 βουβωνικά)</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Μπορεί και καθ’ όλο το έτος.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17-22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3-4 ετησίως με εκτίμηση για 2-11 μικρά.</a:t>
            </a:r>
          </a:p>
          <a:p>
            <a:pPr algn="just" fontAlgn="base">
              <a:spcBef>
                <a:spcPct val="0"/>
              </a:spcBef>
              <a:spcAft>
                <a:spcPct val="0"/>
              </a:spcAft>
              <a:tabLst>
                <a:tab pos="900113" algn="l"/>
              </a:tabLst>
            </a:pPr>
            <a:r>
              <a:rPr lang="el-GR" dirty="0">
                <a:solidFill>
                  <a:schemeClr val="accent2"/>
                </a:solidFill>
              </a:rPr>
              <a:t>Μπορεί να είναι ιδιαιτέρως παραγωγικά: Μέσα σε 11 μήνες, θηλυκό άτομο είχε 11 γέννες με 57 μικρά, συνολικά!</a:t>
            </a:r>
            <a:endParaRPr lang="el-GR" i="1" dirty="0">
              <a:solidFill>
                <a:schemeClr val="accent2"/>
              </a:solidFill>
            </a:endParaRPr>
          </a:p>
        </p:txBody>
      </p:sp>
      <p:sp>
        <p:nvSpPr>
          <p:cNvPr id="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Cricetinae</a:t>
            </a:r>
            <a:r>
              <a:rPr lang="el-GR" sz="2800" b="1" dirty="0">
                <a:solidFill>
                  <a:srgbClr val="800000"/>
                </a:solidFill>
              </a:rPr>
              <a:t>: </a:t>
            </a:r>
            <a:r>
              <a:rPr lang="el-GR" sz="2800" b="1" dirty="0" err="1">
                <a:solidFill>
                  <a:srgbClr val="800000"/>
                </a:solidFill>
              </a:rPr>
              <a:t>Χάμστερ</a:t>
            </a:r>
            <a:endParaRPr lang="el-GR" b="1" dirty="0">
              <a:solidFill>
                <a:srgbClr val="000000"/>
              </a:solidFill>
            </a:endParaRPr>
          </a:p>
        </p:txBody>
      </p:sp>
      <p:pic>
        <p:nvPicPr>
          <p:cNvPr id="20481" name="Picture 1" descr="C:\Users\Τια Βάσω\Documents\Οι σαρώσεις μου\Στοιχεία Cricetulus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075" y="1484784"/>
            <a:ext cx="3017838" cy="213042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20482" name="Picture 2" descr="C:\Users\Τια Βάσω\Documents\Οι σαρώσεις μου\Στοιχεία Cricetulus0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578" y="5397326"/>
            <a:ext cx="3168650" cy="139065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20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481"/>
                                        </p:tgtEl>
                                        <p:attrNameLst>
                                          <p:attrName>style.visibility</p:attrName>
                                        </p:attrNameLst>
                                      </p:cBhvr>
                                      <p:to>
                                        <p:strVal val="visible"/>
                                      </p:to>
                                    </p:set>
                                    <p:animEffect transition="in" filter="fade">
                                      <p:cBhvr>
                                        <p:cTn id="10" dur="500"/>
                                        <p:tgtEl>
                                          <p:spTgt spid="2048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0482"/>
                                        </p:tgtEl>
                                        <p:attrNameLst>
                                          <p:attrName>style.visibility</p:attrName>
                                        </p:attrNameLst>
                                      </p:cBhvr>
                                      <p:to>
                                        <p:strVal val="visible"/>
                                      </p:to>
                                    </p:set>
                                    <p:animEffect transition="in" filter="fade">
                                      <p:cBhvr>
                                        <p:cTn id="18" dur="500"/>
                                        <p:tgtEl>
                                          <p:spTgt spid="2048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Τια Βάσω\Documents\Οι σαρώσεις μου\Κρανίο-γομφίοι  Spalax.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93" t="11282" r="10131" b="59582"/>
          <a:stretch/>
        </p:blipFill>
        <p:spPr bwMode="auto">
          <a:xfrm>
            <a:off x="4247438" y="4676444"/>
            <a:ext cx="4573034" cy="21369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Spalacinae</a:t>
            </a:r>
            <a:r>
              <a:rPr lang="el-GR" sz="2800" b="1" dirty="0">
                <a:solidFill>
                  <a:srgbClr val="800000"/>
                </a:solidFill>
              </a:rPr>
              <a:t>: Τυφλοπόντικες</a:t>
            </a:r>
            <a:endParaRPr lang="el-GR" b="1" dirty="0">
              <a:solidFill>
                <a:srgbClr val="000000"/>
              </a:solidFill>
            </a:endParaRPr>
          </a:p>
        </p:txBody>
      </p:sp>
      <p:sp>
        <p:nvSpPr>
          <p:cNvPr id="21" name="Text Box 6"/>
          <p:cNvSpPr txBox="1">
            <a:spLocks noChangeArrowheads="1"/>
          </p:cNvSpPr>
          <p:nvPr/>
        </p:nvSpPr>
        <p:spPr bwMode="auto">
          <a:xfrm>
            <a:off x="194092" y="929040"/>
            <a:ext cx="8755816"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a:t>
            </a:r>
            <a:r>
              <a:rPr lang="en-US" sz="2000" b="1" dirty="0">
                <a:solidFill>
                  <a:srgbClr val="333399"/>
                </a:solidFill>
              </a:rPr>
              <a:t> </a:t>
            </a:r>
            <a:r>
              <a:rPr lang="el-GR" b="1" dirty="0">
                <a:solidFill>
                  <a:srgbClr val="333399"/>
                </a:solidFill>
              </a:rPr>
              <a:t>Επιδεικνύουν τις πιο ακραίες προσαρμογές στον υπόγειο τρόπο διαβίωσης.</a:t>
            </a:r>
          </a:p>
          <a:p>
            <a:pPr algn="just" fontAlgn="base">
              <a:spcBef>
                <a:spcPct val="0"/>
              </a:spcBef>
              <a:spcAft>
                <a:spcPct val="0"/>
              </a:spcAft>
              <a:buFontTx/>
              <a:buChar char="•"/>
            </a:pPr>
            <a:r>
              <a:rPr lang="el-GR" b="1" dirty="0">
                <a:solidFill>
                  <a:srgbClr val="333399"/>
                </a:solidFill>
              </a:rPr>
              <a:t> Τα μάτια είναι μονίμως ‘κρυμμένα’ κάτω από το δέρμα και δεν εντοπίζονται εξωτερικά αυτιά ή ουρά.</a:t>
            </a:r>
          </a:p>
          <a:p>
            <a:pPr algn="just" fontAlgn="base">
              <a:spcBef>
                <a:spcPct val="0"/>
              </a:spcBef>
              <a:spcAft>
                <a:spcPct val="0"/>
              </a:spcAft>
              <a:buFontTx/>
              <a:buChar char="•"/>
            </a:pPr>
            <a:r>
              <a:rPr lang="el-GR" b="1" dirty="0">
                <a:solidFill>
                  <a:srgbClr val="333399"/>
                </a:solidFill>
              </a:rPr>
              <a:t> Οι κοπτήρες είναι μονίμως εκτός του στόματος και μπορούν να χρησιμοποιούνται ως σκαπτικά ‘εργαλεία’ χωρίς να ανοίγει το στόμα.</a:t>
            </a:r>
          </a:p>
          <a:p>
            <a:pPr algn="just" fontAlgn="base">
              <a:spcBef>
                <a:spcPct val="0"/>
              </a:spcBef>
              <a:spcAft>
                <a:spcPct val="0"/>
              </a:spcAft>
              <a:buFontTx/>
              <a:buChar char="•"/>
            </a:pPr>
            <a:r>
              <a:rPr lang="el-GR" b="1" dirty="0">
                <a:solidFill>
                  <a:srgbClr val="333399"/>
                </a:solidFill>
              </a:rPr>
              <a:t> Ιδιαίτερο χαρακτηριστικό είναι η οριζόντια σειρά κοντών, σκληρών, υποθετικώς απτικά ευαίσθητων τριχών εκατέρωθεν του ρύγχους.</a:t>
            </a:r>
          </a:p>
          <a:p>
            <a:pPr algn="just" fontAlgn="base">
              <a:spcBef>
                <a:spcPct val="0"/>
              </a:spcBef>
              <a:spcAft>
                <a:spcPct val="0"/>
              </a:spcAft>
              <a:buFontTx/>
              <a:buChar char="•"/>
            </a:pPr>
            <a:r>
              <a:rPr lang="el-GR" b="1" dirty="0">
                <a:solidFill>
                  <a:srgbClr val="333399"/>
                </a:solidFill>
              </a:rPr>
              <a:t> Αμιγώς χορτοφάγοι οργανισμοί. Κατά τα άλλα, ο τρόπος διαβίωσης ομοιάζει εκείνον του </a:t>
            </a:r>
            <a:r>
              <a:rPr lang="el-GR" b="1" dirty="0" err="1">
                <a:solidFill>
                  <a:srgbClr val="333399"/>
                </a:solidFill>
              </a:rPr>
              <a:t>Ευλιπότυφλου</a:t>
            </a:r>
            <a:r>
              <a:rPr lang="el-GR" b="1">
                <a:solidFill>
                  <a:srgbClr val="333399"/>
                </a:solidFill>
              </a:rPr>
              <a:t> ασπάλακα </a:t>
            </a:r>
            <a:r>
              <a:rPr lang="el-GR" b="1" dirty="0">
                <a:solidFill>
                  <a:srgbClr val="333399"/>
                </a:solidFill>
              </a:rPr>
              <a:t>(</a:t>
            </a:r>
            <a:r>
              <a:rPr lang="en-US" b="1" dirty="0" err="1">
                <a:solidFill>
                  <a:srgbClr val="333399"/>
                </a:solidFill>
              </a:rPr>
              <a:t>Talpidae</a:t>
            </a:r>
            <a:r>
              <a:rPr lang="en-US" b="1" dirty="0">
                <a:solidFill>
                  <a:srgbClr val="333399"/>
                </a:solidFill>
              </a:rPr>
              <a:t>).</a:t>
            </a:r>
          </a:p>
          <a:p>
            <a:pPr algn="just" fontAlgn="base">
              <a:spcBef>
                <a:spcPct val="0"/>
              </a:spcBef>
              <a:spcAft>
                <a:spcPct val="0"/>
              </a:spcAft>
              <a:buFontTx/>
              <a:buChar char="•"/>
            </a:pPr>
            <a:r>
              <a:rPr lang="el-GR" b="1" dirty="0">
                <a:solidFill>
                  <a:srgbClr val="333399"/>
                </a:solidFill>
              </a:rPr>
              <a:t> Κατασκευάζουν εκτεταμένα συστήματα στοών (έως και 350 </a:t>
            </a:r>
            <a:r>
              <a:rPr lang="en-US" b="1" dirty="0">
                <a:solidFill>
                  <a:srgbClr val="333399"/>
                </a:solidFill>
              </a:rPr>
              <a:t>m</a:t>
            </a:r>
            <a:r>
              <a:rPr lang="el-GR" b="1" dirty="0">
                <a:solidFill>
                  <a:srgbClr val="333399"/>
                </a:solidFill>
              </a:rPr>
              <a:t> μήκος).</a:t>
            </a:r>
          </a:p>
          <a:p>
            <a:pPr algn="just" fontAlgn="base">
              <a:spcBef>
                <a:spcPct val="0"/>
              </a:spcBef>
              <a:spcAft>
                <a:spcPct val="0"/>
              </a:spcAft>
              <a:buFontTx/>
              <a:buChar char="•"/>
            </a:pPr>
            <a:r>
              <a:rPr lang="el-GR" b="1" dirty="0">
                <a:solidFill>
                  <a:srgbClr val="333399"/>
                </a:solidFill>
              </a:rPr>
              <a:t> Λόγω της περιορισμένης κινητικότητάς τους, έχουν προκύψει φυλογενετικά αρκετές τοπικές μορφές, με ιδιαίτερο ερευνητικό ενδιαφέρον. </a:t>
            </a:r>
            <a:endParaRPr lang="en-US" b="1" dirty="0">
              <a:solidFill>
                <a:srgbClr val="C00000"/>
              </a:solidFill>
            </a:endParaRPr>
          </a:p>
        </p:txBody>
      </p:sp>
      <p:sp>
        <p:nvSpPr>
          <p:cNvPr id="22" name="Text Box 6"/>
          <p:cNvSpPr txBox="1">
            <a:spLocks noChangeArrowheads="1"/>
          </p:cNvSpPr>
          <p:nvPr/>
        </p:nvSpPr>
        <p:spPr bwMode="auto">
          <a:xfrm>
            <a:off x="4177496" y="5359386"/>
            <a:ext cx="15466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Άνω </a:t>
            </a:r>
          </a:p>
          <a:p>
            <a:pPr algn="ctr" fontAlgn="base">
              <a:spcBef>
                <a:spcPct val="0"/>
              </a:spcBef>
              <a:spcAft>
                <a:spcPct val="0"/>
              </a:spcAft>
            </a:pPr>
            <a:r>
              <a:rPr lang="el-GR" sz="2000" b="1" dirty="0">
                <a:solidFill>
                  <a:srgbClr val="333399"/>
                </a:solidFill>
              </a:rPr>
              <a:t>γομφίοι</a:t>
            </a:r>
            <a:endParaRPr lang="en-US" sz="2000" b="1" i="1" dirty="0">
              <a:solidFill>
                <a:srgbClr val="C00000"/>
              </a:solidFill>
            </a:endParaRPr>
          </a:p>
        </p:txBody>
      </p:sp>
      <p:sp>
        <p:nvSpPr>
          <p:cNvPr id="23" name="Text Box 6"/>
          <p:cNvSpPr txBox="1">
            <a:spLocks noChangeArrowheads="1"/>
          </p:cNvSpPr>
          <p:nvPr/>
        </p:nvSpPr>
        <p:spPr bwMode="auto">
          <a:xfrm>
            <a:off x="7308304" y="5359386"/>
            <a:ext cx="15466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Κάτω</a:t>
            </a:r>
          </a:p>
          <a:p>
            <a:pPr algn="ctr" fontAlgn="base">
              <a:spcBef>
                <a:spcPct val="0"/>
              </a:spcBef>
              <a:spcAft>
                <a:spcPct val="0"/>
              </a:spcAft>
            </a:pPr>
            <a:r>
              <a:rPr lang="el-GR" sz="2000" b="1" dirty="0">
                <a:solidFill>
                  <a:srgbClr val="333399"/>
                </a:solidFill>
              </a:rPr>
              <a:t>γομφίοι</a:t>
            </a:r>
            <a:endParaRPr lang="en-US" sz="2000" b="1" i="1" dirty="0">
              <a:solidFill>
                <a:srgbClr val="C00000"/>
              </a:solidFill>
            </a:endParaRPr>
          </a:p>
        </p:txBody>
      </p:sp>
      <p:sp>
        <p:nvSpPr>
          <p:cNvPr id="24" name="Text Box 6"/>
          <p:cNvSpPr txBox="1">
            <a:spLocks noChangeArrowheads="1"/>
          </p:cNvSpPr>
          <p:nvPr/>
        </p:nvSpPr>
        <p:spPr bwMode="auto">
          <a:xfrm>
            <a:off x="208673" y="5157192"/>
            <a:ext cx="3571239" cy="86177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500" b="1" dirty="0">
                <a:solidFill>
                  <a:srgbClr val="C00000"/>
                </a:solidFill>
              </a:rPr>
              <a:t>Οδοντικός τύπος:</a:t>
            </a:r>
          </a:p>
          <a:p>
            <a:pPr algn="ctr" fontAlgn="base">
              <a:spcBef>
                <a:spcPct val="0"/>
              </a:spcBef>
              <a:spcAft>
                <a:spcPct val="0"/>
              </a:spcAft>
            </a:pPr>
            <a:r>
              <a:rPr lang="el-GR" sz="2500" b="1" dirty="0">
                <a:solidFill>
                  <a:srgbClr val="C00000"/>
                </a:solidFill>
              </a:rPr>
              <a:t>1/1  0/0  </a:t>
            </a:r>
            <a:r>
              <a:rPr lang="el-GR" sz="2500" b="1" dirty="0" err="1">
                <a:solidFill>
                  <a:srgbClr val="C00000"/>
                </a:solidFill>
              </a:rPr>
              <a:t>0/0</a:t>
            </a:r>
            <a:r>
              <a:rPr lang="el-GR" sz="2500" b="1" dirty="0">
                <a:solidFill>
                  <a:srgbClr val="C00000"/>
                </a:solidFill>
              </a:rPr>
              <a:t> 3/3 = 16</a:t>
            </a:r>
          </a:p>
        </p:txBody>
      </p:sp>
      <p:pic>
        <p:nvPicPr>
          <p:cNvPr id="1027" name="Picture 3" descr="C:\Users\Τια Βάσω\Documents\Οι σαρώσεις μου\Κρανίο-γομφίοι  Spala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373" t="54534" r="14951" b="16751"/>
          <a:stretch/>
        </p:blipFill>
        <p:spPr bwMode="auto">
          <a:xfrm>
            <a:off x="5663373" y="4613283"/>
            <a:ext cx="1741164" cy="22000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fade">
                                      <p:cBhvr>
                                        <p:cTn id="23" dur="500"/>
                                        <p:tgtEl>
                                          <p:spTgt spid="10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51969" y="1484784"/>
            <a:ext cx="8882496"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Nannospalax leucodon &amp; N. xanthodon </a:t>
            </a:r>
            <a:r>
              <a:rPr lang="el-GR" b="1" dirty="0">
                <a:solidFill>
                  <a:srgbClr val="C00000"/>
                </a:solidFill>
              </a:rPr>
              <a:t>– </a:t>
            </a:r>
            <a:r>
              <a:rPr lang="el-GR" b="1" dirty="0" err="1">
                <a:solidFill>
                  <a:srgbClr val="C00000"/>
                </a:solidFill>
              </a:rPr>
              <a:t>Μικροτυφλοπόντικας</a:t>
            </a:r>
            <a:r>
              <a:rPr lang="el-GR" b="1" dirty="0">
                <a:solidFill>
                  <a:srgbClr val="C00000"/>
                </a:solidFill>
              </a:rPr>
              <a:t> – </a:t>
            </a:r>
            <a:r>
              <a:rPr lang="en-US" b="1" dirty="0">
                <a:solidFill>
                  <a:srgbClr val="C00000"/>
                </a:solidFill>
              </a:rPr>
              <a:t>LC</a:t>
            </a:r>
          </a:p>
        </p:txBody>
      </p:sp>
      <p:sp>
        <p:nvSpPr>
          <p:cNvPr id="15" name="Text Box 6"/>
          <p:cNvSpPr txBox="1">
            <a:spLocks noChangeArrowheads="1"/>
          </p:cNvSpPr>
          <p:nvPr/>
        </p:nvSpPr>
        <p:spPr bwMode="auto">
          <a:xfrm>
            <a:off x="2555776" y="5936213"/>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150-170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0</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140-220 </a:t>
            </a:r>
            <a:r>
              <a:rPr lang="en-US" sz="1700" dirty="0">
                <a:solidFill>
                  <a:srgbClr val="C00000"/>
                </a:solidFill>
              </a:rPr>
              <a:t>gr</a:t>
            </a:r>
            <a:endParaRPr lang="el-GR" sz="1700" dirty="0">
              <a:solidFill>
                <a:srgbClr val="C00000"/>
              </a:solidFill>
            </a:endParaRPr>
          </a:p>
        </p:txBody>
      </p:sp>
      <p:sp>
        <p:nvSpPr>
          <p:cNvPr id="19" name="Text Box 6"/>
          <p:cNvSpPr txBox="1">
            <a:spLocks noChangeArrowheads="1"/>
          </p:cNvSpPr>
          <p:nvPr/>
        </p:nvSpPr>
        <p:spPr bwMode="auto">
          <a:xfrm>
            <a:off x="395536" y="4712077"/>
            <a:ext cx="849694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700" b="1" dirty="0">
                <a:solidFill>
                  <a:schemeClr val="accent2"/>
                </a:solidFill>
              </a:rPr>
              <a:t> Μεγαλόσωμο τρωκτικό (μεσαίου μεγέθους τυφλοπόντικας) χωρίς μάτια και ουρά. Πολύ μεγάλοι και δυνατοί κοπτήρες. Τρίχωμα πυκνό και απαλό. Ποικιλία χρωματισμού γούνας σε χροιές γκρι-καφέ. Σειρά λευκών τριχών, εκατέρωθεν του ρύγχους (θυμίζει μουστάκι).  Μεγάλη χρωμοσωματική ποικιλότητα (2</a:t>
            </a:r>
            <a:r>
              <a:rPr lang="en-US" sz="1700" b="1" i="1" dirty="0">
                <a:solidFill>
                  <a:schemeClr val="accent2"/>
                </a:solidFill>
              </a:rPr>
              <a:t>n</a:t>
            </a:r>
            <a:r>
              <a:rPr lang="en-US" sz="1700" b="1" dirty="0">
                <a:solidFill>
                  <a:schemeClr val="accent2"/>
                </a:solidFill>
              </a:rPr>
              <a:t>=38-58).</a:t>
            </a:r>
            <a:endParaRPr lang="el-GR" sz="1700" b="1" dirty="0">
              <a:solidFill>
                <a:schemeClr val="accent2"/>
              </a:solidFill>
            </a:endParaRPr>
          </a:p>
        </p:txBody>
      </p:sp>
      <p:sp>
        <p:nvSpPr>
          <p:cNvPr id="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Spalacinae</a:t>
            </a:r>
            <a:r>
              <a:rPr lang="el-GR" sz="2800" b="1" dirty="0">
                <a:solidFill>
                  <a:srgbClr val="800000"/>
                </a:solidFill>
              </a:rPr>
              <a:t>: Τυφλοπόντικες</a:t>
            </a:r>
            <a:endParaRPr lang="el-GR" b="1" dirty="0">
              <a:solidFill>
                <a:srgbClr val="000000"/>
              </a:solidFill>
            </a:endParaRPr>
          </a:p>
        </p:txBody>
      </p:sp>
      <p:pic>
        <p:nvPicPr>
          <p:cNvPr id="8" name="Picture 10" descr="I:\photos\Φωτογραφίες Ζώων\Rodents from Greece\Spalaxkop..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45740" t="20427" r="9834" b="23369"/>
          <a:stretch/>
        </p:blipFill>
        <p:spPr bwMode="auto">
          <a:xfrm>
            <a:off x="5292080" y="1972052"/>
            <a:ext cx="2880320" cy="272657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Ομάδα 2"/>
          <p:cNvGrpSpPr/>
          <p:nvPr/>
        </p:nvGrpSpPr>
        <p:grpSpPr>
          <a:xfrm>
            <a:off x="763042" y="2103437"/>
            <a:ext cx="4297362" cy="2463800"/>
            <a:chOff x="763042" y="1756464"/>
            <a:chExt cx="4297362" cy="2463800"/>
          </a:xfrm>
        </p:grpSpPr>
        <p:pic>
          <p:nvPicPr>
            <p:cNvPr id="25602" name="Picture 2" descr="C:\Users\Τια Βάσω\Documents\Οι σαρώσεις μου\σάρωση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042" y="1756464"/>
              <a:ext cx="4297362" cy="24638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 name="Δεξιό βέλος 1"/>
            <p:cNvSpPr/>
            <p:nvPr/>
          </p:nvSpPr>
          <p:spPr bwMode="auto">
            <a:xfrm rot="18083670">
              <a:off x="2529302" y="3659882"/>
              <a:ext cx="844430" cy="262969"/>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grpSp>
      <p:sp>
        <p:nvSpPr>
          <p:cNvPr id="10" name="Text Box 6"/>
          <p:cNvSpPr txBox="1">
            <a:spLocks noChangeArrowheads="1"/>
          </p:cNvSpPr>
          <p:nvPr/>
        </p:nvSpPr>
        <p:spPr bwMode="auto">
          <a:xfrm>
            <a:off x="276920" y="10846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dirty="0">
                <a:solidFill>
                  <a:srgbClr val="333399"/>
                </a:solidFill>
              </a:rPr>
              <a:t>  Ελλάδα: </a:t>
            </a:r>
            <a:r>
              <a:rPr lang="el-GR" sz="2000" b="1" dirty="0">
                <a:solidFill>
                  <a:srgbClr val="C00000"/>
                </a:solidFill>
              </a:rPr>
              <a:t>Πλέον: </a:t>
            </a:r>
            <a:r>
              <a:rPr lang="el-GR" sz="2000" b="1">
                <a:solidFill>
                  <a:srgbClr val="C00000"/>
                </a:solidFill>
              </a:rPr>
              <a:t>2 Είδη!!</a:t>
            </a:r>
            <a:endParaRPr lang="en-US" sz="2000" b="1" i="1" dirty="0">
              <a:solidFill>
                <a:srgbClr val="C00000"/>
              </a:solidFill>
            </a:endParaRPr>
          </a:p>
        </p:txBody>
      </p:sp>
    </p:spTree>
    <p:extLst>
      <p:ext uri="{BB962C8B-B14F-4D97-AF65-F5344CB8AC3E}">
        <p14:creationId xmlns:p14="http://schemas.microsoft.com/office/powerpoint/2010/main" val="110166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2446338" y="1340768"/>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N. leucodon</a:t>
            </a:r>
            <a:endParaRPr lang="en-US" b="1" dirty="0">
              <a:solidFill>
                <a:srgbClr val="C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Spalacinae</a:t>
            </a:r>
            <a:r>
              <a:rPr lang="el-GR" sz="2800" b="1" dirty="0">
                <a:solidFill>
                  <a:srgbClr val="800000"/>
                </a:solidFill>
              </a:rPr>
              <a:t>: Τυφλοπόντικες</a:t>
            </a:r>
            <a:endParaRPr lang="el-GR" b="1" dirty="0">
              <a:solidFill>
                <a:srgbClr val="000000"/>
              </a:solidFill>
            </a:endParaRPr>
          </a:p>
        </p:txBody>
      </p:sp>
      <p:pic>
        <p:nvPicPr>
          <p:cNvPr id="26626" name="Picture 2" descr="C:\Users\Τια Βάσω\Documents\Οι σαρώσεις μου\2014-05 (Μαϊ)\Εξαπλώσεις τρωκτικών Ευρώπη0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8530" y="1916832"/>
            <a:ext cx="4326941" cy="461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75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10"/>
          <p:cNvSpPr/>
          <p:nvPr/>
        </p:nvSpPr>
        <p:spPr>
          <a:xfrm>
            <a:off x="151969" y="1124744"/>
            <a:ext cx="8882496"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N. leucodon</a:t>
            </a:r>
            <a:endParaRPr lang="en-US" b="1" dirty="0">
              <a:solidFill>
                <a:srgbClr val="C00000"/>
              </a:solidFill>
            </a:endParaRPr>
          </a:p>
        </p:txBody>
      </p:sp>
      <p:sp>
        <p:nvSpPr>
          <p:cNvPr id="12" name="Text Box 6"/>
          <p:cNvSpPr txBox="1">
            <a:spLocks noChangeArrowheads="1"/>
          </p:cNvSpPr>
          <p:nvPr/>
        </p:nvSpPr>
        <p:spPr bwMode="auto">
          <a:xfrm>
            <a:off x="107504" y="1499826"/>
            <a:ext cx="4392488"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b="1" dirty="0">
                <a:solidFill>
                  <a:srgbClr val="C00000"/>
                </a:solidFill>
              </a:rPr>
              <a:t>Βιότοπος: </a:t>
            </a:r>
            <a:r>
              <a:rPr lang="el-GR" sz="1700" dirty="0">
                <a:solidFill>
                  <a:schemeClr val="accent2"/>
                </a:solidFill>
              </a:rPr>
              <a:t>Ανοικτά λιβάδια. Προτιμά περιοχές με καλή αποστράγγιση. Αποφεύγονται δάση και πετρώδη υποστρώματα, καθώς και βαλτώδεις περιοχές. Μπορεί να βρεθεί και σε κήπους. Υψόμετρο από επιφάνεια θάλασσας έως 2.300 </a:t>
            </a:r>
            <a:r>
              <a:rPr lang="en-US" sz="1700" dirty="0">
                <a:solidFill>
                  <a:schemeClr val="accent2"/>
                </a:solidFill>
              </a:rPr>
              <a:t>m.</a:t>
            </a:r>
            <a:r>
              <a:rPr lang="el-GR" sz="1700" dirty="0">
                <a:solidFill>
                  <a:schemeClr val="accent2"/>
                </a:solidFill>
              </a:rPr>
              <a:t> </a:t>
            </a:r>
          </a:p>
          <a:p>
            <a:pPr algn="just" fontAlgn="base">
              <a:spcBef>
                <a:spcPct val="0"/>
              </a:spcBef>
              <a:spcAft>
                <a:spcPct val="0"/>
              </a:spcAft>
              <a:buFont typeface="Arial" pitchFamily="34" charset="0"/>
              <a:buChar char="•"/>
              <a:tabLst>
                <a:tab pos="174625" algn="l"/>
                <a:tab pos="1436688" algn="l"/>
              </a:tabLst>
            </a:pPr>
            <a:r>
              <a:rPr lang="el-GR" sz="1700" dirty="0">
                <a:solidFill>
                  <a:schemeClr val="accent2"/>
                </a:solidFill>
              </a:rPr>
              <a:t>Σχεδόν υποχρεωτικά υπόγειας διαβίωσης. Χαρακτηριστικοί χωματοσωροί. Πολύπλοκο σύστημα στοών με μία φωλιά.</a:t>
            </a:r>
          </a:p>
        </p:txBody>
      </p:sp>
      <p:sp>
        <p:nvSpPr>
          <p:cNvPr id="15" name="Text Box 6"/>
          <p:cNvSpPr txBox="1">
            <a:spLocks noChangeArrowheads="1"/>
          </p:cNvSpPr>
          <p:nvPr/>
        </p:nvSpPr>
        <p:spPr bwMode="auto">
          <a:xfrm>
            <a:off x="4641977" y="1484784"/>
            <a:ext cx="4392488"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 </a:t>
            </a:r>
            <a:r>
              <a:rPr lang="el-GR" sz="1700" dirty="0">
                <a:solidFill>
                  <a:schemeClr val="accent2"/>
                </a:solidFill>
              </a:rPr>
              <a:t>Πολυφασική δραστηριότητα. Μοναχικό, επιθετικό ζώο που επιτηρεί σθεναρά την επικράτειά του. Τρέφεται κυρίως με φυτικά τμήματα, βολβούς, ρίζες, βλαστούς, φύλλα, φρούτα. Αποθηκεύει τροφή στις στοές του.</a:t>
            </a:r>
            <a:endParaRPr lang="el-GR" sz="1700" b="1" dirty="0">
              <a:solidFill>
                <a:schemeClr val="accent2"/>
              </a:solidFill>
            </a:endParaRPr>
          </a:p>
        </p:txBody>
      </p:sp>
      <p:sp>
        <p:nvSpPr>
          <p:cNvPr id="21" name="Text Box 6"/>
          <p:cNvSpPr txBox="1">
            <a:spLocks noChangeArrowheads="1"/>
          </p:cNvSpPr>
          <p:nvPr/>
        </p:nvSpPr>
        <p:spPr bwMode="auto">
          <a:xfrm>
            <a:off x="4737233" y="3571269"/>
            <a:ext cx="4227255"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1700" b="1" dirty="0">
                <a:solidFill>
                  <a:srgbClr val="C00000"/>
                </a:solidFill>
              </a:rPr>
              <a:t>Αναπαραγωγή</a:t>
            </a:r>
            <a:endParaRPr lang="el-GR" sz="1700" b="1" dirty="0">
              <a:solidFill>
                <a:srgbClr val="333399"/>
              </a:solidFill>
            </a:endParaRPr>
          </a:p>
          <a:p>
            <a:pPr fontAlgn="base">
              <a:spcBef>
                <a:spcPct val="0"/>
              </a:spcBef>
              <a:spcAft>
                <a:spcPct val="0"/>
              </a:spcAft>
              <a:tabLst>
                <a:tab pos="900113" algn="l"/>
              </a:tabLst>
            </a:pPr>
            <a:r>
              <a:rPr lang="el-GR" sz="1700" dirty="0">
                <a:solidFill>
                  <a:srgbClr val="00B050"/>
                </a:solidFill>
              </a:rPr>
              <a:t>Θηλές</a:t>
            </a:r>
            <a:r>
              <a:rPr lang="el-GR" sz="1700" dirty="0">
                <a:solidFill>
                  <a:srgbClr val="333399"/>
                </a:solidFill>
              </a:rPr>
              <a:t>: 3 ζεύγη (1 θωρακικό – 2 βουβωνικά)</a:t>
            </a:r>
            <a:endParaRPr lang="en-US" sz="1700" dirty="0">
              <a:solidFill>
                <a:srgbClr val="333399"/>
              </a:solidFill>
            </a:endParaRPr>
          </a:p>
          <a:p>
            <a:pPr algn="just" fontAlgn="base">
              <a:spcBef>
                <a:spcPct val="0"/>
              </a:spcBef>
              <a:spcAft>
                <a:spcPct val="0"/>
              </a:spcAft>
              <a:tabLst>
                <a:tab pos="900113" algn="l"/>
              </a:tabLst>
            </a:pPr>
            <a:r>
              <a:rPr lang="el-GR" sz="1700" dirty="0">
                <a:solidFill>
                  <a:srgbClr val="00B050"/>
                </a:solidFill>
              </a:rPr>
              <a:t>Αναπαραγωγική</a:t>
            </a:r>
            <a:r>
              <a:rPr lang="el-GR" sz="1700" dirty="0">
                <a:solidFill>
                  <a:srgbClr val="333399"/>
                </a:solidFill>
              </a:rPr>
              <a:t> </a:t>
            </a:r>
            <a:r>
              <a:rPr lang="el-GR" sz="1700" dirty="0">
                <a:solidFill>
                  <a:srgbClr val="00B050"/>
                </a:solidFill>
              </a:rPr>
              <a:t>περίοδος</a:t>
            </a:r>
            <a:r>
              <a:rPr lang="el-GR" sz="1700" dirty="0">
                <a:solidFill>
                  <a:srgbClr val="333399"/>
                </a:solidFill>
              </a:rPr>
              <a:t>: Μάιος-Αύγουστος</a:t>
            </a:r>
            <a:endParaRPr lang="en-US" sz="1700" dirty="0">
              <a:solidFill>
                <a:srgbClr val="333399"/>
              </a:solidFill>
            </a:endParaRPr>
          </a:p>
          <a:p>
            <a:pPr algn="just" fontAlgn="base">
              <a:spcBef>
                <a:spcPct val="0"/>
              </a:spcBef>
              <a:spcAft>
                <a:spcPct val="0"/>
              </a:spcAft>
              <a:tabLst>
                <a:tab pos="900113" algn="l"/>
              </a:tabLst>
            </a:pPr>
            <a:r>
              <a:rPr lang="el-GR" sz="1700" dirty="0">
                <a:solidFill>
                  <a:srgbClr val="00B050"/>
                </a:solidFill>
              </a:rPr>
              <a:t>Κύηση</a:t>
            </a:r>
            <a:r>
              <a:rPr lang="el-GR" sz="1700" dirty="0">
                <a:solidFill>
                  <a:srgbClr val="333399"/>
                </a:solidFill>
              </a:rPr>
              <a:t>: 30 ημέρες.</a:t>
            </a:r>
          </a:p>
          <a:p>
            <a:pPr algn="just" fontAlgn="base">
              <a:spcBef>
                <a:spcPct val="0"/>
              </a:spcBef>
              <a:spcAft>
                <a:spcPct val="0"/>
              </a:spcAft>
              <a:tabLst>
                <a:tab pos="900113" algn="l"/>
              </a:tabLst>
            </a:pPr>
            <a:r>
              <a:rPr lang="el-GR" sz="1700" dirty="0">
                <a:solidFill>
                  <a:srgbClr val="00B050"/>
                </a:solidFill>
              </a:rPr>
              <a:t>Γέννες</a:t>
            </a:r>
            <a:r>
              <a:rPr lang="el-GR" sz="1700" dirty="0">
                <a:solidFill>
                  <a:srgbClr val="333399"/>
                </a:solidFill>
              </a:rPr>
              <a:t>: συνήθως 1 ετησίως με εκτίμηση για 1-5 μικρά.</a:t>
            </a:r>
          </a:p>
          <a:p>
            <a:pPr algn="just" fontAlgn="base">
              <a:spcBef>
                <a:spcPct val="0"/>
              </a:spcBef>
              <a:spcAft>
                <a:spcPct val="0"/>
              </a:spcAft>
              <a:tabLst>
                <a:tab pos="900113" algn="l"/>
              </a:tabLst>
            </a:pPr>
            <a:r>
              <a:rPr lang="el-GR" sz="1700" dirty="0">
                <a:solidFill>
                  <a:srgbClr val="00B050"/>
                </a:solidFill>
              </a:rPr>
              <a:t>Απογαλακτισμός</a:t>
            </a:r>
            <a:r>
              <a:rPr lang="el-GR" sz="1700" dirty="0">
                <a:solidFill>
                  <a:srgbClr val="333399"/>
                </a:solidFill>
              </a:rPr>
              <a:t>: 3 εβδομάδες</a:t>
            </a:r>
          </a:p>
          <a:p>
            <a:pPr algn="just" fontAlgn="base">
              <a:spcBef>
                <a:spcPct val="0"/>
              </a:spcBef>
              <a:spcAft>
                <a:spcPct val="0"/>
              </a:spcAft>
              <a:tabLst>
                <a:tab pos="900113" algn="l"/>
              </a:tabLst>
            </a:pPr>
            <a:r>
              <a:rPr lang="el-GR" sz="1700" dirty="0">
                <a:solidFill>
                  <a:srgbClr val="00B050"/>
                </a:solidFill>
              </a:rPr>
              <a:t>Αναπαραγωγική ωριμότητα</a:t>
            </a:r>
            <a:r>
              <a:rPr lang="el-GR" sz="1700" dirty="0">
                <a:solidFill>
                  <a:srgbClr val="333399"/>
                </a:solidFill>
              </a:rPr>
              <a:t>: τον δεύτερο χρόνο</a:t>
            </a:r>
          </a:p>
        </p:txBody>
      </p:sp>
      <p:sp>
        <p:nvSpPr>
          <p:cNvPr id="9"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err="1">
                <a:solidFill>
                  <a:srgbClr val="800000"/>
                </a:solidFill>
              </a:rPr>
              <a:t>Spalacinae</a:t>
            </a:r>
            <a:r>
              <a:rPr lang="el-GR" sz="2800" b="1" dirty="0">
                <a:solidFill>
                  <a:srgbClr val="800000"/>
                </a:solidFill>
              </a:rPr>
              <a:t>: Τυφλοπόντικες</a:t>
            </a:r>
            <a:endParaRPr lang="el-GR" b="1" dirty="0">
              <a:solidFill>
                <a:srgbClr val="000000"/>
              </a:solidFill>
            </a:endParaRPr>
          </a:p>
        </p:txBody>
      </p:sp>
      <p:pic>
        <p:nvPicPr>
          <p:cNvPr id="27650" name="Picture 2" descr="C:\Users\Τια Βάσω\Documents\Οι σαρώσεις μου\σάρωση0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1600" t="5528" r="56038" b="19062"/>
          <a:stretch/>
        </p:blipFill>
        <p:spPr bwMode="auto">
          <a:xfrm>
            <a:off x="728033" y="4362148"/>
            <a:ext cx="3195895" cy="23477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Τια Βάσω\Documents\Οι σαρώσεις μου\σάρωση0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51960" r="6899" b="20790"/>
          <a:stretch/>
        </p:blipFill>
        <p:spPr bwMode="auto">
          <a:xfrm>
            <a:off x="800041" y="4349447"/>
            <a:ext cx="3051879" cy="242488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2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gtEl>
                                        <p:attrNameLst>
                                          <p:attrName>style.visibility</p:attrName>
                                        </p:attrNameLst>
                                      </p:cBhvr>
                                      <p:to>
                                        <p:strVal val="visible"/>
                                      </p:to>
                                    </p:set>
                                    <p:animEffect transition="in" filter="fade">
                                      <p:cBhvr>
                                        <p:cTn id="17" dur="500"/>
                                        <p:tgtEl>
                                          <p:spTgt spid="276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7650"/>
                                        </p:tgtEl>
                                      </p:cBhvr>
                                    </p:animEffect>
                                    <p:set>
                                      <p:cBhvr>
                                        <p:cTn id="22" dur="1" fill="hold">
                                          <p:stCondLst>
                                            <p:cond delay="499"/>
                                          </p:stCondLst>
                                        </p:cTn>
                                        <p:tgtEl>
                                          <p:spTgt spid="27650"/>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Τια Βάσω\Documents\Οι σαρώσεις μου\κρανίο Arvicolina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3" t="3163" b="1995"/>
          <a:stretch/>
        </p:blipFill>
        <p:spPr bwMode="auto">
          <a:xfrm>
            <a:off x="4355976" y="4581128"/>
            <a:ext cx="4143482" cy="22216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194092" y="1023700"/>
            <a:ext cx="8755816"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a:t>
            </a:r>
            <a:r>
              <a:rPr lang="el-GR" b="1" dirty="0">
                <a:solidFill>
                  <a:srgbClr val="333399"/>
                </a:solidFill>
              </a:rPr>
              <a:t>Κατά κύριο λόγο φυτοφάγοι οργανισμοί, υπόγειας διαβίωσης</a:t>
            </a:r>
            <a:r>
              <a:rPr lang="en-US" b="1" dirty="0">
                <a:solidFill>
                  <a:srgbClr val="333399"/>
                </a:solidFill>
              </a:rPr>
              <a:t>. </a:t>
            </a:r>
            <a:r>
              <a:rPr lang="el-GR" b="1" dirty="0">
                <a:solidFill>
                  <a:srgbClr val="333399"/>
                </a:solidFill>
              </a:rPr>
              <a:t>Μικρά, στιβαρά τρωκτικά με αμβλύ, στρογγυλεμένο ρύγχος και ουρά συνήθως μικρότερη από το μισό μήκος του κεφαλοκορμού. Μάτια και αυτιά, γενικώς μικρά. Κοντό, πυκνό τρίχωμα.</a:t>
            </a:r>
          </a:p>
          <a:p>
            <a:pPr algn="just" fontAlgn="base">
              <a:spcBef>
                <a:spcPct val="0"/>
              </a:spcBef>
              <a:spcAft>
                <a:spcPct val="0"/>
              </a:spcAft>
              <a:buFontTx/>
              <a:buChar char="•"/>
            </a:pPr>
            <a:r>
              <a:rPr lang="el-GR" b="1" dirty="0">
                <a:solidFill>
                  <a:srgbClr val="333399"/>
                </a:solidFill>
              </a:rPr>
              <a:t> Στους περισσότερους </a:t>
            </a:r>
            <a:r>
              <a:rPr lang="el-GR" b="1" dirty="0" err="1">
                <a:solidFill>
                  <a:srgbClr val="333399"/>
                </a:solidFill>
              </a:rPr>
              <a:t>σκαπτοποντικούς</a:t>
            </a:r>
            <a:r>
              <a:rPr lang="el-GR" b="1" dirty="0">
                <a:solidFill>
                  <a:srgbClr val="333399"/>
                </a:solidFill>
              </a:rPr>
              <a:t>, οι γομφίοι μεγαλώνουν συνέχεια.</a:t>
            </a:r>
          </a:p>
          <a:p>
            <a:pPr algn="just" fontAlgn="base">
              <a:spcBef>
                <a:spcPct val="0"/>
              </a:spcBef>
              <a:spcAft>
                <a:spcPct val="0"/>
              </a:spcAft>
              <a:buFontTx/>
              <a:buChar char="•"/>
            </a:pPr>
            <a:r>
              <a:rPr lang="el-GR" b="1" dirty="0">
                <a:solidFill>
                  <a:srgbClr val="333399"/>
                </a:solidFill>
              </a:rPr>
              <a:t>Πολλά είδη ζουν σε ενδιαιτήματα, τα οποία καλύπτονται από χιόνι για το μεγαλύτερο τμήμα του έτους. Εντούτοις, δεν πέφτουν σε χειμερία νάρκη και δεν αποθηκεύουν λίπος. </a:t>
            </a:r>
            <a:r>
              <a:rPr lang="el-GR" b="1" dirty="0" err="1">
                <a:solidFill>
                  <a:srgbClr val="333399"/>
                </a:solidFill>
              </a:rPr>
              <a:t>Αντ</a:t>
            </a:r>
            <a:r>
              <a:rPr lang="el-GR" b="1" dirty="0">
                <a:solidFill>
                  <a:srgbClr val="333399"/>
                </a:solidFill>
              </a:rPr>
              <a:t>’ αυτών, προστατεύονται από το δριμύ ψύχος, χάρη στο σύστημα υπόγειων στοών που κατασκευάζουν.</a:t>
            </a:r>
          </a:p>
          <a:p>
            <a:pPr algn="just" fontAlgn="base">
              <a:spcBef>
                <a:spcPct val="0"/>
              </a:spcBef>
              <a:spcAft>
                <a:spcPct val="0"/>
              </a:spcAft>
              <a:buFontTx/>
              <a:buChar char="•"/>
            </a:pPr>
            <a:r>
              <a:rPr lang="el-GR" b="1" dirty="0">
                <a:solidFill>
                  <a:srgbClr val="333399"/>
                </a:solidFill>
              </a:rPr>
              <a:t> Για πολλά είδη είναι πολύ δύσκολη η αναγνώριση, με βάση την εξωτερική μορφολογία (μέγεθος κεφαλοκορμού και ουράς, χρώμα τριχώματος).</a:t>
            </a:r>
          </a:p>
          <a:p>
            <a:pPr algn="just" fontAlgn="base">
              <a:spcBef>
                <a:spcPct val="0"/>
              </a:spcBef>
              <a:spcAft>
                <a:spcPct val="0"/>
              </a:spcAft>
              <a:buFontTx/>
              <a:buChar char="•"/>
            </a:pPr>
            <a:r>
              <a:rPr lang="el-GR" b="1" dirty="0">
                <a:solidFill>
                  <a:srgbClr val="333399"/>
                </a:solidFill>
              </a:rPr>
              <a:t> Το γένος </a:t>
            </a:r>
            <a:r>
              <a:rPr lang="en-US" b="1" i="1" dirty="0">
                <a:solidFill>
                  <a:srgbClr val="333399"/>
                </a:solidFill>
              </a:rPr>
              <a:t>Microtus</a:t>
            </a:r>
            <a:r>
              <a:rPr lang="el-GR" b="1" i="1" dirty="0">
                <a:solidFill>
                  <a:srgbClr val="333399"/>
                </a:solidFill>
              </a:rPr>
              <a:t> </a:t>
            </a:r>
            <a:r>
              <a:rPr lang="el-GR" b="1" dirty="0">
                <a:solidFill>
                  <a:srgbClr val="333399"/>
                </a:solidFill>
              </a:rPr>
              <a:t>έχει το 50% των ειδών της υποοικογένειας (</a:t>
            </a:r>
            <a:r>
              <a:rPr lang="en-US" b="1" dirty="0" err="1">
                <a:solidFill>
                  <a:srgbClr val="333399"/>
                </a:solidFill>
              </a:rPr>
              <a:t>ca</a:t>
            </a:r>
            <a:r>
              <a:rPr lang="en-US" b="1" dirty="0">
                <a:solidFill>
                  <a:srgbClr val="333399"/>
                </a:solidFill>
              </a:rPr>
              <a:t> </a:t>
            </a:r>
            <a:r>
              <a:rPr lang="el-GR" b="1" dirty="0">
                <a:solidFill>
                  <a:srgbClr val="333399"/>
                </a:solidFill>
              </a:rPr>
              <a:t>65 είδη).</a:t>
            </a:r>
          </a:p>
        </p:txBody>
      </p:sp>
      <p:sp>
        <p:nvSpPr>
          <p:cNvPr id="4" name="Text Box 6"/>
          <p:cNvSpPr txBox="1">
            <a:spLocks noChangeArrowheads="1"/>
          </p:cNvSpPr>
          <p:nvPr/>
        </p:nvSpPr>
        <p:spPr bwMode="auto">
          <a:xfrm>
            <a:off x="3995936" y="5359386"/>
            <a:ext cx="15466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Άνω </a:t>
            </a:r>
          </a:p>
          <a:p>
            <a:pPr algn="ctr" fontAlgn="base">
              <a:spcBef>
                <a:spcPct val="0"/>
              </a:spcBef>
              <a:spcAft>
                <a:spcPct val="0"/>
              </a:spcAft>
            </a:pPr>
            <a:r>
              <a:rPr lang="el-GR" sz="2000" b="1" dirty="0">
                <a:solidFill>
                  <a:srgbClr val="333399"/>
                </a:solidFill>
              </a:rPr>
              <a:t>γομφίοι</a:t>
            </a:r>
            <a:endParaRPr lang="en-US" sz="2000" b="1" i="1" dirty="0">
              <a:solidFill>
                <a:srgbClr val="C00000"/>
              </a:solidFill>
            </a:endParaRPr>
          </a:p>
        </p:txBody>
      </p:sp>
      <p:sp>
        <p:nvSpPr>
          <p:cNvPr id="5" name="Text Box 6"/>
          <p:cNvSpPr txBox="1">
            <a:spLocks noChangeArrowheads="1"/>
          </p:cNvSpPr>
          <p:nvPr/>
        </p:nvSpPr>
        <p:spPr bwMode="auto">
          <a:xfrm>
            <a:off x="7489864" y="5359386"/>
            <a:ext cx="15466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Κάτω</a:t>
            </a:r>
          </a:p>
          <a:p>
            <a:pPr algn="ctr" fontAlgn="base">
              <a:spcBef>
                <a:spcPct val="0"/>
              </a:spcBef>
              <a:spcAft>
                <a:spcPct val="0"/>
              </a:spcAft>
            </a:pPr>
            <a:r>
              <a:rPr lang="el-GR" sz="2000" b="1" dirty="0">
                <a:solidFill>
                  <a:srgbClr val="333399"/>
                </a:solidFill>
              </a:rPr>
              <a:t>γομφίοι</a:t>
            </a:r>
            <a:endParaRPr lang="en-US" sz="2000" b="1" i="1" dirty="0">
              <a:solidFill>
                <a:srgbClr val="C00000"/>
              </a:solidFill>
            </a:endParaRPr>
          </a:p>
        </p:txBody>
      </p:sp>
      <p:sp>
        <p:nvSpPr>
          <p:cNvPr id="6" name="Text Box 6"/>
          <p:cNvSpPr txBox="1">
            <a:spLocks noChangeArrowheads="1"/>
          </p:cNvSpPr>
          <p:nvPr/>
        </p:nvSpPr>
        <p:spPr bwMode="auto">
          <a:xfrm>
            <a:off x="208673" y="5157192"/>
            <a:ext cx="3571239" cy="86177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500" b="1" dirty="0">
                <a:solidFill>
                  <a:srgbClr val="C00000"/>
                </a:solidFill>
              </a:rPr>
              <a:t>Οδοντικός τύπος:</a:t>
            </a:r>
          </a:p>
          <a:p>
            <a:pPr algn="ctr" fontAlgn="base">
              <a:spcBef>
                <a:spcPct val="0"/>
              </a:spcBef>
              <a:spcAft>
                <a:spcPct val="0"/>
              </a:spcAft>
            </a:pPr>
            <a:r>
              <a:rPr lang="el-GR" sz="2500" b="1" dirty="0">
                <a:solidFill>
                  <a:srgbClr val="C00000"/>
                </a:solidFill>
              </a:rPr>
              <a:t>1/1  0/0  </a:t>
            </a:r>
            <a:r>
              <a:rPr lang="el-GR" sz="2500" b="1" dirty="0" err="1">
                <a:solidFill>
                  <a:srgbClr val="C00000"/>
                </a:solidFill>
              </a:rPr>
              <a:t>0/0</a:t>
            </a:r>
            <a:r>
              <a:rPr lang="el-GR" sz="2500" b="1" dirty="0">
                <a:solidFill>
                  <a:srgbClr val="C00000"/>
                </a:solidFill>
              </a:rPr>
              <a:t> 3/3 = 16</a:t>
            </a: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pic>
        <p:nvPicPr>
          <p:cNvPr id="2051" name="Picture 3" descr="C:\Users\Τια Βάσω\Documents\Οι σαρώσεις μου\γομφίοι Arvicolina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1822" y="4621920"/>
            <a:ext cx="2315807" cy="21400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Αριστερή αγκύλη 9"/>
          <p:cNvSpPr/>
          <p:nvPr/>
        </p:nvSpPr>
        <p:spPr bwMode="auto">
          <a:xfrm>
            <a:off x="5394876" y="4625578"/>
            <a:ext cx="401260" cy="2108883"/>
          </a:xfrm>
          <a:prstGeom prst="leftBracke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accent2"/>
              </a:solidFill>
              <a:effectLst/>
              <a:latin typeface="Arial" charset="0"/>
            </a:endParaRPr>
          </a:p>
        </p:txBody>
      </p:sp>
      <p:sp>
        <p:nvSpPr>
          <p:cNvPr id="13" name="Αριστερή αγκύλη 12"/>
          <p:cNvSpPr/>
          <p:nvPr/>
        </p:nvSpPr>
        <p:spPr bwMode="auto">
          <a:xfrm flipH="1">
            <a:off x="6145281" y="4637527"/>
            <a:ext cx="353030" cy="2108883"/>
          </a:xfrm>
          <a:prstGeom prst="leftBracke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accent2"/>
              </a:solidFill>
              <a:effectLst/>
              <a:latin typeface="Arial" charset="0"/>
            </a:endParaRPr>
          </a:p>
        </p:txBody>
      </p:sp>
      <p:sp>
        <p:nvSpPr>
          <p:cNvPr id="16" name="Αριστερή αγκύλη 15"/>
          <p:cNvSpPr/>
          <p:nvPr/>
        </p:nvSpPr>
        <p:spPr bwMode="auto">
          <a:xfrm>
            <a:off x="6660232" y="4869160"/>
            <a:ext cx="401260" cy="1865858"/>
          </a:xfrm>
          <a:prstGeom prst="leftBracke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accent2"/>
              </a:solidFill>
              <a:effectLst/>
              <a:latin typeface="Arial" charset="0"/>
            </a:endParaRPr>
          </a:p>
        </p:txBody>
      </p:sp>
      <p:sp>
        <p:nvSpPr>
          <p:cNvPr id="17" name="Αριστερή αγκύλη 16"/>
          <p:cNvSpPr/>
          <p:nvPr/>
        </p:nvSpPr>
        <p:spPr bwMode="auto">
          <a:xfrm flipH="1">
            <a:off x="7280746" y="4869160"/>
            <a:ext cx="353030" cy="1870900"/>
          </a:xfrm>
          <a:prstGeom prst="leftBracket">
            <a:avLst/>
          </a:prstGeom>
          <a:no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accent2"/>
              </a:solidFill>
              <a:effectLst/>
              <a:latin typeface="Arial" charset="0"/>
            </a:endParaRPr>
          </a:p>
        </p:txBody>
      </p:sp>
    </p:spTree>
    <p:extLst>
      <p:ext uri="{BB962C8B-B14F-4D97-AF65-F5344CB8AC3E}">
        <p14:creationId xmlns:p14="http://schemas.microsoft.com/office/powerpoint/2010/main" val="111287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0"/>
                                        </p:tgtEl>
                                      </p:cBhvr>
                                    </p:animEffect>
                                    <p:set>
                                      <p:cBhvr>
                                        <p:cTn id="22" dur="1" fill="hold">
                                          <p:stCondLst>
                                            <p:cond delay="499"/>
                                          </p:stCondLst>
                                        </p:cTn>
                                        <p:tgtEl>
                                          <p:spTgt spid="2050"/>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051"/>
                                        </p:tgtEl>
                                        <p:attrNameLst>
                                          <p:attrName>style.visibility</p:attrName>
                                        </p:attrNameLst>
                                      </p:cBhvr>
                                      <p:to>
                                        <p:strVal val="visible"/>
                                      </p:to>
                                    </p:set>
                                    <p:animEffect transition="in" filter="fade">
                                      <p:cBhvr>
                                        <p:cTn id="25" dur="500"/>
                                        <p:tgtEl>
                                          <p:spTgt spid="20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10" grpId="0" animBg="1"/>
      <p:bldP spid="13"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0845"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Μ. </a:t>
            </a:r>
            <a:r>
              <a:rPr lang="en-US" b="1" i="1" dirty="0">
                <a:solidFill>
                  <a:srgbClr val="C00000"/>
                </a:solidFill>
              </a:rPr>
              <a:t>musculus domesticus</a:t>
            </a:r>
            <a:endParaRPr lang="en-US" b="1"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8" name="Ορθογώνιο 17"/>
          <p:cNvSpPr/>
          <p:nvPr/>
        </p:nvSpPr>
        <p:spPr>
          <a:xfrm>
            <a:off x="4499992" y="1336993"/>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spicilegus</a:t>
            </a:r>
            <a:endParaRPr lang="en-US" b="1" dirty="0">
              <a:solidFill>
                <a:srgbClr val="C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pic>
        <p:nvPicPr>
          <p:cNvPr id="16386" name="Picture 2" descr="C:\Users\Τια Βάσω\Documents\Οι σαρώσεις μου\2014-05 (Μαϊ)\Εξαπλώσεις τρωκτικών Ευρώπη0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37" y="1924768"/>
            <a:ext cx="4422953" cy="4672584"/>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Τια Βάσω\Documents\Οι σαρώσεις μου\2014-05 (Μαϊ)\Εξαπλώσεις τρωκτικών Ευρώπη0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4360" y="1920866"/>
            <a:ext cx="4269334" cy="4474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13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fade">
                                      <p:cBhvr>
                                        <p:cTn id="10" dur="500"/>
                                        <p:tgtEl>
                                          <p:spTgt spid="163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6387"/>
                                        </p:tgtEl>
                                        <p:attrNameLst>
                                          <p:attrName>style.visibility</p:attrName>
                                        </p:attrNameLst>
                                      </p:cBhvr>
                                      <p:to>
                                        <p:strVal val="visible"/>
                                      </p:to>
                                    </p:set>
                                    <p:animEffect transition="in" filter="fade">
                                      <p:cBhvr>
                                        <p:cTn id="18"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194092" y="1268760"/>
            <a:ext cx="8755816" cy="54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ts val="600"/>
              </a:spcAft>
              <a:buFontTx/>
              <a:buChar char="•"/>
            </a:pPr>
            <a:r>
              <a:rPr lang="el-GR" sz="2000" b="1" dirty="0">
                <a:solidFill>
                  <a:srgbClr val="333399"/>
                </a:solidFill>
              </a:rPr>
              <a:t> </a:t>
            </a:r>
            <a:r>
              <a:rPr lang="el-GR" b="1" dirty="0">
                <a:solidFill>
                  <a:srgbClr val="333399"/>
                </a:solidFill>
              </a:rPr>
              <a:t>Τρέφονται είτε κατά την ημέρα, είτε κατά την νύχτα, αν και προτιμούν το διάστημα από δύση έως ανατολή ηλίου. Η λήψη της τροφής γίνεται είτε υπογείως, είτε βοσκώντας στο έδαφος. </a:t>
            </a:r>
          </a:p>
          <a:p>
            <a:pPr algn="just" fontAlgn="base">
              <a:spcBef>
                <a:spcPct val="0"/>
              </a:spcBef>
              <a:spcAft>
                <a:spcPts val="600"/>
              </a:spcAft>
              <a:buFontTx/>
              <a:buChar char="•"/>
            </a:pPr>
            <a:r>
              <a:rPr lang="el-GR" b="1" dirty="0">
                <a:solidFill>
                  <a:srgbClr val="333399"/>
                </a:solidFill>
              </a:rPr>
              <a:t> Γενικά έχουν μικρό όριο ζωής και καταγράφουν σημαντικά ποσοστά θνησιμότητας. Χαρακτηρίζονται από πολύ γρήγορη ανάπτυξη και επίτευξη αναπαραγωγικής ωριμότητας. Για παράδειγμα, θηλυκά μπορεί να δώσουν απογόνους ακόμη και σε ηλικία 5 εβδομάδων!</a:t>
            </a:r>
          </a:p>
          <a:p>
            <a:pPr algn="just" fontAlgn="base">
              <a:spcBef>
                <a:spcPct val="0"/>
              </a:spcBef>
              <a:spcAft>
                <a:spcPts val="600"/>
              </a:spcAft>
              <a:buFontTx/>
              <a:buChar char="•"/>
            </a:pPr>
            <a:r>
              <a:rPr lang="el-GR" b="1" dirty="0">
                <a:solidFill>
                  <a:srgbClr val="333399"/>
                </a:solidFill>
              </a:rPr>
              <a:t> Στις περισσότερες περιπτώσεις, το θηλυκό αναλαμβάνει αποκλειστικώς την ανατροφή των νεαρών ατόμων. Ορισμένα είδη είναι μονογαμικά. </a:t>
            </a:r>
          </a:p>
          <a:p>
            <a:pPr algn="just" fontAlgn="base">
              <a:spcBef>
                <a:spcPct val="0"/>
              </a:spcBef>
              <a:spcAft>
                <a:spcPts val="600"/>
              </a:spcAft>
              <a:buFontTx/>
              <a:buChar char="•"/>
            </a:pPr>
            <a:r>
              <a:rPr lang="el-GR" b="1" dirty="0">
                <a:solidFill>
                  <a:srgbClr val="333399"/>
                </a:solidFill>
              </a:rPr>
              <a:t> Σε αρκετά είδη παρατηρείται το φαινόμενο της διασποράς (</a:t>
            </a:r>
            <a:r>
              <a:rPr lang="en-US" b="1" dirty="0">
                <a:solidFill>
                  <a:srgbClr val="333399"/>
                </a:solidFill>
              </a:rPr>
              <a:t>dispersal</a:t>
            </a:r>
            <a:r>
              <a:rPr lang="el-GR" b="1" dirty="0">
                <a:solidFill>
                  <a:srgbClr val="333399"/>
                </a:solidFill>
              </a:rPr>
              <a:t>), μέσω της οποίας έχουν την δυνατότητα να καταλάβουν γρήγορα διαθέσιμα ενδιαιτήματα. Μπορεί στη διασπορά να συμμετέχουν και νεαρά, έγγυα θηλυκά. </a:t>
            </a:r>
          </a:p>
          <a:p>
            <a:pPr algn="just" fontAlgn="base">
              <a:spcBef>
                <a:spcPct val="0"/>
              </a:spcBef>
              <a:spcAft>
                <a:spcPts val="600"/>
              </a:spcAft>
              <a:buFontTx/>
              <a:buChar char="•"/>
            </a:pPr>
            <a:r>
              <a:rPr lang="el-GR" b="1" dirty="0">
                <a:solidFill>
                  <a:srgbClr val="333399"/>
                </a:solidFill>
              </a:rPr>
              <a:t>Μεγάλο ενδιαφέρον έχει η μελέτη της κοινωνικής δομής των ειδών της υποοικογένειας.</a:t>
            </a:r>
            <a:endParaRPr lang="en-US" b="1" dirty="0">
              <a:solidFill>
                <a:srgbClr val="333399"/>
              </a:solidFill>
            </a:endParaRPr>
          </a:p>
          <a:p>
            <a:pPr algn="just" fontAlgn="base">
              <a:spcBef>
                <a:spcPct val="0"/>
              </a:spcBef>
              <a:spcAft>
                <a:spcPts val="600"/>
              </a:spcAft>
              <a:buFontTx/>
              <a:buChar char="•"/>
            </a:pPr>
            <a:r>
              <a:rPr lang="en-US" b="1" dirty="0">
                <a:solidFill>
                  <a:srgbClr val="333399"/>
                </a:solidFill>
              </a:rPr>
              <a:t> </a:t>
            </a:r>
            <a:r>
              <a:rPr lang="el-GR" b="1" dirty="0">
                <a:solidFill>
                  <a:srgbClr val="333399"/>
                </a:solidFill>
              </a:rPr>
              <a:t>Πολλά είδη επιδεικνύουν τεράστιες περιοχές εξάπλωσης, αποτελώντας σταθερές απειλές για καλλιέργειες, ενώ άλλα έχουν εξαιρετικά περιορισμένες περιοχές εξάπλωσης, αποτελώντας ενδημικά στοιχεία που χρήζουν προστασίας.</a:t>
            </a: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Tree>
    <p:extLst>
      <p:ext uri="{BB962C8B-B14F-4D97-AF65-F5344CB8AC3E}">
        <p14:creationId xmlns:p14="http://schemas.microsoft.com/office/powerpoint/2010/main" val="361282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12" name="Text Box 6"/>
          <p:cNvSpPr txBox="1">
            <a:spLocks noChangeArrowheads="1"/>
          </p:cNvSpPr>
          <p:nvPr/>
        </p:nvSpPr>
        <p:spPr bwMode="auto">
          <a:xfrm>
            <a:off x="276920" y="108467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dirty="0">
                <a:solidFill>
                  <a:srgbClr val="333399"/>
                </a:solidFill>
              </a:rPr>
              <a:t>  Ελλάδα: </a:t>
            </a:r>
            <a:r>
              <a:rPr lang="el-GR" sz="2000" b="1" dirty="0">
                <a:solidFill>
                  <a:srgbClr val="C00000"/>
                </a:solidFill>
              </a:rPr>
              <a:t>5 Γένη</a:t>
            </a:r>
            <a:r>
              <a:rPr lang="el-GR" sz="2000" b="1" dirty="0">
                <a:solidFill>
                  <a:srgbClr val="333399"/>
                </a:solidFill>
              </a:rPr>
              <a:t> </a:t>
            </a:r>
            <a:r>
              <a:rPr lang="el-GR" sz="2000" b="1" dirty="0">
                <a:solidFill>
                  <a:srgbClr val="C00000"/>
                </a:solidFill>
              </a:rPr>
              <a:t>&amp; 8 Είδη</a:t>
            </a:r>
            <a:endParaRPr lang="en-US" sz="2000" b="1" i="1" dirty="0">
              <a:solidFill>
                <a:srgbClr val="C00000"/>
              </a:solidFill>
            </a:endParaRPr>
          </a:p>
        </p:txBody>
      </p:sp>
      <p:sp>
        <p:nvSpPr>
          <p:cNvPr id="31" name="Text Box 6"/>
          <p:cNvSpPr txBox="1">
            <a:spLocks noChangeArrowheads="1"/>
          </p:cNvSpPr>
          <p:nvPr/>
        </p:nvSpPr>
        <p:spPr bwMode="auto">
          <a:xfrm>
            <a:off x="42980" y="4157495"/>
            <a:ext cx="4503836"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Βαλκανικό Ενδημικό. Σώμα σαν ‘οβίδα’, με μικρά αυτιά και κοντή ουρά. Τρία ζεύγη θηλών (1 θωρακικό - 2 βουβωνικά). Ζει υπογείως, σχηματίζοντας πολύπλοκο σύστημα στοών, από το οποίο σπάνια εξέρχεται. Τρέφεται κυρίως με υπόγεια τμήματα φυτών. Μόνο αυτό το είδος </a:t>
            </a:r>
            <a:r>
              <a:rPr lang="en-US" sz="1500" b="1" i="1" dirty="0">
                <a:solidFill>
                  <a:schemeClr val="accent2"/>
                </a:solidFill>
              </a:rPr>
              <a:t>Microtus </a:t>
            </a:r>
            <a:r>
              <a:rPr lang="el-GR" sz="1500" b="1" dirty="0">
                <a:solidFill>
                  <a:schemeClr val="accent2"/>
                </a:solidFill>
              </a:rPr>
              <a:t>υπάρχει στην Πελοπόννησο.</a:t>
            </a:r>
          </a:p>
        </p:txBody>
      </p:sp>
      <p:sp>
        <p:nvSpPr>
          <p:cNvPr id="32" name="Ορθογώνιο 31"/>
          <p:cNvSpPr/>
          <p:nvPr/>
        </p:nvSpPr>
        <p:spPr>
          <a:xfrm>
            <a:off x="130752" y="1801556"/>
            <a:ext cx="8882496"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thomasi </a:t>
            </a:r>
            <a:r>
              <a:rPr lang="el-GR" b="1" dirty="0">
                <a:solidFill>
                  <a:srgbClr val="C00000"/>
                </a:solidFill>
              </a:rPr>
              <a:t>– </a:t>
            </a:r>
            <a:r>
              <a:rPr lang="el-GR" b="1" dirty="0" err="1">
                <a:solidFill>
                  <a:srgbClr val="C00000"/>
                </a:solidFill>
              </a:rPr>
              <a:t>Σκαπτοποντικός</a:t>
            </a:r>
            <a:r>
              <a:rPr lang="el-GR" b="1" dirty="0">
                <a:solidFill>
                  <a:srgbClr val="C00000"/>
                </a:solidFill>
              </a:rPr>
              <a:t> του </a:t>
            </a:r>
            <a:r>
              <a:rPr lang="en-US" b="1" dirty="0">
                <a:solidFill>
                  <a:srgbClr val="C00000"/>
                </a:solidFill>
              </a:rPr>
              <a:t>Thomas </a:t>
            </a:r>
            <a:r>
              <a:rPr lang="el-GR" b="1" dirty="0">
                <a:solidFill>
                  <a:srgbClr val="C00000"/>
                </a:solidFill>
              </a:rPr>
              <a:t>– </a:t>
            </a:r>
            <a:r>
              <a:rPr lang="en-US" b="1" dirty="0">
                <a:solidFill>
                  <a:srgbClr val="C00000"/>
                </a:solidFill>
              </a:rPr>
              <a:t>LC</a:t>
            </a:r>
          </a:p>
        </p:txBody>
      </p:sp>
      <p:sp>
        <p:nvSpPr>
          <p:cNvPr id="34" name="Text Box 6"/>
          <p:cNvSpPr txBox="1">
            <a:spLocks noChangeArrowheads="1"/>
          </p:cNvSpPr>
          <p:nvPr/>
        </p:nvSpPr>
        <p:spPr bwMode="auto">
          <a:xfrm>
            <a:off x="276920" y="151352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Γένος </a:t>
            </a:r>
            <a:r>
              <a:rPr lang="en-US" sz="2000" b="1" i="1" dirty="0">
                <a:solidFill>
                  <a:srgbClr val="333399"/>
                </a:solidFill>
              </a:rPr>
              <a:t>Microtus</a:t>
            </a:r>
            <a:endParaRPr lang="en-US" sz="2000" b="1" i="1" dirty="0">
              <a:solidFill>
                <a:srgbClr val="C00000"/>
              </a:solidFill>
            </a:endParaRPr>
          </a:p>
        </p:txBody>
      </p:sp>
      <p:pic>
        <p:nvPicPr>
          <p:cNvPr id="17410" name="Picture 2" descr="I:\photos\Φωτογραφίες Ζώων\Rodents from Greece\M.tho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6" t="25463" r="17091"/>
          <a:stretch/>
        </p:blipFill>
        <p:spPr bwMode="auto">
          <a:xfrm>
            <a:off x="179512" y="2299007"/>
            <a:ext cx="3042973" cy="17827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6"/>
          <p:cNvSpPr txBox="1">
            <a:spLocks noChangeArrowheads="1"/>
          </p:cNvSpPr>
          <p:nvPr/>
        </p:nvSpPr>
        <p:spPr bwMode="auto">
          <a:xfrm>
            <a:off x="107504" y="5864205"/>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8</a:t>
            </a:r>
            <a:r>
              <a:rPr lang="en-US" sz="1700" dirty="0">
                <a:solidFill>
                  <a:srgbClr val="C00000"/>
                </a:solidFill>
              </a:rPr>
              <a:t>1</a:t>
            </a:r>
            <a:r>
              <a:rPr lang="el-GR" sz="1700" dirty="0">
                <a:solidFill>
                  <a:srgbClr val="C00000"/>
                </a:solidFill>
              </a:rPr>
              <a:t>-119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18-26</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έως </a:t>
            </a:r>
            <a:r>
              <a:rPr lang="en-US" sz="1700" dirty="0">
                <a:solidFill>
                  <a:srgbClr val="C00000"/>
                </a:solidFill>
              </a:rPr>
              <a:t>ca </a:t>
            </a:r>
            <a:r>
              <a:rPr lang="el-GR" sz="1700" dirty="0">
                <a:solidFill>
                  <a:srgbClr val="C00000"/>
                </a:solidFill>
              </a:rPr>
              <a:t>3</a:t>
            </a:r>
            <a:r>
              <a:rPr lang="en-US" sz="1700">
                <a:solidFill>
                  <a:srgbClr val="C00000"/>
                </a:solidFill>
              </a:rPr>
              <a:t>9</a:t>
            </a:r>
            <a:r>
              <a:rPr lang="el-GR" sz="1700">
                <a:solidFill>
                  <a:srgbClr val="C00000"/>
                </a:solidFill>
              </a:rPr>
              <a:t> </a:t>
            </a:r>
            <a:r>
              <a:rPr lang="el-GR" sz="1700" dirty="0">
                <a:solidFill>
                  <a:srgbClr val="C00000"/>
                </a:solidFill>
              </a:rPr>
              <a:t>(45 τα έγγυα άτομα) </a:t>
            </a:r>
            <a:r>
              <a:rPr lang="en-US" sz="1700" dirty="0">
                <a:solidFill>
                  <a:srgbClr val="C00000"/>
                </a:solidFill>
              </a:rPr>
              <a:t>gr</a:t>
            </a:r>
            <a:endParaRPr lang="el-GR" sz="1700" dirty="0">
              <a:solidFill>
                <a:srgbClr val="C00000"/>
              </a:solidFill>
            </a:endParaRPr>
          </a:p>
        </p:txBody>
      </p:sp>
      <p:pic>
        <p:nvPicPr>
          <p:cNvPr id="5122" name="Picture 2" descr="C:\Users\Τια Βάσω\Documents\Οι σαρώσεις μου\θηλές Microtus.jpg"/>
          <p:cNvPicPr>
            <a:picLocks noChangeAspect="1" noChangeArrowheads="1"/>
          </p:cNvPicPr>
          <p:nvPr/>
        </p:nvPicPr>
        <p:blipFill rotWithShape="1">
          <a:blip r:embed="rId4">
            <a:extLst>
              <a:ext uri="{28A0092B-C50C-407E-A947-70E740481C1C}">
                <a14:useLocalDpi xmlns:a14="http://schemas.microsoft.com/office/drawing/2010/main" val="0"/>
              </a:ext>
            </a:extLst>
          </a:blip>
          <a:srcRect l="47384" r="26308" b="5962"/>
          <a:stretch/>
        </p:blipFill>
        <p:spPr bwMode="auto">
          <a:xfrm>
            <a:off x="3347864" y="2309387"/>
            <a:ext cx="1058206" cy="1772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CE3AF9-418F-3FFE-B9E4-B0D922CED5B2}"/>
              </a:ext>
            </a:extLst>
          </p:cNvPr>
          <p:cNvPicPr>
            <a:picLocks noChangeAspect="1"/>
          </p:cNvPicPr>
          <p:nvPr/>
        </p:nvPicPr>
        <p:blipFill>
          <a:blip r:embed="rId5"/>
          <a:stretch>
            <a:fillRect/>
          </a:stretch>
        </p:blipFill>
        <p:spPr>
          <a:xfrm>
            <a:off x="4625371" y="2346668"/>
            <a:ext cx="3992601" cy="4394700"/>
          </a:xfrm>
          <a:prstGeom prst="rect">
            <a:avLst/>
          </a:prstGeom>
        </p:spPr>
      </p:pic>
    </p:spTree>
    <p:extLst>
      <p:ext uri="{BB962C8B-B14F-4D97-AF65-F5344CB8AC3E}">
        <p14:creationId xmlns:p14="http://schemas.microsoft.com/office/powerpoint/2010/main" val="69677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nodeType="withEffect">
                                  <p:stCondLst>
                                    <p:cond delay="0"/>
                                  </p:stCondLst>
                                  <p:childTnLst>
                                    <p:set>
                                      <p:cBhvr>
                                        <p:cTn id="19" dur="1" fill="hold">
                                          <p:stCondLst>
                                            <p:cond delay="0"/>
                                          </p:stCondLst>
                                        </p:cTn>
                                        <p:tgtEl>
                                          <p:spTgt spid="17410"/>
                                        </p:tgtEl>
                                        <p:attrNameLst>
                                          <p:attrName>style.visibility</p:attrName>
                                        </p:attrNameLst>
                                      </p:cBhvr>
                                      <p:to>
                                        <p:strVal val="visible"/>
                                      </p:to>
                                    </p:set>
                                    <p:animEffect transition="in" filter="fade">
                                      <p:cBhvr>
                                        <p:cTn id="20" dur="500"/>
                                        <p:tgtEl>
                                          <p:spTgt spid="174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5122"/>
                                        </p:tgtEl>
                                        <p:attrNameLst>
                                          <p:attrName>style.visibility</p:attrName>
                                        </p:attrNameLst>
                                      </p:cBhvr>
                                      <p:to>
                                        <p:strVal val="visible"/>
                                      </p:to>
                                    </p:set>
                                    <p:animEffect transition="in" filter="fade">
                                      <p:cBhvr>
                                        <p:cTn id="28" dur="500"/>
                                        <p:tgtEl>
                                          <p:spTgt spid="5122"/>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1" grpId="0"/>
      <p:bldP spid="32" grpId="0"/>
      <p:bldP spid="34"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3" name="Ορθογώνιο 2"/>
          <p:cNvSpPr/>
          <p:nvPr/>
        </p:nvSpPr>
        <p:spPr>
          <a:xfrm>
            <a:off x="154000" y="1024785"/>
            <a:ext cx="8882496"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thomasi</a:t>
            </a:r>
            <a:r>
              <a:rPr lang="el-GR" b="1" dirty="0">
                <a:solidFill>
                  <a:srgbClr val="C00000"/>
                </a:solidFill>
              </a:rPr>
              <a:t>: Έντονη χρωμοσωματική ποικιλότητα! </a:t>
            </a:r>
            <a:endParaRPr lang="en-US" b="1" dirty="0">
              <a:solidFill>
                <a:srgbClr val="C00000"/>
              </a:solidFill>
            </a:endParaRPr>
          </a:p>
        </p:txBody>
      </p:sp>
      <p:pic>
        <p:nvPicPr>
          <p:cNvPr id="13" name="Picture 2" descr="greek map 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594822"/>
            <a:ext cx="4715256" cy="500253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4" name="Picture 3" descr="greek map 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594822"/>
            <a:ext cx="4715256" cy="500253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5" name="Picture 4" descr="greek map 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594822"/>
            <a:ext cx="4715256" cy="500253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6" name="Picture 5" descr="greek map 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594822"/>
            <a:ext cx="4715256" cy="500253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7" name="Picture 6" descr="greek map 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594822"/>
            <a:ext cx="4715256" cy="500253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8" name="Picture 7" descr="greek map 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1594822"/>
            <a:ext cx="4715256" cy="500253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9" name="Picture 8" descr="greek map 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1594822"/>
            <a:ext cx="4715256" cy="500253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1809" t="40672" r="42922" b="16165"/>
          <a:stretch/>
        </p:blipFill>
        <p:spPr bwMode="auto">
          <a:xfrm rot="5400000">
            <a:off x="5803340" y="2075844"/>
            <a:ext cx="2376265" cy="4040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19678" t="52557" r="7681" b="21369"/>
          <a:stretch/>
        </p:blipFill>
        <p:spPr bwMode="auto">
          <a:xfrm>
            <a:off x="4831831" y="3009328"/>
            <a:ext cx="4319282" cy="21735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12">
            <a:extLst>
              <a:ext uri="{28A0092B-C50C-407E-A947-70E740481C1C}">
                <a14:useLocalDpi xmlns:a14="http://schemas.microsoft.com/office/drawing/2010/main" val="0"/>
              </a:ext>
            </a:extLst>
          </a:blip>
          <a:srcRect l="24846" t="39424" r="36407" b="16771"/>
          <a:stretch/>
        </p:blipFill>
        <p:spPr bwMode="auto">
          <a:xfrm rot="5400000">
            <a:off x="5669634" y="2001245"/>
            <a:ext cx="2643676" cy="41896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13">
            <a:extLst>
              <a:ext uri="{28A0092B-C50C-407E-A947-70E740481C1C}">
                <a14:useLocalDpi xmlns:a14="http://schemas.microsoft.com/office/drawing/2010/main" val="0"/>
              </a:ext>
            </a:extLst>
          </a:blip>
          <a:srcRect l="23467" t="44871" r="31585" b="20060"/>
          <a:stretch/>
        </p:blipFill>
        <p:spPr bwMode="auto">
          <a:xfrm rot="5400000">
            <a:off x="5176357" y="2086106"/>
            <a:ext cx="3630231" cy="4019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213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xit" presetSubtype="0" fill="hold" nodeType="withEffect">
                                  <p:stCondLst>
                                    <p:cond delay="0"/>
                                  </p:stCondLst>
                                  <p:childTnLst>
                                    <p:animEffect transition="out" filter="fade">
                                      <p:cBhvr>
                                        <p:cTn id="22" dur="500"/>
                                        <p:tgtEl>
                                          <p:spTgt spid="3074"/>
                                        </p:tgtEl>
                                      </p:cBhvr>
                                    </p:animEffect>
                                    <p:set>
                                      <p:cBhvr>
                                        <p:cTn id="23" dur="1" fill="hold">
                                          <p:stCondLst>
                                            <p:cond delay="499"/>
                                          </p:stCondLst>
                                        </p:cTn>
                                        <p:tgtEl>
                                          <p:spTgt spid="307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fade">
                                      <p:cBhvr>
                                        <p:cTn id="26" dur="500"/>
                                        <p:tgtEl>
                                          <p:spTgt spid="307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xit" presetSubtype="0" fill="hold" nodeType="withEffect">
                                  <p:stCondLst>
                                    <p:cond delay="0"/>
                                  </p:stCondLst>
                                  <p:childTnLst>
                                    <p:animEffect transition="out" filter="fade">
                                      <p:cBhvr>
                                        <p:cTn id="33" dur="500"/>
                                        <p:tgtEl>
                                          <p:spTgt spid="3075"/>
                                        </p:tgtEl>
                                      </p:cBhvr>
                                    </p:animEffect>
                                    <p:set>
                                      <p:cBhvr>
                                        <p:cTn id="34" dur="1" fill="hold">
                                          <p:stCondLst>
                                            <p:cond delay="499"/>
                                          </p:stCondLst>
                                        </p:cTn>
                                        <p:tgtEl>
                                          <p:spTgt spid="307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076"/>
                                        </p:tgtEl>
                                        <p:attrNameLst>
                                          <p:attrName>style.visibility</p:attrName>
                                        </p:attrNameLst>
                                      </p:cBhvr>
                                      <p:to>
                                        <p:strVal val="visible"/>
                                      </p:to>
                                    </p:set>
                                    <p:animEffect transition="in" filter="fade">
                                      <p:cBhvr>
                                        <p:cTn id="37" dur="500"/>
                                        <p:tgtEl>
                                          <p:spTgt spid="30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xit" presetSubtype="0" fill="hold" nodeType="withEffect">
                                  <p:stCondLst>
                                    <p:cond delay="0"/>
                                  </p:stCondLst>
                                  <p:childTnLst>
                                    <p:animEffect transition="out" filter="fade">
                                      <p:cBhvr>
                                        <p:cTn id="44" dur="500"/>
                                        <p:tgtEl>
                                          <p:spTgt spid="3076"/>
                                        </p:tgtEl>
                                      </p:cBhvr>
                                    </p:animEffect>
                                    <p:set>
                                      <p:cBhvr>
                                        <p:cTn id="45" dur="1" fill="hold">
                                          <p:stCondLst>
                                            <p:cond delay="499"/>
                                          </p:stCondLst>
                                        </p:cTn>
                                        <p:tgtEl>
                                          <p:spTgt spid="307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078"/>
                                        </p:tgtEl>
                                        <p:attrNameLst>
                                          <p:attrName>style.visibility</p:attrName>
                                        </p:attrNameLst>
                                      </p:cBhvr>
                                      <p:to>
                                        <p:strVal val="visible"/>
                                      </p:to>
                                    </p:set>
                                    <p:animEffect transition="in" filter="fade">
                                      <p:cBhvr>
                                        <p:cTn id="48" dur="500"/>
                                        <p:tgtEl>
                                          <p:spTgt spid="307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xit" presetSubtype="0" fill="hold" nodeType="withEffect">
                                  <p:stCondLst>
                                    <p:cond delay="0"/>
                                  </p:stCondLst>
                                  <p:childTnLst>
                                    <p:animEffect transition="out" filter="fade">
                                      <p:cBhvr>
                                        <p:cTn id="55" dur="500"/>
                                        <p:tgtEl>
                                          <p:spTgt spid="3078"/>
                                        </p:tgtEl>
                                      </p:cBhvr>
                                    </p:animEffect>
                                    <p:set>
                                      <p:cBhvr>
                                        <p:cTn id="56" dur="1" fill="hold">
                                          <p:stCondLst>
                                            <p:cond delay="499"/>
                                          </p:stCondLst>
                                        </p:cTn>
                                        <p:tgtEl>
                                          <p:spTgt spid="307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32" name="Ορθογώνιο 31"/>
          <p:cNvSpPr/>
          <p:nvPr/>
        </p:nvSpPr>
        <p:spPr>
          <a:xfrm>
            <a:off x="130752" y="976953"/>
            <a:ext cx="8882496"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thomasi</a:t>
            </a:r>
            <a:endParaRPr lang="en-US" b="1" dirty="0">
              <a:solidFill>
                <a:srgbClr val="C00000"/>
              </a:solidFill>
            </a:endParaRPr>
          </a:p>
        </p:txBody>
      </p:sp>
      <p:pic>
        <p:nvPicPr>
          <p:cNvPr id="1844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484784"/>
            <a:ext cx="421988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905" y="1484784"/>
            <a:ext cx="4282079" cy="321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639" y="4869160"/>
            <a:ext cx="6498753" cy="15955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1547664" y="6381328"/>
            <a:ext cx="290452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dirty="0">
                <a:solidFill>
                  <a:srgbClr val="C00000"/>
                </a:solidFill>
              </a:rPr>
              <a:t>Arvicolinae</a:t>
            </a:r>
          </a:p>
        </p:txBody>
      </p:sp>
      <p:sp>
        <p:nvSpPr>
          <p:cNvPr id="8" name="Ορθογώνιο 7"/>
          <p:cNvSpPr/>
          <p:nvPr/>
        </p:nvSpPr>
        <p:spPr>
          <a:xfrm>
            <a:off x="4788024" y="6381328"/>
            <a:ext cx="290452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dirty="0">
                <a:solidFill>
                  <a:srgbClr val="C00000"/>
                </a:solidFill>
              </a:rPr>
              <a:t>Murinae</a:t>
            </a:r>
          </a:p>
        </p:txBody>
      </p:sp>
    </p:spTree>
    <p:extLst>
      <p:ext uri="{BB962C8B-B14F-4D97-AF65-F5344CB8AC3E}">
        <p14:creationId xmlns:p14="http://schemas.microsoft.com/office/powerpoint/2010/main" val="18124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42"/>
                                        </p:tgtEl>
                                        <p:attrNameLst>
                                          <p:attrName>style.visibility</p:attrName>
                                        </p:attrNameLst>
                                      </p:cBhvr>
                                      <p:to>
                                        <p:strVal val="visible"/>
                                      </p:to>
                                    </p:set>
                                    <p:animEffect transition="in" filter="fade">
                                      <p:cBhvr>
                                        <p:cTn id="12" dur="500"/>
                                        <p:tgtEl>
                                          <p:spTgt spid="184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41"/>
                                        </p:tgtEl>
                                        <p:attrNameLst>
                                          <p:attrName>style.visibility</p:attrName>
                                        </p:attrNameLst>
                                      </p:cBhvr>
                                      <p:to>
                                        <p:strVal val="visible"/>
                                      </p:to>
                                    </p:set>
                                    <p:animEffect transition="in" filter="fade">
                                      <p:cBhvr>
                                        <p:cTn id="17" dur="500"/>
                                        <p:tgtEl>
                                          <p:spTgt spid="184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43"/>
                                        </p:tgtEl>
                                        <p:attrNameLst>
                                          <p:attrName>style.visibility</p:attrName>
                                        </p:attrNameLst>
                                      </p:cBhvr>
                                      <p:to>
                                        <p:strVal val="visible"/>
                                      </p:to>
                                    </p:set>
                                    <p:animEffect transition="in" filter="fade">
                                      <p:cBhvr>
                                        <p:cTn id="22" dur="500"/>
                                        <p:tgtEl>
                                          <p:spTgt spid="184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31" name="Text Box 6"/>
          <p:cNvSpPr txBox="1">
            <a:spLocks noChangeArrowheads="1"/>
          </p:cNvSpPr>
          <p:nvPr/>
        </p:nvSpPr>
        <p:spPr bwMode="auto">
          <a:xfrm>
            <a:off x="42980" y="1988840"/>
            <a:ext cx="450383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Βαλκανικό Ενδημικό. Σώμα σαν ‘οβίδα’, με μικρά αυτιά και κοντή ουρά. Μοιάζει με το </a:t>
            </a:r>
            <a:r>
              <a:rPr lang="en-US" sz="1500" b="1" i="1" dirty="0">
                <a:solidFill>
                  <a:schemeClr val="accent2"/>
                </a:solidFill>
              </a:rPr>
              <a:t>M. thomasi</a:t>
            </a:r>
            <a:r>
              <a:rPr lang="en-US" sz="1500" b="1" dirty="0">
                <a:solidFill>
                  <a:schemeClr val="accent2"/>
                </a:solidFill>
              </a:rPr>
              <a:t>, </a:t>
            </a:r>
            <a:r>
              <a:rPr lang="el-GR" sz="1500" b="1" dirty="0">
                <a:solidFill>
                  <a:schemeClr val="accent2"/>
                </a:solidFill>
              </a:rPr>
              <a:t>εντούτοις, είναι συγκριτικά πιο μικρόσωμο με μικρότερα αυτιά και δύο ζεύγη θηλών στην βουβωνική περιοχή.  Φυλογενετικά πιο συγγενικό με το </a:t>
            </a:r>
            <a:r>
              <a:rPr lang="en-US" sz="1500" b="1" i="1" dirty="0">
                <a:solidFill>
                  <a:schemeClr val="accent2"/>
                </a:solidFill>
              </a:rPr>
              <a:t>M. thomasi</a:t>
            </a:r>
            <a:r>
              <a:rPr lang="el-GR" sz="1500" b="1" dirty="0">
                <a:solidFill>
                  <a:schemeClr val="accent2"/>
                </a:solidFill>
              </a:rPr>
              <a:t>,</a:t>
            </a:r>
            <a:r>
              <a:rPr lang="en-US" sz="1500" b="1" dirty="0">
                <a:solidFill>
                  <a:schemeClr val="accent2"/>
                </a:solidFill>
              </a:rPr>
              <a:t> </a:t>
            </a:r>
            <a:r>
              <a:rPr lang="el-GR" sz="1500" b="1" dirty="0">
                <a:solidFill>
                  <a:schemeClr val="accent2"/>
                </a:solidFill>
              </a:rPr>
              <a:t>συγκριτικά με τα υπόλοιπα είδη της Ελλάδας, πολύ διαφορετικός, όμως καρυότυπος</a:t>
            </a:r>
          </a:p>
        </p:txBody>
      </p:sp>
      <p:sp>
        <p:nvSpPr>
          <p:cNvPr id="9" name="Ορθογώνιο 8"/>
          <p:cNvSpPr/>
          <p:nvPr/>
        </p:nvSpPr>
        <p:spPr>
          <a:xfrm>
            <a:off x="151969" y="1344543"/>
            <a:ext cx="4251325" cy="646331"/>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M. felteni </a:t>
            </a:r>
            <a:r>
              <a:rPr lang="el-GR" b="1" dirty="0">
                <a:solidFill>
                  <a:srgbClr val="C00000"/>
                </a:solidFill>
              </a:rPr>
              <a:t>– </a:t>
            </a:r>
            <a:r>
              <a:rPr lang="el-GR" b="1" dirty="0" err="1">
                <a:solidFill>
                  <a:srgbClr val="C00000"/>
                </a:solidFill>
              </a:rPr>
              <a:t>Σκαπτοποντικός</a:t>
            </a:r>
            <a:r>
              <a:rPr lang="el-GR" b="1" dirty="0">
                <a:solidFill>
                  <a:srgbClr val="C00000"/>
                </a:solidFill>
              </a:rPr>
              <a:t> του </a:t>
            </a:r>
            <a:r>
              <a:rPr lang="en-US" b="1" dirty="0" err="1">
                <a:solidFill>
                  <a:srgbClr val="C00000"/>
                </a:solidFill>
              </a:rPr>
              <a:t>Felten</a:t>
            </a:r>
            <a:r>
              <a:rPr lang="el-GR" b="1" dirty="0">
                <a:solidFill>
                  <a:srgbClr val="C00000"/>
                </a:solidFill>
              </a:rPr>
              <a:t> – ΕΝ</a:t>
            </a:r>
            <a:endParaRPr lang="en-US" b="1" dirty="0">
              <a:solidFill>
                <a:srgbClr val="C00000"/>
              </a:solidFill>
            </a:endParaRPr>
          </a:p>
        </p:txBody>
      </p:sp>
      <p:sp>
        <p:nvSpPr>
          <p:cNvPr id="10" name="Ορθογώνιο 9"/>
          <p:cNvSpPr/>
          <p:nvPr/>
        </p:nvSpPr>
        <p:spPr>
          <a:xfrm>
            <a:off x="4499992" y="1340768"/>
            <a:ext cx="4676458" cy="646331"/>
          </a:xfrm>
          <a:prstGeom prst="rect">
            <a:avLst/>
          </a:prstGeom>
        </p:spPr>
        <p:txBody>
          <a:bodyPr wrap="square">
            <a:spAutoFit/>
          </a:bodyPr>
          <a:lstStyle/>
          <a:p>
            <a:pPr marL="1588" indent="-1588" algn="ctr" fontAlgn="base">
              <a:spcBef>
                <a:spcPct val="0"/>
              </a:spcBef>
              <a:spcAft>
                <a:spcPct val="0"/>
              </a:spcAft>
              <a:tabLst>
                <a:tab pos="1257300" algn="l"/>
              </a:tabLst>
            </a:pPr>
            <a:r>
              <a:rPr lang="el-GR" b="1" i="1" dirty="0">
                <a:solidFill>
                  <a:srgbClr val="C00000"/>
                </a:solidFill>
              </a:rPr>
              <a:t>Μ. </a:t>
            </a:r>
            <a:r>
              <a:rPr lang="en-US" b="1" i="1" dirty="0" err="1">
                <a:solidFill>
                  <a:srgbClr val="C00000"/>
                </a:solidFill>
              </a:rPr>
              <a:t>rossiaemeridionalis</a:t>
            </a:r>
            <a:r>
              <a:rPr lang="en-US" b="1" i="1" dirty="0">
                <a:solidFill>
                  <a:srgbClr val="C00000"/>
                </a:solidFill>
              </a:rPr>
              <a:t> – </a:t>
            </a:r>
            <a:r>
              <a:rPr lang="el-GR" b="1" dirty="0">
                <a:solidFill>
                  <a:srgbClr val="C00000"/>
                </a:solidFill>
              </a:rPr>
              <a:t>Ανατολικός σκαπτοποντικός – </a:t>
            </a:r>
            <a:r>
              <a:rPr lang="en-US" b="1" dirty="0">
                <a:solidFill>
                  <a:srgbClr val="C00000"/>
                </a:solidFill>
              </a:rPr>
              <a:t>LC</a:t>
            </a:r>
          </a:p>
        </p:txBody>
      </p:sp>
      <p:sp>
        <p:nvSpPr>
          <p:cNvPr id="11" name="Text Box 6"/>
          <p:cNvSpPr txBox="1">
            <a:spLocks noChangeArrowheads="1"/>
          </p:cNvSpPr>
          <p:nvPr/>
        </p:nvSpPr>
        <p:spPr bwMode="auto">
          <a:xfrm>
            <a:off x="107504" y="5936213"/>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83-104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24-30</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16-26 </a:t>
            </a:r>
            <a:r>
              <a:rPr lang="en-US" sz="1700" dirty="0">
                <a:solidFill>
                  <a:srgbClr val="C00000"/>
                </a:solidFill>
              </a:rPr>
              <a:t>gr</a:t>
            </a:r>
            <a:endParaRPr lang="el-GR" sz="1700" dirty="0">
              <a:solidFill>
                <a:srgbClr val="C00000"/>
              </a:solidFill>
            </a:endParaRPr>
          </a:p>
        </p:txBody>
      </p:sp>
      <p:pic>
        <p:nvPicPr>
          <p:cNvPr id="6146" name="Picture 2" descr="C:\Users\Τια Βάσω\Documents\Οι σαρώσεις μου\θηλές Microtus.jpg"/>
          <p:cNvPicPr>
            <a:picLocks noChangeAspect="1" noChangeArrowheads="1"/>
          </p:cNvPicPr>
          <p:nvPr/>
        </p:nvPicPr>
        <p:blipFill rotWithShape="1">
          <a:blip r:embed="rId3">
            <a:extLst>
              <a:ext uri="{28A0092B-C50C-407E-A947-70E740481C1C}">
                <a14:useLocalDpi xmlns:a14="http://schemas.microsoft.com/office/drawing/2010/main" val="0"/>
              </a:ext>
            </a:extLst>
          </a:blip>
          <a:srcRect l="73800" r="3620" b="6335"/>
          <a:stretch/>
        </p:blipFill>
        <p:spPr bwMode="auto">
          <a:xfrm>
            <a:off x="1763688" y="3933056"/>
            <a:ext cx="1037320" cy="2016224"/>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6147" name="Picture 3" descr="C:\Users\Τια Βάσω\Documents\Οι σαρώσεις μου\M. guentheri-rossio.jpg"/>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r="6843"/>
          <a:stretch/>
        </p:blipFill>
        <p:spPr bwMode="auto">
          <a:xfrm>
            <a:off x="4587643" y="2182504"/>
            <a:ext cx="3339259" cy="161845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4578932" y="3881080"/>
            <a:ext cx="4503836"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Συγκριτικά πιο μεγαλόσωμο και με μεγαλύτερη ουρά και αυτιά από τα </a:t>
            </a:r>
            <a:r>
              <a:rPr lang="en-US" sz="1500" b="1" i="1" dirty="0">
                <a:solidFill>
                  <a:schemeClr val="accent2"/>
                </a:solidFill>
              </a:rPr>
              <a:t>M. thomasi </a:t>
            </a:r>
            <a:r>
              <a:rPr lang="el-GR" sz="1500" b="1" i="1" dirty="0">
                <a:solidFill>
                  <a:schemeClr val="accent2"/>
                </a:solidFill>
              </a:rPr>
              <a:t> </a:t>
            </a:r>
            <a:r>
              <a:rPr lang="el-GR" sz="1500" b="1" dirty="0">
                <a:solidFill>
                  <a:schemeClr val="accent2"/>
                </a:solidFill>
              </a:rPr>
              <a:t>και </a:t>
            </a:r>
            <a:r>
              <a:rPr lang="en-US" sz="1500" b="1" i="1" dirty="0">
                <a:solidFill>
                  <a:schemeClr val="accent2"/>
                </a:solidFill>
              </a:rPr>
              <a:t>M. felteni</a:t>
            </a:r>
            <a:r>
              <a:rPr lang="el-GR" sz="1500" b="1" i="1" dirty="0">
                <a:solidFill>
                  <a:schemeClr val="accent2"/>
                </a:solidFill>
              </a:rPr>
              <a:t>. </a:t>
            </a:r>
            <a:r>
              <a:rPr lang="el-GR" sz="1500" b="1" dirty="0">
                <a:solidFill>
                  <a:schemeClr val="accent2"/>
                </a:solidFill>
              </a:rPr>
              <a:t>Τέσσερα ζεύγη θηλών (2 θωρακικά και 2 βουβωνικά). Έξι φύματα στην κάτω επιφάνεια των κάτω άκρων. Πολύ όμοιος καρυότυπος με του </a:t>
            </a:r>
            <a:r>
              <a:rPr lang="en-US" sz="1500" b="1" i="1" dirty="0">
                <a:solidFill>
                  <a:schemeClr val="accent2"/>
                </a:solidFill>
              </a:rPr>
              <a:t>M. felteni</a:t>
            </a:r>
            <a:r>
              <a:rPr lang="el-GR" sz="1500" b="1" dirty="0">
                <a:solidFill>
                  <a:schemeClr val="accent2"/>
                </a:solidFill>
              </a:rPr>
              <a:t> με μικρές, πλην όμως σαφείς διαφορές.</a:t>
            </a:r>
          </a:p>
        </p:txBody>
      </p:sp>
      <p:pic>
        <p:nvPicPr>
          <p:cNvPr id="6148" name="Picture 4" descr="C:\Users\Τια Βάσω\Documents\Οι σαρώσεις μου\θηλές Microtus.jpg"/>
          <p:cNvPicPr>
            <a:picLocks noChangeAspect="1" noChangeArrowheads="1"/>
          </p:cNvPicPr>
          <p:nvPr/>
        </p:nvPicPr>
        <p:blipFill rotWithShape="1">
          <a:blip r:embed="rId3">
            <a:extLst>
              <a:ext uri="{28A0092B-C50C-407E-A947-70E740481C1C}">
                <a14:useLocalDpi xmlns:a14="http://schemas.microsoft.com/office/drawing/2010/main" val="0"/>
              </a:ext>
            </a:extLst>
          </a:blip>
          <a:srcRect l="23896" r="52646"/>
          <a:stretch/>
        </p:blipFill>
        <p:spPr bwMode="auto">
          <a:xfrm>
            <a:off x="8100392" y="2108686"/>
            <a:ext cx="847164" cy="1692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 Box 6"/>
          <p:cNvSpPr txBox="1">
            <a:spLocks noChangeArrowheads="1"/>
          </p:cNvSpPr>
          <p:nvPr/>
        </p:nvSpPr>
        <p:spPr bwMode="auto">
          <a:xfrm>
            <a:off x="5364088" y="5805264"/>
            <a:ext cx="381236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105-128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35-52,5</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25-48 </a:t>
            </a:r>
            <a:r>
              <a:rPr lang="en-US" sz="1700" dirty="0">
                <a:solidFill>
                  <a:srgbClr val="C00000"/>
                </a:solidFill>
              </a:rPr>
              <a:t>gr</a:t>
            </a:r>
            <a:endParaRPr lang="el-GR" sz="1700" dirty="0">
              <a:solidFill>
                <a:srgbClr val="C00000"/>
              </a:solidFill>
            </a:endParaRPr>
          </a:p>
        </p:txBody>
      </p:sp>
      <p:pic>
        <p:nvPicPr>
          <p:cNvPr id="2050" name="Picture 2" descr="C:\Users\Τια Βάσω\Documents\Οι σαρώσεις μου\M. guentheri-rossio.jpg"/>
          <p:cNvPicPr>
            <a:picLocks noChangeAspect="1" noChangeArrowheads="1"/>
          </p:cNvPicPr>
          <p:nvPr/>
        </p:nvPicPr>
        <p:blipFill rotWithShape="1">
          <a:blip r:embed="rId5">
            <a:extLst>
              <a:ext uri="{28A0092B-C50C-407E-A947-70E740481C1C}">
                <a14:useLocalDpi xmlns:a14="http://schemas.microsoft.com/office/drawing/2010/main" val="0"/>
              </a:ext>
            </a:extLst>
          </a:blip>
          <a:srcRect l="71132" t="80801" r="16412" b="4599"/>
          <a:stretch/>
        </p:blipFill>
        <p:spPr bwMode="auto">
          <a:xfrm>
            <a:off x="4720410" y="5546937"/>
            <a:ext cx="689038" cy="12664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4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6147"/>
                                        </p:tgtEl>
                                        <p:attrNameLst>
                                          <p:attrName>style.visibility</p:attrName>
                                        </p:attrNameLst>
                                      </p:cBhvr>
                                      <p:to>
                                        <p:strVal val="visible"/>
                                      </p:to>
                                    </p:set>
                                    <p:animEffect transition="in" filter="fade">
                                      <p:cBhvr>
                                        <p:cTn id="30" dur="500"/>
                                        <p:tgtEl>
                                          <p:spTgt spid="614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148"/>
                                        </p:tgtEl>
                                        <p:attrNameLst>
                                          <p:attrName>style.visibility</p:attrName>
                                        </p:attrNameLst>
                                      </p:cBhvr>
                                      <p:to>
                                        <p:strVal val="visible"/>
                                      </p:to>
                                    </p:set>
                                    <p:animEffect transition="in" filter="fade">
                                      <p:cBhvr>
                                        <p:cTn id="40" dur="500"/>
                                        <p:tgtEl>
                                          <p:spTgt spid="614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fade">
                                      <p:cBhvr>
                                        <p:cTn id="45" dur="500"/>
                                        <p:tgtEl>
                                          <p:spTgt spid="205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p:bldP spid="10" grpId="0"/>
      <p:bldP spid="11" grpId="0"/>
      <p:bldP spid="14"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0845" y="1340768"/>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Μ. </a:t>
            </a:r>
            <a:r>
              <a:rPr lang="en-US" b="1" i="1" dirty="0">
                <a:solidFill>
                  <a:srgbClr val="C00000"/>
                </a:solidFill>
              </a:rPr>
              <a:t>felteni</a:t>
            </a:r>
            <a:endParaRPr lang="en-US" b="1" dirty="0">
              <a:solidFill>
                <a:srgbClr val="C00000"/>
              </a:solidFill>
            </a:endParaRPr>
          </a:p>
        </p:txBody>
      </p:sp>
      <p:sp>
        <p:nvSpPr>
          <p:cNvPr id="18" name="Ορθογώνιο 17"/>
          <p:cNvSpPr/>
          <p:nvPr/>
        </p:nvSpPr>
        <p:spPr>
          <a:xfrm>
            <a:off x="4499992" y="1336993"/>
            <a:ext cx="4676458" cy="1013354"/>
          </a:xfrm>
          <a:prstGeom prst="rect">
            <a:avLst/>
          </a:prstGeom>
        </p:spPr>
        <p:txBody>
          <a:bodyPr wrap="square">
            <a:spAutoFit/>
          </a:bodyPr>
          <a:lstStyle/>
          <a:p>
            <a:pPr marL="1588" indent="-1588" algn="ctr" fontAlgn="base">
              <a:lnSpc>
                <a:spcPct val="114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rossiaemeridionalis</a:t>
            </a:r>
            <a:r>
              <a:rPr lang="en-US" b="1" i="1" dirty="0">
                <a:solidFill>
                  <a:srgbClr val="C00000"/>
                </a:solidFill>
              </a:rPr>
              <a:t>, </a:t>
            </a:r>
            <a:r>
              <a:rPr lang="en-US" b="1" dirty="0">
                <a:solidFill>
                  <a:srgbClr val="C00000"/>
                </a:solidFill>
              </a:rPr>
              <a:t>(</a:t>
            </a:r>
            <a:r>
              <a:rPr lang="el-GR" b="1" dirty="0">
                <a:solidFill>
                  <a:srgbClr val="C00000"/>
                </a:solidFill>
              </a:rPr>
              <a:t>προηγούμενα ονόματα: </a:t>
            </a:r>
            <a:r>
              <a:rPr lang="en-US" b="1" i="1" dirty="0">
                <a:solidFill>
                  <a:srgbClr val="C00000"/>
                </a:solidFill>
              </a:rPr>
              <a:t>M. </a:t>
            </a:r>
            <a:r>
              <a:rPr lang="en-US" b="1" i="1" dirty="0" err="1">
                <a:solidFill>
                  <a:srgbClr val="C00000"/>
                </a:solidFill>
              </a:rPr>
              <a:t>epiroticus</a:t>
            </a:r>
            <a:r>
              <a:rPr lang="en-US" b="1" i="1" dirty="0">
                <a:solidFill>
                  <a:srgbClr val="C00000"/>
                </a:solidFill>
              </a:rPr>
              <a:t>, M. </a:t>
            </a:r>
            <a:r>
              <a:rPr lang="en-US" b="1" i="1" dirty="0" err="1">
                <a:solidFill>
                  <a:srgbClr val="C00000"/>
                </a:solidFill>
              </a:rPr>
              <a:t>levis</a:t>
            </a:r>
            <a:r>
              <a:rPr lang="en-US" b="1" i="1" dirty="0">
                <a:solidFill>
                  <a:srgbClr val="C00000"/>
                </a:solidFill>
              </a:rPr>
              <a:t>. </a:t>
            </a:r>
            <a:r>
              <a:rPr lang="en-US" b="1" i="1" dirty="0" err="1">
                <a:solidFill>
                  <a:srgbClr val="C00000"/>
                </a:solidFill>
              </a:rPr>
              <a:t>M.mystacinus</a:t>
            </a:r>
            <a:r>
              <a:rPr lang="en-US" b="1" dirty="0">
                <a:solidFill>
                  <a:srgbClr val="C00000"/>
                </a:solidFill>
              </a:rPr>
              <a:t>)</a:t>
            </a: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pic>
        <p:nvPicPr>
          <p:cNvPr id="3" name="Picture 2">
            <a:extLst>
              <a:ext uri="{FF2B5EF4-FFF2-40B4-BE49-F238E27FC236}">
                <a16:creationId xmlns:a16="http://schemas.microsoft.com/office/drawing/2014/main" id="{50FB1D71-15D0-98A7-30DE-DB16E579FDA2}"/>
              </a:ext>
            </a:extLst>
          </p:cNvPr>
          <p:cNvPicPr>
            <a:picLocks noChangeAspect="1"/>
          </p:cNvPicPr>
          <p:nvPr/>
        </p:nvPicPr>
        <p:blipFill>
          <a:blip r:embed="rId3"/>
          <a:stretch>
            <a:fillRect/>
          </a:stretch>
        </p:blipFill>
        <p:spPr>
          <a:xfrm>
            <a:off x="89037" y="1848598"/>
            <a:ext cx="3901163" cy="4533151"/>
          </a:xfrm>
          <a:prstGeom prst="rect">
            <a:avLst/>
          </a:prstGeom>
        </p:spPr>
      </p:pic>
      <p:pic>
        <p:nvPicPr>
          <p:cNvPr id="5" name="Picture 4">
            <a:extLst>
              <a:ext uri="{FF2B5EF4-FFF2-40B4-BE49-F238E27FC236}">
                <a16:creationId xmlns:a16="http://schemas.microsoft.com/office/drawing/2014/main" id="{E8D66F3E-85FC-A467-46AB-786968589FBB}"/>
              </a:ext>
            </a:extLst>
          </p:cNvPr>
          <p:cNvPicPr>
            <a:picLocks noChangeAspect="1"/>
          </p:cNvPicPr>
          <p:nvPr/>
        </p:nvPicPr>
        <p:blipFill>
          <a:blip r:embed="rId4"/>
          <a:stretch>
            <a:fillRect/>
          </a:stretch>
        </p:blipFill>
        <p:spPr>
          <a:xfrm>
            <a:off x="4308877" y="2350347"/>
            <a:ext cx="4752678" cy="4319013"/>
          </a:xfrm>
          <a:prstGeom prst="rect">
            <a:avLst/>
          </a:prstGeom>
        </p:spPr>
      </p:pic>
    </p:spTree>
    <p:extLst>
      <p:ext uri="{BB962C8B-B14F-4D97-AF65-F5344CB8AC3E}">
        <p14:creationId xmlns:p14="http://schemas.microsoft.com/office/powerpoint/2010/main" val="426023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0845"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Μ. </a:t>
            </a:r>
            <a:r>
              <a:rPr lang="en-US" b="1" i="1" dirty="0">
                <a:solidFill>
                  <a:srgbClr val="C00000"/>
                </a:solidFill>
              </a:rPr>
              <a:t>felteni</a:t>
            </a:r>
            <a:r>
              <a:rPr lang="en-US" b="1" dirty="0">
                <a:solidFill>
                  <a:srgbClr val="C00000"/>
                </a:solidFill>
              </a:rPr>
              <a:t>: </a:t>
            </a:r>
            <a:r>
              <a:rPr lang="el-GR" b="1" dirty="0">
                <a:solidFill>
                  <a:schemeClr val="accent2"/>
                </a:solidFill>
              </a:rPr>
              <a:t>2</a:t>
            </a:r>
            <a:r>
              <a:rPr lang="en-US" b="1" i="1" dirty="0">
                <a:solidFill>
                  <a:schemeClr val="accent2"/>
                </a:solidFill>
              </a:rPr>
              <a:t>n</a:t>
            </a:r>
            <a:r>
              <a:rPr lang="en-US" b="1" dirty="0">
                <a:solidFill>
                  <a:schemeClr val="accent2"/>
                </a:solidFill>
              </a:rPr>
              <a:t>=54, NF=56</a:t>
            </a:r>
          </a:p>
        </p:txBody>
      </p:sp>
      <p:sp>
        <p:nvSpPr>
          <p:cNvPr id="18" name="Ορθογώνιο 17"/>
          <p:cNvSpPr/>
          <p:nvPr/>
        </p:nvSpPr>
        <p:spPr>
          <a:xfrm>
            <a:off x="4499992" y="1336993"/>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rossiaemeridionalis</a:t>
            </a:r>
            <a:r>
              <a:rPr lang="en-US" b="1" dirty="0">
                <a:solidFill>
                  <a:srgbClr val="C00000"/>
                </a:solidFill>
              </a:rPr>
              <a:t>: </a:t>
            </a:r>
            <a:r>
              <a:rPr lang="el-GR" b="1" dirty="0">
                <a:solidFill>
                  <a:schemeClr val="accent2"/>
                </a:solidFill>
              </a:rPr>
              <a:t>2</a:t>
            </a:r>
            <a:r>
              <a:rPr lang="en-US" b="1" i="1" dirty="0">
                <a:solidFill>
                  <a:schemeClr val="accent2"/>
                </a:solidFill>
              </a:rPr>
              <a:t>n</a:t>
            </a:r>
            <a:r>
              <a:rPr lang="en-US" b="1" dirty="0">
                <a:solidFill>
                  <a:schemeClr val="accent2"/>
                </a:solidFill>
              </a:rPr>
              <a:t>=54, NF=56</a:t>
            </a:r>
            <a:endParaRPr lang="en-US" b="1" dirty="0">
              <a:solidFill>
                <a:srgbClr val="C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Σύγκριση καρυοτύπων</a:t>
            </a:r>
            <a:endParaRPr lang="en-US" sz="2200"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450" b="55499"/>
          <a:stretch/>
        </p:blipFill>
        <p:spPr bwMode="auto">
          <a:xfrm>
            <a:off x="41539" y="1844824"/>
            <a:ext cx="4485348" cy="25763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Ορθογώνιο 9"/>
          <p:cNvSpPr/>
          <p:nvPr/>
        </p:nvSpPr>
        <p:spPr>
          <a:xfrm>
            <a:off x="91204" y="4509120"/>
            <a:ext cx="4251325" cy="1987082"/>
          </a:xfrm>
          <a:prstGeom prst="rect">
            <a:avLst/>
          </a:prstGeom>
        </p:spPr>
        <p:txBody>
          <a:bodyPr wrap="square">
            <a:spAutoFit/>
          </a:bodyPr>
          <a:lstStyle/>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Χ χρωμόσωμα μεγαλύτερο του 1</a:t>
            </a:r>
            <a:r>
              <a:rPr lang="el-GR" b="1" baseline="30000" dirty="0">
                <a:solidFill>
                  <a:schemeClr val="accent2"/>
                </a:solidFill>
              </a:rPr>
              <a:t>ου</a:t>
            </a:r>
            <a:r>
              <a:rPr lang="el-GR" b="1" dirty="0">
                <a:solidFill>
                  <a:schemeClr val="accent2"/>
                </a:solidFill>
              </a:rPr>
              <a:t> ζεύγους ακροκεντρικών</a:t>
            </a:r>
          </a:p>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Υ συγκριτικά μικρότερο, ετεροχρωματινικό</a:t>
            </a:r>
          </a:p>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Ετεροχρωματινική ζώνη του Χ κοντά στο κεντρομέρος</a:t>
            </a:r>
            <a:endParaRPr lang="en-US" b="1" dirty="0">
              <a:solidFill>
                <a:schemeClr val="accent2"/>
              </a:solidFill>
            </a:endParaRPr>
          </a:p>
        </p:txBody>
      </p:sp>
      <p:sp>
        <p:nvSpPr>
          <p:cNvPr id="11" name="Ορθογώνιο 10"/>
          <p:cNvSpPr/>
          <p:nvPr/>
        </p:nvSpPr>
        <p:spPr>
          <a:xfrm>
            <a:off x="4644008" y="4333437"/>
            <a:ext cx="4251325" cy="2618666"/>
          </a:xfrm>
          <a:prstGeom prst="rect">
            <a:avLst/>
          </a:prstGeom>
        </p:spPr>
        <p:txBody>
          <a:bodyPr wrap="square">
            <a:spAutoFit/>
          </a:bodyPr>
          <a:lstStyle/>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Χ χρωμόσωμα πολύ μεγαλύτερο του 1</a:t>
            </a:r>
            <a:r>
              <a:rPr lang="el-GR" b="1" baseline="30000" dirty="0">
                <a:solidFill>
                  <a:schemeClr val="accent2"/>
                </a:solidFill>
              </a:rPr>
              <a:t>ου</a:t>
            </a:r>
            <a:r>
              <a:rPr lang="el-GR" b="1" dirty="0">
                <a:solidFill>
                  <a:schemeClr val="accent2"/>
                </a:solidFill>
              </a:rPr>
              <a:t> ζεύγους ακροκεντρικών</a:t>
            </a:r>
          </a:p>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Υ συγκριτικά μεγαλύτερο, σχεδόν ίσιο με το 1</a:t>
            </a:r>
            <a:r>
              <a:rPr lang="el-GR" b="1" baseline="30000" dirty="0">
                <a:solidFill>
                  <a:schemeClr val="accent2"/>
                </a:solidFill>
              </a:rPr>
              <a:t>ο</a:t>
            </a:r>
            <a:r>
              <a:rPr lang="el-GR" b="1" dirty="0">
                <a:solidFill>
                  <a:schemeClr val="accent2"/>
                </a:solidFill>
              </a:rPr>
              <a:t> ζεύγος αυτοσωμικών, ετεροχρωματινικό.</a:t>
            </a:r>
          </a:p>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Ετεροχρωματινική ζώνη του Χ στο απομακρυσμένο μισό από το κεντρομέρος</a:t>
            </a:r>
            <a:endParaRPr lang="en-US" b="1" dirty="0">
              <a:solidFill>
                <a:schemeClr val="accent2"/>
              </a:solidFill>
            </a:endParaRPr>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3675"/>
          <a:stretch/>
        </p:blipFill>
        <p:spPr bwMode="auto">
          <a:xfrm>
            <a:off x="4644008" y="1844824"/>
            <a:ext cx="4472384" cy="25479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944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7171"/>
                                        </p:tgtEl>
                                        <p:attrNameLst>
                                          <p:attrName>style.visibility</p:attrName>
                                        </p:attrNameLst>
                                      </p:cBhvr>
                                      <p:to>
                                        <p:strVal val="visible"/>
                                      </p:to>
                                    </p:set>
                                    <p:animEffect transition="in" filter="fade">
                                      <p:cBhvr>
                                        <p:cTn id="18" dur="500"/>
                                        <p:tgtEl>
                                          <p:spTgt spid="71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0845" y="984503"/>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Μ. </a:t>
            </a:r>
            <a:r>
              <a:rPr lang="en-US" b="1" i="1" dirty="0">
                <a:solidFill>
                  <a:srgbClr val="C00000"/>
                </a:solidFill>
              </a:rPr>
              <a:t>felteni</a:t>
            </a:r>
            <a:endParaRPr lang="en-US" b="1" dirty="0">
              <a:solidFill>
                <a:schemeClr val="accent2"/>
              </a:solidFill>
            </a:endParaRPr>
          </a:p>
        </p:txBody>
      </p:sp>
      <p:sp>
        <p:nvSpPr>
          <p:cNvPr id="18" name="Ορθογώνιο 17"/>
          <p:cNvSpPr/>
          <p:nvPr/>
        </p:nvSpPr>
        <p:spPr>
          <a:xfrm>
            <a:off x="4499992" y="980728"/>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rossiaemeridionalis</a:t>
            </a:r>
            <a:endParaRPr lang="en-US"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13" name="Text Box 6"/>
          <p:cNvSpPr txBox="1">
            <a:spLocks noChangeArrowheads="1"/>
          </p:cNvSpPr>
          <p:nvPr/>
        </p:nvSpPr>
        <p:spPr bwMode="auto">
          <a:xfrm>
            <a:off x="107504" y="1412776"/>
            <a:ext cx="4392488"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b="1" dirty="0">
                <a:solidFill>
                  <a:srgbClr val="C00000"/>
                </a:solidFill>
              </a:rPr>
              <a:t>Βιότοπος-Διατροφή-Λοιπά στοιχεία: </a:t>
            </a:r>
            <a:r>
              <a:rPr lang="el-GR" sz="1700" dirty="0">
                <a:solidFill>
                  <a:schemeClr val="accent2"/>
                </a:solidFill>
              </a:rPr>
              <a:t>Γενικά, εδαφόβιο τρωκτικό, που τρέφεται τόσο με υπέργεια, όσο και με υπόγεια τμήματα φυτών. Προτιμά δάση κωνοφόρων, πυκνά και υγρά δάση οξιάς, κοντά σε ορεινά ρυάκια και λιβαδικές εκτάσεις, καθώς και ξέφωτα.</a:t>
            </a:r>
            <a:r>
              <a:rPr lang="en-US" sz="1700" dirty="0">
                <a:solidFill>
                  <a:schemeClr val="accent2"/>
                </a:solidFill>
              </a:rPr>
              <a:t> </a:t>
            </a:r>
            <a:r>
              <a:rPr lang="el-GR" sz="1700" dirty="0">
                <a:solidFill>
                  <a:schemeClr val="accent2"/>
                </a:solidFill>
              </a:rPr>
              <a:t>Υψόμετρο: 1200-170</a:t>
            </a:r>
            <a:r>
              <a:rPr lang="en-US" sz="1700" dirty="0">
                <a:solidFill>
                  <a:schemeClr val="accent2"/>
                </a:solidFill>
              </a:rPr>
              <a:t>0</a:t>
            </a:r>
            <a:r>
              <a:rPr lang="el-GR" sz="1700" dirty="0">
                <a:solidFill>
                  <a:schemeClr val="accent2"/>
                </a:solidFill>
              </a:rPr>
              <a:t> </a:t>
            </a:r>
            <a:r>
              <a:rPr lang="en-US" sz="1700" dirty="0">
                <a:solidFill>
                  <a:schemeClr val="accent2"/>
                </a:solidFill>
              </a:rPr>
              <a:t>m. </a:t>
            </a:r>
            <a:r>
              <a:rPr lang="el-GR" sz="1700" dirty="0">
                <a:solidFill>
                  <a:schemeClr val="accent2"/>
                </a:solidFill>
              </a:rPr>
              <a:t>Πολύ λίγα στοιχεία είναι γνωστά για την οικολογία και την ηθολογία του. </a:t>
            </a:r>
          </a:p>
          <a:p>
            <a:pPr algn="just" fontAlgn="base">
              <a:spcBef>
                <a:spcPct val="0"/>
              </a:spcBef>
              <a:spcAft>
                <a:spcPct val="0"/>
              </a:spcAft>
              <a:buFont typeface="Arial" pitchFamily="34" charset="0"/>
              <a:buChar char="•"/>
              <a:tabLst>
                <a:tab pos="174625" algn="l"/>
                <a:tab pos="1436688" algn="l"/>
              </a:tabLst>
            </a:pPr>
            <a:r>
              <a:rPr lang="el-GR" sz="1700" dirty="0">
                <a:solidFill>
                  <a:schemeClr val="accent2"/>
                </a:solidFill>
              </a:rPr>
              <a:t> Τα τελευταία 50 έτη έχουν συλλεχθεί ελάχιστα άτομα από 5 τοποθεσίες και ακόμα λιγότερα τα τελευταία 10 έτη από μόλις 2 τοποθεσίες. Συμπατρικό με τα υπόλοιπα είδη </a:t>
            </a:r>
            <a:r>
              <a:rPr lang="en-US" sz="1700" i="1" dirty="0">
                <a:solidFill>
                  <a:schemeClr val="accent2"/>
                </a:solidFill>
              </a:rPr>
              <a:t>Microtus</a:t>
            </a:r>
            <a:r>
              <a:rPr lang="en-US" sz="1700" dirty="0">
                <a:solidFill>
                  <a:schemeClr val="accent2"/>
                </a:solidFill>
              </a:rPr>
              <a:t> </a:t>
            </a:r>
            <a:r>
              <a:rPr lang="el-GR" sz="1700" dirty="0">
                <a:solidFill>
                  <a:schemeClr val="accent2"/>
                </a:solidFill>
              </a:rPr>
              <a:t>πλην του </a:t>
            </a:r>
            <a:r>
              <a:rPr lang="el-GR" sz="1700" i="1" dirty="0">
                <a:solidFill>
                  <a:schemeClr val="accent2"/>
                </a:solidFill>
              </a:rPr>
              <a:t>Μ</a:t>
            </a:r>
            <a:r>
              <a:rPr lang="en-US" sz="1700" i="1" dirty="0">
                <a:solidFill>
                  <a:schemeClr val="accent2"/>
                </a:solidFill>
              </a:rPr>
              <a:t>. guentheri</a:t>
            </a:r>
            <a:r>
              <a:rPr lang="el-GR" sz="1700" i="1" dirty="0">
                <a:solidFill>
                  <a:schemeClr val="accent2"/>
                </a:solidFill>
              </a:rPr>
              <a:t>.</a:t>
            </a:r>
            <a:endParaRPr lang="el-GR" sz="1700" dirty="0">
              <a:solidFill>
                <a:schemeClr val="accent2"/>
              </a:solidFill>
            </a:endParaRPr>
          </a:p>
        </p:txBody>
      </p:sp>
      <p:sp>
        <p:nvSpPr>
          <p:cNvPr id="14" name="Text Box 6"/>
          <p:cNvSpPr txBox="1">
            <a:spLocks noChangeArrowheads="1"/>
          </p:cNvSpPr>
          <p:nvPr/>
        </p:nvSpPr>
        <p:spPr bwMode="auto">
          <a:xfrm>
            <a:off x="4641977" y="3101533"/>
            <a:ext cx="4392488"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Δραστήριο από δύση έως ανατολή ηλίου. Φυτοφάγο, τρέφεται το καλοκαίρι με υπέργεια φυτικά τμήματα και το χειμώνα με υπόγεια. Κινείται στο έδαφος μέσα σε πυκνή βλάστηση, σχηματίζοντας διαδρόμους (</a:t>
            </a:r>
            <a:r>
              <a:rPr lang="en-US" sz="1700" dirty="0">
                <a:solidFill>
                  <a:schemeClr val="accent2"/>
                </a:solidFill>
              </a:rPr>
              <a:t>runways)</a:t>
            </a:r>
            <a:r>
              <a:rPr lang="el-GR" sz="1700" dirty="0">
                <a:solidFill>
                  <a:schemeClr val="accent2"/>
                </a:solidFill>
              </a:rPr>
              <a:t>. Σχηματίζει σύστημα στοών, ενίοτε πολύπλοκο, όχι ιδιαίτερα βαθύ χωρίς χωματοσωρούς. Η επιφανειακή επικοινωνία μεταξύ των ανοιγμάτων δεν είναι πολλές φορές εύκολα ορατή. </a:t>
            </a:r>
          </a:p>
        </p:txBody>
      </p:sp>
      <p:sp>
        <p:nvSpPr>
          <p:cNvPr id="16" name="Text Box 6"/>
          <p:cNvSpPr txBox="1">
            <a:spLocks noChangeArrowheads="1"/>
          </p:cNvSpPr>
          <p:nvPr/>
        </p:nvSpPr>
        <p:spPr bwMode="auto">
          <a:xfrm>
            <a:off x="4639235" y="1484784"/>
            <a:ext cx="4392488"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Βιότοπος: </a:t>
            </a:r>
            <a:r>
              <a:rPr lang="el-GR" sz="1700" dirty="0">
                <a:solidFill>
                  <a:schemeClr val="accent2"/>
                </a:solidFill>
              </a:rPr>
              <a:t>Ψηλή και πυκνή βλάστηση, υγρές, έως και ελώδεις θέσεις, κοντά στις όχθες ποταμών και λιμνών και πρανή δρόμων, σε καλαμιώνες, σε καλλιέργειες σιτηρών και άλλων ειδών, ακόμη και σε πυκνόφυτους κήπους.</a:t>
            </a:r>
          </a:p>
        </p:txBody>
      </p:sp>
    </p:spTree>
    <p:extLst>
      <p:ext uri="{BB962C8B-B14F-4D97-AF65-F5344CB8AC3E}">
        <p14:creationId xmlns:p14="http://schemas.microsoft.com/office/powerpoint/2010/main" val="281127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3" grpId="0"/>
      <p:bldP spid="14"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Ορθογώνιο 17"/>
          <p:cNvSpPr/>
          <p:nvPr/>
        </p:nvSpPr>
        <p:spPr>
          <a:xfrm>
            <a:off x="2233771" y="980728"/>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rossiaemeridionalis</a:t>
            </a:r>
            <a:r>
              <a:rPr lang="el-GR" b="1" dirty="0">
                <a:solidFill>
                  <a:srgbClr val="C00000"/>
                </a:solidFill>
              </a:rPr>
              <a:t>:</a:t>
            </a:r>
            <a:r>
              <a:rPr lang="en-US" b="1" dirty="0">
                <a:solidFill>
                  <a:srgbClr val="C00000"/>
                </a:solidFill>
              </a:rPr>
              <a:t> </a:t>
            </a:r>
            <a:r>
              <a:rPr lang="el-GR" b="1" dirty="0">
                <a:solidFill>
                  <a:srgbClr val="C00000"/>
                </a:solidFill>
              </a:rPr>
              <a:t>Σύστημα στοών</a:t>
            </a:r>
            <a:endParaRPr lang="en-US"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pic>
        <p:nvPicPr>
          <p:cNvPr id="7172" name="Picture 4" descr="C:\Users\Τια Βάσω\Documents\Οι σαρώσεις μου\Microtus runwa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91" y="2149589"/>
            <a:ext cx="3198529" cy="25588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 name="Ομάδα 3"/>
          <p:cNvGrpSpPr/>
          <p:nvPr/>
        </p:nvGrpSpPr>
        <p:grpSpPr>
          <a:xfrm>
            <a:off x="5220072" y="1467882"/>
            <a:ext cx="3312368" cy="5273486"/>
            <a:chOff x="5220072" y="1467882"/>
            <a:chExt cx="3312368" cy="5273486"/>
          </a:xfrm>
        </p:grpSpPr>
        <p:grpSp>
          <p:nvGrpSpPr>
            <p:cNvPr id="3" name="Ομάδα 2"/>
            <p:cNvGrpSpPr/>
            <p:nvPr/>
          </p:nvGrpSpPr>
          <p:grpSpPr>
            <a:xfrm>
              <a:off x="5220072" y="1467882"/>
              <a:ext cx="3312368" cy="5273486"/>
              <a:chOff x="5220072" y="1467882"/>
              <a:chExt cx="3312368" cy="5273486"/>
            </a:xfrm>
          </p:grpSpPr>
          <p:pic>
            <p:nvPicPr>
              <p:cNvPr id="8194" name="Picture 2" descr="C:\Users\Τια Βάσω\Documents\Οι σαρώσεις μου\στοές rossiaemeridionalis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1467882"/>
                <a:ext cx="3312368" cy="52734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Ορθογώνιο 1"/>
              <p:cNvSpPr/>
              <p:nvPr/>
            </p:nvSpPr>
            <p:spPr bwMode="auto">
              <a:xfrm>
                <a:off x="7452320" y="5013176"/>
                <a:ext cx="1080120" cy="16561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Arial" charset="0"/>
                </a:endParaRPr>
              </a:p>
            </p:txBody>
          </p:sp>
        </p:grpSp>
        <p:sp>
          <p:nvSpPr>
            <p:cNvPr id="12" name="Text Box 6"/>
            <p:cNvSpPr txBox="1">
              <a:spLocks noChangeArrowheads="1"/>
            </p:cNvSpPr>
            <p:nvPr/>
          </p:nvSpPr>
          <p:spPr bwMode="auto">
            <a:xfrm>
              <a:off x="7380312" y="4432463"/>
              <a:ext cx="1152128" cy="2092881"/>
            </a:xfrm>
            <a:prstGeom prst="rect">
              <a:avLst/>
            </a:prstGeom>
            <a:solidFill>
              <a:schemeClr val="accent1">
                <a:alpha val="3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000" dirty="0">
                  <a:solidFill>
                    <a:schemeClr val="accent2"/>
                  </a:solidFill>
                </a:rPr>
                <a:t>Α-</a:t>
              </a:r>
              <a:r>
                <a:rPr lang="en-US" sz="1000" dirty="0">
                  <a:solidFill>
                    <a:schemeClr val="accent2"/>
                  </a:solidFill>
                </a:rPr>
                <a:t>C: </a:t>
              </a:r>
              <a:r>
                <a:rPr lang="el-GR" sz="1000" dirty="0">
                  <a:solidFill>
                    <a:schemeClr val="accent2"/>
                  </a:solidFill>
                </a:rPr>
                <a:t>Εγκάρσια όψη.</a:t>
              </a:r>
            </a:p>
            <a:p>
              <a:pPr algn="just" fontAlgn="base">
                <a:spcBef>
                  <a:spcPct val="0"/>
                </a:spcBef>
                <a:spcAft>
                  <a:spcPct val="0"/>
                </a:spcAft>
                <a:tabLst>
                  <a:tab pos="174625" algn="l"/>
                  <a:tab pos="1436688" algn="l"/>
                </a:tabLst>
              </a:pPr>
              <a:r>
                <a:rPr lang="en-US" sz="1000" dirty="0">
                  <a:solidFill>
                    <a:schemeClr val="accent2"/>
                  </a:solidFill>
                </a:rPr>
                <a:t>D,E: </a:t>
              </a:r>
              <a:r>
                <a:rPr lang="el-GR" sz="1000" dirty="0">
                  <a:solidFill>
                    <a:schemeClr val="accent2"/>
                  </a:solidFill>
                </a:rPr>
                <a:t>Κάτοψη. Οι διακεκομμένες γραμμές αντιστοιχούν στους μη ορατούς διαδρόμους επικοινωνίας μεταξύ των ανοιγμάτων των στοών. </a:t>
              </a:r>
            </a:p>
          </p:txBody>
        </p:sp>
      </p:grpSp>
    </p:spTree>
    <p:extLst>
      <p:ext uri="{BB962C8B-B14F-4D97-AF65-F5344CB8AC3E}">
        <p14:creationId xmlns:p14="http://schemas.microsoft.com/office/powerpoint/2010/main" val="371270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fade">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9" name="Ορθογώνιο 8"/>
          <p:cNvSpPr/>
          <p:nvPr/>
        </p:nvSpPr>
        <p:spPr>
          <a:xfrm>
            <a:off x="151969" y="1128519"/>
            <a:ext cx="4251325" cy="646331"/>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M. subterraneus </a:t>
            </a:r>
            <a:r>
              <a:rPr lang="el-GR" b="1" dirty="0">
                <a:solidFill>
                  <a:srgbClr val="C00000"/>
                </a:solidFill>
              </a:rPr>
              <a:t>– Ευρωπαϊκός Σκαπτοποντικός – </a:t>
            </a:r>
            <a:r>
              <a:rPr lang="en-US" b="1" dirty="0">
                <a:solidFill>
                  <a:srgbClr val="C00000"/>
                </a:solidFill>
              </a:rPr>
              <a:t>VU</a:t>
            </a:r>
          </a:p>
        </p:txBody>
      </p:sp>
      <p:sp>
        <p:nvSpPr>
          <p:cNvPr id="10" name="Ορθογώνιο 9"/>
          <p:cNvSpPr/>
          <p:nvPr/>
        </p:nvSpPr>
        <p:spPr>
          <a:xfrm>
            <a:off x="4499992" y="1124744"/>
            <a:ext cx="4676458" cy="646331"/>
          </a:xfrm>
          <a:prstGeom prst="rect">
            <a:avLst/>
          </a:prstGeom>
        </p:spPr>
        <p:txBody>
          <a:bodyPr wrap="square">
            <a:spAutoFit/>
          </a:bodyPr>
          <a:lstStyle/>
          <a:p>
            <a:pPr marL="1588" indent="-1588" algn="ctr" fontAlgn="base">
              <a:spcBef>
                <a:spcPct val="0"/>
              </a:spcBef>
              <a:spcAft>
                <a:spcPct val="0"/>
              </a:spcAft>
              <a:tabLst>
                <a:tab pos="1257300" algn="l"/>
              </a:tabLst>
            </a:pPr>
            <a:r>
              <a:rPr lang="el-GR" b="1" i="1" dirty="0">
                <a:solidFill>
                  <a:srgbClr val="C00000"/>
                </a:solidFill>
              </a:rPr>
              <a:t>Μ. </a:t>
            </a:r>
            <a:r>
              <a:rPr lang="en-US" b="1" i="1" dirty="0" err="1">
                <a:solidFill>
                  <a:srgbClr val="C00000"/>
                </a:solidFill>
              </a:rPr>
              <a:t>hartingi</a:t>
            </a:r>
            <a:r>
              <a:rPr lang="en-US" b="1" i="1" dirty="0">
                <a:solidFill>
                  <a:srgbClr val="C00000"/>
                </a:solidFill>
              </a:rPr>
              <a:t> –</a:t>
            </a:r>
            <a:r>
              <a:rPr lang="el-GR" b="1" i="1" dirty="0">
                <a:solidFill>
                  <a:srgbClr val="C00000"/>
                </a:solidFill>
              </a:rPr>
              <a:t> </a:t>
            </a:r>
            <a:r>
              <a:rPr lang="el-GR" b="1" i="1" dirty="0" err="1">
                <a:solidFill>
                  <a:srgbClr val="C00000"/>
                </a:solidFill>
              </a:rPr>
              <a:t>Σ</a:t>
            </a:r>
            <a:r>
              <a:rPr lang="el-GR" b="1" dirty="0" err="1">
                <a:solidFill>
                  <a:srgbClr val="C00000"/>
                </a:solidFill>
              </a:rPr>
              <a:t>καπτοποντικός</a:t>
            </a:r>
            <a:r>
              <a:rPr lang="el-GR" b="1" dirty="0">
                <a:solidFill>
                  <a:srgbClr val="C00000"/>
                </a:solidFill>
              </a:rPr>
              <a:t> του </a:t>
            </a:r>
            <a:r>
              <a:rPr lang="en-US" b="1" dirty="0" err="1">
                <a:solidFill>
                  <a:srgbClr val="C00000"/>
                </a:solidFill>
              </a:rPr>
              <a:t>Günther</a:t>
            </a:r>
            <a:r>
              <a:rPr lang="en-US" b="1" dirty="0">
                <a:solidFill>
                  <a:srgbClr val="C00000"/>
                </a:solidFill>
              </a:rPr>
              <a:t> </a:t>
            </a:r>
            <a:r>
              <a:rPr lang="el-GR" b="1" dirty="0">
                <a:solidFill>
                  <a:srgbClr val="C00000"/>
                </a:solidFill>
              </a:rPr>
              <a:t>– </a:t>
            </a:r>
            <a:r>
              <a:rPr lang="en-US" b="1" dirty="0">
                <a:solidFill>
                  <a:srgbClr val="C00000"/>
                </a:solidFill>
              </a:rPr>
              <a:t>LC</a:t>
            </a:r>
          </a:p>
        </p:txBody>
      </p:sp>
      <p:sp>
        <p:nvSpPr>
          <p:cNvPr id="11" name="Text Box 6"/>
          <p:cNvSpPr txBox="1">
            <a:spLocks noChangeArrowheads="1"/>
          </p:cNvSpPr>
          <p:nvPr/>
        </p:nvSpPr>
        <p:spPr bwMode="auto">
          <a:xfrm>
            <a:off x="971600" y="5085315"/>
            <a:ext cx="374441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a:t>
            </a:r>
            <a:r>
              <a:rPr lang="en-US" sz="1700" dirty="0">
                <a:solidFill>
                  <a:srgbClr val="C00000"/>
                </a:solidFill>
              </a:rPr>
              <a:t>75-106</a:t>
            </a:r>
            <a:r>
              <a:rPr lang="el-GR" sz="1700" dirty="0">
                <a:solidFill>
                  <a:srgbClr val="C00000"/>
                </a:solidFill>
              </a:rPr>
              <a:t>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a:t>
            </a:r>
            <a:r>
              <a:rPr lang="en-US" sz="1700" dirty="0">
                <a:solidFill>
                  <a:srgbClr val="C00000"/>
                </a:solidFill>
              </a:rPr>
              <a:t>25-43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a:t>
            </a:r>
            <a:r>
              <a:rPr lang="en-US" sz="1700" dirty="0">
                <a:solidFill>
                  <a:srgbClr val="C00000"/>
                </a:solidFill>
              </a:rPr>
              <a:t>12-27</a:t>
            </a:r>
            <a:r>
              <a:rPr lang="el-GR" sz="1700" dirty="0">
                <a:solidFill>
                  <a:srgbClr val="C00000"/>
                </a:solidFill>
              </a:rPr>
              <a:t> </a:t>
            </a:r>
            <a:r>
              <a:rPr lang="en-US" sz="1700" dirty="0">
                <a:solidFill>
                  <a:srgbClr val="C00000"/>
                </a:solidFill>
              </a:rPr>
              <a:t>gr</a:t>
            </a:r>
            <a:endParaRPr lang="el-GR" sz="1700" dirty="0">
              <a:solidFill>
                <a:srgbClr val="C00000"/>
              </a:solidFill>
            </a:endParaRPr>
          </a:p>
        </p:txBody>
      </p:sp>
      <p:sp>
        <p:nvSpPr>
          <p:cNvPr id="14" name="Text Box 6"/>
          <p:cNvSpPr txBox="1">
            <a:spLocks noChangeArrowheads="1"/>
          </p:cNvSpPr>
          <p:nvPr/>
        </p:nvSpPr>
        <p:spPr bwMode="auto">
          <a:xfrm>
            <a:off x="4578932" y="3789040"/>
            <a:ext cx="450383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chemeClr val="accent2"/>
                </a:solidFill>
              </a:rPr>
              <a:t>Το πιο μεγαλόσωμο από τα ελληνικά είδη</a:t>
            </a:r>
            <a:r>
              <a:rPr lang="en-US" sz="1500" b="1" dirty="0">
                <a:solidFill>
                  <a:schemeClr val="accent2"/>
                </a:solidFill>
              </a:rPr>
              <a:t>, </a:t>
            </a:r>
            <a:r>
              <a:rPr lang="el-GR" sz="1500" b="1" dirty="0">
                <a:solidFill>
                  <a:schemeClr val="accent2"/>
                </a:solidFill>
              </a:rPr>
              <a:t> με τα οποία δεν συνυπάρχει πουθενά. Πιο κοντή ουρά από το επίσης μεγαλόσωμο </a:t>
            </a:r>
            <a:r>
              <a:rPr lang="en-US" sz="1500" b="1" i="1" dirty="0">
                <a:solidFill>
                  <a:schemeClr val="accent2"/>
                </a:solidFill>
              </a:rPr>
              <a:t>M. rossiaemeridionalis</a:t>
            </a:r>
            <a:r>
              <a:rPr lang="en-US" sz="1500" b="1" dirty="0">
                <a:solidFill>
                  <a:schemeClr val="accent2"/>
                </a:solidFill>
              </a:rPr>
              <a:t>. </a:t>
            </a:r>
            <a:r>
              <a:rPr lang="el-GR" sz="1500" b="1" dirty="0">
                <a:solidFill>
                  <a:schemeClr val="accent2"/>
                </a:solidFill>
              </a:rPr>
              <a:t>Μάτια γενικώς μεγάλα και αυτιά με αραιή τρίχωση στο περίγραμμα. Τέσσερα ζεύγη θηλών (2 θωρακικά και 2 βουβωνικά). Πέντε φύματα στην κάτω επιφάνεια των κάτω άκρων.</a:t>
            </a:r>
            <a:r>
              <a:rPr lang="en-US" sz="1500" b="1" dirty="0">
                <a:solidFill>
                  <a:schemeClr val="accent2"/>
                </a:solidFill>
              </a:rPr>
              <a:t> </a:t>
            </a:r>
            <a:endParaRPr lang="el-GR" sz="1500" b="1" dirty="0">
              <a:solidFill>
                <a:schemeClr val="accent2"/>
              </a:solidFill>
            </a:endParaRPr>
          </a:p>
        </p:txBody>
      </p:sp>
      <p:sp>
        <p:nvSpPr>
          <p:cNvPr id="16" name="Text Box 6"/>
          <p:cNvSpPr txBox="1">
            <a:spLocks noChangeArrowheads="1"/>
          </p:cNvSpPr>
          <p:nvPr/>
        </p:nvSpPr>
        <p:spPr bwMode="auto">
          <a:xfrm>
            <a:off x="4695095" y="5689796"/>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103-130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22-35</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33-65 </a:t>
            </a:r>
            <a:r>
              <a:rPr lang="en-US" sz="1700" dirty="0">
                <a:solidFill>
                  <a:srgbClr val="C00000"/>
                </a:solidFill>
              </a:rPr>
              <a:t>gr</a:t>
            </a:r>
            <a:endParaRPr lang="el-GR" sz="1700" dirty="0">
              <a:solidFill>
                <a:srgbClr val="C00000"/>
              </a:solidFill>
            </a:endParaRPr>
          </a:p>
        </p:txBody>
      </p:sp>
      <p:sp>
        <p:nvSpPr>
          <p:cNvPr id="12" name="Text Box 6"/>
          <p:cNvSpPr txBox="1">
            <a:spLocks noChangeArrowheads="1"/>
          </p:cNvSpPr>
          <p:nvPr/>
        </p:nvSpPr>
        <p:spPr bwMode="auto">
          <a:xfrm>
            <a:off x="68164" y="3645024"/>
            <a:ext cx="450383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Συγκριτικά πιο σκουρόχρωμο και γενικά μικρόσωμο με σχετικά κοντή ουρά. Μικρά μάτια και αυτιά επενδεδυμένα από κοντό, πυκνό τρίχωμα. 2 ζεύγη βουβωνικών θηλών και 5 φύματα στην κάτω επιφάνεια των κάτω άκρων.</a:t>
            </a:r>
          </a:p>
        </p:txBody>
      </p:sp>
      <p:pic>
        <p:nvPicPr>
          <p:cNvPr id="1027" name="Picture 3" descr="I:\photos\Φωτογραφίες Ζώων\Rodents from Greece\M.g.Amyn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945" r="8617" b="15048"/>
          <a:stretch/>
        </p:blipFill>
        <p:spPr bwMode="auto">
          <a:xfrm>
            <a:off x="5275635" y="1831377"/>
            <a:ext cx="3125173" cy="18856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Τια Βάσω\Documents\Οι σαρώσεις μου\M. subterraneus.jpg"/>
          <p:cNvPicPr>
            <a:picLocks noChangeAspect="1" noChangeArrowheads="1"/>
          </p:cNvPicPr>
          <p:nvPr/>
        </p:nvPicPr>
        <p:blipFill rotWithShape="1">
          <a:blip r:embed="rId4">
            <a:extLst>
              <a:ext uri="{28A0092B-C50C-407E-A947-70E740481C1C}">
                <a14:useLocalDpi xmlns:a14="http://schemas.microsoft.com/office/drawing/2010/main" val="0"/>
              </a:ext>
            </a:extLst>
          </a:blip>
          <a:srcRect l="25241" t="47895" b="26683"/>
          <a:stretch/>
        </p:blipFill>
        <p:spPr bwMode="auto">
          <a:xfrm>
            <a:off x="566772" y="1916832"/>
            <a:ext cx="3421719" cy="151216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3" name="Picture 4" descr="C:\Users\Τια Βάσω\Documents\Οι σαρώσεις μου\M. subterraneus.jpg"/>
          <p:cNvPicPr>
            <a:picLocks noChangeAspect="1" noChangeArrowheads="1"/>
          </p:cNvPicPr>
          <p:nvPr/>
        </p:nvPicPr>
        <p:blipFill rotWithShape="1">
          <a:blip r:embed="rId4">
            <a:extLst>
              <a:ext uri="{28A0092B-C50C-407E-A947-70E740481C1C}">
                <a14:useLocalDpi xmlns:a14="http://schemas.microsoft.com/office/drawing/2010/main" val="0"/>
              </a:ext>
            </a:extLst>
          </a:blip>
          <a:srcRect l="77709" t="79272" r="10245" b="3572"/>
          <a:stretch/>
        </p:blipFill>
        <p:spPr bwMode="auto">
          <a:xfrm>
            <a:off x="209169" y="5042119"/>
            <a:ext cx="762431" cy="14112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8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fade">
                                      <p:cBhvr>
                                        <p:cTn id="33" dur="500"/>
                                        <p:tgtEl>
                                          <p:spTgt spid="10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6"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4572000" y="1613699"/>
            <a:ext cx="439248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Βιότοπος-Ηθολογία-Διατροφή: </a:t>
            </a:r>
            <a:r>
              <a:rPr lang="el-GR" dirty="0">
                <a:solidFill>
                  <a:schemeClr val="accent2"/>
                </a:solidFill>
              </a:rPr>
              <a:t>Λιβάδια και καλλιεργούμενες εκτάσεις. Νυχτόβιος και κυρίως φυτοφάγος ποντικός, με προτίμηση σε καρπούς. </a:t>
            </a:r>
            <a:r>
              <a:rPr lang="el-GR" dirty="0">
                <a:solidFill>
                  <a:srgbClr val="00B050"/>
                </a:solidFill>
              </a:rPr>
              <a:t>Φέρει μοναδικά γνωρίσματα, </a:t>
            </a:r>
            <a:r>
              <a:rPr lang="el-GR" dirty="0">
                <a:solidFill>
                  <a:schemeClr val="accent2"/>
                </a:solidFill>
              </a:rPr>
              <a:t>σε σχέση με τα υπόλοιπα </a:t>
            </a:r>
            <a:r>
              <a:rPr lang="en-US" dirty="0">
                <a:solidFill>
                  <a:schemeClr val="accent2"/>
                </a:solidFill>
              </a:rPr>
              <a:t>taxa</a:t>
            </a:r>
            <a:r>
              <a:rPr lang="el-GR" dirty="0">
                <a:solidFill>
                  <a:schemeClr val="accent2"/>
                </a:solidFill>
              </a:rPr>
              <a:t> του γένους </a:t>
            </a:r>
            <a:r>
              <a:rPr lang="en-US" i="1" dirty="0">
                <a:solidFill>
                  <a:schemeClr val="accent2"/>
                </a:solidFill>
              </a:rPr>
              <a:t>Mus</a:t>
            </a:r>
            <a:r>
              <a:rPr lang="el-GR" dirty="0">
                <a:solidFill>
                  <a:schemeClr val="accent2"/>
                </a:solidFill>
              </a:rPr>
              <a:t>,</a:t>
            </a:r>
            <a:r>
              <a:rPr lang="en-US" i="1" dirty="0">
                <a:solidFill>
                  <a:schemeClr val="accent2"/>
                </a:solidFill>
              </a:rPr>
              <a:t> </a:t>
            </a:r>
            <a:r>
              <a:rPr lang="el-GR" dirty="0">
                <a:solidFill>
                  <a:schemeClr val="accent2"/>
                </a:solidFill>
              </a:rPr>
              <a:t>καθώς: </a:t>
            </a:r>
          </a:p>
          <a:p>
            <a:pPr algn="just" fontAlgn="base">
              <a:spcBef>
                <a:spcPct val="0"/>
              </a:spcBef>
              <a:spcAft>
                <a:spcPct val="0"/>
              </a:spcAft>
              <a:buFont typeface="Arial" pitchFamily="34" charset="0"/>
              <a:buChar char="•"/>
              <a:tabLst>
                <a:tab pos="174625" algn="l"/>
                <a:tab pos="1436688" algn="l"/>
              </a:tabLst>
            </a:pPr>
            <a:r>
              <a:rPr lang="el-GR" b="1" dirty="0">
                <a:solidFill>
                  <a:schemeClr val="accent2"/>
                </a:solidFill>
              </a:rPr>
              <a:t> </a:t>
            </a:r>
            <a:r>
              <a:rPr lang="el-GR" dirty="0">
                <a:solidFill>
                  <a:schemeClr val="accent2"/>
                </a:solidFill>
              </a:rPr>
              <a:t>Κατασκευάζει πολύπλοκα υπόγεια δίκτυα στοών και εντυπωσιακούς χωματοσωρούς, ύψους που υπερβαίνει τα 30</a:t>
            </a:r>
            <a:r>
              <a:rPr lang="en-US" dirty="0">
                <a:solidFill>
                  <a:schemeClr val="accent2"/>
                </a:solidFill>
              </a:rPr>
              <a:t>cm </a:t>
            </a:r>
            <a:r>
              <a:rPr lang="el-GR" dirty="0">
                <a:solidFill>
                  <a:schemeClr val="accent2"/>
                </a:solidFill>
              </a:rPr>
              <a:t>και πλάτους </a:t>
            </a:r>
            <a:r>
              <a:rPr lang="en-US" dirty="0">
                <a:solidFill>
                  <a:schemeClr val="accent2"/>
                </a:solidFill>
              </a:rPr>
              <a:t>&gt;</a:t>
            </a:r>
            <a:r>
              <a:rPr lang="el-GR" dirty="0">
                <a:solidFill>
                  <a:schemeClr val="accent2"/>
                </a:solidFill>
              </a:rPr>
              <a:t> 1</a:t>
            </a:r>
            <a:r>
              <a:rPr lang="en-US" dirty="0">
                <a:solidFill>
                  <a:schemeClr val="accent2"/>
                </a:solidFill>
              </a:rPr>
              <a:t>m</a:t>
            </a:r>
            <a:r>
              <a:rPr lang="el-GR" dirty="0">
                <a:solidFill>
                  <a:schemeClr val="accent2"/>
                </a:solidFill>
              </a:rPr>
              <a:t>, οι οποίοι πληρούνται με καρπούς σιτηρών κ.λπ. για το χειμώνα. </a:t>
            </a:r>
          </a:p>
          <a:p>
            <a:pPr algn="just" fontAlgn="base">
              <a:spcBef>
                <a:spcPct val="0"/>
              </a:spcBef>
              <a:spcAft>
                <a:spcPct val="0"/>
              </a:spcAft>
              <a:buFont typeface="Arial" pitchFamily="34" charset="0"/>
              <a:buChar char="•"/>
              <a:tabLst>
                <a:tab pos="174625" algn="l"/>
                <a:tab pos="1436688" algn="l"/>
              </a:tabLst>
            </a:pPr>
            <a:r>
              <a:rPr lang="el-GR" dirty="0">
                <a:solidFill>
                  <a:schemeClr val="accent2"/>
                </a:solidFill>
              </a:rPr>
              <a:t> Επιδεικνύει ένα αναπαραγωγικό σύστημα μονογαμίας με σταθερές σχέσεις αρσενικού-θηλυκού. Ιδιαίτερα ανεπτυγμένη αίσθηση όσφρησης.</a:t>
            </a:r>
          </a:p>
        </p:txBody>
      </p:sp>
      <p:sp>
        <p:nvSpPr>
          <p:cNvPr id="8" name="Text Box 6"/>
          <p:cNvSpPr txBox="1">
            <a:spLocks noChangeArrowheads="1"/>
          </p:cNvSpPr>
          <p:nvPr/>
        </p:nvSpPr>
        <p:spPr bwMode="auto">
          <a:xfrm>
            <a:off x="179512" y="1556792"/>
            <a:ext cx="439248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Παγκόσμια εξάπλωση, κοινό σε αστικά περιβάλλοντα (σπίτια, καταστήματα κ.λπ.), σε αγροτικά περιβάλλοντα (εκτροφεία ζώων, αποθήκες κ.λπ.) Επίσης σε ανοικτές εκτάσεις, αν και σε λιγότερο βαθμό από το </a:t>
            </a:r>
            <a:r>
              <a:rPr lang="en-US" i="1" dirty="0">
                <a:solidFill>
                  <a:schemeClr val="accent2"/>
                </a:solidFill>
              </a:rPr>
              <a:t>A. sylvaticus</a:t>
            </a:r>
            <a:r>
              <a:rPr lang="en-US" dirty="0">
                <a:solidFill>
                  <a:schemeClr val="accent2"/>
                </a:solidFill>
              </a:rPr>
              <a:t>. </a:t>
            </a:r>
            <a:r>
              <a:rPr lang="el-GR" dirty="0">
                <a:solidFill>
                  <a:schemeClr val="accent2"/>
                </a:solidFill>
              </a:rPr>
              <a:t>Κατασκευάζει απλές φωλιές, π.χ. σε τρύπες κτηρίων, κάτω από πατώματα, το πολύ με στοές μικρού βάθους με μικρό άνοιγμα. </a:t>
            </a:r>
            <a:endParaRPr lang="el-GR" b="1" dirty="0">
              <a:solidFill>
                <a:schemeClr val="accent2"/>
              </a:solidFill>
            </a:endParaRPr>
          </a:p>
        </p:txBody>
      </p:sp>
      <p:sp>
        <p:nvSpPr>
          <p:cNvPr id="9" name="Text Box 6"/>
          <p:cNvSpPr txBox="1">
            <a:spLocks noChangeArrowheads="1"/>
          </p:cNvSpPr>
          <p:nvPr/>
        </p:nvSpPr>
        <p:spPr bwMode="auto">
          <a:xfrm>
            <a:off x="179512" y="4588093"/>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rgbClr val="C00000"/>
                </a:solidFill>
              </a:rPr>
              <a:t> Ηθολογία-Διατροφή: </a:t>
            </a:r>
            <a:r>
              <a:rPr lang="el-GR" dirty="0">
                <a:solidFill>
                  <a:schemeClr val="accent2"/>
                </a:solidFill>
              </a:rPr>
              <a:t>Κυρίως νυκτόβιος. Παμφάγος με προτίμηση στα σιτηρά. Τρέφεται μόνο όταν είναι απαραίτητο. Ικανός στο σκαρφάλωμα και με αλτική δυνατότητα.</a:t>
            </a:r>
            <a:endParaRPr lang="el-GR" b="1" dirty="0">
              <a:solidFill>
                <a:schemeClr val="accent2"/>
              </a:solidFill>
            </a:endParaRPr>
          </a:p>
        </p:txBody>
      </p:sp>
      <p:sp>
        <p:nvSpPr>
          <p:cNvPr id="1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1" name="Ορθογώνιο 10"/>
          <p:cNvSpPr/>
          <p:nvPr/>
        </p:nvSpPr>
        <p:spPr>
          <a:xfrm>
            <a:off x="90845" y="1128519"/>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Μ. </a:t>
            </a:r>
            <a:r>
              <a:rPr lang="en-US" b="1" i="1" dirty="0">
                <a:solidFill>
                  <a:srgbClr val="C00000"/>
                </a:solidFill>
              </a:rPr>
              <a:t>musculus domesticus</a:t>
            </a:r>
            <a:endParaRPr lang="en-US" b="1" dirty="0">
              <a:solidFill>
                <a:srgbClr val="C00000"/>
              </a:solidFill>
            </a:endParaRPr>
          </a:p>
        </p:txBody>
      </p:sp>
      <p:sp>
        <p:nvSpPr>
          <p:cNvPr id="12" name="Ορθογώνιο 11"/>
          <p:cNvSpPr/>
          <p:nvPr/>
        </p:nvSpPr>
        <p:spPr>
          <a:xfrm>
            <a:off x="4499992" y="1124744"/>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spicilegus</a:t>
            </a:r>
            <a:endParaRPr lang="en-US" b="1" dirty="0">
              <a:solidFill>
                <a:srgbClr val="C00000"/>
              </a:solidFill>
            </a:endParaRPr>
          </a:p>
        </p:txBody>
      </p:sp>
    </p:spTree>
    <p:extLst>
      <p:ext uri="{BB962C8B-B14F-4D97-AF65-F5344CB8AC3E}">
        <p14:creationId xmlns:p14="http://schemas.microsoft.com/office/powerpoint/2010/main" val="1235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0845" y="1340768"/>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Μ. </a:t>
            </a:r>
            <a:r>
              <a:rPr lang="en-US" b="1" i="1" dirty="0">
                <a:solidFill>
                  <a:srgbClr val="C00000"/>
                </a:solidFill>
              </a:rPr>
              <a:t>subterraneus</a:t>
            </a:r>
            <a:endParaRPr lang="en-US" b="1" dirty="0">
              <a:solidFill>
                <a:srgbClr val="C00000"/>
              </a:solidFill>
            </a:endParaRPr>
          </a:p>
        </p:txBody>
      </p:sp>
      <p:sp>
        <p:nvSpPr>
          <p:cNvPr id="18" name="Ορθογώνιο 17"/>
          <p:cNvSpPr/>
          <p:nvPr/>
        </p:nvSpPr>
        <p:spPr>
          <a:xfrm>
            <a:off x="4499992" y="1336993"/>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hartingi</a:t>
            </a:r>
            <a:endParaRPr lang="en-US" b="1" dirty="0">
              <a:solidFill>
                <a:srgbClr val="C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pic>
        <p:nvPicPr>
          <p:cNvPr id="3" name="Picture 2">
            <a:extLst>
              <a:ext uri="{FF2B5EF4-FFF2-40B4-BE49-F238E27FC236}">
                <a16:creationId xmlns:a16="http://schemas.microsoft.com/office/drawing/2014/main" id="{79160A56-14E1-4090-7814-8636CF2DA3F0}"/>
              </a:ext>
            </a:extLst>
          </p:cNvPr>
          <p:cNvPicPr>
            <a:picLocks noChangeAspect="1"/>
          </p:cNvPicPr>
          <p:nvPr/>
        </p:nvPicPr>
        <p:blipFill>
          <a:blip r:embed="rId3"/>
          <a:stretch>
            <a:fillRect/>
          </a:stretch>
        </p:blipFill>
        <p:spPr>
          <a:xfrm>
            <a:off x="0" y="1988840"/>
            <a:ext cx="4706170" cy="4060546"/>
          </a:xfrm>
          <a:prstGeom prst="rect">
            <a:avLst/>
          </a:prstGeom>
        </p:spPr>
      </p:pic>
      <p:pic>
        <p:nvPicPr>
          <p:cNvPr id="5" name="Picture 4">
            <a:extLst>
              <a:ext uri="{FF2B5EF4-FFF2-40B4-BE49-F238E27FC236}">
                <a16:creationId xmlns:a16="http://schemas.microsoft.com/office/drawing/2014/main" id="{C1D321AA-53DC-B341-BA2F-3C97F1391F33}"/>
              </a:ext>
            </a:extLst>
          </p:cNvPr>
          <p:cNvPicPr>
            <a:picLocks noChangeAspect="1"/>
          </p:cNvPicPr>
          <p:nvPr/>
        </p:nvPicPr>
        <p:blipFill>
          <a:blip r:embed="rId4"/>
          <a:stretch>
            <a:fillRect/>
          </a:stretch>
        </p:blipFill>
        <p:spPr>
          <a:xfrm>
            <a:off x="4779622" y="2600094"/>
            <a:ext cx="4364378" cy="2838038"/>
          </a:xfrm>
          <a:prstGeom prst="rect">
            <a:avLst/>
          </a:prstGeom>
        </p:spPr>
      </p:pic>
    </p:spTree>
    <p:extLst>
      <p:ext uri="{BB962C8B-B14F-4D97-AF65-F5344CB8AC3E}">
        <p14:creationId xmlns:p14="http://schemas.microsoft.com/office/powerpoint/2010/main" val="244331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0845"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Μ. </a:t>
            </a:r>
            <a:r>
              <a:rPr lang="en-US" b="1" i="1" dirty="0">
                <a:solidFill>
                  <a:srgbClr val="C00000"/>
                </a:solidFill>
              </a:rPr>
              <a:t>subterraneus</a:t>
            </a:r>
            <a:r>
              <a:rPr lang="en-US" b="1" dirty="0">
                <a:solidFill>
                  <a:srgbClr val="C00000"/>
                </a:solidFill>
              </a:rPr>
              <a:t>: </a:t>
            </a:r>
            <a:r>
              <a:rPr lang="el-GR" b="1" dirty="0">
                <a:solidFill>
                  <a:schemeClr val="accent2"/>
                </a:solidFill>
              </a:rPr>
              <a:t>2</a:t>
            </a:r>
            <a:r>
              <a:rPr lang="en-US" b="1" i="1" dirty="0">
                <a:solidFill>
                  <a:schemeClr val="accent2"/>
                </a:solidFill>
              </a:rPr>
              <a:t>n</a:t>
            </a:r>
            <a:r>
              <a:rPr lang="en-US" b="1" dirty="0">
                <a:solidFill>
                  <a:schemeClr val="accent2"/>
                </a:solidFill>
              </a:rPr>
              <a:t>=52, NF=60</a:t>
            </a:r>
          </a:p>
        </p:txBody>
      </p:sp>
      <p:sp>
        <p:nvSpPr>
          <p:cNvPr id="18" name="Ορθογώνιο 17"/>
          <p:cNvSpPr/>
          <p:nvPr/>
        </p:nvSpPr>
        <p:spPr>
          <a:xfrm>
            <a:off x="4499992" y="1336993"/>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hartingi</a:t>
            </a:r>
            <a:r>
              <a:rPr lang="en-US" b="1" dirty="0">
                <a:solidFill>
                  <a:srgbClr val="C00000"/>
                </a:solidFill>
              </a:rPr>
              <a:t>: </a:t>
            </a:r>
            <a:r>
              <a:rPr lang="el-GR" b="1" dirty="0">
                <a:solidFill>
                  <a:schemeClr val="accent2"/>
                </a:solidFill>
              </a:rPr>
              <a:t>2</a:t>
            </a:r>
            <a:r>
              <a:rPr lang="en-US" b="1" i="1" dirty="0">
                <a:solidFill>
                  <a:schemeClr val="accent2"/>
                </a:solidFill>
              </a:rPr>
              <a:t>n</a:t>
            </a:r>
            <a:r>
              <a:rPr lang="en-US" b="1" dirty="0">
                <a:solidFill>
                  <a:schemeClr val="accent2"/>
                </a:solidFill>
              </a:rPr>
              <a:t>=NF=54</a:t>
            </a:r>
            <a:endParaRPr lang="en-US" b="1" dirty="0">
              <a:solidFill>
                <a:srgbClr val="C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Καρυότυπος</a:t>
            </a:r>
            <a:endParaRPr lang="en-US" sz="2200"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73" t="48079" r="-177" b="401"/>
          <a:stretch/>
        </p:blipFill>
        <p:spPr bwMode="auto">
          <a:xfrm>
            <a:off x="4595547" y="1793528"/>
            <a:ext cx="4485348" cy="29826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Ορθογώνιο 9"/>
          <p:cNvSpPr/>
          <p:nvPr/>
        </p:nvSpPr>
        <p:spPr>
          <a:xfrm>
            <a:off x="91204" y="4509120"/>
            <a:ext cx="4251325" cy="1987082"/>
          </a:xfrm>
          <a:prstGeom prst="rect">
            <a:avLst/>
          </a:prstGeom>
        </p:spPr>
        <p:txBody>
          <a:bodyPr wrap="square">
            <a:spAutoFit/>
          </a:bodyPr>
          <a:lstStyle/>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Ετεροχρωματίνη στο κέντρο των αυτοσωμικών χρωμοσωμάτων</a:t>
            </a:r>
          </a:p>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Χ μετακεντρικό με δύο ετεροχρωματινικές ζώνες</a:t>
            </a:r>
          </a:p>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Υ μεσαίο-μεγάλο, </a:t>
            </a:r>
            <a:r>
              <a:rPr lang="el-GR" b="1" dirty="0" err="1">
                <a:solidFill>
                  <a:schemeClr val="accent2"/>
                </a:solidFill>
              </a:rPr>
              <a:t>ετερο</a:t>
            </a:r>
            <a:r>
              <a:rPr lang="el-GR" b="1" dirty="0">
                <a:solidFill>
                  <a:schemeClr val="accent2"/>
                </a:solidFill>
              </a:rPr>
              <a:t>-</a:t>
            </a:r>
            <a:r>
              <a:rPr lang="el-GR" b="1" dirty="0" err="1">
                <a:solidFill>
                  <a:schemeClr val="accent2"/>
                </a:solidFill>
              </a:rPr>
              <a:t>χρωματινικό</a:t>
            </a:r>
            <a:endParaRPr lang="en-US" b="1" dirty="0">
              <a:solidFill>
                <a:schemeClr val="accent2"/>
              </a:solidFill>
            </a:endParaRPr>
          </a:p>
        </p:txBody>
      </p:sp>
      <p:sp>
        <p:nvSpPr>
          <p:cNvPr id="11" name="Ορθογώνιο 10"/>
          <p:cNvSpPr/>
          <p:nvPr/>
        </p:nvSpPr>
        <p:spPr>
          <a:xfrm>
            <a:off x="4644008" y="4847429"/>
            <a:ext cx="4251325" cy="1039708"/>
          </a:xfrm>
          <a:prstGeom prst="rect">
            <a:avLst/>
          </a:prstGeom>
        </p:spPr>
        <p:txBody>
          <a:bodyPr wrap="square">
            <a:spAutoFit/>
          </a:bodyPr>
          <a:lstStyle/>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Ετεροχρωματίνη στο κεντρομέρος</a:t>
            </a:r>
          </a:p>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Χ μεσαίου μεγέθους</a:t>
            </a:r>
          </a:p>
          <a:p>
            <a:pPr marL="285750" indent="-285750" algn="just" fontAlgn="base">
              <a:lnSpc>
                <a:spcPct val="114000"/>
              </a:lnSpc>
              <a:spcBef>
                <a:spcPct val="0"/>
              </a:spcBef>
              <a:spcAft>
                <a:spcPct val="0"/>
              </a:spcAft>
              <a:buFont typeface="Arial" pitchFamily="34" charset="0"/>
              <a:buChar char="•"/>
              <a:tabLst>
                <a:tab pos="1257300" algn="l"/>
              </a:tabLst>
            </a:pPr>
            <a:r>
              <a:rPr lang="el-GR" b="1" dirty="0">
                <a:solidFill>
                  <a:schemeClr val="accent2"/>
                </a:solidFill>
              </a:rPr>
              <a:t>Υ πολύ μικρό</a:t>
            </a:r>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43" t="50865" r="1" b="696"/>
          <a:stretch/>
        </p:blipFill>
        <p:spPr bwMode="auto">
          <a:xfrm>
            <a:off x="12931" y="1797303"/>
            <a:ext cx="4532442" cy="26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67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500"/>
                                        <p:tgtEl>
                                          <p:spTgt spid="71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fade">
                                      <p:cBhvr>
                                        <p:cTn id="18" dur="500"/>
                                        <p:tgtEl>
                                          <p:spTgt spid="717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0845" y="984503"/>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Μ. </a:t>
            </a:r>
            <a:r>
              <a:rPr lang="en-US" b="1" i="1" dirty="0">
                <a:solidFill>
                  <a:srgbClr val="C00000"/>
                </a:solidFill>
              </a:rPr>
              <a:t>subterraneus</a:t>
            </a:r>
            <a:endParaRPr lang="en-US" b="1" dirty="0">
              <a:solidFill>
                <a:schemeClr val="accent2"/>
              </a:solidFill>
            </a:endParaRPr>
          </a:p>
        </p:txBody>
      </p:sp>
      <p:sp>
        <p:nvSpPr>
          <p:cNvPr id="18" name="Ορθογώνιο 17"/>
          <p:cNvSpPr/>
          <p:nvPr/>
        </p:nvSpPr>
        <p:spPr>
          <a:xfrm>
            <a:off x="4499992" y="980728"/>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hartingi</a:t>
            </a:r>
            <a:endParaRPr lang="en-US"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13" name="Text Box 6"/>
          <p:cNvSpPr txBox="1">
            <a:spLocks noChangeArrowheads="1"/>
          </p:cNvSpPr>
          <p:nvPr/>
        </p:nvSpPr>
        <p:spPr bwMode="auto">
          <a:xfrm>
            <a:off x="107504" y="1412776"/>
            <a:ext cx="4392488"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b="1" dirty="0">
                <a:solidFill>
                  <a:srgbClr val="C00000"/>
                </a:solidFill>
              </a:rPr>
              <a:t>Βιότοπος: </a:t>
            </a:r>
            <a:r>
              <a:rPr lang="el-GR" sz="1700" dirty="0">
                <a:solidFill>
                  <a:schemeClr val="accent2"/>
                </a:solidFill>
              </a:rPr>
              <a:t>Ποικιλία βιοτόπων. Λιβάδια και χωράφια, κατά προτίμηση με υγρασία και όρια – ξέφωτα δασών. Υψόμετρο έως 2000 </a:t>
            </a:r>
            <a:r>
              <a:rPr lang="en-US" sz="1700" dirty="0">
                <a:solidFill>
                  <a:schemeClr val="accent2"/>
                </a:solidFill>
              </a:rPr>
              <a:t>m</a:t>
            </a:r>
            <a:r>
              <a:rPr lang="el-GR" sz="1700" dirty="0">
                <a:solidFill>
                  <a:schemeClr val="accent2"/>
                </a:solidFill>
              </a:rPr>
              <a:t>. Δημιουργεί εκτεταμένο σύστημα ρηχών στοών (έως 30 </a:t>
            </a:r>
            <a:r>
              <a:rPr lang="en-US" sz="1700" dirty="0">
                <a:solidFill>
                  <a:schemeClr val="accent2"/>
                </a:solidFill>
              </a:rPr>
              <a:t>cm</a:t>
            </a:r>
            <a:r>
              <a:rPr lang="el-GR" sz="1700" dirty="0">
                <a:solidFill>
                  <a:schemeClr val="accent2"/>
                </a:solidFill>
              </a:rPr>
              <a:t> βάθος), τα ανοίγματα των οποίων θα τα κλείσει μόνο λόγω άσχημων καιρικών συνθηκών (βροχή-πάγος).</a:t>
            </a:r>
          </a:p>
        </p:txBody>
      </p:sp>
      <p:sp>
        <p:nvSpPr>
          <p:cNvPr id="14" name="Text Box 6"/>
          <p:cNvSpPr txBox="1">
            <a:spLocks noChangeArrowheads="1"/>
          </p:cNvSpPr>
          <p:nvPr/>
        </p:nvSpPr>
        <p:spPr bwMode="auto">
          <a:xfrm>
            <a:off x="4641977" y="3717032"/>
            <a:ext cx="439248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Κυρίως νυχτόβιο και πολύ κοινωνικό. Τρέφεται με πράσινα μέρη φυτών που δεν αποθηκεύει. Αποτελεί σοβαρό παράσιτο των καλλιεργειών. </a:t>
            </a:r>
          </a:p>
        </p:txBody>
      </p:sp>
      <p:sp>
        <p:nvSpPr>
          <p:cNvPr id="16" name="Text Box 6"/>
          <p:cNvSpPr txBox="1">
            <a:spLocks noChangeArrowheads="1"/>
          </p:cNvSpPr>
          <p:nvPr/>
        </p:nvSpPr>
        <p:spPr bwMode="auto">
          <a:xfrm>
            <a:off x="4639235" y="1412776"/>
            <a:ext cx="4392488"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Βιότοπος: </a:t>
            </a:r>
            <a:r>
              <a:rPr lang="el-GR" sz="1700" dirty="0">
                <a:solidFill>
                  <a:schemeClr val="accent2"/>
                </a:solidFill>
              </a:rPr>
              <a:t>Λιβάδια και χωράφια με καλλιέργειες, π.χ. σιτηρών με καλή αποστράγγιση και πρανή λόφων. Επίσης κοντά σε όχθες ποταμών και βάλτους. Η φωλιά είναι σε σύστημα υπόγειων, ενίοτε εκτεταμένο και μικρό βάθος (</a:t>
            </a:r>
            <a:r>
              <a:rPr lang="en-US" sz="1700" dirty="0" err="1">
                <a:solidFill>
                  <a:schemeClr val="accent2"/>
                </a:solidFill>
              </a:rPr>
              <a:t>ca</a:t>
            </a:r>
            <a:r>
              <a:rPr lang="en-US" sz="1700" dirty="0">
                <a:solidFill>
                  <a:schemeClr val="accent2"/>
                </a:solidFill>
              </a:rPr>
              <a:t> </a:t>
            </a:r>
            <a:r>
              <a:rPr lang="el-GR" sz="1700" dirty="0">
                <a:solidFill>
                  <a:schemeClr val="accent2"/>
                </a:solidFill>
              </a:rPr>
              <a:t>20 </a:t>
            </a:r>
            <a:r>
              <a:rPr lang="en-US" sz="1700" dirty="0">
                <a:solidFill>
                  <a:schemeClr val="accent2"/>
                </a:solidFill>
              </a:rPr>
              <a:t>cm)</a:t>
            </a:r>
            <a:r>
              <a:rPr lang="el-GR" sz="1700" dirty="0">
                <a:solidFill>
                  <a:schemeClr val="accent2"/>
                </a:solidFill>
              </a:rPr>
              <a:t>. Τα ανοίγματα μένουν ανοικτά και το χώμα που απορρίπτεται έχει χαρακτηριστική διάταξη έξω από αυτά. </a:t>
            </a:r>
          </a:p>
        </p:txBody>
      </p:sp>
      <p:sp>
        <p:nvSpPr>
          <p:cNvPr id="9" name="Text Box 6"/>
          <p:cNvSpPr txBox="1">
            <a:spLocks noChangeArrowheads="1"/>
          </p:cNvSpPr>
          <p:nvPr/>
        </p:nvSpPr>
        <p:spPr bwMode="auto">
          <a:xfrm>
            <a:off x="107504" y="3573016"/>
            <a:ext cx="439248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Κυρίως νυχτόβιο και κοινωνικό. Τρέφεται με υπόγεια τμήματα φυτών. Κυρίως υπόγειας διαβίωσης, αν και μπορεί να κινείται και στο έδαφος. </a:t>
            </a:r>
          </a:p>
        </p:txBody>
      </p:sp>
      <p:sp>
        <p:nvSpPr>
          <p:cNvPr id="10" name="Text Box 6"/>
          <p:cNvSpPr txBox="1">
            <a:spLocks noChangeArrowheads="1"/>
          </p:cNvSpPr>
          <p:nvPr/>
        </p:nvSpPr>
        <p:spPr bwMode="auto">
          <a:xfrm>
            <a:off x="107504" y="4725144"/>
            <a:ext cx="422725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Μπορεί και καθ’ όλο το έτος.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21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2-3 ετησίως.</a:t>
            </a: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2-3 εβδομάδες από τη γέννηση.</a:t>
            </a:r>
          </a:p>
        </p:txBody>
      </p:sp>
      <p:sp>
        <p:nvSpPr>
          <p:cNvPr id="11" name="Text Box 6"/>
          <p:cNvSpPr txBox="1">
            <a:spLocks noChangeArrowheads="1"/>
          </p:cNvSpPr>
          <p:nvPr/>
        </p:nvSpPr>
        <p:spPr bwMode="auto">
          <a:xfrm>
            <a:off x="4737233" y="4724379"/>
            <a:ext cx="422725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Κυρίως Φθινόπωρο με άνοιξη</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a:t>
            </a:r>
            <a:r>
              <a:rPr lang="en-US" dirty="0" err="1">
                <a:solidFill>
                  <a:srgbClr val="333399"/>
                </a:solidFill>
              </a:rPr>
              <a:t>ca</a:t>
            </a:r>
            <a:r>
              <a:rPr lang="en-US" dirty="0">
                <a:solidFill>
                  <a:srgbClr val="333399"/>
                </a:solidFill>
              </a:rPr>
              <a:t> </a:t>
            </a:r>
            <a:r>
              <a:rPr lang="el-GR" dirty="0">
                <a:solidFill>
                  <a:srgbClr val="333399"/>
                </a:solidFill>
              </a:rPr>
              <a:t>2</a:t>
            </a:r>
            <a:r>
              <a:rPr lang="en-US" dirty="0">
                <a:solidFill>
                  <a:srgbClr val="333399"/>
                </a:solidFill>
              </a:rPr>
              <a:t>5</a:t>
            </a:r>
            <a:r>
              <a:rPr lang="el-GR" dirty="0">
                <a:solidFill>
                  <a:srgbClr val="333399"/>
                </a:solidFill>
              </a:rPr>
              <a:t>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Αρκετές ετησίως από 4-8 μικρά.</a:t>
            </a: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30-35 ημέρες από τη γέννηση.</a:t>
            </a:r>
          </a:p>
        </p:txBody>
      </p:sp>
    </p:spTree>
    <p:extLst>
      <p:ext uri="{BB962C8B-B14F-4D97-AF65-F5344CB8AC3E}">
        <p14:creationId xmlns:p14="http://schemas.microsoft.com/office/powerpoint/2010/main" val="346362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3" grpId="0"/>
      <p:bldP spid="14" grpId="0"/>
      <p:bldP spid="16" grpId="0"/>
      <p:bldP spid="9"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Ορθογώνιο 17"/>
          <p:cNvSpPr/>
          <p:nvPr/>
        </p:nvSpPr>
        <p:spPr>
          <a:xfrm>
            <a:off x="2233771" y="980728"/>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a:t>
            </a:r>
            <a:r>
              <a:rPr lang="en-US" b="1" i="1" dirty="0" err="1">
                <a:solidFill>
                  <a:srgbClr val="C00000"/>
                </a:solidFill>
              </a:rPr>
              <a:t>hartingi</a:t>
            </a:r>
            <a:r>
              <a:rPr lang="el-GR" b="1" dirty="0">
                <a:solidFill>
                  <a:srgbClr val="C00000"/>
                </a:solidFill>
              </a:rPr>
              <a:t>:</a:t>
            </a:r>
            <a:r>
              <a:rPr lang="en-US" b="1" dirty="0">
                <a:solidFill>
                  <a:srgbClr val="C00000"/>
                </a:solidFill>
              </a:rPr>
              <a:t> </a:t>
            </a:r>
            <a:r>
              <a:rPr lang="el-GR" b="1" dirty="0">
                <a:solidFill>
                  <a:srgbClr val="C00000"/>
                </a:solidFill>
              </a:rPr>
              <a:t>Άνοιγμα στοών</a:t>
            </a:r>
            <a:endParaRPr lang="en-US"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pic>
        <p:nvPicPr>
          <p:cNvPr id="4098" name="Picture 2" descr="I:\photos\Φωτογραφίες Ζώων\Rodents from Greece\Microtus guentheri habitat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3556" y="1646854"/>
            <a:ext cx="6040905" cy="456236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I:\photos\Φωτογραφίες Ζώων\Rodents from Greece\M.g.Par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491" y="1568720"/>
            <a:ext cx="7193034" cy="47186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photos\Φωτογραφίες Ζώων\Rodents from Greece\Microtus guentheri habitat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672" y="1643921"/>
            <a:ext cx="6048672" cy="456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098"/>
                                        </p:tgtEl>
                                      </p:cBhvr>
                                    </p:animEffect>
                                    <p:set>
                                      <p:cBhvr>
                                        <p:cTn id="17" dur="1" fill="hold">
                                          <p:stCondLst>
                                            <p:cond delay="499"/>
                                          </p:stCondLst>
                                        </p:cTn>
                                        <p:tgtEl>
                                          <p:spTgt spid="4098"/>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fade">
                                      <p:cBhvr>
                                        <p:cTn id="28"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9" name="Ορθογώνιο 8"/>
          <p:cNvSpPr/>
          <p:nvPr/>
        </p:nvSpPr>
        <p:spPr>
          <a:xfrm>
            <a:off x="35496" y="1340768"/>
            <a:ext cx="4392488" cy="646331"/>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Chionomys </a:t>
            </a:r>
            <a:r>
              <a:rPr lang="en-US" b="1" i="1" dirty="0" err="1">
                <a:solidFill>
                  <a:srgbClr val="C00000"/>
                </a:solidFill>
              </a:rPr>
              <a:t>syriacus</a:t>
            </a:r>
            <a:r>
              <a:rPr lang="en-US" b="1" i="1" dirty="0">
                <a:solidFill>
                  <a:srgbClr val="C00000"/>
                </a:solidFill>
              </a:rPr>
              <a:t> </a:t>
            </a:r>
            <a:r>
              <a:rPr lang="el-GR" b="1" dirty="0">
                <a:solidFill>
                  <a:srgbClr val="C00000"/>
                </a:solidFill>
              </a:rPr>
              <a:t>– </a:t>
            </a:r>
            <a:r>
              <a:rPr lang="el-GR" b="1" dirty="0" err="1">
                <a:solidFill>
                  <a:srgbClr val="C00000"/>
                </a:solidFill>
              </a:rPr>
              <a:t>Χιονοποντικός</a:t>
            </a:r>
            <a:r>
              <a:rPr lang="en-US" b="1" dirty="0">
                <a:solidFill>
                  <a:srgbClr val="C00000"/>
                </a:solidFill>
              </a:rPr>
              <a:t> </a:t>
            </a:r>
            <a:r>
              <a:rPr lang="el-GR" b="1" dirty="0">
                <a:solidFill>
                  <a:srgbClr val="C00000"/>
                </a:solidFill>
              </a:rPr>
              <a:t>– </a:t>
            </a:r>
            <a:r>
              <a:rPr lang="en-US" b="1" dirty="0">
                <a:solidFill>
                  <a:srgbClr val="C00000"/>
                </a:solidFill>
              </a:rPr>
              <a:t>LC</a:t>
            </a:r>
          </a:p>
        </p:txBody>
      </p:sp>
      <p:sp>
        <p:nvSpPr>
          <p:cNvPr id="10" name="Ορθογώνιο 9"/>
          <p:cNvSpPr/>
          <p:nvPr/>
        </p:nvSpPr>
        <p:spPr>
          <a:xfrm>
            <a:off x="4499992" y="1340768"/>
            <a:ext cx="4676458" cy="646331"/>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err="1">
                <a:solidFill>
                  <a:srgbClr val="C00000"/>
                </a:solidFill>
              </a:rPr>
              <a:t>Clethrionomys</a:t>
            </a:r>
            <a:r>
              <a:rPr lang="en-US" b="1" i="1" dirty="0">
                <a:solidFill>
                  <a:srgbClr val="C00000"/>
                </a:solidFill>
              </a:rPr>
              <a:t> </a:t>
            </a:r>
            <a:r>
              <a:rPr lang="en-US" b="1" i="1" dirty="0" err="1">
                <a:solidFill>
                  <a:srgbClr val="C00000"/>
                </a:solidFill>
              </a:rPr>
              <a:t>glareolus</a:t>
            </a:r>
            <a:r>
              <a:rPr lang="en-US" b="1" i="1" dirty="0">
                <a:solidFill>
                  <a:srgbClr val="C00000"/>
                </a:solidFill>
              </a:rPr>
              <a:t> –</a:t>
            </a:r>
            <a:r>
              <a:rPr lang="el-GR" b="1" i="1" dirty="0">
                <a:solidFill>
                  <a:srgbClr val="C00000"/>
                </a:solidFill>
              </a:rPr>
              <a:t> </a:t>
            </a:r>
            <a:r>
              <a:rPr lang="el-GR" b="1" dirty="0" err="1">
                <a:solidFill>
                  <a:srgbClr val="C00000"/>
                </a:solidFill>
              </a:rPr>
              <a:t>Δασοσκαπτοποντικός</a:t>
            </a:r>
            <a:r>
              <a:rPr lang="el-GR" b="1" i="1" dirty="0">
                <a:solidFill>
                  <a:srgbClr val="C00000"/>
                </a:solidFill>
              </a:rPr>
              <a:t> </a:t>
            </a:r>
            <a:r>
              <a:rPr lang="el-GR" b="1" dirty="0">
                <a:solidFill>
                  <a:srgbClr val="C00000"/>
                </a:solidFill>
              </a:rPr>
              <a:t>– </a:t>
            </a:r>
            <a:r>
              <a:rPr lang="en-US" b="1" dirty="0">
                <a:solidFill>
                  <a:srgbClr val="C00000"/>
                </a:solidFill>
              </a:rPr>
              <a:t>VU</a:t>
            </a:r>
          </a:p>
        </p:txBody>
      </p:sp>
      <p:sp>
        <p:nvSpPr>
          <p:cNvPr id="11" name="Text Box 6"/>
          <p:cNvSpPr txBox="1">
            <a:spLocks noChangeArrowheads="1"/>
          </p:cNvSpPr>
          <p:nvPr/>
        </p:nvSpPr>
        <p:spPr bwMode="auto">
          <a:xfrm>
            <a:off x="124754" y="5648181"/>
            <a:ext cx="430323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110-140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50-75</a:t>
            </a:r>
            <a:r>
              <a:rPr lang="en-US" sz="1700" dirty="0">
                <a:solidFill>
                  <a:srgbClr val="C00000"/>
                </a:solidFill>
              </a:rPr>
              <a:t> mm (ca. 50% HBL)</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38-50 </a:t>
            </a:r>
            <a:r>
              <a:rPr lang="en-US" sz="1700" dirty="0">
                <a:solidFill>
                  <a:srgbClr val="C00000"/>
                </a:solidFill>
              </a:rPr>
              <a:t>gr</a:t>
            </a:r>
            <a:endParaRPr lang="el-GR" sz="1700" dirty="0">
              <a:solidFill>
                <a:srgbClr val="C00000"/>
              </a:solidFill>
            </a:endParaRPr>
          </a:p>
        </p:txBody>
      </p:sp>
      <p:sp>
        <p:nvSpPr>
          <p:cNvPr id="14" name="Text Box 6"/>
          <p:cNvSpPr txBox="1">
            <a:spLocks noChangeArrowheads="1"/>
          </p:cNvSpPr>
          <p:nvPr/>
        </p:nvSpPr>
        <p:spPr bwMode="auto">
          <a:xfrm>
            <a:off x="4578932" y="4207890"/>
            <a:ext cx="4503836"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chemeClr val="accent2"/>
                </a:solidFill>
              </a:rPr>
              <a:t>Κοκκινωπό τρίχωμα, συχνά με γκρι τόνους πιο πλευρικά. Σαφής χρωματικός διαχωρισμός  με γκρι κοιλιακή επιφάνεια. Μεγαλύτερα μάτια και ουρά από τα είδη του γένους </a:t>
            </a:r>
            <a:r>
              <a:rPr lang="en-US" sz="1500" b="1" i="1" dirty="0">
                <a:solidFill>
                  <a:schemeClr val="accent2"/>
                </a:solidFill>
              </a:rPr>
              <a:t>Microtus</a:t>
            </a:r>
            <a:r>
              <a:rPr lang="en-US" sz="1500" b="1" dirty="0">
                <a:solidFill>
                  <a:schemeClr val="accent2"/>
                </a:solidFill>
              </a:rPr>
              <a:t>. </a:t>
            </a:r>
            <a:r>
              <a:rPr lang="el-GR" sz="1500" b="1" dirty="0">
                <a:solidFill>
                  <a:schemeClr val="accent2"/>
                </a:solidFill>
              </a:rPr>
              <a:t>Ουρά με </a:t>
            </a:r>
            <a:r>
              <a:rPr lang="el-GR" sz="1500" b="1" dirty="0" err="1">
                <a:solidFill>
                  <a:schemeClr val="accent2"/>
                </a:solidFill>
              </a:rPr>
              <a:t>ραχιαιοκοιλιακή</a:t>
            </a:r>
            <a:r>
              <a:rPr lang="el-GR" sz="1500" b="1" dirty="0">
                <a:solidFill>
                  <a:schemeClr val="accent2"/>
                </a:solidFill>
              </a:rPr>
              <a:t> διχρωμία. </a:t>
            </a:r>
          </a:p>
        </p:txBody>
      </p:sp>
      <p:sp>
        <p:nvSpPr>
          <p:cNvPr id="16" name="Text Box 6"/>
          <p:cNvSpPr txBox="1">
            <a:spLocks noChangeArrowheads="1"/>
          </p:cNvSpPr>
          <p:nvPr/>
        </p:nvSpPr>
        <p:spPr bwMode="auto">
          <a:xfrm>
            <a:off x="4695095" y="5648181"/>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100-110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36-72</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14-40 </a:t>
            </a:r>
            <a:r>
              <a:rPr lang="en-US" sz="1700" dirty="0">
                <a:solidFill>
                  <a:srgbClr val="C00000"/>
                </a:solidFill>
              </a:rPr>
              <a:t>gr</a:t>
            </a:r>
            <a:endParaRPr lang="el-GR" sz="1700" dirty="0">
              <a:solidFill>
                <a:srgbClr val="C00000"/>
              </a:solidFill>
            </a:endParaRPr>
          </a:p>
        </p:txBody>
      </p:sp>
      <p:sp>
        <p:nvSpPr>
          <p:cNvPr id="12" name="Text Box 6"/>
          <p:cNvSpPr txBox="1">
            <a:spLocks noChangeArrowheads="1"/>
          </p:cNvSpPr>
          <p:nvPr/>
        </p:nvSpPr>
        <p:spPr bwMode="auto">
          <a:xfrm>
            <a:off x="68164" y="4207890"/>
            <a:ext cx="450383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Τρίχωμα πυκνό και μακρύ,  αχνό γκρι-καφέ και ουρά σχεδόν λευκή, αρκετά μεγάλη, σε σχέση με είδη του γένους </a:t>
            </a:r>
            <a:r>
              <a:rPr lang="en-US" sz="1500" b="1" i="1" dirty="0">
                <a:solidFill>
                  <a:schemeClr val="accent2"/>
                </a:solidFill>
              </a:rPr>
              <a:t>Microtus</a:t>
            </a:r>
            <a:r>
              <a:rPr lang="el-GR" sz="1500" b="1" i="1" dirty="0">
                <a:solidFill>
                  <a:schemeClr val="accent2"/>
                </a:solidFill>
              </a:rPr>
              <a:t> </a:t>
            </a:r>
            <a:r>
              <a:rPr lang="el-GR" sz="1500" b="1" dirty="0">
                <a:solidFill>
                  <a:schemeClr val="accent2"/>
                </a:solidFill>
              </a:rPr>
              <a:t>και πιο οξύληκτο ρύγχος. Επίσης αυτιά και πόδια καλύπτονται από μικρές λευκές τρίχες. Μεγάλοι απτικοί μύστακες.</a:t>
            </a:r>
          </a:p>
        </p:txBody>
      </p:sp>
      <p:sp>
        <p:nvSpPr>
          <p:cNvPr id="15" name="Text Box 6"/>
          <p:cNvSpPr txBox="1">
            <a:spLocks noChangeArrowheads="1"/>
          </p:cNvSpPr>
          <p:nvPr/>
        </p:nvSpPr>
        <p:spPr bwMode="auto">
          <a:xfrm>
            <a:off x="276920" y="1052736"/>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Γένη </a:t>
            </a:r>
            <a:r>
              <a:rPr lang="en-US" sz="2000" b="1" i="1" dirty="0">
                <a:solidFill>
                  <a:srgbClr val="333399"/>
                </a:solidFill>
              </a:rPr>
              <a:t>Chionomys, </a:t>
            </a:r>
            <a:r>
              <a:rPr lang="en-US" sz="2000" b="1" i="1" dirty="0" err="1">
                <a:solidFill>
                  <a:srgbClr val="333399"/>
                </a:solidFill>
              </a:rPr>
              <a:t>Clethrionomys</a:t>
            </a:r>
            <a:endParaRPr lang="en-US" sz="2000" b="1" i="1" dirty="0">
              <a:solidFill>
                <a:srgbClr val="C00000"/>
              </a:solidFill>
            </a:endParaRPr>
          </a:p>
        </p:txBody>
      </p:sp>
      <p:pic>
        <p:nvPicPr>
          <p:cNvPr id="5122" name="Picture 2" descr="C:\Users\Τια Βάσω\Documents\Οι σαρώσεις μου\Chionomy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11" y="1970079"/>
            <a:ext cx="3274859" cy="20308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3" name="Picture 3" descr="C:\Users\Τια Βάσω\Documents\Οι σαρώσεις μου\Myodes.jpg"/>
          <p:cNvPicPr>
            <a:picLocks noChangeAspect="1" noChangeArrowheads="1"/>
          </p:cNvPicPr>
          <p:nvPr/>
        </p:nvPicPr>
        <p:blipFill rotWithShape="1">
          <a:blip r:embed="rId4">
            <a:extLst>
              <a:ext uri="{28A0092B-C50C-407E-A947-70E740481C1C}">
                <a14:useLocalDpi xmlns:a14="http://schemas.microsoft.com/office/drawing/2010/main" val="0"/>
              </a:ext>
            </a:extLst>
          </a:blip>
          <a:srcRect l="9583" r="5982" b="39821"/>
          <a:stretch/>
        </p:blipFill>
        <p:spPr bwMode="auto">
          <a:xfrm>
            <a:off x="5072244" y="1970079"/>
            <a:ext cx="3531955" cy="17501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I:\photos\Φωτογραφίες Ζώων\Rodents from Greece\Clethri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00" t="17866" b="14462"/>
          <a:stretch/>
        </p:blipFill>
        <p:spPr bwMode="auto">
          <a:xfrm>
            <a:off x="4585447" y="1921621"/>
            <a:ext cx="4548182" cy="2114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20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5123"/>
                                        </p:tgtEl>
                                        <p:attrNameLst>
                                          <p:attrName>style.visibility</p:attrName>
                                        </p:attrNameLst>
                                      </p:cBhvr>
                                      <p:to>
                                        <p:strVal val="visible"/>
                                      </p:to>
                                    </p:set>
                                    <p:animEffect transition="in" filter="fade">
                                      <p:cBhvr>
                                        <p:cTn id="33" dur="500"/>
                                        <p:tgtEl>
                                          <p:spTgt spid="51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123"/>
                                        </p:tgtEl>
                                      </p:cBhvr>
                                    </p:animEffect>
                                    <p:set>
                                      <p:cBhvr>
                                        <p:cTn id="38" dur="1" fill="hold">
                                          <p:stCondLst>
                                            <p:cond delay="499"/>
                                          </p:stCondLst>
                                        </p:cTn>
                                        <p:tgtEl>
                                          <p:spTgt spid="5123"/>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5124"/>
                                        </p:tgtEl>
                                        <p:attrNameLst>
                                          <p:attrName>style.visibility</p:attrName>
                                        </p:attrNameLst>
                                      </p:cBhvr>
                                      <p:to>
                                        <p:strVal val="visible"/>
                                      </p:to>
                                    </p:set>
                                    <p:animEffect transition="in" filter="fade">
                                      <p:cBhvr>
                                        <p:cTn id="41" dur="500"/>
                                        <p:tgtEl>
                                          <p:spTgt spid="51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6" grpId="0"/>
      <p:bldP spid="12"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2446338"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C. </a:t>
            </a:r>
            <a:r>
              <a:rPr lang="en-US" b="1" i="1" dirty="0" err="1">
                <a:solidFill>
                  <a:srgbClr val="C00000"/>
                </a:solidFill>
              </a:rPr>
              <a:t>syriacus</a:t>
            </a:r>
            <a:endParaRPr lang="en-US" b="1" dirty="0">
              <a:solidFill>
                <a:srgbClr val="C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pic>
        <p:nvPicPr>
          <p:cNvPr id="3" name="Picture 2">
            <a:extLst>
              <a:ext uri="{FF2B5EF4-FFF2-40B4-BE49-F238E27FC236}">
                <a16:creationId xmlns:a16="http://schemas.microsoft.com/office/drawing/2014/main" id="{31C1A0DE-0D18-7182-413A-0E11C12AE8C1}"/>
              </a:ext>
            </a:extLst>
          </p:cNvPr>
          <p:cNvPicPr>
            <a:picLocks noChangeAspect="1"/>
          </p:cNvPicPr>
          <p:nvPr/>
        </p:nvPicPr>
        <p:blipFill>
          <a:blip r:embed="rId3"/>
          <a:stretch>
            <a:fillRect/>
          </a:stretch>
        </p:blipFill>
        <p:spPr>
          <a:xfrm>
            <a:off x="55302" y="1988840"/>
            <a:ext cx="9048894" cy="3960440"/>
          </a:xfrm>
          <a:prstGeom prst="rect">
            <a:avLst/>
          </a:prstGeom>
        </p:spPr>
      </p:pic>
    </p:spTree>
    <p:extLst>
      <p:ext uri="{BB962C8B-B14F-4D97-AF65-F5344CB8AC3E}">
        <p14:creationId xmlns:p14="http://schemas.microsoft.com/office/powerpoint/2010/main" val="707987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CCA99-750D-704D-49BB-0D6767DB9B26}"/>
            </a:ext>
          </a:extLst>
        </p:cNvPr>
        <p:cNvGrpSpPr/>
        <p:nvPr/>
      </p:nvGrpSpPr>
      <p:grpSpPr>
        <a:xfrm>
          <a:off x="0" y="0"/>
          <a:ext cx="0" cy="0"/>
          <a:chOff x="0" y="0"/>
          <a:chExt cx="0" cy="0"/>
        </a:xfrm>
      </p:grpSpPr>
      <p:sp>
        <p:nvSpPr>
          <p:cNvPr id="18" name="Ορθογώνιο 17">
            <a:extLst>
              <a:ext uri="{FF2B5EF4-FFF2-40B4-BE49-F238E27FC236}">
                <a16:creationId xmlns:a16="http://schemas.microsoft.com/office/drawing/2014/main" id="{090C1343-A6CC-50FC-DA5D-F7AF89123A8A}"/>
              </a:ext>
            </a:extLst>
          </p:cNvPr>
          <p:cNvSpPr/>
          <p:nvPr/>
        </p:nvSpPr>
        <p:spPr>
          <a:xfrm>
            <a:off x="2233771" y="1336993"/>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C. </a:t>
            </a:r>
            <a:r>
              <a:rPr lang="en-US" b="1" i="1" dirty="0" err="1">
                <a:solidFill>
                  <a:srgbClr val="C00000"/>
                </a:solidFill>
              </a:rPr>
              <a:t>glareolus</a:t>
            </a:r>
            <a:endParaRPr lang="en-US" b="1" dirty="0">
              <a:solidFill>
                <a:srgbClr val="C00000"/>
              </a:solidFill>
            </a:endParaRPr>
          </a:p>
        </p:txBody>
      </p:sp>
      <p:sp>
        <p:nvSpPr>
          <p:cNvPr id="12" name="Ορθογώνιο 11">
            <a:extLst>
              <a:ext uri="{FF2B5EF4-FFF2-40B4-BE49-F238E27FC236}">
                <a16:creationId xmlns:a16="http://schemas.microsoft.com/office/drawing/2014/main" id="{FDE45A01-1CB6-1E3A-AF1E-A0F011F3A231}"/>
              </a:ext>
            </a:extLst>
          </p:cNvPr>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sp>
        <p:nvSpPr>
          <p:cNvPr id="8" name="Text Box 2">
            <a:extLst>
              <a:ext uri="{FF2B5EF4-FFF2-40B4-BE49-F238E27FC236}">
                <a16:creationId xmlns:a16="http://schemas.microsoft.com/office/drawing/2014/main" id="{E1235381-E3F0-27D5-471F-2F41D1AE4CF1}"/>
              </a:ext>
            </a:extLst>
          </p:cNvPr>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pic>
        <p:nvPicPr>
          <p:cNvPr id="3" name="Picture 2">
            <a:extLst>
              <a:ext uri="{FF2B5EF4-FFF2-40B4-BE49-F238E27FC236}">
                <a16:creationId xmlns:a16="http://schemas.microsoft.com/office/drawing/2014/main" id="{58FD4CCB-1A1A-B333-45C3-A8C1CFFD2789}"/>
              </a:ext>
            </a:extLst>
          </p:cNvPr>
          <p:cNvPicPr>
            <a:picLocks noChangeAspect="1"/>
          </p:cNvPicPr>
          <p:nvPr/>
        </p:nvPicPr>
        <p:blipFill>
          <a:blip r:embed="rId3"/>
          <a:stretch>
            <a:fillRect/>
          </a:stretch>
        </p:blipFill>
        <p:spPr>
          <a:xfrm>
            <a:off x="55302" y="1988840"/>
            <a:ext cx="9048894" cy="3960440"/>
          </a:xfrm>
          <a:prstGeom prst="rect">
            <a:avLst/>
          </a:prstGeom>
        </p:spPr>
      </p:pic>
    </p:spTree>
    <p:extLst>
      <p:ext uri="{BB962C8B-B14F-4D97-AF65-F5344CB8AC3E}">
        <p14:creationId xmlns:p14="http://schemas.microsoft.com/office/powerpoint/2010/main" val="421591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13" name="Text Box 6"/>
          <p:cNvSpPr txBox="1">
            <a:spLocks noChangeArrowheads="1"/>
          </p:cNvSpPr>
          <p:nvPr/>
        </p:nvSpPr>
        <p:spPr bwMode="auto">
          <a:xfrm>
            <a:off x="107504" y="1412776"/>
            <a:ext cx="4392488"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b="1" dirty="0">
                <a:solidFill>
                  <a:srgbClr val="C00000"/>
                </a:solidFill>
              </a:rPr>
              <a:t>Βιότοπος: </a:t>
            </a:r>
            <a:r>
              <a:rPr lang="el-GR" sz="1700" dirty="0">
                <a:solidFill>
                  <a:schemeClr val="accent2"/>
                </a:solidFill>
              </a:rPr>
              <a:t>Ορεινές πλαγιές, συνήθως πάνω από την δασική οριογραμμή. Προτιμά βραχώδη υποστρώματα. Απαντάται σε ψηλές θέσεις που δεν φθάνουν άλλα είδη </a:t>
            </a:r>
            <a:r>
              <a:rPr lang="en-US" sz="1700" i="1" dirty="0">
                <a:solidFill>
                  <a:schemeClr val="accent2"/>
                </a:solidFill>
              </a:rPr>
              <a:t>Microtus</a:t>
            </a:r>
            <a:r>
              <a:rPr lang="en-US" sz="1700" dirty="0">
                <a:solidFill>
                  <a:schemeClr val="accent2"/>
                </a:solidFill>
              </a:rPr>
              <a:t>. </a:t>
            </a:r>
            <a:r>
              <a:rPr lang="el-GR" sz="1700" dirty="0">
                <a:solidFill>
                  <a:schemeClr val="accent2"/>
                </a:solidFill>
              </a:rPr>
              <a:t>Φωλιά σε εσοχές και σπηλιές βράχων, </a:t>
            </a:r>
            <a:r>
              <a:rPr lang="el-GR" sz="1700" dirty="0" err="1">
                <a:solidFill>
                  <a:schemeClr val="accent2"/>
                </a:solidFill>
              </a:rPr>
              <a:t>επενδεδυμένη</a:t>
            </a:r>
            <a:r>
              <a:rPr lang="el-GR" sz="1700" dirty="0">
                <a:solidFill>
                  <a:schemeClr val="accent2"/>
                </a:solidFill>
              </a:rPr>
              <a:t> με ξερή βλάστηση. </a:t>
            </a:r>
          </a:p>
        </p:txBody>
      </p:sp>
      <p:sp>
        <p:nvSpPr>
          <p:cNvPr id="14" name="Text Box 6"/>
          <p:cNvSpPr txBox="1">
            <a:spLocks noChangeArrowheads="1"/>
          </p:cNvSpPr>
          <p:nvPr/>
        </p:nvSpPr>
        <p:spPr bwMode="auto">
          <a:xfrm>
            <a:off x="4641977" y="3370347"/>
            <a:ext cx="4392488"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Δραστήριο καθ’ όλη τη διάρκεια της ημέρα, αν και κυρίως νυκτόβιο το καλοκαίρι. Κοινωνικό. Σχεδόν αποκλειστικά φυτοφάγο με προτίμηση σε σαρκώδη φρούτα και μαλακούς καρπούς, καθώς και φύλλα δένδρων, αλλά και μύκητες, βρύα, έντομα, σκουλήκια, σαλιγκάρια κ.λπ. Αποθηκεύει την τροφή του. Χρήση υπερήχων μεταξύ μητέρας μικρών (τα μεγαλώνει μόνη της) και από τα αρσενικά κατά την αναπαραγωγή).</a:t>
            </a:r>
          </a:p>
        </p:txBody>
      </p:sp>
      <p:sp>
        <p:nvSpPr>
          <p:cNvPr id="16" name="Text Box 6"/>
          <p:cNvSpPr txBox="1">
            <a:spLocks noChangeArrowheads="1"/>
          </p:cNvSpPr>
          <p:nvPr/>
        </p:nvSpPr>
        <p:spPr bwMode="auto">
          <a:xfrm>
            <a:off x="4639235" y="1412776"/>
            <a:ext cx="4392488"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Βιότοπος: </a:t>
            </a:r>
            <a:r>
              <a:rPr lang="el-GR" sz="1700" dirty="0">
                <a:solidFill>
                  <a:schemeClr val="accent2"/>
                </a:solidFill>
              </a:rPr>
              <a:t>Φυλλοβόλα δάση και θάμνοι, θαμνοφράχτες, θέσεις με υψηλή βλάστηση, όχθες ποταμών κ.λπ. Σπάνια σε ανοικτές, εκτεθειμένες περιοχές. Υψόμετρο από επίπεδο</a:t>
            </a:r>
            <a:r>
              <a:rPr lang="en-US" sz="1700" dirty="0">
                <a:solidFill>
                  <a:schemeClr val="accent2"/>
                </a:solidFill>
              </a:rPr>
              <a:t> </a:t>
            </a:r>
            <a:r>
              <a:rPr lang="el-GR" sz="1700" dirty="0">
                <a:solidFill>
                  <a:schemeClr val="accent2"/>
                </a:solidFill>
              </a:rPr>
              <a:t>θάλασσας, έως 2.100 </a:t>
            </a:r>
            <a:r>
              <a:rPr lang="en-US" sz="1700" dirty="0">
                <a:solidFill>
                  <a:schemeClr val="accent2"/>
                </a:solidFill>
              </a:rPr>
              <a:t>m. </a:t>
            </a:r>
            <a:r>
              <a:rPr lang="el-GR" sz="1700" dirty="0">
                <a:solidFill>
                  <a:schemeClr val="accent2"/>
                </a:solidFill>
              </a:rPr>
              <a:t>Σφαιρική φωλιά από φύλλα και βρύα και τρύπα εισόδου/εξόδου. . </a:t>
            </a:r>
          </a:p>
        </p:txBody>
      </p:sp>
      <p:sp>
        <p:nvSpPr>
          <p:cNvPr id="9" name="Text Box 6"/>
          <p:cNvSpPr txBox="1">
            <a:spLocks noChangeArrowheads="1"/>
          </p:cNvSpPr>
          <p:nvPr/>
        </p:nvSpPr>
        <p:spPr bwMode="auto">
          <a:xfrm>
            <a:off x="107504" y="3356992"/>
            <a:ext cx="4392488"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Ημερόβιο (μπορεί και νυκτόβιο το καλοκαίρι)  και αποκλειστικά φυτοφάγο (Αλπική ποώδης και θαμνώδης βλάστηση, φρούτα κ.λπ.). Δεν αποκλείεται να αποθηκεύει τροφή σε σύστημα στοών μόλις κάτω από το έδαφος.</a:t>
            </a:r>
          </a:p>
        </p:txBody>
      </p:sp>
      <p:sp>
        <p:nvSpPr>
          <p:cNvPr id="12" name="Ορθογώνιο 11"/>
          <p:cNvSpPr/>
          <p:nvPr/>
        </p:nvSpPr>
        <p:spPr>
          <a:xfrm>
            <a:off x="90845" y="984503"/>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C. </a:t>
            </a:r>
            <a:r>
              <a:rPr lang="en-US" b="1" i="1" dirty="0" err="1">
                <a:solidFill>
                  <a:srgbClr val="C00000"/>
                </a:solidFill>
              </a:rPr>
              <a:t>syriacus</a:t>
            </a:r>
            <a:endParaRPr lang="en-US" b="1" dirty="0">
              <a:solidFill>
                <a:srgbClr val="C00000"/>
              </a:solidFill>
            </a:endParaRPr>
          </a:p>
        </p:txBody>
      </p:sp>
      <p:sp>
        <p:nvSpPr>
          <p:cNvPr id="15" name="Ορθογώνιο 14"/>
          <p:cNvSpPr/>
          <p:nvPr/>
        </p:nvSpPr>
        <p:spPr>
          <a:xfrm>
            <a:off x="4499992" y="980728"/>
            <a:ext cx="4676458"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C. glareolus</a:t>
            </a:r>
            <a:endParaRPr lang="en-US" b="1" dirty="0">
              <a:solidFill>
                <a:srgbClr val="C00000"/>
              </a:solidFill>
            </a:endParaRPr>
          </a:p>
        </p:txBody>
      </p:sp>
    </p:spTree>
    <p:extLst>
      <p:ext uri="{BB962C8B-B14F-4D97-AF65-F5344CB8AC3E}">
        <p14:creationId xmlns:p14="http://schemas.microsoft.com/office/powerpoint/2010/main" val="98427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9" grpId="0"/>
      <p:bldP spid="12"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10" name="Text Box 6"/>
          <p:cNvSpPr txBox="1">
            <a:spLocks noChangeArrowheads="1"/>
          </p:cNvSpPr>
          <p:nvPr/>
        </p:nvSpPr>
        <p:spPr bwMode="auto">
          <a:xfrm>
            <a:off x="107504" y="1629565"/>
            <a:ext cx="4227255"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Αριθμός θηλών: </a:t>
            </a:r>
            <a:r>
              <a:rPr lang="el-GR" dirty="0">
                <a:solidFill>
                  <a:schemeClr val="accent2"/>
                </a:solidFill>
              </a:rPr>
              <a:t>4 ζεύγη (2 θωρακικά-2 βουβωνικά)</a:t>
            </a:r>
            <a:endParaRPr lang="el-GR" dirty="0">
              <a:solidFill>
                <a:srgbClr val="00B050"/>
              </a:solidFill>
            </a:endParaRP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Μάιος-Σεπτέμβριος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21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1-2 ετησίως με 3-7 μικρά.</a:t>
            </a:r>
          </a:p>
          <a:p>
            <a:pPr algn="just" fontAlgn="base">
              <a:spcBef>
                <a:spcPct val="0"/>
              </a:spcBef>
              <a:spcAft>
                <a:spcPct val="0"/>
              </a:spcAft>
              <a:tabLst>
                <a:tab pos="900113" algn="l"/>
              </a:tabLst>
            </a:pPr>
            <a:r>
              <a:rPr lang="el-GR" dirty="0">
                <a:solidFill>
                  <a:srgbClr val="00B050"/>
                </a:solidFill>
              </a:rPr>
              <a:t>Απογαλακτισμός: </a:t>
            </a:r>
            <a:r>
              <a:rPr lang="el-GR" dirty="0">
                <a:solidFill>
                  <a:schemeClr val="accent2"/>
                </a:solidFill>
              </a:rPr>
              <a:t>20 ημέρες</a:t>
            </a:r>
            <a:endParaRPr lang="el-GR" dirty="0">
              <a:solidFill>
                <a:srgbClr val="333399"/>
              </a:solidFill>
            </a:endParaRPr>
          </a:p>
        </p:txBody>
      </p:sp>
      <p:sp>
        <p:nvSpPr>
          <p:cNvPr id="11" name="Text Box 6"/>
          <p:cNvSpPr txBox="1">
            <a:spLocks noChangeArrowheads="1"/>
          </p:cNvSpPr>
          <p:nvPr/>
        </p:nvSpPr>
        <p:spPr bwMode="auto">
          <a:xfrm>
            <a:off x="4737233" y="1628800"/>
            <a:ext cx="4227255"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Αριθμός θηλών: </a:t>
            </a:r>
            <a:r>
              <a:rPr lang="el-GR" dirty="0">
                <a:solidFill>
                  <a:schemeClr val="accent2"/>
                </a:solidFill>
              </a:rPr>
              <a:t>4 ζεύγη (2 θωρακικά-2 βουβωνικά)</a:t>
            </a:r>
            <a:endParaRPr lang="el-GR" dirty="0">
              <a:solidFill>
                <a:srgbClr val="00B050"/>
              </a:solidFill>
            </a:endParaRP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Απρίλιος-Σεπτέμβριος/Οκτώβριος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a:t>
            </a:r>
            <a:r>
              <a:rPr lang="en-US" dirty="0" err="1">
                <a:solidFill>
                  <a:srgbClr val="333399"/>
                </a:solidFill>
              </a:rPr>
              <a:t>ca</a:t>
            </a:r>
            <a:r>
              <a:rPr lang="en-US" dirty="0">
                <a:solidFill>
                  <a:srgbClr val="333399"/>
                </a:solidFill>
              </a:rPr>
              <a:t> </a:t>
            </a:r>
            <a:r>
              <a:rPr lang="el-GR" dirty="0">
                <a:solidFill>
                  <a:srgbClr val="333399"/>
                </a:solidFill>
              </a:rPr>
              <a:t>16-18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a:t>
            </a:r>
            <a:r>
              <a:rPr lang="en-US" dirty="0">
                <a:solidFill>
                  <a:srgbClr val="333399"/>
                </a:solidFill>
              </a:rPr>
              <a:t>4-5 </a:t>
            </a:r>
            <a:r>
              <a:rPr lang="el-GR" dirty="0">
                <a:solidFill>
                  <a:srgbClr val="333399"/>
                </a:solidFill>
              </a:rPr>
              <a:t>ετησίως με 3-5 μικρά</a:t>
            </a:r>
          </a:p>
          <a:p>
            <a:pPr algn="just" fontAlgn="base">
              <a:spcBef>
                <a:spcPct val="0"/>
              </a:spcBef>
              <a:spcAft>
                <a:spcPct val="0"/>
              </a:spcAft>
              <a:tabLst>
                <a:tab pos="900113" algn="l"/>
              </a:tabLst>
            </a:pPr>
            <a:r>
              <a:rPr lang="el-GR" dirty="0">
                <a:solidFill>
                  <a:srgbClr val="00B050"/>
                </a:solidFill>
              </a:rPr>
              <a:t>Απογαλακτισμός: </a:t>
            </a:r>
            <a:r>
              <a:rPr lang="en-US" dirty="0" err="1">
                <a:solidFill>
                  <a:schemeClr val="accent2"/>
                </a:solidFill>
              </a:rPr>
              <a:t>ca</a:t>
            </a:r>
            <a:r>
              <a:rPr lang="en-US" dirty="0">
                <a:solidFill>
                  <a:schemeClr val="accent2"/>
                </a:solidFill>
              </a:rPr>
              <a:t> 14</a:t>
            </a:r>
            <a:r>
              <a:rPr lang="el-GR" dirty="0">
                <a:solidFill>
                  <a:schemeClr val="accent2"/>
                </a:solidFill>
              </a:rPr>
              <a:t> ημέρες</a:t>
            </a:r>
            <a:endParaRPr lang="el-GR" dirty="0">
              <a:solidFill>
                <a:srgbClr val="333399"/>
              </a:solidFill>
            </a:endParaRP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4,5 εβδομάδες – την επόμενη άνοιξη για άτομα που θα γεννηθούν αργά στο φθινόπωρο</a:t>
            </a:r>
          </a:p>
          <a:p>
            <a:pPr algn="just" fontAlgn="base">
              <a:spcBef>
                <a:spcPct val="0"/>
              </a:spcBef>
              <a:spcAft>
                <a:spcPct val="0"/>
              </a:spcAft>
              <a:tabLst>
                <a:tab pos="900113" algn="l"/>
              </a:tabLst>
            </a:pPr>
            <a:r>
              <a:rPr lang="el-GR" dirty="0">
                <a:solidFill>
                  <a:srgbClr val="00B050"/>
                </a:solidFill>
              </a:rPr>
              <a:t>Όριο ζωής: </a:t>
            </a:r>
            <a:r>
              <a:rPr lang="el-GR" dirty="0">
                <a:solidFill>
                  <a:srgbClr val="333399"/>
                </a:solidFill>
              </a:rPr>
              <a:t>18 μήνες στη φύση.</a:t>
            </a:r>
          </a:p>
        </p:txBody>
      </p:sp>
      <p:sp>
        <p:nvSpPr>
          <p:cNvPr id="12" name="Ορθογώνιο 11"/>
          <p:cNvSpPr/>
          <p:nvPr/>
        </p:nvSpPr>
        <p:spPr>
          <a:xfrm>
            <a:off x="90845" y="984503"/>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C. </a:t>
            </a:r>
            <a:r>
              <a:rPr lang="en-US" b="1" i="1" dirty="0" err="1">
                <a:solidFill>
                  <a:srgbClr val="C00000"/>
                </a:solidFill>
              </a:rPr>
              <a:t>syriacus</a:t>
            </a:r>
            <a:endParaRPr lang="en-US" b="1" dirty="0">
              <a:solidFill>
                <a:srgbClr val="C00000"/>
              </a:solidFill>
            </a:endParaRPr>
          </a:p>
        </p:txBody>
      </p:sp>
      <p:sp>
        <p:nvSpPr>
          <p:cNvPr id="15" name="Ορθογώνιο 14"/>
          <p:cNvSpPr/>
          <p:nvPr/>
        </p:nvSpPr>
        <p:spPr>
          <a:xfrm>
            <a:off x="4499992" y="980728"/>
            <a:ext cx="4676458"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C. glareolus</a:t>
            </a:r>
            <a:endParaRPr lang="en-US" b="1" dirty="0">
              <a:solidFill>
                <a:srgbClr val="C00000"/>
              </a:solidFill>
            </a:endParaRPr>
          </a:p>
        </p:txBody>
      </p:sp>
    </p:spTree>
    <p:extLst>
      <p:ext uri="{BB962C8B-B14F-4D97-AF65-F5344CB8AC3E}">
        <p14:creationId xmlns:p14="http://schemas.microsoft.com/office/powerpoint/2010/main" val="98410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9" name="Ορθογώνιο 8"/>
          <p:cNvSpPr/>
          <p:nvPr/>
        </p:nvSpPr>
        <p:spPr>
          <a:xfrm>
            <a:off x="35496" y="1340768"/>
            <a:ext cx="4392488" cy="646331"/>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Arvicola </a:t>
            </a:r>
            <a:r>
              <a:rPr lang="el-GR" b="1" i="1" dirty="0">
                <a:solidFill>
                  <a:srgbClr val="C00000"/>
                </a:solidFill>
              </a:rPr>
              <a:t> </a:t>
            </a:r>
            <a:r>
              <a:rPr lang="en-US" b="1" i="1" dirty="0" err="1">
                <a:solidFill>
                  <a:srgbClr val="C00000"/>
                </a:solidFill>
              </a:rPr>
              <a:t>amphibius</a:t>
            </a:r>
            <a:r>
              <a:rPr lang="en-US" b="1" i="1" dirty="0">
                <a:solidFill>
                  <a:srgbClr val="C00000"/>
                </a:solidFill>
              </a:rPr>
              <a:t> </a:t>
            </a:r>
            <a:r>
              <a:rPr lang="en-US" b="1" dirty="0">
                <a:solidFill>
                  <a:srgbClr val="C00000"/>
                </a:solidFill>
              </a:rPr>
              <a:t>(=</a:t>
            </a:r>
            <a:r>
              <a:rPr lang="en-US" b="1" i="1" dirty="0">
                <a:solidFill>
                  <a:srgbClr val="C00000"/>
                </a:solidFill>
              </a:rPr>
              <a:t>terrestris</a:t>
            </a:r>
            <a:r>
              <a:rPr lang="en-US" b="1" dirty="0">
                <a:solidFill>
                  <a:srgbClr val="C00000"/>
                </a:solidFill>
              </a:rPr>
              <a:t>)</a:t>
            </a:r>
            <a:r>
              <a:rPr lang="en-US" b="1" i="1" dirty="0">
                <a:solidFill>
                  <a:srgbClr val="C00000"/>
                </a:solidFill>
              </a:rPr>
              <a:t> </a:t>
            </a:r>
            <a:r>
              <a:rPr lang="el-GR" b="1" dirty="0">
                <a:solidFill>
                  <a:srgbClr val="C00000"/>
                </a:solidFill>
              </a:rPr>
              <a:t>– </a:t>
            </a:r>
            <a:r>
              <a:rPr lang="el-GR" b="1" dirty="0" err="1">
                <a:solidFill>
                  <a:srgbClr val="C00000"/>
                </a:solidFill>
              </a:rPr>
              <a:t>Νεροαρουραίος</a:t>
            </a:r>
            <a:r>
              <a:rPr lang="el-GR" b="1" dirty="0">
                <a:solidFill>
                  <a:srgbClr val="C00000"/>
                </a:solidFill>
              </a:rPr>
              <a:t> – </a:t>
            </a:r>
            <a:r>
              <a:rPr lang="en-US" b="1" dirty="0">
                <a:solidFill>
                  <a:srgbClr val="C00000"/>
                </a:solidFill>
              </a:rPr>
              <a:t>LC</a:t>
            </a:r>
          </a:p>
        </p:txBody>
      </p:sp>
      <p:sp>
        <p:nvSpPr>
          <p:cNvPr id="10" name="Ορθογώνιο 9"/>
          <p:cNvSpPr/>
          <p:nvPr/>
        </p:nvSpPr>
        <p:spPr>
          <a:xfrm>
            <a:off x="4283968" y="1403484"/>
            <a:ext cx="4892482"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err="1">
                <a:solidFill>
                  <a:srgbClr val="C00000"/>
                </a:solidFill>
              </a:rPr>
              <a:t>Ondatra</a:t>
            </a:r>
            <a:r>
              <a:rPr lang="en-US" b="1" i="1" dirty="0">
                <a:solidFill>
                  <a:srgbClr val="C00000"/>
                </a:solidFill>
              </a:rPr>
              <a:t> </a:t>
            </a:r>
            <a:r>
              <a:rPr lang="en-US" b="1" i="1" dirty="0" err="1">
                <a:solidFill>
                  <a:srgbClr val="C00000"/>
                </a:solidFill>
              </a:rPr>
              <a:t>zibethicus</a:t>
            </a:r>
            <a:r>
              <a:rPr lang="en-US" b="1" i="1" dirty="0">
                <a:solidFill>
                  <a:srgbClr val="C00000"/>
                </a:solidFill>
              </a:rPr>
              <a:t> –</a:t>
            </a:r>
            <a:r>
              <a:rPr lang="el-GR" b="1" i="1" dirty="0">
                <a:solidFill>
                  <a:srgbClr val="C00000"/>
                </a:solidFill>
              </a:rPr>
              <a:t> </a:t>
            </a:r>
            <a:r>
              <a:rPr lang="el-GR" b="1" dirty="0" err="1">
                <a:solidFill>
                  <a:srgbClr val="C00000"/>
                </a:solidFill>
              </a:rPr>
              <a:t>Μοσχοποντικός</a:t>
            </a:r>
            <a:r>
              <a:rPr lang="el-GR" b="1" dirty="0">
                <a:solidFill>
                  <a:srgbClr val="C00000"/>
                </a:solidFill>
              </a:rPr>
              <a:t> – </a:t>
            </a:r>
            <a:r>
              <a:rPr lang="en-US" b="1" dirty="0">
                <a:solidFill>
                  <a:srgbClr val="C00000"/>
                </a:solidFill>
              </a:rPr>
              <a:t>NA</a:t>
            </a:r>
          </a:p>
        </p:txBody>
      </p:sp>
      <p:sp>
        <p:nvSpPr>
          <p:cNvPr id="11" name="Text Box 6"/>
          <p:cNvSpPr txBox="1">
            <a:spLocks noChangeArrowheads="1"/>
          </p:cNvSpPr>
          <p:nvPr/>
        </p:nvSpPr>
        <p:spPr bwMode="auto">
          <a:xfrm>
            <a:off x="124754" y="5013176"/>
            <a:ext cx="430323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120-235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40-146</a:t>
            </a:r>
            <a:r>
              <a:rPr lang="en-US" sz="1700" dirty="0">
                <a:solidFill>
                  <a:srgbClr val="C00000"/>
                </a:solidFill>
              </a:rPr>
              <a:t> mm (</a:t>
            </a:r>
            <a:r>
              <a:rPr lang="el-GR" sz="1700" dirty="0">
                <a:solidFill>
                  <a:srgbClr val="C00000"/>
                </a:solidFill>
              </a:rPr>
              <a:t>55-70</a:t>
            </a:r>
            <a:r>
              <a:rPr lang="en-US" sz="1700" dirty="0">
                <a:solidFill>
                  <a:srgbClr val="C00000"/>
                </a:solidFill>
              </a:rPr>
              <a:t>% HBL)</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έως 320 </a:t>
            </a:r>
            <a:r>
              <a:rPr lang="en-US" sz="1700" dirty="0">
                <a:solidFill>
                  <a:srgbClr val="C00000"/>
                </a:solidFill>
              </a:rPr>
              <a:t>gr</a:t>
            </a:r>
            <a:r>
              <a:rPr lang="el-GR" sz="1700" dirty="0">
                <a:solidFill>
                  <a:srgbClr val="C00000"/>
                </a:solidFill>
              </a:rPr>
              <a:t> (μικρότερο στα νότια)</a:t>
            </a:r>
          </a:p>
        </p:txBody>
      </p:sp>
      <p:sp>
        <p:nvSpPr>
          <p:cNvPr id="14" name="Text Box 6"/>
          <p:cNvSpPr txBox="1">
            <a:spLocks noChangeArrowheads="1"/>
          </p:cNvSpPr>
          <p:nvPr/>
        </p:nvSpPr>
        <p:spPr bwMode="auto">
          <a:xfrm>
            <a:off x="4578932" y="4581128"/>
            <a:ext cx="450383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chemeClr val="accent2"/>
                </a:solidFill>
              </a:rPr>
              <a:t>Μεγάλο τρωκτικό. Ουρά πλευρικώς πεπιεσμένη. Οπίσθια άκρα μακρύτερα από τα πρόσθια και καλυμμένα με σκληρές τρίχες. </a:t>
            </a:r>
          </a:p>
        </p:txBody>
      </p:sp>
      <p:sp>
        <p:nvSpPr>
          <p:cNvPr id="16" name="Text Box 6"/>
          <p:cNvSpPr txBox="1">
            <a:spLocks noChangeArrowheads="1"/>
          </p:cNvSpPr>
          <p:nvPr/>
        </p:nvSpPr>
        <p:spPr bwMode="auto">
          <a:xfrm>
            <a:off x="4695095" y="5504165"/>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240-400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190-280</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600-1800 </a:t>
            </a:r>
            <a:r>
              <a:rPr lang="en-US" sz="1700" dirty="0">
                <a:solidFill>
                  <a:srgbClr val="C00000"/>
                </a:solidFill>
              </a:rPr>
              <a:t>gr</a:t>
            </a:r>
            <a:endParaRPr lang="el-GR" sz="1700" dirty="0">
              <a:solidFill>
                <a:srgbClr val="C00000"/>
              </a:solidFill>
            </a:endParaRPr>
          </a:p>
        </p:txBody>
      </p:sp>
      <p:sp>
        <p:nvSpPr>
          <p:cNvPr id="12" name="Text Box 6"/>
          <p:cNvSpPr txBox="1">
            <a:spLocks noChangeArrowheads="1"/>
          </p:cNvSpPr>
          <p:nvPr/>
        </p:nvSpPr>
        <p:spPr bwMode="auto">
          <a:xfrm>
            <a:off x="68164" y="3717032"/>
            <a:ext cx="450383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Μέγεθος αρουραίου, αλλά αμβλύ ρύγχος και κοντύτερη ουρά. Συνήθως κάθεται στα πίσω πόδια όταν τρώει. Δασύτριχο, ατημέλητο τρίχωμα, χρώματος σκούρο καφέ. </a:t>
            </a:r>
          </a:p>
        </p:txBody>
      </p:sp>
      <p:sp>
        <p:nvSpPr>
          <p:cNvPr id="15" name="Text Box 6"/>
          <p:cNvSpPr txBox="1">
            <a:spLocks noChangeArrowheads="1"/>
          </p:cNvSpPr>
          <p:nvPr/>
        </p:nvSpPr>
        <p:spPr bwMode="auto">
          <a:xfrm>
            <a:off x="276920" y="1052736"/>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Γένη </a:t>
            </a:r>
            <a:r>
              <a:rPr lang="en-US" sz="2000" b="1" i="1" dirty="0">
                <a:solidFill>
                  <a:srgbClr val="333399"/>
                </a:solidFill>
              </a:rPr>
              <a:t>Arvicola, </a:t>
            </a:r>
            <a:r>
              <a:rPr lang="en-US" sz="2000" b="1" i="1" dirty="0" err="1">
                <a:solidFill>
                  <a:srgbClr val="333399"/>
                </a:solidFill>
              </a:rPr>
              <a:t>Ondatra</a:t>
            </a:r>
            <a:endParaRPr lang="en-US" sz="2000" b="1" i="1" dirty="0">
              <a:solidFill>
                <a:srgbClr val="C00000"/>
              </a:solidFill>
            </a:endParaRPr>
          </a:p>
        </p:txBody>
      </p:sp>
      <p:pic>
        <p:nvPicPr>
          <p:cNvPr id="10242" name="Picture 2" descr="C:\Users\Τια Βάσω\Documents\Οι σαρώσεις μου\Arvicol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1641"/>
          <a:stretch/>
        </p:blipFill>
        <p:spPr bwMode="auto">
          <a:xfrm>
            <a:off x="365981" y="2132856"/>
            <a:ext cx="3731518" cy="14164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3" name="Picture 3" descr="C:\Users\Τια Βάσω\Documents\Οι σαρώσεις μου\Ondatra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6018" y="1909414"/>
            <a:ext cx="3704407" cy="2671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5" name="Picture 5" descr="http://animal.memozee.com/ArchOLD-6/11707726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9846" y="2060848"/>
            <a:ext cx="4096750" cy="225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81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0243"/>
                                        </p:tgtEl>
                                        <p:attrNameLst>
                                          <p:attrName>style.visibility</p:attrName>
                                        </p:attrNameLst>
                                      </p:cBhvr>
                                      <p:to>
                                        <p:strVal val="visible"/>
                                      </p:to>
                                    </p:set>
                                    <p:animEffect transition="in" filter="fade">
                                      <p:cBhvr>
                                        <p:cTn id="33" dur="500"/>
                                        <p:tgtEl>
                                          <p:spTgt spid="1024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243"/>
                                        </p:tgtEl>
                                      </p:cBhvr>
                                    </p:animEffect>
                                    <p:set>
                                      <p:cBhvr>
                                        <p:cTn id="38" dur="1" fill="hold">
                                          <p:stCondLst>
                                            <p:cond delay="499"/>
                                          </p:stCondLst>
                                        </p:cTn>
                                        <p:tgtEl>
                                          <p:spTgt spid="10243"/>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0245"/>
                                        </p:tgtEl>
                                        <p:attrNameLst>
                                          <p:attrName>style.visibility</p:attrName>
                                        </p:attrNameLst>
                                      </p:cBhvr>
                                      <p:to>
                                        <p:strVal val="visible"/>
                                      </p:to>
                                    </p:set>
                                    <p:animEffect transition="in" filter="fade">
                                      <p:cBhvr>
                                        <p:cTn id="41" dur="500"/>
                                        <p:tgtEl>
                                          <p:spTgt spid="1024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6" grpId="0"/>
      <p:bldP spid="12"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91369"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3" name="Ορθογώνιο 2"/>
          <p:cNvSpPr/>
          <p:nvPr/>
        </p:nvSpPr>
        <p:spPr>
          <a:xfrm>
            <a:off x="1691699" y="1124744"/>
            <a:ext cx="5760603" cy="923330"/>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spicilegus</a:t>
            </a:r>
            <a:r>
              <a:rPr lang="el-GR" b="1" dirty="0">
                <a:solidFill>
                  <a:srgbClr val="C00000"/>
                </a:solidFill>
              </a:rPr>
              <a:t>: κατασκευή μοναδικών χωματοσωρών για την αποθήκευση τροφής!</a:t>
            </a:r>
            <a:endParaRPr lang="en-US" b="1" dirty="0">
              <a:solidFill>
                <a:srgbClr val="C00000"/>
              </a:solidFill>
            </a:endParaRPr>
          </a:p>
        </p:txBody>
      </p:sp>
      <p:pic>
        <p:nvPicPr>
          <p:cNvPr id="1026" name="Picture 2" descr="I:\photos\spata\10-13.11.2006\CIMG0899.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88628" y="2048074"/>
            <a:ext cx="5166744" cy="3875058"/>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1712635" y="5899145"/>
            <a:ext cx="5760603"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dirty="0">
                <a:solidFill>
                  <a:srgbClr val="C00000"/>
                </a:solidFill>
              </a:rPr>
              <a:t>Ύψος χωματοσωρών: </a:t>
            </a:r>
            <a:r>
              <a:rPr lang="en-US" b="1" dirty="0">
                <a:solidFill>
                  <a:srgbClr val="C00000"/>
                </a:solidFill>
              </a:rPr>
              <a:t>30cm</a:t>
            </a:r>
          </a:p>
        </p:txBody>
      </p:sp>
      <p:pic>
        <p:nvPicPr>
          <p:cNvPr id="1027" name="Picture 3" descr="I:\photos\spata\10-13.11.2006\CIMG08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7200" y="2048400"/>
            <a:ext cx="5164800" cy="3873600"/>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1712635" y="5873497"/>
            <a:ext cx="5760603"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dirty="0">
                <a:solidFill>
                  <a:srgbClr val="C00000"/>
                </a:solidFill>
              </a:rPr>
              <a:t>Πλάτος χωματοσωρών: &gt; 1</a:t>
            </a:r>
            <a:r>
              <a:rPr lang="en-US" b="1" dirty="0">
                <a:solidFill>
                  <a:srgbClr val="C00000"/>
                </a:solidFill>
              </a:rPr>
              <a:t>m</a:t>
            </a:r>
          </a:p>
        </p:txBody>
      </p:sp>
      <p:pic>
        <p:nvPicPr>
          <p:cNvPr id="1028" name="Picture 4" descr="I:\photos\spata\10-13.11.2006\CIMG087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7200" y="2048400"/>
            <a:ext cx="5164800" cy="3873600"/>
          </a:xfrm>
          <a:prstGeom prst="rect">
            <a:avLst/>
          </a:prstGeom>
          <a:noFill/>
          <a:extLst>
            <a:ext uri="{909E8E84-426E-40DD-AFC4-6F175D3DCCD1}">
              <a14:hiddenFill xmlns:a14="http://schemas.microsoft.com/office/drawing/2010/main">
                <a:solidFill>
                  <a:srgbClr val="FFFFFF"/>
                </a:solidFill>
              </a14:hiddenFill>
            </a:ext>
          </a:extLst>
        </p:spPr>
      </p:pic>
      <p:sp>
        <p:nvSpPr>
          <p:cNvPr id="11" name="Ορθογώνιο 10"/>
          <p:cNvSpPr/>
          <p:nvPr/>
        </p:nvSpPr>
        <p:spPr>
          <a:xfrm>
            <a:off x="1712635" y="5899145"/>
            <a:ext cx="5760603"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dirty="0">
                <a:solidFill>
                  <a:srgbClr val="C00000"/>
                </a:solidFill>
              </a:rPr>
              <a:t>Ανοίγματα στοών περιμετρικά του χωματοσωρού</a:t>
            </a:r>
            <a:endParaRPr lang="en-US" b="1" dirty="0">
              <a:solidFill>
                <a:srgbClr val="C00000"/>
              </a:solidFill>
            </a:endParaRPr>
          </a:p>
        </p:txBody>
      </p:sp>
      <p:pic>
        <p:nvPicPr>
          <p:cNvPr id="1029" name="Picture 5" descr="I:\photos\spata\20-21.10.2006\CIMG084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45820" y="2034153"/>
            <a:ext cx="5164800" cy="3873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photos\spata\20-21.10.2006\CIMG084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0536" y="2060848"/>
            <a:ext cx="5164800" cy="3873600"/>
          </a:xfrm>
          <a:prstGeom prst="rect">
            <a:avLst/>
          </a:prstGeom>
          <a:noFill/>
          <a:extLst>
            <a:ext uri="{909E8E84-426E-40DD-AFC4-6F175D3DCCD1}">
              <a14:hiddenFill xmlns:a14="http://schemas.microsoft.com/office/drawing/2010/main">
                <a:solidFill>
                  <a:srgbClr val="FFFFFF"/>
                </a:solidFill>
              </a14:hiddenFill>
            </a:ext>
          </a:extLst>
        </p:spPr>
      </p:pic>
      <p:sp>
        <p:nvSpPr>
          <p:cNvPr id="14" name="Ορθογώνιο 13"/>
          <p:cNvSpPr/>
          <p:nvPr/>
        </p:nvSpPr>
        <p:spPr>
          <a:xfrm>
            <a:off x="1388580" y="5873497"/>
            <a:ext cx="6408712"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dirty="0">
                <a:solidFill>
                  <a:srgbClr val="C00000"/>
                </a:solidFill>
              </a:rPr>
              <a:t>Αποθηκευμένοι καρποί κάτω από το χωματοσωρό</a:t>
            </a:r>
            <a:endParaRPr lang="en-US" b="1" dirty="0">
              <a:solidFill>
                <a:srgbClr val="C00000"/>
              </a:solidFill>
            </a:endParaRPr>
          </a:p>
        </p:txBody>
      </p:sp>
    </p:spTree>
    <p:extLst>
      <p:ext uri="{BB962C8B-B14F-4D97-AF65-F5344CB8AC3E}">
        <p14:creationId xmlns:p14="http://schemas.microsoft.com/office/powerpoint/2010/main" val="381110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27"/>
                                        </p:tgtEl>
                                      </p:cBhvr>
                                    </p:animEffect>
                                    <p:set>
                                      <p:cBhvr>
                                        <p:cTn id="29" dur="1" fill="hold">
                                          <p:stCondLst>
                                            <p:cond delay="499"/>
                                          </p:stCondLst>
                                        </p:cTn>
                                        <p:tgtEl>
                                          <p:spTgt spid="102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500"/>
                                        <p:tgtEl>
                                          <p:spTgt spid="10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28"/>
                                        </p:tgtEl>
                                      </p:cBhvr>
                                    </p:animEffect>
                                    <p:set>
                                      <p:cBhvr>
                                        <p:cTn id="43" dur="1" fill="hold">
                                          <p:stCondLst>
                                            <p:cond delay="499"/>
                                          </p:stCondLst>
                                        </p:cTn>
                                        <p:tgtEl>
                                          <p:spTgt spid="102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029"/>
                                        </p:tgtEl>
                                        <p:attrNameLst>
                                          <p:attrName>style.visibility</p:attrName>
                                        </p:attrNameLst>
                                      </p:cBhvr>
                                      <p:to>
                                        <p:strVal val="visible"/>
                                      </p:to>
                                    </p:set>
                                    <p:animEffect transition="in" filter="fade">
                                      <p:cBhvr>
                                        <p:cTn id="52" dur="500"/>
                                        <p:tgtEl>
                                          <p:spTgt spid="10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029"/>
                                        </p:tgtEl>
                                      </p:cBhvr>
                                    </p:animEffect>
                                    <p:set>
                                      <p:cBhvr>
                                        <p:cTn id="57" dur="1" fill="hold">
                                          <p:stCondLst>
                                            <p:cond delay="499"/>
                                          </p:stCondLst>
                                        </p:cTn>
                                        <p:tgtEl>
                                          <p:spTgt spid="1029"/>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030"/>
                                        </p:tgtEl>
                                        <p:attrNameLst>
                                          <p:attrName>style.visibility</p:attrName>
                                        </p:attrNameLst>
                                      </p:cBhvr>
                                      <p:to>
                                        <p:strVal val="visible"/>
                                      </p:to>
                                    </p:set>
                                    <p:animEffect transition="in" filter="fade">
                                      <p:cBhvr>
                                        <p:cTn id="6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1" grpId="0"/>
      <p:bldP spid="11" grpId="1"/>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0845" y="1340768"/>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a:t>
            </a:r>
            <a:r>
              <a:rPr lang="en-US" b="1" i="1" dirty="0" err="1">
                <a:solidFill>
                  <a:srgbClr val="C00000"/>
                </a:solidFill>
              </a:rPr>
              <a:t>amphibius</a:t>
            </a:r>
            <a:endParaRPr lang="en-US" b="1" dirty="0">
              <a:solidFill>
                <a:srgbClr val="C00000"/>
              </a:solidFill>
            </a:endParaRPr>
          </a:p>
        </p:txBody>
      </p:sp>
      <p:sp>
        <p:nvSpPr>
          <p:cNvPr id="18" name="Ορθογώνιο 17"/>
          <p:cNvSpPr/>
          <p:nvPr/>
        </p:nvSpPr>
        <p:spPr>
          <a:xfrm>
            <a:off x="4499992" y="1336993"/>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O. </a:t>
            </a:r>
            <a:r>
              <a:rPr lang="en-US" b="1" i="1" dirty="0" err="1">
                <a:solidFill>
                  <a:srgbClr val="C00000"/>
                </a:solidFill>
              </a:rPr>
              <a:t>zibethicus</a:t>
            </a:r>
            <a:endParaRPr lang="en-US" b="1" dirty="0">
              <a:solidFill>
                <a:srgbClr val="C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pic>
        <p:nvPicPr>
          <p:cNvPr id="9219" name="Picture 3" descr="C:\Users\Τια Βάσω\Documents\Οι σαρώσεις μου\Χάρτης εξάπλωσης Ondatra zibethic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276872"/>
            <a:ext cx="4410608" cy="27107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Ορθογώνιο 9"/>
          <p:cNvSpPr/>
          <p:nvPr/>
        </p:nvSpPr>
        <p:spPr>
          <a:xfrm>
            <a:off x="107504" y="509795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dirty="0">
                <a:solidFill>
                  <a:schemeClr val="accent2"/>
                </a:solidFill>
              </a:rPr>
              <a:t>Ελλάδα: Ν όριο εξάπλωσης</a:t>
            </a:r>
            <a:endParaRPr lang="en-US" b="1" dirty="0">
              <a:solidFill>
                <a:schemeClr val="accent2"/>
              </a:solidFill>
            </a:endParaRPr>
          </a:p>
        </p:txBody>
      </p:sp>
      <p:sp>
        <p:nvSpPr>
          <p:cNvPr id="11" name="Ορθογώνιο 10"/>
          <p:cNvSpPr/>
          <p:nvPr/>
        </p:nvSpPr>
        <p:spPr>
          <a:xfrm>
            <a:off x="4716016" y="5105935"/>
            <a:ext cx="4251325" cy="1200329"/>
          </a:xfrm>
          <a:prstGeom prst="rect">
            <a:avLst/>
          </a:prstGeom>
        </p:spPr>
        <p:txBody>
          <a:bodyPr wrap="square">
            <a:spAutoFit/>
          </a:bodyPr>
          <a:lstStyle/>
          <a:p>
            <a:pPr marL="1588" indent="-1588" algn="ctr" fontAlgn="base">
              <a:spcBef>
                <a:spcPct val="0"/>
              </a:spcBef>
              <a:spcAft>
                <a:spcPct val="0"/>
              </a:spcAft>
              <a:tabLst>
                <a:tab pos="1257300" algn="l"/>
              </a:tabLst>
            </a:pPr>
            <a:r>
              <a:rPr lang="el-GR" b="1" dirty="0">
                <a:solidFill>
                  <a:schemeClr val="accent2"/>
                </a:solidFill>
              </a:rPr>
              <a:t>Είδος της Β. Αμερικής. Εισήχθη στην Τσεχία το 1905 για την αξιοποίηση της γούνας του και σήμερα παρουσιάζει διευρυμένη εξάπλωση</a:t>
            </a:r>
            <a:endParaRPr lang="en-US" b="1" dirty="0">
              <a:solidFill>
                <a:schemeClr val="accent2"/>
              </a:solidFill>
            </a:endParaRPr>
          </a:p>
        </p:txBody>
      </p:sp>
      <p:pic>
        <p:nvPicPr>
          <p:cNvPr id="3" name="Picture 2">
            <a:extLst>
              <a:ext uri="{FF2B5EF4-FFF2-40B4-BE49-F238E27FC236}">
                <a16:creationId xmlns:a16="http://schemas.microsoft.com/office/drawing/2014/main" id="{A58BADBC-F1B4-AB5F-2C2F-3AF3C59D2750}"/>
              </a:ext>
            </a:extLst>
          </p:cNvPr>
          <p:cNvPicPr>
            <a:picLocks noChangeAspect="1"/>
          </p:cNvPicPr>
          <p:nvPr/>
        </p:nvPicPr>
        <p:blipFill>
          <a:blip r:embed="rId4"/>
          <a:stretch>
            <a:fillRect/>
          </a:stretch>
        </p:blipFill>
        <p:spPr>
          <a:xfrm>
            <a:off x="33511" y="2402055"/>
            <a:ext cx="4536504" cy="2460371"/>
          </a:xfrm>
          <a:prstGeom prst="rect">
            <a:avLst/>
          </a:prstGeom>
        </p:spPr>
      </p:pic>
    </p:spTree>
    <p:extLst>
      <p:ext uri="{BB962C8B-B14F-4D97-AF65-F5344CB8AC3E}">
        <p14:creationId xmlns:p14="http://schemas.microsoft.com/office/powerpoint/2010/main" val="360514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9219"/>
                                        </p:tgtEl>
                                        <p:attrNameLst>
                                          <p:attrName>style.visibility</p:attrName>
                                        </p:attrNameLst>
                                      </p:cBhvr>
                                      <p:to>
                                        <p:strVal val="visible"/>
                                      </p:to>
                                    </p:set>
                                    <p:animEffect transition="in" filter="fade">
                                      <p:cBhvr>
                                        <p:cTn id="23" dur="500"/>
                                        <p:tgtEl>
                                          <p:spTgt spid="92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13" name="Text Box 6"/>
          <p:cNvSpPr txBox="1">
            <a:spLocks noChangeArrowheads="1"/>
          </p:cNvSpPr>
          <p:nvPr/>
        </p:nvSpPr>
        <p:spPr bwMode="auto">
          <a:xfrm>
            <a:off x="107504" y="1412776"/>
            <a:ext cx="4392488"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b="1" dirty="0">
                <a:solidFill>
                  <a:srgbClr val="C00000"/>
                </a:solidFill>
              </a:rPr>
              <a:t>Βιότοπος: </a:t>
            </a:r>
            <a:r>
              <a:rPr lang="el-GR" sz="1700" dirty="0">
                <a:solidFill>
                  <a:schemeClr val="accent2"/>
                </a:solidFill>
              </a:rPr>
              <a:t>Κοντά στο γλυκό νερό (χαντάκια, ήρεμα ποτάμια, λίμνες). Προτιμά απότομες όχθες με πυκνή βλάστηση. Μπορεί επίσης να είναι λιγότερο υδρόβιο, οπότε και έχει την ικανότητα για κατασκευή εκτεταμένου συστήματος στοών σε λιβάδια. Η είσοδος της στοάς στην όχθη μπορεί να είναι πάνω ή κάτω από την επιφάνεια του νερού.  </a:t>
            </a:r>
          </a:p>
        </p:txBody>
      </p:sp>
      <p:sp>
        <p:nvSpPr>
          <p:cNvPr id="14" name="Text Box 6"/>
          <p:cNvSpPr txBox="1">
            <a:spLocks noChangeArrowheads="1"/>
          </p:cNvSpPr>
          <p:nvPr/>
        </p:nvSpPr>
        <p:spPr bwMode="auto">
          <a:xfrm>
            <a:off x="4641977" y="3370347"/>
            <a:ext cx="4392488"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Δραστήριο από δύση σε ανατολή ηλίου. Προτιμά τμήματα από τη βάση των φυτών. Επίσης τρέφεται περιστασιακά από ασπόνδυλα και μικρά σπονδυλωτά., π.χ. ψάρια. Ικανότατο κολυμβητικά, μπορεί να μείνει κάτω από το νερό για περισσότερα από 20 λεπτά. </a:t>
            </a:r>
          </a:p>
        </p:txBody>
      </p:sp>
      <p:sp>
        <p:nvSpPr>
          <p:cNvPr id="16" name="Text Box 6"/>
          <p:cNvSpPr txBox="1">
            <a:spLocks noChangeArrowheads="1"/>
          </p:cNvSpPr>
          <p:nvPr/>
        </p:nvSpPr>
        <p:spPr bwMode="auto">
          <a:xfrm>
            <a:off x="4639235" y="1412776"/>
            <a:ext cx="4392488"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Βιότοπος: </a:t>
            </a:r>
            <a:r>
              <a:rPr lang="el-GR" sz="1700" dirty="0">
                <a:solidFill>
                  <a:schemeClr val="accent2"/>
                </a:solidFill>
              </a:rPr>
              <a:t>Γλυκά νερά, στάσιμα ή ρέοντα, με βλάστηση στις όχθες, Η φωλιά χτίζεται έτσι ώστε να έχει άνοιγμα κάτω από το νερό, αλλά ο κυρίως θάλαμος είναι πάνω από την επιφάνεια. Διαφορετικές κατασκευές για αποθήκευση τροφής και αναπαραγωγή. </a:t>
            </a:r>
          </a:p>
        </p:txBody>
      </p:sp>
      <p:sp>
        <p:nvSpPr>
          <p:cNvPr id="9" name="Text Box 6"/>
          <p:cNvSpPr txBox="1">
            <a:spLocks noChangeArrowheads="1"/>
          </p:cNvSpPr>
          <p:nvPr/>
        </p:nvSpPr>
        <p:spPr bwMode="auto">
          <a:xfrm>
            <a:off x="107504" y="3927247"/>
            <a:ext cx="4392488"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Δραστήριο καθ’ όλο το 24ωρο. Ικανός κολυμβητής και σκαρφαλωτής. Κυρίως φυτοφάγο, περιλαμβάνοντας και γεωργικά προϊόντα, συνεπώς λογίζεται και ως παράσιτο καλλιεργειών. Επίσης, ζωικής προέλευσης τροφή (π.χ. ασπόνδυλα, ψάρια). Ζει σε ζεύγη. Το χειμώνα, το θηλυκό με τις κόρες του και μη συγγενικά αρσενικά μπορεί να ζουν κοινόβια.</a:t>
            </a:r>
          </a:p>
        </p:txBody>
      </p:sp>
      <p:sp>
        <p:nvSpPr>
          <p:cNvPr id="10" name="Ορθογώνιο 9"/>
          <p:cNvSpPr/>
          <p:nvPr/>
        </p:nvSpPr>
        <p:spPr>
          <a:xfrm>
            <a:off x="90845" y="984503"/>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a:t>
            </a:r>
            <a:r>
              <a:rPr lang="en-US" b="1" i="1" dirty="0" err="1">
                <a:solidFill>
                  <a:srgbClr val="C00000"/>
                </a:solidFill>
              </a:rPr>
              <a:t>amphibius</a:t>
            </a:r>
            <a:endParaRPr lang="en-US" b="1" dirty="0">
              <a:solidFill>
                <a:srgbClr val="C00000"/>
              </a:solidFill>
            </a:endParaRPr>
          </a:p>
        </p:txBody>
      </p:sp>
      <p:sp>
        <p:nvSpPr>
          <p:cNvPr id="11" name="Ορθογώνιο 10"/>
          <p:cNvSpPr/>
          <p:nvPr/>
        </p:nvSpPr>
        <p:spPr>
          <a:xfrm>
            <a:off x="4499992" y="980728"/>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O. </a:t>
            </a:r>
            <a:r>
              <a:rPr lang="en-US" b="1" i="1" dirty="0" err="1">
                <a:solidFill>
                  <a:srgbClr val="C00000"/>
                </a:solidFill>
              </a:rPr>
              <a:t>zibethicus</a:t>
            </a:r>
            <a:endParaRPr lang="en-US" b="1" dirty="0">
              <a:solidFill>
                <a:srgbClr val="C00000"/>
              </a:solidFill>
            </a:endParaRPr>
          </a:p>
        </p:txBody>
      </p:sp>
    </p:spTree>
    <p:extLst>
      <p:ext uri="{BB962C8B-B14F-4D97-AF65-F5344CB8AC3E}">
        <p14:creationId xmlns:p14="http://schemas.microsoft.com/office/powerpoint/2010/main" val="291766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9"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10" name="Text Box 6"/>
          <p:cNvSpPr txBox="1">
            <a:spLocks noChangeArrowheads="1"/>
          </p:cNvSpPr>
          <p:nvPr/>
        </p:nvSpPr>
        <p:spPr bwMode="auto">
          <a:xfrm>
            <a:off x="35496" y="1629565"/>
            <a:ext cx="4629729"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Αριθμός θηλών: </a:t>
            </a:r>
            <a:r>
              <a:rPr lang="el-GR" dirty="0">
                <a:solidFill>
                  <a:schemeClr val="accent2"/>
                </a:solidFill>
              </a:rPr>
              <a:t>4 ζεύγη (2 θωρακικά-2 βουβωνικά)</a:t>
            </a:r>
            <a:endParaRPr lang="el-GR" dirty="0">
              <a:solidFill>
                <a:srgbClr val="00B050"/>
              </a:solidFill>
            </a:endParaRP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Μάρτιος/Απρίλιος-Σεπτέμβριος/Οκτώβριος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20-22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2-5 ετησίως με 4-6 μικρά.</a:t>
            </a:r>
          </a:p>
          <a:p>
            <a:pPr algn="just" fontAlgn="base">
              <a:spcBef>
                <a:spcPct val="0"/>
              </a:spcBef>
              <a:spcAft>
                <a:spcPct val="0"/>
              </a:spcAft>
              <a:tabLst>
                <a:tab pos="900113" algn="l"/>
              </a:tabLst>
            </a:pPr>
            <a:r>
              <a:rPr lang="el-GR" dirty="0">
                <a:solidFill>
                  <a:srgbClr val="00B050"/>
                </a:solidFill>
              </a:rPr>
              <a:t>Απογαλακτισμός: </a:t>
            </a:r>
            <a:r>
              <a:rPr lang="el-GR" dirty="0">
                <a:solidFill>
                  <a:schemeClr val="accent2"/>
                </a:solidFill>
              </a:rPr>
              <a:t>22 ημέρες. Αφήνουν τη φωλιά </a:t>
            </a:r>
            <a:r>
              <a:rPr lang="el-GR" dirty="0" err="1">
                <a:solidFill>
                  <a:schemeClr val="accent2"/>
                </a:solidFill>
              </a:rPr>
              <a:t>μισοανεπτυγμένα</a:t>
            </a:r>
            <a:r>
              <a:rPr lang="el-GR" dirty="0">
                <a:solidFill>
                  <a:schemeClr val="accent2"/>
                </a:solidFill>
              </a:rPr>
              <a:t>.</a:t>
            </a:r>
          </a:p>
          <a:p>
            <a:pPr algn="just" fontAlgn="base">
              <a:spcBef>
                <a:spcPct val="0"/>
              </a:spcBef>
              <a:spcAft>
                <a:spcPct val="0"/>
              </a:spcAft>
              <a:tabLst>
                <a:tab pos="900113" algn="l"/>
              </a:tabLst>
            </a:pPr>
            <a:r>
              <a:rPr lang="el-GR" dirty="0">
                <a:solidFill>
                  <a:srgbClr val="00B050"/>
                </a:solidFill>
              </a:rPr>
              <a:t>Όριο ζωής: </a:t>
            </a:r>
            <a:r>
              <a:rPr lang="el-GR" dirty="0">
                <a:solidFill>
                  <a:srgbClr val="333399"/>
                </a:solidFill>
              </a:rPr>
              <a:t>5 έτη σε αιχμαλωσία, εκτιμάται σε 5,5 μήνες στη φύση.</a:t>
            </a:r>
          </a:p>
          <a:p>
            <a:pPr algn="just" fontAlgn="base">
              <a:spcBef>
                <a:spcPct val="0"/>
              </a:spcBef>
              <a:spcAft>
                <a:spcPct val="0"/>
              </a:spcAft>
              <a:tabLst>
                <a:tab pos="900113" algn="l"/>
              </a:tabLst>
            </a:pPr>
            <a:endParaRPr lang="el-GR" dirty="0">
              <a:solidFill>
                <a:srgbClr val="333399"/>
              </a:solidFill>
            </a:endParaRPr>
          </a:p>
        </p:txBody>
      </p:sp>
      <p:sp>
        <p:nvSpPr>
          <p:cNvPr id="11" name="Text Box 6"/>
          <p:cNvSpPr txBox="1">
            <a:spLocks noChangeArrowheads="1"/>
          </p:cNvSpPr>
          <p:nvPr/>
        </p:nvSpPr>
        <p:spPr bwMode="auto">
          <a:xfrm>
            <a:off x="4737233" y="1628800"/>
            <a:ext cx="422725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Αριθμός θηλών: </a:t>
            </a:r>
            <a:r>
              <a:rPr lang="el-GR" dirty="0">
                <a:solidFill>
                  <a:schemeClr val="accent2"/>
                </a:solidFill>
              </a:rPr>
              <a:t>5 ζεύγη (3 θωρακικά-2 βουβωνικά)</a:t>
            </a:r>
            <a:endParaRPr lang="el-GR" dirty="0">
              <a:solidFill>
                <a:srgbClr val="00B050"/>
              </a:solidFill>
            </a:endParaRP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Μάρτιος-Σεπτέμβριος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25-30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1-3</a:t>
            </a:r>
            <a:r>
              <a:rPr lang="en-US" dirty="0">
                <a:solidFill>
                  <a:srgbClr val="333399"/>
                </a:solidFill>
              </a:rPr>
              <a:t> </a:t>
            </a:r>
            <a:r>
              <a:rPr lang="el-GR" dirty="0">
                <a:solidFill>
                  <a:srgbClr val="333399"/>
                </a:solidFill>
              </a:rPr>
              <a:t>ετησίως με 1-11 μικρά</a:t>
            </a:r>
          </a:p>
          <a:p>
            <a:pPr algn="just" fontAlgn="base">
              <a:spcBef>
                <a:spcPct val="0"/>
              </a:spcBef>
              <a:spcAft>
                <a:spcPct val="0"/>
              </a:spcAft>
              <a:tabLst>
                <a:tab pos="900113" algn="l"/>
              </a:tabLst>
            </a:pPr>
            <a:r>
              <a:rPr lang="el-GR" dirty="0">
                <a:solidFill>
                  <a:srgbClr val="00B050"/>
                </a:solidFill>
              </a:rPr>
              <a:t>Απογαλακτισμός: </a:t>
            </a:r>
            <a:r>
              <a:rPr lang="el-GR" dirty="0">
                <a:solidFill>
                  <a:schemeClr val="accent2"/>
                </a:solidFill>
              </a:rPr>
              <a:t>21-28 ημέρες</a:t>
            </a:r>
            <a:endParaRPr lang="el-GR" dirty="0">
              <a:solidFill>
                <a:srgbClr val="333399"/>
              </a:solidFill>
            </a:endParaRP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12 μήνες</a:t>
            </a:r>
          </a:p>
          <a:p>
            <a:pPr algn="just" fontAlgn="base">
              <a:spcBef>
                <a:spcPct val="0"/>
              </a:spcBef>
              <a:spcAft>
                <a:spcPct val="0"/>
              </a:spcAft>
              <a:tabLst>
                <a:tab pos="900113" algn="l"/>
              </a:tabLst>
            </a:pPr>
            <a:r>
              <a:rPr lang="el-GR" dirty="0">
                <a:solidFill>
                  <a:srgbClr val="00B050"/>
                </a:solidFill>
              </a:rPr>
              <a:t>Όριο ζωής: </a:t>
            </a:r>
            <a:r>
              <a:rPr lang="el-GR" dirty="0">
                <a:solidFill>
                  <a:srgbClr val="333399"/>
                </a:solidFill>
              </a:rPr>
              <a:t>10 έτη σε αιχμαλωσία, 3 στη φύση.</a:t>
            </a:r>
          </a:p>
        </p:txBody>
      </p:sp>
      <p:sp>
        <p:nvSpPr>
          <p:cNvPr id="12" name="Ορθογώνιο 11"/>
          <p:cNvSpPr/>
          <p:nvPr/>
        </p:nvSpPr>
        <p:spPr>
          <a:xfrm>
            <a:off x="90845" y="984503"/>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A. </a:t>
            </a:r>
            <a:r>
              <a:rPr lang="en-US" b="1" i="1" dirty="0" err="1">
                <a:solidFill>
                  <a:srgbClr val="C00000"/>
                </a:solidFill>
              </a:rPr>
              <a:t>amphibius</a:t>
            </a:r>
            <a:endParaRPr lang="en-US" b="1" dirty="0">
              <a:solidFill>
                <a:srgbClr val="C00000"/>
              </a:solidFill>
            </a:endParaRPr>
          </a:p>
        </p:txBody>
      </p:sp>
      <p:sp>
        <p:nvSpPr>
          <p:cNvPr id="15" name="Ορθογώνιο 14"/>
          <p:cNvSpPr/>
          <p:nvPr/>
        </p:nvSpPr>
        <p:spPr>
          <a:xfrm>
            <a:off x="4499992" y="980728"/>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O. </a:t>
            </a:r>
            <a:r>
              <a:rPr lang="en-US" b="1" i="1" dirty="0" err="1">
                <a:solidFill>
                  <a:srgbClr val="C00000"/>
                </a:solidFill>
              </a:rPr>
              <a:t>zibethicus</a:t>
            </a:r>
            <a:endParaRPr lang="en-US" b="1" dirty="0">
              <a:solidFill>
                <a:srgbClr val="C00000"/>
              </a:solidFill>
            </a:endParaRPr>
          </a:p>
        </p:txBody>
      </p:sp>
      <p:pic>
        <p:nvPicPr>
          <p:cNvPr id="12289" name="Picture 1" descr="C:\Users\Τια Βάσω\Documents\Οι σαρώσεις μου\θηλές Microtus.jpg"/>
          <p:cNvPicPr>
            <a:picLocks noChangeAspect="1" noChangeArrowheads="1"/>
          </p:cNvPicPr>
          <p:nvPr/>
        </p:nvPicPr>
        <p:blipFill rotWithShape="1">
          <a:blip r:embed="rId3">
            <a:extLst>
              <a:ext uri="{28A0092B-C50C-407E-A947-70E740481C1C}">
                <a14:useLocalDpi xmlns:a14="http://schemas.microsoft.com/office/drawing/2010/main" val="0"/>
              </a:ext>
            </a:extLst>
          </a:blip>
          <a:srcRect r="78166"/>
          <a:stretch/>
        </p:blipFill>
        <p:spPr bwMode="auto">
          <a:xfrm>
            <a:off x="6443946" y="4814774"/>
            <a:ext cx="788550" cy="1692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21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289"/>
                                        </p:tgtEl>
                                        <p:attrNameLst>
                                          <p:attrName>style.visibility</p:attrName>
                                        </p:attrNameLst>
                                      </p:cBhvr>
                                      <p:to>
                                        <p:strVal val="visible"/>
                                      </p:to>
                                    </p:set>
                                    <p:animEffect transition="in" filter="fade">
                                      <p:cBhvr>
                                        <p:cTn id="25" dur="500"/>
                                        <p:tgtEl>
                                          <p:spTgt spid="12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10" name="Ορθογώνιο 9"/>
          <p:cNvSpPr/>
          <p:nvPr/>
        </p:nvSpPr>
        <p:spPr>
          <a:xfrm>
            <a:off x="0" y="1475492"/>
            <a:ext cx="9176450"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err="1">
                <a:solidFill>
                  <a:srgbClr val="C00000"/>
                </a:solidFill>
              </a:rPr>
              <a:t>Dinaromys</a:t>
            </a:r>
            <a:r>
              <a:rPr lang="en-US" b="1" i="1" dirty="0">
                <a:solidFill>
                  <a:srgbClr val="C00000"/>
                </a:solidFill>
              </a:rPr>
              <a:t> </a:t>
            </a:r>
            <a:r>
              <a:rPr lang="en-US" b="1" i="1" dirty="0" err="1">
                <a:solidFill>
                  <a:srgbClr val="C00000"/>
                </a:solidFill>
              </a:rPr>
              <a:t>bogdanovi</a:t>
            </a:r>
            <a:r>
              <a:rPr lang="en-US" b="1" i="1" dirty="0">
                <a:solidFill>
                  <a:srgbClr val="C00000"/>
                </a:solidFill>
              </a:rPr>
              <a:t> </a:t>
            </a:r>
            <a:r>
              <a:rPr lang="en-US" b="1" dirty="0">
                <a:solidFill>
                  <a:srgbClr val="C00000"/>
                </a:solidFill>
              </a:rPr>
              <a:t>– </a:t>
            </a:r>
            <a:r>
              <a:rPr lang="el-GR" b="1" dirty="0" err="1">
                <a:solidFill>
                  <a:srgbClr val="C00000"/>
                </a:solidFill>
              </a:rPr>
              <a:t>Χιονοποντικός</a:t>
            </a:r>
            <a:r>
              <a:rPr lang="el-GR" b="1" dirty="0">
                <a:solidFill>
                  <a:srgbClr val="C00000"/>
                </a:solidFill>
              </a:rPr>
              <a:t> του </a:t>
            </a:r>
            <a:r>
              <a:rPr lang="en-US" b="1" dirty="0">
                <a:solidFill>
                  <a:srgbClr val="C00000"/>
                </a:solidFill>
              </a:rPr>
              <a:t>Martino </a:t>
            </a:r>
            <a:r>
              <a:rPr lang="el-GR" b="1" dirty="0">
                <a:solidFill>
                  <a:srgbClr val="C00000"/>
                </a:solidFill>
              </a:rPr>
              <a:t>– </a:t>
            </a:r>
            <a:r>
              <a:rPr lang="en-US" b="1" dirty="0">
                <a:solidFill>
                  <a:srgbClr val="C00000"/>
                </a:solidFill>
              </a:rPr>
              <a:t>VU</a:t>
            </a:r>
          </a:p>
        </p:txBody>
      </p:sp>
      <p:sp>
        <p:nvSpPr>
          <p:cNvPr id="11" name="Text Box 6"/>
          <p:cNvSpPr txBox="1">
            <a:spLocks noChangeArrowheads="1"/>
          </p:cNvSpPr>
          <p:nvPr/>
        </p:nvSpPr>
        <p:spPr bwMode="auto">
          <a:xfrm>
            <a:off x="2441259" y="4941168"/>
            <a:ext cx="430323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100-152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74-119</a:t>
            </a:r>
            <a:r>
              <a:rPr lang="en-US" sz="1700" dirty="0">
                <a:solidFill>
                  <a:srgbClr val="C00000"/>
                </a:solidFill>
              </a:rPr>
              <a:t> mm (ca. </a:t>
            </a:r>
            <a:r>
              <a:rPr lang="el-GR" sz="1700" dirty="0">
                <a:solidFill>
                  <a:srgbClr val="C00000"/>
                </a:solidFill>
              </a:rPr>
              <a:t>70</a:t>
            </a:r>
            <a:r>
              <a:rPr lang="en-US" sz="1700" dirty="0">
                <a:solidFill>
                  <a:srgbClr val="C00000"/>
                </a:solidFill>
              </a:rPr>
              <a:t>% HBL)</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a:t>
            </a:r>
            <a:r>
              <a:rPr lang="en-US" sz="1700" dirty="0" err="1">
                <a:solidFill>
                  <a:srgbClr val="C00000"/>
                </a:solidFill>
              </a:rPr>
              <a:t>ca</a:t>
            </a:r>
            <a:r>
              <a:rPr lang="en-US" sz="1700" dirty="0">
                <a:solidFill>
                  <a:srgbClr val="C00000"/>
                </a:solidFill>
              </a:rPr>
              <a:t> 65</a:t>
            </a:r>
            <a:r>
              <a:rPr lang="el-GR" sz="1700" dirty="0">
                <a:solidFill>
                  <a:srgbClr val="C00000"/>
                </a:solidFill>
              </a:rPr>
              <a:t> </a:t>
            </a:r>
            <a:r>
              <a:rPr lang="en-US" sz="1700" dirty="0">
                <a:solidFill>
                  <a:srgbClr val="C00000"/>
                </a:solidFill>
              </a:rPr>
              <a:t>gr</a:t>
            </a:r>
            <a:endParaRPr lang="el-GR" sz="1700" dirty="0">
              <a:solidFill>
                <a:srgbClr val="C00000"/>
              </a:solidFill>
            </a:endParaRPr>
          </a:p>
        </p:txBody>
      </p:sp>
      <p:sp>
        <p:nvSpPr>
          <p:cNvPr id="12" name="Text Box 6"/>
          <p:cNvSpPr txBox="1">
            <a:spLocks noChangeArrowheads="1"/>
          </p:cNvSpPr>
          <p:nvPr/>
        </p:nvSpPr>
        <p:spPr bwMode="auto">
          <a:xfrm>
            <a:off x="68164" y="4207890"/>
            <a:ext cx="889632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Τρίχωμα πυκνό, γκρι-μπλε απόχρωσης ραχιαία, λευκό κοιλιακά. Το πέλμα είναι τριχωτό κοντά στην πτέρνα. </a:t>
            </a:r>
          </a:p>
        </p:txBody>
      </p:sp>
      <p:sp>
        <p:nvSpPr>
          <p:cNvPr id="15" name="Text Box 6"/>
          <p:cNvSpPr txBox="1">
            <a:spLocks noChangeArrowheads="1"/>
          </p:cNvSpPr>
          <p:nvPr/>
        </p:nvSpPr>
        <p:spPr bwMode="auto">
          <a:xfrm>
            <a:off x="276920" y="1052736"/>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Πιθανές παρουσίες στην Ελλάδα; </a:t>
            </a:r>
            <a:endParaRPr lang="en-US" sz="2000" b="1" i="1" dirty="0">
              <a:solidFill>
                <a:srgbClr val="C00000"/>
              </a:solidFill>
            </a:endParaRPr>
          </a:p>
        </p:txBody>
      </p:sp>
      <p:pic>
        <p:nvPicPr>
          <p:cNvPr id="7170" name="Picture 2" descr="C:\Users\Τια Βάσω\Documents\Οι σαρώσεις μου\Dinaromy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794" y="1983160"/>
            <a:ext cx="4316413" cy="20939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96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0845" y="1340768"/>
            <a:ext cx="899961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D. </a:t>
            </a:r>
            <a:r>
              <a:rPr lang="en-US" b="1" i="1" dirty="0" err="1">
                <a:solidFill>
                  <a:srgbClr val="C00000"/>
                </a:solidFill>
              </a:rPr>
              <a:t>bogdanovi</a:t>
            </a:r>
            <a:endParaRPr lang="en-US" b="1" dirty="0">
              <a:solidFill>
                <a:srgbClr val="C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9" name="Ορθογώνιο 8"/>
          <p:cNvSpPr/>
          <p:nvPr/>
        </p:nvSpPr>
        <p:spPr>
          <a:xfrm>
            <a:off x="110205" y="1594683"/>
            <a:ext cx="3010889" cy="5355312"/>
          </a:xfrm>
          <a:prstGeom prst="rect">
            <a:avLst/>
          </a:prstGeom>
        </p:spPr>
        <p:txBody>
          <a:bodyPr wrap="square">
            <a:spAutoFit/>
          </a:bodyPr>
          <a:lstStyle/>
          <a:p>
            <a:pPr marL="1588" indent="-1588" algn="just" fontAlgn="base">
              <a:spcBef>
                <a:spcPct val="0"/>
              </a:spcBef>
              <a:spcAft>
                <a:spcPct val="0"/>
              </a:spcAft>
              <a:tabLst>
                <a:tab pos="1257300" algn="l"/>
              </a:tabLst>
            </a:pPr>
            <a:r>
              <a:rPr lang="el-GR" b="1" dirty="0">
                <a:solidFill>
                  <a:srgbClr val="C00000"/>
                </a:solidFill>
              </a:rPr>
              <a:t>Σπάνιο είδος. Ζωντανό απολίθωμα. Ενδημικό γένος των Βαλκανίων.  Περιορίζεται σε εξειδικευμένο και κατακερματισμένο ενδιαίτημα και αποτελείται από τρεις, ιστορικά  απομονωμένους  και ανεξάρτητα διαφοροποιούμενους πληθυσμούς, οι οποίοι αντιστοιχούν πλέον σε δύο είδη: Το πιο βόρειο </a:t>
            </a:r>
            <a:r>
              <a:rPr lang="en-US" b="1" i="1" dirty="0">
                <a:solidFill>
                  <a:srgbClr val="00B050"/>
                </a:solidFill>
              </a:rPr>
              <a:t>D. </a:t>
            </a:r>
            <a:r>
              <a:rPr lang="en-US" b="1" i="1" dirty="0" err="1">
                <a:solidFill>
                  <a:srgbClr val="00B050"/>
                </a:solidFill>
              </a:rPr>
              <a:t>longipedis</a:t>
            </a:r>
            <a:r>
              <a:rPr lang="en-US" b="1" i="1" dirty="0">
                <a:solidFill>
                  <a:srgbClr val="00B050"/>
                </a:solidFill>
              </a:rPr>
              <a:t> </a:t>
            </a:r>
            <a:r>
              <a:rPr lang="el-GR" b="1" dirty="0">
                <a:solidFill>
                  <a:srgbClr val="C00000"/>
                </a:solidFill>
              </a:rPr>
              <a:t>και το πιο νότιο </a:t>
            </a:r>
            <a:r>
              <a:rPr lang="en-US" b="1" i="1" dirty="0">
                <a:solidFill>
                  <a:srgbClr val="00B050"/>
                </a:solidFill>
              </a:rPr>
              <a:t>D. </a:t>
            </a:r>
            <a:r>
              <a:rPr lang="en-US" b="1" i="1" dirty="0" err="1">
                <a:solidFill>
                  <a:srgbClr val="00B050"/>
                </a:solidFill>
              </a:rPr>
              <a:t>bogdanovi</a:t>
            </a:r>
            <a:r>
              <a:rPr lang="en-US" b="1" dirty="0">
                <a:solidFill>
                  <a:srgbClr val="C00000"/>
                </a:solidFill>
              </a:rPr>
              <a:t>.</a:t>
            </a:r>
            <a:r>
              <a:rPr lang="el-GR" b="1" dirty="0">
                <a:solidFill>
                  <a:srgbClr val="C00000"/>
                </a:solidFill>
              </a:rPr>
              <a:t> </a:t>
            </a:r>
            <a:r>
              <a:rPr lang="el-GR" b="1" dirty="0">
                <a:solidFill>
                  <a:schemeClr val="accent2"/>
                </a:solidFill>
              </a:rPr>
              <a:t>Υπάρχει το δεύτερο στην Ελλάδα;</a:t>
            </a:r>
            <a:endParaRPr lang="en-US" b="1" dirty="0">
              <a:solidFill>
                <a:schemeClr val="accent2"/>
              </a:solidFill>
            </a:endParaRPr>
          </a:p>
        </p:txBody>
      </p:sp>
      <p:pic>
        <p:nvPicPr>
          <p:cNvPr id="3" name="Picture 2">
            <a:extLst>
              <a:ext uri="{FF2B5EF4-FFF2-40B4-BE49-F238E27FC236}">
                <a16:creationId xmlns:a16="http://schemas.microsoft.com/office/drawing/2014/main" id="{33E13E28-F0D6-4FD1-A818-C0B076731CCE}"/>
              </a:ext>
            </a:extLst>
          </p:cNvPr>
          <p:cNvPicPr>
            <a:picLocks noChangeAspect="1"/>
          </p:cNvPicPr>
          <p:nvPr/>
        </p:nvPicPr>
        <p:blipFill>
          <a:blip r:embed="rId3"/>
          <a:stretch>
            <a:fillRect/>
          </a:stretch>
        </p:blipFill>
        <p:spPr>
          <a:xfrm>
            <a:off x="3657302" y="1787372"/>
            <a:ext cx="5109867" cy="4767306"/>
          </a:xfrm>
          <a:prstGeom prst="rect">
            <a:avLst/>
          </a:prstGeom>
        </p:spPr>
      </p:pic>
      <p:pic>
        <p:nvPicPr>
          <p:cNvPr id="5" name="Picture 4">
            <a:extLst>
              <a:ext uri="{FF2B5EF4-FFF2-40B4-BE49-F238E27FC236}">
                <a16:creationId xmlns:a16="http://schemas.microsoft.com/office/drawing/2014/main" id="{C9ADF257-1A27-DA8E-2028-B8D0B4585B86}"/>
              </a:ext>
            </a:extLst>
          </p:cNvPr>
          <p:cNvPicPr>
            <a:picLocks noChangeAspect="1"/>
          </p:cNvPicPr>
          <p:nvPr/>
        </p:nvPicPr>
        <p:blipFill>
          <a:blip r:embed="rId4"/>
          <a:stretch>
            <a:fillRect/>
          </a:stretch>
        </p:blipFill>
        <p:spPr>
          <a:xfrm>
            <a:off x="3669498" y="2393176"/>
            <a:ext cx="5085475" cy="3555698"/>
          </a:xfrm>
          <a:prstGeom prst="rect">
            <a:avLst/>
          </a:prstGeom>
        </p:spPr>
      </p:pic>
    </p:spTree>
    <p:extLst>
      <p:ext uri="{BB962C8B-B14F-4D97-AF65-F5344CB8AC3E}">
        <p14:creationId xmlns:p14="http://schemas.microsoft.com/office/powerpoint/2010/main" val="154768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107504" y="1556792"/>
            <a:ext cx="878497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b="1" dirty="0">
                <a:solidFill>
                  <a:srgbClr val="C00000"/>
                </a:solidFill>
              </a:rPr>
              <a:t>Βιότοπος: </a:t>
            </a:r>
            <a:r>
              <a:rPr lang="el-GR" sz="1700" dirty="0">
                <a:solidFill>
                  <a:schemeClr val="accent2"/>
                </a:solidFill>
              </a:rPr>
              <a:t>Ορεινές πλαγιές, κυρίως πάνω από την δασική οριογραμμή, με καρστικά ασβεστολιθικά χαρακτηριστικά. Έχει εξαιρετικά εξειδικευμένες οικολογικές απαιτήσεις. Φωλιάζει κάτω από πέτρες ή ανάλογες σχισμές. </a:t>
            </a:r>
          </a:p>
        </p:txBody>
      </p:sp>
      <p:sp>
        <p:nvSpPr>
          <p:cNvPr id="9" name="Text Box 6"/>
          <p:cNvSpPr txBox="1">
            <a:spLocks noChangeArrowheads="1"/>
          </p:cNvSpPr>
          <p:nvPr/>
        </p:nvSpPr>
        <p:spPr bwMode="auto">
          <a:xfrm>
            <a:off x="107504" y="2551837"/>
            <a:ext cx="8784976"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Νυκτόβιο. Τρέφεται με ποώδη βλάστηση και αποθηκεύει τροφή για το χειμώνα. Δεν σκαρφαλώνει.</a:t>
            </a:r>
          </a:p>
          <a:p>
            <a:pPr algn="just" fontAlgn="base">
              <a:spcBef>
                <a:spcPct val="0"/>
              </a:spcBef>
              <a:spcAft>
                <a:spcPct val="0"/>
              </a:spcAft>
              <a:buFont typeface="Arial" pitchFamily="34" charset="0"/>
              <a:buChar char="•"/>
              <a:tabLst>
                <a:tab pos="174625" algn="l"/>
                <a:tab pos="1436688" algn="l"/>
              </a:tabLst>
            </a:pPr>
            <a:r>
              <a:rPr lang="el-GR" sz="1700" dirty="0">
                <a:solidFill>
                  <a:schemeClr val="accent2"/>
                </a:solidFill>
              </a:rPr>
              <a:t> Πιθανώς βρίσκεται σε ανταγωνιστική σχέση με το </a:t>
            </a:r>
            <a:r>
              <a:rPr lang="en-US" sz="1700" i="1" dirty="0">
                <a:solidFill>
                  <a:schemeClr val="accent2"/>
                </a:solidFill>
              </a:rPr>
              <a:t>C. </a:t>
            </a:r>
            <a:r>
              <a:rPr lang="en-US" sz="1700" i="1" dirty="0" err="1">
                <a:solidFill>
                  <a:schemeClr val="accent2"/>
                </a:solidFill>
              </a:rPr>
              <a:t>nivalis</a:t>
            </a:r>
            <a:r>
              <a:rPr lang="el-GR" sz="1700" dirty="0">
                <a:solidFill>
                  <a:schemeClr val="accent2"/>
                </a:solidFill>
              </a:rPr>
              <a:t> από το οποίο δεν αποκλείεται να απειλείται.</a:t>
            </a:r>
          </a:p>
        </p:txBody>
      </p:sp>
      <p:sp>
        <p:nvSpPr>
          <p:cNvPr id="11" name="Text Box 6"/>
          <p:cNvSpPr txBox="1">
            <a:spLocks noChangeArrowheads="1"/>
          </p:cNvSpPr>
          <p:nvPr/>
        </p:nvSpPr>
        <p:spPr bwMode="auto">
          <a:xfrm>
            <a:off x="962775" y="3789040"/>
            <a:ext cx="698477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Αριθμός θηλών: </a:t>
            </a:r>
            <a:r>
              <a:rPr lang="el-GR" dirty="0">
                <a:solidFill>
                  <a:schemeClr val="accent2"/>
                </a:solidFill>
              </a:rPr>
              <a:t>3</a:t>
            </a:r>
            <a:r>
              <a:rPr lang="el-GR" dirty="0">
                <a:solidFill>
                  <a:srgbClr val="00B050"/>
                </a:solidFill>
              </a:rPr>
              <a:t> </a:t>
            </a:r>
            <a:r>
              <a:rPr lang="el-GR" dirty="0">
                <a:solidFill>
                  <a:schemeClr val="accent2"/>
                </a:solidFill>
              </a:rPr>
              <a:t>ζεύγη (1 θωρακικό-2 βουβωνικά)</a:t>
            </a:r>
            <a:endParaRPr lang="el-GR" dirty="0">
              <a:solidFill>
                <a:srgbClr val="00B050"/>
              </a:solidFill>
            </a:endParaRP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Μάρτιος και Ιούνιος</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28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1-2 ετησίως με 2-3 μικρά.</a:t>
            </a:r>
          </a:p>
          <a:p>
            <a:pPr algn="just" fontAlgn="base">
              <a:spcBef>
                <a:spcPct val="0"/>
              </a:spcBef>
              <a:spcAft>
                <a:spcPct val="0"/>
              </a:spcAft>
              <a:tabLst>
                <a:tab pos="900113" algn="l"/>
              </a:tabLst>
            </a:pPr>
            <a:r>
              <a:rPr lang="el-GR" dirty="0">
                <a:solidFill>
                  <a:srgbClr val="00B050"/>
                </a:solidFill>
              </a:rPr>
              <a:t>Αναπαραγωγική ωριμότητα:</a:t>
            </a:r>
            <a:r>
              <a:rPr lang="el-GR" dirty="0">
                <a:solidFill>
                  <a:srgbClr val="333399"/>
                </a:solidFill>
              </a:rPr>
              <a:t> 2 έτη μετά τη γέννηση</a:t>
            </a:r>
          </a:p>
          <a:p>
            <a:pPr algn="just" fontAlgn="base">
              <a:spcBef>
                <a:spcPct val="0"/>
              </a:spcBef>
              <a:spcAft>
                <a:spcPct val="0"/>
              </a:spcAft>
              <a:tabLst>
                <a:tab pos="900113" algn="l"/>
              </a:tabLst>
            </a:pPr>
            <a:r>
              <a:rPr lang="el-GR" dirty="0">
                <a:solidFill>
                  <a:srgbClr val="00B050"/>
                </a:solidFill>
              </a:rPr>
              <a:t>Όριο ζωής: </a:t>
            </a:r>
            <a:r>
              <a:rPr lang="el-GR" dirty="0">
                <a:solidFill>
                  <a:srgbClr val="333399"/>
                </a:solidFill>
              </a:rPr>
              <a:t>Έως 4 έτη</a:t>
            </a:r>
          </a:p>
        </p:txBody>
      </p:sp>
      <p:sp>
        <p:nvSpPr>
          <p:cNvPr id="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Arvicolinae</a:t>
            </a:r>
            <a:r>
              <a:rPr lang="el-GR" sz="2800" b="1" dirty="0">
                <a:solidFill>
                  <a:srgbClr val="800000"/>
                </a:solidFill>
              </a:rPr>
              <a:t>: </a:t>
            </a:r>
            <a:r>
              <a:rPr lang="el-GR" sz="2800" b="1" dirty="0" err="1">
                <a:solidFill>
                  <a:srgbClr val="800000"/>
                </a:solidFill>
              </a:rPr>
              <a:t>Σκαπτοποντικοί</a:t>
            </a:r>
            <a:endParaRPr lang="el-GR" b="1" dirty="0">
              <a:solidFill>
                <a:srgbClr val="000000"/>
              </a:solidFill>
            </a:endParaRPr>
          </a:p>
        </p:txBody>
      </p:sp>
      <p:sp>
        <p:nvSpPr>
          <p:cNvPr id="12" name="Ορθογώνιο 11"/>
          <p:cNvSpPr/>
          <p:nvPr/>
        </p:nvSpPr>
        <p:spPr>
          <a:xfrm>
            <a:off x="90845" y="1120969"/>
            <a:ext cx="899961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D. </a:t>
            </a:r>
            <a:r>
              <a:rPr lang="en-US" b="1" i="1" dirty="0" err="1">
                <a:solidFill>
                  <a:srgbClr val="C00000"/>
                </a:solidFill>
              </a:rPr>
              <a:t>bogdanovi</a:t>
            </a:r>
            <a:endParaRPr lang="en-US" b="1" dirty="0">
              <a:solidFill>
                <a:srgbClr val="C00000"/>
              </a:solidFill>
            </a:endParaRPr>
          </a:p>
        </p:txBody>
      </p:sp>
    </p:spTree>
    <p:extLst>
      <p:ext uri="{BB962C8B-B14F-4D97-AF65-F5344CB8AC3E}">
        <p14:creationId xmlns:p14="http://schemas.microsoft.com/office/powerpoint/2010/main" val="300204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1"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6"/>
          <p:cNvSpPr txBox="1">
            <a:spLocks noChangeArrowheads="1"/>
          </p:cNvSpPr>
          <p:nvPr/>
        </p:nvSpPr>
        <p:spPr bwMode="auto">
          <a:xfrm>
            <a:off x="182718" y="5000109"/>
            <a:ext cx="430323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a:t>
            </a:r>
            <a:r>
              <a:rPr lang="en-US" sz="1700" dirty="0">
                <a:solidFill>
                  <a:srgbClr val="C00000"/>
                </a:solidFill>
              </a:rPr>
              <a:t>36-65</a:t>
            </a:r>
            <a:r>
              <a:rPr lang="el-GR" sz="1700" dirty="0">
                <a:solidFill>
                  <a:srgbClr val="C00000"/>
                </a:solidFill>
              </a:rPr>
              <a:t> </a:t>
            </a:r>
            <a:r>
              <a:rPr lang="en-US" sz="1700" dirty="0">
                <a:solidFill>
                  <a:srgbClr val="C00000"/>
                </a:solidFill>
              </a:rPr>
              <a:t>cm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a:t>
            </a:r>
            <a:r>
              <a:rPr lang="en-US" sz="1700" dirty="0">
                <a:solidFill>
                  <a:srgbClr val="C00000"/>
                </a:solidFill>
              </a:rPr>
              <a:t>25-45 cm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a:t>
            </a:r>
            <a:r>
              <a:rPr lang="en-US" sz="1700" dirty="0">
                <a:solidFill>
                  <a:srgbClr val="C00000"/>
                </a:solidFill>
              </a:rPr>
              <a:t>4-9 kg</a:t>
            </a:r>
            <a:endParaRPr lang="el-GR" sz="1700" dirty="0">
              <a:solidFill>
                <a:srgbClr val="C00000"/>
              </a:solidFill>
            </a:endParaRPr>
          </a:p>
        </p:txBody>
      </p:sp>
      <p:sp>
        <p:nvSpPr>
          <p:cNvPr id="12" name="Text Box 6"/>
          <p:cNvSpPr txBox="1">
            <a:spLocks noChangeArrowheads="1"/>
          </p:cNvSpPr>
          <p:nvPr/>
        </p:nvSpPr>
        <p:spPr bwMode="auto">
          <a:xfrm>
            <a:off x="68164" y="3284984"/>
            <a:ext cx="4503836"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chemeClr val="accent2"/>
                </a:solidFill>
              </a:rPr>
              <a:t>Μεγάλο τρωκτικό με αραιό τρίχωμα και κυλινδρική ουρά. Τα τέσσερα από τα πέντε δάχτυλα των οπίσθιων άκρων ενώνονται με μεμβράνη. Η άκρη του ρύγχους, το πηγούνι και οι απτικοί μύστακες λευκοί. Η εξωτερική επιφάνεια των κοπτήρων κίτρινη. Επιφανειακό τρίχωμα </a:t>
            </a:r>
            <a:r>
              <a:rPr lang="en-US" sz="1500" b="1" dirty="0">
                <a:solidFill>
                  <a:schemeClr val="accent2"/>
                </a:solidFill>
              </a:rPr>
              <a:t>(guard hair) </a:t>
            </a:r>
            <a:r>
              <a:rPr lang="el-GR" sz="1500" b="1" dirty="0">
                <a:solidFill>
                  <a:schemeClr val="accent2"/>
                </a:solidFill>
              </a:rPr>
              <a:t>καφέ-τρίχωμα βάσης γκρι.</a:t>
            </a:r>
          </a:p>
        </p:txBody>
      </p:sp>
      <p:sp>
        <p:nvSpPr>
          <p:cNvPr id="8" name="Ορθογώνιο 7"/>
          <p:cNvSpPr/>
          <p:nvPr/>
        </p:nvSpPr>
        <p:spPr>
          <a:xfrm>
            <a:off x="-108519" y="980728"/>
            <a:ext cx="9198980"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dirty="0">
                <a:solidFill>
                  <a:srgbClr val="C00000"/>
                </a:solidFill>
              </a:rPr>
              <a:t>Μόνο ένα είδος στην Υποοικογένεια: </a:t>
            </a:r>
            <a:r>
              <a:rPr lang="en-US" b="1" i="1" dirty="0" err="1">
                <a:solidFill>
                  <a:srgbClr val="C00000"/>
                </a:solidFill>
              </a:rPr>
              <a:t>Myocastor</a:t>
            </a:r>
            <a:r>
              <a:rPr lang="en-US" b="1" i="1" dirty="0">
                <a:solidFill>
                  <a:srgbClr val="C00000"/>
                </a:solidFill>
              </a:rPr>
              <a:t> coypus </a:t>
            </a:r>
            <a:r>
              <a:rPr lang="en-US" b="1" dirty="0">
                <a:solidFill>
                  <a:srgbClr val="C00000"/>
                </a:solidFill>
              </a:rPr>
              <a:t>– </a:t>
            </a:r>
            <a:r>
              <a:rPr lang="el-GR" b="1" dirty="0">
                <a:solidFill>
                  <a:srgbClr val="C00000"/>
                </a:solidFill>
              </a:rPr>
              <a:t>Μυοκάστορας – </a:t>
            </a:r>
            <a:r>
              <a:rPr lang="en-US" b="1" dirty="0">
                <a:solidFill>
                  <a:srgbClr val="C00000"/>
                </a:solidFill>
              </a:rPr>
              <a:t>LC</a:t>
            </a:r>
          </a:p>
        </p:txBody>
      </p:sp>
      <p:sp>
        <p:nvSpPr>
          <p:cNvPr id="13"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Myocastoridae</a:t>
            </a:r>
            <a:r>
              <a:rPr lang="el-GR" sz="2800" b="1" dirty="0">
                <a:solidFill>
                  <a:srgbClr val="800000"/>
                </a:solidFill>
              </a:rPr>
              <a:t>: Μυοκάστορας</a:t>
            </a:r>
            <a:endParaRPr lang="el-GR" b="1" dirty="0">
              <a:solidFill>
                <a:srgbClr val="000000"/>
              </a:solidFill>
            </a:endParaRPr>
          </a:p>
        </p:txBody>
      </p:sp>
      <p:pic>
        <p:nvPicPr>
          <p:cNvPr id="1026" name="Picture 2" descr="C:\Users\Τια Βάσω\Documents\Οι σαρώσεις μου\Myocastor.jpg"/>
          <p:cNvPicPr>
            <a:picLocks noChangeAspect="1" noChangeArrowheads="1"/>
          </p:cNvPicPr>
          <p:nvPr/>
        </p:nvPicPr>
        <p:blipFill rotWithShape="1">
          <a:blip r:embed="rId3">
            <a:extLst>
              <a:ext uri="{28A0092B-C50C-407E-A947-70E740481C1C}">
                <a14:useLocalDpi xmlns:a14="http://schemas.microsoft.com/office/drawing/2010/main" val="0"/>
              </a:ext>
            </a:extLst>
          </a:blip>
          <a:srcRect r="5659"/>
          <a:stretch/>
        </p:blipFill>
        <p:spPr bwMode="auto">
          <a:xfrm>
            <a:off x="179512" y="1556792"/>
            <a:ext cx="4175499" cy="17367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4" descr="http://upload.wikimedia.org/wikipedia/commons/a/a7/Myocastor_coypus_qtl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167" b="14602"/>
          <a:stretch/>
        </p:blipFill>
        <p:spPr bwMode="auto">
          <a:xfrm>
            <a:off x="4722276" y="1742731"/>
            <a:ext cx="4044809" cy="23743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6"/>
          <p:cNvSpPr txBox="1">
            <a:spLocks noChangeArrowheads="1"/>
          </p:cNvSpPr>
          <p:nvPr/>
        </p:nvSpPr>
        <p:spPr bwMode="auto">
          <a:xfrm>
            <a:off x="568713" y="5924708"/>
            <a:ext cx="3571239" cy="86177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500" b="1" dirty="0">
                <a:solidFill>
                  <a:srgbClr val="C00000"/>
                </a:solidFill>
              </a:rPr>
              <a:t>Οδοντικός τύπος:</a:t>
            </a:r>
          </a:p>
          <a:p>
            <a:pPr algn="ctr" fontAlgn="base">
              <a:spcBef>
                <a:spcPct val="0"/>
              </a:spcBef>
              <a:spcAft>
                <a:spcPct val="0"/>
              </a:spcAft>
            </a:pPr>
            <a:r>
              <a:rPr lang="el-GR" sz="2500" b="1" dirty="0">
                <a:solidFill>
                  <a:srgbClr val="C00000"/>
                </a:solidFill>
              </a:rPr>
              <a:t>1/1  0/0  1/1 3/3 = 20</a:t>
            </a:r>
          </a:p>
        </p:txBody>
      </p:sp>
      <p:pic>
        <p:nvPicPr>
          <p:cNvPr id="1027" name="Picture 3" descr="C:\Users\Τια Βάσω\Documents\Οι σαρώσεις μου\myocastor sku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153114"/>
            <a:ext cx="4446453" cy="23513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Τια Βάσω\Documents\Οι σαρώσεις μου\myocastor mola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4165958"/>
            <a:ext cx="1394904" cy="264741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7" name="Text Box 6"/>
          <p:cNvSpPr txBox="1">
            <a:spLocks noChangeArrowheads="1"/>
          </p:cNvSpPr>
          <p:nvPr/>
        </p:nvSpPr>
        <p:spPr bwMode="auto">
          <a:xfrm>
            <a:off x="4526886" y="4974830"/>
            <a:ext cx="15466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Άνω </a:t>
            </a:r>
          </a:p>
          <a:p>
            <a:pPr algn="ctr" fontAlgn="base">
              <a:spcBef>
                <a:spcPct val="0"/>
              </a:spcBef>
              <a:spcAft>
                <a:spcPct val="0"/>
              </a:spcAft>
            </a:pPr>
            <a:r>
              <a:rPr lang="el-GR" sz="2000" b="1" dirty="0">
                <a:solidFill>
                  <a:srgbClr val="333399"/>
                </a:solidFill>
              </a:rPr>
              <a:t>γομφίοι</a:t>
            </a:r>
            <a:endParaRPr lang="en-US" sz="2000" b="1" i="1" dirty="0">
              <a:solidFill>
                <a:srgbClr val="C00000"/>
              </a:solidFill>
            </a:endParaRPr>
          </a:p>
        </p:txBody>
      </p:sp>
      <p:sp>
        <p:nvSpPr>
          <p:cNvPr id="18" name="Text Box 6"/>
          <p:cNvSpPr txBox="1">
            <a:spLocks noChangeArrowheads="1"/>
          </p:cNvSpPr>
          <p:nvPr/>
        </p:nvSpPr>
        <p:spPr bwMode="auto">
          <a:xfrm>
            <a:off x="7657694" y="4974830"/>
            <a:ext cx="15466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333399"/>
                </a:solidFill>
              </a:rPr>
              <a:t>  Κάτω</a:t>
            </a:r>
          </a:p>
          <a:p>
            <a:pPr algn="ctr" fontAlgn="base">
              <a:spcBef>
                <a:spcPct val="0"/>
              </a:spcBef>
              <a:spcAft>
                <a:spcPct val="0"/>
              </a:spcAft>
            </a:pPr>
            <a:r>
              <a:rPr lang="el-GR" sz="2000" b="1" dirty="0">
                <a:solidFill>
                  <a:srgbClr val="333399"/>
                </a:solidFill>
              </a:rPr>
              <a:t>γομφίοι</a:t>
            </a:r>
            <a:endParaRPr lang="en-US" sz="2000" b="1" i="1" dirty="0">
              <a:solidFill>
                <a:srgbClr val="C00000"/>
              </a:solidFill>
            </a:endParaRPr>
          </a:p>
        </p:txBody>
      </p:sp>
    </p:spTree>
    <p:extLst>
      <p:ext uri="{BB962C8B-B14F-4D97-AF65-F5344CB8AC3E}">
        <p14:creationId xmlns:p14="http://schemas.microsoft.com/office/powerpoint/2010/main" val="242524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fade">
                                      <p:cBhvr>
                                        <p:cTn id="33" dur="500"/>
                                        <p:tgtEl>
                                          <p:spTgt spid="10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27"/>
                                        </p:tgtEl>
                                      </p:cBhvr>
                                    </p:animEffect>
                                    <p:set>
                                      <p:cBhvr>
                                        <p:cTn id="38" dur="1" fill="hold">
                                          <p:stCondLst>
                                            <p:cond delay="499"/>
                                          </p:stCondLst>
                                        </p:cTn>
                                        <p:tgtEl>
                                          <p:spTgt spid="102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fade">
                                      <p:cBhvr>
                                        <p:cTn id="41" dur="500"/>
                                        <p:tgtEl>
                                          <p:spTgt spid="10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 grpId="0"/>
      <p:bldP spid="16" grpId="0" animBg="1"/>
      <p:bldP spid="17"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90845" y="1340768"/>
            <a:ext cx="899961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Μ. </a:t>
            </a:r>
            <a:r>
              <a:rPr lang="en-US" b="1" i="1" dirty="0">
                <a:solidFill>
                  <a:srgbClr val="C00000"/>
                </a:solidFill>
              </a:rPr>
              <a:t>coypus</a:t>
            </a:r>
            <a:endParaRPr lang="en-US" b="1" dirty="0">
              <a:solidFill>
                <a:srgbClr val="C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a:t>
            </a:r>
            <a:endParaRPr lang="en-US" sz="2200" b="1" dirty="0">
              <a:solidFill>
                <a:srgbClr val="C00000"/>
              </a:solidFill>
            </a:endParaRPr>
          </a:p>
        </p:txBody>
      </p:sp>
      <p:sp>
        <p:nvSpPr>
          <p:cNvPr id="9" name="Ορθογώνιο 8"/>
          <p:cNvSpPr/>
          <p:nvPr/>
        </p:nvSpPr>
        <p:spPr>
          <a:xfrm>
            <a:off x="179512" y="2654910"/>
            <a:ext cx="4235025" cy="2031325"/>
          </a:xfrm>
          <a:prstGeom prst="rect">
            <a:avLst/>
          </a:prstGeom>
        </p:spPr>
        <p:txBody>
          <a:bodyPr wrap="square">
            <a:spAutoFit/>
          </a:bodyPr>
          <a:lstStyle/>
          <a:p>
            <a:pPr marL="1588" indent="-1588" algn="just" fontAlgn="base">
              <a:spcBef>
                <a:spcPct val="0"/>
              </a:spcBef>
              <a:spcAft>
                <a:spcPct val="0"/>
              </a:spcAft>
              <a:tabLst>
                <a:tab pos="1257300" algn="l"/>
              </a:tabLst>
            </a:pPr>
            <a:r>
              <a:rPr lang="el-GR" b="1" dirty="0">
                <a:solidFill>
                  <a:srgbClr val="C00000"/>
                </a:solidFill>
              </a:rPr>
              <a:t>Εισαγόμενο είδος, πιθανώς από την Αργεντινή, φτάνοντας στην Ευρώπη την δεκαετία του 1920. Διαφεύγοντας από εκτροφεία, εγκατέστησε μόνιμους πληθυσμούς σε διάφορες περιοχές. Έχει εξολοθρευθεί από την Αγγλία από το 1989.</a:t>
            </a:r>
            <a:endParaRPr lang="en-US" b="1" dirty="0">
              <a:solidFill>
                <a:schemeClr val="accent2"/>
              </a:solidFill>
            </a:endParaRPr>
          </a:p>
        </p:txBody>
      </p:sp>
      <p:pic>
        <p:nvPicPr>
          <p:cNvPr id="2050" name="Picture 2" descr="C:\Users\Τια Βάσω\Documents\Οι σαρώσεις μου\2014-05 (Μαϊ)\Εξαπλώσεις τρωκτικών Ευρώπη00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357" y="2038383"/>
            <a:ext cx="4250131" cy="448696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Myocastoridae</a:t>
            </a:r>
            <a:r>
              <a:rPr lang="el-GR" sz="2800" b="1" dirty="0">
                <a:solidFill>
                  <a:srgbClr val="800000"/>
                </a:solidFill>
              </a:rPr>
              <a:t>: Μυοκάστορας</a:t>
            </a:r>
            <a:endParaRPr lang="el-GR" b="1" dirty="0">
              <a:solidFill>
                <a:srgbClr val="000000"/>
              </a:solidFill>
            </a:endParaRPr>
          </a:p>
        </p:txBody>
      </p:sp>
    </p:spTree>
    <p:extLst>
      <p:ext uri="{BB962C8B-B14F-4D97-AF65-F5344CB8AC3E}">
        <p14:creationId xmlns:p14="http://schemas.microsoft.com/office/powerpoint/2010/main" val="177770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107504" y="1484784"/>
            <a:ext cx="878497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b="1" dirty="0">
                <a:solidFill>
                  <a:srgbClr val="C00000"/>
                </a:solidFill>
              </a:rPr>
              <a:t>Βιότοπος: </a:t>
            </a:r>
            <a:r>
              <a:rPr lang="el-GR" sz="1700" dirty="0">
                <a:solidFill>
                  <a:schemeClr val="accent2"/>
                </a:solidFill>
              </a:rPr>
              <a:t>Βάλτοι, ήρεμα ποτάμια, δέλτα ποταμών, λιμνοθάλασσες. Προτιμά </a:t>
            </a:r>
            <a:r>
              <a:rPr lang="el-GR" sz="1700" dirty="0" err="1">
                <a:solidFill>
                  <a:schemeClr val="accent2"/>
                </a:solidFill>
              </a:rPr>
              <a:t>ευτροφικές</a:t>
            </a:r>
            <a:r>
              <a:rPr lang="el-GR" sz="1700" dirty="0">
                <a:solidFill>
                  <a:schemeClr val="accent2"/>
                </a:solidFill>
              </a:rPr>
              <a:t> συνθήκες. Μπορεί να καταλάβει και προσωρινές λεκάνες νερού. Δημιουργεί στοές, βάθους έως 6 </a:t>
            </a:r>
            <a:r>
              <a:rPr lang="en-US" sz="1700" dirty="0">
                <a:solidFill>
                  <a:schemeClr val="accent2"/>
                </a:solidFill>
              </a:rPr>
              <a:t>m</a:t>
            </a:r>
            <a:r>
              <a:rPr lang="el-GR" sz="1700" dirty="0">
                <a:solidFill>
                  <a:schemeClr val="accent2"/>
                </a:solidFill>
              </a:rPr>
              <a:t> στα πλευρά χαντακιών -</a:t>
            </a:r>
            <a:r>
              <a:rPr lang="en-US" sz="1700" dirty="0">
                <a:solidFill>
                  <a:schemeClr val="accent2"/>
                </a:solidFill>
              </a:rPr>
              <a:t> </a:t>
            </a:r>
            <a:r>
              <a:rPr lang="el-GR" sz="1700" dirty="0">
                <a:solidFill>
                  <a:schemeClr val="accent2"/>
                </a:solidFill>
              </a:rPr>
              <a:t>απότομων </a:t>
            </a:r>
            <a:r>
              <a:rPr lang="el-GR" sz="1700" dirty="0" err="1">
                <a:solidFill>
                  <a:schemeClr val="accent2"/>
                </a:solidFill>
              </a:rPr>
              <a:t>όχθεων</a:t>
            </a:r>
            <a:r>
              <a:rPr lang="el-GR" sz="1700" dirty="0">
                <a:solidFill>
                  <a:schemeClr val="accent2"/>
                </a:solidFill>
              </a:rPr>
              <a:t> με μισοβυθισμένο άνοιγμα. </a:t>
            </a:r>
          </a:p>
        </p:txBody>
      </p:sp>
      <p:sp>
        <p:nvSpPr>
          <p:cNvPr id="9" name="Text Box 6"/>
          <p:cNvSpPr txBox="1">
            <a:spLocks noChangeArrowheads="1"/>
          </p:cNvSpPr>
          <p:nvPr/>
        </p:nvSpPr>
        <p:spPr bwMode="auto">
          <a:xfrm>
            <a:off x="107504" y="2348880"/>
            <a:ext cx="8784976"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dirty="0">
                <a:solidFill>
                  <a:srgbClr val="C00000"/>
                </a:solidFill>
              </a:rPr>
              <a:t> Ηθολογία-Διατροφή:</a:t>
            </a:r>
            <a:r>
              <a:rPr lang="en-US" sz="1700" b="1" dirty="0">
                <a:solidFill>
                  <a:srgbClr val="C00000"/>
                </a:solidFill>
              </a:rPr>
              <a:t> </a:t>
            </a:r>
            <a:r>
              <a:rPr lang="el-GR" sz="1700" dirty="0">
                <a:solidFill>
                  <a:schemeClr val="accent2"/>
                </a:solidFill>
              </a:rPr>
              <a:t>Δραστήριο από δύση μέχρι ανατολή με μέγιστο στη δύση, στα μεσάνυχτα και πριν την ανατολή.  Σχεδόν αποκλειστικά φυτοφάγο, με προτίμηση στο γρασίδι, αλλά και ρίζες, βολβούς, τεύτλα κ.λπ. Μπορεί να αποτελέσει σημαντικό παράσιτο καλλιεργειών. </a:t>
            </a:r>
          </a:p>
          <a:p>
            <a:pPr algn="just" fontAlgn="base">
              <a:spcBef>
                <a:spcPct val="0"/>
              </a:spcBef>
              <a:spcAft>
                <a:spcPct val="0"/>
              </a:spcAft>
              <a:buFont typeface="Arial" pitchFamily="34" charset="0"/>
              <a:buChar char="•"/>
              <a:tabLst>
                <a:tab pos="174625" algn="l"/>
                <a:tab pos="1436688" algn="l"/>
              </a:tabLst>
            </a:pPr>
            <a:r>
              <a:rPr lang="el-GR" sz="1700" dirty="0">
                <a:solidFill>
                  <a:schemeClr val="accent2"/>
                </a:solidFill>
              </a:rPr>
              <a:t> Αξιοσημείωτες προσαρμογές στον υδρόβιο τρόπο διαβίωσης. Ικανότατος κολυμβητής, χείλη που κλείνουν πίσω από τους κοπτήρες, ρουθούνια που σφραγίζουν, μικρά αυτιά, μάτια και ρουθούνια, που τοποθετούνται στο πάνω τμήμα του κεφαλιού. Υποβρύχια παραμονή έως και 5 λεπτά.</a:t>
            </a:r>
          </a:p>
        </p:txBody>
      </p:sp>
      <p:sp>
        <p:nvSpPr>
          <p:cNvPr id="10" name="Ορθογώνιο 9"/>
          <p:cNvSpPr/>
          <p:nvPr/>
        </p:nvSpPr>
        <p:spPr>
          <a:xfrm>
            <a:off x="90845" y="1052736"/>
            <a:ext cx="899961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Μ. </a:t>
            </a:r>
            <a:r>
              <a:rPr lang="en-US" b="1" i="1" dirty="0">
                <a:solidFill>
                  <a:srgbClr val="C00000"/>
                </a:solidFill>
              </a:rPr>
              <a:t>coypus</a:t>
            </a:r>
            <a:endParaRPr lang="en-US" b="1" dirty="0">
              <a:solidFill>
                <a:srgbClr val="C00000"/>
              </a:solidFill>
            </a:endParaRPr>
          </a:p>
        </p:txBody>
      </p:sp>
      <p:sp>
        <p:nvSpPr>
          <p:cNvPr id="11" name="Text Box 6"/>
          <p:cNvSpPr txBox="1">
            <a:spLocks noChangeArrowheads="1"/>
          </p:cNvSpPr>
          <p:nvPr/>
        </p:nvSpPr>
        <p:spPr bwMode="auto">
          <a:xfrm>
            <a:off x="395536" y="4248378"/>
            <a:ext cx="8352928"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algn="just" fontAlgn="base">
              <a:spcBef>
                <a:spcPct val="0"/>
              </a:spcBef>
              <a:spcAft>
                <a:spcPct val="0"/>
              </a:spcAft>
              <a:tabLst>
                <a:tab pos="900113" algn="l"/>
              </a:tabLst>
            </a:pPr>
            <a:r>
              <a:rPr lang="el-GR" sz="1700" dirty="0">
                <a:solidFill>
                  <a:srgbClr val="00B050"/>
                </a:solidFill>
              </a:rPr>
              <a:t>Αριθμός θηλών: </a:t>
            </a:r>
            <a:r>
              <a:rPr lang="el-GR" sz="1700" dirty="0">
                <a:solidFill>
                  <a:schemeClr val="accent2"/>
                </a:solidFill>
              </a:rPr>
              <a:t>4-5 ζεύγη σε δύο </a:t>
            </a:r>
            <a:r>
              <a:rPr lang="el-GR" sz="1700" dirty="0" err="1">
                <a:solidFill>
                  <a:schemeClr val="accent2"/>
                </a:solidFill>
              </a:rPr>
              <a:t>ραχιαιοπλευρικές</a:t>
            </a:r>
            <a:r>
              <a:rPr lang="el-GR" sz="1700" dirty="0">
                <a:solidFill>
                  <a:schemeClr val="accent2"/>
                </a:solidFill>
              </a:rPr>
              <a:t> σειρές. </a:t>
            </a:r>
            <a:endParaRPr lang="el-GR" sz="1700" dirty="0">
              <a:solidFill>
                <a:srgbClr val="00B050"/>
              </a:solidFill>
            </a:endParaRPr>
          </a:p>
          <a:p>
            <a:pPr algn="just" fontAlgn="base">
              <a:spcBef>
                <a:spcPct val="0"/>
              </a:spcBef>
              <a:spcAft>
                <a:spcPct val="0"/>
              </a:spcAft>
              <a:tabLst>
                <a:tab pos="900113" algn="l"/>
              </a:tabLst>
            </a:pPr>
            <a:r>
              <a:rPr lang="el-GR" sz="1700" dirty="0">
                <a:solidFill>
                  <a:srgbClr val="00B050"/>
                </a:solidFill>
              </a:rPr>
              <a:t>Αναπαραγωγική</a:t>
            </a:r>
            <a:r>
              <a:rPr lang="el-GR" sz="1700" dirty="0">
                <a:solidFill>
                  <a:srgbClr val="333399"/>
                </a:solidFill>
              </a:rPr>
              <a:t> </a:t>
            </a:r>
            <a:r>
              <a:rPr lang="el-GR" sz="1700" dirty="0">
                <a:solidFill>
                  <a:srgbClr val="00B050"/>
                </a:solidFill>
              </a:rPr>
              <a:t>περίοδος</a:t>
            </a:r>
            <a:r>
              <a:rPr lang="el-GR" sz="1700" dirty="0">
                <a:solidFill>
                  <a:srgbClr val="333399"/>
                </a:solidFill>
              </a:rPr>
              <a:t>: Καθ’ όλο το έτος. Ο οίστρος επάγεται από τα αρσενικά</a:t>
            </a:r>
            <a:endParaRPr lang="en-US" sz="1700" dirty="0">
              <a:solidFill>
                <a:srgbClr val="333399"/>
              </a:solidFill>
            </a:endParaRPr>
          </a:p>
          <a:p>
            <a:pPr algn="just" fontAlgn="base">
              <a:spcBef>
                <a:spcPct val="0"/>
              </a:spcBef>
              <a:spcAft>
                <a:spcPct val="0"/>
              </a:spcAft>
              <a:tabLst>
                <a:tab pos="900113" algn="l"/>
              </a:tabLst>
            </a:pPr>
            <a:r>
              <a:rPr lang="el-GR" sz="1700" dirty="0">
                <a:solidFill>
                  <a:srgbClr val="00B050"/>
                </a:solidFill>
              </a:rPr>
              <a:t>Κύηση</a:t>
            </a:r>
            <a:r>
              <a:rPr lang="el-GR" sz="1700" dirty="0">
                <a:solidFill>
                  <a:srgbClr val="333399"/>
                </a:solidFill>
              </a:rPr>
              <a:t>: 127-138 ημέρες.</a:t>
            </a:r>
          </a:p>
          <a:p>
            <a:pPr algn="just" fontAlgn="base">
              <a:spcBef>
                <a:spcPct val="0"/>
              </a:spcBef>
              <a:spcAft>
                <a:spcPct val="0"/>
              </a:spcAft>
              <a:tabLst>
                <a:tab pos="900113" algn="l"/>
              </a:tabLst>
            </a:pPr>
            <a:r>
              <a:rPr lang="el-GR" sz="1700" dirty="0">
                <a:solidFill>
                  <a:srgbClr val="00B050"/>
                </a:solidFill>
              </a:rPr>
              <a:t>Γέννα</a:t>
            </a:r>
            <a:r>
              <a:rPr lang="el-GR" sz="1700" dirty="0">
                <a:solidFill>
                  <a:srgbClr val="333399"/>
                </a:solidFill>
              </a:rPr>
              <a:t>: 2-9 μικρά.</a:t>
            </a:r>
          </a:p>
          <a:p>
            <a:pPr algn="just" fontAlgn="base">
              <a:spcBef>
                <a:spcPct val="0"/>
              </a:spcBef>
              <a:spcAft>
                <a:spcPct val="0"/>
              </a:spcAft>
              <a:tabLst>
                <a:tab pos="900113" algn="l"/>
              </a:tabLst>
            </a:pPr>
            <a:r>
              <a:rPr lang="el-GR" sz="1700" dirty="0">
                <a:solidFill>
                  <a:srgbClr val="00B050"/>
                </a:solidFill>
              </a:rPr>
              <a:t>Αναπαραγωγική ωριμότητα:</a:t>
            </a:r>
            <a:r>
              <a:rPr lang="el-GR" sz="1700" dirty="0">
                <a:solidFill>
                  <a:srgbClr val="333399"/>
                </a:solidFill>
              </a:rPr>
              <a:t> 3-8 μήνες τα θηλυκά, 4-10 μήνες τα αρσενικά</a:t>
            </a:r>
          </a:p>
          <a:p>
            <a:pPr algn="just" fontAlgn="base">
              <a:spcBef>
                <a:spcPct val="0"/>
              </a:spcBef>
              <a:spcAft>
                <a:spcPct val="0"/>
              </a:spcAft>
              <a:tabLst>
                <a:tab pos="900113" algn="l"/>
              </a:tabLst>
            </a:pPr>
            <a:r>
              <a:rPr lang="el-GR" sz="1700" dirty="0">
                <a:solidFill>
                  <a:srgbClr val="00B050"/>
                </a:solidFill>
              </a:rPr>
              <a:t>Απογαλακτισμός:</a:t>
            </a:r>
            <a:r>
              <a:rPr lang="el-GR" sz="1700" dirty="0">
                <a:solidFill>
                  <a:srgbClr val="333399"/>
                </a:solidFill>
              </a:rPr>
              <a:t> 6-10 εβδομάδες</a:t>
            </a:r>
          </a:p>
          <a:p>
            <a:pPr algn="just" fontAlgn="base">
              <a:spcBef>
                <a:spcPct val="0"/>
              </a:spcBef>
              <a:spcAft>
                <a:spcPct val="0"/>
              </a:spcAft>
              <a:tabLst>
                <a:tab pos="900113" algn="l"/>
              </a:tabLst>
            </a:pPr>
            <a:r>
              <a:rPr lang="el-GR" sz="1700" dirty="0">
                <a:solidFill>
                  <a:srgbClr val="00B050"/>
                </a:solidFill>
              </a:rPr>
              <a:t>Όριο ζωής: </a:t>
            </a:r>
            <a:r>
              <a:rPr lang="el-GR" sz="1700" dirty="0">
                <a:solidFill>
                  <a:srgbClr val="333399"/>
                </a:solidFill>
              </a:rPr>
              <a:t>Έως 6-8 έτη σε αιχμαλωσία, 4 στη φύση. Θνησιμότητα λόγω δριμέων χειμώνων.</a:t>
            </a:r>
          </a:p>
        </p:txBody>
      </p:sp>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Οικ.  </a:t>
            </a:r>
            <a:r>
              <a:rPr lang="en-US" sz="2800" b="1" dirty="0" err="1">
                <a:solidFill>
                  <a:srgbClr val="800000"/>
                </a:solidFill>
              </a:rPr>
              <a:t>Myocastoridae</a:t>
            </a:r>
            <a:r>
              <a:rPr lang="el-GR" sz="2800" b="1" dirty="0">
                <a:solidFill>
                  <a:srgbClr val="800000"/>
                </a:solidFill>
              </a:rPr>
              <a:t>: Μυοκάστορας</a:t>
            </a:r>
            <a:endParaRPr lang="el-GR" b="1" dirty="0">
              <a:solidFill>
                <a:srgbClr val="000000"/>
              </a:solidFill>
            </a:endParaRPr>
          </a:p>
        </p:txBody>
      </p:sp>
    </p:spTree>
    <p:extLst>
      <p:ext uri="{BB962C8B-B14F-4D97-AF65-F5344CB8AC3E}">
        <p14:creationId xmlns:p14="http://schemas.microsoft.com/office/powerpoint/2010/main" val="186927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a:solidFill>
                  <a:srgbClr val="800000"/>
                </a:solidFill>
              </a:rPr>
              <a:t>Τάξη Τρωκτικά: Επανάληψη</a:t>
            </a:r>
            <a:endParaRPr lang="el-GR" b="1" dirty="0">
              <a:solidFill>
                <a:srgbClr val="000000"/>
              </a:solidFill>
            </a:endParaRPr>
          </a:p>
        </p:txBody>
      </p:sp>
      <p:sp>
        <p:nvSpPr>
          <p:cNvPr id="14" name="Text Box 6"/>
          <p:cNvSpPr txBox="1">
            <a:spLocks noChangeArrowheads="1"/>
          </p:cNvSpPr>
          <p:nvPr/>
        </p:nvSpPr>
        <p:spPr bwMode="auto">
          <a:xfrm>
            <a:off x="179512" y="1746392"/>
            <a:ext cx="3024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Υπόταξη </a:t>
            </a:r>
            <a:r>
              <a:rPr lang="en-US" sz="2000" b="1" dirty="0" err="1">
                <a:solidFill>
                  <a:srgbClr val="00B050"/>
                </a:solidFill>
              </a:rPr>
              <a:t>Sciurognathi</a:t>
            </a:r>
            <a:r>
              <a:rPr lang="el-GR" sz="2000" b="1" dirty="0">
                <a:solidFill>
                  <a:srgbClr val="00B050"/>
                </a:solidFill>
              </a:rPr>
              <a:t> </a:t>
            </a:r>
            <a:endParaRPr lang="en-GB" sz="2000" b="1" dirty="0">
              <a:solidFill>
                <a:srgbClr val="00B050"/>
              </a:solidFill>
            </a:endParaRPr>
          </a:p>
        </p:txBody>
      </p:sp>
      <p:sp>
        <p:nvSpPr>
          <p:cNvPr id="8" name="Text Box 6"/>
          <p:cNvSpPr txBox="1">
            <a:spLocks noChangeArrowheads="1"/>
          </p:cNvSpPr>
          <p:nvPr/>
        </p:nvSpPr>
        <p:spPr bwMode="auto">
          <a:xfrm>
            <a:off x="467891" y="2149731"/>
            <a:ext cx="3024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Οικογένεια </a:t>
            </a:r>
            <a:r>
              <a:rPr lang="en-US" sz="2000" b="1" dirty="0" err="1">
                <a:solidFill>
                  <a:srgbClr val="C00000"/>
                </a:solidFill>
              </a:rPr>
              <a:t>Sciuridae</a:t>
            </a:r>
            <a:endParaRPr lang="en-GB" sz="2000" b="1" dirty="0">
              <a:solidFill>
                <a:srgbClr val="333399"/>
              </a:solidFill>
            </a:endParaRPr>
          </a:p>
        </p:txBody>
      </p:sp>
      <p:sp>
        <p:nvSpPr>
          <p:cNvPr id="9" name="Text Box 6"/>
          <p:cNvSpPr txBox="1">
            <a:spLocks noChangeArrowheads="1"/>
          </p:cNvSpPr>
          <p:nvPr/>
        </p:nvSpPr>
        <p:spPr bwMode="auto">
          <a:xfrm>
            <a:off x="467544" y="2553070"/>
            <a:ext cx="3024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Οικογένεια </a:t>
            </a:r>
            <a:r>
              <a:rPr lang="en-US" sz="2000" b="1" dirty="0">
                <a:solidFill>
                  <a:srgbClr val="C00000"/>
                </a:solidFill>
              </a:rPr>
              <a:t>Myoxidae</a:t>
            </a:r>
            <a:endParaRPr lang="en-GB" sz="2000" b="1" dirty="0">
              <a:solidFill>
                <a:srgbClr val="333399"/>
              </a:solidFill>
            </a:endParaRPr>
          </a:p>
        </p:txBody>
      </p:sp>
      <p:sp>
        <p:nvSpPr>
          <p:cNvPr id="10" name="Text Box 6"/>
          <p:cNvSpPr txBox="1">
            <a:spLocks noChangeArrowheads="1"/>
          </p:cNvSpPr>
          <p:nvPr/>
        </p:nvSpPr>
        <p:spPr bwMode="auto">
          <a:xfrm>
            <a:off x="467544" y="2956409"/>
            <a:ext cx="3024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Οικογένεια </a:t>
            </a:r>
            <a:r>
              <a:rPr lang="en-US" sz="2000" b="1" dirty="0">
                <a:solidFill>
                  <a:srgbClr val="C00000"/>
                </a:solidFill>
              </a:rPr>
              <a:t>Muridae</a:t>
            </a:r>
            <a:endParaRPr lang="en-GB" sz="2000" b="1" dirty="0">
              <a:solidFill>
                <a:srgbClr val="333399"/>
              </a:solidFill>
            </a:endParaRPr>
          </a:p>
        </p:txBody>
      </p:sp>
      <p:sp>
        <p:nvSpPr>
          <p:cNvPr id="13" name="Text Box 6"/>
          <p:cNvSpPr txBox="1">
            <a:spLocks noChangeArrowheads="1"/>
          </p:cNvSpPr>
          <p:nvPr/>
        </p:nvSpPr>
        <p:spPr bwMode="auto">
          <a:xfrm>
            <a:off x="619944" y="3359748"/>
            <a:ext cx="3303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Υποοικογένεια </a:t>
            </a:r>
            <a:r>
              <a:rPr lang="en-US" sz="2000" b="1" dirty="0">
                <a:solidFill>
                  <a:srgbClr val="C00000"/>
                </a:solidFill>
              </a:rPr>
              <a:t>Murinae</a:t>
            </a:r>
            <a:endParaRPr lang="en-GB" sz="2000" b="1" dirty="0">
              <a:solidFill>
                <a:srgbClr val="333399"/>
              </a:solidFill>
            </a:endParaRPr>
          </a:p>
        </p:txBody>
      </p:sp>
      <p:sp>
        <p:nvSpPr>
          <p:cNvPr id="17" name="Text Box 6"/>
          <p:cNvSpPr txBox="1">
            <a:spLocks noChangeArrowheads="1"/>
          </p:cNvSpPr>
          <p:nvPr/>
        </p:nvSpPr>
        <p:spPr bwMode="auto">
          <a:xfrm>
            <a:off x="611560" y="3763087"/>
            <a:ext cx="3672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Υποοικογένεια </a:t>
            </a:r>
            <a:r>
              <a:rPr lang="en-US" sz="2000" b="1" dirty="0">
                <a:solidFill>
                  <a:srgbClr val="C00000"/>
                </a:solidFill>
              </a:rPr>
              <a:t>Arvicolinae</a:t>
            </a:r>
            <a:endParaRPr lang="en-GB" sz="2000" b="1" dirty="0">
              <a:solidFill>
                <a:srgbClr val="333399"/>
              </a:solidFill>
            </a:endParaRPr>
          </a:p>
        </p:txBody>
      </p:sp>
      <p:sp>
        <p:nvSpPr>
          <p:cNvPr id="18" name="Text Box 6"/>
          <p:cNvSpPr txBox="1">
            <a:spLocks noChangeArrowheads="1"/>
          </p:cNvSpPr>
          <p:nvPr/>
        </p:nvSpPr>
        <p:spPr bwMode="auto">
          <a:xfrm>
            <a:off x="611560" y="4166426"/>
            <a:ext cx="3672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Υποοικογένεια </a:t>
            </a:r>
            <a:r>
              <a:rPr lang="en-US" sz="2000" b="1" dirty="0" err="1">
                <a:solidFill>
                  <a:srgbClr val="C00000"/>
                </a:solidFill>
              </a:rPr>
              <a:t>Cricetinae</a:t>
            </a:r>
            <a:endParaRPr lang="en-GB" sz="2000" b="1" dirty="0">
              <a:solidFill>
                <a:srgbClr val="333399"/>
              </a:solidFill>
            </a:endParaRPr>
          </a:p>
        </p:txBody>
      </p:sp>
      <p:sp>
        <p:nvSpPr>
          <p:cNvPr id="20" name="Text Box 6"/>
          <p:cNvSpPr txBox="1">
            <a:spLocks noChangeArrowheads="1"/>
          </p:cNvSpPr>
          <p:nvPr/>
        </p:nvSpPr>
        <p:spPr bwMode="auto">
          <a:xfrm>
            <a:off x="179512" y="5581982"/>
            <a:ext cx="3888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Υπόταξη </a:t>
            </a:r>
            <a:r>
              <a:rPr lang="en-US" sz="2000" b="1" dirty="0" err="1">
                <a:solidFill>
                  <a:srgbClr val="00B050"/>
                </a:solidFill>
              </a:rPr>
              <a:t>Hystricognathi</a:t>
            </a:r>
            <a:endParaRPr lang="en-GB" sz="2000" b="1" dirty="0">
              <a:solidFill>
                <a:srgbClr val="00B050"/>
              </a:solidFill>
            </a:endParaRPr>
          </a:p>
        </p:txBody>
      </p:sp>
      <p:sp>
        <p:nvSpPr>
          <p:cNvPr id="21" name="Text Box 6"/>
          <p:cNvSpPr txBox="1">
            <a:spLocks noChangeArrowheads="1"/>
          </p:cNvSpPr>
          <p:nvPr/>
        </p:nvSpPr>
        <p:spPr bwMode="auto">
          <a:xfrm>
            <a:off x="467544" y="5981218"/>
            <a:ext cx="38164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Οικογένεια </a:t>
            </a:r>
            <a:r>
              <a:rPr lang="en-US" sz="2000" b="1" dirty="0" err="1">
                <a:solidFill>
                  <a:srgbClr val="C00000"/>
                </a:solidFill>
              </a:rPr>
              <a:t>Myocastoridae</a:t>
            </a:r>
            <a:endParaRPr lang="en-GB" sz="2000" b="1" dirty="0">
              <a:solidFill>
                <a:srgbClr val="333399"/>
              </a:solidFill>
            </a:endParaRPr>
          </a:p>
        </p:txBody>
      </p:sp>
      <p:sp>
        <p:nvSpPr>
          <p:cNvPr id="22" name="Text Box 6"/>
          <p:cNvSpPr txBox="1">
            <a:spLocks noChangeArrowheads="1"/>
          </p:cNvSpPr>
          <p:nvPr/>
        </p:nvSpPr>
        <p:spPr bwMode="auto">
          <a:xfrm>
            <a:off x="611560" y="4569765"/>
            <a:ext cx="3672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Υποοικογένεια </a:t>
            </a:r>
            <a:r>
              <a:rPr lang="en-US" sz="2000" b="1" dirty="0" err="1">
                <a:solidFill>
                  <a:srgbClr val="C00000"/>
                </a:solidFill>
              </a:rPr>
              <a:t>Spalacinae</a:t>
            </a:r>
            <a:endParaRPr lang="en-GB" sz="2000" b="1" dirty="0">
              <a:solidFill>
                <a:srgbClr val="333399"/>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748" y="2698809"/>
            <a:ext cx="486727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780" y="1108173"/>
            <a:ext cx="4579243" cy="566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146080"/>
            <a:ext cx="4579243" cy="566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5446" y="1155182"/>
            <a:ext cx="4561023" cy="564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7330" y="2068090"/>
            <a:ext cx="3517255" cy="3818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4047" y="1155182"/>
            <a:ext cx="4541260" cy="562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6"/>
          <p:cNvSpPr txBox="1">
            <a:spLocks noChangeArrowheads="1"/>
          </p:cNvSpPr>
          <p:nvPr/>
        </p:nvSpPr>
        <p:spPr bwMode="auto">
          <a:xfrm>
            <a:off x="611560" y="4973106"/>
            <a:ext cx="36724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333399"/>
                </a:solidFill>
              </a:rPr>
              <a:t> Υποοικογένεια </a:t>
            </a:r>
            <a:r>
              <a:rPr lang="en-US" sz="2000" b="1" dirty="0" err="1">
                <a:solidFill>
                  <a:srgbClr val="C00000"/>
                </a:solidFill>
              </a:rPr>
              <a:t>Deomyinae</a:t>
            </a:r>
            <a:endParaRPr lang="en-GB" sz="2000" b="1" dirty="0">
              <a:solidFill>
                <a:srgbClr val="333399"/>
              </a:solidFill>
            </a:endParaRPr>
          </a:p>
        </p:txBody>
      </p:sp>
      <p:pic>
        <p:nvPicPr>
          <p:cNvPr id="1033" name="Picture 9" descr="http://www.zoologie.uni-halle.de/im/1255698445_490_00_42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5747" y="2140097"/>
            <a:ext cx="4867275" cy="36504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photos\Φωτογραφίες Ζώων\Rodents from Greece\Spalaxkop..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45740" t="20427" r="9834" b="23369"/>
          <a:stretch/>
        </p:blipFill>
        <p:spPr bwMode="auto">
          <a:xfrm>
            <a:off x="4292642" y="1667744"/>
            <a:ext cx="4854282" cy="45951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biolib.cz/IMG/GAL/12474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2642" y="2356036"/>
            <a:ext cx="4827867" cy="32185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upload.wikimedia.org/wikipedia/commons/a/a7/Myocastor_coypus_qtl3.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92642" y="2199037"/>
            <a:ext cx="4828223" cy="3532577"/>
          </a:xfrm>
          <a:prstGeom prst="rect">
            <a:avLst/>
          </a:prstGeom>
          <a:noFill/>
          <a:extLst>
            <a:ext uri="{909E8E84-426E-40DD-AFC4-6F175D3DCCD1}">
              <a14:hiddenFill xmlns:a14="http://schemas.microsoft.com/office/drawing/2010/main">
                <a:solidFill>
                  <a:srgbClr val="FFFFFF"/>
                </a:solidFill>
              </a14:hiddenFill>
            </a:ext>
          </a:extLst>
        </p:spPr>
      </p:pic>
      <p:sp>
        <p:nvSpPr>
          <p:cNvPr id="29" name="Text Box 6"/>
          <p:cNvSpPr txBox="1">
            <a:spLocks noChangeArrowheads="1"/>
          </p:cNvSpPr>
          <p:nvPr/>
        </p:nvSpPr>
        <p:spPr bwMode="auto">
          <a:xfrm>
            <a:off x="179512" y="1268760"/>
            <a:ext cx="30243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Ευρώπη – Ελλάδα</a:t>
            </a:r>
            <a:endParaRPr lang="en-GB" sz="2000" b="1" dirty="0">
              <a:solidFill>
                <a:srgbClr val="C00000"/>
              </a:solidFill>
            </a:endParaRPr>
          </a:p>
        </p:txBody>
      </p:sp>
    </p:spTree>
    <p:extLst>
      <p:ext uri="{BB962C8B-B14F-4D97-AF65-F5344CB8AC3E}">
        <p14:creationId xmlns:p14="http://schemas.microsoft.com/office/powerpoint/2010/main" val="127198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lide(from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lide(from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Left)">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500"/>
                                        <p:tgtEl>
                                          <p:spTgt spid="102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lide(fromLeft)">
                                      <p:cBhvr>
                                        <p:cTn id="33" dur="500"/>
                                        <p:tgtEl>
                                          <p:spTgt spid="9"/>
                                        </p:tgtEl>
                                      </p:cBhvr>
                                    </p:animEffect>
                                  </p:childTnLst>
                                </p:cTn>
                              </p:par>
                              <p:par>
                                <p:cTn id="34" presetID="10" presetClass="exit" presetSubtype="0" fill="hold" nodeType="withEffect">
                                  <p:stCondLst>
                                    <p:cond delay="0"/>
                                  </p:stCondLst>
                                  <p:childTnLst>
                                    <p:animEffect transition="out" filter="fade">
                                      <p:cBhvr>
                                        <p:cTn id="35" dur="500"/>
                                        <p:tgtEl>
                                          <p:spTgt spid="1027"/>
                                        </p:tgtEl>
                                      </p:cBhvr>
                                    </p:animEffect>
                                    <p:set>
                                      <p:cBhvr>
                                        <p:cTn id="36" dur="1" fill="hold">
                                          <p:stCondLst>
                                            <p:cond delay="499"/>
                                          </p:stCondLst>
                                        </p:cTn>
                                        <p:tgtEl>
                                          <p:spTgt spid="1027"/>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5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slide(fromLeft)">
                                      <p:cBhvr>
                                        <p:cTn id="44" dur="500"/>
                                        <p:tgtEl>
                                          <p:spTgt spid="10"/>
                                        </p:tgtEl>
                                      </p:cBhvr>
                                    </p:animEffect>
                                  </p:childTnLst>
                                </p:cTn>
                              </p:par>
                              <p:par>
                                <p:cTn id="45" presetID="10" presetClass="exit" presetSubtype="0" fill="hold" nodeType="withEffect">
                                  <p:stCondLst>
                                    <p:cond delay="0"/>
                                  </p:stCondLst>
                                  <p:childTnLst>
                                    <p:animEffect transition="out" filter="fade">
                                      <p:cBhvr>
                                        <p:cTn id="46" dur="500"/>
                                        <p:tgtEl>
                                          <p:spTgt spid="1028"/>
                                        </p:tgtEl>
                                      </p:cBhvr>
                                    </p:animEffect>
                                    <p:set>
                                      <p:cBhvr>
                                        <p:cTn id="47" dur="1" fill="hold">
                                          <p:stCondLst>
                                            <p:cond delay="499"/>
                                          </p:stCondLst>
                                        </p:cTn>
                                        <p:tgtEl>
                                          <p:spTgt spid="10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2" presetClass="entr" presetSubtype="8"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slide(fromLeft)">
                                      <p:cBhvr>
                                        <p:cTn id="52" dur="500"/>
                                        <p:tgtEl>
                                          <p:spTgt spid="13"/>
                                        </p:tgtEl>
                                      </p:cBhvr>
                                    </p:animEffect>
                                  </p:childTnLst>
                                </p:cTn>
                              </p:par>
                              <p:par>
                                <p:cTn id="53" presetID="10" presetClass="entr" presetSubtype="0" fill="hold" nodeType="withEffect">
                                  <p:stCondLst>
                                    <p:cond delay="0"/>
                                  </p:stCondLst>
                                  <p:childTnLst>
                                    <p:set>
                                      <p:cBhvr>
                                        <p:cTn id="54" dur="1" fill="hold">
                                          <p:stCondLst>
                                            <p:cond delay="0"/>
                                          </p:stCondLst>
                                        </p:cTn>
                                        <p:tgtEl>
                                          <p:spTgt spid="1029"/>
                                        </p:tgtEl>
                                        <p:attrNameLst>
                                          <p:attrName>style.visibility</p:attrName>
                                        </p:attrNameLst>
                                      </p:cBhvr>
                                      <p:to>
                                        <p:strVal val="visible"/>
                                      </p:to>
                                    </p:set>
                                    <p:animEffect transition="in" filter="fade">
                                      <p:cBhvr>
                                        <p:cTn id="55" dur="500"/>
                                        <p:tgtEl>
                                          <p:spTgt spid="1029"/>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slide(fromLeft)">
                                      <p:cBhvr>
                                        <p:cTn id="60" dur="500"/>
                                        <p:tgtEl>
                                          <p:spTgt spid="17"/>
                                        </p:tgtEl>
                                      </p:cBhvr>
                                    </p:animEffect>
                                  </p:childTnLst>
                                </p:cTn>
                              </p:par>
                              <p:par>
                                <p:cTn id="61" presetID="10" presetClass="exit" presetSubtype="0" fill="hold" nodeType="withEffect">
                                  <p:stCondLst>
                                    <p:cond delay="0"/>
                                  </p:stCondLst>
                                  <p:childTnLst>
                                    <p:animEffect transition="out" filter="fade">
                                      <p:cBhvr>
                                        <p:cTn id="62" dur="500"/>
                                        <p:tgtEl>
                                          <p:spTgt spid="1029"/>
                                        </p:tgtEl>
                                      </p:cBhvr>
                                    </p:animEffect>
                                    <p:set>
                                      <p:cBhvr>
                                        <p:cTn id="63" dur="1" fill="hold">
                                          <p:stCondLst>
                                            <p:cond delay="499"/>
                                          </p:stCondLst>
                                        </p:cTn>
                                        <p:tgtEl>
                                          <p:spTgt spid="1029"/>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1030"/>
                                        </p:tgtEl>
                                        <p:attrNameLst>
                                          <p:attrName>style.visibility</p:attrName>
                                        </p:attrNameLst>
                                      </p:cBhvr>
                                      <p:to>
                                        <p:strVal val="visible"/>
                                      </p:to>
                                    </p:set>
                                    <p:animEffect transition="in" filter="fade">
                                      <p:cBhvr>
                                        <p:cTn id="66" dur="500"/>
                                        <p:tgtEl>
                                          <p:spTgt spid="103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030"/>
                                        </p:tgtEl>
                                      </p:cBhvr>
                                    </p:animEffect>
                                    <p:set>
                                      <p:cBhvr>
                                        <p:cTn id="71" dur="1" fill="hold">
                                          <p:stCondLst>
                                            <p:cond delay="499"/>
                                          </p:stCondLst>
                                        </p:cTn>
                                        <p:tgtEl>
                                          <p:spTgt spid="1030"/>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031"/>
                                        </p:tgtEl>
                                        <p:attrNameLst>
                                          <p:attrName>style.visibility</p:attrName>
                                        </p:attrNameLst>
                                      </p:cBhvr>
                                      <p:to>
                                        <p:strVal val="visible"/>
                                      </p:to>
                                    </p:set>
                                    <p:animEffect transition="in" filter="fade">
                                      <p:cBhvr>
                                        <p:cTn id="74" dur="500"/>
                                        <p:tgtEl>
                                          <p:spTgt spid="1031"/>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8"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slide(fromLeft)">
                                      <p:cBhvr>
                                        <p:cTn id="79" dur="500"/>
                                        <p:tgtEl>
                                          <p:spTgt spid="18"/>
                                        </p:tgtEl>
                                      </p:cBhvr>
                                    </p:animEffect>
                                  </p:childTnLst>
                                </p:cTn>
                              </p:par>
                              <p:par>
                                <p:cTn id="80" presetID="10" presetClass="exit" presetSubtype="0" fill="hold" nodeType="withEffect">
                                  <p:stCondLst>
                                    <p:cond delay="0"/>
                                  </p:stCondLst>
                                  <p:childTnLst>
                                    <p:animEffect transition="out" filter="fade">
                                      <p:cBhvr>
                                        <p:cTn id="81" dur="500"/>
                                        <p:tgtEl>
                                          <p:spTgt spid="1031"/>
                                        </p:tgtEl>
                                      </p:cBhvr>
                                    </p:animEffect>
                                    <p:set>
                                      <p:cBhvr>
                                        <p:cTn id="82" dur="1" fill="hold">
                                          <p:stCondLst>
                                            <p:cond delay="499"/>
                                          </p:stCondLst>
                                        </p:cTn>
                                        <p:tgtEl>
                                          <p:spTgt spid="1031"/>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033"/>
                                        </p:tgtEl>
                                        <p:attrNameLst>
                                          <p:attrName>style.visibility</p:attrName>
                                        </p:attrNameLst>
                                      </p:cBhvr>
                                      <p:to>
                                        <p:strVal val="visible"/>
                                      </p:to>
                                    </p:set>
                                    <p:animEffect transition="in" filter="fade">
                                      <p:cBhvr>
                                        <p:cTn id="85" dur="500"/>
                                        <p:tgtEl>
                                          <p:spTgt spid="1033"/>
                                        </p:tgtEl>
                                      </p:cBhvr>
                                    </p:animEffect>
                                  </p:childTnLst>
                                </p:cTn>
                              </p:par>
                            </p:childTnLst>
                          </p:cTn>
                        </p:par>
                      </p:childTnLst>
                    </p:cTn>
                  </p:par>
                  <p:par>
                    <p:cTn id="86" fill="hold">
                      <p:stCondLst>
                        <p:cond delay="indefinite"/>
                      </p:stCondLst>
                      <p:childTnLst>
                        <p:par>
                          <p:cTn id="87" fill="hold">
                            <p:stCondLst>
                              <p:cond delay="0"/>
                            </p:stCondLst>
                            <p:childTnLst>
                              <p:par>
                                <p:cTn id="88" presetID="12" presetClass="entr" presetSubtype="8"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slide(fromLeft)">
                                      <p:cBhvr>
                                        <p:cTn id="90" dur="500"/>
                                        <p:tgtEl>
                                          <p:spTgt spid="22"/>
                                        </p:tgtEl>
                                      </p:cBhvr>
                                    </p:animEffect>
                                  </p:childTnLst>
                                </p:cTn>
                              </p:par>
                              <p:par>
                                <p:cTn id="91" presetID="10" presetClass="exit" presetSubtype="0" fill="hold" nodeType="withEffect">
                                  <p:stCondLst>
                                    <p:cond delay="0"/>
                                  </p:stCondLst>
                                  <p:childTnLst>
                                    <p:animEffect transition="out" filter="fade">
                                      <p:cBhvr>
                                        <p:cTn id="92" dur="500"/>
                                        <p:tgtEl>
                                          <p:spTgt spid="1033"/>
                                        </p:tgtEl>
                                      </p:cBhvr>
                                    </p:animEffect>
                                    <p:set>
                                      <p:cBhvr>
                                        <p:cTn id="93" dur="1" fill="hold">
                                          <p:stCondLst>
                                            <p:cond delay="499"/>
                                          </p:stCondLst>
                                        </p:cTn>
                                        <p:tgtEl>
                                          <p:spTgt spid="1033"/>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1034"/>
                                        </p:tgtEl>
                                        <p:attrNameLst>
                                          <p:attrName>style.visibility</p:attrName>
                                        </p:attrNameLst>
                                      </p:cBhvr>
                                      <p:to>
                                        <p:strVal val="visible"/>
                                      </p:to>
                                    </p:set>
                                    <p:animEffect transition="in" filter="fade">
                                      <p:cBhvr>
                                        <p:cTn id="96" dur="500"/>
                                        <p:tgtEl>
                                          <p:spTgt spid="1034"/>
                                        </p:tgtEl>
                                      </p:cBhvr>
                                    </p:animEffect>
                                  </p:childTnLst>
                                </p:cTn>
                              </p:par>
                            </p:childTnLst>
                          </p:cTn>
                        </p:par>
                      </p:childTnLst>
                    </p:cTn>
                  </p:par>
                  <p:par>
                    <p:cTn id="97" fill="hold">
                      <p:stCondLst>
                        <p:cond delay="indefinite"/>
                      </p:stCondLst>
                      <p:childTnLst>
                        <p:par>
                          <p:cTn id="98" fill="hold">
                            <p:stCondLst>
                              <p:cond delay="0"/>
                            </p:stCondLst>
                            <p:childTnLst>
                              <p:par>
                                <p:cTn id="99" presetID="12" presetClass="entr" presetSubtype="8" fill="hold" grpId="0"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slide(fromLeft)">
                                      <p:cBhvr>
                                        <p:cTn id="101" dur="500"/>
                                        <p:tgtEl>
                                          <p:spTgt spid="24"/>
                                        </p:tgtEl>
                                      </p:cBhvr>
                                    </p:animEffect>
                                  </p:childTnLst>
                                </p:cTn>
                              </p:par>
                              <p:par>
                                <p:cTn id="102" presetID="10" presetClass="exit" presetSubtype="0" fill="hold" nodeType="withEffect">
                                  <p:stCondLst>
                                    <p:cond delay="0"/>
                                  </p:stCondLst>
                                  <p:childTnLst>
                                    <p:animEffect transition="out" filter="fade">
                                      <p:cBhvr>
                                        <p:cTn id="103" dur="500"/>
                                        <p:tgtEl>
                                          <p:spTgt spid="1034"/>
                                        </p:tgtEl>
                                      </p:cBhvr>
                                    </p:animEffect>
                                    <p:set>
                                      <p:cBhvr>
                                        <p:cTn id="104" dur="1" fill="hold">
                                          <p:stCondLst>
                                            <p:cond delay="499"/>
                                          </p:stCondLst>
                                        </p:cTn>
                                        <p:tgtEl>
                                          <p:spTgt spid="1034"/>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036"/>
                                        </p:tgtEl>
                                        <p:attrNameLst>
                                          <p:attrName>style.visibility</p:attrName>
                                        </p:attrNameLst>
                                      </p:cBhvr>
                                      <p:to>
                                        <p:strVal val="visible"/>
                                      </p:to>
                                    </p:set>
                                    <p:animEffect transition="in" filter="fade">
                                      <p:cBhvr>
                                        <p:cTn id="107" dur="500"/>
                                        <p:tgtEl>
                                          <p:spTgt spid="1036"/>
                                        </p:tgtEl>
                                      </p:cBhvr>
                                    </p:animEffect>
                                  </p:childTnLst>
                                </p:cTn>
                              </p:par>
                            </p:childTnLst>
                          </p:cTn>
                        </p:par>
                      </p:childTnLst>
                    </p:cTn>
                  </p:par>
                  <p:par>
                    <p:cTn id="108" fill="hold">
                      <p:stCondLst>
                        <p:cond delay="indefinite"/>
                      </p:stCondLst>
                      <p:childTnLst>
                        <p:par>
                          <p:cTn id="109" fill="hold">
                            <p:stCondLst>
                              <p:cond delay="0"/>
                            </p:stCondLst>
                            <p:childTnLst>
                              <p:par>
                                <p:cTn id="110" presetID="12" presetClass="entr" presetSubtype="8"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slide(fromLeft)">
                                      <p:cBhvr>
                                        <p:cTn id="112" dur="500"/>
                                        <p:tgtEl>
                                          <p:spTgt spid="20"/>
                                        </p:tgtEl>
                                      </p:cBhvr>
                                    </p:animEffect>
                                  </p:childTnLst>
                                </p:cTn>
                              </p:par>
                              <p:par>
                                <p:cTn id="113" presetID="10" presetClass="exit" presetSubtype="0" fill="hold" nodeType="withEffect">
                                  <p:stCondLst>
                                    <p:cond delay="0"/>
                                  </p:stCondLst>
                                  <p:childTnLst>
                                    <p:animEffect transition="out" filter="fade">
                                      <p:cBhvr>
                                        <p:cTn id="114" dur="500"/>
                                        <p:tgtEl>
                                          <p:spTgt spid="1036"/>
                                        </p:tgtEl>
                                      </p:cBhvr>
                                    </p:animEffect>
                                    <p:set>
                                      <p:cBhvr>
                                        <p:cTn id="115" dur="1" fill="hold">
                                          <p:stCondLst>
                                            <p:cond delay="499"/>
                                          </p:stCondLst>
                                        </p:cTn>
                                        <p:tgtEl>
                                          <p:spTgt spid="1036"/>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2" presetClass="entr" presetSubtype="8" fill="hold" grpId="0" nodeType="click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slide(fromLeft)">
                                      <p:cBhvr>
                                        <p:cTn id="120" dur="500"/>
                                        <p:tgtEl>
                                          <p:spTgt spid="21"/>
                                        </p:tgtEl>
                                      </p:cBhvr>
                                    </p:animEffect>
                                  </p:childTnLst>
                                </p:cTn>
                              </p:par>
                              <p:par>
                                <p:cTn id="121" presetID="10" presetClass="entr" presetSubtype="0" fill="hold" nodeType="withEffect">
                                  <p:stCondLst>
                                    <p:cond delay="0"/>
                                  </p:stCondLst>
                                  <p:childTnLst>
                                    <p:set>
                                      <p:cBhvr>
                                        <p:cTn id="122" dur="1" fill="hold">
                                          <p:stCondLst>
                                            <p:cond delay="0"/>
                                          </p:stCondLst>
                                        </p:cTn>
                                        <p:tgtEl>
                                          <p:spTgt spid="1038"/>
                                        </p:tgtEl>
                                        <p:attrNameLst>
                                          <p:attrName>style.visibility</p:attrName>
                                        </p:attrNameLst>
                                      </p:cBhvr>
                                      <p:to>
                                        <p:strVal val="visible"/>
                                      </p:to>
                                    </p:set>
                                    <p:animEffect transition="in" filter="fade">
                                      <p:cBhvr>
                                        <p:cTn id="123"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9" grpId="0"/>
      <p:bldP spid="10" grpId="0"/>
      <p:bldP spid="13" grpId="0"/>
      <p:bldP spid="17" grpId="0"/>
      <p:bldP spid="18" grpId="0"/>
      <p:bldP spid="20" grpId="0"/>
      <p:bldP spid="21" grpId="0"/>
      <p:bldP spid="22" grpId="0"/>
      <p:bldP spid="24"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7" name="Ορθογώνιο 6"/>
          <p:cNvSpPr/>
          <p:nvPr/>
        </p:nvSpPr>
        <p:spPr>
          <a:xfrm>
            <a:off x="90845" y="1128519"/>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b="1" i="1" dirty="0">
                <a:solidFill>
                  <a:srgbClr val="C00000"/>
                </a:solidFill>
              </a:rPr>
              <a:t>Μ. </a:t>
            </a:r>
            <a:r>
              <a:rPr lang="en-US" b="1" i="1" dirty="0">
                <a:solidFill>
                  <a:srgbClr val="C00000"/>
                </a:solidFill>
              </a:rPr>
              <a:t>musculus domesticus</a:t>
            </a:r>
            <a:endParaRPr lang="en-US" b="1" dirty="0">
              <a:solidFill>
                <a:srgbClr val="C00000"/>
              </a:solidFill>
            </a:endParaRPr>
          </a:p>
        </p:txBody>
      </p:sp>
      <p:sp>
        <p:nvSpPr>
          <p:cNvPr id="11" name="Ορθογώνιο 10"/>
          <p:cNvSpPr/>
          <p:nvPr/>
        </p:nvSpPr>
        <p:spPr>
          <a:xfrm>
            <a:off x="4499992" y="1124744"/>
            <a:ext cx="4676458"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spicilegus</a:t>
            </a:r>
            <a:endParaRPr lang="en-US" b="1" dirty="0">
              <a:solidFill>
                <a:srgbClr val="C00000"/>
              </a:solidFill>
            </a:endParaRPr>
          </a:p>
        </p:txBody>
      </p:sp>
      <p:sp>
        <p:nvSpPr>
          <p:cNvPr id="12" name="Text Box 6"/>
          <p:cNvSpPr txBox="1">
            <a:spLocks noChangeArrowheads="1"/>
          </p:cNvSpPr>
          <p:nvPr/>
        </p:nvSpPr>
        <p:spPr bwMode="auto">
          <a:xfrm>
            <a:off x="107504" y="1772816"/>
            <a:ext cx="4439681"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5 ζεύγη (2 βουβωνικά – 3 θωρακικά)</a:t>
            </a:r>
          </a:p>
          <a:p>
            <a:pPr algn="just"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Ακόμα και </a:t>
            </a:r>
            <a:r>
              <a:rPr lang="el-GR" dirty="0" err="1">
                <a:solidFill>
                  <a:srgbClr val="333399"/>
                </a:solidFill>
              </a:rPr>
              <a:t>καθ΄</a:t>
            </a:r>
            <a:r>
              <a:rPr lang="el-GR" dirty="0">
                <a:solidFill>
                  <a:srgbClr val="333399"/>
                </a:solidFill>
              </a:rPr>
              <a:t> όλο το έτος, εάν υπάρχει άφθονη τροφή</a:t>
            </a:r>
          </a:p>
          <a:p>
            <a:pPr algn="just" fontAlgn="base">
              <a:spcBef>
                <a:spcPct val="0"/>
              </a:spcBef>
              <a:spcAft>
                <a:spcPct val="0"/>
              </a:spcAft>
              <a:tabLst>
                <a:tab pos="900113" algn="l"/>
              </a:tabLst>
            </a:pPr>
            <a:r>
              <a:rPr lang="el-GR" dirty="0">
                <a:solidFill>
                  <a:srgbClr val="00B050"/>
                </a:solidFill>
              </a:rPr>
              <a:t>Κύηση</a:t>
            </a:r>
            <a:r>
              <a:rPr lang="el-GR" dirty="0">
                <a:solidFill>
                  <a:srgbClr val="333399"/>
                </a:solidFill>
              </a:rPr>
              <a:t>: 19-20 ημέρες</a:t>
            </a: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5-10 με 4-8 μικρά</a:t>
            </a:r>
          </a:p>
          <a:p>
            <a:pPr algn="just" fontAlgn="base">
              <a:spcBef>
                <a:spcPct val="0"/>
              </a:spcBef>
              <a:spcAft>
                <a:spcPct val="0"/>
              </a:spcAft>
              <a:tabLst>
                <a:tab pos="900113" algn="l"/>
              </a:tabLst>
            </a:pPr>
            <a:r>
              <a:rPr lang="el-GR" dirty="0">
                <a:solidFill>
                  <a:srgbClr val="00B050"/>
                </a:solidFill>
              </a:rPr>
              <a:t>Απογαλακτισμός: </a:t>
            </a:r>
            <a:r>
              <a:rPr lang="el-GR" dirty="0">
                <a:solidFill>
                  <a:schemeClr val="accent2"/>
                </a:solidFill>
              </a:rPr>
              <a:t>18-20 ημέρες </a:t>
            </a:r>
            <a:r>
              <a:rPr lang="el-GR" dirty="0">
                <a:solidFill>
                  <a:srgbClr val="00B050"/>
                </a:solidFill>
              </a:rPr>
              <a:t>Αναπαραγωγική ωριμότητα</a:t>
            </a:r>
            <a:r>
              <a:rPr lang="el-GR" dirty="0">
                <a:solidFill>
                  <a:srgbClr val="333399"/>
                </a:solidFill>
              </a:rPr>
              <a:t>: 8-12 εβδομάδες </a:t>
            </a:r>
          </a:p>
          <a:p>
            <a:pPr algn="just" fontAlgn="base">
              <a:spcBef>
                <a:spcPct val="0"/>
              </a:spcBef>
              <a:spcAft>
                <a:spcPct val="0"/>
              </a:spcAft>
              <a:tabLst>
                <a:tab pos="900113" algn="l"/>
              </a:tabLst>
            </a:pPr>
            <a:r>
              <a:rPr lang="el-GR" dirty="0">
                <a:solidFill>
                  <a:srgbClr val="00B050"/>
                </a:solidFill>
              </a:rPr>
              <a:t>Όριο ζωής</a:t>
            </a:r>
            <a:r>
              <a:rPr lang="el-GR" dirty="0">
                <a:solidFill>
                  <a:srgbClr val="333399"/>
                </a:solidFill>
              </a:rPr>
              <a:t>: Περισσότερο από 30 μήνες σε αιχμαλωσία, λιγότερο από 18 μήνες στη φύση.</a:t>
            </a:r>
          </a:p>
        </p:txBody>
      </p:sp>
      <p:sp>
        <p:nvSpPr>
          <p:cNvPr id="13" name="Text Box 6"/>
          <p:cNvSpPr txBox="1">
            <a:spLocks noChangeArrowheads="1"/>
          </p:cNvSpPr>
          <p:nvPr/>
        </p:nvSpPr>
        <p:spPr bwMode="auto">
          <a:xfrm>
            <a:off x="4644008" y="1772816"/>
            <a:ext cx="4305615"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dirty="0">
                <a:solidFill>
                  <a:srgbClr val="C00000"/>
                </a:solidFill>
              </a:rPr>
              <a:t> Αναπαραγωγή</a:t>
            </a:r>
            <a:endParaRPr lang="el-GR" sz="2000" b="1" dirty="0">
              <a:solidFill>
                <a:srgbClr val="333399"/>
              </a:solidFill>
            </a:endParaRPr>
          </a:p>
          <a:p>
            <a:pPr algn="just" fontAlgn="base">
              <a:spcBef>
                <a:spcPct val="0"/>
              </a:spcBef>
              <a:spcAft>
                <a:spcPct val="0"/>
              </a:spcAft>
              <a:tabLst>
                <a:tab pos="900113" algn="l"/>
              </a:tabLst>
            </a:pPr>
            <a:r>
              <a:rPr lang="el-GR" dirty="0">
                <a:solidFill>
                  <a:srgbClr val="00B050"/>
                </a:solidFill>
              </a:rPr>
              <a:t>Θηλές</a:t>
            </a:r>
            <a:r>
              <a:rPr lang="el-GR" dirty="0">
                <a:solidFill>
                  <a:srgbClr val="333399"/>
                </a:solidFill>
              </a:rPr>
              <a:t>: 5 ζεύγη (2 βουβωνικά – 3 θωρακικά)</a:t>
            </a:r>
            <a:endParaRPr lang="en-US" dirty="0">
              <a:solidFill>
                <a:srgbClr val="333399"/>
              </a:solidFill>
            </a:endParaRPr>
          </a:p>
          <a:p>
            <a:pPr algn="just" fontAlgn="base">
              <a:spcBef>
                <a:spcPct val="0"/>
              </a:spcBef>
              <a:spcAft>
                <a:spcPct val="0"/>
              </a:spcAft>
              <a:tabLst>
                <a:tab pos="900113" algn="l"/>
              </a:tabLst>
            </a:pPr>
            <a:r>
              <a:rPr lang="el-GR" dirty="0">
                <a:solidFill>
                  <a:srgbClr val="00B050"/>
                </a:solidFill>
              </a:rPr>
              <a:t>Γέννες</a:t>
            </a:r>
            <a:r>
              <a:rPr lang="el-GR" dirty="0">
                <a:solidFill>
                  <a:srgbClr val="333399"/>
                </a:solidFill>
              </a:rPr>
              <a:t>: </a:t>
            </a:r>
            <a:r>
              <a:rPr lang="en-US" dirty="0">
                <a:solidFill>
                  <a:srgbClr val="333399"/>
                </a:solidFill>
              </a:rPr>
              <a:t>4-5</a:t>
            </a:r>
            <a:r>
              <a:rPr lang="el-GR" dirty="0">
                <a:solidFill>
                  <a:srgbClr val="333399"/>
                </a:solidFill>
              </a:rPr>
              <a:t> με 4-</a:t>
            </a:r>
            <a:r>
              <a:rPr lang="en-US" dirty="0">
                <a:solidFill>
                  <a:srgbClr val="333399"/>
                </a:solidFill>
              </a:rPr>
              <a:t>11</a:t>
            </a:r>
            <a:r>
              <a:rPr lang="el-GR" dirty="0">
                <a:solidFill>
                  <a:srgbClr val="333399"/>
                </a:solidFill>
              </a:rPr>
              <a:t> μικρά</a:t>
            </a:r>
          </a:p>
          <a:p>
            <a:pPr algn="just" fontAlgn="base">
              <a:spcBef>
                <a:spcPct val="0"/>
              </a:spcBef>
              <a:spcAft>
                <a:spcPct val="0"/>
              </a:spcAft>
              <a:tabLst>
                <a:tab pos="900113" algn="l"/>
              </a:tabLst>
            </a:pPr>
            <a:endParaRPr lang="el-GR" dirty="0">
              <a:solidFill>
                <a:srgbClr val="333399"/>
              </a:solidFill>
            </a:endParaRPr>
          </a:p>
        </p:txBody>
      </p:sp>
    </p:spTree>
    <p:extLst>
      <p:ext uri="{BB962C8B-B14F-4D97-AF65-F5344CB8AC3E}">
        <p14:creationId xmlns:p14="http://schemas.microsoft.com/office/powerpoint/2010/main" val="34726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151969" y="1268760"/>
            <a:ext cx="8882496" cy="369332"/>
          </a:xfrm>
          <a:prstGeom prst="rect">
            <a:avLst/>
          </a:prstGeom>
        </p:spPr>
        <p:txBody>
          <a:bodyPr wrap="square">
            <a:spAutoFit/>
          </a:bodyPr>
          <a:lstStyle/>
          <a:p>
            <a:pPr marL="1588" indent="-1588" algn="ctr" fontAlgn="base">
              <a:spcBef>
                <a:spcPct val="0"/>
              </a:spcBef>
              <a:spcAft>
                <a:spcPct val="0"/>
              </a:spcAft>
              <a:tabLst>
                <a:tab pos="1257300" algn="l"/>
              </a:tabLst>
            </a:pPr>
            <a:r>
              <a:rPr lang="en-US" b="1" i="1" dirty="0">
                <a:solidFill>
                  <a:srgbClr val="C00000"/>
                </a:solidFill>
              </a:rPr>
              <a:t>Mus macedonicus </a:t>
            </a:r>
            <a:r>
              <a:rPr lang="el-GR" b="1" dirty="0">
                <a:solidFill>
                  <a:srgbClr val="C00000"/>
                </a:solidFill>
              </a:rPr>
              <a:t>– Ποντικός της Μακεδονίας –</a:t>
            </a:r>
            <a:r>
              <a:rPr lang="en-US" b="1" dirty="0">
                <a:solidFill>
                  <a:srgbClr val="C00000"/>
                </a:solidFill>
              </a:rPr>
              <a:t> LC</a:t>
            </a:r>
          </a:p>
        </p:txBody>
      </p:sp>
      <p:sp>
        <p:nvSpPr>
          <p:cNvPr id="15" name="Text Box 6"/>
          <p:cNvSpPr txBox="1">
            <a:spLocks noChangeArrowheads="1"/>
          </p:cNvSpPr>
          <p:nvPr/>
        </p:nvSpPr>
        <p:spPr bwMode="auto">
          <a:xfrm>
            <a:off x="2467809" y="5517232"/>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dirty="0">
                <a:solidFill>
                  <a:srgbClr val="C00000"/>
                </a:solidFill>
              </a:rPr>
              <a:t> </a:t>
            </a:r>
            <a:r>
              <a:rPr lang="el-GR" sz="1700" dirty="0">
                <a:solidFill>
                  <a:schemeClr val="accent2"/>
                </a:solidFill>
              </a:rPr>
              <a:t>Μήκος κεφαλοκορμού</a:t>
            </a:r>
            <a:r>
              <a:rPr lang="el-GR" sz="1700" dirty="0">
                <a:solidFill>
                  <a:srgbClr val="C00000"/>
                </a:solidFill>
              </a:rPr>
              <a:t>: 65-97 </a:t>
            </a:r>
            <a:r>
              <a:rPr lang="en-US" sz="1700" dirty="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Μήκος ουράς</a:t>
            </a:r>
            <a:r>
              <a:rPr lang="el-GR" sz="1700" dirty="0">
                <a:solidFill>
                  <a:srgbClr val="C00000"/>
                </a:solidFill>
              </a:rPr>
              <a:t>: 56-81</a:t>
            </a:r>
            <a:r>
              <a:rPr lang="en-US" sz="1700" dirty="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dirty="0">
                <a:solidFill>
                  <a:srgbClr val="C00000"/>
                </a:solidFill>
              </a:rPr>
              <a:t> </a:t>
            </a:r>
            <a:r>
              <a:rPr lang="el-GR" sz="1700" dirty="0">
                <a:solidFill>
                  <a:schemeClr val="accent2"/>
                </a:solidFill>
              </a:rPr>
              <a:t>Βάρος</a:t>
            </a:r>
            <a:r>
              <a:rPr lang="el-GR" sz="1700" dirty="0">
                <a:solidFill>
                  <a:srgbClr val="C00000"/>
                </a:solidFill>
              </a:rPr>
              <a:t>: 10,5-30 </a:t>
            </a:r>
            <a:r>
              <a:rPr lang="en-US" sz="1700" dirty="0">
                <a:solidFill>
                  <a:srgbClr val="C00000"/>
                </a:solidFill>
              </a:rPr>
              <a:t>gr</a:t>
            </a:r>
            <a:endParaRPr lang="el-GR" sz="1700"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9" name="Text Box 6"/>
          <p:cNvSpPr txBox="1">
            <a:spLocks noChangeArrowheads="1"/>
          </p:cNvSpPr>
          <p:nvPr/>
        </p:nvSpPr>
        <p:spPr bwMode="auto">
          <a:xfrm>
            <a:off x="395536" y="4797152"/>
            <a:ext cx="849694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500" b="1" dirty="0">
                <a:solidFill>
                  <a:srgbClr val="C00000"/>
                </a:solidFill>
              </a:rPr>
              <a:t> </a:t>
            </a:r>
            <a:r>
              <a:rPr lang="el-GR" sz="1500" b="1" dirty="0">
                <a:solidFill>
                  <a:schemeClr val="accent2"/>
                </a:solidFill>
              </a:rPr>
              <a:t>Ουρά μικρότερη από τον κεφαλοκορμό με ασαφή χρωματικό διαχωρισμό ραχιαία-κοιλιακά. Χρώμα ποικίλει, αλλά ποτέ ολόλευκο στην κοιλιακή περιοχή. </a:t>
            </a:r>
          </a:p>
        </p:txBody>
      </p:sp>
      <p:pic>
        <p:nvPicPr>
          <p:cNvPr id="4098" name="Picture 2" descr="C:\Users\Τια Βάσω\Documents\Οι σαρώσεις μου\2014-05 (Μαϊ)\mus macedonicus photo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93"/>
          <a:stretch/>
        </p:blipFill>
        <p:spPr bwMode="auto">
          <a:xfrm>
            <a:off x="1986790" y="1762919"/>
            <a:ext cx="5212854" cy="285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81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5"/>
          <p:cNvSpPr/>
          <p:nvPr/>
        </p:nvSpPr>
        <p:spPr>
          <a:xfrm>
            <a:off x="2446338" y="134076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dirty="0">
                <a:solidFill>
                  <a:srgbClr val="C00000"/>
                </a:solidFill>
              </a:rPr>
              <a:t>M. macedonicus</a:t>
            </a:r>
            <a:endParaRPr lang="en-US" b="1" dirty="0">
              <a:solidFill>
                <a:srgbClr val="C00000"/>
              </a:solidFill>
            </a:endParaRPr>
          </a:p>
        </p:txBody>
      </p:sp>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2" name="Ορθογώνιο 11"/>
          <p:cNvSpPr/>
          <p:nvPr/>
        </p:nvSpPr>
        <p:spPr>
          <a:xfrm>
            <a:off x="342415" y="908720"/>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dirty="0">
                <a:solidFill>
                  <a:srgbClr val="333399"/>
                </a:solidFill>
              </a:rPr>
              <a:t> Εξάπλωση στην Ευρώπη</a:t>
            </a:r>
            <a:endParaRPr lang="en-US" sz="2200" b="1" dirty="0">
              <a:solidFill>
                <a:srgbClr val="C00000"/>
              </a:solidFill>
            </a:endParaRPr>
          </a:p>
        </p:txBody>
      </p:sp>
      <p:pic>
        <p:nvPicPr>
          <p:cNvPr id="5122" name="Picture 2" descr="C:\Users\Τια Βάσω\Documents\Οι σαρώσεις μου\2014-05 (Μαϊ)\Εξαπλώσεις τρωκτικών Ευρώπη00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9736" y="2067187"/>
            <a:ext cx="4224528" cy="445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86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dirty="0" err="1">
                <a:solidFill>
                  <a:srgbClr val="800000"/>
                </a:solidFill>
              </a:rPr>
              <a:t>Υποοικ</a:t>
            </a:r>
            <a:r>
              <a:rPr lang="el-GR" sz="2800" b="1" dirty="0">
                <a:solidFill>
                  <a:srgbClr val="800000"/>
                </a:solidFill>
              </a:rPr>
              <a:t>.  </a:t>
            </a:r>
            <a:r>
              <a:rPr lang="en-US" sz="2800" b="1" dirty="0">
                <a:solidFill>
                  <a:srgbClr val="800000"/>
                </a:solidFill>
              </a:rPr>
              <a:t>Murinae</a:t>
            </a:r>
            <a:r>
              <a:rPr lang="el-GR" sz="2800" b="1" dirty="0">
                <a:solidFill>
                  <a:srgbClr val="800000"/>
                </a:solidFill>
              </a:rPr>
              <a:t>: Ποντικοί</a:t>
            </a:r>
            <a:endParaRPr lang="el-GR" b="1" dirty="0">
              <a:solidFill>
                <a:srgbClr val="000000"/>
              </a:solidFill>
            </a:endParaRPr>
          </a:p>
        </p:txBody>
      </p:sp>
      <p:sp>
        <p:nvSpPr>
          <p:cNvPr id="11" name="Ορθογώνιο 10"/>
          <p:cNvSpPr/>
          <p:nvPr/>
        </p:nvSpPr>
        <p:spPr>
          <a:xfrm>
            <a:off x="151969" y="1268760"/>
            <a:ext cx="8882496" cy="369332"/>
          </a:xfrm>
          <a:prstGeom prst="rect">
            <a:avLst/>
          </a:prstGeom>
        </p:spPr>
        <p:txBody>
          <a:bodyPr wrap="square">
            <a:spAutoFit/>
          </a:bodyPr>
          <a:lstStyle/>
          <a:p>
            <a:pPr marL="1588" indent="-1588" algn="ctr" fontAlgn="base">
              <a:spcBef>
                <a:spcPct val="0"/>
              </a:spcBef>
              <a:spcAft>
                <a:spcPct val="0"/>
              </a:spcAft>
              <a:tabLst>
                <a:tab pos="1257300" algn="l"/>
              </a:tabLst>
            </a:pPr>
            <a:r>
              <a:rPr lang="el-GR" b="1" i="1" dirty="0">
                <a:solidFill>
                  <a:srgbClr val="C00000"/>
                </a:solidFill>
              </a:rPr>
              <a:t>Μ. </a:t>
            </a:r>
            <a:r>
              <a:rPr lang="en-US" b="1" i="1" dirty="0">
                <a:solidFill>
                  <a:srgbClr val="C00000"/>
                </a:solidFill>
              </a:rPr>
              <a:t>macedonicus</a:t>
            </a:r>
            <a:endParaRPr lang="en-US" b="1" dirty="0">
              <a:solidFill>
                <a:srgbClr val="C00000"/>
              </a:solidFill>
            </a:endParaRPr>
          </a:p>
        </p:txBody>
      </p:sp>
      <p:sp>
        <p:nvSpPr>
          <p:cNvPr id="12" name="Text Box 6"/>
          <p:cNvSpPr txBox="1">
            <a:spLocks noChangeArrowheads="1"/>
          </p:cNvSpPr>
          <p:nvPr/>
        </p:nvSpPr>
        <p:spPr bwMode="auto">
          <a:xfrm>
            <a:off x="107504" y="1916832"/>
            <a:ext cx="439248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dirty="0">
                <a:solidFill>
                  <a:srgbClr val="C00000"/>
                </a:solidFill>
              </a:rPr>
              <a:t> </a:t>
            </a:r>
            <a:r>
              <a:rPr lang="el-GR" b="1" dirty="0">
                <a:solidFill>
                  <a:srgbClr val="C00000"/>
                </a:solidFill>
              </a:rPr>
              <a:t>Βιότοπος: </a:t>
            </a:r>
            <a:r>
              <a:rPr lang="el-GR" dirty="0">
                <a:solidFill>
                  <a:schemeClr val="accent2"/>
                </a:solidFill>
              </a:rPr>
              <a:t>Σε ανοικτές εκτάσεις με ψηλή και πυκνή βλάστηση, πολλές φορές σε συσχέτιση με το υδάτινο στοιχείο. Λιγότερο συχνά σε καλλιεργούμενες εκτάσεις και κήπους. Ποτέ εντός οικημάτων. Από το επίπεδο της θάλασσας μέχρι τα 1600 μ. υψόμετρο.</a:t>
            </a:r>
            <a:endParaRPr lang="el-GR" b="1" dirty="0">
              <a:solidFill>
                <a:schemeClr val="accent2"/>
              </a:solidFill>
            </a:endParaRPr>
          </a:p>
        </p:txBody>
      </p:sp>
      <p:sp>
        <p:nvSpPr>
          <p:cNvPr id="15" name="Text Box 6"/>
          <p:cNvSpPr txBox="1">
            <a:spLocks noChangeArrowheads="1"/>
          </p:cNvSpPr>
          <p:nvPr/>
        </p:nvSpPr>
        <p:spPr bwMode="auto">
          <a:xfrm>
            <a:off x="107504" y="4050938"/>
            <a:ext cx="439248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dirty="0">
                <a:solidFill>
                  <a:srgbClr val="C00000"/>
                </a:solidFill>
              </a:rPr>
              <a:t> Ηθολογία-Διατροφή: </a:t>
            </a:r>
            <a:r>
              <a:rPr lang="el-GR" dirty="0">
                <a:solidFill>
                  <a:schemeClr val="accent2"/>
                </a:solidFill>
              </a:rPr>
              <a:t>Νυκτόβιο. Οι διατροφικές του συνήθειες δεν είναι γνωστές. Υπό αιχμαλωσία δέχονται διάφορες τροφές (καρπούς, ζωοτροφές κ.λπ.)</a:t>
            </a:r>
            <a:endParaRPr lang="el-GR" b="1" dirty="0">
              <a:solidFill>
                <a:schemeClr val="accent2"/>
              </a:solidFill>
            </a:endParaRPr>
          </a:p>
        </p:txBody>
      </p:sp>
      <p:sp>
        <p:nvSpPr>
          <p:cNvPr id="21" name="Text Box 6"/>
          <p:cNvSpPr txBox="1">
            <a:spLocks noChangeArrowheads="1"/>
          </p:cNvSpPr>
          <p:nvPr/>
        </p:nvSpPr>
        <p:spPr bwMode="auto">
          <a:xfrm>
            <a:off x="4737233" y="1916832"/>
            <a:ext cx="4227255"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dirty="0">
                <a:solidFill>
                  <a:srgbClr val="C00000"/>
                </a:solidFill>
              </a:rPr>
              <a:t>Αναπαραγωγή</a:t>
            </a:r>
            <a:endParaRPr lang="el-GR" sz="2000" b="1" dirty="0">
              <a:solidFill>
                <a:srgbClr val="333399"/>
              </a:solidFill>
            </a:endParaRPr>
          </a:p>
          <a:p>
            <a:pPr fontAlgn="base">
              <a:spcBef>
                <a:spcPct val="0"/>
              </a:spcBef>
              <a:spcAft>
                <a:spcPct val="0"/>
              </a:spcAft>
              <a:tabLst>
                <a:tab pos="900113" algn="l"/>
              </a:tabLst>
            </a:pPr>
            <a:r>
              <a:rPr lang="el-GR" dirty="0">
                <a:solidFill>
                  <a:srgbClr val="00B050"/>
                </a:solidFill>
              </a:rPr>
              <a:t>Θηλές</a:t>
            </a:r>
            <a:r>
              <a:rPr lang="el-GR" dirty="0">
                <a:solidFill>
                  <a:srgbClr val="333399"/>
                </a:solidFill>
              </a:rPr>
              <a:t>: </a:t>
            </a:r>
            <a:r>
              <a:rPr lang="en-US" dirty="0">
                <a:solidFill>
                  <a:srgbClr val="333399"/>
                </a:solidFill>
              </a:rPr>
              <a:t>5</a:t>
            </a:r>
            <a:r>
              <a:rPr lang="el-GR" dirty="0">
                <a:solidFill>
                  <a:srgbClr val="333399"/>
                </a:solidFill>
              </a:rPr>
              <a:t> ζεύγη </a:t>
            </a:r>
            <a:endParaRPr lang="en-US" dirty="0">
              <a:solidFill>
                <a:srgbClr val="333399"/>
              </a:solidFill>
            </a:endParaRPr>
          </a:p>
          <a:p>
            <a:pPr fontAlgn="base">
              <a:spcBef>
                <a:spcPct val="0"/>
              </a:spcBef>
              <a:spcAft>
                <a:spcPct val="0"/>
              </a:spcAft>
              <a:tabLst>
                <a:tab pos="900113" algn="l"/>
              </a:tabLst>
            </a:pPr>
            <a:r>
              <a:rPr lang="el-GR" dirty="0">
                <a:solidFill>
                  <a:srgbClr val="00B050"/>
                </a:solidFill>
              </a:rPr>
              <a:t>Αναπαραγωγική</a:t>
            </a:r>
            <a:r>
              <a:rPr lang="el-GR" dirty="0">
                <a:solidFill>
                  <a:srgbClr val="333399"/>
                </a:solidFill>
              </a:rPr>
              <a:t> </a:t>
            </a:r>
            <a:r>
              <a:rPr lang="el-GR" dirty="0">
                <a:solidFill>
                  <a:srgbClr val="00B050"/>
                </a:solidFill>
              </a:rPr>
              <a:t>περίοδος</a:t>
            </a:r>
            <a:r>
              <a:rPr lang="el-GR" dirty="0">
                <a:solidFill>
                  <a:srgbClr val="333399"/>
                </a:solidFill>
              </a:rPr>
              <a:t>: Φεβρουάριος - Νοέμβριος</a:t>
            </a:r>
          </a:p>
          <a:p>
            <a:pPr fontAlgn="base">
              <a:spcBef>
                <a:spcPct val="0"/>
              </a:spcBef>
              <a:spcAft>
                <a:spcPct val="0"/>
              </a:spcAft>
              <a:tabLst>
                <a:tab pos="900113" algn="l"/>
              </a:tabLst>
            </a:pPr>
            <a:r>
              <a:rPr lang="el-GR" dirty="0">
                <a:solidFill>
                  <a:srgbClr val="00B050"/>
                </a:solidFill>
              </a:rPr>
              <a:t>Γέννα</a:t>
            </a:r>
            <a:r>
              <a:rPr lang="el-GR" dirty="0">
                <a:solidFill>
                  <a:srgbClr val="333399"/>
                </a:solidFill>
              </a:rPr>
              <a:t>: 4-10 μικρά</a:t>
            </a:r>
            <a:endParaRPr lang="en-US" dirty="0">
              <a:solidFill>
                <a:srgbClr val="333399"/>
              </a:solidFill>
            </a:endParaRPr>
          </a:p>
        </p:txBody>
      </p:sp>
    </p:spTree>
    <p:extLst>
      <p:ext uri="{BB962C8B-B14F-4D97-AF65-F5344CB8AC3E}">
        <p14:creationId xmlns:p14="http://schemas.microsoft.com/office/powerpoint/2010/main" val="426791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21" grpId="0"/>
    </p:bld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7961</TotalTime>
  <Words>5259</Words>
  <Application>Microsoft Office PowerPoint</Application>
  <PresentationFormat>On-screen Show (4:3)</PresentationFormat>
  <Paragraphs>518</Paragraphs>
  <Slides>59</Slides>
  <Notes>59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59</vt:i4>
      </vt:variant>
    </vt:vector>
  </HeadingPairs>
  <TitlesOfParts>
    <vt:vector size="62" baseType="lpstr">
      <vt:lpstr>Arial</vt:lpstr>
      <vt:lpstr>Calibri</vt:lpstr>
      <vt:lpstr>Προεπιλεγμένη σχεδίαση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Γιώργος Μήτσαινας</dc:creator>
  <cp:lastModifiedBy>Μήτσαινας Γεώργιος</cp:lastModifiedBy>
  <cp:revision>364</cp:revision>
  <dcterms:created xsi:type="dcterms:W3CDTF">2014-04-08T09:10:10Z</dcterms:created>
  <dcterms:modified xsi:type="dcterms:W3CDTF">2025-05-20T08:56:23Z</dcterms:modified>
</cp:coreProperties>
</file>