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267" r:id="rId3"/>
    <p:sldId id="266" r:id="rId4"/>
    <p:sldId id="329" r:id="rId5"/>
    <p:sldId id="328" r:id="rId6"/>
    <p:sldId id="268" r:id="rId7"/>
    <p:sldId id="331" r:id="rId8"/>
    <p:sldId id="330" r:id="rId9"/>
    <p:sldId id="426" r:id="rId10"/>
    <p:sldId id="427" r:id="rId11"/>
    <p:sldId id="428" r:id="rId12"/>
    <p:sldId id="429" r:id="rId13"/>
    <p:sldId id="430" r:id="rId14"/>
    <p:sldId id="431" r:id="rId15"/>
    <p:sldId id="432" r:id="rId16"/>
    <p:sldId id="436" r:id="rId17"/>
    <p:sldId id="437" r:id="rId18"/>
    <p:sldId id="433" r:id="rId19"/>
    <p:sldId id="434" r:id="rId20"/>
    <p:sldId id="435" r:id="rId21"/>
    <p:sldId id="332" r:id="rId22"/>
    <p:sldId id="278" r:id="rId23"/>
    <p:sldId id="334" r:id="rId24"/>
    <p:sldId id="350" r:id="rId25"/>
    <p:sldId id="351" r:id="rId26"/>
    <p:sldId id="336" r:id="rId27"/>
    <p:sldId id="333" r:id="rId28"/>
    <p:sldId id="335" r:id="rId29"/>
    <p:sldId id="352" r:id="rId30"/>
    <p:sldId id="353" r:id="rId31"/>
    <p:sldId id="338" r:id="rId32"/>
    <p:sldId id="337" r:id="rId33"/>
    <p:sldId id="339" r:id="rId34"/>
    <p:sldId id="340" r:id="rId35"/>
    <p:sldId id="421" r:id="rId36"/>
    <p:sldId id="422" r:id="rId37"/>
    <p:sldId id="439" r:id="rId38"/>
    <p:sldId id="341" r:id="rId39"/>
    <p:sldId id="419" r:id="rId40"/>
    <p:sldId id="420" r:id="rId41"/>
    <p:sldId id="342" r:id="rId42"/>
    <p:sldId id="438" r:id="rId43"/>
    <p:sldId id="344" r:id="rId44"/>
    <p:sldId id="354" r:id="rId45"/>
    <p:sldId id="355" r:id="rId46"/>
    <p:sldId id="357" r:id="rId47"/>
    <p:sldId id="358" r:id="rId48"/>
    <p:sldId id="345" r:id="rId49"/>
    <p:sldId id="359" r:id="rId50"/>
    <p:sldId id="356" r:id="rId51"/>
    <p:sldId id="440" r:id="rId52"/>
  </p:sldIdLst>
  <p:sldSz cx="9144000" cy="6858000" type="screen4x3"/>
  <p:notesSz cx="6797675" cy="98726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initials="G" lastIdx="1" clrIdx="0">
    <p:extLst>
      <p:ext uri="{19B8F6BF-5375-455C-9EA6-DF929625EA0E}">
        <p15:presenceInfo xmlns:p15="http://schemas.microsoft.com/office/powerpoint/2012/main" userId="82bbd2fea9faf9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14DA06-B47C-4DFA-9C3F-AFEBC9B95AF0}" v="35" dt="2025-04-29T11:56:27.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0" autoAdjust="0"/>
    <p:restoredTop sz="99651" autoAdjust="0"/>
  </p:normalViewPr>
  <p:slideViewPr>
    <p:cSldViewPr showGuides="1">
      <p:cViewPr varScale="1">
        <p:scale>
          <a:sx n="61" d="100"/>
          <a:sy n="61" d="100"/>
        </p:scale>
        <p:origin x="148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Μήτσαινας Γεώργιος" userId="8758a99c-d362-46a7-903b-5688051a7711" providerId="ADAL" clId="{4914DA06-B47C-4DFA-9C3F-AFEBC9B95AF0}"/>
    <pc:docChg chg="modSld">
      <pc:chgData name="Μήτσαινας Γεώργιος" userId="8758a99c-d362-46a7-903b-5688051a7711" providerId="ADAL" clId="{4914DA06-B47C-4DFA-9C3F-AFEBC9B95AF0}" dt="2025-04-29T11:56:27.609" v="35" actId="1076"/>
      <pc:docMkLst>
        <pc:docMk/>
      </pc:docMkLst>
      <pc:sldChg chg="modSp">
        <pc:chgData name="Μήτσαινας Γεώργιος" userId="8758a99c-d362-46a7-903b-5688051a7711" providerId="ADAL" clId="{4914DA06-B47C-4DFA-9C3F-AFEBC9B95AF0}" dt="2025-04-29T10:49:57.310" v="14" actId="20577"/>
        <pc:sldMkLst>
          <pc:docMk/>
          <pc:sldMk cId="177793379" sldId="278"/>
        </pc:sldMkLst>
        <pc:spChg chg="mod">
          <ac:chgData name="Μήτσαινας Γεώργιος" userId="8758a99c-d362-46a7-903b-5688051a7711" providerId="ADAL" clId="{4914DA06-B47C-4DFA-9C3F-AFEBC9B95AF0}" dt="2025-04-29T10:49:57.310" v="14" actId="20577"/>
          <ac:spMkLst>
            <pc:docMk/>
            <pc:sldMk cId="177793379" sldId="278"/>
            <ac:spMk id="5" creationId="{00000000-0000-0000-0000-000000000000}"/>
          </ac:spMkLst>
        </pc:spChg>
        <pc:spChg chg="mod">
          <ac:chgData name="Μήτσαινας Γεώργιος" userId="8758a99c-d362-46a7-903b-5688051a7711" providerId="ADAL" clId="{4914DA06-B47C-4DFA-9C3F-AFEBC9B95AF0}" dt="2025-04-29T10:49:53.481" v="12" actId="20577"/>
          <ac:spMkLst>
            <pc:docMk/>
            <pc:sldMk cId="177793379" sldId="278"/>
            <ac:spMk id="6" creationId="{00000000-0000-0000-0000-000000000000}"/>
          </ac:spMkLst>
        </pc:spChg>
      </pc:sldChg>
      <pc:sldChg chg="modSp">
        <pc:chgData name="Μήτσαινας Γεώργιος" userId="8758a99c-d362-46a7-903b-5688051a7711" providerId="ADAL" clId="{4914DA06-B47C-4DFA-9C3F-AFEBC9B95AF0}" dt="2025-04-29T10:50:29.582" v="18" actId="20577"/>
        <pc:sldMkLst>
          <pc:docMk/>
          <pc:sldMk cId="2615169399" sldId="333"/>
        </pc:sldMkLst>
        <pc:spChg chg="mod">
          <ac:chgData name="Μήτσαινας Γεώργιος" userId="8758a99c-d362-46a7-903b-5688051a7711" providerId="ADAL" clId="{4914DA06-B47C-4DFA-9C3F-AFEBC9B95AF0}" dt="2025-04-29T10:50:29.582" v="18" actId="20577"/>
          <ac:spMkLst>
            <pc:docMk/>
            <pc:sldMk cId="2615169399" sldId="333"/>
            <ac:spMk id="5" creationId="{00000000-0000-0000-0000-000000000000}"/>
          </ac:spMkLst>
        </pc:spChg>
        <pc:spChg chg="mod">
          <ac:chgData name="Μήτσαινας Γεώργιος" userId="8758a99c-d362-46a7-903b-5688051a7711" providerId="ADAL" clId="{4914DA06-B47C-4DFA-9C3F-AFEBC9B95AF0}" dt="2025-04-29T10:50:22.742" v="16" actId="20577"/>
          <ac:spMkLst>
            <pc:docMk/>
            <pc:sldMk cId="2615169399" sldId="333"/>
            <ac:spMk id="6" creationId="{00000000-0000-0000-0000-000000000000}"/>
          </ac:spMkLst>
        </pc:spChg>
      </pc:sldChg>
      <pc:sldChg chg="modSp">
        <pc:chgData name="Μήτσαινας Γεώργιος" userId="8758a99c-d362-46a7-903b-5688051a7711" providerId="ADAL" clId="{4914DA06-B47C-4DFA-9C3F-AFEBC9B95AF0}" dt="2025-04-29T10:50:56.842" v="22" actId="20577"/>
        <pc:sldMkLst>
          <pc:docMk/>
          <pc:sldMk cId="1740444080" sldId="339"/>
        </pc:sldMkLst>
        <pc:spChg chg="mod">
          <ac:chgData name="Μήτσαινας Γεώργιος" userId="8758a99c-d362-46a7-903b-5688051a7711" providerId="ADAL" clId="{4914DA06-B47C-4DFA-9C3F-AFEBC9B95AF0}" dt="2025-04-29T10:50:51.352" v="20" actId="20577"/>
          <ac:spMkLst>
            <pc:docMk/>
            <pc:sldMk cId="1740444080" sldId="339"/>
            <ac:spMk id="6" creationId="{00000000-0000-0000-0000-000000000000}"/>
          </ac:spMkLst>
        </pc:spChg>
        <pc:spChg chg="mod">
          <ac:chgData name="Μήτσαινας Γεώργιος" userId="8758a99c-d362-46a7-903b-5688051a7711" providerId="ADAL" clId="{4914DA06-B47C-4DFA-9C3F-AFEBC9B95AF0}" dt="2025-04-29T10:50:56.842" v="22" actId="20577"/>
          <ac:spMkLst>
            <pc:docMk/>
            <pc:sldMk cId="1740444080" sldId="339"/>
            <ac:spMk id="18" creationId="{00000000-0000-0000-0000-000000000000}"/>
          </ac:spMkLst>
        </pc:spChg>
      </pc:sldChg>
      <pc:sldChg chg="modSp">
        <pc:chgData name="Μήτσαινας Γεώργιος" userId="8758a99c-d362-46a7-903b-5688051a7711" providerId="ADAL" clId="{4914DA06-B47C-4DFA-9C3F-AFEBC9B95AF0}" dt="2025-04-29T10:51:39.441" v="28" actId="20577"/>
        <pc:sldMkLst>
          <pc:docMk/>
          <pc:sldMk cId="3211264167" sldId="341"/>
        </pc:sldMkLst>
        <pc:spChg chg="mod">
          <ac:chgData name="Μήτσαινας Γεώργιος" userId="8758a99c-d362-46a7-903b-5688051a7711" providerId="ADAL" clId="{4914DA06-B47C-4DFA-9C3F-AFEBC9B95AF0}" dt="2025-04-29T10:51:35.932" v="26" actId="20577"/>
          <ac:spMkLst>
            <pc:docMk/>
            <pc:sldMk cId="3211264167" sldId="341"/>
            <ac:spMk id="6" creationId="{00000000-0000-0000-0000-000000000000}"/>
          </ac:spMkLst>
        </pc:spChg>
        <pc:spChg chg="mod">
          <ac:chgData name="Μήτσαινας Γεώργιος" userId="8758a99c-d362-46a7-903b-5688051a7711" providerId="ADAL" clId="{4914DA06-B47C-4DFA-9C3F-AFEBC9B95AF0}" dt="2025-04-29T10:51:39.441" v="28" actId="20577"/>
          <ac:spMkLst>
            <pc:docMk/>
            <pc:sldMk cId="3211264167" sldId="341"/>
            <ac:spMk id="18" creationId="{00000000-0000-0000-0000-000000000000}"/>
          </ac:spMkLst>
        </pc:spChg>
      </pc:sldChg>
      <pc:sldChg chg="modSp">
        <pc:chgData name="Μήτσαινας Γεώργιος" userId="8758a99c-d362-46a7-903b-5688051a7711" providerId="ADAL" clId="{4914DA06-B47C-4DFA-9C3F-AFEBC9B95AF0}" dt="2025-04-29T10:52:15.022" v="34" actId="20577"/>
        <pc:sldMkLst>
          <pc:docMk/>
          <pc:sldMk cId="4184791975" sldId="345"/>
        </pc:sldMkLst>
        <pc:spChg chg="mod">
          <ac:chgData name="Μήτσαινας Γεώργιος" userId="8758a99c-d362-46a7-903b-5688051a7711" providerId="ADAL" clId="{4914DA06-B47C-4DFA-9C3F-AFEBC9B95AF0}" dt="2025-04-29T10:52:15.022" v="34" actId="20577"/>
          <ac:spMkLst>
            <pc:docMk/>
            <pc:sldMk cId="4184791975" sldId="345"/>
            <ac:spMk id="6" creationId="{00000000-0000-0000-0000-000000000000}"/>
          </ac:spMkLst>
        </pc:spChg>
      </pc:sldChg>
      <pc:sldChg chg="modSp">
        <pc:chgData name="Μήτσαινας Γεώργιος" userId="8758a99c-d362-46a7-903b-5688051a7711" providerId="ADAL" clId="{4914DA06-B47C-4DFA-9C3F-AFEBC9B95AF0}" dt="2025-04-29T10:52:06.101" v="32" actId="20577"/>
        <pc:sldMkLst>
          <pc:docMk/>
          <pc:sldMk cId="474354023" sldId="354"/>
        </pc:sldMkLst>
        <pc:spChg chg="mod">
          <ac:chgData name="Μήτσαινας Γεώργιος" userId="8758a99c-d362-46a7-903b-5688051a7711" providerId="ADAL" clId="{4914DA06-B47C-4DFA-9C3F-AFEBC9B95AF0}" dt="2025-04-29T10:51:57.497" v="30" actId="20577"/>
          <ac:spMkLst>
            <pc:docMk/>
            <pc:sldMk cId="474354023" sldId="354"/>
            <ac:spMk id="6" creationId="{00000000-0000-0000-0000-000000000000}"/>
          </ac:spMkLst>
        </pc:spChg>
        <pc:spChg chg="mod">
          <ac:chgData name="Μήτσαινας Γεώργιος" userId="8758a99c-d362-46a7-903b-5688051a7711" providerId="ADAL" clId="{4914DA06-B47C-4DFA-9C3F-AFEBC9B95AF0}" dt="2025-04-29T10:52:06.101" v="32" actId="20577"/>
          <ac:spMkLst>
            <pc:docMk/>
            <pc:sldMk cId="474354023" sldId="354"/>
            <ac:spMk id="18" creationId="{00000000-0000-0000-0000-000000000000}"/>
          </ac:spMkLst>
        </pc:spChg>
      </pc:sldChg>
      <pc:sldChg chg="modSp">
        <pc:chgData name="Μήτσαινας Γεώργιος" userId="8758a99c-d362-46a7-903b-5688051a7711" providerId="ADAL" clId="{4914DA06-B47C-4DFA-9C3F-AFEBC9B95AF0}" dt="2025-04-29T10:49:18.917" v="5" actId="20577"/>
        <pc:sldMkLst>
          <pc:docMk/>
          <pc:sldMk cId="3809902004" sldId="428"/>
        </pc:sldMkLst>
        <pc:spChg chg="mod">
          <ac:chgData name="Μήτσαινας Γεώργιος" userId="8758a99c-d362-46a7-903b-5688051a7711" providerId="ADAL" clId="{4914DA06-B47C-4DFA-9C3F-AFEBC9B95AF0}" dt="2025-04-29T10:49:11.362" v="3" actId="20577"/>
          <ac:spMkLst>
            <pc:docMk/>
            <pc:sldMk cId="3809902004" sldId="428"/>
            <ac:spMk id="9" creationId="{00000000-0000-0000-0000-000000000000}"/>
          </ac:spMkLst>
        </pc:spChg>
        <pc:spChg chg="mod">
          <ac:chgData name="Μήτσαινας Γεώργιος" userId="8758a99c-d362-46a7-903b-5688051a7711" providerId="ADAL" clId="{4914DA06-B47C-4DFA-9C3F-AFEBC9B95AF0}" dt="2025-04-29T10:49:18.917" v="5" actId="20577"/>
          <ac:spMkLst>
            <pc:docMk/>
            <pc:sldMk cId="3809902004" sldId="428"/>
            <ac:spMk id="10" creationId="{00000000-0000-0000-0000-000000000000}"/>
          </ac:spMkLst>
        </pc:spChg>
      </pc:sldChg>
      <pc:sldChg chg="modSp">
        <pc:chgData name="Μήτσαινας Γεώργιος" userId="8758a99c-d362-46a7-903b-5688051a7711" providerId="ADAL" clId="{4914DA06-B47C-4DFA-9C3F-AFEBC9B95AF0}" dt="2025-04-29T11:56:27.609" v="35" actId="1076"/>
        <pc:sldMkLst>
          <pc:docMk/>
          <pc:sldMk cId="1083092591" sldId="429"/>
        </pc:sldMkLst>
        <pc:picChg chg="mod">
          <ac:chgData name="Μήτσαινας Γεώργιος" userId="8758a99c-d362-46a7-903b-5688051a7711" providerId="ADAL" clId="{4914DA06-B47C-4DFA-9C3F-AFEBC9B95AF0}" dt="2025-04-29T11:56:27.609" v="35" actId="1076"/>
          <ac:picMkLst>
            <pc:docMk/>
            <pc:sldMk cId="1083092591" sldId="429"/>
            <ac:picMk id="3074" creationId="{00000000-0000-0000-0000-000000000000}"/>
          </ac:picMkLst>
        </pc:picChg>
      </pc:sldChg>
      <pc:sldChg chg="modSp mod">
        <pc:chgData name="Μήτσαινας Γεώργιος" userId="8758a99c-d362-46a7-903b-5688051a7711" providerId="ADAL" clId="{4914DA06-B47C-4DFA-9C3F-AFEBC9B95AF0}" dt="2025-04-29T10:49:33.532" v="10" actId="20577"/>
        <pc:sldMkLst>
          <pc:docMk/>
          <pc:sldMk cId="263355678" sldId="433"/>
        </pc:sldMkLst>
        <pc:spChg chg="mod">
          <ac:chgData name="Μήτσαινας Γεώργιος" userId="8758a99c-d362-46a7-903b-5688051a7711" providerId="ADAL" clId="{4914DA06-B47C-4DFA-9C3F-AFEBC9B95AF0}" dt="2025-04-29T10:49:33.532" v="10" actId="20577"/>
          <ac:spMkLst>
            <pc:docMk/>
            <pc:sldMk cId="263355678" sldId="433"/>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3634"/>
          </a:xfrm>
          <a:prstGeom prst="rect">
            <a:avLst/>
          </a:prstGeom>
        </p:spPr>
        <p:txBody>
          <a:bodyPr vert="horz" lIns="90142" tIns="45071" rIns="90142" bIns="45071"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3634"/>
          </a:xfrm>
          <a:prstGeom prst="rect">
            <a:avLst/>
          </a:prstGeom>
        </p:spPr>
        <p:txBody>
          <a:bodyPr vert="horz" lIns="90142" tIns="45071" rIns="90142" bIns="45071" rtlCol="0"/>
          <a:lstStyle>
            <a:lvl1pPr algn="r">
              <a:defRPr sz="1200"/>
            </a:lvl1pPr>
          </a:lstStyle>
          <a:p>
            <a:fld id="{80DCE617-FFE5-481D-93D7-9CB6C76BD841}" type="datetimeFigureOut">
              <a:rPr lang="el-GR" smtClean="0"/>
              <a:t>29/4/2025</a:t>
            </a:fld>
            <a:endParaRPr lang="el-GR"/>
          </a:p>
        </p:txBody>
      </p:sp>
      <p:sp>
        <p:nvSpPr>
          <p:cNvPr id="4" name="Θέση εικόνας διαφάνειας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0142" tIns="45071" rIns="90142" bIns="45071" rtlCol="0" anchor="ctr"/>
          <a:lstStyle/>
          <a:p>
            <a:endParaRPr lang="el-GR"/>
          </a:p>
        </p:txBody>
      </p:sp>
      <p:sp>
        <p:nvSpPr>
          <p:cNvPr id="5" name="Θέση σημειώσεων 4"/>
          <p:cNvSpPr>
            <a:spLocks noGrp="1"/>
          </p:cNvSpPr>
          <p:nvPr>
            <p:ph type="body" sz="quarter" idx="3"/>
          </p:nvPr>
        </p:nvSpPr>
        <p:spPr>
          <a:xfrm>
            <a:off x="679768" y="4689516"/>
            <a:ext cx="5438140" cy="4442699"/>
          </a:xfrm>
          <a:prstGeom prst="rect">
            <a:avLst/>
          </a:prstGeom>
        </p:spPr>
        <p:txBody>
          <a:bodyPr vert="horz" lIns="90142" tIns="45071" rIns="90142" bIns="45071"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377317"/>
            <a:ext cx="2945659" cy="493634"/>
          </a:xfrm>
          <a:prstGeom prst="rect">
            <a:avLst/>
          </a:prstGeom>
        </p:spPr>
        <p:txBody>
          <a:bodyPr vert="horz" lIns="90142" tIns="45071" rIns="90142" bIns="45071"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377317"/>
            <a:ext cx="2945659" cy="493634"/>
          </a:xfrm>
          <a:prstGeom prst="rect">
            <a:avLst/>
          </a:prstGeom>
        </p:spPr>
        <p:txBody>
          <a:bodyPr vert="horz" lIns="90142" tIns="45071" rIns="90142" bIns="45071" rtlCol="0" anchor="b"/>
          <a:lstStyle>
            <a:lvl1pPr algn="r">
              <a:defRPr sz="1200"/>
            </a:lvl1pPr>
          </a:lstStyle>
          <a:p>
            <a:fld id="{B141215A-E5BC-4665-918F-2AEA2ACBAF10}" type="slidenum">
              <a:rPr lang="el-GR" smtClean="0"/>
              <a:t>‹#›</a:t>
            </a:fld>
            <a:endParaRPr lang="el-GR"/>
          </a:p>
        </p:txBody>
      </p:sp>
    </p:spTree>
    <p:extLst>
      <p:ext uri="{BB962C8B-B14F-4D97-AF65-F5344CB8AC3E}">
        <p14:creationId xmlns:p14="http://schemas.microsoft.com/office/powerpoint/2010/main" val="150988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250506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11</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18</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19</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24</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25</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26</a:t>
            </a:fld>
            <a:endParaRPr lang="el-GR"/>
          </a:p>
        </p:txBody>
      </p:sp>
    </p:spTree>
    <p:extLst>
      <p:ext uri="{BB962C8B-B14F-4D97-AF65-F5344CB8AC3E}">
        <p14:creationId xmlns:p14="http://schemas.microsoft.com/office/powerpoint/2010/main" val="1653251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29</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30</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31</a:t>
            </a:fld>
            <a:endParaRPr lang="el-GR"/>
          </a:p>
        </p:txBody>
      </p:sp>
    </p:spTree>
    <p:extLst>
      <p:ext uri="{BB962C8B-B14F-4D97-AF65-F5344CB8AC3E}">
        <p14:creationId xmlns:p14="http://schemas.microsoft.com/office/powerpoint/2010/main" val="926213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32</a:t>
            </a:fld>
            <a:endParaRPr lang="el-GR"/>
          </a:p>
        </p:txBody>
      </p:sp>
    </p:spTree>
    <p:extLst>
      <p:ext uri="{BB962C8B-B14F-4D97-AF65-F5344CB8AC3E}">
        <p14:creationId xmlns:p14="http://schemas.microsoft.com/office/powerpoint/2010/main" val="2675120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35</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36</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37</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39</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40</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41</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42</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46</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47</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49</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a:t>
            </a:fld>
            <a:endParaRPr lang="el-GR"/>
          </a:p>
        </p:txBody>
      </p:sp>
    </p:spTree>
    <p:extLst>
      <p:ext uri="{BB962C8B-B14F-4D97-AF65-F5344CB8AC3E}">
        <p14:creationId xmlns:p14="http://schemas.microsoft.com/office/powerpoint/2010/main" val="2451440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51</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9</a:t>
            </a:fld>
            <a:endParaRPr lang="el-GR"/>
          </a:p>
        </p:txBody>
      </p:sp>
    </p:spTree>
    <p:extLst>
      <p:ext uri="{BB962C8B-B14F-4D97-AF65-F5344CB8AC3E}">
        <p14:creationId xmlns:p14="http://schemas.microsoft.com/office/powerpoint/2010/main" val="22150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66989102-6CF0-4C9A-B815-7E38F1933A9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329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14B13B9-E3B2-4CD9-8939-28D275084A6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747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A8DEAE7-CA6B-4A1B-BCE6-46ED214E096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7928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9523526-DA5D-4C5B-8204-5AC3C8D9FEF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429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24D96F09-6FF2-4CF7-9DF2-0FC456081B3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2370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F765EE2-1485-434F-8CC4-91BE8640AA3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7756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2EB3EDBA-3F06-4565-8DA9-5F5D5584D31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45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508CB918-6E3A-4628-8793-33B2824B5D0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3516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FC2C1D68-8B07-426A-B0E1-07C61444D29B}"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0121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2A6C7516-C284-4672-B22D-268C4BC3E65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11522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F386585A-01C0-4FE8-9D9F-A1901429C1A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8098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FAF89EEB-5EFD-400E-B266-819BB674F718}" type="slidenum">
              <a:rPr lang="el-GR">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540694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755650" y="765175"/>
            <a:ext cx="7561263" cy="523220"/>
          </a:xfrm>
          <a:prstGeom prst="rect">
            <a:avLst/>
          </a:prstGeom>
          <a:noFill/>
          <a:ln w="57150" cmpd="thinThick">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Πανίδα της Ελλάδος</a:t>
            </a:r>
            <a:endParaRPr lang="el-GR" b="1" dirty="0">
              <a:solidFill>
                <a:srgbClr val="000000"/>
              </a:solidFill>
            </a:endParaRPr>
          </a:p>
        </p:txBody>
      </p:sp>
      <p:sp>
        <p:nvSpPr>
          <p:cNvPr id="4" name="Text Box 16"/>
          <p:cNvSpPr txBox="1">
            <a:spLocks noChangeArrowheads="1"/>
          </p:cNvSpPr>
          <p:nvPr/>
        </p:nvSpPr>
        <p:spPr bwMode="auto">
          <a:xfrm>
            <a:off x="1776748" y="2752413"/>
            <a:ext cx="5684184" cy="125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30000"/>
              </a:lnSpc>
              <a:spcBef>
                <a:spcPct val="0"/>
              </a:spcBef>
              <a:spcAft>
                <a:spcPct val="0"/>
              </a:spcAft>
            </a:pPr>
            <a:r>
              <a:rPr lang="el-GR" sz="3200" b="1" dirty="0">
                <a:solidFill>
                  <a:srgbClr val="800000"/>
                </a:solidFill>
              </a:rPr>
              <a:t>Βιοποικιλότητα Θηλαστικών</a:t>
            </a:r>
            <a:endParaRPr lang="en-US" sz="3200" b="1" dirty="0">
              <a:solidFill>
                <a:srgbClr val="800000"/>
              </a:solidFill>
            </a:endParaRPr>
          </a:p>
          <a:p>
            <a:pPr algn="ctr" fontAlgn="base">
              <a:lnSpc>
                <a:spcPct val="130000"/>
              </a:lnSpc>
              <a:spcBef>
                <a:spcPct val="0"/>
              </a:spcBef>
              <a:spcAft>
                <a:spcPct val="0"/>
              </a:spcAft>
            </a:pPr>
            <a:r>
              <a:rPr lang="el-GR" sz="2600" b="1" dirty="0">
                <a:solidFill>
                  <a:schemeClr val="accent2"/>
                </a:solidFill>
              </a:rPr>
              <a:t>Τάξη Τρωκτικά</a:t>
            </a:r>
            <a:r>
              <a:rPr lang="en-US" sz="2600" b="1" dirty="0">
                <a:solidFill>
                  <a:schemeClr val="accent2"/>
                </a:solidFill>
              </a:rPr>
              <a:t>-</a:t>
            </a:r>
            <a:r>
              <a:rPr lang="el-GR" sz="2600" b="1" dirty="0">
                <a:solidFill>
                  <a:schemeClr val="accent2"/>
                </a:solidFill>
              </a:rPr>
              <a:t>Μέρος 1</a:t>
            </a:r>
          </a:p>
        </p:txBody>
      </p:sp>
    </p:spTree>
    <p:extLst>
      <p:ext uri="{BB962C8B-B14F-4D97-AF65-F5344CB8AC3E}">
        <p14:creationId xmlns:p14="http://schemas.microsoft.com/office/powerpoint/2010/main" val="71549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sp>
        <p:nvSpPr>
          <p:cNvPr id="9" name="Text Box 6"/>
          <p:cNvSpPr txBox="1">
            <a:spLocks noChangeArrowheads="1"/>
          </p:cNvSpPr>
          <p:nvPr/>
        </p:nvSpPr>
        <p:spPr bwMode="auto">
          <a:xfrm>
            <a:off x="280548" y="1080645"/>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 δενδρόβιοι κατεβαίνουν τα δένδρα με το κεφάλι πρώτα, χρησιμοποιώντας τα νύχια των πίσω άκρων ως ‘άγκυρες’ στους κορμούς. Κρατούν την τροφή με τα πρόσθια άκρα. </a:t>
            </a:r>
            <a:endParaRPr lang="en-US" sz="2000" b="1" i="1" dirty="0">
              <a:solidFill>
                <a:srgbClr val="C00000"/>
              </a:solidFill>
            </a:endParaRPr>
          </a:p>
        </p:txBody>
      </p:sp>
      <p:sp>
        <p:nvSpPr>
          <p:cNvPr id="5" name="Text Box 6"/>
          <p:cNvSpPr txBox="1">
            <a:spLocks noChangeArrowheads="1"/>
          </p:cNvSpPr>
          <p:nvPr/>
        </p:nvSpPr>
        <p:spPr bwMode="auto">
          <a:xfrm>
            <a:off x="280548" y="3274321"/>
            <a:ext cx="85397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Κυρίως φυτοφάγοι οργανισμοί, συνήθως, χωρίς ιδιαίτερη εξειδίκευση ως προς τα φυτικά είδη. Δυνατότητα αποθήκευσης τροφής και μάλιστα σε πολλές θέσεις για την αποφυγή κλοπών.  Σημαντικός βαθμός συνεξέλιξης δασικών ειδών και σκίουρων!</a:t>
            </a:r>
          </a:p>
        </p:txBody>
      </p:sp>
      <p:sp>
        <p:nvSpPr>
          <p:cNvPr id="6" name="Text Box 6"/>
          <p:cNvSpPr txBox="1">
            <a:spLocks noChangeArrowheads="1"/>
          </p:cNvSpPr>
          <p:nvPr/>
        </p:nvSpPr>
        <p:spPr bwMode="auto">
          <a:xfrm>
            <a:off x="280548" y="4678935"/>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Ορισμένα είδη πέφτουν σε χειμερία νάρκη.  Η φωλιά είναι καλά επενδυμένη και ζεστή. </a:t>
            </a:r>
            <a:endParaRPr lang="en-US" sz="2000" b="1" i="1" dirty="0">
              <a:solidFill>
                <a:srgbClr val="C00000"/>
              </a:solidFill>
            </a:endParaRPr>
          </a:p>
        </p:txBody>
      </p:sp>
      <p:sp>
        <p:nvSpPr>
          <p:cNvPr id="17" name="Text Box 6"/>
          <p:cNvSpPr txBox="1">
            <a:spLocks noChangeArrowheads="1"/>
          </p:cNvSpPr>
          <p:nvPr/>
        </p:nvSpPr>
        <p:spPr bwMode="auto">
          <a:xfrm>
            <a:off x="280548" y="2177483"/>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Ουρά με πολλές χρήσεις: Για την ισορροπία κατά την κίνηση, ως πηδάλιο κατά τα άλματα, ως κάλυμμα κατά τον ύπνο, ως ‘σημαία’ κατά την επικοινωνία κ.ά.</a:t>
            </a:r>
            <a:endParaRPr lang="en-US" sz="2000" b="1" i="1" dirty="0">
              <a:solidFill>
                <a:srgbClr val="C00000"/>
              </a:solidFill>
            </a:endParaRPr>
          </a:p>
        </p:txBody>
      </p:sp>
      <p:sp>
        <p:nvSpPr>
          <p:cNvPr id="18" name="Text Box 6"/>
          <p:cNvSpPr txBox="1">
            <a:spLocks noChangeArrowheads="1"/>
          </p:cNvSpPr>
          <p:nvPr/>
        </p:nvSpPr>
        <p:spPr bwMode="auto">
          <a:xfrm>
            <a:off x="280548" y="546799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Πολλά είδη είναι ιδιαιτέρως κοινωνικά, κυρίως τα εδαφόβια.</a:t>
            </a:r>
            <a:endParaRPr lang="en-US" sz="2000" b="1" i="1" dirty="0">
              <a:solidFill>
                <a:srgbClr val="C00000"/>
              </a:solidFill>
            </a:endParaRPr>
          </a:p>
        </p:txBody>
      </p:sp>
      <p:sp>
        <p:nvSpPr>
          <p:cNvPr id="19" name="Text Box 6"/>
          <p:cNvSpPr txBox="1">
            <a:spLocks noChangeArrowheads="1"/>
          </p:cNvSpPr>
          <p:nvPr/>
        </p:nvSpPr>
        <p:spPr bwMode="auto">
          <a:xfrm>
            <a:off x="280548" y="59492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Ελλάδα: 2 γένη – 3 είδη.</a:t>
            </a:r>
            <a:endParaRPr lang="en-US" sz="2000" b="1" i="1" dirty="0">
              <a:solidFill>
                <a:srgbClr val="C00000"/>
              </a:solidFill>
            </a:endParaRPr>
          </a:p>
        </p:txBody>
      </p:sp>
    </p:spTree>
    <p:extLst>
      <p:ext uri="{BB962C8B-B14F-4D97-AF65-F5344CB8AC3E}">
        <p14:creationId xmlns:p14="http://schemas.microsoft.com/office/powerpoint/2010/main" val="368239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p:cNvSpPr/>
          <p:nvPr/>
        </p:nvSpPr>
        <p:spPr>
          <a:xfrm>
            <a:off x="35496" y="1340768"/>
            <a:ext cx="4392488"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S. vulgaris </a:t>
            </a:r>
            <a:r>
              <a:rPr lang="el-GR" b="1" dirty="0">
                <a:solidFill>
                  <a:srgbClr val="C00000"/>
                </a:solidFill>
              </a:rPr>
              <a:t>– Σκίουρος – </a:t>
            </a:r>
            <a:r>
              <a:rPr lang="en-US" b="1" dirty="0">
                <a:solidFill>
                  <a:srgbClr val="C00000"/>
                </a:solidFill>
              </a:rPr>
              <a:t>LC</a:t>
            </a:r>
          </a:p>
        </p:txBody>
      </p:sp>
      <p:sp>
        <p:nvSpPr>
          <p:cNvPr id="10" name="Ορθογώνιο 9"/>
          <p:cNvSpPr/>
          <p:nvPr/>
        </p:nvSpPr>
        <p:spPr>
          <a:xfrm>
            <a:off x="4499992" y="1340768"/>
            <a:ext cx="4676458"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S. </a:t>
            </a:r>
            <a:r>
              <a:rPr lang="en-US" b="1" i="1" dirty="0" err="1">
                <a:solidFill>
                  <a:srgbClr val="C00000"/>
                </a:solidFill>
              </a:rPr>
              <a:t>anomalus</a:t>
            </a:r>
            <a:r>
              <a:rPr lang="en-US" b="1" i="1" dirty="0">
                <a:solidFill>
                  <a:srgbClr val="C00000"/>
                </a:solidFill>
              </a:rPr>
              <a:t> –</a:t>
            </a:r>
            <a:r>
              <a:rPr lang="el-GR" b="1" i="1" dirty="0">
                <a:solidFill>
                  <a:srgbClr val="C00000"/>
                </a:solidFill>
              </a:rPr>
              <a:t> </a:t>
            </a:r>
            <a:r>
              <a:rPr lang="el-GR" b="1" dirty="0">
                <a:solidFill>
                  <a:srgbClr val="C00000"/>
                </a:solidFill>
              </a:rPr>
              <a:t>Ασιατικός Σκίουρος – </a:t>
            </a:r>
            <a:r>
              <a:rPr lang="en-US" b="1" dirty="0">
                <a:solidFill>
                  <a:srgbClr val="C00000"/>
                </a:solidFill>
              </a:rPr>
              <a:t>VU</a:t>
            </a:r>
          </a:p>
        </p:txBody>
      </p:sp>
      <p:sp>
        <p:nvSpPr>
          <p:cNvPr id="11" name="Text Box 6"/>
          <p:cNvSpPr txBox="1">
            <a:spLocks noChangeArrowheads="1"/>
          </p:cNvSpPr>
          <p:nvPr/>
        </p:nvSpPr>
        <p:spPr bwMode="auto">
          <a:xfrm>
            <a:off x="124754" y="5792197"/>
            <a:ext cx="430323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a:t>
            </a:r>
            <a:r>
              <a:rPr lang="en-US" sz="1700" dirty="0">
                <a:solidFill>
                  <a:srgbClr val="C00000"/>
                </a:solidFill>
              </a:rPr>
              <a:t>180</a:t>
            </a:r>
            <a:r>
              <a:rPr lang="el-GR" sz="1700" dirty="0">
                <a:solidFill>
                  <a:srgbClr val="C00000"/>
                </a:solidFill>
              </a:rPr>
              <a:t>-</a:t>
            </a:r>
            <a:r>
              <a:rPr lang="en-US" sz="1700" dirty="0">
                <a:solidFill>
                  <a:srgbClr val="C00000"/>
                </a:solidFill>
              </a:rPr>
              <a:t>265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a:t>
            </a:r>
            <a:r>
              <a:rPr lang="en-US" sz="1700" dirty="0">
                <a:solidFill>
                  <a:srgbClr val="C00000"/>
                </a:solidFill>
              </a:rPr>
              <a:t>140-230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a:t>
            </a:r>
            <a:r>
              <a:rPr lang="en-US" sz="1700" dirty="0">
                <a:solidFill>
                  <a:srgbClr val="C00000"/>
                </a:solidFill>
              </a:rPr>
              <a:t>250-415</a:t>
            </a:r>
            <a:r>
              <a:rPr lang="el-GR" sz="1700" dirty="0">
                <a:solidFill>
                  <a:srgbClr val="C00000"/>
                </a:solidFill>
              </a:rPr>
              <a:t> </a:t>
            </a:r>
            <a:r>
              <a:rPr lang="en-US" sz="1700" dirty="0">
                <a:solidFill>
                  <a:srgbClr val="C00000"/>
                </a:solidFill>
              </a:rPr>
              <a:t>gr</a:t>
            </a:r>
            <a:endParaRPr lang="el-GR" sz="1700" dirty="0">
              <a:solidFill>
                <a:srgbClr val="C00000"/>
              </a:solidFill>
            </a:endParaRPr>
          </a:p>
        </p:txBody>
      </p:sp>
      <p:sp>
        <p:nvSpPr>
          <p:cNvPr id="14" name="Text Box 6"/>
          <p:cNvSpPr txBox="1">
            <a:spLocks noChangeArrowheads="1"/>
          </p:cNvSpPr>
          <p:nvPr/>
        </p:nvSpPr>
        <p:spPr bwMode="auto">
          <a:xfrm>
            <a:off x="4578932" y="4342745"/>
            <a:ext cx="450383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Μοιάζει αρκετά με τον Σκίουρο, εντούτοις δεν φέρει τούφες τριχών στα αυτιά, η αφή της γούνας είναι πιο τραχιά και η κοιλιακή περιοχή κιτρινωπή.</a:t>
            </a:r>
          </a:p>
          <a:p>
            <a:pPr algn="just" fontAlgn="base">
              <a:spcBef>
                <a:spcPct val="0"/>
              </a:spcBef>
              <a:spcAft>
                <a:spcPct val="0"/>
              </a:spcAft>
              <a:tabLst>
                <a:tab pos="174625" algn="l"/>
                <a:tab pos="1436688" algn="l"/>
              </a:tabLst>
            </a:pPr>
            <a:r>
              <a:rPr lang="el-GR" sz="1500" b="1" dirty="0">
                <a:solidFill>
                  <a:schemeClr val="accent2"/>
                </a:solidFill>
              </a:rPr>
              <a:t>Οδοντικός τύπος: 1/1 0/0 </a:t>
            </a:r>
            <a:r>
              <a:rPr lang="el-GR" sz="1500" b="1" dirty="0">
                <a:solidFill>
                  <a:srgbClr val="C00000"/>
                </a:solidFill>
              </a:rPr>
              <a:t>1</a:t>
            </a:r>
            <a:r>
              <a:rPr lang="el-GR" sz="1500" b="1" dirty="0">
                <a:solidFill>
                  <a:schemeClr val="accent2"/>
                </a:solidFill>
              </a:rPr>
              <a:t>/1 3/3 = </a:t>
            </a:r>
            <a:r>
              <a:rPr lang="el-GR" sz="1500" b="1" dirty="0">
                <a:solidFill>
                  <a:srgbClr val="C00000"/>
                </a:solidFill>
              </a:rPr>
              <a:t>20</a:t>
            </a:r>
          </a:p>
        </p:txBody>
      </p:sp>
      <p:sp>
        <p:nvSpPr>
          <p:cNvPr id="16" name="Text Box 6"/>
          <p:cNvSpPr txBox="1">
            <a:spLocks noChangeArrowheads="1"/>
          </p:cNvSpPr>
          <p:nvPr/>
        </p:nvSpPr>
        <p:spPr bwMode="auto">
          <a:xfrm>
            <a:off x="4695095" y="5792197"/>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a:t>
            </a:r>
            <a:r>
              <a:rPr lang="en-US" sz="1700" dirty="0">
                <a:solidFill>
                  <a:srgbClr val="C00000"/>
                </a:solidFill>
              </a:rPr>
              <a:t>205-250</a:t>
            </a:r>
            <a:r>
              <a:rPr lang="el-GR" sz="1700" dirty="0">
                <a:solidFill>
                  <a:srgbClr val="C00000"/>
                </a:solidFill>
              </a:rPr>
              <a:t>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a:t>
            </a:r>
            <a:r>
              <a:rPr lang="en-US" sz="1700" dirty="0">
                <a:solidFill>
                  <a:srgbClr val="C00000"/>
                </a:solidFill>
              </a:rPr>
              <a:t>130-165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a:t>
            </a:r>
            <a:r>
              <a:rPr lang="en-US" sz="1700" dirty="0">
                <a:solidFill>
                  <a:srgbClr val="C00000"/>
                </a:solidFill>
              </a:rPr>
              <a:t>350-500</a:t>
            </a:r>
            <a:r>
              <a:rPr lang="el-GR" sz="1700" dirty="0">
                <a:solidFill>
                  <a:srgbClr val="C00000"/>
                </a:solidFill>
              </a:rPr>
              <a:t> </a:t>
            </a:r>
            <a:r>
              <a:rPr lang="en-US" sz="1700" dirty="0">
                <a:solidFill>
                  <a:srgbClr val="C00000"/>
                </a:solidFill>
              </a:rPr>
              <a:t>gr</a:t>
            </a:r>
            <a:endParaRPr lang="el-GR" sz="1700" dirty="0">
              <a:solidFill>
                <a:srgbClr val="C00000"/>
              </a:solidFill>
            </a:endParaRPr>
          </a:p>
        </p:txBody>
      </p:sp>
      <p:sp>
        <p:nvSpPr>
          <p:cNvPr id="12" name="Text Box 6"/>
          <p:cNvSpPr txBox="1">
            <a:spLocks noChangeArrowheads="1"/>
          </p:cNvSpPr>
          <p:nvPr/>
        </p:nvSpPr>
        <p:spPr bwMode="auto">
          <a:xfrm>
            <a:off x="68164" y="4207890"/>
            <a:ext cx="450383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endParaRPr lang="el-GR" sz="1500" b="1" dirty="0">
              <a:solidFill>
                <a:schemeClr val="accent2"/>
              </a:solidFill>
            </a:endParaRPr>
          </a:p>
        </p:txBody>
      </p:sp>
      <p:sp>
        <p:nvSpPr>
          <p:cNvPr id="15" name="Text Box 6"/>
          <p:cNvSpPr txBox="1">
            <a:spLocks noChangeArrowheads="1"/>
          </p:cNvSpPr>
          <p:nvPr/>
        </p:nvSpPr>
        <p:spPr bwMode="auto">
          <a:xfrm>
            <a:off x="276920" y="105273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Γένος </a:t>
            </a:r>
            <a:r>
              <a:rPr lang="en-US" sz="2000" b="1" i="1" dirty="0" err="1">
                <a:solidFill>
                  <a:srgbClr val="333399"/>
                </a:solidFill>
              </a:rPr>
              <a:t>Sciurus</a:t>
            </a:r>
            <a:endParaRPr lang="en-US" sz="2000" b="1" i="1" dirty="0">
              <a:solidFill>
                <a:srgbClr val="C00000"/>
              </a:solidFill>
            </a:endParaRPr>
          </a:p>
        </p:txBody>
      </p:sp>
      <p:sp>
        <p:nvSpPr>
          <p:cNvPr id="1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pic>
        <p:nvPicPr>
          <p:cNvPr id="2050" name="Picture 2" descr="C:\Users\Τια Βάσω\Documents\Οι σαρώσεις μου\Sciurus.jpg"/>
          <p:cNvPicPr>
            <a:picLocks noChangeAspect="1" noChangeArrowheads="1"/>
          </p:cNvPicPr>
          <p:nvPr/>
        </p:nvPicPr>
        <p:blipFill rotWithShape="1">
          <a:blip r:embed="rId3">
            <a:extLst>
              <a:ext uri="{28A0092B-C50C-407E-A947-70E740481C1C}">
                <a14:useLocalDpi xmlns:a14="http://schemas.microsoft.com/office/drawing/2010/main" val="0"/>
              </a:ext>
            </a:extLst>
          </a:blip>
          <a:srcRect l="-850" t="46526" r="850" b="-932"/>
          <a:stretch/>
        </p:blipFill>
        <p:spPr bwMode="auto">
          <a:xfrm>
            <a:off x="2652036" y="1710100"/>
            <a:ext cx="3839929" cy="25669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Λυγισμένο βέλος 3"/>
          <p:cNvSpPr/>
          <p:nvPr/>
        </p:nvSpPr>
        <p:spPr bwMode="auto">
          <a:xfrm flipV="1">
            <a:off x="2411760" y="1710100"/>
            <a:ext cx="936104" cy="1039470"/>
          </a:xfrm>
          <a:prstGeom prst="bentArrow">
            <a:avLst>
              <a:gd name="adj1" fmla="val 9495"/>
              <a:gd name="adj2" fmla="val 24225"/>
              <a:gd name="adj3" fmla="val 25000"/>
              <a:gd name="adj4" fmla="val 29796"/>
            </a:avLst>
          </a:prstGeom>
          <a:solidFill>
            <a:schemeClr val="accent1">
              <a:alpha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7" name="Λυγισμένο βέλος 16"/>
          <p:cNvSpPr/>
          <p:nvPr/>
        </p:nvSpPr>
        <p:spPr bwMode="auto">
          <a:xfrm flipH="1" flipV="1">
            <a:off x="5652120" y="1730984"/>
            <a:ext cx="1032363" cy="1039470"/>
          </a:xfrm>
          <a:prstGeom prst="bentArrow">
            <a:avLst>
              <a:gd name="adj1" fmla="val 8129"/>
              <a:gd name="adj2" fmla="val 25000"/>
              <a:gd name="adj3" fmla="val 25000"/>
              <a:gd name="adj4" fmla="val 43750"/>
            </a:avLst>
          </a:prstGeom>
          <a:solidFill>
            <a:schemeClr val="accent1">
              <a:alpha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8" name="Text Box 6"/>
          <p:cNvSpPr txBox="1">
            <a:spLocks noChangeArrowheads="1"/>
          </p:cNvSpPr>
          <p:nvPr/>
        </p:nvSpPr>
        <p:spPr bwMode="auto">
          <a:xfrm>
            <a:off x="35496" y="4342745"/>
            <a:ext cx="450383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Γούνα με μεταξωτή υφή και φουντωτή ουρά, κοκκινωπό τρίχωμα το καλοκαίρι, το οποίο γκριζάρει το χειμώνα. Κοιλιακή περιοχή λευκή, Υπάρχουν και μελανικές μορφές. Γενικά, μεγάλη ποικιλία μορφών.</a:t>
            </a:r>
          </a:p>
          <a:p>
            <a:pPr algn="just" fontAlgn="base">
              <a:spcBef>
                <a:spcPct val="0"/>
              </a:spcBef>
              <a:spcAft>
                <a:spcPct val="0"/>
              </a:spcAft>
              <a:tabLst>
                <a:tab pos="174625" algn="l"/>
                <a:tab pos="1436688" algn="l"/>
              </a:tabLst>
            </a:pPr>
            <a:r>
              <a:rPr lang="el-GR" sz="1500" b="1" dirty="0">
                <a:solidFill>
                  <a:schemeClr val="accent2"/>
                </a:solidFill>
              </a:rPr>
              <a:t>Οδοντικός τύπος: 1/1 0/0 </a:t>
            </a:r>
            <a:r>
              <a:rPr lang="el-GR" sz="1500" b="1" dirty="0">
                <a:solidFill>
                  <a:srgbClr val="C00000"/>
                </a:solidFill>
              </a:rPr>
              <a:t>2</a:t>
            </a:r>
            <a:r>
              <a:rPr lang="el-GR" sz="1500" b="1" dirty="0">
                <a:solidFill>
                  <a:schemeClr val="accent2"/>
                </a:solidFill>
              </a:rPr>
              <a:t>/1 3/3 = </a:t>
            </a:r>
            <a:r>
              <a:rPr lang="el-GR" sz="1500" b="1" dirty="0">
                <a:solidFill>
                  <a:srgbClr val="C00000"/>
                </a:solidFill>
              </a:rPr>
              <a:t>22</a:t>
            </a:r>
          </a:p>
        </p:txBody>
      </p:sp>
    </p:spTree>
    <p:extLst>
      <p:ext uri="{BB962C8B-B14F-4D97-AF65-F5344CB8AC3E}">
        <p14:creationId xmlns:p14="http://schemas.microsoft.com/office/powerpoint/2010/main" val="380990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6" grpId="0"/>
      <p:bldP spid="15" grpId="0"/>
      <p:bldP spid="4"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
        <p:nvSpPr>
          <p:cNvPr id="9"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sp>
        <p:nvSpPr>
          <p:cNvPr id="10" name="Ορθογώνιο 9"/>
          <p:cNvSpPr/>
          <p:nvPr/>
        </p:nvSpPr>
        <p:spPr>
          <a:xfrm>
            <a:off x="35496" y="1340768"/>
            <a:ext cx="4392488"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S. vulgaris</a:t>
            </a:r>
            <a:endParaRPr lang="en-US" b="1" dirty="0">
              <a:solidFill>
                <a:srgbClr val="C00000"/>
              </a:solidFill>
            </a:endParaRPr>
          </a:p>
        </p:txBody>
      </p:sp>
      <p:sp>
        <p:nvSpPr>
          <p:cNvPr id="11" name="Ορθογώνιο 10"/>
          <p:cNvSpPr/>
          <p:nvPr/>
        </p:nvSpPr>
        <p:spPr>
          <a:xfrm>
            <a:off x="4499992" y="1340768"/>
            <a:ext cx="4676458" cy="646331"/>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S. </a:t>
            </a:r>
            <a:r>
              <a:rPr lang="en-US" b="1" i="1" dirty="0" err="1">
                <a:solidFill>
                  <a:srgbClr val="C00000"/>
                </a:solidFill>
              </a:rPr>
              <a:t>anomalus</a:t>
            </a:r>
            <a:endParaRPr lang="en-US" b="1" i="1" dirty="0">
              <a:solidFill>
                <a:srgbClr val="C00000"/>
              </a:solidFill>
            </a:endParaRPr>
          </a:p>
          <a:p>
            <a:pPr marL="1588" indent="-1588" algn="ctr" fontAlgn="base">
              <a:spcBef>
                <a:spcPct val="0"/>
              </a:spcBef>
              <a:spcAft>
                <a:spcPct val="0"/>
              </a:spcAft>
              <a:tabLst>
                <a:tab pos="1257300" algn="l"/>
              </a:tabLst>
            </a:pPr>
            <a:r>
              <a:rPr lang="el-GR" b="1" dirty="0">
                <a:solidFill>
                  <a:schemeClr val="accent2"/>
                </a:solidFill>
              </a:rPr>
              <a:t>Ελλάδα: Αναφορά από τη Λέσβο!</a:t>
            </a:r>
            <a:endParaRPr lang="en-US" b="1" dirty="0">
              <a:solidFill>
                <a:schemeClr val="accent2"/>
              </a:solidFill>
            </a:endParaRPr>
          </a:p>
        </p:txBody>
      </p:sp>
      <p:pic>
        <p:nvPicPr>
          <p:cNvPr id="3074" name="Picture 2" descr="C:\Users\Τια Βάσω\Documents\Οι σαρώσεις μου\Sciuridae distribution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53" y="2142148"/>
            <a:ext cx="4250131" cy="445815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Τια Βάσω\Documents\Οι σαρώσεις μου\Sciuridae distribution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155" y="2123193"/>
            <a:ext cx="4250131" cy="4474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09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fade">
                                      <p:cBhvr>
                                        <p:cTn id="18"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107504" y="1412776"/>
            <a:ext cx="4392488"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Μεγάλα τμήματα κωνοφόρων δασών, αλλά και κήποι και πάρκα. Λιγότερο άφθονο σε δάση φυλλοβόλων. Η φωλιά σε σφαιρική κοιλότητα γύρω στα 6+ </a:t>
            </a:r>
            <a:r>
              <a:rPr lang="en-US" sz="1700" dirty="0">
                <a:solidFill>
                  <a:schemeClr val="accent2"/>
                </a:solidFill>
              </a:rPr>
              <a:t>m</a:t>
            </a:r>
            <a:r>
              <a:rPr lang="el-GR" sz="1700" dirty="0">
                <a:solidFill>
                  <a:schemeClr val="accent2"/>
                </a:solidFill>
              </a:rPr>
              <a:t> από το έδαφος και κυρίως κοντά στον κυρίως κορμό. Μπορεί να εκμεταλλεύεται φυσικές κοιλότητες δένδρων. Μπορεί να έχει περισσότερες των μία φωλιές (</a:t>
            </a:r>
            <a:r>
              <a:rPr lang="en-US" sz="1700" dirty="0" err="1">
                <a:solidFill>
                  <a:schemeClr val="accent2"/>
                </a:solidFill>
              </a:rPr>
              <a:t>dreys</a:t>
            </a:r>
            <a:r>
              <a:rPr lang="el-GR" sz="1700" dirty="0">
                <a:solidFill>
                  <a:schemeClr val="accent2"/>
                </a:solidFill>
              </a:rPr>
              <a:t>). </a:t>
            </a:r>
          </a:p>
        </p:txBody>
      </p:sp>
      <p:sp>
        <p:nvSpPr>
          <p:cNvPr id="9" name="Text Box 6"/>
          <p:cNvSpPr txBox="1">
            <a:spLocks noChangeArrowheads="1"/>
          </p:cNvSpPr>
          <p:nvPr/>
        </p:nvSpPr>
        <p:spPr bwMode="auto">
          <a:xfrm>
            <a:off x="107504" y="3927247"/>
            <a:ext cx="4392488"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Ημερόβιο</a:t>
            </a:r>
            <a:r>
              <a:rPr lang="en-US" sz="1700" dirty="0">
                <a:solidFill>
                  <a:schemeClr val="accent2"/>
                </a:solidFill>
              </a:rPr>
              <a:t> </a:t>
            </a:r>
            <a:r>
              <a:rPr lang="el-GR" sz="1700" dirty="0">
                <a:solidFill>
                  <a:schemeClr val="accent2"/>
                </a:solidFill>
              </a:rPr>
              <a:t>με μέγιστη δραστηριότητα 3-4 ώρες μετά την ανατολή και 2-3 ώρες πριν τη δύση. Δεν πέφτει σε χειμερία νάρκη. Κυρίως φυτοφάγο (σπέρματα κουκουναριών, μούρα μύκητες, φλοιοί δένδρων κ.λπ.), αλλά ακόμη και αυγά και σπονδυλωτά. Αποθήκευση τροφής υπογείως. Γενικά χαμηλά επίπεδα επιθετικότητας και πιθανώς μητριαρχία. Εξαιρετική όραση. </a:t>
            </a:r>
          </a:p>
        </p:txBody>
      </p:sp>
      <p:sp>
        <p:nvSpPr>
          <p:cNvPr id="10"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sp>
        <p:nvSpPr>
          <p:cNvPr id="11" name="Ορθογώνιο 10"/>
          <p:cNvSpPr/>
          <p:nvPr/>
        </p:nvSpPr>
        <p:spPr>
          <a:xfrm>
            <a:off x="35496" y="1052736"/>
            <a:ext cx="4392488"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S. vulgaris</a:t>
            </a:r>
            <a:endParaRPr lang="en-US" b="1" dirty="0">
              <a:solidFill>
                <a:srgbClr val="C00000"/>
              </a:solidFill>
            </a:endParaRPr>
          </a:p>
        </p:txBody>
      </p:sp>
      <p:sp>
        <p:nvSpPr>
          <p:cNvPr id="17" name="Ορθογώνιο 16"/>
          <p:cNvSpPr/>
          <p:nvPr/>
        </p:nvSpPr>
        <p:spPr>
          <a:xfrm>
            <a:off x="4499992" y="1052736"/>
            <a:ext cx="4676458"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S. </a:t>
            </a:r>
            <a:r>
              <a:rPr lang="en-US" b="1" i="1" dirty="0" err="1">
                <a:solidFill>
                  <a:srgbClr val="C00000"/>
                </a:solidFill>
              </a:rPr>
              <a:t>anomalus</a:t>
            </a:r>
            <a:endParaRPr lang="en-US" b="1" dirty="0">
              <a:solidFill>
                <a:srgbClr val="C00000"/>
              </a:solidFill>
            </a:endParaRPr>
          </a:p>
        </p:txBody>
      </p:sp>
      <p:sp>
        <p:nvSpPr>
          <p:cNvPr id="18" name="Text Box 6"/>
          <p:cNvSpPr txBox="1">
            <a:spLocks noChangeArrowheads="1"/>
          </p:cNvSpPr>
          <p:nvPr/>
        </p:nvSpPr>
        <p:spPr bwMode="auto">
          <a:xfrm>
            <a:off x="4644008" y="1426448"/>
            <a:ext cx="4392488"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Μεγάλα τμήματα κωνοφόρων δασών, αλλά και κήποι και πάρκα. Λιγότερο άφθονο σε δάση φυλλοβόλων. Η φωλιά σε σφαιρική κοιλότητα γύρω στα 3-5 </a:t>
            </a:r>
            <a:r>
              <a:rPr lang="en-US" sz="1700" dirty="0">
                <a:solidFill>
                  <a:schemeClr val="accent2"/>
                </a:solidFill>
              </a:rPr>
              <a:t>m</a:t>
            </a:r>
            <a:r>
              <a:rPr lang="el-GR" sz="1700" dirty="0">
                <a:solidFill>
                  <a:schemeClr val="accent2"/>
                </a:solidFill>
              </a:rPr>
              <a:t> από το έδαφος. Μπορεί να εκμεταλλεύεται φυσικές κοιλότητες δένδρων ή ανοίγματα από τρυποκάρυδους. Επίσης σε σχισμές βράχων.</a:t>
            </a:r>
          </a:p>
        </p:txBody>
      </p:sp>
      <p:sp>
        <p:nvSpPr>
          <p:cNvPr id="19" name="Text Box 6"/>
          <p:cNvSpPr txBox="1">
            <a:spLocks noChangeArrowheads="1"/>
          </p:cNvSpPr>
          <p:nvPr/>
        </p:nvSpPr>
        <p:spPr bwMode="auto">
          <a:xfrm>
            <a:off x="4644008" y="3573016"/>
            <a:ext cx="4392488"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Αποκλειστικά ημερόβιο</a:t>
            </a:r>
            <a:r>
              <a:rPr lang="en-US" sz="1700" dirty="0">
                <a:solidFill>
                  <a:schemeClr val="accent2"/>
                </a:solidFill>
              </a:rPr>
              <a:t> </a:t>
            </a:r>
            <a:r>
              <a:rPr lang="el-GR" sz="1700" dirty="0">
                <a:solidFill>
                  <a:schemeClr val="accent2"/>
                </a:solidFill>
              </a:rPr>
              <a:t>με μέγιστη δραστηριότητα έως τις 11:00 π.μ. μετά την ανατολή και έως τις 18:00 το απόγευμα. Μπορεί να περνά αρκετή ώρα στο έδαφος. Δεν πέφτει σε χειμερία νάρκη. Κυρίως φυτοφάγο (σπέρματα κουκουναριών, μούρα μύκητες, φλοιοί δένδρων κ.λπ.), αλλά ακόμη και σαρκοφάγο. Αποθήκευση τροφής κάτω από ρίζες δένδρων. Εξαιρετική όραση.</a:t>
            </a:r>
          </a:p>
        </p:txBody>
      </p:sp>
    </p:spTree>
    <p:extLst>
      <p:ext uri="{BB962C8B-B14F-4D97-AF65-F5344CB8AC3E}">
        <p14:creationId xmlns:p14="http://schemas.microsoft.com/office/powerpoint/2010/main" val="198875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35496" y="1629565"/>
            <a:ext cx="4629729"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Αριθμός θηλών: </a:t>
            </a:r>
            <a:r>
              <a:rPr lang="el-GR" dirty="0">
                <a:solidFill>
                  <a:schemeClr val="accent2"/>
                </a:solidFill>
              </a:rPr>
              <a:t>4 ζεύγη (1 θωρακικό, 1 βουβωνικό, 2  σε ενδιάμεσες θέσεις)</a:t>
            </a:r>
            <a:endParaRPr lang="el-GR" dirty="0">
              <a:solidFill>
                <a:srgbClr val="00B050"/>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Αποκορύφωμα τον Ιανουάριο-Μάρτιο</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36-42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1-2 ετησίως με 3(1-8) μικρά.</a:t>
            </a: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7-10 εβδομάδες</a:t>
            </a:r>
          </a:p>
          <a:p>
            <a:pPr algn="just" fontAlgn="base">
              <a:spcBef>
                <a:spcPct val="0"/>
              </a:spcBef>
              <a:spcAft>
                <a:spcPct val="0"/>
              </a:spcAft>
              <a:tabLst>
                <a:tab pos="900113" algn="l"/>
              </a:tabLst>
            </a:pPr>
            <a:r>
              <a:rPr lang="el-GR" dirty="0">
                <a:solidFill>
                  <a:srgbClr val="00B050"/>
                </a:solidFill>
              </a:rPr>
              <a:t>Αναπαραγωγική ωριμότητα: </a:t>
            </a:r>
            <a:r>
              <a:rPr lang="el-GR" dirty="0">
                <a:solidFill>
                  <a:schemeClr val="accent2"/>
                </a:solidFill>
              </a:rPr>
              <a:t>10-12 μήνες.</a:t>
            </a:r>
          </a:p>
          <a:p>
            <a:pPr algn="just" fontAlgn="base">
              <a:spcBef>
                <a:spcPct val="0"/>
              </a:spcBef>
              <a:spcAft>
                <a:spcPct val="0"/>
              </a:spcAft>
              <a:tabLst>
                <a:tab pos="900113" algn="l"/>
              </a:tabLst>
            </a:pPr>
            <a:r>
              <a:rPr lang="el-GR" dirty="0">
                <a:solidFill>
                  <a:srgbClr val="00B050"/>
                </a:solidFill>
              </a:rPr>
              <a:t>Όριο ζωής: </a:t>
            </a:r>
            <a:r>
              <a:rPr lang="el-GR" dirty="0">
                <a:solidFill>
                  <a:srgbClr val="333399"/>
                </a:solidFill>
              </a:rPr>
              <a:t>10 έτη σε αιχμαλωσία, εκτιμάται σε 6-7 έτη στη φύση.</a:t>
            </a:r>
          </a:p>
          <a:p>
            <a:pPr algn="just" fontAlgn="base">
              <a:spcBef>
                <a:spcPct val="0"/>
              </a:spcBef>
              <a:spcAft>
                <a:spcPct val="0"/>
              </a:spcAft>
              <a:tabLst>
                <a:tab pos="900113" algn="l"/>
              </a:tabLst>
            </a:pPr>
            <a:endParaRPr lang="el-GR" dirty="0">
              <a:solidFill>
                <a:srgbClr val="333399"/>
              </a:solidFill>
            </a:endParaRPr>
          </a:p>
        </p:txBody>
      </p:sp>
      <p:sp>
        <p:nvSpPr>
          <p:cNvPr id="11" name="Text Box 6"/>
          <p:cNvSpPr txBox="1">
            <a:spLocks noChangeArrowheads="1"/>
          </p:cNvSpPr>
          <p:nvPr/>
        </p:nvSpPr>
        <p:spPr bwMode="auto">
          <a:xfrm>
            <a:off x="4737233" y="1628800"/>
            <a:ext cx="4227255"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Αριθμός θηλών: </a:t>
            </a:r>
            <a:r>
              <a:rPr lang="el-GR" dirty="0">
                <a:solidFill>
                  <a:schemeClr val="accent2"/>
                </a:solidFill>
              </a:rPr>
              <a:t>4 ζεύγη (1 θωρακικό, 1 βουβωνικό, 2  σε ενδιάμεσες θέσεις)</a:t>
            </a:r>
            <a:endParaRPr lang="el-GR" dirty="0">
              <a:solidFill>
                <a:srgbClr val="00B050"/>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Καθ’ όλη τη διάρκεια του έτους, με περιόδους ιδιαίτερης δραστηριότητας.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2-4 μικρά</a:t>
            </a:r>
          </a:p>
          <a:p>
            <a:pPr algn="just" fontAlgn="base">
              <a:spcBef>
                <a:spcPct val="0"/>
              </a:spcBef>
              <a:spcAft>
                <a:spcPct val="0"/>
              </a:spcAft>
              <a:tabLst>
                <a:tab pos="900113" algn="l"/>
              </a:tabLst>
            </a:pPr>
            <a:r>
              <a:rPr lang="el-GR" dirty="0">
                <a:solidFill>
                  <a:srgbClr val="333399"/>
                </a:solidFill>
              </a:rPr>
              <a:t>Πιθανώς, τα λοιπά στοιχεία είναι παρόμοια με το </a:t>
            </a:r>
            <a:r>
              <a:rPr lang="en-US" i="1" dirty="0">
                <a:solidFill>
                  <a:srgbClr val="333399"/>
                </a:solidFill>
              </a:rPr>
              <a:t>S. vulgaris</a:t>
            </a:r>
            <a:endParaRPr lang="el-GR" i="1" dirty="0">
              <a:solidFill>
                <a:srgbClr val="333399"/>
              </a:solidFill>
            </a:endParaRPr>
          </a:p>
        </p:txBody>
      </p:sp>
      <p:sp>
        <p:nvSpPr>
          <p:cNvPr id="9"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sp>
        <p:nvSpPr>
          <p:cNvPr id="13" name="Ορθογώνιο 12"/>
          <p:cNvSpPr/>
          <p:nvPr/>
        </p:nvSpPr>
        <p:spPr>
          <a:xfrm>
            <a:off x="35496" y="1124744"/>
            <a:ext cx="4392488"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S. vulgaris</a:t>
            </a:r>
            <a:endParaRPr lang="en-US" b="1" dirty="0">
              <a:solidFill>
                <a:srgbClr val="C00000"/>
              </a:solidFill>
            </a:endParaRPr>
          </a:p>
        </p:txBody>
      </p:sp>
      <p:sp>
        <p:nvSpPr>
          <p:cNvPr id="14" name="Ορθογώνιο 13"/>
          <p:cNvSpPr/>
          <p:nvPr/>
        </p:nvSpPr>
        <p:spPr>
          <a:xfrm>
            <a:off x="4499992" y="1124744"/>
            <a:ext cx="4676458"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S. </a:t>
            </a:r>
            <a:r>
              <a:rPr lang="en-US" b="1" i="1" dirty="0" err="1">
                <a:solidFill>
                  <a:srgbClr val="C00000"/>
                </a:solidFill>
              </a:rPr>
              <a:t>anomalus</a:t>
            </a:r>
            <a:endParaRPr lang="en-US" b="1" dirty="0">
              <a:solidFill>
                <a:srgbClr val="C00000"/>
              </a:solidFill>
            </a:endParaRPr>
          </a:p>
        </p:txBody>
      </p:sp>
    </p:spTree>
    <p:extLst>
      <p:ext uri="{BB962C8B-B14F-4D97-AF65-F5344CB8AC3E}">
        <p14:creationId xmlns:p14="http://schemas.microsoft.com/office/powerpoint/2010/main" val="153723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342415" y="908720"/>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a:t>
            </a:r>
            <a:r>
              <a:rPr lang="en-US" sz="2000" b="1" i="1" dirty="0">
                <a:solidFill>
                  <a:srgbClr val="C00000"/>
                </a:solidFill>
              </a:rPr>
              <a:t>S. </a:t>
            </a:r>
            <a:r>
              <a:rPr lang="en-US" sz="2000" b="1" i="1" dirty="0" err="1">
                <a:solidFill>
                  <a:srgbClr val="C00000"/>
                </a:solidFill>
              </a:rPr>
              <a:t>carolinensis</a:t>
            </a:r>
            <a:r>
              <a:rPr lang="en-US" sz="2000" b="1" dirty="0">
                <a:solidFill>
                  <a:srgbClr val="C00000"/>
                </a:solidFill>
              </a:rPr>
              <a:t>: </a:t>
            </a:r>
            <a:r>
              <a:rPr lang="el-GR" sz="2000" b="1" dirty="0">
                <a:solidFill>
                  <a:srgbClr val="C00000"/>
                </a:solidFill>
              </a:rPr>
              <a:t>Ξενικό είδος</a:t>
            </a:r>
            <a:endParaRPr lang="en-US" sz="2000" b="1" i="1" dirty="0">
              <a:solidFill>
                <a:srgbClr val="C00000"/>
              </a:solidFill>
            </a:endParaRPr>
          </a:p>
        </p:txBody>
      </p:sp>
      <p:pic>
        <p:nvPicPr>
          <p:cNvPr id="6146" name="Picture 2" descr="C:\Users\Τια Βάσω\Documents\Οι σαρώσεις μου\Φωτό ζώων\Sciurus.jpg"/>
          <p:cNvPicPr>
            <a:picLocks noChangeAspect="1" noChangeArrowheads="1"/>
          </p:cNvPicPr>
          <p:nvPr/>
        </p:nvPicPr>
        <p:blipFill rotWithShape="1">
          <a:blip r:embed="rId3">
            <a:extLst>
              <a:ext uri="{28A0092B-C50C-407E-A947-70E740481C1C}">
                <a14:useLocalDpi xmlns:a14="http://schemas.microsoft.com/office/drawing/2010/main" val="0"/>
              </a:ext>
            </a:extLst>
          </a:blip>
          <a:srcRect l="-148" r="148" b="66954"/>
          <a:stretch/>
        </p:blipFill>
        <p:spPr bwMode="auto">
          <a:xfrm>
            <a:off x="179512" y="1521527"/>
            <a:ext cx="4178300" cy="1696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Τια Βάσω\Documents\Οι σαρώσεις μου\Sciuridae distribution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204" y="1540031"/>
            <a:ext cx="4330141" cy="45669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pic>
        <p:nvPicPr>
          <p:cNvPr id="6147" name="Picture 3" descr="I:\photos\Ahmet\303CANON\IMG_37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25427"/>
            <a:ext cx="4178300" cy="278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96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5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Τια Βάσω\Documents\Οι σαρώσεις μου\Φωτό ζώων\Sciurus.jpg"/>
          <p:cNvPicPr>
            <a:picLocks noChangeAspect="1" noChangeArrowheads="1"/>
          </p:cNvPicPr>
          <p:nvPr/>
        </p:nvPicPr>
        <p:blipFill rotWithShape="1">
          <a:blip r:embed="rId3">
            <a:extLst>
              <a:ext uri="{28A0092B-C50C-407E-A947-70E740481C1C}">
                <a14:useLocalDpi xmlns:a14="http://schemas.microsoft.com/office/drawing/2010/main" val="0"/>
              </a:ext>
            </a:extLst>
          </a:blip>
          <a:srcRect l="-148" r="148" b="66954"/>
          <a:stretch/>
        </p:blipFill>
        <p:spPr bwMode="auto">
          <a:xfrm>
            <a:off x="179512" y="1521527"/>
            <a:ext cx="4178300" cy="1696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pic>
        <p:nvPicPr>
          <p:cNvPr id="6147" name="Picture 3" descr="I:\photos\Ahmet\303CANON\IMG_37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425427"/>
            <a:ext cx="4178300" cy="2785533"/>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342415" y="908720"/>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a:t>
            </a:r>
            <a:r>
              <a:rPr lang="en-US" sz="2000" b="1" i="1" dirty="0">
                <a:solidFill>
                  <a:srgbClr val="C00000"/>
                </a:solidFill>
              </a:rPr>
              <a:t>S. </a:t>
            </a:r>
            <a:r>
              <a:rPr lang="en-US" sz="2000" b="1" i="1" dirty="0" err="1">
                <a:solidFill>
                  <a:srgbClr val="C00000"/>
                </a:solidFill>
              </a:rPr>
              <a:t>carolinensis</a:t>
            </a:r>
            <a:r>
              <a:rPr lang="en-US" sz="2000" b="1" dirty="0">
                <a:solidFill>
                  <a:srgbClr val="C00000"/>
                </a:solidFill>
              </a:rPr>
              <a:t>: </a:t>
            </a:r>
            <a:r>
              <a:rPr lang="el-GR" sz="2000" b="1" dirty="0">
                <a:solidFill>
                  <a:srgbClr val="C00000"/>
                </a:solidFill>
              </a:rPr>
              <a:t>Ξενικό είδος</a:t>
            </a:r>
            <a:endParaRPr lang="en-US" sz="2000" b="1" i="1" dirty="0">
              <a:solidFill>
                <a:srgbClr val="C00000"/>
              </a:solidFill>
            </a:endParaRPr>
          </a:p>
        </p:txBody>
      </p:sp>
      <p:sp>
        <p:nvSpPr>
          <p:cNvPr id="8" name="Text Box 6"/>
          <p:cNvSpPr txBox="1">
            <a:spLocks noChangeArrowheads="1"/>
          </p:cNvSpPr>
          <p:nvPr/>
        </p:nvSpPr>
        <p:spPr bwMode="auto">
          <a:xfrm>
            <a:off x="4526796" y="1508884"/>
            <a:ext cx="4503836"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anose="020B0604020202020204" pitchFamily="34" charset="0"/>
              <a:buChar char="•"/>
            </a:pPr>
            <a:r>
              <a:rPr lang="el-GR" b="1" dirty="0">
                <a:solidFill>
                  <a:schemeClr val="accent2"/>
                </a:solidFill>
              </a:rPr>
              <a:t> Ιθαγενές της Β. Αμερικής</a:t>
            </a:r>
          </a:p>
          <a:p>
            <a:pPr algn="just" fontAlgn="base">
              <a:spcBef>
                <a:spcPct val="0"/>
              </a:spcBef>
              <a:spcAft>
                <a:spcPct val="0"/>
              </a:spcAft>
              <a:buFont typeface="Arial" panose="020B0604020202020204" pitchFamily="34" charset="0"/>
              <a:buChar char="•"/>
            </a:pPr>
            <a:r>
              <a:rPr lang="el-GR" b="1" dirty="0">
                <a:solidFill>
                  <a:schemeClr val="accent2"/>
                </a:solidFill>
              </a:rPr>
              <a:t> Εισήχθη σε Μ Βρετανία, Ιρλανδία, Ιταλία, Αυστραλία και Ν Αφρική ως κατοικίδιο.</a:t>
            </a:r>
          </a:p>
          <a:p>
            <a:pPr algn="just" fontAlgn="base">
              <a:spcBef>
                <a:spcPct val="0"/>
              </a:spcBef>
              <a:spcAft>
                <a:spcPct val="0"/>
              </a:spcAft>
              <a:buFont typeface="Arial" panose="020B0604020202020204" pitchFamily="34" charset="0"/>
              <a:buChar char="•"/>
            </a:pPr>
            <a:r>
              <a:rPr lang="el-GR" b="1" dirty="0">
                <a:solidFill>
                  <a:schemeClr val="accent2"/>
                </a:solidFill>
              </a:rPr>
              <a:t> Από Αυστραλία και Ν Αφρική εξαφανίστηκε, καθώς δεν κατάφερε να δημιουργήσει φυσικούς πληθυσμούς.</a:t>
            </a:r>
          </a:p>
          <a:p>
            <a:pPr algn="just" fontAlgn="base">
              <a:spcBef>
                <a:spcPct val="0"/>
              </a:spcBef>
              <a:spcAft>
                <a:spcPct val="0"/>
              </a:spcAft>
              <a:buFont typeface="Arial" panose="020B0604020202020204" pitchFamily="34" charset="0"/>
              <a:buChar char="•"/>
            </a:pPr>
            <a:r>
              <a:rPr lang="el-GR" b="1" dirty="0">
                <a:solidFill>
                  <a:schemeClr val="accent2"/>
                </a:solidFill>
              </a:rPr>
              <a:t> Στην Μ Βρετανία, την Ιρλανδία και την Β Ιταλία έχει δημιουργήσει εύρωστους φυσικούς πληθυσμούς</a:t>
            </a:r>
            <a:r>
              <a:rPr lang="en-US" b="1" dirty="0">
                <a:solidFill>
                  <a:schemeClr val="accent2"/>
                </a:solidFill>
              </a:rPr>
              <a:t>.</a:t>
            </a:r>
          </a:p>
          <a:p>
            <a:pPr algn="just" fontAlgn="base">
              <a:spcBef>
                <a:spcPct val="0"/>
              </a:spcBef>
              <a:spcAft>
                <a:spcPct val="0"/>
              </a:spcAft>
              <a:buFont typeface="Arial" panose="020B0604020202020204" pitchFamily="34" charset="0"/>
              <a:buChar char="•"/>
            </a:pPr>
            <a:r>
              <a:rPr lang="en-US" b="1" dirty="0">
                <a:solidFill>
                  <a:schemeClr val="accent2"/>
                </a:solidFill>
              </a:rPr>
              <a:t> </a:t>
            </a:r>
            <a:r>
              <a:rPr lang="el-GR" b="1" dirty="0">
                <a:solidFill>
                  <a:schemeClr val="accent2"/>
                </a:solidFill>
              </a:rPr>
              <a:t>Στις περιοχές που έχει εγκατασταθεί, λόγω ανταγωνιστικής υπεροχής και μετάδοσης του ιού της ευλογιάς έχει εκτοπίσει τον ιθαγενή σκίουρο </a:t>
            </a:r>
            <a:r>
              <a:rPr lang="en-US" b="1" i="1" dirty="0">
                <a:solidFill>
                  <a:schemeClr val="accent2"/>
                </a:solidFill>
              </a:rPr>
              <a:t>S. vulgaris</a:t>
            </a:r>
            <a:r>
              <a:rPr lang="en-US" b="1" dirty="0">
                <a:solidFill>
                  <a:schemeClr val="accent2"/>
                </a:solidFill>
              </a:rPr>
              <a:t>!</a:t>
            </a:r>
            <a:r>
              <a:rPr lang="el-GR" b="1" dirty="0">
                <a:solidFill>
                  <a:schemeClr val="accent2"/>
                </a:solidFill>
              </a:rPr>
              <a:t> Ειδικά στη ΝΑ Μ</a:t>
            </a:r>
            <a:r>
              <a:rPr lang="en-US" b="1" dirty="0">
                <a:solidFill>
                  <a:schemeClr val="accent2"/>
                </a:solidFill>
              </a:rPr>
              <a:t>.</a:t>
            </a:r>
            <a:r>
              <a:rPr lang="el-GR" b="1" dirty="0">
                <a:solidFill>
                  <a:schemeClr val="accent2"/>
                </a:solidFill>
              </a:rPr>
              <a:t> Βρετανία, το ιθαγενές είδος έχει σχεδόν εξαφανισθεί!</a:t>
            </a:r>
            <a:endParaRPr lang="en-US" b="1" dirty="0">
              <a:solidFill>
                <a:schemeClr val="accent2"/>
              </a:solidFill>
            </a:endParaRPr>
          </a:p>
          <a:p>
            <a:pPr algn="just" fontAlgn="base">
              <a:spcBef>
                <a:spcPct val="0"/>
              </a:spcBef>
              <a:spcAft>
                <a:spcPct val="0"/>
              </a:spcAft>
              <a:buFont typeface="Arial" panose="020B0604020202020204" pitchFamily="34" charset="0"/>
              <a:buChar char="•"/>
            </a:pPr>
            <a:endParaRPr lang="el-GR" b="1" dirty="0">
              <a:solidFill>
                <a:srgbClr val="C00000"/>
              </a:solidFill>
            </a:endParaRPr>
          </a:p>
        </p:txBody>
      </p:sp>
    </p:spTree>
    <p:extLst>
      <p:ext uri="{BB962C8B-B14F-4D97-AF65-F5344CB8AC3E}">
        <p14:creationId xmlns:p14="http://schemas.microsoft.com/office/powerpoint/2010/main" val="310654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sp>
        <p:nvSpPr>
          <p:cNvPr id="7" name="Ορθογώνιο 6"/>
          <p:cNvSpPr/>
          <p:nvPr/>
        </p:nvSpPr>
        <p:spPr>
          <a:xfrm>
            <a:off x="342415" y="908720"/>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a:t>
            </a:r>
            <a:r>
              <a:rPr lang="en-US" sz="2000" b="1" i="1" dirty="0">
                <a:solidFill>
                  <a:srgbClr val="C00000"/>
                </a:solidFill>
              </a:rPr>
              <a:t>S. </a:t>
            </a:r>
            <a:r>
              <a:rPr lang="en-US" sz="2000" b="1" i="1" dirty="0" err="1">
                <a:solidFill>
                  <a:srgbClr val="C00000"/>
                </a:solidFill>
              </a:rPr>
              <a:t>carolinensis</a:t>
            </a:r>
            <a:r>
              <a:rPr lang="en-US" sz="2000" b="1" dirty="0">
                <a:solidFill>
                  <a:srgbClr val="C00000"/>
                </a:solidFill>
              </a:rPr>
              <a:t>: </a:t>
            </a:r>
            <a:r>
              <a:rPr lang="el-GR" sz="2000" b="1" dirty="0">
                <a:solidFill>
                  <a:srgbClr val="C00000"/>
                </a:solidFill>
              </a:rPr>
              <a:t>Ξενικό είδος</a:t>
            </a:r>
            <a:endParaRPr lang="en-US" sz="2000" b="1" i="1"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755" y="1484784"/>
            <a:ext cx="4721733" cy="52173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Ορθογώνιο 1"/>
          <p:cNvSpPr/>
          <p:nvPr/>
        </p:nvSpPr>
        <p:spPr>
          <a:xfrm>
            <a:off x="0" y="3077814"/>
            <a:ext cx="4242755" cy="2031325"/>
          </a:xfrm>
          <a:prstGeom prst="rect">
            <a:avLst/>
          </a:prstGeom>
        </p:spPr>
        <p:txBody>
          <a:bodyPr wrap="square">
            <a:spAutoFit/>
          </a:bodyPr>
          <a:lstStyle/>
          <a:p>
            <a:pPr algn="just"/>
            <a:r>
              <a:rPr lang="el-GR" b="1" dirty="0">
                <a:solidFill>
                  <a:srgbClr val="002060"/>
                </a:solidFill>
              </a:rPr>
              <a:t>Χάρτης εξάπλωσης του </a:t>
            </a:r>
            <a:r>
              <a:rPr lang="en-US" b="1" i="1" dirty="0">
                <a:solidFill>
                  <a:srgbClr val="002060"/>
                </a:solidFill>
              </a:rPr>
              <a:t>S. vulgaris</a:t>
            </a:r>
            <a:r>
              <a:rPr lang="el-GR" b="1" dirty="0">
                <a:solidFill>
                  <a:srgbClr val="002060"/>
                </a:solidFill>
              </a:rPr>
              <a:t> (κόκκινα τετράγωνα) και του </a:t>
            </a:r>
            <a:r>
              <a:rPr lang="en-US" b="1" i="1" dirty="0">
                <a:solidFill>
                  <a:srgbClr val="002060"/>
                </a:solidFill>
              </a:rPr>
              <a:t>S. </a:t>
            </a:r>
            <a:r>
              <a:rPr lang="en-US" b="1" i="1" dirty="0" err="1">
                <a:solidFill>
                  <a:srgbClr val="002060"/>
                </a:solidFill>
              </a:rPr>
              <a:t>carolinensis</a:t>
            </a:r>
            <a:r>
              <a:rPr lang="en-US" b="1" dirty="0">
                <a:solidFill>
                  <a:srgbClr val="002060"/>
                </a:solidFill>
              </a:rPr>
              <a:t> </a:t>
            </a:r>
            <a:r>
              <a:rPr lang="el-GR" b="1" dirty="0">
                <a:solidFill>
                  <a:srgbClr val="002060"/>
                </a:solidFill>
              </a:rPr>
              <a:t>(γκρι τετράγωνα) στο </a:t>
            </a:r>
            <a:r>
              <a:rPr lang="el-GR" b="1" dirty="0" err="1">
                <a:solidFill>
                  <a:srgbClr val="002060"/>
                </a:solidFill>
              </a:rPr>
              <a:t>Piedmont</a:t>
            </a:r>
            <a:r>
              <a:rPr lang="el-GR" b="1" dirty="0">
                <a:solidFill>
                  <a:srgbClr val="002060"/>
                </a:solidFill>
              </a:rPr>
              <a:t> της Ιταλίας. Τα γκρι τετράγωνα με κόκκινα βούλα είναι οι περιοχές, όπου τα δύο είδη συνυπάρχουν. </a:t>
            </a:r>
            <a:endParaRPr lang="el-GR" dirty="0">
              <a:solidFill>
                <a:srgbClr val="002060"/>
              </a:solidFill>
            </a:endParaRPr>
          </a:p>
        </p:txBody>
      </p:sp>
    </p:spTree>
    <p:extLst>
      <p:ext uri="{BB962C8B-B14F-4D97-AF65-F5344CB8AC3E}">
        <p14:creationId xmlns:p14="http://schemas.microsoft.com/office/powerpoint/2010/main" val="397346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19" y="989947"/>
            <a:ext cx="919898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Spermophilus(=Citellus) citellus </a:t>
            </a:r>
            <a:r>
              <a:rPr lang="en-US" b="1" dirty="0">
                <a:solidFill>
                  <a:srgbClr val="C00000"/>
                </a:solidFill>
              </a:rPr>
              <a:t>– </a:t>
            </a:r>
            <a:r>
              <a:rPr lang="el-GR" b="1" dirty="0" err="1">
                <a:solidFill>
                  <a:srgbClr val="C00000"/>
                </a:solidFill>
              </a:rPr>
              <a:t>Σπερμόφιλος</a:t>
            </a:r>
            <a:r>
              <a:rPr lang="el-GR" b="1" dirty="0">
                <a:solidFill>
                  <a:srgbClr val="C00000"/>
                </a:solidFill>
              </a:rPr>
              <a:t>, </a:t>
            </a:r>
            <a:r>
              <a:rPr lang="el-GR" b="1" dirty="0" err="1">
                <a:solidFill>
                  <a:srgbClr val="C00000"/>
                </a:solidFill>
              </a:rPr>
              <a:t>Λαγόγυρος</a:t>
            </a:r>
            <a:r>
              <a:rPr lang="el-GR" b="1" dirty="0">
                <a:solidFill>
                  <a:srgbClr val="C00000"/>
                </a:solidFill>
              </a:rPr>
              <a:t>  – </a:t>
            </a:r>
            <a:r>
              <a:rPr lang="en-US" b="1" dirty="0">
                <a:solidFill>
                  <a:srgbClr val="C00000"/>
                </a:solidFill>
              </a:rPr>
              <a:t>EN</a:t>
            </a:r>
            <a:endParaRPr lang="en-US" b="1" i="1" dirty="0">
              <a:solidFill>
                <a:srgbClr val="C00000"/>
              </a:solidFill>
            </a:endParaRPr>
          </a:p>
        </p:txBody>
      </p:sp>
      <p:sp>
        <p:nvSpPr>
          <p:cNvPr id="15"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pic>
        <p:nvPicPr>
          <p:cNvPr id="4098" name="Picture 2" descr="C:\Users\Τια Βάσω\Documents\Οι σαρώσεις μου\Φωτό ζώων\Spermophi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12" y="1968053"/>
            <a:ext cx="3652838" cy="16049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 Box 6"/>
          <p:cNvSpPr txBox="1">
            <a:spLocks noChangeArrowheads="1"/>
          </p:cNvSpPr>
          <p:nvPr/>
        </p:nvSpPr>
        <p:spPr bwMode="auto">
          <a:xfrm>
            <a:off x="2339356" y="5805264"/>
            <a:ext cx="430323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190-220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55-75</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130-340 </a:t>
            </a:r>
            <a:r>
              <a:rPr lang="en-US" sz="1700" dirty="0">
                <a:solidFill>
                  <a:srgbClr val="C00000"/>
                </a:solidFill>
              </a:rPr>
              <a:t>gr</a:t>
            </a:r>
            <a:endParaRPr lang="el-GR" sz="1700" dirty="0">
              <a:solidFill>
                <a:srgbClr val="C00000"/>
              </a:solidFill>
            </a:endParaRPr>
          </a:p>
        </p:txBody>
      </p:sp>
      <p:sp>
        <p:nvSpPr>
          <p:cNvPr id="21" name="Text Box 6"/>
          <p:cNvSpPr txBox="1">
            <a:spLocks noChangeArrowheads="1"/>
          </p:cNvSpPr>
          <p:nvPr/>
        </p:nvSpPr>
        <p:spPr bwMode="auto">
          <a:xfrm>
            <a:off x="87438" y="4675202"/>
            <a:ext cx="887705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err="1">
                <a:solidFill>
                  <a:schemeClr val="accent2"/>
                </a:solidFill>
              </a:rPr>
              <a:t>Εδαφόβιος</a:t>
            </a:r>
            <a:r>
              <a:rPr lang="el-GR" sz="1500" b="1" dirty="0">
                <a:solidFill>
                  <a:schemeClr val="accent2"/>
                </a:solidFill>
              </a:rPr>
              <a:t>. Σχεδόν απουσία εξωτερικού αυτιού. Ομοιόμορφο μπεζ-γκρι χρώμα τριχώματος. Κοντή τριχωτή ουρά. Αρκετά συχνά στέκεται όρθιο, παίρνοντας στάση ‘παράκλησης’.</a:t>
            </a:r>
          </a:p>
          <a:p>
            <a:pPr algn="just" fontAlgn="base">
              <a:spcBef>
                <a:spcPct val="0"/>
              </a:spcBef>
              <a:spcAft>
                <a:spcPct val="0"/>
              </a:spcAft>
              <a:tabLst>
                <a:tab pos="174625" algn="l"/>
                <a:tab pos="1436688" algn="l"/>
              </a:tabLst>
            </a:pPr>
            <a:r>
              <a:rPr lang="el-GR" sz="1500" b="1" dirty="0">
                <a:solidFill>
                  <a:schemeClr val="accent2"/>
                </a:solidFill>
              </a:rPr>
              <a:t>Οδοντικός τύπος: 1/1 0/0 </a:t>
            </a:r>
            <a:r>
              <a:rPr lang="el-GR" sz="1500" b="1" dirty="0">
                <a:solidFill>
                  <a:srgbClr val="C00000"/>
                </a:solidFill>
              </a:rPr>
              <a:t>1</a:t>
            </a:r>
            <a:r>
              <a:rPr lang="el-GR" sz="1500" b="1" dirty="0">
                <a:solidFill>
                  <a:schemeClr val="accent2"/>
                </a:solidFill>
              </a:rPr>
              <a:t>/1 3/3 = </a:t>
            </a:r>
            <a:r>
              <a:rPr lang="el-GR" sz="1500" b="1" dirty="0">
                <a:solidFill>
                  <a:srgbClr val="C00000"/>
                </a:solidFill>
              </a:rPr>
              <a:t>20</a:t>
            </a:r>
          </a:p>
        </p:txBody>
      </p:sp>
      <p:pic>
        <p:nvPicPr>
          <p:cNvPr id="4099" name="Picture 3" descr="C:\Users\Τια Βάσω\Documents\Οι σαρώσεις μου\Φωτό ζώων\Spermophilus citellus 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32" t="14539" r="10963" b="14539"/>
          <a:stretch/>
        </p:blipFill>
        <p:spPr bwMode="auto">
          <a:xfrm>
            <a:off x="4621741" y="1422748"/>
            <a:ext cx="4468720" cy="292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fade">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
        <p:nvSpPr>
          <p:cNvPr id="9" name="Ορθογώνιο 8"/>
          <p:cNvSpPr/>
          <p:nvPr/>
        </p:nvSpPr>
        <p:spPr>
          <a:xfrm>
            <a:off x="179512" y="3502749"/>
            <a:ext cx="4235025" cy="1200329"/>
          </a:xfrm>
          <a:prstGeom prst="rect">
            <a:avLst/>
          </a:prstGeom>
        </p:spPr>
        <p:txBody>
          <a:bodyPr wrap="square">
            <a:spAutoFit/>
          </a:bodyPr>
          <a:lstStyle/>
          <a:p>
            <a:pPr marL="1588" indent="-1588" algn="just" fontAlgn="base">
              <a:spcBef>
                <a:spcPct val="0"/>
              </a:spcBef>
              <a:spcAft>
                <a:spcPct val="0"/>
              </a:spcAft>
              <a:tabLst>
                <a:tab pos="1257300" algn="l"/>
              </a:tabLst>
            </a:pPr>
            <a:r>
              <a:rPr lang="el-GR" b="1" dirty="0">
                <a:solidFill>
                  <a:srgbClr val="C00000"/>
                </a:solidFill>
              </a:rPr>
              <a:t>Αποτελεί το δυτικότερο είδος του γένους. Η Ελλάδα αποτελεί το νοτιότερο όριο εξάπλωσης του είδους.</a:t>
            </a:r>
            <a:endParaRPr lang="en-US" b="1" dirty="0">
              <a:solidFill>
                <a:schemeClr val="accent2"/>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sp>
        <p:nvSpPr>
          <p:cNvPr id="10" name="Ορθογώνιο 9"/>
          <p:cNvSpPr/>
          <p:nvPr/>
        </p:nvSpPr>
        <p:spPr>
          <a:xfrm>
            <a:off x="-108519" y="1316281"/>
            <a:ext cx="919898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S. citellus</a:t>
            </a:r>
          </a:p>
        </p:txBody>
      </p:sp>
      <p:pic>
        <p:nvPicPr>
          <p:cNvPr id="5122" name="Picture 2" descr="C:\Users\Τια Βάσω\Documents\Οι σαρώσεις μου\Sciuridae distribution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916832"/>
            <a:ext cx="4237330" cy="445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5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Τάξη Τρωκτικά</a:t>
            </a:r>
            <a:endParaRPr lang="el-GR" b="1" dirty="0">
              <a:solidFill>
                <a:srgbClr val="000000"/>
              </a:solidFill>
            </a:endParaRPr>
          </a:p>
        </p:txBody>
      </p:sp>
      <p:pic>
        <p:nvPicPr>
          <p:cNvPr id="104456" name="Picture 8" descr="mammal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1341438"/>
            <a:ext cx="5984875" cy="5461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4585447" y="2447782"/>
            <a:ext cx="1044116" cy="216024"/>
          </a:xfrm>
          <a:prstGeom prst="rect">
            <a:avLst/>
          </a:prstGeom>
          <a:solidFill>
            <a:srgbClr val="FFC000">
              <a:alpha val="27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Tree>
    <p:extLst>
      <p:ext uri="{BB962C8B-B14F-4D97-AF65-F5344CB8AC3E}">
        <p14:creationId xmlns:p14="http://schemas.microsoft.com/office/powerpoint/2010/main" val="159769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56"/>
                                        </p:tgtEl>
                                        <p:attrNameLst>
                                          <p:attrName>style.visibility</p:attrName>
                                        </p:attrNameLst>
                                      </p:cBhvr>
                                      <p:to>
                                        <p:strVal val="visible"/>
                                      </p:to>
                                    </p:set>
                                    <p:animEffect transition="in" filter="fade">
                                      <p:cBhvr>
                                        <p:cTn id="7" dur="1000"/>
                                        <p:tgtEl>
                                          <p:spTgt spid="1044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107504" y="1484784"/>
            <a:ext cx="878497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Πεδιάδες, χωράφια, λιβάδια. Δεν προτιμά ιδιαίτερα ψηλή και πυκνή βλάστηση. Κατασκευή φωλιών υπογείως, οπότε χρειάζεται κατάλληλο υπόστρωμα (πηλώδες πλούσιο σε ασβέστιο με καλή αποστράγγιση, ήτοι περιβάλλον στέπας). </a:t>
            </a:r>
          </a:p>
        </p:txBody>
      </p:sp>
      <p:sp>
        <p:nvSpPr>
          <p:cNvPr id="9" name="Text Box 6"/>
          <p:cNvSpPr txBox="1">
            <a:spLocks noChangeArrowheads="1"/>
          </p:cNvSpPr>
          <p:nvPr/>
        </p:nvSpPr>
        <p:spPr bwMode="auto">
          <a:xfrm>
            <a:off x="107504" y="2348880"/>
            <a:ext cx="878497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Ημερόβιος. Φυτοφάγος (σπέρματα, πράσινα μέρη φυτών, μπουμπούκια, λουλούδια), αλλά και έντομα. Ζει σε εκτεταμένο δίκτυο στοών, βάθους </a:t>
            </a:r>
            <a:r>
              <a:rPr lang="en-US" sz="1700" dirty="0" err="1">
                <a:solidFill>
                  <a:schemeClr val="accent2"/>
                </a:solidFill>
              </a:rPr>
              <a:t>ca</a:t>
            </a:r>
            <a:r>
              <a:rPr lang="en-US" sz="1700" dirty="0">
                <a:solidFill>
                  <a:schemeClr val="accent2"/>
                </a:solidFill>
              </a:rPr>
              <a:t> </a:t>
            </a:r>
            <a:r>
              <a:rPr lang="el-GR" sz="1700" dirty="0">
                <a:solidFill>
                  <a:schemeClr val="accent2"/>
                </a:solidFill>
              </a:rPr>
              <a:t>1 </a:t>
            </a:r>
            <a:r>
              <a:rPr lang="en-US" sz="1700" dirty="0">
                <a:solidFill>
                  <a:schemeClr val="accent2"/>
                </a:solidFill>
              </a:rPr>
              <a:t>m,</a:t>
            </a:r>
            <a:r>
              <a:rPr lang="el-GR" sz="1700" dirty="0">
                <a:solidFill>
                  <a:schemeClr val="accent2"/>
                </a:solidFill>
              </a:rPr>
              <a:t> με κάθετα ανοίγματα στο έδαφος (2-4). Μοιάζει να σχηματίζει αποικίες, αν και είναι μάλλον μη κοινωνικό είδος. Πέφτει σε χειμερία νάρκη. </a:t>
            </a:r>
          </a:p>
        </p:txBody>
      </p:sp>
      <p:sp>
        <p:nvSpPr>
          <p:cNvPr id="11" name="Text Box 6"/>
          <p:cNvSpPr txBox="1">
            <a:spLocks noChangeArrowheads="1"/>
          </p:cNvSpPr>
          <p:nvPr/>
        </p:nvSpPr>
        <p:spPr bwMode="auto">
          <a:xfrm>
            <a:off x="395536" y="4934778"/>
            <a:ext cx="835292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sz="1700" dirty="0">
                <a:solidFill>
                  <a:srgbClr val="00B050"/>
                </a:solidFill>
              </a:rPr>
              <a:t>Αριθμός θηλών: </a:t>
            </a:r>
            <a:r>
              <a:rPr lang="el-GR" sz="1700" dirty="0">
                <a:solidFill>
                  <a:schemeClr val="accent2"/>
                </a:solidFill>
              </a:rPr>
              <a:t>5 ζεύγη. </a:t>
            </a:r>
            <a:r>
              <a:rPr lang="el-GR" sz="1600" dirty="0">
                <a:solidFill>
                  <a:schemeClr val="accent2"/>
                </a:solidFill>
              </a:rPr>
              <a:t>(1 θωρακικό, 2 βουβωνικά, 2  σε ενδιάμεσες θέσεις)</a:t>
            </a:r>
            <a:endParaRPr lang="el-GR" sz="1700" dirty="0">
              <a:solidFill>
                <a:srgbClr val="00B050"/>
              </a:solidFill>
            </a:endParaRPr>
          </a:p>
          <a:p>
            <a:pPr algn="just" fontAlgn="base">
              <a:spcBef>
                <a:spcPct val="0"/>
              </a:spcBef>
              <a:spcAft>
                <a:spcPct val="0"/>
              </a:spcAft>
              <a:tabLst>
                <a:tab pos="900113" algn="l"/>
              </a:tabLst>
            </a:pPr>
            <a:r>
              <a:rPr lang="el-GR" sz="1700" dirty="0">
                <a:solidFill>
                  <a:srgbClr val="00B050"/>
                </a:solidFill>
              </a:rPr>
              <a:t>Αναπαραγωγική</a:t>
            </a:r>
            <a:r>
              <a:rPr lang="el-GR" sz="1700" dirty="0">
                <a:solidFill>
                  <a:srgbClr val="333399"/>
                </a:solidFill>
              </a:rPr>
              <a:t> </a:t>
            </a:r>
            <a:r>
              <a:rPr lang="el-GR" sz="1700" dirty="0">
                <a:solidFill>
                  <a:srgbClr val="00B050"/>
                </a:solidFill>
              </a:rPr>
              <a:t>περίοδος</a:t>
            </a:r>
            <a:r>
              <a:rPr lang="el-GR" sz="1700" dirty="0">
                <a:solidFill>
                  <a:srgbClr val="333399"/>
                </a:solidFill>
              </a:rPr>
              <a:t>: Από το Μάρτιο μέχρι τον Ιούνιο</a:t>
            </a:r>
            <a:endParaRPr lang="en-US" sz="1700" dirty="0">
              <a:solidFill>
                <a:srgbClr val="333399"/>
              </a:solidFill>
            </a:endParaRPr>
          </a:p>
          <a:p>
            <a:pPr algn="just" fontAlgn="base">
              <a:spcBef>
                <a:spcPct val="0"/>
              </a:spcBef>
              <a:spcAft>
                <a:spcPct val="0"/>
              </a:spcAft>
              <a:tabLst>
                <a:tab pos="900113" algn="l"/>
              </a:tabLst>
            </a:pPr>
            <a:r>
              <a:rPr lang="el-GR" sz="1700" dirty="0">
                <a:solidFill>
                  <a:srgbClr val="00B050"/>
                </a:solidFill>
              </a:rPr>
              <a:t>Κύηση</a:t>
            </a:r>
            <a:r>
              <a:rPr lang="el-GR" sz="1700" dirty="0">
                <a:solidFill>
                  <a:srgbClr val="333399"/>
                </a:solidFill>
              </a:rPr>
              <a:t>: 25-26 ημέρες.</a:t>
            </a:r>
          </a:p>
          <a:p>
            <a:pPr algn="just" fontAlgn="base">
              <a:spcBef>
                <a:spcPct val="0"/>
              </a:spcBef>
              <a:spcAft>
                <a:spcPct val="0"/>
              </a:spcAft>
              <a:tabLst>
                <a:tab pos="900113" algn="l"/>
              </a:tabLst>
            </a:pPr>
            <a:r>
              <a:rPr lang="el-GR" sz="1700" dirty="0">
                <a:solidFill>
                  <a:srgbClr val="00B050"/>
                </a:solidFill>
              </a:rPr>
              <a:t>Γέννα</a:t>
            </a:r>
            <a:r>
              <a:rPr lang="el-GR" sz="1700" dirty="0">
                <a:solidFill>
                  <a:srgbClr val="333399"/>
                </a:solidFill>
              </a:rPr>
              <a:t>: 1 φορά ετησίως 5-8 μικρά.</a:t>
            </a: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sp>
        <p:nvSpPr>
          <p:cNvPr id="12" name="Ορθογώνιο 11"/>
          <p:cNvSpPr/>
          <p:nvPr/>
        </p:nvSpPr>
        <p:spPr>
          <a:xfrm>
            <a:off x="-108519" y="1052736"/>
            <a:ext cx="919898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S. citellus</a:t>
            </a:r>
          </a:p>
        </p:txBody>
      </p:sp>
      <p:sp>
        <p:nvSpPr>
          <p:cNvPr id="14" name="Text Box 6"/>
          <p:cNvSpPr txBox="1">
            <a:spLocks noChangeArrowheads="1"/>
          </p:cNvSpPr>
          <p:nvPr/>
        </p:nvSpPr>
        <p:spPr bwMode="auto">
          <a:xfrm>
            <a:off x="164998" y="3514363"/>
            <a:ext cx="878497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a:t>
            </a:r>
            <a:r>
              <a:rPr lang="el-GR" sz="1700" dirty="0">
                <a:solidFill>
                  <a:schemeClr val="accent2"/>
                </a:solidFill>
              </a:rPr>
              <a:t>Στην Ελλάδα απαντάται σε τρεις διαφορετικές, απομακρυσμένες, μεταξύ τους, περιοχές: Δ. Μακεδονία, Κ. Μακεδονία, Θράκη. Τάση συστηματικής μείωσης των πληθυσμών του, πιο έντονη τα τελευταία έτη, κυρίως λόγω των ανθρώπινων παρεμβάσεων στο βιότοπό του και των σύγχρονων γεωργικών πρακτικών. </a:t>
            </a:r>
          </a:p>
        </p:txBody>
      </p:sp>
    </p:spTree>
    <p:extLst>
      <p:ext uri="{BB962C8B-B14F-4D97-AF65-F5344CB8AC3E}">
        <p14:creationId xmlns:p14="http://schemas.microsoft.com/office/powerpoint/2010/main" val="410937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
        <p:nvSpPr>
          <p:cNvPr id="9" name="Text Box 6"/>
          <p:cNvSpPr txBox="1">
            <a:spLocks noChangeArrowheads="1"/>
          </p:cNvSpPr>
          <p:nvPr/>
        </p:nvSpPr>
        <p:spPr bwMode="auto">
          <a:xfrm>
            <a:off x="280680" y="1196752"/>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Κυρίως δενδρόβια τρωκτικά, συνεπώς ικανά στην αναρρίχηση. Ουρά συνήθως φουντωτή και ευαίσθητη στο χειρισμό (‘Γδέρνεται’ εύκολα). </a:t>
            </a:r>
            <a:endParaRPr lang="en-US" sz="2000" b="1" i="1" dirty="0">
              <a:solidFill>
                <a:srgbClr val="C00000"/>
              </a:solidFill>
            </a:endParaRPr>
          </a:p>
        </p:txBody>
      </p:sp>
      <p:sp>
        <p:nvSpPr>
          <p:cNvPr id="5" name="Text Box 6"/>
          <p:cNvSpPr txBox="1">
            <a:spLocks noChangeArrowheads="1"/>
          </p:cNvSpPr>
          <p:nvPr/>
        </p:nvSpPr>
        <p:spPr bwMode="auto">
          <a:xfrm>
            <a:off x="280680" y="2129663"/>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Δεν φέρουν τυφλό έντερο, συνεπώς περιορισμένη δυνατότητα μεταβολισμού κυτταρίνης</a:t>
            </a:r>
            <a:r>
              <a:rPr lang="en-US" sz="2000" b="1" dirty="0">
                <a:solidFill>
                  <a:srgbClr val="333399"/>
                </a:solidFill>
              </a:rPr>
              <a:t> </a:t>
            </a:r>
            <a:r>
              <a:rPr lang="el-GR" sz="2000" b="1" dirty="0">
                <a:solidFill>
                  <a:srgbClr val="333399"/>
                </a:solidFill>
                <a:sym typeface="Wingdings" pitchFamily="2" charset="2"/>
              </a:rPr>
              <a:t> εκλεκτικοί ως προς την τροφή τους.</a:t>
            </a:r>
            <a:endParaRPr lang="en-US" sz="2000" b="1" i="1" dirty="0">
              <a:solidFill>
                <a:srgbClr val="C00000"/>
              </a:solidFill>
            </a:endParaRPr>
          </a:p>
        </p:txBody>
      </p:sp>
      <p:sp>
        <p:nvSpPr>
          <p:cNvPr id="6" name="Text Box 6"/>
          <p:cNvSpPr txBox="1">
            <a:spLocks noChangeArrowheads="1"/>
          </p:cNvSpPr>
          <p:nvPr/>
        </p:nvSpPr>
        <p:spPr bwMode="auto">
          <a:xfrm>
            <a:off x="280680" y="2754797"/>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Χρησιμοποιούν καλέσματα για την επικοινωνία τους.</a:t>
            </a:r>
            <a:endParaRPr lang="en-US" sz="2000" b="1" i="1" dirty="0">
              <a:solidFill>
                <a:srgbClr val="C00000"/>
              </a:solidFill>
            </a:endParaRPr>
          </a:p>
        </p:txBody>
      </p:sp>
      <p:sp>
        <p:nvSpPr>
          <p:cNvPr id="7" name="Text Box 6"/>
          <p:cNvSpPr txBox="1">
            <a:spLocks noChangeArrowheads="1"/>
          </p:cNvSpPr>
          <p:nvPr/>
        </p:nvSpPr>
        <p:spPr bwMode="auto">
          <a:xfrm>
            <a:off x="251520" y="3072155"/>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Συσσωρεύουν μεγάλες ποσότητες λίπους, που χρησιμεύουν στις παρατεταμένες περιόδους χειμερίας νάρκης (έως και από Οκτώβριο έως Απρίλιο σε Β. περιοχές της Ευρώπης!)</a:t>
            </a:r>
            <a:endParaRPr lang="en-US" sz="2000" b="1" i="1" dirty="0">
              <a:solidFill>
                <a:srgbClr val="C00000"/>
              </a:solidFill>
            </a:endParaRPr>
          </a:p>
        </p:txBody>
      </p:sp>
      <p:sp>
        <p:nvSpPr>
          <p:cNvPr id="10" name="Text Box 6"/>
          <p:cNvSpPr txBox="1">
            <a:spLocks noChangeArrowheads="1"/>
          </p:cNvSpPr>
          <p:nvPr/>
        </p:nvSpPr>
        <p:spPr bwMode="auto">
          <a:xfrm>
            <a:off x="251520" y="400506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 γομφίοι φέρουν μοναδικές, εγκάρσιες αύλακες.</a:t>
            </a:r>
            <a:endParaRPr lang="en-US" sz="2000" b="1" i="1" dirty="0">
              <a:solidFill>
                <a:srgbClr val="C00000"/>
              </a:solidFill>
            </a:endParaRPr>
          </a:p>
        </p:txBody>
      </p:sp>
      <p:sp>
        <p:nvSpPr>
          <p:cNvPr id="13" name="Text Box 6"/>
          <p:cNvSpPr txBox="1">
            <a:spLocks noChangeArrowheads="1"/>
          </p:cNvSpPr>
          <p:nvPr/>
        </p:nvSpPr>
        <p:spPr bwMode="auto">
          <a:xfrm>
            <a:off x="208673" y="5157192"/>
            <a:ext cx="3571239"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1/1 3/3 = 20</a:t>
            </a:r>
          </a:p>
        </p:txBody>
      </p:sp>
      <p:pic>
        <p:nvPicPr>
          <p:cNvPr id="1026" name="Picture 2" descr="C:\Users\Τια Βάσω\Documents\Οι σαρώσεις μου\οδοντικός τύπος Myoxidae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0890" y="4005064"/>
            <a:ext cx="2001590" cy="283495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7" name="Picture 3" descr="C:\Users\Τια Βάσω\Documents\Οι σαρώσεις μου\οδοντικός τύπος Myoxidae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131" y="4377804"/>
            <a:ext cx="4213622" cy="237069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2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fade">
                                      <p:cBhvr>
                                        <p:cTn id="30" dur="5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xit" presetSubtype="0" fill="hold" nodeType="withEffect">
                                  <p:stCondLst>
                                    <p:cond delay="0"/>
                                  </p:stCondLst>
                                  <p:childTnLst>
                                    <p:animEffect transition="out" filter="fade">
                                      <p:cBhvr>
                                        <p:cTn id="37" dur="500"/>
                                        <p:tgtEl>
                                          <p:spTgt spid="1027"/>
                                        </p:tgtEl>
                                      </p:cBhvr>
                                    </p:animEffect>
                                    <p:set>
                                      <p:cBhvr>
                                        <p:cTn id="38" dur="1" fill="hold">
                                          <p:stCondLst>
                                            <p:cond delay="499"/>
                                          </p:stCondLst>
                                        </p:cTn>
                                        <p:tgtEl>
                                          <p:spTgt spid="102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7" grpId="0"/>
      <p:bldP spid="10"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Ελλάδα: </a:t>
            </a:r>
            <a:r>
              <a:rPr lang="el-GR" sz="2000" b="1" dirty="0">
                <a:solidFill>
                  <a:srgbClr val="C00000"/>
                </a:solidFill>
              </a:rPr>
              <a:t>4</a:t>
            </a:r>
            <a:r>
              <a:rPr lang="en-US" sz="2000" b="1" dirty="0">
                <a:solidFill>
                  <a:srgbClr val="C00000"/>
                </a:solidFill>
              </a:rPr>
              <a:t> </a:t>
            </a:r>
            <a:r>
              <a:rPr lang="el-GR" sz="2000" b="1" dirty="0">
                <a:solidFill>
                  <a:srgbClr val="C00000"/>
                </a:solidFill>
              </a:rPr>
              <a:t>Γένη</a:t>
            </a:r>
            <a:r>
              <a:rPr lang="el-GR" sz="2000" b="1" dirty="0">
                <a:solidFill>
                  <a:srgbClr val="333399"/>
                </a:solidFill>
              </a:rPr>
              <a:t> </a:t>
            </a:r>
            <a:r>
              <a:rPr lang="el-GR" sz="2000" b="1" dirty="0">
                <a:solidFill>
                  <a:srgbClr val="C00000"/>
                </a:solidFill>
              </a:rPr>
              <a:t>&amp; Είδη</a:t>
            </a:r>
            <a:endParaRPr lang="en-US" sz="2000" b="1" i="1" dirty="0">
              <a:solidFill>
                <a:srgbClr val="C00000"/>
              </a:solidFill>
            </a:endParaRPr>
          </a:p>
        </p:txBody>
      </p:sp>
      <p:sp>
        <p:nvSpPr>
          <p:cNvPr id="5" name="Ορθογώνιο 4"/>
          <p:cNvSpPr/>
          <p:nvPr/>
        </p:nvSpPr>
        <p:spPr>
          <a:xfrm>
            <a:off x="4596093" y="1340768"/>
            <a:ext cx="4259360" cy="41601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dirty="0">
                <a:solidFill>
                  <a:srgbClr val="C00000"/>
                </a:solidFill>
              </a:rPr>
              <a:t>Dryomys nitedula </a:t>
            </a:r>
            <a:r>
              <a:rPr lang="el-GR" sz="1600" b="1" i="1" dirty="0">
                <a:solidFill>
                  <a:srgbClr val="C00000"/>
                </a:solidFill>
              </a:rPr>
              <a:t>– </a:t>
            </a:r>
            <a:r>
              <a:rPr lang="el-GR" sz="1600" b="1" dirty="0" err="1">
                <a:solidFill>
                  <a:srgbClr val="C00000"/>
                </a:solidFill>
              </a:rPr>
              <a:t>Δενδρομυωξός</a:t>
            </a:r>
            <a:r>
              <a:rPr lang="en-US" sz="1600" b="1" dirty="0">
                <a:solidFill>
                  <a:srgbClr val="C00000"/>
                </a:solidFill>
              </a:rPr>
              <a:t> – LC</a:t>
            </a:r>
          </a:p>
        </p:txBody>
      </p:sp>
      <p:sp>
        <p:nvSpPr>
          <p:cNvPr id="6" name="Ορθογώνιο 5"/>
          <p:cNvSpPr/>
          <p:nvPr/>
        </p:nvSpPr>
        <p:spPr>
          <a:xfrm>
            <a:off x="176659"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Glis </a:t>
            </a:r>
            <a:r>
              <a:rPr lang="en-US" b="1" i="1" dirty="0" err="1">
                <a:solidFill>
                  <a:srgbClr val="C00000"/>
                </a:solidFill>
              </a:rPr>
              <a:t>glis</a:t>
            </a:r>
            <a:r>
              <a:rPr lang="en-US" b="1" i="1" dirty="0">
                <a:solidFill>
                  <a:srgbClr val="C00000"/>
                </a:solidFill>
              </a:rPr>
              <a:t> – </a:t>
            </a:r>
            <a:r>
              <a:rPr lang="el-GR" b="1" dirty="0">
                <a:solidFill>
                  <a:srgbClr val="C00000"/>
                </a:solidFill>
              </a:rPr>
              <a:t>Μυωξός – </a:t>
            </a:r>
            <a:r>
              <a:rPr lang="en-US" b="1" dirty="0">
                <a:solidFill>
                  <a:srgbClr val="C00000"/>
                </a:solidFill>
              </a:rPr>
              <a:t>LC</a:t>
            </a:r>
          </a:p>
        </p:txBody>
      </p:sp>
      <p:grpSp>
        <p:nvGrpSpPr>
          <p:cNvPr id="3" name="Ομάδα 2"/>
          <p:cNvGrpSpPr/>
          <p:nvPr/>
        </p:nvGrpSpPr>
        <p:grpSpPr>
          <a:xfrm>
            <a:off x="251520" y="1941845"/>
            <a:ext cx="4054672" cy="3215347"/>
            <a:chOff x="154433" y="1930400"/>
            <a:chExt cx="4295775" cy="3496846"/>
          </a:xfrm>
        </p:grpSpPr>
        <p:pic>
          <p:nvPicPr>
            <p:cNvPr id="1026" name="Picture 2" descr="C:\Users\Τια Βάσω\Documents\Οι σαρώσεις μου\2014-05 (Μαϊ)\Σκίτσα myoxidae.jpg"/>
            <p:cNvPicPr>
              <a:picLocks noChangeAspect="1" noChangeArrowheads="1"/>
            </p:cNvPicPr>
            <p:nvPr/>
          </p:nvPicPr>
          <p:blipFill rotWithShape="1">
            <a:blip r:embed="rId3">
              <a:extLst>
                <a:ext uri="{28A0092B-C50C-407E-A947-70E740481C1C}">
                  <a14:useLocalDpi xmlns:a14="http://schemas.microsoft.com/office/drawing/2010/main" val="0"/>
                </a:ext>
              </a:extLst>
            </a:blip>
            <a:srcRect l="205" t="1678" r="2736" b="46432"/>
            <a:stretch/>
          </p:blipFill>
          <p:spPr bwMode="auto">
            <a:xfrm>
              <a:off x="154433" y="1930400"/>
              <a:ext cx="4295775" cy="349684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467544" y="4712444"/>
              <a:ext cx="2304256" cy="70210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grpSp>
      <p:grpSp>
        <p:nvGrpSpPr>
          <p:cNvPr id="4" name="Ομάδα 3"/>
          <p:cNvGrpSpPr/>
          <p:nvPr/>
        </p:nvGrpSpPr>
        <p:grpSpPr>
          <a:xfrm>
            <a:off x="4572000" y="2647818"/>
            <a:ext cx="4549775" cy="1803401"/>
            <a:chOff x="4596093" y="2720558"/>
            <a:chExt cx="4549775" cy="1803401"/>
          </a:xfrm>
        </p:grpSpPr>
        <p:pic>
          <p:nvPicPr>
            <p:cNvPr id="1027" name="Picture 3" descr="C:\Users\Τια Βάσω\Documents\Οι σαρώσεις μου\2014-05 (Μαϊ)\Σκίτσα myoxidae.jpg"/>
            <p:cNvPicPr>
              <a:picLocks noChangeAspect="1" noChangeArrowheads="1"/>
            </p:cNvPicPr>
            <p:nvPr/>
          </p:nvPicPr>
          <p:blipFill rotWithShape="1">
            <a:blip r:embed="rId3">
              <a:extLst>
                <a:ext uri="{28A0092B-C50C-407E-A947-70E740481C1C}">
                  <a14:useLocalDpi xmlns:a14="http://schemas.microsoft.com/office/drawing/2010/main" val="0"/>
                </a:ext>
              </a:extLst>
            </a:blip>
            <a:srcRect l="-2798" t="42261" b="30978"/>
            <a:stretch/>
          </p:blipFill>
          <p:spPr bwMode="auto">
            <a:xfrm>
              <a:off x="4596093" y="2720558"/>
              <a:ext cx="4549775" cy="18034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2" name="Ορθογώνιο 11"/>
            <p:cNvSpPr/>
            <p:nvPr/>
          </p:nvSpPr>
          <p:spPr bwMode="auto">
            <a:xfrm>
              <a:off x="8172400" y="2720558"/>
              <a:ext cx="788327" cy="7084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grpSp>
      <p:sp>
        <p:nvSpPr>
          <p:cNvPr id="13" name="Text Box 6"/>
          <p:cNvSpPr txBox="1">
            <a:spLocks noChangeArrowheads="1"/>
          </p:cNvSpPr>
          <p:nvPr/>
        </p:nvSpPr>
        <p:spPr bwMode="auto">
          <a:xfrm>
            <a:off x="42980" y="5191100"/>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dirty="0">
                <a:solidFill>
                  <a:srgbClr val="C00000"/>
                </a:solidFill>
              </a:rPr>
              <a:t> </a:t>
            </a:r>
            <a:r>
              <a:rPr lang="el-GR" sz="1600" b="1" dirty="0">
                <a:solidFill>
                  <a:schemeClr val="accent2"/>
                </a:solidFill>
              </a:rPr>
              <a:t>Ο πιο μεγαλόσωμος μυωξός. Γκρι απόχρωση τριχώματος. Φουντωτή ουρά. Μαύρος δακτύλιος γύρω από τα μάτια.</a:t>
            </a:r>
          </a:p>
        </p:txBody>
      </p:sp>
      <p:sp>
        <p:nvSpPr>
          <p:cNvPr id="14" name="Text Box 6"/>
          <p:cNvSpPr txBox="1">
            <a:spLocks noChangeArrowheads="1"/>
          </p:cNvSpPr>
          <p:nvPr/>
        </p:nvSpPr>
        <p:spPr bwMode="auto">
          <a:xfrm>
            <a:off x="4606235" y="5144125"/>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a:t>
            </a:r>
            <a:r>
              <a:rPr lang="el-GR" sz="1700" b="1" dirty="0">
                <a:solidFill>
                  <a:schemeClr val="accent2"/>
                </a:solidFill>
              </a:rPr>
              <a:t>Χαρακτηριστική η </a:t>
            </a:r>
            <a:r>
              <a:rPr lang="en-US" sz="1700" b="1" dirty="0">
                <a:solidFill>
                  <a:schemeClr val="accent2"/>
                </a:solidFill>
              </a:rPr>
              <a:t>‘</a:t>
            </a:r>
            <a:r>
              <a:rPr lang="el-GR" sz="1700" b="1" dirty="0">
                <a:solidFill>
                  <a:schemeClr val="accent2"/>
                </a:solidFill>
              </a:rPr>
              <a:t>μαύρη μάσκα</a:t>
            </a:r>
            <a:r>
              <a:rPr lang="en-US" sz="1700" b="1" dirty="0">
                <a:solidFill>
                  <a:schemeClr val="accent2"/>
                </a:solidFill>
              </a:rPr>
              <a:t>’</a:t>
            </a:r>
            <a:r>
              <a:rPr lang="el-GR" sz="1700" b="1" dirty="0">
                <a:solidFill>
                  <a:schemeClr val="accent2"/>
                </a:solidFill>
              </a:rPr>
              <a:t> στα μάτια. Λιγότερο φουντωτή ουρά. Τρίχωμα γκρι προς κοκκινωπό.</a:t>
            </a:r>
          </a:p>
        </p:txBody>
      </p:sp>
      <p:sp>
        <p:nvSpPr>
          <p:cNvPr id="15" name="Text Box 6"/>
          <p:cNvSpPr txBox="1">
            <a:spLocks noChangeArrowheads="1"/>
          </p:cNvSpPr>
          <p:nvPr/>
        </p:nvSpPr>
        <p:spPr bwMode="auto">
          <a:xfrm>
            <a:off x="395536" y="5982379"/>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dirty="0">
                <a:solidFill>
                  <a:srgbClr val="C00000"/>
                </a:solidFill>
              </a:rPr>
              <a:t> </a:t>
            </a:r>
            <a:r>
              <a:rPr lang="el-GR" sz="1600" dirty="0">
                <a:solidFill>
                  <a:schemeClr val="accent2"/>
                </a:solidFill>
              </a:rPr>
              <a:t>Μήκος κεφαλοκορμού</a:t>
            </a:r>
            <a:r>
              <a:rPr lang="el-GR" sz="1600" dirty="0">
                <a:solidFill>
                  <a:srgbClr val="C00000"/>
                </a:solidFill>
              </a:rPr>
              <a:t>: 130-190 </a:t>
            </a:r>
            <a:r>
              <a:rPr lang="en-US" sz="16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Μήκος ουράς</a:t>
            </a:r>
            <a:r>
              <a:rPr lang="el-GR" sz="1600" dirty="0">
                <a:solidFill>
                  <a:srgbClr val="C00000"/>
                </a:solidFill>
              </a:rPr>
              <a:t>: 120-150</a:t>
            </a:r>
            <a:r>
              <a:rPr lang="en-US" sz="16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Βάρος</a:t>
            </a:r>
            <a:r>
              <a:rPr lang="el-GR" sz="1600" dirty="0">
                <a:solidFill>
                  <a:srgbClr val="C00000"/>
                </a:solidFill>
              </a:rPr>
              <a:t>: 70-200 (300 – χειμερία νάρκη) </a:t>
            </a:r>
            <a:r>
              <a:rPr lang="en-US" sz="1600" dirty="0">
                <a:solidFill>
                  <a:srgbClr val="C00000"/>
                </a:solidFill>
              </a:rPr>
              <a:t>gr</a:t>
            </a:r>
            <a:endParaRPr lang="el-GR" sz="1600" dirty="0">
              <a:solidFill>
                <a:srgbClr val="C00000"/>
              </a:solidFill>
            </a:endParaRPr>
          </a:p>
        </p:txBody>
      </p:sp>
      <p:sp>
        <p:nvSpPr>
          <p:cNvPr id="16" name="Text Box 6"/>
          <p:cNvSpPr txBox="1">
            <a:spLocks noChangeArrowheads="1"/>
          </p:cNvSpPr>
          <p:nvPr/>
        </p:nvSpPr>
        <p:spPr bwMode="auto">
          <a:xfrm>
            <a:off x="4788024" y="5982821"/>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80-130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80-95</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30-60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17779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596093" y="1548774"/>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D. nitedula</a:t>
            </a:r>
          </a:p>
        </p:txBody>
      </p:sp>
      <p:sp>
        <p:nvSpPr>
          <p:cNvPr id="15" name="Ορθογώνιο 14"/>
          <p:cNvSpPr/>
          <p:nvPr/>
        </p:nvSpPr>
        <p:spPr>
          <a:xfrm>
            <a:off x="395536" y="1548774"/>
            <a:ext cx="3520132"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G.</a:t>
            </a:r>
            <a:r>
              <a:rPr lang="el-GR" b="1" i="1" dirty="0">
                <a:solidFill>
                  <a:srgbClr val="C00000"/>
                </a:solidFill>
              </a:rPr>
              <a:t> </a:t>
            </a:r>
            <a:r>
              <a:rPr lang="en-US" b="1" i="1" dirty="0">
                <a:solidFill>
                  <a:srgbClr val="C00000"/>
                </a:solidFill>
              </a:rPr>
              <a:t>glis</a:t>
            </a:r>
          </a:p>
        </p:txBody>
      </p:sp>
      <p:pic>
        <p:nvPicPr>
          <p:cNvPr id="3074" name="Picture 2" descr="C:\Users\Τια Βάσω\Documents\Οι σαρώσεις μου\2014-05 (Μαϊ)\Εξαπλώσεις τρωκτικών Ευρώπη00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178" y="2005309"/>
            <a:ext cx="4362145" cy="45061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Τια Βάσω\Documents\Οι σαρώσεις μου\2014-05 (Μαϊ)\Εξαπλώσεις τρωκτικών Ευρώπη00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304" y="2005309"/>
            <a:ext cx="4314139" cy="4563770"/>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342415" y="1091409"/>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
        <p:nvSpPr>
          <p:cNvPr id="10"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215797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500"/>
                                        <p:tgtEl>
                                          <p:spTgt spid="3075"/>
                                        </p:tgtEl>
                                      </p:cBhvr>
                                    </p:animEffect>
                                  </p:childTnLst>
                                </p:cTn>
                              </p:par>
                              <p:par>
                                <p:cTn id="14" presetID="10"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97362" y="1052736"/>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G. glis</a:t>
            </a:r>
            <a:endParaRPr lang="en-US" b="1" dirty="0">
              <a:solidFill>
                <a:srgbClr val="C00000"/>
              </a:solidFill>
            </a:endParaRPr>
          </a:p>
        </p:txBody>
      </p:sp>
      <p:sp>
        <p:nvSpPr>
          <p:cNvPr id="6" name="Ορθογώνιο 5"/>
          <p:cNvSpPr/>
          <p:nvPr/>
        </p:nvSpPr>
        <p:spPr>
          <a:xfrm>
            <a:off x="4713163" y="1052736"/>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D. nitedula</a:t>
            </a:r>
            <a:endParaRPr lang="en-US" b="1" dirty="0">
              <a:solidFill>
                <a:srgbClr val="C00000"/>
              </a:solidFill>
            </a:endParaRPr>
          </a:p>
        </p:txBody>
      </p:sp>
      <p:sp>
        <p:nvSpPr>
          <p:cNvPr id="7" name="Text Box 6"/>
          <p:cNvSpPr txBox="1">
            <a:spLocks noChangeArrowheads="1"/>
          </p:cNvSpPr>
          <p:nvPr/>
        </p:nvSpPr>
        <p:spPr bwMode="auto">
          <a:xfrm>
            <a:off x="4572000" y="1556792"/>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Κυρίως σε δάση με πυκνή θαμνώδη κάλυψη. Θερινή φωλιά: Με απλή επένδυση (βρύα, τρίχες, φτερά) σε θάμνους ή σε ανώτερες θέσεις δένδρων ή σε κοιλότητες με μία ορατή είσοδο. Χειμερινή φωλιά: Γενικώς, υπόγεια. </a:t>
            </a:r>
            <a:endParaRPr lang="el-GR" b="1" dirty="0">
              <a:solidFill>
                <a:schemeClr val="accent2"/>
              </a:solidFill>
            </a:endParaRPr>
          </a:p>
          <a:p>
            <a:pPr algn="just" fontAlgn="base">
              <a:spcBef>
                <a:spcPct val="0"/>
              </a:spcBef>
              <a:spcAft>
                <a:spcPct val="0"/>
              </a:spcAft>
              <a:tabLst>
                <a:tab pos="174625" algn="l"/>
                <a:tab pos="1436688" algn="l"/>
              </a:tabLst>
            </a:pPr>
            <a:endParaRPr lang="el-GR" b="1" dirty="0">
              <a:solidFill>
                <a:schemeClr val="accent2"/>
              </a:solidFill>
            </a:endParaRPr>
          </a:p>
        </p:txBody>
      </p:sp>
      <p:sp>
        <p:nvSpPr>
          <p:cNvPr id="8" name="Text Box 6"/>
          <p:cNvSpPr txBox="1">
            <a:spLocks noChangeArrowheads="1"/>
          </p:cNvSpPr>
          <p:nvPr/>
        </p:nvSpPr>
        <p:spPr bwMode="auto">
          <a:xfrm>
            <a:off x="179512" y="1556792"/>
            <a:ext cx="43924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Ώριμα δάση φυλλοβόλων, αλλά και κωνοφόρων. Επίσης κήποι,  οπωρώνες και σπήλαια. Δεν απαιτεί πυκνούς θαμνώνες. Θερινή φωλιά: Με απλή επένδυση, σε ανώτερες θέσεις δένδρων κοντά στον κορμό ή σε κοιλότητες. Χειμερινή φωλιά: Πέφτει σε χειμερία νάρκη σε κατώτερα τμήματα δένδρων (κοιλότητες) ή μέχρι και σε βάθος 60</a:t>
            </a:r>
            <a:r>
              <a:rPr lang="en-US" dirty="0">
                <a:solidFill>
                  <a:schemeClr val="accent2"/>
                </a:solidFill>
              </a:rPr>
              <a:t> cm </a:t>
            </a:r>
            <a:r>
              <a:rPr lang="el-GR" dirty="0">
                <a:solidFill>
                  <a:schemeClr val="accent2"/>
                </a:solidFill>
              </a:rPr>
              <a:t>κάτω από το έδαφος. Επίσης σε τρύπες τοίχων και </a:t>
            </a:r>
            <a:r>
              <a:rPr lang="en-US" dirty="0">
                <a:solidFill>
                  <a:schemeClr val="accent2"/>
                </a:solidFill>
              </a:rPr>
              <a:t>nest boxes. </a:t>
            </a:r>
            <a:r>
              <a:rPr lang="el-GR" dirty="0">
                <a:solidFill>
                  <a:schemeClr val="accent2"/>
                </a:solidFill>
              </a:rPr>
              <a:t>Μπορεί να βρεθούν μέχρι και 8 άτομα στην ίδια χειμερινή φωλιά.</a:t>
            </a:r>
            <a:endParaRPr lang="el-GR" b="1" dirty="0">
              <a:solidFill>
                <a:schemeClr val="accent2"/>
              </a:solidFill>
            </a:endParaRPr>
          </a:p>
        </p:txBody>
      </p:sp>
      <p:sp>
        <p:nvSpPr>
          <p:cNvPr id="9" name="Text Box 6"/>
          <p:cNvSpPr txBox="1">
            <a:spLocks noChangeArrowheads="1"/>
          </p:cNvSpPr>
          <p:nvPr/>
        </p:nvSpPr>
        <p:spPr bwMode="auto">
          <a:xfrm>
            <a:off x="179512" y="5125249"/>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Νυκτόβιο. Παμφάγο. Φυτική τροφή περιλαμβάνει ξηρούς καρπούς, φρούτα, μύκητες. Ζωική τροφή περιλαμβάνει έντομα και περιστασιακά αυγά και νεοσσούς. Σχετικώς κοινωνικοί  οργανισμοί.</a:t>
            </a:r>
            <a:endParaRPr lang="el-GR" b="1" dirty="0">
              <a:solidFill>
                <a:schemeClr val="accent2"/>
              </a:solidFill>
            </a:endParaRPr>
          </a:p>
        </p:txBody>
      </p:sp>
      <p:sp>
        <p:nvSpPr>
          <p:cNvPr id="10" name="Text Box 6"/>
          <p:cNvSpPr txBox="1">
            <a:spLocks noChangeArrowheads="1"/>
          </p:cNvSpPr>
          <p:nvPr/>
        </p:nvSpPr>
        <p:spPr bwMode="auto">
          <a:xfrm>
            <a:off x="4581128" y="3762906"/>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Ηθολογία-Διατροφή: </a:t>
            </a:r>
            <a:r>
              <a:rPr lang="el-GR" dirty="0">
                <a:solidFill>
                  <a:schemeClr val="accent2"/>
                </a:solidFill>
              </a:rPr>
              <a:t>Κυρίως νυκτόβιο και φυτοφάγο (Λειχήνες, ξηροί καρποί, σπέρματα και κυρίως φρούτα, αλλά και έντομα και προνύμφες). Διάρκεια χειμερίας νάρκης ποικίλει, ανάλογα με γεωγραφικό πλάτος περιοχής. Σημαντικό ποσοστό δεν επιβιώνει από τη χειμερία νάρκη. Αρκετά επιθετικό.</a:t>
            </a:r>
            <a:endParaRPr lang="el-GR" b="1" dirty="0">
              <a:solidFill>
                <a:schemeClr val="accent2"/>
              </a:solidFill>
            </a:endParaRPr>
          </a:p>
        </p:txBody>
      </p:sp>
      <p:sp>
        <p:nvSpPr>
          <p:cNvPr id="1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15893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772816"/>
            <a:ext cx="4439681"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10-12</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το λιγότερο Ιούνιος-Αύγουστος</a:t>
            </a: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31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1 με 2-9 μικρά</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Άνοιγμα ματιών</a:t>
            </a:r>
            <a:r>
              <a:rPr lang="el-GR" dirty="0">
                <a:solidFill>
                  <a:srgbClr val="333399"/>
                </a:solidFill>
              </a:rPr>
              <a:t>: 3 εβδομάδες μετά τον τοκετό</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μετά τον δεύτερο χειμώνα από την γέννηση.</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Έως 12 έτη!</a:t>
            </a:r>
          </a:p>
          <a:p>
            <a:pPr algn="just" fontAlgn="base">
              <a:spcBef>
                <a:spcPct val="0"/>
              </a:spcBef>
              <a:spcAft>
                <a:spcPct val="0"/>
              </a:spcAft>
              <a:tabLst>
                <a:tab pos="900113" algn="l"/>
              </a:tabLst>
            </a:pPr>
            <a:r>
              <a:rPr lang="el-GR" dirty="0">
                <a:solidFill>
                  <a:srgbClr val="333399"/>
                </a:solidFill>
              </a:rPr>
              <a:t>Η αναπαραγωγική επιτυχία επηρεάζεται σημαντικά από την διαθεσιμότητα τροφής!</a:t>
            </a:r>
          </a:p>
        </p:txBody>
      </p:sp>
      <p:sp>
        <p:nvSpPr>
          <p:cNvPr id="3" name="Text Box 6"/>
          <p:cNvSpPr txBox="1">
            <a:spLocks noChangeArrowheads="1"/>
          </p:cNvSpPr>
          <p:nvPr/>
        </p:nvSpPr>
        <p:spPr bwMode="auto">
          <a:xfrm>
            <a:off x="4644008" y="1772816"/>
            <a:ext cx="4305615"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4 ζεύγη</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το λιγότερο Μάιος-Ιούλιος.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a:t>
            </a:r>
            <a:r>
              <a:rPr lang="en-US" dirty="0" err="1">
                <a:solidFill>
                  <a:srgbClr val="333399"/>
                </a:solidFill>
              </a:rPr>
              <a:t>ca</a:t>
            </a:r>
            <a:r>
              <a:rPr lang="en-US" dirty="0">
                <a:solidFill>
                  <a:srgbClr val="333399"/>
                </a:solidFill>
              </a:rPr>
              <a:t> </a:t>
            </a:r>
            <a:r>
              <a:rPr lang="el-GR" dirty="0">
                <a:solidFill>
                  <a:srgbClr val="333399"/>
                </a:solidFill>
              </a:rPr>
              <a:t>4 εβδομάδες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1-2 ετησίως, ανάλογα με το γεωγραφικό πλάτος και συνεπώς τη διάρκεια της χειμερίας νάρκης. Συνήθως, 3-5 μικρά.</a:t>
            </a:r>
          </a:p>
          <a:p>
            <a:pPr algn="just" fontAlgn="base">
              <a:spcBef>
                <a:spcPct val="0"/>
              </a:spcBef>
              <a:spcAft>
                <a:spcPct val="0"/>
              </a:spcAft>
              <a:tabLst>
                <a:tab pos="900113" algn="l"/>
              </a:tabLst>
            </a:pPr>
            <a:r>
              <a:rPr lang="el-GR" dirty="0">
                <a:solidFill>
                  <a:srgbClr val="00B050"/>
                </a:solidFill>
              </a:rPr>
              <a:t>Άνοιγμα ματιών</a:t>
            </a:r>
            <a:r>
              <a:rPr lang="el-GR" dirty="0">
                <a:solidFill>
                  <a:srgbClr val="333399"/>
                </a:solidFill>
              </a:rPr>
              <a:t>: 2 εβδομάδες μετά τον τοκετό</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μετά τον πρώτο χειμώνα από την γέννηση.</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Περίπου 5,5 έτη.</a:t>
            </a:r>
            <a:endParaRPr lang="el-GR" i="1" dirty="0">
              <a:solidFill>
                <a:srgbClr val="333399"/>
              </a:solidFill>
            </a:endParaRPr>
          </a:p>
        </p:txBody>
      </p:sp>
      <p:sp>
        <p:nvSpPr>
          <p:cNvPr id="7" name="Ορθογώνιο 6"/>
          <p:cNvSpPr/>
          <p:nvPr/>
        </p:nvSpPr>
        <p:spPr>
          <a:xfrm>
            <a:off x="97362" y="1052736"/>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G. glis</a:t>
            </a:r>
            <a:endParaRPr lang="en-US" b="1" dirty="0">
              <a:solidFill>
                <a:srgbClr val="C00000"/>
              </a:solidFill>
            </a:endParaRPr>
          </a:p>
        </p:txBody>
      </p:sp>
      <p:sp>
        <p:nvSpPr>
          <p:cNvPr id="8" name="Ορθογώνιο 7"/>
          <p:cNvSpPr/>
          <p:nvPr/>
        </p:nvSpPr>
        <p:spPr>
          <a:xfrm>
            <a:off x="4713163" y="1052736"/>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D. nitedula</a:t>
            </a:r>
            <a:endParaRPr lang="en-US" b="1" dirty="0">
              <a:solidFill>
                <a:srgbClr val="C00000"/>
              </a:solidFill>
            </a:endParaRPr>
          </a:p>
        </p:txBody>
      </p:sp>
      <p:sp>
        <p:nvSpPr>
          <p:cNvPr id="10"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106092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76659" y="1340768"/>
            <a:ext cx="8427789"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G. glis</a:t>
            </a:r>
            <a:endParaRPr lang="en-US" b="1" dirty="0">
              <a:solidFill>
                <a:srgbClr val="C00000"/>
              </a:solidFill>
            </a:endParaRPr>
          </a:p>
        </p:txBody>
      </p:sp>
      <p:pic>
        <p:nvPicPr>
          <p:cNvPr id="5122" name="Picture 2" descr="I:\photos\Φορέας Αίνου\Πρόγραμμα Πανίδας\Ιούνιος 2013\Grouspa_Razata_210613\IMG_356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172" t="4583" r="23611" b="29444"/>
          <a:stretch/>
        </p:blipFill>
        <p:spPr bwMode="auto">
          <a:xfrm>
            <a:off x="774512" y="1840058"/>
            <a:ext cx="7594977" cy="4757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21048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4596093" y="1126485"/>
            <a:ext cx="4259360" cy="584775"/>
          </a:xfrm>
          <a:prstGeom prst="rect">
            <a:avLst/>
          </a:prstGeom>
        </p:spPr>
        <p:txBody>
          <a:bodyPr wrap="square">
            <a:spAutoFit/>
          </a:bodyPr>
          <a:lstStyle/>
          <a:p>
            <a:pPr marL="1588" indent="-1588" algn="ctr" fontAlgn="base">
              <a:spcBef>
                <a:spcPct val="0"/>
              </a:spcBef>
              <a:spcAft>
                <a:spcPct val="0"/>
              </a:spcAft>
              <a:tabLst>
                <a:tab pos="1257300" algn="l"/>
              </a:tabLst>
            </a:pPr>
            <a:r>
              <a:rPr lang="en-US" sz="1600" b="1" i="1" dirty="0" err="1">
                <a:solidFill>
                  <a:srgbClr val="C00000"/>
                </a:solidFill>
              </a:rPr>
              <a:t>Myomimus</a:t>
            </a:r>
            <a:r>
              <a:rPr lang="en-US" sz="1600" b="1" i="1" dirty="0">
                <a:solidFill>
                  <a:srgbClr val="C00000"/>
                </a:solidFill>
              </a:rPr>
              <a:t> </a:t>
            </a:r>
            <a:r>
              <a:rPr lang="en-US" sz="1600" b="1" i="1" dirty="0" err="1">
                <a:solidFill>
                  <a:srgbClr val="C00000"/>
                </a:solidFill>
              </a:rPr>
              <a:t>roachi</a:t>
            </a:r>
            <a:r>
              <a:rPr lang="el-GR" sz="1600" b="1" i="1" dirty="0">
                <a:solidFill>
                  <a:srgbClr val="C00000"/>
                </a:solidFill>
              </a:rPr>
              <a:t>– </a:t>
            </a:r>
            <a:r>
              <a:rPr lang="el-GR" sz="1600" b="1" dirty="0">
                <a:solidFill>
                  <a:srgbClr val="C00000"/>
                </a:solidFill>
              </a:rPr>
              <a:t>Μυωξός του </a:t>
            </a:r>
            <a:r>
              <a:rPr lang="en-US" sz="1600" b="1" dirty="0">
                <a:solidFill>
                  <a:srgbClr val="C00000"/>
                </a:solidFill>
              </a:rPr>
              <a:t>Roach – CR (VU </a:t>
            </a:r>
            <a:r>
              <a:rPr lang="el-GR" sz="1600" b="1" dirty="0">
                <a:solidFill>
                  <a:srgbClr val="C00000"/>
                </a:solidFill>
              </a:rPr>
              <a:t>πανευρωπαϊκά)</a:t>
            </a:r>
            <a:endParaRPr lang="en-US" sz="1600" b="1" dirty="0">
              <a:solidFill>
                <a:srgbClr val="C00000"/>
              </a:solidFill>
            </a:endParaRPr>
          </a:p>
        </p:txBody>
      </p:sp>
      <p:sp>
        <p:nvSpPr>
          <p:cNvPr id="6" name="Ορθογώνιο 5"/>
          <p:cNvSpPr/>
          <p:nvPr/>
        </p:nvSpPr>
        <p:spPr>
          <a:xfrm>
            <a:off x="184159" y="1126485"/>
            <a:ext cx="4251325" cy="646331"/>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err="1">
                <a:solidFill>
                  <a:srgbClr val="C00000"/>
                </a:solidFill>
              </a:rPr>
              <a:t>Muscardinus</a:t>
            </a:r>
            <a:r>
              <a:rPr lang="en-US" b="1" i="1" dirty="0">
                <a:solidFill>
                  <a:srgbClr val="C00000"/>
                </a:solidFill>
              </a:rPr>
              <a:t> </a:t>
            </a:r>
            <a:r>
              <a:rPr lang="en-US" b="1" i="1" dirty="0" err="1">
                <a:solidFill>
                  <a:srgbClr val="C00000"/>
                </a:solidFill>
              </a:rPr>
              <a:t>avellanarius</a:t>
            </a:r>
            <a:r>
              <a:rPr lang="en-US" b="1" i="1" dirty="0">
                <a:solidFill>
                  <a:srgbClr val="C00000"/>
                </a:solidFill>
              </a:rPr>
              <a:t> – </a:t>
            </a:r>
            <a:r>
              <a:rPr lang="el-GR" b="1" dirty="0">
                <a:solidFill>
                  <a:srgbClr val="C00000"/>
                </a:solidFill>
              </a:rPr>
              <a:t>Βουνομυωξός – </a:t>
            </a:r>
            <a:r>
              <a:rPr lang="en-US" b="1" dirty="0">
                <a:solidFill>
                  <a:srgbClr val="C00000"/>
                </a:solidFill>
              </a:rPr>
              <a:t>VU</a:t>
            </a:r>
          </a:p>
        </p:txBody>
      </p:sp>
      <p:sp>
        <p:nvSpPr>
          <p:cNvPr id="13" name="Text Box 6"/>
          <p:cNvSpPr txBox="1">
            <a:spLocks noChangeArrowheads="1"/>
          </p:cNvSpPr>
          <p:nvPr/>
        </p:nvSpPr>
        <p:spPr bwMode="auto">
          <a:xfrm>
            <a:off x="42980" y="4077072"/>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dirty="0">
                <a:solidFill>
                  <a:srgbClr val="C00000"/>
                </a:solidFill>
              </a:rPr>
              <a:t> </a:t>
            </a:r>
            <a:r>
              <a:rPr lang="el-GR" sz="1600" b="1" dirty="0">
                <a:solidFill>
                  <a:schemeClr val="accent2"/>
                </a:solidFill>
              </a:rPr>
              <a:t>Μικρόσωμος. Λιγότερο φουντωτή ουρά, αν και με πυκνό, μακρύ τρίχωμα, έντονα πορτοκαλί. Μεγάλοι απτικοί μύστακες.</a:t>
            </a:r>
          </a:p>
        </p:txBody>
      </p:sp>
      <p:sp>
        <p:nvSpPr>
          <p:cNvPr id="14" name="Text Box 6"/>
          <p:cNvSpPr txBox="1">
            <a:spLocks noChangeArrowheads="1"/>
          </p:cNvSpPr>
          <p:nvPr/>
        </p:nvSpPr>
        <p:spPr bwMode="auto">
          <a:xfrm>
            <a:off x="4606235" y="4077072"/>
            <a:ext cx="4392488"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chemeClr val="accent2"/>
                </a:solidFill>
              </a:rPr>
              <a:t> Το λιγότερο γνωστό είδος μυωξού. Μοιάζει με ποντικό. Καθόλου φουντωτή ουρά και αρκετά κοντή σε σχέση με κεφαλοκορμό. Χρώμα γκριζωπό, πιο σκουρόχρωμο κατά μήκος της κορυφής της ράχης και μεταξύ των αυτιών. Μάγουλα και πηγούνι λευκά.</a:t>
            </a:r>
          </a:p>
        </p:txBody>
      </p:sp>
      <p:sp>
        <p:nvSpPr>
          <p:cNvPr id="15" name="Text Box 6"/>
          <p:cNvSpPr txBox="1">
            <a:spLocks noChangeArrowheads="1"/>
          </p:cNvSpPr>
          <p:nvPr/>
        </p:nvSpPr>
        <p:spPr bwMode="auto">
          <a:xfrm>
            <a:off x="251520" y="4941168"/>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dirty="0">
                <a:solidFill>
                  <a:srgbClr val="C00000"/>
                </a:solidFill>
              </a:rPr>
              <a:t> </a:t>
            </a:r>
            <a:r>
              <a:rPr lang="el-GR" sz="1600" dirty="0">
                <a:solidFill>
                  <a:schemeClr val="accent2"/>
                </a:solidFill>
              </a:rPr>
              <a:t>Μήκος κεφαλοκορμού</a:t>
            </a:r>
            <a:r>
              <a:rPr lang="el-GR" sz="1600" dirty="0">
                <a:solidFill>
                  <a:srgbClr val="C00000"/>
                </a:solidFill>
              </a:rPr>
              <a:t>: 60-90 </a:t>
            </a:r>
            <a:r>
              <a:rPr lang="en-US" sz="16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Μήκος ουράς</a:t>
            </a:r>
            <a:r>
              <a:rPr lang="el-GR" sz="1600" dirty="0">
                <a:solidFill>
                  <a:srgbClr val="C00000"/>
                </a:solidFill>
              </a:rPr>
              <a:t>: 55-80</a:t>
            </a:r>
            <a:r>
              <a:rPr lang="en-US" sz="16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Βάρος</a:t>
            </a:r>
            <a:r>
              <a:rPr lang="el-GR" sz="1600" dirty="0">
                <a:solidFill>
                  <a:srgbClr val="C00000"/>
                </a:solidFill>
              </a:rPr>
              <a:t>: 15-30 </a:t>
            </a:r>
            <a:r>
              <a:rPr lang="en-US" sz="1600" dirty="0">
                <a:solidFill>
                  <a:srgbClr val="C00000"/>
                </a:solidFill>
              </a:rPr>
              <a:t>gr</a:t>
            </a:r>
            <a:endParaRPr lang="el-GR" sz="1600" dirty="0">
              <a:solidFill>
                <a:srgbClr val="C00000"/>
              </a:solidFill>
            </a:endParaRPr>
          </a:p>
        </p:txBody>
      </p:sp>
      <p:sp>
        <p:nvSpPr>
          <p:cNvPr id="16" name="Text Box 6"/>
          <p:cNvSpPr txBox="1">
            <a:spLocks noChangeArrowheads="1"/>
          </p:cNvSpPr>
          <p:nvPr/>
        </p:nvSpPr>
        <p:spPr bwMode="auto">
          <a:xfrm>
            <a:off x="4788024" y="6008221"/>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80-130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80-95</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30-60 </a:t>
            </a:r>
            <a:r>
              <a:rPr lang="en-US" sz="1700" dirty="0">
                <a:solidFill>
                  <a:srgbClr val="C00000"/>
                </a:solidFill>
              </a:rPr>
              <a:t>gr</a:t>
            </a:r>
            <a:endParaRPr lang="el-GR" sz="1700" dirty="0">
              <a:solidFill>
                <a:srgbClr val="C00000"/>
              </a:solidFill>
            </a:endParaRPr>
          </a:p>
        </p:txBody>
      </p:sp>
      <p:pic>
        <p:nvPicPr>
          <p:cNvPr id="2050" name="Picture 2" descr="http://www.kesfetmekicinbak.com/images/news/haber2318/g14ab0df1_yediuyurlar-7.jpg"/>
          <p:cNvPicPr>
            <a:picLocks noChangeAspect="1" noChangeArrowheads="1"/>
          </p:cNvPicPr>
          <p:nvPr/>
        </p:nvPicPr>
        <p:blipFill rotWithShape="1">
          <a:blip r:embed="rId3">
            <a:extLst>
              <a:ext uri="{28A0092B-C50C-407E-A947-70E740481C1C}">
                <a14:useLocalDpi xmlns:a14="http://schemas.microsoft.com/office/drawing/2010/main" val="0"/>
              </a:ext>
            </a:extLst>
          </a:blip>
          <a:srcRect t="7746" b="16247"/>
          <a:stretch/>
        </p:blipFill>
        <p:spPr bwMode="auto">
          <a:xfrm>
            <a:off x="4900426" y="1844824"/>
            <a:ext cx="3650694" cy="22198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Τια Βάσω\Documents\Οι σαρώσεις μου\2014-05 (Μαϊ)\Σκίτσο Muscardin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9" y="1760116"/>
            <a:ext cx="4251325" cy="21574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261516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596093" y="1548774"/>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roachi</a:t>
            </a:r>
            <a:endParaRPr lang="en-US" b="1" i="1" dirty="0">
              <a:solidFill>
                <a:srgbClr val="C00000"/>
              </a:solidFill>
            </a:endParaRPr>
          </a:p>
        </p:txBody>
      </p:sp>
      <p:sp>
        <p:nvSpPr>
          <p:cNvPr id="15" name="Ορθογώνιο 14"/>
          <p:cNvSpPr/>
          <p:nvPr/>
        </p:nvSpPr>
        <p:spPr>
          <a:xfrm>
            <a:off x="395536" y="1548774"/>
            <a:ext cx="3520132"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avellanarius</a:t>
            </a:r>
            <a:endParaRPr lang="en-US" b="1" i="1" dirty="0">
              <a:solidFill>
                <a:srgbClr val="C00000"/>
              </a:solidFill>
            </a:endParaRPr>
          </a:p>
        </p:txBody>
      </p:sp>
      <p:pic>
        <p:nvPicPr>
          <p:cNvPr id="4098" name="Picture 2" descr="C:\Users\Τια Βάσω\Documents\Οι σαρώσεις μου\2014-05 (Μαϊ)\Εξαπλώσεις τρωκτικών Ευρώπη0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502" y="2005309"/>
            <a:ext cx="4378147" cy="456377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Τια Βάσω\Documents\Οι σαρώσεις μου\2014-05 (Μαϊ)\Εξαπλώσεις τρωκτικών Ευρώπη0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112" y="2005309"/>
            <a:ext cx="4269334" cy="4518965"/>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342415" y="1091409"/>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
        <p:nvSpPr>
          <p:cNvPr id="10"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223163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500"/>
                                        <p:tgtEl>
                                          <p:spTgt spid="4099"/>
                                        </p:tgtEl>
                                      </p:cBhvr>
                                    </p:animEffect>
                                  </p:childTnLst>
                                </p:cTn>
                              </p:par>
                              <p:par>
                                <p:cTn id="14" presetID="10"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97362" y="1052736"/>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avellanarius</a:t>
            </a:r>
            <a:endParaRPr lang="en-US" b="1" dirty="0">
              <a:solidFill>
                <a:srgbClr val="C00000"/>
              </a:solidFill>
            </a:endParaRPr>
          </a:p>
        </p:txBody>
      </p:sp>
      <p:sp>
        <p:nvSpPr>
          <p:cNvPr id="6" name="Ορθογώνιο 5"/>
          <p:cNvSpPr/>
          <p:nvPr/>
        </p:nvSpPr>
        <p:spPr>
          <a:xfrm>
            <a:off x="4713163" y="1052736"/>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roachi</a:t>
            </a:r>
            <a:endParaRPr lang="en-US" b="1" dirty="0">
              <a:solidFill>
                <a:srgbClr val="C00000"/>
              </a:solidFill>
            </a:endParaRPr>
          </a:p>
        </p:txBody>
      </p:sp>
      <p:sp>
        <p:nvSpPr>
          <p:cNvPr id="7" name="Text Box 6"/>
          <p:cNvSpPr txBox="1">
            <a:spLocks noChangeArrowheads="1"/>
          </p:cNvSpPr>
          <p:nvPr/>
        </p:nvSpPr>
        <p:spPr bwMode="auto">
          <a:xfrm>
            <a:off x="4572000" y="1613699"/>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Ανοικτές εκτάσεις, αλλά κυρίως </a:t>
            </a:r>
            <a:r>
              <a:rPr lang="el-GR" dirty="0" err="1">
                <a:solidFill>
                  <a:schemeClr val="accent2"/>
                </a:solidFill>
              </a:rPr>
              <a:t>θαμνοφράκτες</a:t>
            </a:r>
            <a:r>
              <a:rPr lang="el-GR" dirty="0">
                <a:solidFill>
                  <a:schemeClr val="accent2"/>
                </a:solidFill>
              </a:rPr>
              <a:t>, σε σειρές δένδρων στα όρια καλλιεργειών σιτηρών και σε αμπελώνες. Επίσης σε οπωρώνες, κήπους κηπευτικών, εγκαταλελειμμένα χωράφια βελανιδιών και συκιών. Απλές φωλιές χωρίς ιδιαίτερη επένδυση.</a:t>
            </a:r>
            <a:endParaRPr lang="el-GR" b="1" dirty="0">
              <a:solidFill>
                <a:schemeClr val="accent2"/>
              </a:solidFill>
            </a:endParaRPr>
          </a:p>
        </p:txBody>
      </p:sp>
      <p:sp>
        <p:nvSpPr>
          <p:cNvPr id="8" name="Text Box 6"/>
          <p:cNvSpPr txBox="1">
            <a:spLocks noChangeArrowheads="1"/>
          </p:cNvSpPr>
          <p:nvPr/>
        </p:nvSpPr>
        <p:spPr bwMode="auto">
          <a:xfrm>
            <a:off x="179512" y="1556792"/>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Φυλλοβόλα δάση, πυκνοί θαμνώνες, </a:t>
            </a:r>
            <a:r>
              <a:rPr lang="el-GR" dirty="0" err="1">
                <a:solidFill>
                  <a:schemeClr val="accent2"/>
                </a:solidFill>
              </a:rPr>
              <a:t>θαμνοφράκτες</a:t>
            </a:r>
            <a:r>
              <a:rPr lang="el-GR" dirty="0">
                <a:solidFill>
                  <a:schemeClr val="accent2"/>
                </a:solidFill>
              </a:rPr>
              <a:t>. Φωλιάζει σε συμπαγή, πλεγμένη φωλιά, χωρίς ευδιάκριτη είσοδο, μερικές φορές χρησιμοποιώντας ως βάση φωλιές πουλιών ή σκίουρων, σε ύψος 5μ από το έδαφος ή και χαμηλότερα, σε θαμνώνες. </a:t>
            </a:r>
            <a:endParaRPr lang="el-GR" b="1" dirty="0">
              <a:solidFill>
                <a:schemeClr val="accent2"/>
              </a:solidFill>
            </a:endParaRPr>
          </a:p>
        </p:txBody>
      </p:sp>
      <p:sp>
        <p:nvSpPr>
          <p:cNvPr id="9" name="Text Box 6"/>
          <p:cNvSpPr txBox="1">
            <a:spLocks noChangeArrowheads="1"/>
          </p:cNvSpPr>
          <p:nvPr/>
        </p:nvSpPr>
        <p:spPr bwMode="auto">
          <a:xfrm>
            <a:off x="179512" y="3645024"/>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Νυκτόβιο. Τρέφεται κυρίως με ξηρούς καρπούς (φουντούκια, κάστανα, βελανίδια), μούρα και φρούτα. Περιστασιακά με έντομα και αυγά - νεοσσούς πουλιών. Οξεία ακοή και καλή νυχτερινή όραση. Χειμερία νάρκη, πιθανώς, κάτω από το έδαφος. Κύριο αίτιο θανάτου η λιμοκτονία κατά τη χειμερία νάρκη.</a:t>
            </a:r>
            <a:endParaRPr lang="el-GR" b="1" dirty="0">
              <a:solidFill>
                <a:schemeClr val="accent2"/>
              </a:solidFill>
            </a:endParaRPr>
          </a:p>
        </p:txBody>
      </p:sp>
      <p:sp>
        <p:nvSpPr>
          <p:cNvPr id="10" name="Text Box 6"/>
          <p:cNvSpPr txBox="1">
            <a:spLocks noChangeArrowheads="1"/>
          </p:cNvSpPr>
          <p:nvPr/>
        </p:nvSpPr>
        <p:spPr bwMode="auto">
          <a:xfrm>
            <a:off x="4581128" y="4377878"/>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Ηθολογία-Διατροφή: </a:t>
            </a:r>
            <a:r>
              <a:rPr lang="el-GR" dirty="0">
                <a:solidFill>
                  <a:schemeClr val="accent2"/>
                </a:solidFill>
              </a:rPr>
              <a:t>Πιθανώς πιο δενδρόβιο από ό,τι είχε αρχικά θεωρηθεί. Δεν δημιουργεί στοές στο έδαφος, αν και περνά τη χειμερία νάρκη υπογείως, κατά την οποία πολλά ζώα συγκεντρώνονται στην ίδια φωλιά. </a:t>
            </a:r>
            <a:endParaRPr lang="el-GR" b="1" dirty="0">
              <a:solidFill>
                <a:schemeClr val="accent2"/>
              </a:solidFill>
            </a:endParaRPr>
          </a:p>
        </p:txBody>
      </p:sp>
      <p:sp>
        <p:nvSpPr>
          <p:cNvPr id="1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293392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Τάξη Τρωκτικά</a:t>
            </a:r>
            <a:endParaRPr lang="el-GR" b="1" dirty="0">
              <a:solidFill>
                <a:srgbClr val="000000"/>
              </a:solidFill>
            </a:endParaRPr>
          </a:p>
        </p:txBody>
      </p:sp>
      <p:sp>
        <p:nvSpPr>
          <p:cNvPr id="11" name="Text Box 6"/>
          <p:cNvSpPr txBox="1">
            <a:spLocks noChangeArrowheads="1"/>
          </p:cNvSpPr>
          <p:nvPr/>
        </p:nvSpPr>
        <p:spPr bwMode="auto">
          <a:xfrm>
            <a:off x="4572000" y="3625279"/>
            <a:ext cx="446449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Διαχωρισμός σε </a:t>
            </a:r>
            <a:r>
              <a:rPr lang="en-US" sz="2000" b="1" dirty="0">
                <a:solidFill>
                  <a:srgbClr val="333399"/>
                </a:solidFill>
              </a:rPr>
              <a:t>3</a:t>
            </a:r>
            <a:r>
              <a:rPr lang="el-GR" sz="2000" b="1" dirty="0">
                <a:solidFill>
                  <a:srgbClr val="333399"/>
                </a:solidFill>
              </a:rPr>
              <a:t> κυρίως Υποτάξεις: </a:t>
            </a:r>
            <a:r>
              <a:rPr lang="en-US" sz="2000" b="1" dirty="0" err="1">
                <a:solidFill>
                  <a:srgbClr val="C00000"/>
                </a:solidFill>
              </a:rPr>
              <a:t>Sciuromorpha</a:t>
            </a:r>
            <a:r>
              <a:rPr lang="en-US" sz="2000" b="1" dirty="0">
                <a:solidFill>
                  <a:srgbClr val="C00000"/>
                </a:solidFill>
              </a:rPr>
              <a:t>, </a:t>
            </a:r>
            <a:r>
              <a:rPr lang="en-US" sz="2000" b="1" dirty="0" err="1">
                <a:solidFill>
                  <a:srgbClr val="C00000"/>
                </a:solidFill>
              </a:rPr>
              <a:t>Myomorpha</a:t>
            </a:r>
            <a:r>
              <a:rPr lang="en-US" sz="2000" b="1" dirty="0">
                <a:solidFill>
                  <a:srgbClr val="C00000"/>
                </a:solidFill>
              </a:rPr>
              <a:t> </a:t>
            </a:r>
            <a:r>
              <a:rPr lang="el-GR" sz="2000" b="1" dirty="0">
                <a:solidFill>
                  <a:srgbClr val="C00000"/>
                </a:solidFill>
              </a:rPr>
              <a:t>και</a:t>
            </a:r>
            <a:r>
              <a:rPr lang="en-US" sz="2000" b="1" dirty="0">
                <a:solidFill>
                  <a:srgbClr val="C00000"/>
                </a:solidFill>
              </a:rPr>
              <a:t> </a:t>
            </a:r>
            <a:r>
              <a:rPr lang="en-US" sz="2000" b="1" dirty="0" err="1">
                <a:solidFill>
                  <a:srgbClr val="C00000"/>
                </a:solidFill>
              </a:rPr>
              <a:t>Hystricomorpha</a:t>
            </a:r>
            <a:endParaRPr lang="el-GR" sz="2000" b="1" dirty="0">
              <a:solidFill>
                <a:srgbClr val="333399"/>
              </a:solidFill>
            </a:endParaRPr>
          </a:p>
        </p:txBody>
      </p:sp>
      <p:sp>
        <p:nvSpPr>
          <p:cNvPr id="12" name="Text Box 6"/>
          <p:cNvSpPr txBox="1">
            <a:spLocks noChangeArrowheads="1"/>
          </p:cNvSpPr>
          <p:nvPr/>
        </p:nvSpPr>
        <p:spPr bwMode="auto">
          <a:xfrm>
            <a:off x="2124075" y="4930680"/>
            <a:ext cx="4895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dirty="0">
                <a:solidFill>
                  <a:srgbClr val="00B050"/>
                </a:solidFill>
              </a:rPr>
              <a:t> Εμείς θα ακολουθήσουμε την πρώτη</a:t>
            </a:r>
          </a:p>
        </p:txBody>
      </p:sp>
      <p:sp>
        <p:nvSpPr>
          <p:cNvPr id="14" name="Text Box 6"/>
          <p:cNvSpPr txBox="1">
            <a:spLocks noChangeArrowheads="1"/>
          </p:cNvSpPr>
          <p:nvPr/>
        </p:nvSpPr>
        <p:spPr bwMode="auto">
          <a:xfrm>
            <a:off x="323528" y="1484784"/>
            <a:ext cx="85689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Η πολυπληθέστερη ομάδα των θηλαστικών! Περισσότερα από 2000 είδη, αποτελώντας το 42% του συνόλου της παγκόσμιας βιοποικιλότητας των θηλαστικών!</a:t>
            </a:r>
            <a:endParaRPr lang="en-GB" sz="2000" b="1" dirty="0">
              <a:solidFill>
                <a:srgbClr val="333399"/>
              </a:solidFill>
            </a:endParaRPr>
          </a:p>
        </p:txBody>
      </p:sp>
      <p:sp>
        <p:nvSpPr>
          <p:cNvPr id="15" name="Text Box 6"/>
          <p:cNvSpPr txBox="1">
            <a:spLocks noChangeArrowheads="1"/>
          </p:cNvSpPr>
          <p:nvPr/>
        </p:nvSpPr>
        <p:spPr bwMode="auto">
          <a:xfrm>
            <a:off x="3635896" y="2780928"/>
            <a:ext cx="18722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00B050"/>
                </a:solidFill>
              </a:rPr>
              <a:t>Δύο τάσεις:</a:t>
            </a:r>
            <a:endParaRPr lang="en-GB" sz="2000" b="1" dirty="0">
              <a:solidFill>
                <a:srgbClr val="00B050"/>
              </a:solidFill>
            </a:endParaRPr>
          </a:p>
        </p:txBody>
      </p:sp>
      <p:sp>
        <p:nvSpPr>
          <p:cNvPr id="16" name="Text Box 6"/>
          <p:cNvSpPr txBox="1">
            <a:spLocks noChangeArrowheads="1"/>
          </p:cNvSpPr>
          <p:nvPr/>
        </p:nvSpPr>
        <p:spPr bwMode="auto">
          <a:xfrm>
            <a:off x="64933" y="3625279"/>
            <a:ext cx="41182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Διαχωρισμός σε 2 Υποτάξεις: </a:t>
            </a:r>
            <a:r>
              <a:rPr lang="en-US" sz="2000" b="1" dirty="0" err="1">
                <a:solidFill>
                  <a:srgbClr val="C00000"/>
                </a:solidFill>
              </a:rPr>
              <a:t>Sciurognathi</a:t>
            </a:r>
            <a:r>
              <a:rPr lang="en-US" sz="2000" b="1" dirty="0">
                <a:solidFill>
                  <a:srgbClr val="C00000"/>
                </a:solidFill>
              </a:rPr>
              <a:t> </a:t>
            </a:r>
            <a:r>
              <a:rPr lang="el-GR" sz="2000" b="1" dirty="0">
                <a:solidFill>
                  <a:srgbClr val="C00000"/>
                </a:solidFill>
              </a:rPr>
              <a:t>και </a:t>
            </a:r>
            <a:r>
              <a:rPr lang="en-US" sz="2000" b="1" dirty="0" err="1">
                <a:solidFill>
                  <a:srgbClr val="C00000"/>
                </a:solidFill>
              </a:rPr>
              <a:t>Hystricognathi</a:t>
            </a:r>
            <a:endParaRPr lang="el-GR" sz="2000" b="1" dirty="0">
              <a:solidFill>
                <a:srgbClr val="333399"/>
              </a:solidFill>
            </a:endParaRPr>
          </a:p>
        </p:txBody>
      </p:sp>
    </p:spTree>
    <p:extLst>
      <p:ext uri="{BB962C8B-B14F-4D97-AF65-F5344CB8AC3E}">
        <p14:creationId xmlns:p14="http://schemas.microsoft.com/office/powerpoint/2010/main" val="30711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772816"/>
            <a:ext cx="4439681"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4 ζεύγη.</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Μάιος-Σεπτέμβριος</a:t>
            </a: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22-24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1-2 με 2-7 μικρά</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Άνοιγμα ματιών</a:t>
            </a:r>
            <a:r>
              <a:rPr lang="el-GR" dirty="0">
                <a:solidFill>
                  <a:srgbClr val="333399"/>
                </a:solidFill>
              </a:rPr>
              <a:t>: 3 εβδομάδες μετά τον τοκετό</a:t>
            </a: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6-8 εβδομάδες</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Έως 4 έτη (6 σε αιχμαλωσία)!</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μετά τον πρώτο χειμώνα από τη γέννηση</a:t>
            </a:r>
          </a:p>
        </p:txBody>
      </p:sp>
      <p:sp>
        <p:nvSpPr>
          <p:cNvPr id="3" name="Text Box 6"/>
          <p:cNvSpPr txBox="1">
            <a:spLocks noChangeArrowheads="1"/>
          </p:cNvSpPr>
          <p:nvPr/>
        </p:nvSpPr>
        <p:spPr bwMode="auto">
          <a:xfrm>
            <a:off x="4644008" y="1772816"/>
            <a:ext cx="4305615"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7 ζεύγη (ο μεγαλύτερος αριθμός στα </a:t>
            </a:r>
            <a:r>
              <a:rPr lang="en-US" dirty="0">
                <a:solidFill>
                  <a:srgbClr val="333399"/>
                </a:solidFill>
              </a:rPr>
              <a:t>Myoxidae)</a:t>
            </a:r>
            <a:endParaRPr lang="el-GR" dirty="0">
              <a:solidFill>
                <a:srgbClr val="333399"/>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Μάιος-Αύγουστος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a:t>
            </a:r>
            <a:r>
              <a:rPr lang="en-US" dirty="0" err="1">
                <a:solidFill>
                  <a:srgbClr val="333399"/>
                </a:solidFill>
              </a:rPr>
              <a:t>ca</a:t>
            </a:r>
            <a:r>
              <a:rPr lang="el-GR" dirty="0">
                <a:solidFill>
                  <a:srgbClr val="333399"/>
                </a:solidFill>
              </a:rPr>
              <a:t>. 30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1-2 ετησίως με εκτίμηση για 5-14 μικρά.</a:t>
            </a: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30 ημέρες</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μετά τον πρώτο χειμώνα από τη γέννηση.</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Περίπου 5,5 έτη.</a:t>
            </a:r>
            <a:endParaRPr lang="el-GR" i="1" dirty="0">
              <a:solidFill>
                <a:srgbClr val="333399"/>
              </a:solidFill>
            </a:endParaRPr>
          </a:p>
        </p:txBody>
      </p:sp>
      <p:sp>
        <p:nvSpPr>
          <p:cNvPr id="10" name="Ορθογώνιο 9"/>
          <p:cNvSpPr/>
          <p:nvPr/>
        </p:nvSpPr>
        <p:spPr>
          <a:xfrm>
            <a:off x="97362" y="1052736"/>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avellanarius</a:t>
            </a:r>
            <a:endParaRPr lang="en-US" b="1" dirty="0">
              <a:solidFill>
                <a:srgbClr val="C00000"/>
              </a:solidFill>
            </a:endParaRPr>
          </a:p>
        </p:txBody>
      </p:sp>
      <p:sp>
        <p:nvSpPr>
          <p:cNvPr id="11" name="Ορθογώνιο 10"/>
          <p:cNvSpPr/>
          <p:nvPr/>
        </p:nvSpPr>
        <p:spPr>
          <a:xfrm>
            <a:off x="4713163" y="1052736"/>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roachi</a:t>
            </a:r>
            <a:endParaRPr lang="en-US" b="1" dirty="0">
              <a:solidFill>
                <a:srgbClr val="C00000"/>
              </a:solidFill>
            </a:endParaRPr>
          </a:p>
        </p:txBody>
      </p:sp>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72005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76659" y="1340768"/>
            <a:ext cx="8427789"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dirty="0">
                <a:solidFill>
                  <a:srgbClr val="C00000"/>
                </a:solidFill>
              </a:rPr>
              <a:t>Τεχνητή φωλιά - </a:t>
            </a:r>
            <a:r>
              <a:rPr lang="en-US" b="1" dirty="0" err="1">
                <a:solidFill>
                  <a:srgbClr val="C00000"/>
                </a:solidFill>
              </a:rPr>
              <a:t>Nestbox</a:t>
            </a:r>
            <a:endParaRPr lang="en-US" b="1" dirty="0">
              <a:solidFill>
                <a:srgbClr val="C00000"/>
              </a:solidFill>
            </a:endParaRPr>
          </a:p>
        </p:txBody>
      </p:sp>
      <p:pic>
        <p:nvPicPr>
          <p:cNvPr id="7170" name="Picture 2" descr="http://news.bbcimg.co.uk/media/images/53229000/jpg/_53229611_img_2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08" y="1851644"/>
            <a:ext cx="8180784" cy="46016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1.bp.blogspot.com/-EgjV1d3U-aI/TdfiNY8jQVI/AAAAAAAABoc/gNuTUawkNk4/s1600/L10808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6426" y="1851644"/>
            <a:ext cx="6531149" cy="489574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nhbs.com/hoopoe/wp-content/uploads/2012/07/dormousetube.jpg?9d7bd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7644" y="1851644"/>
            <a:ext cx="6408712" cy="4803962"/>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176659" y="1340768"/>
            <a:ext cx="8427789"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dirty="0">
                <a:solidFill>
                  <a:srgbClr val="C00000"/>
                </a:solidFill>
              </a:rPr>
              <a:t>Παγίδα τύπου </a:t>
            </a:r>
            <a:r>
              <a:rPr lang="en-US" b="1" dirty="0">
                <a:solidFill>
                  <a:srgbClr val="C00000"/>
                </a:solidFill>
              </a:rPr>
              <a:t>Sherman</a:t>
            </a:r>
          </a:p>
        </p:txBody>
      </p:sp>
      <p:sp>
        <p:nvSpPr>
          <p:cNvPr id="9"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a:solidFill>
                  <a:srgbClr val="800000"/>
                </a:solidFill>
              </a:rPr>
              <a:t>Gliridae</a:t>
            </a:r>
            <a:r>
              <a:rPr lang="el-GR" sz="2800" b="1" dirty="0">
                <a:solidFill>
                  <a:srgbClr val="800000"/>
                </a:solidFill>
              </a:rPr>
              <a:t>: Μυωξοί</a:t>
            </a:r>
            <a:endParaRPr lang="el-GR" b="1" dirty="0">
              <a:solidFill>
                <a:srgbClr val="000000"/>
              </a:solidFill>
            </a:endParaRPr>
          </a:p>
        </p:txBody>
      </p:sp>
    </p:spTree>
    <p:extLst>
      <p:ext uri="{BB962C8B-B14F-4D97-AF65-F5344CB8AC3E}">
        <p14:creationId xmlns:p14="http://schemas.microsoft.com/office/powerpoint/2010/main" val="126879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170"/>
                                        </p:tgtEl>
                                      </p:cBhvr>
                                    </p:animEffect>
                                    <p:set>
                                      <p:cBhvr>
                                        <p:cTn id="15" dur="1" fill="hold">
                                          <p:stCondLst>
                                            <p:cond delay="499"/>
                                          </p:stCondLst>
                                        </p:cTn>
                                        <p:tgtEl>
                                          <p:spTgt spid="717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fade">
                                      <p:cBhvr>
                                        <p:cTn id="18" dur="500"/>
                                        <p:tgtEl>
                                          <p:spTgt spid="71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174"/>
                                        </p:tgtEl>
                                      </p:cBhvr>
                                    </p:animEffect>
                                    <p:set>
                                      <p:cBhvr>
                                        <p:cTn id="23" dur="1" fill="hold">
                                          <p:stCondLst>
                                            <p:cond delay="499"/>
                                          </p:stCondLst>
                                        </p:cTn>
                                        <p:tgtEl>
                                          <p:spTgt spid="717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172"/>
                                        </p:tgtEl>
                                        <p:attrNameLst>
                                          <p:attrName>style.visibility</p:attrName>
                                        </p:attrNameLst>
                                      </p:cBhvr>
                                      <p:to>
                                        <p:strVal val="visible"/>
                                      </p:to>
                                    </p:set>
                                    <p:animEffect transition="in" filter="fade">
                                      <p:cBhvr>
                                        <p:cTn id="29" dur="500"/>
                                        <p:tgtEl>
                                          <p:spTgt spid="71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3" name="Text Box 6"/>
          <p:cNvSpPr txBox="1">
            <a:spLocks noChangeArrowheads="1"/>
          </p:cNvSpPr>
          <p:nvPr/>
        </p:nvSpPr>
        <p:spPr bwMode="auto">
          <a:xfrm>
            <a:off x="179512" y="1243694"/>
            <a:ext cx="85849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a:t>
            </a:r>
            <a:r>
              <a:rPr lang="el-GR" sz="2000" b="1" dirty="0">
                <a:solidFill>
                  <a:srgbClr val="C00000"/>
                </a:solidFill>
              </a:rPr>
              <a:t>Γεωγραφική εξάπλωση</a:t>
            </a:r>
            <a:r>
              <a:rPr lang="el-GR" sz="2000" b="1" dirty="0">
                <a:solidFill>
                  <a:srgbClr val="333399"/>
                </a:solidFill>
              </a:rPr>
              <a:t>: Παγκόσμια. Τα 2/3 των ειδών Τρωκτικών ανήκουν εδώ. Θεωρούνται εξελικτικά τα πιο επιτυχημένα θηλαστικά.  </a:t>
            </a:r>
            <a:endParaRPr lang="en-GB" sz="2000" b="1" dirty="0">
              <a:solidFill>
                <a:srgbClr val="333399"/>
              </a:solidFill>
            </a:endParaRPr>
          </a:p>
        </p:txBody>
      </p:sp>
      <p:sp>
        <p:nvSpPr>
          <p:cNvPr id="4" name="Text Box 6"/>
          <p:cNvSpPr txBox="1">
            <a:spLocks noChangeArrowheads="1"/>
          </p:cNvSpPr>
          <p:nvPr/>
        </p:nvSpPr>
        <p:spPr bwMode="auto">
          <a:xfrm>
            <a:off x="280680" y="2060848"/>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Κυρίως εδαφόβια τρωκτικά, πλην όμως ικανά στην αναρρίχηση, και κατά κανόνα στη κολύμβηση. Αλτική ικανότητα.</a:t>
            </a:r>
            <a:endParaRPr lang="en-US" sz="2000" b="1" i="1" dirty="0">
              <a:solidFill>
                <a:srgbClr val="C00000"/>
              </a:solidFill>
            </a:endParaRPr>
          </a:p>
        </p:txBody>
      </p:sp>
      <p:sp>
        <p:nvSpPr>
          <p:cNvPr id="6" name="Text Box 6"/>
          <p:cNvSpPr txBox="1">
            <a:spLocks noChangeArrowheads="1"/>
          </p:cNvSpPr>
          <p:nvPr/>
        </p:nvSpPr>
        <p:spPr bwMode="auto">
          <a:xfrm>
            <a:off x="280680" y="28848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Σημαντική η επικοινωνία με οσφρητικά ερεθίσματα.</a:t>
            </a:r>
            <a:endParaRPr lang="en-US" sz="2000" b="1" i="1" dirty="0">
              <a:solidFill>
                <a:srgbClr val="C00000"/>
              </a:solidFill>
            </a:endParaRPr>
          </a:p>
        </p:txBody>
      </p:sp>
      <p:sp>
        <p:nvSpPr>
          <p:cNvPr id="9" name="Text Box 6"/>
          <p:cNvSpPr txBox="1">
            <a:spLocks noChangeArrowheads="1"/>
          </p:cNvSpPr>
          <p:nvPr/>
        </p:nvSpPr>
        <p:spPr bwMode="auto">
          <a:xfrm>
            <a:off x="280680" y="4077072"/>
            <a:ext cx="3571239"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a:t>
            </a:r>
            <a:r>
              <a:rPr lang="el-GR" sz="2500" b="1" dirty="0" err="1">
                <a:solidFill>
                  <a:srgbClr val="C00000"/>
                </a:solidFill>
              </a:rPr>
              <a:t>0/0</a:t>
            </a:r>
            <a:r>
              <a:rPr lang="el-GR" sz="2500" b="1" dirty="0">
                <a:solidFill>
                  <a:srgbClr val="C00000"/>
                </a:solidFill>
              </a:rPr>
              <a:t> 3/3 = 16</a:t>
            </a:r>
          </a:p>
        </p:txBody>
      </p:sp>
      <p:pic>
        <p:nvPicPr>
          <p:cNvPr id="6145" name="Picture 1" descr="C:\Users\Τια Βάσω\Documents\Οι σαρώσεις μου\2014-05 (Μαϊ)\Κρανιο Murinae (Rattu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2" r="2098"/>
          <a:stretch/>
        </p:blipFill>
        <p:spPr bwMode="auto">
          <a:xfrm>
            <a:off x="3930722" y="3303240"/>
            <a:ext cx="5177782" cy="336708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146" name="Picture 2" descr="C:\Users\Τια Βάσω\Documents\Οι σαρώσεις μου\2014-05 (Μαϊ)\Γομφίοι Murinae (Ratt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2467" y="3284984"/>
            <a:ext cx="2134292" cy="3403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3905835" y="4632841"/>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Άνω </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
        <p:nvSpPr>
          <p:cNvPr id="13" name="Text Box 6"/>
          <p:cNvSpPr txBox="1">
            <a:spLocks noChangeArrowheads="1"/>
          </p:cNvSpPr>
          <p:nvPr/>
        </p:nvSpPr>
        <p:spPr bwMode="auto">
          <a:xfrm>
            <a:off x="7597368" y="4632841"/>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Κάτω</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Tree>
    <p:extLst>
      <p:ext uri="{BB962C8B-B14F-4D97-AF65-F5344CB8AC3E}">
        <p14:creationId xmlns:p14="http://schemas.microsoft.com/office/powerpoint/2010/main" val="93924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6145"/>
                                        </p:tgtEl>
                                        <p:attrNameLst>
                                          <p:attrName>style.visibility</p:attrName>
                                        </p:attrNameLst>
                                      </p:cBhvr>
                                      <p:to>
                                        <p:strVal val="visible"/>
                                      </p:to>
                                    </p:set>
                                    <p:animEffect transition="in" filter="fade">
                                      <p:cBhvr>
                                        <p:cTn id="25" dur="500"/>
                                        <p:tgtEl>
                                          <p:spTgt spid="61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145"/>
                                        </p:tgtEl>
                                      </p:cBhvr>
                                    </p:animEffect>
                                    <p:set>
                                      <p:cBhvr>
                                        <p:cTn id="30" dur="1" fill="hold">
                                          <p:stCondLst>
                                            <p:cond delay="499"/>
                                          </p:stCondLst>
                                        </p:cTn>
                                        <p:tgtEl>
                                          <p:spTgt spid="614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fade">
                                      <p:cBhvr>
                                        <p:cTn id="33" dur="500"/>
                                        <p:tgtEl>
                                          <p:spTgt spid="614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animBg="1"/>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Ελλάδα: </a:t>
            </a:r>
            <a:r>
              <a:rPr lang="el-GR" sz="2000" b="1" dirty="0">
                <a:solidFill>
                  <a:srgbClr val="C00000"/>
                </a:solidFill>
              </a:rPr>
              <a:t>5</a:t>
            </a:r>
            <a:r>
              <a:rPr lang="en-US" sz="2000" b="1" dirty="0">
                <a:solidFill>
                  <a:srgbClr val="C00000"/>
                </a:solidFill>
              </a:rPr>
              <a:t> </a:t>
            </a:r>
            <a:r>
              <a:rPr lang="el-GR" sz="2000" b="1" dirty="0">
                <a:solidFill>
                  <a:srgbClr val="C00000"/>
                </a:solidFill>
              </a:rPr>
              <a:t>Γένη</a:t>
            </a:r>
            <a:r>
              <a:rPr lang="el-GR" sz="2000" b="1" dirty="0">
                <a:solidFill>
                  <a:srgbClr val="333399"/>
                </a:solidFill>
              </a:rPr>
              <a:t> </a:t>
            </a:r>
            <a:r>
              <a:rPr lang="el-GR" sz="2000" b="1" dirty="0">
                <a:solidFill>
                  <a:srgbClr val="C00000"/>
                </a:solidFill>
              </a:rPr>
              <a:t>&amp; 13 Είδη</a:t>
            </a:r>
            <a:endParaRPr lang="en-US" sz="2000" b="1" i="1" dirty="0">
              <a:solidFill>
                <a:srgbClr val="C00000"/>
              </a:solidFill>
            </a:endParaRPr>
          </a:p>
        </p:txBody>
      </p:sp>
      <p:sp>
        <p:nvSpPr>
          <p:cNvPr id="6" name="Ορθογώνιο 5"/>
          <p:cNvSpPr/>
          <p:nvPr/>
        </p:nvSpPr>
        <p:spPr>
          <a:xfrm>
            <a:off x="176659"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Rattus </a:t>
            </a:r>
            <a:r>
              <a:rPr lang="en-US" b="1" i="1" dirty="0" err="1">
                <a:solidFill>
                  <a:srgbClr val="C00000"/>
                </a:solidFill>
              </a:rPr>
              <a:t>rattus</a:t>
            </a:r>
            <a:r>
              <a:rPr lang="en-US" b="1" i="1" dirty="0">
                <a:solidFill>
                  <a:srgbClr val="C00000"/>
                </a:solidFill>
              </a:rPr>
              <a:t> – </a:t>
            </a:r>
            <a:r>
              <a:rPr lang="el-GR" b="1" dirty="0" err="1">
                <a:solidFill>
                  <a:srgbClr val="C00000"/>
                </a:solidFill>
              </a:rPr>
              <a:t>Μαυροποντικός</a:t>
            </a:r>
            <a:r>
              <a:rPr lang="el-GR" b="1" dirty="0">
                <a:solidFill>
                  <a:srgbClr val="C00000"/>
                </a:solidFill>
              </a:rPr>
              <a:t> – </a:t>
            </a:r>
            <a:r>
              <a:rPr lang="en-US" b="1" dirty="0">
                <a:solidFill>
                  <a:srgbClr val="C00000"/>
                </a:solidFill>
              </a:rPr>
              <a:t>LC</a:t>
            </a:r>
          </a:p>
        </p:txBody>
      </p:sp>
      <p:sp>
        <p:nvSpPr>
          <p:cNvPr id="15" name="Text Box 6"/>
          <p:cNvSpPr txBox="1">
            <a:spLocks noChangeArrowheads="1"/>
          </p:cNvSpPr>
          <p:nvPr/>
        </p:nvSpPr>
        <p:spPr bwMode="auto">
          <a:xfrm>
            <a:off x="4641977" y="5838363"/>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dirty="0">
                <a:solidFill>
                  <a:srgbClr val="C00000"/>
                </a:solidFill>
              </a:rPr>
              <a:t> </a:t>
            </a:r>
            <a:r>
              <a:rPr lang="el-GR" sz="1600" dirty="0">
                <a:solidFill>
                  <a:schemeClr val="accent2"/>
                </a:solidFill>
              </a:rPr>
              <a:t>Μήκος κεφαλοκορμού</a:t>
            </a:r>
            <a:r>
              <a:rPr lang="el-GR" sz="1600" dirty="0">
                <a:solidFill>
                  <a:srgbClr val="C00000"/>
                </a:solidFill>
              </a:rPr>
              <a:t>: 214-290 </a:t>
            </a:r>
            <a:r>
              <a:rPr lang="en-US" sz="16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Μήκος ουράς</a:t>
            </a:r>
            <a:r>
              <a:rPr lang="el-GR" sz="1600" dirty="0">
                <a:solidFill>
                  <a:srgbClr val="C00000"/>
                </a:solidFill>
              </a:rPr>
              <a:t>: 170-230</a:t>
            </a:r>
            <a:r>
              <a:rPr lang="en-US" sz="1600" dirty="0">
                <a:solidFill>
                  <a:srgbClr val="C00000"/>
                </a:solidFill>
              </a:rPr>
              <a:t> mm</a:t>
            </a:r>
            <a:r>
              <a:rPr lang="el-GR" sz="1600" dirty="0">
                <a:solidFill>
                  <a:srgbClr val="C00000"/>
                </a:solidFill>
              </a:rPr>
              <a:t> (80-100% </a:t>
            </a:r>
            <a:r>
              <a:rPr lang="en-US" sz="1600" dirty="0">
                <a:solidFill>
                  <a:srgbClr val="C00000"/>
                </a:solidFill>
              </a:rPr>
              <a:t>HBL)</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Βάρος</a:t>
            </a:r>
            <a:r>
              <a:rPr lang="el-GR" sz="1600" dirty="0">
                <a:solidFill>
                  <a:srgbClr val="C00000"/>
                </a:solidFill>
              </a:rPr>
              <a:t>: </a:t>
            </a:r>
            <a:r>
              <a:rPr lang="en-US" sz="1600" dirty="0">
                <a:solidFill>
                  <a:srgbClr val="C00000"/>
                </a:solidFill>
              </a:rPr>
              <a:t>275-520</a:t>
            </a:r>
            <a:r>
              <a:rPr lang="el-GR" sz="1600" dirty="0">
                <a:solidFill>
                  <a:srgbClr val="C00000"/>
                </a:solidFill>
              </a:rPr>
              <a:t> </a:t>
            </a:r>
            <a:r>
              <a:rPr lang="en-US" sz="1600" dirty="0">
                <a:solidFill>
                  <a:srgbClr val="C00000"/>
                </a:solidFill>
              </a:rPr>
              <a:t>gr</a:t>
            </a:r>
            <a:endParaRPr lang="el-GR" sz="1600" dirty="0">
              <a:solidFill>
                <a:srgbClr val="C00000"/>
              </a:solidFill>
            </a:endParaRPr>
          </a:p>
        </p:txBody>
      </p:sp>
      <p:sp>
        <p:nvSpPr>
          <p:cNvPr id="16" name="Text Box 6"/>
          <p:cNvSpPr txBox="1">
            <a:spLocks noChangeArrowheads="1"/>
          </p:cNvSpPr>
          <p:nvPr/>
        </p:nvSpPr>
        <p:spPr bwMode="auto">
          <a:xfrm>
            <a:off x="82103" y="5978197"/>
            <a:ext cx="468052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a:t>
            </a:r>
            <a:r>
              <a:rPr lang="en-US" sz="1700" dirty="0">
                <a:solidFill>
                  <a:srgbClr val="C00000"/>
                </a:solidFill>
              </a:rPr>
              <a:t>150-240</a:t>
            </a:r>
            <a:r>
              <a:rPr lang="el-GR" sz="1700" dirty="0">
                <a:solidFill>
                  <a:srgbClr val="C00000"/>
                </a:solidFill>
              </a:rPr>
              <a:t>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a:t>
            </a:r>
            <a:r>
              <a:rPr lang="en-US" sz="1700" dirty="0">
                <a:solidFill>
                  <a:srgbClr val="C00000"/>
                </a:solidFill>
              </a:rPr>
              <a:t>115-260 mm (100-130% HBL)</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a:t>
            </a:r>
            <a:r>
              <a:rPr lang="en-US" sz="1700" dirty="0">
                <a:solidFill>
                  <a:srgbClr val="C00000"/>
                </a:solidFill>
              </a:rPr>
              <a:t>145-280</a:t>
            </a:r>
            <a:r>
              <a:rPr lang="el-GR" sz="1700" dirty="0">
                <a:solidFill>
                  <a:srgbClr val="C00000"/>
                </a:solidFill>
              </a:rPr>
              <a:t>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8" name="Ορθογώνιο 17"/>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Rattus norvegicus – </a:t>
            </a:r>
            <a:r>
              <a:rPr lang="el-GR" b="1" dirty="0">
                <a:solidFill>
                  <a:srgbClr val="C00000"/>
                </a:solidFill>
              </a:rPr>
              <a:t>Δεκατιστής– </a:t>
            </a:r>
            <a:r>
              <a:rPr lang="en-US" b="1" dirty="0">
                <a:solidFill>
                  <a:srgbClr val="C00000"/>
                </a:solidFill>
              </a:rPr>
              <a:t>NA</a:t>
            </a:r>
          </a:p>
        </p:txBody>
      </p:sp>
      <p:pic>
        <p:nvPicPr>
          <p:cNvPr id="8194" name="Picture 2" descr="C:\Users\Τια Βάσω\Documents\Οι σαρώσεις μου\2014-05 (Μαϊ)\Είδη Rattus.jpg"/>
          <p:cNvPicPr>
            <a:picLocks noChangeAspect="1" noChangeArrowheads="1"/>
          </p:cNvPicPr>
          <p:nvPr/>
        </p:nvPicPr>
        <p:blipFill rotWithShape="1">
          <a:blip r:embed="rId3">
            <a:extLst>
              <a:ext uri="{28A0092B-C50C-407E-A947-70E740481C1C}">
                <a14:useLocalDpi xmlns:a14="http://schemas.microsoft.com/office/drawing/2010/main" val="0"/>
              </a:ext>
            </a:extLst>
          </a:blip>
          <a:srcRect t="47221" b="-567"/>
          <a:stretch/>
        </p:blipFill>
        <p:spPr bwMode="auto">
          <a:xfrm>
            <a:off x="176659" y="1740892"/>
            <a:ext cx="4119562"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C:\Users\Τια Βάσω\Documents\Οι σαρώσεις μου\2014-05 (Μαϊ)\Είδη Rattus.jpg"/>
          <p:cNvPicPr>
            <a:picLocks noChangeAspect="1" noChangeArrowheads="1"/>
          </p:cNvPicPr>
          <p:nvPr/>
        </p:nvPicPr>
        <p:blipFill rotWithShape="1">
          <a:blip r:embed="rId3">
            <a:extLst>
              <a:ext uri="{28A0092B-C50C-407E-A947-70E740481C1C}">
                <a14:useLocalDpi xmlns:a14="http://schemas.microsoft.com/office/drawing/2010/main" val="0"/>
              </a:ext>
            </a:extLst>
          </a:blip>
          <a:srcRect b="61250"/>
          <a:stretch/>
        </p:blipFill>
        <p:spPr bwMode="auto">
          <a:xfrm>
            <a:off x="4697150" y="2209998"/>
            <a:ext cx="4119562" cy="24907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5" name="Picture 3" descr="C:\Users\Τια Βάσω\Documents\Οι σαρώσεις μου\2014-05 (Μαϊ)\Rattus ratt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65" y="1084674"/>
            <a:ext cx="3384376" cy="47377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Τια Βάσω\Documents\Οι σαρώσεις μου\2014-05 (Μαϊ)\Rattus norvegicus.jpg"/>
          <p:cNvPicPr>
            <a:picLocks noChangeAspect="1" noChangeArrowheads="1"/>
          </p:cNvPicPr>
          <p:nvPr/>
        </p:nvPicPr>
        <p:blipFill rotWithShape="1">
          <a:blip r:embed="rId5">
            <a:extLst>
              <a:ext uri="{28A0092B-C50C-407E-A947-70E740481C1C}">
                <a14:useLocalDpi xmlns:a14="http://schemas.microsoft.com/office/drawing/2010/main" val="0"/>
              </a:ext>
            </a:extLst>
          </a:blip>
          <a:srcRect l="4382"/>
          <a:stretch/>
        </p:blipFill>
        <p:spPr bwMode="auto">
          <a:xfrm>
            <a:off x="5886762" y="731758"/>
            <a:ext cx="1997606" cy="50482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42980" y="5191100"/>
            <a:ext cx="44570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dirty="0">
                <a:solidFill>
                  <a:srgbClr val="C00000"/>
                </a:solidFill>
              </a:rPr>
              <a:t> </a:t>
            </a:r>
            <a:r>
              <a:rPr lang="el-GR" sz="1600" b="1" dirty="0">
                <a:solidFill>
                  <a:schemeClr val="accent2"/>
                </a:solidFill>
              </a:rPr>
              <a:t>Μεγαλύτερα αυτιά (καλύπτουν το μισό μάτι προς τα μπροστά), ουρά ομοιόμορφα σκούρα, μεγαλύτερη από τον κεφαλοκορμό.</a:t>
            </a:r>
          </a:p>
        </p:txBody>
      </p:sp>
      <p:sp>
        <p:nvSpPr>
          <p:cNvPr id="20" name="Text Box 6"/>
          <p:cNvSpPr txBox="1">
            <a:spLocks noChangeArrowheads="1"/>
          </p:cNvSpPr>
          <p:nvPr/>
        </p:nvSpPr>
        <p:spPr bwMode="auto">
          <a:xfrm>
            <a:off x="4641977" y="4797152"/>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dirty="0">
                <a:solidFill>
                  <a:srgbClr val="C00000"/>
                </a:solidFill>
              </a:rPr>
              <a:t> </a:t>
            </a:r>
            <a:r>
              <a:rPr lang="el-GR" sz="1600" b="1" dirty="0">
                <a:solidFill>
                  <a:schemeClr val="accent2"/>
                </a:solidFill>
              </a:rPr>
              <a:t>Μικρότερα αυτιά (δεν φτάνουν στο μάτι προς τα μπροστά), ουρά με διχρωμία, μικρότερη από τον κεφαλοκορμό. Πιο μεγαλόσωμος.</a:t>
            </a:r>
          </a:p>
        </p:txBody>
      </p:sp>
      <p:sp>
        <p:nvSpPr>
          <p:cNvPr id="14" name="Text Box 6"/>
          <p:cNvSpPr txBox="1">
            <a:spLocks noChangeArrowheads="1"/>
          </p:cNvSpPr>
          <p:nvPr/>
        </p:nvSpPr>
        <p:spPr bwMode="auto">
          <a:xfrm>
            <a:off x="179512"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Γένος </a:t>
            </a:r>
            <a:r>
              <a:rPr lang="en-US" sz="2000" b="1" i="1" dirty="0">
                <a:solidFill>
                  <a:srgbClr val="333399"/>
                </a:solidFill>
              </a:rPr>
              <a:t>Rattus</a:t>
            </a:r>
            <a:endParaRPr lang="en-US" sz="2000" b="1" i="1" dirty="0">
              <a:solidFill>
                <a:srgbClr val="C00000"/>
              </a:solidFill>
            </a:endParaRPr>
          </a:p>
        </p:txBody>
      </p:sp>
    </p:spTree>
    <p:extLst>
      <p:ext uri="{BB962C8B-B14F-4D97-AF65-F5344CB8AC3E}">
        <p14:creationId xmlns:p14="http://schemas.microsoft.com/office/powerpoint/2010/main" val="17404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fade">
                                      <p:cBhvr>
                                        <p:cTn id="23" dur="500"/>
                                        <p:tgtEl>
                                          <p:spTgt spid="819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8194"/>
                                        </p:tgtEl>
                                      </p:cBhvr>
                                    </p:animEffect>
                                    <p:set>
                                      <p:cBhvr>
                                        <p:cTn id="64" dur="1" fill="hold">
                                          <p:stCondLst>
                                            <p:cond delay="499"/>
                                          </p:stCondLst>
                                        </p:cTn>
                                        <p:tgtEl>
                                          <p:spTgt spid="819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195"/>
                                        </p:tgtEl>
                                        <p:attrNameLst>
                                          <p:attrName>style.visibility</p:attrName>
                                        </p:attrNameLst>
                                      </p:cBhvr>
                                      <p:to>
                                        <p:strVal val="visible"/>
                                      </p:to>
                                    </p:set>
                                    <p:animEffect transition="in" filter="fade">
                                      <p:cBhvr>
                                        <p:cTn id="70" dur="500"/>
                                        <p:tgtEl>
                                          <p:spTgt spid="8195"/>
                                        </p:tgtEl>
                                      </p:cBhvr>
                                    </p:animEffect>
                                  </p:childTnLst>
                                </p:cTn>
                              </p:par>
                              <p:par>
                                <p:cTn id="71" presetID="10" presetClass="entr" presetSubtype="0" fill="hold" nodeType="withEffect">
                                  <p:stCondLst>
                                    <p:cond delay="0"/>
                                  </p:stCondLst>
                                  <p:childTnLst>
                                    <p:set>
                                      <p:cBhvr>
                                        <p:cTn id="72" dur="1" fill="hold">
                                          <p:stCondLst>
                                            <p:cond delay="0"/>
                                          </p:stCondLst>
                                        </p:cTn>
                                        <p:tgtEl>
                                          <p:spTgt spid="8196"/>
                                        </p:tgtEl>
                                        <p:attrNameLst>
                                          <p:attrName>style.visibility</p:attrName>
                                        </p:attrNameLst>
                                      </p:cBhvr>
                                      <p:to>
                                        <p:strVal val="visible"/>
                                      </p:to>
                                    </p:set>
                                    <p:animEffect transition="in" filter="fade">
                                      <p:cBhvr>
                                        <p:cTn id="7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p:bldP spid="15" grpId="0"/>
      <p:bldP spid="15" grpId="1"/>
      <p:bldP spid="16" grpId="0"/>
      <p:bldP spid="16" grpId="1"/>
      <p:bldP spid="18" grpId="0"/>
      <p:bldP spid="13" grpId="0"/>
      <p:bldP spid="13" grpId="1"/>
      <p:bldP spid="20" grpId="0"/>
      <p:bldP spid="20" grpId="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76659" y="1340768"/>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a:t>
            </a:r>
            <a:r>
              <a:rPr lang="el-GR" b="1" i="1" dirty="0">
                <a:solidFill>
                  <a:srgbClr val="C00000"/>
                </a:solidFill>
              </a:rPr>
              <a:t>.</a:t>
            </a:r>
            <a:r>
              <a:rPr lang="en-US" b="1" i="1" dirty="0">
                <a:solidFill>
                  <a:srgbClr val="C00000"/>
                </a:solidFill>
              </a:rPr>
              <a:t> rattus</a:t>
            </a:r>
            <a:endParaRPr lang="en-US" b="1"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8" name="Ορθογώνιο 17"/>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a:t>
            </a:r>
            <a:r>
              <a:rPr lang="el-GR" b="1" i="1" dirty="0">
                <a:solidFill>
                  <a:srgbClr val="C00000"/>
                </a:solidFill>
              </a:rPr>
              <a:t>.</a:t>
            </a:r>
            <a:r>
              <a:rPr lang="en-US" b="1" i="1" dirty="0">
                <a:solidFill>
                  <a:srgbClr val="C00000"/>
                </a:solidFill>
              </a:rPr>
              <a:t> norvegicus</a:t>
            </a:r>
            <a:endParaRPr lang="en-US" b="1" dirty="0">
              <a:solidFill>
                <a:srgbClr val="C00000"/>
              </a:solidFill>
            </a:endParaRPr>
          </a:p>
        </p:txBody>
      </p:sp>
      <p:pic>
        <p:nvPicPr>
          <p:cNvPr id="9218" name="Picture 2" descr="C:\Users\Τια Βάσω\Documents\Οι σαρώσεις μου\2014-05 (Μαϊ)\Εξαπλώσεις τρωκτικών Ευρώπη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72" y="1848599"/>
            <a:ext cx="4269334" cy="451896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Τια Βάσω\Documents\Οι σαρώσεις μου\2014-05 (Μαϊ)\Εξαπλώσεις τρωκτικών Ευρώπη00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357" y="1848599"/>
            <a:ext cx="4314139" cy="4550969"/>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Tree>
    <p:extLst>
      <p:ext uri="{BB962C8B-B14F-4D97-AF65-F5344CB8AC3E}">
        <p14:creationId xmlns:p14="http://schemas.microsoft.com/office/powerpoint/2010/main" val="121255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500"/>
                                        <p:tgtEl>
                                          <p:spTgt spid="9218"/>
                                        </p:tgtEl>
                                      </p:cBhvr>
                                    </p:animEffect>
                                  </p:childTnLst>
                                </p:cTn>
                              </p:par>
                              <p:par>
                                <p:cTn id="14" presetID="10" presetClass="entr" presetSubtype="0" fill="hold" nodeType="with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fade">
                                      <p:cBhvr>
                                        <p:cTn id="16"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4572000" y="1412776"/>
            <a:ext cx="439248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dirty="0">
                <a:solidFill>
                  <a:srgbClr val="C00000"/>
                </a:solidFill>
              </a:rPr>
              <a:t>  </a:t>
            </a:r>
            <a:r>
              <a:rPr lang="el-GR" sz="1600" b="1" dirty="0">
                <a:solidFill>
                  <a:srgbClr val="C00000"/>
                </a:solidFill>
              </a:rPr>
              <a:t>Βιότοπος: </a:t>
            </a:r>
            <a:r>
              <a:rPr lang="el-GR" sz="1600" dirty="0">
                <a:solidFill>
                  <a:schemeClr val="accent2"/>
                </a:solidFill>
              </a:rPr>
              <a:t>Γενικά σχετίζεται με τον άνθρωπο (χωματερές, συστήματα υπονόμων </a:t>
            </a:r>
            <a:r>
              <a:rPr lang="el-GR" sz="1600" dirty="0" err="1">
                <a:solidFill>
                  <a:schemeClr val="accent2"/>
                </a:solidFill>
              </a:rPr>
              <a:t>κ.λπ</a:t>
            </a:r>
            <a:r>
              <a:rPr lang="el-GR" sz="1600" dirty="0">
                <a:solidFill>
                  <a:schemeClr val="accent2"/>
                </a:solidFill>
              </a:rPr>
              <a:t>), σχηματίζει όμως έως και μόνιμους πληθυσμούς σε καλλιεργούμενα χωράφια με πυκνή κάλυψη και νερό, εγκαταλελειμμένα νησιά ή και μακριά από τον άνθρωπο. Σχηματίζει σύστημα στοών με ορατούς υπέργειους διαδρόμους και βάθος έως 50 </a:t>
            </a:r>
            <a:r>
              <a:rPr lang="en-US" sz="1600" dirty="0">
                <a:solidFill>
                  <a:schemeClr val="accent2"/>
                </a:solidFill>
              </a:rPr>
              <a:t>cm.</a:t>
            </a:r>
            <a:endParaRPr lang="el-GR" sz="1600" b="1" dirty="0">
              <a:solidFill>
                <a:schemeClr val="accent2"/>
              </a:solidFill>
            </a:endParaRPr>
          </a:p>
        </p:txBody>
      </p:sp>
      <p:sp>
        <p:nvSpPr>
          <p:cNvPr id="8" name="Text Box 6"/>
          <p:cNvSpPr txBox="1">
            <a:spLocks noChangeArrowheads="1"/>
          </p:cNvSpPr>
          <p:nvPr/>
        </p:nvSpPr>
        <p:spPr bwMode="auto">
          <a:xfrm>
            <a:off x="179512" y="1412776"/>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Σχεδόν πάντα κοντά σε κτήρια, αποθήκες, σημεία πώλησης και επεξεργασίας τροφίμων, πλοία. Αλλού αντικαθίσταται από το </a:t>
            </a:r>
            <a:r>
              <a:rPr lang="en-US" i="1" dirty="0">
                <a:solidFill>
                  <a:schemeClr val="accent2"/>
                </a:solidFill>
              </a:rPr>
              <a:t>R. norvegicus</a:t>
            </a:r>
            <a:r>
              <a:rPr lang="el-GR" i="1" dirty="0">
                <a:solidFill>
                  <a:schemeClr val="accent2"/>
                </a:solidFill>
              </a:rPr>
              <a:t>, </a:t>
            </a:r>
            <a:r>
              <a:rPr lang="el-GR" dirty="0">
                <a:solidFill>
                  <a:schemeClr val="accent2"/>
                </a:solidFill>
              </a:rPr>
              <a:t>το οποίο, ως πιο επιθετικό, το εκτοπίζει</a:t>
            </a:r>
            <a:r>
              <a:rPr lang="en-US" dirty="0">
                <a:solidFill>
                  <a:schemeClr val="accent2"/>
                </a:solidFill>
              </a:rPr>
              <a:t>.</a:t>
            </a:r>
            <a:r>
              <a:rPr lang="el-GR" dirty="0">
                <a:solidFill>
                  <a:schemeClr val="accent2"/>
                </a:solidFill>
              </a:rPr>
              <a:t> Δεν δημιουργεί εκτεταμένα συστήματα στοών. </a:t>
            </a:r>
            <a:r>
              <a:rPr lang="en-US" dirty="0">
                <a:solidFill>
                  <a:schemeClr val="accent2"/>
                </a:solidFill>
              </a:rPr>
              <a:t> </a:t>
            </a:r>
            <a:endParaRPr lang="el-GR" b="1" dirty="0">
              <a:solidFill>
                <a:schemeClr val="accent2"/>
              </a:solidFill>
            </a:endParaRPr>
          </a:p>
        </p:txBody>
      </p:sp>
      <p:sp>
        <p:nvSpPr>
          <p:cNvPr id="9" name="Text Box 6"/>
          <p:cNvSpPr txBox="1">
            <a:spLocks noChangeArrowheads="1"/>
          </p:cNvSpPr>
          <p:nvPr/>
        </p:nvSpPr>
        <p:spPr bwMode="auto">
          <a:xfrm>
            <a:off x="179512" y="3284984"/>
            <a:ext cx="43924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Νυκτόβιος με μέγιστη δραστηριότητα 2-3 ώρες μετά τη δύση. Παμφάγος, αλλά μεγαλύτερη κλίση προς φυτικής προέλευσης τροφή, σε σχέση με </a:t>
            </a:r>
            <a:r>
              <a:rPr lang="en-US" i="1" dirty="0">
                <a:solidFill>
                  <a:schemeClr val="accent2"/>
                </a:solidFill>
              </a:rPr>
              <a:t>R. norvegicus.</a:t>
            </a:r>
            <a:r>
              <a:rPr lang="el-GR" i="1" dirty="0">
                <a:solidFill>
                  <a:schemeClr val="accent2"/>
                </a:solidFill>
              </a:rPr>
              <a:t> </a:t>
            </a:r>
            <a:r>
              <a:rPr lang="el-GR" dirty="0">
                <a:solidFill>
                  <a:schemeClr val="accent2"/>
                </a:solidFill>
              </a:rPr>
              <a:t>Μπορεί να αποτελεί σημαντική απειλή για σπάνια πτηνά με φωλιές στο έδαφος. </a:t>
            </a:r>
            <a:r>
              <a:rPr lang="el-GR" dirty="0" err="1">
                <a:solidFill>
                  <a:schemeClr val="accent2"/>
                </a:solidFill>
              </a:rPr>
              <a:t>Ημι</a:t>
            </a:r>
            <a:r>
              <a:rPr lang="el-GR" dirty="0">
                <a:solidFill>
                  <a:schemeClr val="accent2"/>
                </a:solidFill>
              </a:rPr>
              <a:t>-δενδρόβιος, ικανός αναρριχητής, κάνει μεγάλα άλματα (150 </a:t>
            </a:r>
            <a:r>
              <a:rPr lang="en-US" dirty="0">
                <a:solidFill>
                  <a:schemeClr val="accent2"/>
                </a:solidFill>
              </a:rPr>
              <a:t>cm </a:t>
            </a:r>
            <a:r>
              <a:rPr lang="el-GR" dirty="0">
                <a:solidFill>
                  <a:schemeClr val="accent2"/>
                </a:solidFill>
              </a:rPr>
              <a:t>σε ύψος). Κολυμπά, αλλά λιγότερο πιθανό να το πράξει, σε σχέση με το </a:t>
            </a:r>
            <a:r>
              <a:rPr lang="en-US" i="1" dirty="0">
                <a:solidFill>
                  <a:schemeClr val="accent2"/>
                </a:solidFill>
              </a:rPr>
              <a:t>R. norvegicus</a:t>
            </a:r>
            <a:r>
              <a:rPr lang="el-GR" dirty="0">
                <a:solidFill>
                  <a:schemeClr val="accent2"/>
                </a:solidFill>
              </a:rPr>
              <a:t>. Σημαντικός φορέας τύφου και πανούκλας. </a:t>
            </a:r>
            <a:endParaRPr lang="el-GR" b="1" dirty="0">
              <a:solidFill>
                <a:schemeClr val="accent2"/>
              </a:solidFill>
            </a:endParaRPr>
          </a:p>
        </p:txBody>
      </p:sp>
      <p:sp>
        <p:nvSpPr>
          <p:cNvPr id="10" name="Text Box 6"/>
          <p:cNvSpPr txBox="1">
            <a:spLocks noChangeArrowheads="1"/>
          </p:cNvSpPr>
          <p:nvPr/>
        </p:nvSpPr>
        <p:spPr bwMode="auto">
          <a:xfrm>
            <a:off x="4581128" y="3501008"/>
            <a:ext cx="4392488"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dirty="0">
                <a:solidFill>
                  <a:srgbClr val="C00000"/>
                </a:solidFill>
              </a:rPr>
              <a:t> </a:t>
            </a:r>
            <a:r>
              <a:rPr lang="el-GR" sz="1600" b="1" dirty="0">
                <a:solidFill>
                  <a:srgbClr val="C00000"/>
                </a:solidFill>
              </a:rPr>
              <a:t>Ηθολογία-Διατροφή: </a:t>
            </a:r>
            <a:r>
              <a:rPr lang="el-GR" sz="1600" dirty="0">
                <a:solidFill>
                  <a:schemeClr val="accent2"/>
                </a:solidFill>
              </a:rPr>
              <a:t>Γενικά νυχτόβιος, αλλά και ημερόβιος αν η θηρευτική πίεση είναι μεγάλη τη νύχτα. Παμφάγος, με προτίμηση σε τροφές πλούσιες σε άμυλο και πρωτεΐνες: σιτηρά, καρποί, ασπόνδυλα, βάτραχοι, αυγά πτηνών, άλλα θηλαστικά κ.λπ. Πολύ επιφυλακτικό με νέες τροφές, θα δοκιμάσει μικρή ποσότητα, μέχρι να σιγουρευτεί ότι δεν είναι τοξική. Σκάβει και κολυμπά πολύ καλά – μπορεί να επιπλέει για 72 ώρες! Άλματα έως 80 </a:t>
            </a:r>
            <a:r>
              <a:rPr lang="en-US" sz="1600" dirty="0">
                <a:solidFill>
                  <a:schemeClr val="accent2"/>
                </a:solidFill>
              </a:rPr>
              <a:t>cm</a:t>
            </a:r>
            <a:r>
              <a:rPr lang="el-GR" sz="1600" dirty="0">
                <a:solidFill>
                  <a:schemeClr val="accent2"/>
                </a:solidFill>
              </a:rPr>
              <a:t> σε ύψος. Φορέας λεπτοσπίρωσης, αλλά και σαλμονέλας και τοξοπλάσμωσης, εντούτοις σε μικρότερο βαθμό πανούκλας. </a:t>
            </a:r>
            <a:endParaRPr lang="el-GR" sz="1600" b="1" dirty="0">
              <a:solidFill>
                <a:schemeClr val="accent2"/>
              </a:solidFill>
            </a:endParaRPr>
          </a:p>
        </p:txBody>
      </p:sp>
      <p:sp>
        <p:nvSpPr>
          <p:cNvPr id="1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1" name="Ορθογώνιο 10"/>
          <p:cNvSpPr/>
          <p:nvPr/>
        </p:nvSpPr>
        <p:spPr>
          <a:xfrm>
            <a:off x="176659" y="1056511"/>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a:t>
            </a:r>
            <a:r>
              <a:rPr lang="el-GR" b="1" i="1" dirty="0">
                <a:solidFill>
                  <a:srgbClr val="C00000"/>
                </a:solidFill>
              </a:rPr>
              <a:t>.</a:t>
            </a:r>
            <a:r>
              <a:rPr lang="en-US" b="1" i="1" dirty="0">
                <a:solidFill>
                  <a:srgbClr val="C00000"/>
                </a:solidFill>
              </a:rPr>
              <a:t> rattus</a:t>
            </a:r>
            <a:endParaRPr lang="en-US" b="1" dirty="0">
              <a:solidFill>
                <a:srgbClr val="C00000"/>
              </a:solidFill>
            </a:endParaRPr>
          </a:p>
        </p:txBody>
      </p:sp>
      <p:sp>
        <p:nvSpPr>
          <p:cNvPr id="12" name="Ορθογώνιο 11"/>
          <p:cNvSpPr/>
          <p:nvPr/>
        </p:nvSpPr>
        <p:spPr>
          <a:xfrm>
            <a:off x="4499992" y="1052736"/>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a:t>
            </a:r>
            <a:r>
              <a:rPr lang="el-GR" b="1" i="1" dirty="0">
                <a:solidFill>
                  <a:srgbClr val="C00000"/>
                </a:solidFill>
              </a:rPr>
              <a:t>.</a:t>
            </a:r>
            <a:r>
              <a:rPr lang="en-US" b="1" i="1" dirty="0">
                <a:solidFill>
                  <a:srgbClr val="C00000"/>
                </a:solidFill>
              </a:rPr>
              <a:t> norvegicus</a:t>
            </a:r>
            <a:endParaRPr lang="en-US" b="1" dirty="0">
              <a:solidFill>
                <a:srgbClr val="C00000"/>
              </a:solidFill>
            </a:endParaRPr>
          </a:p>
        </p:txBody>
      </p:sp>
    </p:spTree>
    <p:extLst>
      <p:ext uri="{BB962C8B-B14F-4D97-AF65-F5344CB8AC3E}">
        <p14:creationId xmlns:p14="http://schemas.microsoft.com/office/powerpoint/2010/main" val="34749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7" name="Ορθογώνιο 6"/>
          <p:cNvSpPr/>
          <p:nvPr/>
        </p:nvSpPr>
        <p:spPr>
          <a:xfrm>
            <a:off x="176659" y="1192977"/>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a:t>
            </a:r>
            <a:r>
              <a:rPr lang="el-GR" b="1" i="1" dirty="0">
                <a:solidFill>
                  <a:srgbClr val="C00000"/>
                </a:solidFill>
              </a:rPr>
              <a:t>.</a:t>
            </a:r>
            <a:r>
              <a:rPr lang="en-US" b="1" i="1" dirty="0">
                <a:solidFill>
                  <a:srgbClr val="C00000"/>
                </a:solidFill>
              </a:rPr>
              <a:t> rattus</a:t>
            </a:r>
            <a:endParaRPr lang="en-US" b="1" dirty="0">
              <a:solidFill>
                <a:srgbClr val="C00000"/>
              </a:solidFill>
            </a:endParaRPr>
          </a:p>
        </p:txBody>
      </p:sp>
      <p:sp>
        <p:nvSpPr>
          <p:cNvPr id="11" name="Ορθογώνιο 10"/>
          <p:cNvSpPr/>
          <p:nvPr/>
        </p:nvSpPr>
        <p:spPr>
          <a:xfrm>
            <a:off x="4499992" y="1189202"/>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a:t>
            </a:r>
            <a:r>
              <a:rPr lang="el-GR" b="1" i="1" dirty="0">
                <a:solidFill>
                  <a:srgbClr val="C00000"/>
                </a:solidFill>
              </a:rPr>
              <a:t>.</a:t>
            </a:r>
            <a:r>
              <a:rPr lang="en-US" b="1" i="1" dirty="0">
                <a:solidFill>
                  <a:srgbClr val="C00000"/>
                </a:solidFill>
              </a:rPr>
              <a:t> norvegicus</a:t>
            </a:r>
            <a:endParaRPr lang="en-US" b="1" dirty="0">
              <a:solidFill>
                <a:srgbClr val="C00000"/>
              </a:solidFill>
            </a:endParaRPr>
          </a:p>
        </p:txBody>
      </p:sp>
      <p:sp>
        <p:nvSpPr>
          <p:cNvPr id="12" name="Text Box 6"/>
          <p:cNvSpPr txBox="1">
            <a:spLocks noChangeArrowheads="1"/>
          </p:cNvSpPr>
          <p:nvPr/>
        </p:nvSpPr>
        <p:spPr bwMode="auto">
          <a:xfrm>
            <a:off x="107504" y="1772816"/>
            <a:ext cx="4439681"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5 ζεύγη (3 κοιλιακά – 2 μασχαλιαία).</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Μέσα Μαρτίου – μέσα Νοεμβρίου</a:t>
            </a: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21 ημέρες, αλλά για θηλάζοντα θηλυκά 23-29 ημέρες, λόγω καθυστερημένης εμφύτευσης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3-5 με 1-16 μικρά (</a:t>
            </a:r>
            <a:r>
              <a:rPr lang="el-GR" dirty="0" err="1">
                <a:solidFill>
                  <a:srgbClr val="333399"/>
                </a:solidFill>
              </a:rPr>
              <a:t>μ.ό</a:t>
            </a:r>
            <a:r>
              <a:rPr lang="el-GR" dirty="0">
                <a:solidFill>
                  <a:srgbClr val="333399"/>
                </a:solidFill>
              </a:rPr>
              <a:t>. 7 μικρά). Έως και 56 μικρά/έτος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20 ημέρες κατ’ ελάχιστο</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12-16 εβδομάδες για τα θηλυκά</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Λιγότερο από 18 μήνες στη φύση. Έως και 71-97% θνησιμότητα!</a:t>
            </a:r>
          </a:p>
        </p:txBody>
      </p:sp>
      <p:sp>
        <p:nvSpPr>
          <p:cNvPr id="13" name="Text Box 6"/>
          <p:cNvSpPr txBox="1">
            <a:spLocks noChangeArrowheads="1"/>
          </p:cNvSpPr>
          <p:nvPr/>
        </p:nvSpPr>
        <p:spPr bwMode="auto">
          <a:xfrm>
            <a:off x="4644008" y="1772816"/>
            <a:ext cx="4305615"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6 ζεύγη (3 βουβωνικά – 3 θωρακικά)</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Ακόμα και </a:t>
            </a:r>
            <a:r>
              <a:rPr lang="el-GR" dirty="0" err="1">
                <a:solidFill>
                  <a:srgbClr val="333399"/>
                </a:solidFill>
              </a:rPr>
              <a:t>καθ΄</a:t>
            </a:r>
            <a:r>
              <a:rPr lang="el-GR" dirty="0">
                <a:solidFill>
                  <a:srgbClr val="333399"/>
                </a:solidFill>
              </a:rPr>
              <a:t> όλο το έτος, εάν υπάρχει άφθονη τροφή</a:t>
            </a: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20-23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Έως 5 (θεωρητικά 13 κάθε 4-5 εβδομάδες) με 1-15 μικρά (συνήθως 7-9 μικρά). Μέσος όρος: 24 μικρά/έτος</a:t>
            </a:r>
          </a:p>
          <a:p>
            <a:pPr algn="just" fontAlgn="base">
              <a:spcBef>
                <a:spcPct val="0"/>
              </a:spcBef>
              <a:spcAft>
                <a:spcPct val="0"/>
              </a:spcAft>
              <a:tabLst>
                <a:tab pos="900113" algn="l"/>
              </a:tabLst>
            </a:pPr>
            <a:r>
              <a:rPr lang="el-GR" dirty="0">
                <a:solidFill>
                  <a:srgbClr val="00B050"/>
                </a:solidFill>
              </a:rPr>
              <a:t>Απογαλακτισμός: </a:t>
            </a:r>
            <a:r>
              <a:rPr lang="en-US" dirty="0" err="1">
                <a:solidFill>
                  <a:schemeClr val="accent2"/>
                </a:solidFill>
              </a:rPr>
              <a:t>ca</a:t>
            </a:r>
            <a:r>
              <a:rPr lang="en-US" dirty="0">
                <a:solidFill>
                  <a:schemeClr val="accent2"/>
                </a:solidFill>
              </a:rPr>
              <a:t> 21</a:t>
            </a:r>
            <a:r>
              <a:rPr lang="el-GR" dirty="0">
                <a:solidFill>
                  <a:schemeClr val="accent2"/>
                </a:solidFill>
              </a:rPr>
              <a:t> ημέρες</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8-12 εβδομάδες για τα θηλυκά</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Λιγότερο από 18 μήνες στη φύση, έως 3 έτη σε αιχμαλωσία. Έως και 90% θνησιμότητα ενηλίκων!</a:t>
            </a:r>
            <a:endParaRPr lang="en-US" dirty="0">
              <a:solidFill>
                <a:srgbClr val="333399"/>
              </a:solidFill>
            </a:endParaRPr>
          </a:p>
          <a:p>
            <a:pPr marL="285750" indent="-285750" algn="just" fontAlgn="base">
              <a:spcBef>
                <a:spcPct val="0"/>
              </a:spcBef>
              <a:spcAft>
                <a:spcPct val="0"/>
              </a:spcAft>
              <a:buFont typeface="Arial" pitchFamily="34" charset="0"/>
              <a:buChar char="•"/>
              <a:tabLst>
                <a:tab pos="900113" algn="l"/>
              </a:tabLst>
            </a:pPr>
            <a:r>
              <a:rPr lang="el-GR" dirty="0">
                <a:solidFill>
                  <a:srgbClr val="333399"/>
                </a:solidFill>
              </a:rPr>
              <a:t>Τα νεαρά ανοίγουν τα μάτια και αποκτούν τρίχωμα σε 7-10 ημέρες.</a:t>
            </a:r>
          </a:p>
        </p:txBody>
      </p:sp>
    </p:spTree>
    <p:extLst>
      <p:ext uri="{BB962C8B-B14F-4D97-AF65-F5344CB8AC3E}">
        <p14:creationId xmlns:p14="http://schemas.microsoft.com/office/powerpoint/2010/main" val="379401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6616"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 </a:t>
            </a:r>
            <a:r>
              <a:rPr lang="en-US" b="1" i="1" dirty="0" err="1">
                <a:solidFill>
                  <a:srgbClr val="C00000"/>
                </a:solidFill>
              </a:rPr>
              <a:t>rattus</a:t>
            </a:r>
            <a:endParaRPr lang="en-US" b="1" dirty="0">
              <a:solidFill>
                <a:srgbClr val="C00000"/>
              </a:solidFill>
            </a:endParaRPr>
          </a:p>
        </p:txBody>
      </p:sp>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4" name="Ορθογώνιο 3"/>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R. </a:t>
            </a:r>
            <a:r>
              <a:rPr lang="en-US" b="1" i="1" dirty="0" err="1">
                <a:solidFill>
                  <a:srgbClr val="C00000"/>
                </a:solidFill>
              </a:rPr>
              <a:t>norvegicus</a:t>
            </a:r>
            <a:endParaRPr lang="en-US" b="1" dirty="0">
              <a:solidFill>
                <a:srgbClr val="C00000"/>
              </a:solidFill>
            </a:endParaRPr>
          </a:p>
        </p:txBody>
      </p:sp>
      <p:sp>
        <p:nvSpPr>
          <p:cNvPr id="5"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chemeClr val="accent2"/>
                </a:solidFill>
              </a:rPr>
              <a:t>Χρωμοσωματικός διαχωρισμός των δύο ειδών</a:t>
            </a:r>
            <a:endParaRPr lang="en-US" sz="2000" b="1" dirty="0">
              <a:solidFill>
                <a:schemeClr val="accent2"/>
              </a:solidFill>
            </a:endParaRPr>
          </a:p>
        </p:txBody>
      </p:sp>
      <p:sp>
        <p:nvSpPr>
          <p:cNvPr id="8" name="Ορθογώνιο 7"/>
          <p:cNvSpPr/>
          <p:nvPr/>
        </p:nvSpPr>
        <p:spPr>
          <a:xfrm>
            <a:off x="179512" y="1697033"/>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a:solidFill>
                  <a:schemeClr val="accent2"/>
                </a:solidFill>
              </a:rPr>
              <a:t>2</a:t>
            </a:r>
            <a:r>
              <a:rPr lang="en-US" b="1" i="1" dirty="0">
                <a:solidFill>
                  <a:schemeClr val="accent2"/>
                </a:solidFill>
              </a:rPr>
              <a:t>n</a:t>
            </a:r>
            <a:r>
              <a:rPr lang="en-US" b="1" dirty="0">
                <a:solidFill>
                  <a:schemeClr val="accent2"/>
                </a:solidFill>
              </a:rPr>
              <a:t>=38</a:t>
            </a:r>
          </a:p>
        </p:txBody>
      </p:sp>
      <p:sp>
        <p:nvSpPr>
          <p:cNvPr id="9" name="Ορθογώνιο 8"/>
          <p:cNvSpPr/>
          <p:nvPr/>
        </p:nvSpPr>
        <p:spPr>
          <a:xfrm>
            <a:off x="4716016" y="1697072"/>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a:solidFill>
                  <a:schemeClr val="accent2"/>
                </a:solidFill>
              </a:rPr>
              <a:t>2</a:t>
            </a:r>
            <a:r>
              <a:rPr lang="en-US" b="1" i="1" dirty="0">
                <a:solidFill>
                  <a:schemeClr val="accent2"/>
                </a:solidFill>
              </a:rPr>
              <a:t>n</a:t>
            </a:r>
            <a:r>
              <a:rPr lang="en-US" b="1" dirty="0">
                <a:solidFill>
                  <a:schemeClr val="accent2"/>
                </a:solidFill>
              </a:rPr>
              <a:t>=42</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79" y="2153607"/>
            <a:ext cx="3463991" cy="44706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534" y="2153607"/>
            <a:ext cx="2592288" cy="46495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29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fade">
                                      <p:cBhvr>
                                        <p:cTn id="2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51969" y="1264985"/>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flavicollis </a:t>
            </a:r>
            <a:r>
              <a:rPr lang="el-GR" b="1" dirty="0">
                <a:solidFill>
                  <a:srgbClr val="C00000"/>
                </a:solidFill>
              </a:rPr>
              <a:t>– </a:t>
            </a:r>
            <a:r>
              <a:rPr lang="el-GR" b="1" dirty="0" err="1">
                <a:solidFill>
                  <a:srgbClr val="C00000"/>
                </a:solidFill>
              </a:rPr>
              <a:t>Κρικοποντικός</a:t>
            </a:r>
            <a:r>
              <a:rPr lang="el-GR" b="1" dirty="0">
                <a:solidFill>
                  <a:srgbClr val="C00000"/>
                </a:solidFill>
              </a:rPr>
              <a:t> – </a:t>
            </a:r>
            <a:r>
              <a:rPr lang="en-US" b="1" dirty="0">
                <a:solidFill>
                  <a:srgbClr val="C00000"/>
                </a:solidFill>
              </a:rPr>
              <a:t>LC</a:t>
            </a:r>
          </a:p>
        </p:txBody>
      </p:sp>
      <p:sp>
        <p:nvSpPr>
          <p:cNvPr id="13" name="Text Box 6"/>
          <p:cNvSpPr txBox="1">
            <a:spLocks noChangeArrowheads="1"/>
          </p:cNvSpPr>
          <p:nvPr/>
        </p:nvSpPr>
        <p:spPr bwMode="auto">
          <a:xfrm>
            <a:off x="42980" y="3429000"/>
            <a:ext cx="43924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Κοιλιακά:</a:t>
            </a:r>
            <a:r>
              <a:rPr lang="el-GR" sz="1500" b="1" dirty="0">
                <a:solidFill>
                  <a:srgbClr val="C00000"/>
                </a:solidFill>
              </a:rPr>
              <a:t> </a:t>
            </a:r>
            <a:r>
              <a:rPr lang="el-GR" sz="1500" b="1" dirty="0">
                <a:solidFill>
                  <a:schemeClr val="accent2"/>
                </a:solidFill>
              </a:rPr>
              <a:t>Λευκό</a:t>
            </a:r>
            <a:r>
              <a:rPr lang="el-GR" sz="1500" b="1" dirty="0">
                <a:solidFill>
                  <a:srgbClr val="C00000"/>
                </a:solidFill>
              </a:rPr>
              <a:t> </a:t>
            </a:r>
            <a:r>
              <a:rPr lang="el-GR" sz="1500" b="1" dirty="0">
                <a:solidFill>
                  <a:schemeClr val="accent2"/>
                </a:solidFill>
              </a:rPr>
              <a:t>με κιτρινωπή κηλίδα στην ωμική περιοχή. Σαφής χρωματικός διαχωρισμός μεταξύ ραχιαίας και κοιλιακής περιοχής.</a:t>
            </a:r>
          </a:p>
        </p:txBody>
      </p:sp>
      <p:sp>
        <p:nvSpPr>
          <p:cNvPr id="15" name="Text Box 6"/>
          <p:cNvSpPr txBox="1">
            <a:spLocks noChangeArrowheads="1"/>
          </p:cNvSpPr>
          <p:nvPr/>
        </p:nvSpPr>
        <p:spPr bwMode="auto">
          <a:xfrm>
            <a:off x="4641977" y="5949280"/>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dirty="0">
                <a:solidFill>
                  <a:srgbClr val="C00000"/>
                </a:solidFill>
              </a:rPr>
              <a:t> </a:t>
            </a:r>
            <a:r>
              <a:rPr lang="el-GR" sz="1600" dirty="0">
                <a:solidFill>
                  <a:schemeClr val="accent2"/>
                </a:solidFill>
              </a:rPr>
              <a:t>Μήκος κεφαλοκορμού</a:t>
            </a:r>
            <a:r>
              <a:rPr lang="el-GR" sz="1600" dirty="0">
                <a:solidFill>
                  <a:srgbClr val="C00000"/>
                </a:solidFill>
              </a:rPr>
              <a:t>: 97-110 </a:t>
            </a:r>
            <a:r>
              <a:rPr lang="en-US" sz="16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Μήκος ουράς</a:t>
            </a:r>
            <a:r>
              <a:rPr lang="el-GR" sz="1600" dirty="0">
                <a:solidFill>
                  <a:srgbClr val="C00000"/>
                </a:solidFill>
              </a:rPr>
              <a:t>: 69-115</a:t>
            </a:r>
            <a:r>
              <a:rPr lang="en-US" sz="16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Βάρος</a:t>
            </a:r>
            <a:r>
              <a:rPr lang="el-GR" sz="1600" dirty="0">
                <a:solidFill>
                  <a:srgbClr val="C00000"/>
                </a:solidFill>
              </a:rPr>
              <a:t>: 13-27 </a:t>
            </a:r>
            <a:r>
              <a:rPr lang="en-US" sz="1600" dirty="0">
                <a:solidFill>
                  <a:srgbClr val="C00000"/>
                </a:solidFill>
              </a:rPr>
              <a:t>gr</a:t>
            </a:r>
            <a:endParaRPr lang="el-GR" sz="1600" dirty="0">
              <a:solidFill>
                <a:srgbClr val="C00000"/>
              </a:solidFill>
            </a:endParaRPr>
          </a:p>
        </p:txBody>
      </p:sp>
      <p:sp>
        <p:nvSpPr>
          <p:cNvPr id="16" name="Text Box 6"/>
          <p:cNvSpPr txBox="1">
            <a:spLocks noChangeArrowheads="1"/>
          </p:cNvSpPr>
          <p:nvPr/>
        </p:nvSpPr>
        <p:spPr bwMode="auto">
          <a:xfrm>
            <a:off x="82103" y="5978197"/>
            <a:ext cx="468052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88-130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90-135</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10-45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8" name="Ορθογώνιο 17"/>
          <p:cNvSpPr/>
          <p:nvPr/>
        </p:nvSpPr>
        <p:spPr>
          <a:xfrm>
            <a:off x="4499992" y="1261210"/>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sylvaticus – </a:t>
            </a:r>
            <a:r>
              <a:rPr lang="el-GR" b="1" dirty="0">
                <a:solidFill>
                  <a:srgbClr val="C00000"/>
                </a:solidFill>
              </a:rPr>
              <a:t>Δασοποντικός – </a:t>
            </a:r>
            <a:r>
              <a:rPr lang="en-US" b="1" dirty="0">
                <a:solidFill>
                  <a:srgbClr val="C00000"/>
                </a:solidFill>
              </a:rPr>
              <a:t>LC</a:t>
            </a:r>
          </a:p>
        </p:txBody>
      </p:sp>
      <p:sp>
        <p:nvSpPr>
          <p:cNvPr id="14" name="Text Box 6"/>
          <p:cNvSpPr txBox="1">
            <a:spLocks noChangeArrowheads="1"/>
          </p:cNvSpPr>
          <p:nvPr/>
        </p:nvSpPr>
        <p:spPr bwMode="auto">
          <a:xfrm>
            <a:off x="276920" y="105273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Γένος </a:t>
            </a:r>
            <a:r>
              <a:rPr lang="en-US" sz="2000" b="1" i="1" dirty="0">
                <a:solidFill>
                  <a:srgbClr val="333399"/>
                </a:solidFill>
              </a:rPr>
              <a:t>Apodemus</a:t>
            </a:r>
            <a:endParaRPr lang="en-US" sz="2000" b="1" i="1" dirty="0">
              <a:solidFill>
                <a:srgbClr val="C00000"/>
              </a:solidFill>
            </a:endParaRPr>
          </a:p>
        </p:txBody>
      </p:sp>
      <p:pic>
        <p:nvPicPr>
          <p:cNvPr id="12290" name="Picture 2" descr="C:\Users\Τια Βάσω\Documents\Οι σαρώσεις μου\2014-05 (Μαϊ)\Είδη Murinae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t="64317" r="1415" b="11618"/>
          <a:stretch/>
        </p:blipFill>
        <p:spPr bwMode="auto">
          <a:xfrm>
            <a:off x="127277" y="1772816"/>
            <a:ext cx="4300708" cy="16637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descr="C:\Users\Τια Βάσω\Documents\Οι σαρώσεις μου\2014-05 (Μαϊ)\Είδη Murinae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t="43002" r="2189" b="35424"/>
          <a:stretch/>
        </p:blipFill>
        <p:spPr bwMode="auto">
          <a:xfrm>
            <a:off x="4704745" y="1772816"/>
            <a:ext cx="4266952" cy="1491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1" name="Picture 3" descr="C:\Users\Τια Βάσω\Documents\Οι σαρώσεις μου\2014-05 (Μαϊ)\Είδη Murinae0003.jpg"/>
          <p:cNvPicPr>
            <a:picLocks noChangeAspect="1" noChangeArrowheads="1"/>
          </p:cNvPicPr>
          <p:nvPr/>
        </p:nvPicPr>
        <p:blipFill rotWithShape="1">
          <a:blip r:embed="rId4">
            <a:extLst>
              <a:ext uri="{28A0092B-C50C-407E-A947-70E740481C1C}">
                <a14:useLocalDpi xmlns:a14="http://schemas.microsoft.com/office/drawing/2010/main" val="0"/>
              </a:ext>
            </a:extLst>
          </a:blip>
          <a:srcRect l="2302" t="2941" r="2000" b="4460"/>
          <a:stretch/>
        </p:blipFill>
        <p:spPr bwMode="auto">
          <a:xfrm flipH="1">
            <a:off x="2559049" y="4471888"/>
            <a:ext cx="4025902" cy="154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 Box 6"/>
          <p:cNvSpPr txBox="1">
            <a:spLocks noChangeArrowheads="1"/>
          </p:cNvSpPr>
          <p:nvPr/>
        </p:nvSpPr>
        <p:spPr bwMode="auto">
          <a:xfrm>
            <a:off x="4641977" y="3284984"/>
            <a:ext cx="4392488"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Κοιλιακά: Γκρι, με καθόλου ή με ελάχιστα </a:t>
            </a:r>
            <a:r>
              <a:rPr lang="el-GR" sz="1500" b="1">
                <a:solidFill>
                  <a:schemeClr val="accent2"/>
                </a:solidFill>
              </a:rPr>
              <a:t>κιτρινωπή κηλίδα </a:t>
            </a:r>
            <a:r>
              <a:rPr lang="el-GR" sz="1500" b="1" dirty="0">
                <a:solidFill>
                  <a:schemeClr val="accent2"/>
                </a:solidFill>
              </a:rPr>
              <a:t>στην ωμική περιοχή. Μη σαφής χρωματικός διαχωρισμός μεταξύ ραχιαίας και κοιλιακής περιοχής, κυρίως στο οπίσθιο μέρος του σώματος. </a:t>
            </a:r>
          </a:p>
        </p:txBody>
      </p:sp>
      <p:sp>
        <p:nvSpPr>
          <p:cNvPr id="22" name="Ορθογώνιο 21"/>
          <p:cNvSpPr/>
          <p:nvPr/>
        </p:nvSpPr>
        <p:spPr>
          <a:xfrm>
            <a:off x="539552" y="5081409"/>
            <a:ext cx="1940154"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flavicollis</a:t>
            </a:r>
            <a:endParaRPr lang="en-US" b="1" dirty="0">
              <a:solidFill>
                <a:srgbClr val="C00000"/>
              </a:solidFill>
            </a:endParaRPr>
          </a:p>
        </p:txBody>
      </p:sp>
      <p:sp>
        <p:nvSpPr>
          <p:cNvPr id="23" name="Ορθογώνιο 22"/>
          <p:cNvSpPr/>
          <p:nvPr/>
        </p:nvSpPr>
        <p:spPr>
          <a:xfrm>
            <a:off x="6660232" y="5081409"/>
            <a:ext cx="1940154"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sylvaticus</a:t>
            </a:r>
            <a:endParaRPr lang="en-US" b="1" dirty="0">
              <a:solidFill>
                <a:srgbClr val="C00000"/>
              </a:solidFill>
            </a:endParaRPr>
          </a:p>
        </p:txBody>
      </p:sp>
    </p:spTree>
    <p:extLst>
      <p:ext uri="{BB962C8B-B14F-4D97-AF65-F5344CB8AC3E}">
        <p14:creationId xmlns:p14="http://schemas.microsoft.com/office/powerpoint/2010/main" val="321126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fade">
                                      <p:cBhvr>
                                        <p:cTn id="15" dur="500"/>
                                        <p:tgtEl>
                                          <p:spTgt spid="122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12291"/>
                                        </p:tgtEl>
                                        <p:attrNameLst>
                                          <p:attrName>style.visibility</p:attrName>
                                        </p:attrNameLst>
                                      </p:cBhvr>
                                      <p:to>
                                        <p:strVal val="visible"/>
                                      </p:to>
                                    </p:set>
                                    <p:animEffect transition="in" filter="fade">
                                      <p:cBhvr>
                                        <p:cTn id="42" dur="500"/>
                                        <p:tgtEl>
                                          <p:spTgt spid="1229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6" grpId="0"/>
      <p:bldP spid="18" grpId="0"/>
      <p:bldP spid="14" grpId="0"/>
      <p:bldP spid="20" grpId="0"/>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4572000" y="1613699"/>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Δάση, αρδευόμενες εκτάσεις, κήποι, θάμνοι, αμμοθίνες. Υψηλή προσαρμοστικότητα. Φωλιές συνήθως υπόγειες, σε στοές με ένα άνοιγμα και επιπλέον χώρο αποθήκευσης τροφής. Μεγαλύτερες </a:t>
            </a:r>
            <a:r>
              <a:rPr lang="el-GR" dirty="0" err="1">
                <a:solidFill>
                  <a:schemeClr val="accent2"/>
                </a:solidFill>
              </a:rPr>
              <a:t>κοινόβιες</a:t>
            </a:r>
            <a:r>
              <a:rPr lang="el-GR" dirty="0">
                <a:solidFill>
                  <a:schemeClr val="accent2"/>
                </a:solidFill>
              </a:rPr>
              <a:t> φωλιές το χειμώνα. </a:t>
            </a:r>
            <a:endParaRPr lang="el-GR" b="1" dirty="0">
              <a:solidFill>
                <a:schemeClr val="accent2"/>
              </a:solidFill>
            </a:endParaRPr>
          </a:p>
        </p:txBody>
      </p:sp>
      <p:sp>
        <p:nvSpPr>
          <p:cNvPr id="8" name="Text Box 6"/>
          <p:cNvSpPr txBox="1">
            <a:spLocks noChangeArrowheads="1"/>
          </p:cNvSpPr>
          <p:nvPr/>
        </p:nvSpPr>
        <p:spPr bwMode="auto">
          <a:xfrm>
            <a:off x="179512" y="1556792"/>
            <a:ext cx="439248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Κυρίως δάση, θαμνοφράχτες, όρια καλλιεργειών, οπωρώνες, και κήποι με δένδρα. Πιο κοινό από το </a:t>
            </a:r>
            <a:r>
              <a:rPr lang="en-US" i="1" dirty="0">
                <a:solidFill>
                  <a:schemeClr val="accent2"/>
                </a:solidFill>
              </a:rPr>
              <a:t>A. sylvaticus </a:t>
            </a:r>
            <a:r>
              <a:rPr lang="el-GR" dirty="0">
                <a:solidFill>
                  <a:schemeClr val="accent2"/>
                </a:solidFill>
              </a:rPr>
              <a:t>σε δάση κωνοφόρων, λιγότερο κοινό σε ανοικτούς θαμνώνες και χωράφια. Φωλιά με φύλλα ή τεμαχισμένο γρασίδι, κάτω από δένδρα, ή σε στοές από ασπάλακες ή </a:t>
            </a:r>
            <a:r>
              <a:rPr lang="el-GR" dirty="0" err="1">
                <a:solidFill>
                  <a:schemeClr val="accent2"/>
                </a:solidFill>
              </a:rPr>
              <a:t>σκαπτοποντικούς</a:t>
            </a:r>
            <a:r>
              <a:rPr lang="el-GR" dirty="0">
                <a:solidFill>
                  <a:schemeClr val="accent2"/>
                </a:solidFill>
              </a:rPr>
              <a:t>. Περιστασιακά σε ανοίγματα δένδρων ή </a:t>
            </a:r>
            <a:r>
              <a:rPr lang="el-GR" dirty="0" err="1">
                <a:solidFill>
                  <a:schemeClr val="accent2"/>
                </a:solidFill>
              </a:rPr>
              <a:t>πετροφράκτες</a:t>
            </a:r>
            <a:r>
              <a:rPr lang="el-GR" dirty="0">
                <a:solidFill>
                  <a:schemeClr val="accent2"/>
                </a:solidFill>
              </a:rPr>
              <a:t>.</a:t>
            </a:r>
            <a:endParaRPr lang="el-GR" b="1" dirty="0">
              <a:solidFill>
                <a:schemeClr val="accent2"/>
              </a:solidFill>
            </a:endParaRPr>
          </a:p>
        </p:txBody>
      </p:sp>
      <p:sp>
        <p:nvSpPr>
          <p:cNvPr id="9" name="Text Box 6"/>
          <p:cNvSpPr txBox="1">
            <a:spLocks noChangeArrowheads="1"/>
          </p:cNvSpPr>
          <p:nvPr/>
        </p:nvSpPr>
        <p:spPr bwMode="auto">
          <a:xfrm>
            <a:off x="179512" y="4588093"/>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Νυκτόβιο. Τρέφεται κυρίως με νεαρά φυτά και βλαστούς, φρούτα. Τα ασπόνδυλα αποτελούν το 10% της τροφής του. Αποθηκεύει τροφή για το χειμώνα. Ικανό σε άλματα και στο σκαρφάλωμα, μάλιστα, περισσότερο από το </a:t>
            </a:r>
            <a:r>
              <a:rPr lang="en-US" i="1" dirty="0">
                <a:solidFill>
                  <a:schemeClr val="accent2"/>
                </a:solidFill>
              </a:rPr>
              <a:t>A. sylvaticus</a:t>
            </a:r>
            <a:r>
              <a:rPr lang="el-GR" dirty="0">
                <a:solidFill>
                  <a:schemeClr val="accent2"/>
                </a:solidFill>
              </a:rPr>
              <a:t>. </a:t>
            </a:r>
            <a:endParaRPr lang="el-GR" b="1" dirty="0">
              <a:solidFill>
                <a:schemeClr val="accent2"/>
              </a:solidFill>
            </a:endParaRPr>
          </a:p>
        </p:txBody>
      </p:sp>
      <p:sp>
        <p:nvSpPr>
          <p:cNvPr id="10" name="Text Box 6"/>
          <p:cNvSpPr txBox="1">
            <a:spLocks noChangeArrowheads="1"/>
          </p:cNvSpPr>
          <p:nvPr/>
        </p:nvSpPr>
        <p:spPr bwMode="auto">
          <a:xfrm>
            <a:off x="4581128" y="3789040"/>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Ηθολογία-Διατροφή: </a:t>
            </a:r>
            <a:r>
              <a:rPr lang="el-GR" dirty="0">
                <a:solidFill>
                  <a:schemeClr val="accent2"/>
                </a:solidFill>
              </a:rPr>
              <a:t>Κυρίως νυκτόβιο. Παμφάγο, ανάλογα με τροφική διαθεσιμότητα. Φυτική τροφή περιλαμβάνει καρπούς, βλαστάρια, φρούτα, ξηρούς καρπούς, μανιτάρια. Ζωική τροφή περιλαμβάνει σαλιγκάρια, γαιοσκώληκες, αρθρόποδα. Πολύ ευκίνητο είδος.</a:t>
            </a:r>
            <a:endParaRPr lang="el-GR" b="1" dirty="0">
              <a:solidFill>
                <a:schemeClr val="accent2"/>
              </a:solidFill>
            </a:endParaRPr>
          </a:p>
        </p:txBody>
      </p:sp>
      <p:sp>
        <p:nvSpPr>
          <p:cNvPr id="1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5" name="Ορθογώνιο 14"/>
          <p:cNvSpPr/>
          <p:nvPr/>
        </p:nvSpPr>
        <p:spPr>
          <a:xfrm>
            <a:off x="151969" y="1128519"/>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flavicollis</a:t>
            </a:r>
            <a:endParaRPr lang="en-US" b="1" dirty="0">
              <a:solidFill>
                <a:srgbClr val="C00000"/>
              </a:solidFill>
            </a:endParaRPr>
          </a:p>
        </p:txBody>
      </p:sp>
      <p:sp>
        <p:nvSpPr>
          <p:cNvPr id="16" name="Ορθογώνιο 15"/>
          <p:cNvSpPr/>
          <p:nvPr/>
        </p:nvSpPr>
        <p:spPr>
          <a:xfrm>
            <a:off x="4716016" y="1124744"/>
            <a:ext cx="4248472"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sylvaticus</a:t>
            </a:r>
            <a:endParaRPr lang="en-US" b="1" dirty="0">
              <a:solidFill>
                <a:srgbClr val="C00000"/>
              </a:solidFill>
            </a:endParaRPr>
          </a:p>
        </p:txBody>
      </p:sp>
    </p:spTree>
    <p:extLst>
      <p:ext uri="{BB962C8B-B14F-4D97-AF65-F5344CB8AC3E}">
        <p14:creationId xmlns:p14="http://schemas.microsoft.com/office/powerpoint/2010/main" val="403938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Τάξη Τρωκτικά: Συστηματική –  Εξέλιξη</a:t>
            </a:r>
            <a:endParaRPr lang="el-GR" b="1" dirty="0">
              <a:solidFill>
                <a:srgbClr val="000000"/>
              </a:solidFill>
            </a:endParaRPr>
          </a:p>
        </p:txBody>
      </p:sp>
      <p:sp>
        <p:nvSpPr>
          <p:cNvPr id="14" name="Text Box 6"/>
          <p:cNvSpPr txBox="1">
            <a:spLocks noChangeArrowheads="1"/>
          </p:cNvSpPr>
          <p:nvPr/>
        </p:nvSpPr>
        <p:spPr bwMode="auto">
          <a:xfrm>
            <a:off x="179512" y="1746392"/>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Υπόταξη </a:t>
            </a:r>
            <a:r>
              <a:rPr lang="en-US" sz="2000" b="1" dirty="0" err="1">
                <a:solidFill>
                  <a:srgbClr val="00B050"/>
                </a:solidFill>
              </a:rPr>
              <a:t>Sciurognathi</a:t>
            </a:r>
            <a:r>
              <a:rPr lang="el-GR" sz="2000" b="1" dirty="0">
                <a:solidFill>
                  <a:srgbClr val="00B050"/>
                </a:solidFill>
              </a:rPr>
              <a:t> </a:t>
            </a:r>
            <a:endParaRPr lang="en-GB" sz="2000" b="1" dirty="0">
              <a:solidFill>
                <a:srgbClr val="00B050"/>
              </a:solidFill>
            </a:endParaRPr>
          </a:p>
        </p:txBody>
      </p:sp>
      <p:sp>
        <p:nvSpPr>
          <p:cNvPr id="8" name="Text Box 6"/>
          <p:cNvSpPr txBox="1">
            <a:spLocks noChangeArrowheads="1"/>
          </p:cNvSpPr>
          <p:nvPr/>
        </p:nvSpPr>
        <p:spPr bwMode="auto">
          <a:xfrm>
            <a:off x="467891" y="2149731"/>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Οικογένεια </a:t>
            </a:r>
            <a:r>
              <a:rPr lang="en-US" sz="2000" b="1" dirty="0" err="1">
                <a:solidFill>
                  <a:srgbClr val="C00000"/>
                </a:solidFill>
              </a:rPr>
              <a:t>Sciuridae</a:t>
            </a:r>
            <a:endParaRPr lang="en-GB" sz="2000" b="1" dirty="0">
              <a:solidFill>
                <a:srgbClr val="333399"/>
              </a:solidFill>
            </a:endParaRPr>
          </a:p>
        </p:txBody>
      </p:sp>
      <p:sp>
        <p:nvSpPr>
          <p:cNvPr id="9" name="Text Box 6"/>
          <p:cNvSpPr txBox="1">
            <a:spLocks noChangeArrowheads="1"/>
          </p:cNvSpPr>
          <p:nvPr/>
        </p:nvSpPr>
        <p:spPr bwMode="auto">
          <a:xfrm>
            <a:off x="467544" y="2553070"/>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Οικογένεια </a:t>
            </a:r>
            <a:r>
              <a:rPr lang="en-US" sz="2000" b="1" dirty="0" err="1">
                <a:solidFill>
                  <a:srgbClr val="C00000"/>
                </a:solidFill>
              </a:rPr>
              <a:t>Gliridae</a:t>
            </a:r>
            <a:endParaRPr lang="en-GB" sz="2000" b="1" dirty="0">
              <a:solidFill>
                <a:srgbClr val="333399"/>
              </a:solidFill>
            </a:endParaRPr>
          </a:p>
        </p:txBody>
      </p:sp>
      <p:sp>
        <p:nvSpPr>
          <p:cNvPr id="10" name="Text Box 6"/>
          <p:cNvSpPr txBox="1">
            <a:spLocks noChangeArrowheads="1"/>
          </p:cNvSpPr>
          <p:nvPr/>
        </p:nvSpPr>
        <p:spPr bwMode="auto">
          <a:xfrm>
            <a:off x="467544" y="2956409"/>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Οικογένεια </a:t>
            </a:r>
            <a:r>
              <a:rPr lang="en-US" sz="2000" b="1" dirty="0">
                <a:solidFill>
                  <a:srgbClr val="C00000"/>
                </a:solidFill>
              </a:rPr>
              <a:t>Muridae</a:t>
            </a:r>
            <a:endParaRPr lang="en-GB" sz="2000" b="1" dirty="0">
              <a:solidFill>
                <a:srgbClr val="333399"/>
              </a:solidFill>
            </a:endParaRPr>
          </a:p>
        </p:txBody>
      </p:sp>
      <p:sp>
        <p:nvSpPr>
          <p:cNvPr id="13" name="Text Box 6"/>
          <p:cNvSpPr txBox="1">
            <a:spLocks noChangeArrowheads="1"/>
          </p:cNvSpPr>
          <p:nvPr/>
        </p:nvSpPr>
        <p:spPr bwMode="auto">
          <a:xfrm>
            <a:off x="619944" y="3359748"/>
            <a:ext cx="3303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a:solidFill>
                  <a:srgbClr val="C00000"/>
                </a:solidFill>
              </a:rPr>
              <a:t>Murinae</a:t>
            </a:r>
            <a:endParaRPr lang="en-GB" sz="2000" b="1" dirty="0">
              <a:solidFill>
                <a:srgbClr val="333399"/>
              </a:solidFill>
            </a:endParaRPr>
          </a:p>
        </p:txBody>
      </p:sp>
      <p:sp>
        <p:nvSpPr>
          <p:cNvPr id="17" name="Text Box 6"/>
          <p:cNvSpPr txBox="1">
            <a:spLocks noChangeArrowheads="1"/>
          </p:cNvSpPr>
          <p:nvPr/>
        </p:nvSpPr>
        <p:spPr bwMode="auto">
          <a:xfrm>
            <a:off x="611560" y="3763087"/>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a:solidFill>
                  <a:srgbClr val="C00000"/>
                </a:solidFill>
              </a:rPr>
              <a:t>Arvicolinae</a:t>
            </a:r>
            <a:endParaRPr lang="en-GB" sz="2000" b="1" dirty="0">
              <a:solidFill>
                <a:srgbClr val="333399"/>
              </a:solidFill>
            </a:endParaRPr>
          </a:p>
        </p:txBody>
      </p:sp>
      <p:sp>
        <p:nvSpPr>
          <p:cNvPr id="18" name="Text Box 6"/>
          <p:cNvSpPr txBox="1">
            <a:spLocks noChangeArrowheads="1"/>
          </p:cNvSpPr>
          <p:nvPr/>
        </p:nvSpPr>
        <p:spPr bwMode="auto">
          <a:xfrm>
            <a:off x="611560" y="4166426"/>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err="1">
                <a:solidFill>
                  <a:srgbClr val="C00000"/>
                </a:solidFill>
              </a:rPr>
              <a:t>Cricetinae</a:t>
            </a:r>
            <a:endParaRPr lang="en-GB" sz="2000" b="1" dirty="0">
              <a:solidFill>
                <a:srgbClr val="333399"/>
              </a:solidFill>
            </a:endParaRPr>
          </a:p>
        </p:txBody>
      </p:sp>
      <p:sp>
        <p:nvSpPr>
          <p:cNvPr id="20" name="Text Box 6"/>
          <p:cNvSpPr txBox="1">
            <a:spLocks noChangeArrowheads="1"/>
          </p:cNvSpPr>
          <p:nvPr/>
        </p:nvSpPr>
        <p:spPr bwMode="auto">
          <a:xfrm>
            <a:off x="179512" y="5581982"/>
            <a:ext cx="3888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Υπόταξη </a:t>
            </a:r>
            <a:r>
              <a:rPr lang="en-US" sz="2000" b="1" dirty="0" err="1">
                <a:solidFill>
                  <a:srgbClr val="00B050"/>
                </a:solidFill>
              </a:rPr>
              <a:t>Hystricognathi</a:t>
            </a:r>
            <a:endParaRPr lang="en-GB" sz="2000" b="1" dirty="0">
              <a:solidFill>
                <a:srgbClr val="00B050"/>
              </a:solidFill>
            </a:endParaRPr>
          </a:p>
        </p:txBody>
      </p:sp>
      <p:sp>
        <p:nvSpPr>
          <p:cNvPr id="21" name="Text Box 6"/>
          <p:cNvSpPr txBox="1">
            <a:spLocks noChangeArrowheads="1"/>
          </p:cNvSpPr>
          <p:nvPr/>
        </p:nvSpPr>
        <p:spPr bwMode="auto">
          <a:xfrm>
            <a:off x="467544" y="5981218"/>
            <a:ext cx="38164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Οικογένεια </a:t>
            </a:r>
            <a:r>
              <a:rPr lang="en-US" sz="2000" b="1" dirty="0" err="1">
                <a:solidFill>
                  <a:srgbClr val="C00000"/>
                </a:solidFill>
              </a:rPr>
              <a:t>Myocastoridae</a:t>
            </a:r>
            <a:endParaRPr lang="en-GB" sz="2000" b="1" dirty="0">
              <a:solidFill>
                <a:srgbClr val="333399"/>
              </a:solidFill>
            </a:endParaRPr>
          </a:p>
        </p:txBody>
      </p:sp>
      <p:sp>
        <p:nvSpPr>
          <p:cNvPr id="22" name="Text Box 6"/>
          <p:cNvSpPr txBox="1">
            <a:spLocks noChangeArrowheads="1"/>
          </p:cNvSpPr>
          <p:nvPr/>
        </p:nvSpPr>
        <p:spPr bwMode="auto">
          <a:xfrm>
            <a:off x="611560" y="4569765"/>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err="1">
                <a:solidFill>
                  <a:srgbClr val="C00000"/>
                </a:solidFill>
              </a:rPr>
              <a:t>Spalacinae</a:t>
            </a:r>
            <a:endParaRPr lang="en-GB" sz="2000" b="1" dirty="0">
              <a:solidFill>
                <a:srgbClr val="333399"/>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748" y="2698809"/>
            <a:ext cx="486727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780" y="1108173"/>
            <a:ext cx="4579243" cy="566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146080"/>
            <a:ext cx="4579243" cy="566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446" y="1155182"/>
            <a:ext cx="4561023" cy="564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7330" y="2068090"/>
            <a:ext cx="3517255" cy="381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047" y="1155182"/>
            <a:ext cx="4541260" cy="562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6"/>
          <p:cNvSpPr txBox="1">
            <a:spLocks noChangeArrowheads="1"/>
          </p:cNvSpPr>
          <p:nvPr/>
        </p:nvSpPr>
        <p:spPr bwMode="auto">
          <a:xfrm>
            <a:off x="611560" y="4973106"/>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err="1">
                <a:solidFill>
                  <a:srgbClr val="C00000"/>
                </a:solidFill>
              </a:rPr>
              <a:t>Deomyinae</a:t>
            </a:r>
            <a:endParaRPr lang="en-GB" sz="2000" b="1" dirty="0">
              <a:solidFill>
                <a:srgbClr val="333399"/>
              </a:solidFill>
            </a:endParaRPr>
          </a:p>
        </p:txBody>
      </p:sp>
      <p:pic>
        <p:nvPicPr>
          <p:cNvPr id="1033" name="Picture 9" descr="http://www.zoologie.uni-halle.de/im/1255698445_490_00_42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5747" y="2140097"/>
            <a:ext cx="4867275" cy="36504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photos\Φωτογραφίες Ζώων\Rodents from Greece\Spalaxkop..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5740" t="20427" r="9834" b="23369"/>
          <a:stretch/>
        </p:blipFill>
        <p:spPr bwMode="auto">
          <a:xfrm>
            <a:off x="4292642" y="1667744"/>
            <a:ext cx="4854282" cy="45951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biolib.cz/IMG/GAL/12474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2642" y="2356036"/>
            <a:ext cx="4827867" cy="32185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upload.wikimedia.org/wikipedia/commons/a/a7/Myocastor_coypus_qtl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92642" y="2199037"/>
            <a:ext cx="4828223" cy="3532577"/>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6"/>
          <p:cNvSpPr txBox="1">
            <a:spLocks noChangeArrowheads="1"/>
          </p:cNvSpPr>
          <p:nvPr/>
        </p:nvSpPr>
        <p:spPr bwMode="auto">
          <a:xfrm>
            <a:off x="179512" y="1268760"/>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Ευρώπη – Ελλάδα</a:t>
            </a:r>
            <a:endParaRPr lang="en-GB" sz="2000" b="1" dirty="0">
              <a:solidFill>
                <a:srgbClr val="C00000"/>
              </a:solidFill>
            </a:endParaRPr>
          </a:p>
        </p:txBody>
      </p:sp>
    </p:spTree>
    <p:extLst>
      <p:ext uri="{BB962C8B-B14F-4D97-AF65-F5344CB8AC3E}">
        <p14:creationId xmlns:p14="http://schemas.microsoft.com/office/powerpoint/2010/main" val="184452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lide(from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lide(from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Left)">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500"/>
                                        <p:tgtEl>
                                          <p:spTgt spid="102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lide(fromLeft)">
                                      <p:cBhvr>
                                        <p:cTn id="33" dur="500"/>
                                        <p:tgtEl>
                                          <p:spTgt spid="9"/>
                                        </p:tgtEl>
                                      </p:cBhvr>
                                    </p:animEffect>
                                  </p:childTnLst>
                                </p:cTn>
                              </p:par>
                              <p:par>
                                <p:cTn id="34" presetID="10" presetClass="exit" presetSubtype="0" fill="hold" nodeType="withEffect">
                                  <p:stCondLst>
                                    <p:cond delay="0"/>
                                  </p:stCondLst>
                                  <p:childTnLst>
                                    <p:animEffect transition="out" filter="fade">
                                      <p:cBhvr>
                                        <p:cTn id="35" dur="500"/>
                                        <p:tgtEl>
                                          <p:spTgt spid="1027"/>
                                        </p:tgtEl>
                                      </p:cBhvr>
                                    </p:animEffect>
                                    <p:set>
                                      <p:cBhvr>
                                        <p:cTn id="36" dur="1" fill="hold">
                                          <p:stCondLst>
                                            <p:cond delay="499"/>
                                          </p:stCondLst>
                                        </p:cTn>
                                        <p:tgtEl>
                                          <p:spTgt spid="102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slide(fromLeft)">
                                      <p:cBhvr>
                                        <p:cTn id="44" dur="500"/>
                                        <p:tgtEl>
                                          <p:spTgt spid="10"/>
                                        </p:tgtEl>
                                      </p:cBhvr>
                                    </p:animEffect>
                                  </p:childTnLst>
                                </p:cTn>
                              </p:par>
                              <p:par>
                                <p:cTn id="45" presetID="10" presetClass="exit" presetSubtype="0" fill="hold" nodeType="withEffect">
                                  <p:stCondLst>
                                    <p:cond delay="0"/>
                                  </p:stCondLst>
                                  <p:childTnLst>
                                    <p:animEffect transition="out" filter="fade">
                                      <p:cBhvr>
                                        <p:cTn id="46" dur="500"/>
                                        <p:tgtEl>
                                          <p:spTgt spid="1028"/>
                                        </p:tgtEl>
                                      </p:cBhvr>
                                    </p:animEffect>
                                    <p:set>
                                      <p:cBhvr>
                                        <p:cTn id="47" dur="1" fill="hold">
                                          <p:stCondLst>
                                            <p:cond delay="499"/>
                                          </p:stCondLst>
                                        </p:cTn>
                                        <p:tgtEl>
                                          <p:spTgt spid="10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lide(fromLeft)">
                                      <p:cBhvr>
                                        <p:cTn id="52" dur="500"/>
                                        <p:tgtEl>
                                          <p:spTgt spid="13"/>
                                        </p:tgtEl>
                                      </p:cBhvr>
                                    </p:animEffect>
                                  </p:childTnLst>
                                </p:cTn>
                              </p:par>
                              <p:par>
                                <p:cTn id="53" presetID="10" presetClass="entr" presetSubtype="0" fill="hold" nodeType="withEffect">
                                  <p:stCondLst>
                                    <p:cond delay="0"/>
                                  </p:stCondLst>
                                  <p:childTnLst>
                                    <p:set>
                                      <p:cBhvr>
                                        <p:cTn id="54" dur="1" fill="hold">
                                          <p:stCondLst>
                                            <p:cond delay="0"/>
                                          </p:stCondLst>
                                        </p:cTn>
                                        <p:tgtEl>
                                          <p:spTgt spid="1029"/>
                                        </p:tgtEl>
                                        <p:attrNameLst>
                                          <p:attrName>style.visibility</p:attrName>
                                        </p:attrNameLst>
                                      </p:cBhvr>
                                      <p:to>
                                        <p:strVal val="visible"/>
                                      </p:to>
                                    </p:set>
                                    <p:animEffect transition="in" filter="fade">
                                      <p:cBhvr>
                                        <p:cTn id="55" dur="500"/>
                                        <p:tgtEl>
                                          <p:spTgt spid="1029"/>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lide(fromLeft)">
                                      <p:cBhvr>
                                        <p:cTn id="60" dur="500"/>
                                        <p:tgtEl>
                                          <p:spTgt spid="17"/>
                                        </p:tgtEl>
                                      </p:cBhvr>
                                    </p:animEffect>
                                  </p:childTnLst>
                                </p:cTn>
                              </p:par>
                              <p:par>
                                <p:cTn id="61" presetID="10" presetClass="exit" presetSubtype="0" fill="hold" nodeType="withEffect">
                                  <p:stCondLst>
                                    <p:cond delay="0"/>
                                  </p:stCondLst>
                                  <p:childTnLst>
                                    <p:animEffect transition="out" filter="fade">
                                      <p:cBhvr>
                                        <p:cTn id="62" dur="500"/>
                                        <p:tgtEl>
                                          <p:spTgt spid="1029"/>
                                        </p:tgtEl>
                                      </p:cBhvr>
                                    </p:animEffect>
                                    <p:set>
                                      <p:cBhvr>
                                        <p:cTn id="63" dur="1" fill="hold">
                                          <p:stCondLst>
                                            <p:cond delay="499"/>
                                          </p:stCondLst>
                                        </p:cTn>
                                        <p:tgtEl>
                                          <p:spTgt spid="1029"/>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030"/>
                                        </p:tgtEl>
                                        <p:attrNameLst>
                                          <p:attrName>style.visibility</p:attrName>
                                        </p:attrNameLst>
                                      </p:cBhvr>
                                      <p:to>
                                        <p:strVal val="visible"/>
                                      </p:to>
                                    </p:set>
                                    <p:animEffect transition="in" filter="fade">
                                      <p:cBhvr>
                                        <p:cTn id="66" dur="500"/>
                                        <p:tgtEl>
                                          <p:spTgt spid="103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030"/>
                                        </p:tgtEl>
                                      </p:cBhvr>
                                    </p:animEffect>
                                    <p:set>
                                      <p:cBhvr>
                                        <p:cTn id="71" dur="1" fill="hold">
                                          <p:stCondLst>
                                            <p:cond delay="499"/>
                                          </p:stCondLst>
                                        </p:cTn>
                                        <p:tgtEl>
                                          <p:spTgt spid="1030"/>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031"/>
                                        </p:tgtEl>
                                        <p:attrNameLst>
                                          <p:attrName>style.visibility</p:attrName>
                                        </p:attrNameLst>
                                      </p:cBhvr>
                                      <p:to>
                                        <p:strVal val="visible"/>
                                      </p:to>
                                    </p:set>
                                    <p:animEffect transition="in" filter="fade">
                                      <p:cBhvr>
                                        <p:cTn id="74" dur="500"/>
                                        <p:tgtEl>
                                          <p:spTgt spid="1031"/>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slide(fromLeft)">
                                      <p:cBhvr>
                                        <p:cTn id="79" dur="500"/>
                                        <p:tgtEl>
                                          <p:spTgt spid="18"/>
                                        </p:tgtEl>
                                      </p:cBhvr>
                                    </p:animEffect>
                                  </p:childTnLst>
                                </p:cTn>
                              </p:par>
                              <p:par>
                                <p:cTn id="80" presetID="10" presetClass="exit" presetSubtype="0" fill="hold" nodeType="withEffect">
                                  <p:stCondLst>
                                    <p:cond delay="0"/>
                                  </p:stCondLst>
                                  <p:childTnLst>
                                    <p:animEffect transition="out" filter="fade">
                                      <p:cBhvr>
                                        <p:cTn id="81" dur="500"/>
                                        <p:tgtEl>
                                          <p:spTgt spid="1031"/>
                                        </p:tgtEl>
                                      </p:cBhvr>
                                    </p:animEffect>
                                    <p:set>
                                      <p:cBhvr>
                                        <p:cTn id="82" dur="1" fill="hold">
                                          <p:stCondLst>
                                            <p:cond delay="499"/>
                                          </p:stCondLst>
                                        </p:cTn>
                                        <p:tgtEl>
                                          <p:spTgt spid="103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033"/>
                                        </p:tgtEl>
                                        <p:attrNameLst>
                                          <p:attrName>style.visibility</p:attrName>
                                        </p:attrNameLst>
                                      </p:cBhvr>
                                      <p:to>
                                        <p:strVal val="visible"/>
                                      </p:to>
                                    </p:set>
                                    <p:animEffect transition="in" filter="fade">
                                      <p:cBhvr>
                                        <p:cTn id="85" dur="500"/>
                                        <p:tgtEl>
                                          <p:spTgt spid="1033"/>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8"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slide(fromLeft)">
                                      <p:cBhvr>
                                        <p:cTn id="90" dur="500"/>
                                        <p:tgtEl>
                                          <p:spTgt spid="22"/>
                                        </p:tgtEl>
                                      </p:cBhvr>
                                    </p:animEffect>
                                  </p:childTnLst>
                                </p:cTn>
                              </p:par>
                              <p:par>
                                <p:cTn id="91" presetID="10" presetClass="exit" presetSubtype="0" fill="hold" nodeType="withEffect">
                                  <p:stCondLst>
                                    <p:cond delay="0"/>
                                  </p:stCondLst>
                                  <p:childTnLst>
                                    <p:animEffect transition="out" filter="fade">
                                      <p:cBhvr>
                                        <p:cTn id="92" dur="500"/>
                                        <p:tgtEl>
                                          <p:spTgt spid="1033"/>
                                        </p:tgtEl>
                                      </p:cBhvr>
                                    </p:animEffect>
                                    <p:set>
                                      <p:cBhvr>
                                        <p:cTn id="93" dur="1" fill="hold">
                                          <p:stCondLst>
                                            <p:cond delay="499"/>
                                          </p:stCondLst>
                                        </p:cTn>
                                        <p:tgtEl>
                                          <p:spTgt spid="1033"/>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1034"/>
                                        </p:tgtEl>
                                        <p:attrNameLst>
                                          <p:attrName>style.visibility</p:attrName>
                                        </p:attrNameLst>
                                      </p:cBhvr>
                                      <p:to>
                                        <p:strVal val="visible"/>
                                      </p:to>
                                    </p:set>
                                    <p:animEffect transition="in" filter="fade">
                                      <p:cBhvr>
                                        <p:cTn id="96" dur="500"/>
                                        <p:tgtEl>
                                          <p:spTgt spid="1034"/>
                                        </p:tgtEl>
                                      </p:cBhvr>
                                    </p:animEffect>
                                  </p:childTnLst>
                                </p:cTn>
                              </p:par>
                            </p:childTnLst>
                          </p:cTn>
                        </p:par>
                      </p:childTnLst>
                    </p:cTn>
                  </p:par>
                  <p:par>
                    <p:cTn id="97" fill="hold">
                      <p:stCondLst>
                        <p:cond delay="indefinite"/>
                      </p:stCondLst>
                      <p:childTnLst>
                        <p:par>
                          <p:cTn id="98" fill="hold">
                            <p:stCondLst>
                              <p:cond delay="0"/>
                            </p:stCondLst>
                            <p:childTnLst>
                              <p:par>
                                <p:cTn id="99" presetID="12" presetClass="entr" presetSubtype="8"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slide(fromLeft)">
                                      <p:cBhvr>
                                        <p:cTn id="101" dur="500"/>
                                        <p:tgtEl>
                                          <p:spTgt spid="24"/>
                                        </p:tgtEl>
                                      </p:cBhvr>
                                    </p:animEffect>
                                  </p:childTnLst>
                                </p:cTn>
                              </p:par>
                              <p:par>
                                <p:cTn id="102" presetID="10" presetClass="exit" presetSubtype="0" fill="hold" nodeType="withEffect">
                                  <p:stCondLst>
                                    <p:cond delay="0"/>
                                  </p:stCondLst>
                                  <p:childTnLst>
                                    <p:animEffect transition="out" filter="fade">
                                      <p:cBhvr>
                                        <p:cTn id="103" dur="500"/>
                                        <p:tgtEl>
                                          <p:spTgt spid="1034"/>
                                        </p:tgtEl>
                                      </p:cBhvr>
                                    </p:animEffect>
                                    <p:set>
                                      <p:cBhvr>
                                        <p:cTn id="104" dur="1" fill="hold">
                                          <p:stCondLst>
                                            <p:cond delay="499"/>
                                          </p:stCondLst>
                                        </p:cTn>
                                        <p:tgtEl>
                                          <p:spTgt spid="1034"/>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036"/>
                                        </p:tgtEl>
                                        <p:attrNameLst>
                                          <p:attrName>style.visibility</p:attrName>
                                        </p:attrNameLst>
                                      </p:cBhvr>
                                      <p:to>
                                        <p:strVal val="visible"/>
                                      </p:to>
                                    </p:set>
                                    <p:animEffect transition="in" filter="fade">
                                      <p:cBhvr>
                                        <p:cTn id="107" dur="500"/>
                                        <p:tgtEl>
                                          <p:spTgt spid="1036"/>
                                        </p:tgtEl>
                                      </p:cBhvr>
                                    </p:animEffect>
                                  </p:childTnLst>
                                </p:cTn>
                              </p:par>
                            </p:childTnLst>
                          </p:cTn>
                        </p:par>
                      </p:childTnLst>
                    </p:cTn>
                  </p:par>
                  <p:par>
                    <p:cTn id="108" fill="hold">
                      <p:stCondLst>
                        <p:cond delay="indefinite"/>
                      </p:stCondLst>
                      <p:childTnLst>
                        <p:par>
                          <p:cTn id="109" fill="hold">
                            <p:stCondLst>
                              <p:cond delay="0"/>
                            </p:stCondLst>
                            <p:childTnLst>
                              <p:par>
                                <p:cTn id="110" presetID="12" presetClass="entr" presetSubtype="8"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slide(fromLeft)">
                                      <p:cBhvr>
                                        <p:cTn id="112" dur="500"/>
                                        <p:tgtEl>
                                          <p:spTgt spid="20"/>
                                        </p:tgtEl>
                                      </p:cBhvr>
                                    </p:animEffect>
                                  </p:childTnLst>
                                </p:cTn>
                              </p:par>
                              <p:par>
                                <p:cTn id="113" presetID="10" presetClass="exit" presetSubtype="0" fill="hold" nodeType="withEffect">
                                  <p:stCondLst>
                                    <p:cond delay="0"/>
                                  </p:stCondLst>
                                  <p:childTnLst>
                                    <p:animEffect transition="out" filter="fade">
                                      <p:cBhvr>
                                        <p:cTn id="114" dur="500"/>
                                        <p:tgtEl>
                                          <p:spTgt spid="1036"/>
                                        </p:tgtEl>
                                      </p:cBhvr>
                                    </p:animEffect>
                                    <p:set>
                                      <p:cBhvr>
                                        <p:cTn id="115" dur="1" fill="hold">
                                          <p:stCondLst>
                                            <p:cond delay="499"/>
                                          </p:stCondLst>
                                        </p:cTn>
                                        <p:tgtEl>
                                          <p:spTgt spid="103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2" presetClass="entr" presetSubtype="8" fill="hold" grpId="0" nodeType="click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slide(fromLeft)">
                                      <p:cBhvr>
                                        <p:cTn id="120" dur="500"/>
                                        <p:tgtEl>
                                          <p:spTgt spid="21"/>
                                        </p:tgtEl>
                                      </p:cBhvr>
                                    </p:animEffect>
                                  </p:childTnLst>
                                </p:cTn>
                              </p:par>
                              <p:par>
                                <p:cTn id="121" presetID="10" presetClass="entr" presetSubtype="0" fill="hold" nodeType="withEffect">
                                  <p:stCondLst>
                                    <p:cond delay="0"/>
                                  </p:stCondLst>
                                  <p:childTnLst>
                                    <p:set>
                                      <p:cBhvr>
                                        <p:cTn id="122" dur="1" fill="hold">
                                          <p:stCondLst>
                                            <p:cond delay="0"/>
                                          </p:stCondLst>
                                        </p:cTn>
                                        <p:tgtEl>
                                          <p:spTgt spid="1038"/>
                                        </p:tgtEl>
                                        <p:attrNameLst>
                                          <p:attrName>style.visibility</p:attrName>
                                        </p:attrNameLst>
                                      </p:cBhvr>
                                      <p:to>
                                        <p:strVal val="visible"/>
                                      </p:to>
                                    </p:set>
                                    <p:animEffect transition="in" filter="fade">
                                      <p:cBhvr>
                                        <p:cTn id="123"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10" grpId="0"/>
      <p:bldP spid="13" grpId="0"/>
      <p:bldP spid="17" grpId="0"/>
      <p:bldP spid="18" grpId="0"/>
      <p:bldP spid="20" grpId="0"/>
      <p:bldP spid="21" grpId="0"/>
      <p:bldP spid="22" grpId="0"/>
      <p:bldP spid="24"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9" name="Ορθογώνιο 8"/>
          <p:cNvSpPr/>
          <p:nvPr/>
        </p:nvSpPr>
        <p:spPr>
          <a:xfrm>
            <a:off x="151969" y="1128519"/>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flavicollis</a:t>
            </a:r>
            <a:endParaRPr lang="en-US" b="1" dirty="0">
              <a:solidFill>
                <a:srgbClr val="C00000"/>
              </a:solidFill>
            </a:endParaRPr>
          </a:p>
        </p:txBody>
      </p:sp>
      <p:sp>
        <p:nvSpPr>
          <p:cNvPr id="10" name="Ορθογώνιο 9"/>
          <p:cNvSpPr/>
          <p:nvPr/>
        </p:nvSpPr>
        <p:spPr>
          <a:xfrm>
            <a:off x="4716016" y="1124744"/>
            <a:ext cx="4248472"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sylvaticus</a:t>
            </a:r>
            <a:endParaRPr lang="en-US" b="1" dirty="0">
              <a:solidFill>
                <a:srgbClr val="C00000"/>
              </a:solidFill>
            </a:endParaRPr>
          </a:p>
        </p:txBody>
      </p:sp>
      <p:sp>
        <p:nvSpPr>
          <p:cNvPr id="11" name="Text Box 6"/>
          <p:cNvSpPr txBox="1">
            <a:spLocks noChangeArrowheads="1"/>
          </p:cNvSpPr>
          <p:nvPr/>
        </p:nvSpPr>
        <p:spPr bwMode="auto">
          <a:xfrm>
            <a:off x="107504" y="1772816"/>
            <a:ext cx="4439681"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4 ζεύγη </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Τουλάχιστον Απρίλιος-Οκτώβριος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3 με 1-8 μικρά (</a:t>
            </a:r>
            <a:r>
              <a:rPr lang="el-GR" dirty="0" err="1">
                <a:solidFill>
                  <a:srgbClr val="333399"/>
                </a:solidFill>
              </a:rPr>
              <a:t>μ.ό</a:t>
            </a:r>
            <a:r>
              <a:rPr lang="el-GR" dirty="0">
                <a:solidFill>
                  <a:srgbClr val="333399"/>
                </a:solidFill>
              </a:rPr>
              <a:t>. 5 μικρά). </a:t>
            </a:r>
            <a:endParaRPr lang="el-GR" dirty="0">
              <a:solidFill>
                <a:schemeClr val="accent2"/>
              </a:solidFill>
            </a:endParaRP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Μέσα στο ίδιο έτος για τα άτομα που θα γεννηθούν νωρίς στην αναπαραγωγική περίοδο.</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Έως 2 έτη. Καλά επίπεδα επιβίωσης για τα νεαρά άτομα, μεγαλύτερη η θνησιμότητα τον επόμενο χειμώνα. </a:t>
            </a:r>
          </a:p>
          <a:p>
            <a:pPr marL="285750" indent="-285750" algn="just" fontAlgn="base">
              <a:spcBef>
                <a:spcPct val="0"/>
              </a:spcBef>
              <a:spcAft>
                <a:spcPct val="0"/>
              </a:spcAft>
              <a:buFont typeface="Arial" pitchFamily="34" charset="0"/>
              <a:buChar char="•"/>
              <a:tabLst>
                <a:tab pos="900113" algn="l"/>
              </a:tabLst>
            </a:pPr>
            <a:r>
              <a:rPr lang="el-GR" dirty="0">
                <a:solidFill>
                  <a:srgbClr val="333399"/>
                </a:solidFill>
              </a:rPr>
              <a:t>Τα άτομα γεννώνται γυμνά, σύντομα αναπτύσσουν γκρι τρίχωμα και εμφανίζουν το κίτρινο ‘μπάλωμα’ σε </a:t>
            </a:r>
            <a:r>
              <a:rPr lang="en-US" dirty="0" err="1">
                <a:solidFill>
                  <a:srgbClr val="333399"/>
                </a:solidFill>
              </a:rPr>
              <a:t>ca</a:t>
            </a:r>
            <a:r>
              <a:rPr lang="el-GR" dirty="0">
                <a:solidFill>
                  <a:srgbClr val="333399"/>
                </a:solidFill>
              </a:rPr>
              <a:t> 2 εβδομάδες. </a:t>
            </a:r>
          </a:p>
        </p:txBody>
      </p:sp>
      <p:sp>
        <p:nvSpPr>
          <p:cNvPr id="13" name="Text Box 6"/>
          <p:cNvSpPr txBox="1">
            <a:spLocks noChangeArrowheads="1"/>
          </p:cNvSpPr>
          <p:nvPr/>
        </p:nvSpPr>
        <p:spPr bwMode="auto">
          <a:xfrm>
            <a:off x="4644008" y="1772816"/>
            <a:ext cx="4305615"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4 ζεύγη</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Τουλάχιστον Μάρτιος-Οκτώβριος</a:t>
            </a: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19-20 ημέρες, αλλά περισσότερες για θηλάζοντα θηλυκά, λόγω καθυστερημένης εμφύτευσης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Έως 4 με 2-9 (συνήθως 4-7) μικρά</a:t>
            </a: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18-22 ημέρες</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Μέσα στο ίδιο έτος για τα άτομα που θα γεννηθούν νωρίς στην αναπαραγωγική περίοδο.</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Έως 18-20 μήνες. </a:t>
            </a:r>
            <a:endParaRPr lang="en-US" dirty="0">
              <a:solidFill>
                <a:srgbClr val="333399"/>
              </a:solidFill>
            </a:endParaRPr>
          </a:p>
          <a:p>
            <a:pPr marL="285750" indent="-285750" algn="just" fontAlgn="base">
              <a:spcBef>
                <a:spcPct val="0"/>
              </a:spcBef>
              <a:spcAft>
                <a:spcPct val="0"/>
              </a:spcAft>
              <a:buFont typeface="Arial" pitchFamily="34" charset="0"/>
              <a:buChar char="•"/>
              <a:tabLst>
                <a:tab pos="900113" algn="l"/>
              </a:tabLst>
            </a:pPr>
            <a:r>
              <a:rPr lang="el-GR" dirty="0">
                <a:solidFill>
                  <a:srgbClr val="333399"/>
                </a:solidFill>
              </a:rPr>
              <a:t>Τα άτομα γεννώνται γυμνά και σύντομα αναπτύσσουν γκρι τρίχωμα.</a:t>
            </a:r>
          </a:p>
        </p:txBody>
      </p:sp>
    </p:spTree>
    <p:extLst>
      <p:ext uri="{BB962C8B-B14F-4D97-AF65-F5344CB8AC3E}">
        <p14:creationId xmlns:p14="http://schemas.microsoft.com/office/powerpoint/2010/main" val="369791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6616" y="1340768"/>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flavicollis</a:t>
            </a:r>
            <a:endParaRPr lang="en-US" b="1" dirty="0">
              <a:solidFill>
                <a:srgbClr val="C00000"/>
              </a:solidFill>
            </a:endParaRPr>
          </a:p>
        </p:txBody>
      </p:sp>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4" name="Ορθογώνιο 3"/>
          <p:cNvSpPr/>
          <p:nvPr/>
        </p:nvSpPr>
        <p:spPr>
          <a:xfrm>
            <a:off x="4499992" y="1336993"/>
            <a:ext cx="4676458"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sylvaticus</a:t>
            </a:r>
            <a:endParaRPr lang="en-US" b="1" dirty="0">
              <a:solidFill>
                <a:srgbClr val="C00000"/>
              </a:solidFill>
            </a:endParaRPr>
          </a:p>
        </p:txBody>
      </p:sp>
      <p:sp>
        <p:nvSpPr>
          <p:cNvPr id="5"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chemeClr val="accent2"/>
                </a:solidFill>
              </a:rPr>
              <a:t>Καρυότυπος των δύο ειδών</a:t>
            </a:r>
            <a:endParaRPr lang="en-US" sz="2000" b="1" dirty="0">
              <a:solidFill>
                <a:schemeClr val="accent2"/>
              </a:solidFill>
            </a:endParaRPr>
          </a:p>
        </p:txBody>
      </p:sp>
      <p:sp>
        <p:nvSpPr>
          <p:cNvPr id="9" name="Ορθογώνιο 8"/>
          <p:cNvSpPr/>
          <p:nvPr/>
        </p:nvSpPr>
        <p:spPr>
          <a:xfrm>
            <a:off x="2446338" y="1556792"/>
            <a:ext cx="4251325" cy="415032"/>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a:solidFill>
                  <a:schemeClr val="accent2"/>
                </a:solidFill>
              </a:rPr>
              <a:t>2</a:t>
            </a:r>
            <a:r>
              <a:rPr lang="en-US" b="1" i="1" dirty="0">
                <a:solidFill>
                  <a:schemeClr val="accent2"/>
                </a:solidFill>
              </a:rPr>
              <a:t>n</a:t>
            </a:r>
            <a:r>
              <a:rPr lang="en-US" b="1" dirty="0">
                <a:solidFill>
                  <a:schemeClr val="accent2"/>
                </a:solidFill>
              </a:rPr>
              <a:t>=NF=48</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511" y="1992576"/>
            <a:ext cx="4250978" cy="47545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8888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6616" y="1340768"/>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flavicollis</a:t>
            </a:r>
            <a:endParaRPr lang="en-US" b="1" dirty="0">
              <a:solidFill>
                <a:srgbClr val="C00000"/>
              </a:solidFill>
            </a:endParaRPr>
          </a:p>
        </p:txBody>
      </p:sp>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4" name="Ορθογώνιο 3"/>
          <p:cNvSpPr/>
          <p:nvPr/>
        </p:nvSpPr>
        <p:spPr>
          <a:xfrm>
            <a:off x="4499992" y="1336993"/>
            <a:ext cx="4676458"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sylvaticus</a:t>
            </a:r>
            <a:endParaRPr lang="en-US" b="1" dirty="0">
              <a:solidFill>
                <a:srgbClr val="C00000"/>
              </a:solidFill>
            </a:endParaRPr>
          </a:p>
        </p:txBody>
      </p:sp>
      <p:sp>
        <p:nvSpPr>
          <p:cNvPr id="5"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chemeClr val="accent2"/>
                </a:solidFill>
              </a:rPr>
              <a:t>Χρωμοσωματικός διαχωρισμός των δύο ειδών</a:t>
            </a:r>
            <a:endParaRPr lang="en-US" sz="2000" b="1" dirty="0">
              <a:solidFill>
                <a:schemeClr val="accent2"/>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64" y="2289915"/>
            <a:ext cx="4375428" cy="39473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052" y="2289915"/>
            <a:ext cx="3554338" cy="39036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179512" y="1697033"/>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a:solidFill>
                  <a:schemeClr val="accent2"/>
                </a:solidFill>
              </a:rPr>
              <a:t>2</a:t>
            </a:r>
            <a:r>
              <a:rPr lang="en-US" b="1" i="1" dirty="0">
                <a:solidFill>
                  <a:schemeClr val="accent2"/>
                </a:solidFill>
              </a:rPr>
              <a:t>n</a:t>
            </a:r>
            <a:r>
              <a:rPr lang="en-US" b="1" dirty="0">
                <a:solidFill>
                  <a:schemeClr val="accent2"/>
                </a:solidFill>
              </a:rPr>
              <a:t>=NF=48</a:t>
            </a:r>
          </a:p>
        </p:txBody>
      </p:sp>
      <p:sp>
        <p:nvSpPr>
          <p:cNvPr id="9" name="Ορθογώνιο 8"/>
          <p:cNvSpPr/>
          <p:nvPr/>
        </p:nvSpPr>
        <p:spPr>
          <a:xfrm>
            <a:off x="4716016" y="1697072"/>
            <a:ext cx="4251325" cy="415032"/>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a:solidFill>
                  <a:schemeClr val="accent2"/>
                </a:solidFill>
              </a:rPr>
              <a:t>2</a:t>
            </a:r>
            <a:r>
              <a:rPr lang="en-US" b="1" i="1" dirty="0">
                <a:solidFill>
                  <a:schemeClr val="accent2"/>
                </a:solidFill>
              </a:rPr>
              <a:t>n</a:t>
            </a:r>
            <a:r>
              <a:rPr lang="en-US" b="1" dirty="0">
                <a:solidFill>
                  <a:schemeClr val="accent2"/>
                </a:solidFill>
              </a:rPr>
              <a:t>=NF=48</a:t>
            </a:r>
          </a:p>
        </p:txBody>
      </p:sp>
      <p:sp>
        <p:nvSpPr>
          <p:cNvPr id="10" name="Text Box 6"/>
          <p:cNvSpPr txBox="1">
            <a:spLocks noChangeArrowheads="1"/>
          </p:cNvSpPr>
          <p:nvPr/>
        </p:nvSpPr>
        <p:spPr bwMode="auto">
          <a:xfrm>
            <a:off x="302104" y="6237312"/>
            <a:ext cx="85397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b="1" dirty="0">
                <a:solidFill>
                  <a:srgbClr val="C00000"/>
                </a:solidFill>
              </a:rPr>
              <a:t> Τα δύο είδη διαχωρίζονται με βάση τις διαφορές στην κατανομή της ετεροχρωματίνης στον καρυότυπο</a:t>
            </a:r>
            <a:r>
              <a:rPr lang="en-US" b="1" dirty="0">
                <a:solidFill>
                  <a:srgbClr val="C00000"/>
                </a:solidFill>
              </a:rPr>
              <a:t> (C-banding)</a:t>
            </a:r>
            <a:r>
              <a:rPr lang="el-GR" b="1" dirty="0">
                <a:solidFill>
                  <a:srgbClr val="C00000"/>
                </a:solidFill>
              </a:rPr>
              <a:t>.</a:t>
            </a:r>
            <a:endParaRPr lang="en-US" b="1" dirty="0">
              <a:solidFill>
                <a:srgbClr val="C00000"/>
              </a:solidFill>
            </a:endParaRPr>
          </a:p>
        </p:txBody>
      </p:sp>
    </p:spTree>
    <p:extLst>
      <p:ext uri="{BB962C8B-B14F-4D97-AF65-F5344CB8AC3E}">
        <p14:creationId xmlns:p14="http://schemas.microsoft.com/office/powerpoint/2010/main" val="30316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500"/>
                                        <p:tgtEl>
                                          <p:spTgt spid="102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242"/>
                                        </p:tgtEl>
                                        <p:attrNameLst>
                                          <p:attrName>style.visibility</p:attrName>
                                        </p:attrNameLst>
                                      </p:cBhvr>
                                      <p:to>
                                        <p:strVal val="visible"/>
                                      </p:to>
                                    </p:set>
                                    <p:animEffect transition="in" filter="fade">
                                      <p:cBhvr>
                                        <p:cTn id="26" dur="500"/>
                                        <p:tgtEl>
                                          <p:spTgt spid="1024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76659"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flavicollis</a:t>
            </a:r>
            <a:endParaRPr lang="en-US" b="1"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8" name="Ορθογώνιο 17"/>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sylvaticus</a:t>
            </a:r>
            <a:endParaRPr lang="en-US" b="1" dirty="0">
              <a:solidFill>
                <a:srgbClr val="C00000"/>
              </a:solidFill>
            </a:endParaRPr>
          </a:p>
        </p:txBody>
      </p:sp>
      <p:pic>
        <p:nvPicPr>
          <p:cNvPr id="13315" name="Picture 3" descr="C:\Users\Τια Βάσω\Documents\Οι σαρώσεις μου\2014-05 (Μαϊ)\Εξαπλώσεις τρωκτικών Ευρώπη0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58" y="1887965"/>
            <a:ext cx="4269334" cy="45189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Τια Βάσω\Documents\Οι σαρώσεις μου\2014-05 (Μαϊ)\Εξαπλώσεις τρωκτικών Ευρώπη0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758" y="1887965"/>
            <a:ext cx="4301338" cy="4518965"/>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Tree>
    <p:extLst>
      <p:ext uri="{BB962C8B-B14F-4D97-AF65-F5344CB8AC3E}">
        <p14:creationId xmlns:p14="http://schemas.microsoft.com/office/powerpoint/2010/main" val="1834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fade">
                                      <p:cBhvr>
                                        <p:cTn id="10" dur="500"/>
                                        <p:tgtEl>
                                          <p:spTgt spid="13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3316"/>
                                        </p:tgtEl>
                                        <p:attrNameLst>
                                          <p:attrName>style.visibility</p:attrName>
                                        </p:attrNameLst>
                                      </p:cBhvr>
                                      <p:to>
                                        <p:strVal val="visible"/>
                                      </p:to>
                                    </p:set>
                                    <p:animEffect transition="in" filter="fade">
                                      <p:cBhvr>
                                        <p:cTn id="18"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51969" y="1056511"/>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witherbyi</a:t>
            </a:r>
            <a:r>
              <a:rPr lang="el-GR" b="1" i="1" dirty="0">
                <a:solidFill>
                  <a:srgbClr val="C00000"/>
                </a:solidFill>
              </a:rPr>
              <a:t> </a:t>
            </a:r>
            <a:r>
              <a:rPr lang="el-GR" b="1" dirty="0">
                <a:solidFill>
                  <a:srgbClr val="C00000"/>
                </a:solidFill>
              </a:rPr>
              <a:t>– </a:t>
            </a:r>
            <a:r>
              <a:rPr lang="el-GR" b="1" dirty="0" err="1">
                <a:solidFill>
                  <a:srgbClr val="C00000"/>
                </a:solidFill>
              </a:rPr>
              <a:t>Στεποποντικός</a:t>
            </a:r>
            <a:r>
              <a:rPr lang="el-GR" b="1" dirty="0">
                <a:solidFill>
                  <a:srgbClr val="C00000"/>
                </a:solidFill>
              </a:rPr>
              <a:t> – </a:t>
            </a:r>
            <a:r>
              <a:rPr lang="en-US" b="1" dirty="0">
                <a:solidFill>
                  <a:srgbClr val="C00000"/>
                </a:solidFill>
              </a:rPr>
              <a:t>DD</a:t>
            </a:r>
          </a:p>
        </p:txBody>
      </p:sp>
      <p:sp>
        <p:nvSpPr>
          <p:cNvPr id="13" name="Text Box 6"/>
          <p:cNvSpPr txBox="1">
            <a:spLocks noChangeArrowheads="1"/>
          </p:cNvSpPr>
          <p:nvPr/>
        </p:nvSpPr>
        <p:spPr bwMode="auto">
          <a:xfrm>
            <a:off x="42980" y="3356992"/>
            <a:ext cx="439248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Μεσαίου μεγέθους και λεπτόσωμο είδος. Μεγάλα αυτιά και απτικοί μύστακες. Ραχιαία: Χρώμα λιγότερο έντονο από το </a:t>
            </a:r>
            <a:r>
              <a:rPr lang="el-GR" sz="1500" b="1" i="1" dirty="0">
                <a:solidFill>
                  <a:schemeClr val="accent2"/>
                </a:solidFill>
              </a:rPr>
              <a:t>Α. </a:t>
            </a:r>
            <a:r>
              <a:rPr lang="en-US" sz="1500" b="1" i="1" dirty="0">
                <a:solidFill>
                  <a:schemeClr val="accent2"/>
                </a:solidFill>
              </a:rPr>
              <a:t>flavicollis</a:t>
            </a:r>
            <a:r>
              <a:rPr lang="en-US" sz="1500" b="1" dirty="0">
                <a:solidFill>
                  <a:schemeClr val="accent2"/>
                </a:solidFill>
              </a:rPr>
              <a:t>. </a:t>
            </a:r>
            <a:r>
              <a:rPr lang="el-GR" sz="1500" b="1" dirty="0">
                <a:solidFill>
                  <a:schemeClr val="accent2"/>
                </a:solidFill>
              </a:rPr>
              <a:t>Κοιλιακή περιοχή:</a:t>
            </a:r>
            <a:r>
              <a:rPr lang="el-GR" sz="1500" b="1" dirty="0">
                <a:solidFill>
                  <a:srgbClr val="C00000"/>
                </a:solidFill>
              </a:rPr>
              <a:t> </a:t>
            </a:r>
            <a:r>
              <a:rPr lang="el-GR" sz="1500" b="1" dirty="0">
                <a:solidFill>
                  <a:schemeClr val="accent2"/>
                </a:solidFill>
              </a:rPr>
              <a:t>συνήθως κατάλευκη</a:t>
            </a:r>
            <a:r>
              <a:rPr lang="en-US" sz="1500" b="1" dirty="0">
                <a:solidFill>
                  <a:schemeClr val="accent2"/>
                </a:solidFill>
              </a:rPr>
              <a:t>, </a:t>
            </a:r>
            <a:r>
              <a:rPr lang="el-GR" sz="1500" b="1" dirty="0">
                <a:solidFill>
                  <a:schemeClr val="accent2"/>
                </a:solidFill>
              </a:rPr>
              <a:t>ενίοτε με γκρι σκιές. Εμφανίζεται κιτρινωπό ‘μπάλωμα’ στην ωμική περιοχή, όμως αχνό και ασαφές. Ουρά σαφώς δίχρωμη, γενικά μεγαλύτερη από τον κεφαλοκορμό. Αρκετά σαφής χρωματικός διαχωρισμός μεταξύ ραχιαίας και κοιλιακής περιοχής.</a:t>
            </a:r>
          </a:p>
        </p:txBody>
      </p:sp>
      <p:sp>
        <p:nvSpPr>
          <p:cNvPr id="15" name="Text Box 6"/>
          <p:cNvSpPr txBox="1">
            <a:spLocks noChangeArrowheads="1"/>
          </p:cNvSpPr>
          <p:nvPr/>
        </p:nvSpPr>
        <p:spPr bwMode="auto">
          <a:xfrm>
            <a:off x="4641977" y="4653136"/>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dirty="0">
                <a:solidFill>
                  <a:srgbClr val="C00000"/>
                </a:solidFill>
              </a:rPr>
              <a:t> </a:t>
            </a:r>
            <a:r>
              <a:rPr lang="el-GR" sz="1600" dirty="0">
                <a:solidFill>
                  <a:schemeClr val="accent2"/>
                </a:solidFill>
              </a:rPr>
              <a:t>Μήκος κεφαλοκορμού</a:t>
            </a:r>
            <a:r>
              <a:rPr lang="el-GR" sz="1600" dirty="0">
                <a:solidFill>
                  <a:srgbClr val="C00000"/>
                </a:solidFill>
              </a:rPr>
              <a:t>: 73-123 </a:t>
            </a:r>
            <a:r>
              <a:rPr lang="en-US" sz="16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Μήκος ουράς</a:t>
            </a:r>
            <a:r>
              <a:rPr lang="el-GR" sz="1600" dirty="0">
                <a:solidFill>
                  <a:srgbClr val="C00000"/>
                </a:solidFill>
              </a:rPr>
              <a:t>: 70-85</a:t>
            </a:r>
            <a:r>
              <a:rPr lang="en-US" sz="16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600" dirty="0">
                <a:solidFill>
                  <a:srgbClr val="C00000"/>
                </a:solidFill>
              </a:rPr>
              <a:t> </a:t>
            </a:r>
            <a:r>
              <a:rPr lang="el-GR" sz="1600" dirty="0">
                <a:solidFill>
                  <a:schemeClr val="accent2"/>
                </a:solidFill>
              </a:rPr>
              <a:t>Βάρος</a:t>
            </a:r>
            <a:r>
              <a:rPr lang="el-GR" sz="1600" dirty="0">
                <a:solidFill>
                  <a:srgbClr val="C00000"/>
                </a:solidFill>
              </a:rPr>
              <a:t>: 16-25 </a:t>
            </a:r>
            <a:r>
              <a:rPr lang="en-US" sz="1600" dirty="0">
                <a:solidFill>
                  <a:srgbClr val="C00000"/>
                </a:solidFill>
              </a:rPr>
              <a:t>gr</a:t>
            </a:r>
            <a:endParaRPr lang="el-GR" sz="1600" dirty="0">
              <a:solidFill>
                <a:srgbClr val="C00000"/>
              </a:solidFill>
            </a:endParaRPr>
          </a:p>
        </p:txBody>
      </p:sp>
      <p:sp>
        <p:nvSpPr>
          <p:cNvPr id="16" name="Text Box 6"/>
          <p:cNvSpPr txBox="1">
            <a:spLocks noChangeArrowheads="1"/>
          </p:cNvSpPr>
          <p:nvPr/>
        </p:nvSpPr>
        <p:spPr bwMode="auto">
          <a:xfrm>
            <a:off x="82103" y="5864205"/>
            <a:ext cx="468052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86-109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82-118</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15-37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8" name="Ορθογώνιο 17"/>
          <p:cNvSpPr/>
          <p:nvPr/>
        </p:nvSpPr>
        <p:spPr>
          <a:xfrm>
            <a:off x="4499992" y="1052736"/>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agrarius</a:t>
            </a:r>
            <a:r>
              <a:rPr lang="el-GR" b="1" i="1" dirty="0">
                <a:solidFill>
                  <a:srgbClr val="C00000"/>
                </a:solidFill>
              </a:rPr>
              <a:t> </a:t>
            </a:r>
            <a:r>
              <a:rPr lang="en-US" b="1" i="1" dirty="0">
                <a:solidFill>
                  <a:srgbClr val="C00000"/>
                </a:solidFill>
              </a:rPr>
              <a:t>– </a:t>
            </a:r>
            <a:r>
              <a:rPr lang="el-GR" b="1" dirty="0" err="1">
                <a:solidFill>
                  <a:srgbClr val="C00000"/>
                </a:solidFill>
              </a:rPr>
              <a:t>Αγροποντικός</a:t>
            </a:r>
            <a:r>
              <a:rPr lang="el-GR" b="1" dirty="0">
                <a:solidFill>
                  <a:srgbClr val="C00000"/>
                </a:solidFill>
              </a:rPr>
              <a:t> – </a:t>
            </a:r>
            <a:r>
              <a:rPr lang="en-US" b="1" dirty="0">
                <a:solidFill>
                  <a:srgbClr val="C00000"/>
                </a:solidFill>
              </a:rPr>
              <a:t>LC</a:t>
            </a:r>
          </a:p>
        </p:txBody>
      </p:sp>
      <p:sp>
        <p:nvSpPr>
          <p:cNvPr id="20" name="Text Box 6"/>
          <p:cNvSpPr txBox="1">
            <a:spLocks noChangeArrowheads="1"/>
          </p:cNvSpPr>
          <p:nvPr/>
        </p:nvSpPr>
        <p:spPr bwMode="auto">
          <a:xfrm>
            <a:off x="4641977" y="3349441"/>
            <a:ext cx="43924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Μικρότερα αυτιά από τα άλλα είδη </a:t>
            </a:r>
            <a:r>
              <a:rPr lang="en-US" sz="1500" b="1" i="1" dirty="0">
                <a:solidFill>
                  <a:schemeClr val="accent2"/>
                </a:solidFill>
              </a:rPr>
              <a:t>Apodemus</a:t>
            </a:r>
            <a:r>
              <a:rPr lang="en-US" sz="1500" b="1" dirty="0">
                <a:solidFill>
                  <a:schemeClr val="accent2"/>
                </a:solidFill>
              </a:rPr>
              <a:t>. </a:t>
            </a:r>
            <a:r>
              <a:rPr lang="el-GR" sz="1500" b="1" dirty="0">
                <a:solidFill>
                  <a:schemeClr val="accent2"/>
                </a:solidFill>
              </a:rPr>
              <a:t>Μαύρη ρίγα διασχίζει τη ράχη. Μήκος ουράς μικρότερο από του κεφαλοκορμού. Σχετικά κοντοί απτικοί μύστακες.</a:t>
            </a:r>
          </a:p>
        </p:txBody>
      </p:sp>
      <p:pic>
        <p:nvPicPr>
          <p:cNvPr id="1026" name="Picture 2" descr="C:\Users\Τια Βάσω\Documents\Οι σαρώσεις μου\2014-05 (Μαϊ)\A. witherbyi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4846"/>
          <a:stretch/>
        </p:blipFill>
        <p:spPr bwMode="auto">
          <a:xfrm>
            <a:off x="761162" y="1628801"/>
            <a:ext cx="3032938" cy="16603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Τια Βάσω\Documents\Οι σαρώσεις μου\2014-05 (Μαϊ)\A. agrari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3353" y="1628801"/>
            <a:ext cx="3049736" cy="166359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3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6" grpId="0"/>
      <p:bldP spid="18"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76659" y="1340768"/>
            <a:ext cx="4251325" cy="133882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witherbyi</a:t>
            </a:r>
            <a:r>
              <a:rPr lang="en-US" b="1" dirty="0">
                <a:solidFill>
                  <a:srgbClr val="C00000"/>
                </a:solidFill>
              </a:rPr>
              <a:t>:</a:t>
            </a:r>
            <a:r>
              <a:rPr lang="el-GR" b="1" dirty="0">
                <a:solidFill>
                  <a:srgbClr val="C00000"/>
                </a:solidFill>
              </a:rPr>
              <a:t> </a:t>
            </a:r>
            <a:r>
              <a:rPr lang="el-GR" b="1" dirty="0">
                <a:solidFill>
                  <a:schemeClr val="accent2"/>
                </a:solidFill>
              </a:rPr>
              <a:t>Ρόδος (</a:t>
            </a:r>
            <a:r>
              <a:rPr lang="el-GR" b="1" dirty="0" err="1">
                <a:solidFill>
                  <a:schemeClr val="accent2"/>
                </a:solidFill>
              </a:rPr>
              <a:t>Κάμειρος</a:t>
            </a:r>
            <a:r>
              <a:rPr lang="el-GR" b="1" dirty="0">
                <a:solidFill>
                  <a:schemeClr val="accent2"/>
                </a:solidFill>
              </a:rPr>
              <a:t>, </a:t>
            </a:r>
            <a:r>
              <a:rPr lang="el-GR" b="1" dirty="0" err="1">
                <a:solidFill>
                  <a:schemeClr val="accent2"/>
                </a:solidFill>
              </a:rPr>
              <a:t>Κατταβιά</a:t>
            </a:r>
            <a:r>
              <a:rPr lang="el-GR" b="1" dirty="0">
                <a:solidFill>
                  <a:schemeClr val="accent2"/>
                </a:solidFill>
              </a:rPr>
              <a:t>). Πιθανολογείται και σε άλλα νησιά (Κως, Σάμος(;))</a:t>
            </a:r>
            <a:endParaRPr lang="en-US" b="1" dirty="0">
              <a:solidFill>
                <a:schemeClr val="accent2"/>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8" name="Ορθογώνιο 17"/>
          <p:cNvSpPr/>
          <p:nvPr/>
        </p:nvSpPr>
        <p:spPr>
          <a:xfrm>
            <a:off x="4499992" y="1336993"/>
            <a:ext cx="4676458"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agrarius</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pic>
        <p:nvPicPr>
          <p:cNvPr id="3074" name="Picture 2" descr="C:\Users\Τια Βάσω\Documents\Οι σαρώσεις μου\2014-05 (Μαϊ)\Εξαπλώσεις τρωκτικών Ευρώπη0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9170" y="1939173"/>
            <a:ext cx="4269334" cy="44421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Τια Βάσω\Documents\Οι σαρώσεις μου\2014-05 (Μαϊ)\A. witherbyi distribu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0" y="2883677"/>
            <a:ext cx="4634908" cy="255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4572000" y="1613699"/>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Όρια δασών και θαμνωδών εκτάσεων, σε συσχέτιση με υγρούς βιοτόπους και κοιλάδες ποταμών. Σκάβει δικές του φωλιές, απλές με 3-4 ανοίγματα, αλλά μπορεί να χρησιμοποιεί και άλλων τρωκτικών.  Κατασκευάζει λιγότερο συχνά υπέργειες φωλιές. Γενικά προτιμά χαμηλά υψόμετρα. Ελλάδα: στα χαμηλά του ποταμού Νέστου.</a:t>
            </a:r>
            <a:endParaRPr lang="el-GR" b="1" dirty="0">
              <a:solidFill>
                <a:schemeClr val="accent2"/>
              </a:solidFill>
            </a:endParaRPr>
          </a:p>
        </p:txBody>
      </p:sp>
      <p:sp>
        <p:nvSpPr>
          <p:cNvPr id="8" name="Text Box 6"/>
          <p:cNvSpPr txBox="1">
            <a:spLocks noChangeArrowheads="1"/>
          </p:cNvSpPr>
          <p:nvPr/>
        </p:nvSpPr>
        <p:spPr bwMode="auto">
          <a:xfrm>
            <a:off x="179512" y="1556792"/>
            <a:ext cx="439248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Ποικίλα περιβάλλοντα που παρέχουν κάποια μορφή προστασίας. Από ανοικτές εκτάσεις με μερικούς θάμνους, με βράχους ανάμεσα σε θάμνους, μέχρι δάση είτε υποβαθμισμένα, είτε με ψηλή κώμη. Στην Ελλάδα: στα όρια αειθαλών θάμνων κατά μήκος αγρών. Από το επίπεδο θάλασσας έως μεγάλα υψόμετρα. Συνήθως </a:t>
            </a:r>
            <a:r>
              <a:rPr lang="el-GR" dirty="0" err="1">
                <a:solidFill>
                  <a:schemeClr val="accent2"/>
                </a:solidFill>
              </a:rPr>
              <a:t>συντοπικό</a:t>
            </a:r>
            <a:r>
              <a:rPr lang="el-GR" dirty="0">
                <a:solidFill>
                  <a:schemeClr val="accent2"/>
                </a:solidFill>
              </a:rPr>
              <a:t> με τουλάχιστον άλλο ένα είδος του γένους </a:t>
            </a:r>
            <a:r>
              <a:rPr lang="en-US" i="1" dirty="0">
                <a:solidFill>
                  <a:schemeClr val="accent2"/>
                </a:solidFill>
              </a:rPr>
              <a:t>Apodemus</a:t>
            </a:r>
            <a:r>
              <a:rPr lang="el-GR" i="1" dirty="0">
                <a:solidFill>
                  <a:schemeClr val="accent2"/>
                </a:solidFill>
              </a:rPr>
              <a:t>.</a:t>
            </a:r>
            <a:endParaRPr lang="el-GR" b="1" dirty="0">
              <a:solidFill>
                <a:schemeClr val="accent2"/>
              </a:solidFill>
            </a:endParaRPr>
          </a:p>
        </p:txBody>
      </p:sp>
      <p:sp>
        <p:nvSpPr>
          <p:cNvPr id="9" name="Text Box 6"/>
          <p:cNvSpPr txBox="1">
            <a:spLocks noChangeArrowheads="1"/>
          </p:cNvSpPr>
          <p:nvPr/>
        </p:nvSpPr>
        <p:spPr bwMode="auto">
          <a:xfrm>
            <a:off x="179512" y="4588093"/>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Νυκτόβιο. Τρέφεται όπως το </a:t>
            </a:r>
            <a:r>
              <a:rPr lang="el-GR" i="1" dirty="0">
                <a:solidFill>
                  <a:schemeClr val="accent2"/>
                </a:solidFill>
              </a:rPr>
              <a:t>Α. </a:t>
            </a:r>
            <a:r>
              <a:rPr lang="en-US" i="1" dirty="0">
                <a:solidFill>
                  <a:schemeClr val="accent2"/>
                </a:solidFill>
              </a:rPr>
              <a:t>sylvaticus</a:t>
            </a:r>
            <a:r>
              <a:rPr lang="en-US" dirty="0">
                <a:solidFill>
                  <a:schemeClr val="accent2"/>
                </a:solidFill>
              </a:rPr>
              <a:t>, </a:t>
            </a:r>
            <a:r>
              <a:rPr lang="el-GR" dirty="0">
                <a:solidFill>
                  <a:schemeClr val="accent2"/>
                </a:solidFill>
              </a:rPr>
              <a:t>ήτοι γενικά παμφάγο: καρποί, έντομα, πράσινα τμήματα, μπουμπούκια και λουλούδια φυτών, φρούτα κ.λπ.</a:t>
            </a:r>
            <a:endParaRPr lang="el-GR" b="1" dirty="0">
              <a:solidFill>
                <a:schemeClr val="accent2"/>
              </a:solidFill>
            </a:endParaRPr>
          </a:p>
        </p:txBody>
      </p:sp>
      <p:sp>
        <p:nvSpPr>
          <p:cNvPr id="10" name="Text Box 6"/>
          <p:cNvSpPr txBox="1">
            <a:spLocks noChangeArrowheads="1"/>
          </p:cNvSpPr>
          <p:nvPr/>
        </p:nvSpPr>
        <p:spPr bwMode="auto">
          <a:xfrm>
            <a:off x="4581128" y="4377878"/>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Ηθολογία-Διατροφή: </a:t>
            </a:r>
            <a:r>
              <a:rPr lang="el-GR" dirty="0">
                <a:solidFill>
                  <a:schemeClr val="accent2"/>
                </a:solidFill>
              </a:rPr>
              <a:t>Περισσότερο ημερόβιο από άλλα είδη </a:t>
            </a:r>
            <a:r>
              <a:rPr lang="en-US" dirty="0">
                <a:solidFill>
                  <a:schemeClr val="accent2"/>
                </a:solidFill>
              </a:rPr>
              <a:t>A</a:t>
            </a:r>
            <a:r>
              <a:rPr lang="en-US" i="1" dirty="0">
                <a:solidFill>
                  <a:schemeClr val="accent2"/>
                </a:solidFill>
              </a:rPr>
              <a:t>podemus</a:t>
            </a:r>
            <a:r>
              <a:rPr lang="en-US" dirty="0">
                <a:solidFill>
                  <a:schemeClr val="accent2"/>
                </a:solidFill>
              </a:rPr>
              <a:t>. </a:t>
            </a:r>
            <a:r>
              <a:rPr lang="el-GR" dirty="0">
                <a:solidFill>
                  <a:schemeClr val="accent2"/>
                </a:solidFill>
              </a:rPr>
              <a:t>Γενικά παμφάγο με προτίμηση σε ζωικής προέλευσης τροφή (αρθρόποδα, μαλάκια), αλλά επίσης σε καρπούς, πράσινα τμήματα φυτών κ.λπ.</a:t>
            </a:r>
            <a:endParaRPr lang="el-GR" b="1" dirty="0">
              <a:solidFill>
                <a:schemeClr val="accent2"/>
              </a:solidFill>
            </a:endParaRPr>
          </a:p>
        </p:txBody>
      </p:sp>
      <p:sp>
        <p:nvSpPr>
          <p:cNvPr id="1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5" name="Ορθογώνιο 14"/>
          <p:cNvSpPr/>
          <p:nvPr/>
        </p:nvSpPr>
        <p:spPr>
          <a:xfrm>
            <a:off x="151969" y="1128519"/>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witherbyi</a:t>
            </a:r>
            <a:endParaRPr lang="en-US" b="1" dirty="0">
              <a:solidFill>
                <a:srgbClr val="C00000"/>
              </a:solidFill>
            </a:endParaRPr>
          </a:p>
        </p:txBody>
      </p:sp>
      <p:sp>
        <p:nvSpPr>
          <p:cNvPr id="16" name="Ορθογώνιο 15"/>
          <p:cNvSpPr/>
          <p:nvPr/>
        </p:nvSpPr>
        <p:spPr>
          <a:xfrm>
            <a:off x="4716016" y="1124744"/>
            <a:ext cx="4248472"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agrarius</a:t>
            </a:r>
            <a:endParaRPr lang="en-US" b="1" dirty="0">
              <a:solidFill>
                <a:srgbClr val="C00000"/>
              </a:solidFill>
            </a:endParaRPr>
          </a:p>
        </p:txBody>
      </p:sp>
    </p:spTree>
    <p:extLst>
      <p:ext uri="{BB962C8B-B14F-4D97-AF65-F5344CB8AC3E}">
        <p14:creationId xmlns:p14="http://schemas.microsoft.com/office/powerpoint/2010/main" val="29476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772816"/>
            <a:ext cx="4439681"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3 ζεύγη (1 θωρακικό – 2 βουβωνικά).</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άνοιξη - φθινόπωρο</a:t>
            </a:r>
          </a:p>
          <a:p>
            <a:pPr algn="just" fontAlgn="base">
              <a:spcBef>
                <a:spcPct val="0"/>
              </a:spcBef>
              <a:spcAft>
                <a:spcPct val="0"/>
              </a:spcAft>
              <a:tabLst>
                <a:tab pos="900113" algn="l"/>
              </a:tabLst>
            </a:pPr>
            <a:r>
              <a:rPr lang="el-GR" dirty="0">
                <a:solidFill>
                  <a:srgbClr val="00B050"/>
                </a:solidFill>
              </a:rPr>
              <a:t>Γέννα</a:t>
            </a:r>
            <a:r>
              <a:rPr lang="el-GR" dirty="0">
                <a:solidFill>
                  <a:srgbClr val="333399"/>
                </a:solidFill>
              </a:rPr>
              <a:t>: 4,5 μικρά κατά μέσο όρο</a:t>
            </a:r>
            <a:endParaRPr lang="en-US" dirty="0">
              <a:solidFill>
                <a:srgbClr val="333399"/>
              </a:solidFill>
            </a:endParaRPr>
          </a:p>
        </p:txBody>
      </p:sp>
      <p:sp>
        <p:nvSpPr>
          <p:cNvPr id="3" name="Text Box 6"/>
          <p:cNvSpPr txBox="1">
            <a:spLocks noChangeArrowheads="1"/>
          </p:cNvSpPr>
          <p:nvPr/>
        </p:nvSpPr>
        <p:spPr bwMode="auto">
          <a:xfrm>
            <a:off x="4644008" y="1772816"/>
            <a:ext cx="430561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4 ζεύγη (2 θωρακικά – 2 βουβωνικά).</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Μάρτιος-Οκτώβριος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Γέννα</a:t>
            </a:r>
            <a:r>
              <a:rPr lang="el-GR" dirty="0">
                <a:solidFill>
                  <a:srgbClr val="333399"/>
                </a:solidFill>
              </a:rPr>
              <a:t>: 4-6 μικρά</a:t>
            </a:r>
          </a:p>
        </p:txBody>
      </p:sp>
      <p:sp>
        <p:nvSpPr>
          <p:cNvPr id="7" name="Ορθογώνιο 6"/>
          <p:cNvSpPr/>
          <p:nvPr/>
        </p:nvSpPr>
        <p:spPr>
          <a:xfrm>
            <a:off x="151969" y="1128519"/>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witherbyi</a:t>
            </a:r>
            <a:endParaRPr lang="en-US"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2" name="Ορθογώνιο 11"/>
          <p:cNvSpPr/>
          <p:nvPr/>
        </p:nvSpPr>
        <p:spPr>
          <a:xfrm>
            <a:off x="4716016" y="1124744"/>
            <a:ext cx="4248472"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agrarius</a:t>
            </a:r>
            <a:endParaRPr lang="en-US" b="1" dirty="0">
              <a:solidFill>
                <a:srgbClr val="C00000"/>
              </a:solidFill>
            </a:endParaRPr>
          </a:p>
        </p:txBody>
      </p:sp>
    </p:spTree>
    <p:extLst>
      <p:ext uri="{BB962C8B-B14F-4D97-AF65-F5344CB8AC3E}">
        <p14:creationId xmlns:p14="http://schemas.microsoft.com/office/powerpoint/2010/main" val="349921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42980" y="3747748"/>
            <a:ext cx="450383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Παλαιότερα τα δύο είδη θεωρούνταν υποείδη του </a:t>
            </a:r>
            <a:r>
              <a:rPr lang="en-US" sz="1500" b="1" i="1" dirty="0">
                <a:solidFill>
                  <a:schemeClr val="accent2"/>
                </a:solidFill>
              </a:rPr>
              <a:t>A. mystacinus</a:t>
            </a:r>
            <a:r>
              <a:rPr lang="en-US" sz="1500" b="1" dirty="0">
                <a:solidFill>
                  <a:schemeClr val="accent2"/>
                </a:solidFill>
              </a:rPr>
              <a:t>.</a:t>
            </a:r>
            <a:r>
              <a:rPr lang="el-GR" sz="1500" b="1" dirty="0">
                <a:solidFill>
                  <a:schemeClr val="accent2"/>
                </a:solidFill>
              </a:rPr>
              <a:t> Σήμερα το </a:t>
            </a:r>
            <a:r>
              <a:rPr lang="en-US" sz="1500" b="1" i="1" dirty="0">
                <a:solidFill>
                  <a:schemeClr val="accent2"/>
                </a:solidFill>
              </a:rPr>
              <a:t>A. epimelas</a:t>
            </a:r>
            <a:r>
              <a:rPr lang="el-GR" sz="1500" b="1" i="1" dirty="0">
                <a:solidFill>
                  <a:schemeClr val="accent2"/>
                </a:solidFill>
              </a:rPr>
              <a:t> </a:t>
            </a:r>
            <a:r>
              <a:rPr lang="el-GR" sz="1500" b="1" dirty="0">
                <a:solidFill>
                  <a:schemeClr val="accent2"/>
                </a:solidFill>
              </a:rPr>
              <a:t>εξαπλώνεται στην Ευρώπη  και το </a:t>
            </a:r>
            <a:r>
              <a:rPr lang="en-US" sz="1500" b="1" i="1" dirty="0">
                <a:solidFill>
                  <a:schemeClr val="accent2"/>
                </a:solidFill>
              </a:rPr>
              <a:t>A. mystacinus</a:t>
            </a:r>
            <a:r>
              <a:rPr lang="el-GR" sz="1500" b="1" dirty="0">
                <a:solidFill>
                  <a:schemeClr val="accent2"/>
                </a:solidFill>
              </a:rPr>
              <a:t> περιορίζεται σε νησιά του Α. Αιγαίου</a:t>
            </a:r>
            <a:r>
              <a:rPr lang="en-US" sz="1500" b="1" dirty="0">
                <a:solidFill>
                  <a:schemeClr val="accent2"/>
                </a:solidFill>
              </a:rPr>
              <a:t> </a:t>
            </a:r>
            <a:r>
              <a:rPr lang="el-GR" sz="1500" b="1" dirty="0">
                <a:solidFill>
                  <a:schemeClr val="accent2"/>
                </a:solidFill>
              </a:rPr>
              <a:t>με την κύρια εξάπλωσή του να συνεχίζει στην Ανατολία.</a:t>
            </a:r>
          </a:p>
        </p:txBody>
      </p:sp>
      <p:sp>
        <p:nvSpPr>
          <p:cNvPr id="6" name="Ορθογώνιο 5"/>
          <p:cNvSpPr/>
          <p:nvPr/>
        </p:nvSpPr>
        <p:spPr>
          <a:xfrm>
            <a:off x="130752" y="1196752"/>
            <a:ext cx="8882496"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Α. </a:t>
            </a:r>
            <a:r>
              <a:rPr lang="en-US" b="1" i="1" dirty="0">
                <a:solidFill>
                  <a:srgbClr val="C00000"/>
                </a:solidFill>
              </a:rPr>
              <a:t>epimelas/A.</a:t>
            </a:r>
            <a:r>
              <a:rPr lang="el-GR" b="1" i="1" dirty="0">
                <a:solidFill>
                  <a:srgbClr val="C00000"/>
                </a:solidFill>
              </a:rPr>
              <a:t> </a:t>
            </a:r>
            <a:r>
              <a:rPr lang="en-US" b="1" i="1" dirty="0">
                <a:solidFill>
                  <a:srgbClr val="C00000"/>
                </a:solidFill>
              </a:rPr>
              <a:t>mystacinus </a:t>
            </a:r>
            <a:r>
              <a:rPr lang="el-GR" b="1" dirty="0">
                <a:solidFill>
                  <a:srgbClr val="C00000"/>
                </a:solidFill>
              </a:rPr>
              <a:t>– </a:t>
            </a:r>
            <a:r>
              <a:rPr lang="el-GR" b="1" dirty="0" err="1">
                <a:solidFill>
                  <a:srgbClr val="C00000"/>
                </a:solidFill>
              </a:rPr>
              <a:t>Βραχοποντικός</a:t>
            </a:r>
            <a:r>
              <a:rPr lang="el-GR" b="1" dirty="0">
                <a:solidFill>
                  <a:srgbClr val="C00000"/>
                </a:solidFill>
              </a:rPr>
              <a:t> – </a:t>
            </a:r>
            <a:r>
              <a:rPr lang="en-US" b="1" dirty="0">
                <a:solidFill>
                  <a:srgbClr val="C00000"/>
                </a:solidFill>
              </a:rPr>
              <a:t>LC</a:t>
            </a:r>
          </a:p>
        </p:txBody>
      </p:sp>
      <p:sp>
        <p:nvSpPr>
          <p:cNvPr id="16" name="Text Box 6"/>
          <p:cNvSpPr txBox="1">
            <a:spLocks noChangeArrowheads="1"/>
          </p:cNvSpPr>
          <p:nvPr/>
        </p:nvSpPr>
        <p:spPr bwMode="auto">
          <a:xfrm>
            <a:off x="82103" y="5864205"/>
            <a:ext cx="468052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a:t>
            </a:r>
            <a:r>
              <a:rPr lang="en-US" sz="1700" dirty="0">
                <a:solidFill>
                  <a:srgbClr val="C00000"/>
                </a:solidFill>
              </a:rPr>
              <a:t>100-130</a:t>
            </a:r>
            <a:r>
              <a:rPr lang="el-GR" sz="1700" dirty="0">
                <a:solidFill>
                  <a:srgbClr val="C00000"/>
                </a:solidFill>
              </a:rPr>
              <a:t>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a:t>
            </a:r>
            <a:r>
              <a:rPr lang="en-US" sz="1700" dirty="0">
                <a:solidFill>
                  <a:srgbClr val="C00000"/>
                </a:solidFill>
              </a:rPr>
              <a:t>102-140 mm </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a:t>
            </a:r>
            <a:r>
              <a:rPr lang="en-US" sz="1700" dirty="0">
                <a:solidFill>
                  <a:srgbClr val="C00000"/>
                </a:solidFill>
              </a:rPr>
              <a:t>28-56</a:t>
            </a:r>
            <a:r>
              <a:rPr lang="el-GR" sz="1700" dirty="0">
                <a:solidFill>
                  <a:srgbClr val="C00000"/>
                </a:solidFill>
              </a:rPr>
              <a:t>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pic>
        <p:nvPicPr>
          <p:cNvPr id="14338" name="Picture 2" descr="C:\Users\Τια Βάσω\Documents\Οι σαρώσεις μου\2014-05 (Μαϊ)\Είδη Murinae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t="1492" b="73526"/>
          <a:stretch/>
        </p:blipFill>
        <p:spPr bwMode="auto">
          <a:xfrm>
            <a:off x="107504" y="1862565"/>
            <a:ext cx="4362450" cy="1727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35496" y="5152225"/>
            <a:ext cx="439248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Τα πιο μεγαλόσωμα είδη του γένους. Γκριζωπό χρώμα και μεγάλοι απτικοί μύστακες. </a:t>
            </a:r>
          </a:p>
        </p:txBody>
      </p:sp>
      <p:sp>
        <p:nvSpPr>
          <p:cNvPr id="18" name="Text Box 6"/>
          <p:cNvSpPr txBox="1">
            <a:spLocks noChangeArrowheads="1"/>
          </p:cNvSpPr>
          <p:nvPr/>
        </p:nvSpPr>
        <p:spPr bwMode="auto">
          <a:xfrm>
            <a:off x="4644008" y="1759369"/>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Ξερικά δάση, θάμνοι, βραχώδεις λοφοπλαγιές, τοίχοι στα όρια αγρών. Φωλιά κάτω από βράχια.</a:t>
            </a:r>
            <a:endParaRPr lang="el-GR" b="1" dirty="0">
              <a:solidFill>
                <a:schemeClr val="accent2"/>
              </a:solidFill>
            </a:endParaRPr>
          </a:p>
        </p:txBody>
      </p:sp>
      <p:sp>
        <p:nvSpPr>
          <p:cNvPr id="20" name="Text Box 6"/>
          <p:cNvSpPr txBox="1">
            <a:spLocks noChangeArrowheads="1"/>
          </p:cNvSpPr>
          <p:nvPr/>
        </p:nvSpPr>
        <p:spPr bwMode="auto">
          <a:xfrm>
            <a:off x="4644008" y="2813355"/>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Νυκτόβιο. Τρέφεται όπως το </a:t>
            </a:r>
            <a:r>
              <a:rPr lang="el-GR" i="1" dirty="0">
                <a:solidFill>
                  <a:schemeClr val="accent2"/>
                </a:solidFill>
              </a:rPr>
              <a:t>Α. </a:t>
            </a:r>
            <a:r>
              <a:rPr lang="en-US" i="1" dirty="0">
                <a:solidFill>
                  <a:schemeClr val="accent2"/>
                </a:solidFill>
              </a:rPr>
              <a:t>sylvaticus</a:t>
            </a:r>
            <a:r>
              <a:rPr lang="en-US" dirty="0">
                <a:solidFill>
                  <a:schemeClr val="accent2"/>
                </a:solidFill>
              </a:rPr>
              <a:t>, </a:t>
            </a:r>
            <a:r>
              <a:rPr lang="el-GR" dirty="0">
                <a:solidFill>
                  <a:schemeClr val="accent2"/>
                </a:solidFill>
              </a:rPr>
              <a:t>ήτοι γενικά παμφάγο: Σπέρματα κερασιών ελιών, βελανιδιών και πεύκων, σιτηρά, έντομα. Επίσης αυγά και νεοσσοί πουλιών. </a:t>
            </a:r>
            <a:endParaRPr lang="el-GR" b="1" dirty="0">
              <a:solidFill>
                <a:schemeClr val="accent2"/>
              </a:solidFill>
            </a:endParaRPr>
          </a:p>
        </p:txBody>
      </p:sp>
    </p:spTree>
    <p:extLst>
      <p:ext uri="{BB962C8B-B14F-4D97-AF65-F5344CB8AC3E}">
        <p14:creationId xmlns:p14="http://schemas.microsoft.com/office/powerpoint/2010/main" val="41847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6" grpId="0"/>
      <p:bldP spid="19" grpId="0"/>
      <p:bldP spid="18"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30752" y="1196752"/>
            <a:ext cx="8882496"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Α. </a:t>
            </a:r>
            <a:r>
              <a:rPr lang="en-US" b="1" i="1" dirty="0">
                <a:solidFill>
                  <a:srgbClr val="C00000"/>
                </a:solidFill>
              </a:rPr>
              <a:t>epimelas/A.</a:t>
            </a:r>
            <a:r>
              <a:rPr lang="el-GR" b="1" i="1" dirty="0">
                <a:solidFill>
                  <a:srgbClr val="C00000"/>
                </a:solidFill>
              </a:rPr>
              <a:t> </a:t>
            </a:r>
            <a:r>
              <a:rPr lang="en-US" b="1" i="1" dirty="0">
                <a:solidFill>
                  <a:srgbClr val="C00000"/>
                </a:solidFill>
              </a:rPr>
              <a:t>mystacinus</a:t>
            </a:r>
            <a:endParaRPr lang="en-US" b="1"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2" name="Text Box 6"/>
          <p:cNvSpPr txBox="1">
            <a:spLocks noChangeArrowheads="1"/>
          </p:cNvSpPr>
          <p:nvPr/>
        </p:nvSpPr>
        <p:spPr bwMode="auto">
          <a:xfrm>
            <a:off x="107504" y="1772816"/>
            <a:ext cx="8712968"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ctr" fontAlgn="base">
              <a:spcBef>
                <a:spcPct val="0"/>
              </a:spcBef>
              <a:spcAft>
                <a:spcPct val="0"/>
              </a:spcAft>
              <a:tabLst>
                <a:tab pos="900113" algn="l"/>
              </a:tabLst>
            </a:pPr>
            <a:r>
              <a:rPr lang="el-GR" dirty="0">
                <a:solidFill>
                  <a:srgbClr val="00B050"/>
                </a:solidFill>
              </a:rPr>
              <a:t>Θηλές</a:t>
            </a:r>
            <a:r>
              <a:rPr lang="el-GR" dirty="0">
                <a:solidFill>
                  <a:srgbClr val="333399"/>
                </a:solidFill>
              </a:rPr>
              <a:t>: 3 ζεύγη (1 θωρακικό – 2 βουβωνικά).</a:t>
            </a:r>
          </a:p>
          <a:p>
            <a:pPr algn="ctr"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Απρίλιος-Οκτώβριος</a:t>
            </a:r>
          </a:p>
          <a:p>
            <a:pPr algn="ctr" fontAlgn="base">
              <a:spcBef>
                <a:spcPct val="0"/>
              </a:spcBef>
              <a:spcAft>
                <a:spcPct val="0"/>
              </a:spcAft>
              <a:tabLst>
                <a:tab pos="900113" algn="l"/>
              </a:tabLst>
            </a:pPr>
            <a:r>
              <a:rPr lang="el-GR" dirty="0">
                <a:solidFill>
                  <a:srgbClr val="00B050"/>
                </a:solidFill>
              </a:rPr>
              <a:t>Κύηση</a:t>
            </a:r>
            <a:r>
              <a:rPr lang="el-GR" dirty="0">
                <a:solidFill>
                  <a:srgbClr val="333399"/>
                </a:solidFill>
              </a:rPr>
              <a:t>: 23-26 ημέρες</a:t>
            </a:r>
          </a:p>
          <a:p>
            <a:pPr algn="ctr" fontAlgn="base">
              <a:spcBef>
                <a:spcPct val="0"/>
              </a:spcBef>
              <a:spcAft>
                <a:spcPct val="0"/>
              </a:spcAft>
              <a:tabLst>
                <a:tab pos="900113" algn="l"/>
              </a:tabLst>
            </a:pPr>
            <a:r>
              <a:rPr lang="el-GR" dirty="0">
                <a:solidFill>
                  <a:srgbClr val="00B050"/>
                </a:solidFill>
              </a:rPr>
              <a:t>Γέννες</a:t>
            </a:r>
            <a:r>
              <a:rPr lang="el-GR" dirty="0">
                <a:solidFill>
                  <a:srgbClr val="333399"/>
                </a:solidFill>
              </a:rPr>
              <a:t>: Έως 4 με 2-9 μικρά</a:t>
            </a:r>
            <a:endParaRPr lang="en-US" dirty="0">
              <a:solidFill>
                <a:srgbClr val="333399"/>
              </a:solidFill>
            </a:endParaRPr>
          </a:p>
          <a:p>
            <a:pPr algn="ctr"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Έως 2 έτη</a:t>
            </a:r>
          </a:p>
        </p:txBody>
      </p:sp>
    </p:spTree>
    <p:extLst>
      <p:ext uri="{BB962C8B-B14F-4D97-AF65-F5344CB8AC3E}">
        <p14:creationId xmlns:p14="http://schemas.microsoft.com/office/powerpoint/2010/main" val="266732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Γεωλογικός Χρόνος</a:t>
            </a:r>
            <a:endParaRPr lang="el-GR" b="1" dirty="0">
              <a:solidFill>
                <a:srgbClr val="000000"/>
              </a:solidFill>
            </a:endParaRPr>
          </a:p>
        </p:txBody>
      </p:sp>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6897" t="10759" r="5512" b="12593"/>
          <a:stretch/>
        </p:blipFill>
        <p:spPr>
          <a:xfrm>
            <a:off x="704850" y="1196796"/>
            <a:ext cx="7858580" cy="5256540"/>
          </a:xfrm>
          <a:prstGeom prst="rect">
            <a:avLst/>
          </a:prstGeom>
        </p:spPr>
      </p:pic>
    </p:spTree>
    <p:extLst>
      <p:ext uri="{BB962C8B-B14F-4D97-AF65-F5344CB8AC3E}">
        <p14:creationId xmlns:p14="http://schemas.microsoft.com/office/powerpoint/2010/main" val="2674399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2446338"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mystacinus/A. epimelas</a:t>
            </a:r>
            <a:endParaRPr lang="en-US" b="1"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grpSp>
        <p:nvGrpSpPr>
          <p:cNvPr id="8" name="Ομάδα 7"/>
          <p:cNvGrpSpPr/>
          <p:nvPr/>
        </p:nvGrpSpPr>
        <p:grpSpPr>
          <a:xfrm>
            <a:off x="2120258" y="1766828"/>
            <a:ext cx="4753864" cy="5091171"/>
            <a:chOff x="4715111" y="1900682"/>
            <a:chExt cx="4324963" cy="4611776"/>
          </a:xfrm>
        </p:grpSpPr>
        <p:grpSp>
          <p:nvGrpSpPr>
            <p:cNvPr id="9" name="Ομάδα 8"/>
            <p:cNvGrpSpPr/>
            <p:nvPr/>
          </p:nvGrpSpPr>
          <p:grpSpPr>
            <a:xfrm>
              <a:off x="4715111" y="1900682"/>
              <a:ext cx="4324963" cy="4611776"/>
              <a:chOff x="4715111" y="1900682"/>
              <a:chExt cx="4324963" cy="4611776"/>
            </a:xfrm>
          </p:grpSpPr>
          <p:grpSp>
            <p:nvGrpSpPr>
              <p:cNvPr id="13" name="Ομάδα 12"/>
              <p:cNvGrpSpPr/>
              <p:nvPr/>
            </p:nvGrpSpPr>
            <p:grpSpPr>
              <a:xfrm>
                <a:off x="4715111" y="1900682"/>
                <a:ext cx="4298137" cy="4611776"/>
                <a:chOff x="4715111" y="1900682"/>
                <a:chExt cx="4298137" cy="4611776"/>
              </a:xfrm>
            </p:grpSpPr>
            <p:pic>
              <p:nvPicPr>
                <p:cNvPr id="15" name="Picture 3" descr="C:\Users\Τια Βάσω\Documents\Οι σαρώσεις μου\2014-05 (Μαϊ)\Εξαπλώσεις τρωκτικών Ευρώπη0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5111" y="1900682"/>
                  <a:ext cx="4298137" cy="4611776"/>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p:cNvSpPr/>
                <p:nvPr/>
              </p:nvSpPr>
              <p:spPr bwMode="auto">
                <a:xfrm>
                  <a:off x="7884368" y="6285510"/>
                  <a:ext cx="1080120" cy="10820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grpSp>
          <p:sp>
            <p:nvSpPr>
              <p:cNvPr id="14" name="Text Box 6"/>
              <p:cNvSpPr txBox="1">
                <a:spLocks noChangeArrowheads="1"/>
              </p:cNvSpPr>
              <p:nvPr/>
            </p:nvSpPr>
            <p:spPr bwMode="auto">
              <a:xfrm>
                <a:off x="8172400" y="6222504"/>
                <a:ext cx="86767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n-US" sz="900" b="1" i="1" dirty="0"/>
                  <a:t>A. epimelas</a:t>
                </a:r>
                <a:endParaRPr lang="el-GR" sz="900" b="1" i="1" dirty="0"/>
              </a:p>
            </p:txBody>
          </p:sp>
        </p:grpSp>
        <p:sp>
          <p:nvSpPr>
            <p:cNvPr id="10" name="Text Box 6"/>
            <p:cNvSpPr txBox="1">
              <a:spLocks noChangeArrowheads="1"/>
            </p:cNvSpPr>
            <p:nvPr/>
          </p:nvSpPr>
          <p:spPr bwMode="auto">
            <a:xfrm rot="2694240">
              <a:off x="8067192" y="5322969"/>
              <a:ext cx="9608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n-US" sz="900" b="1" i="1" dirty="0">
                  <a:solidFill>
                    <a:schemeClr val="accent2"/>
                  </a:solidFill>
                </a:rPr>
                <a:t>A. mystacinus</a:t>
              </a:r>
              <a:endParaRPr lang="el-GR" sz="900" b="1" i="1" dirty="0">
                <a:solidFill>
                  <a:schemeClr val="accent2"/>
                </a:solidFill>
              </a:endParaRPr>
            </a:p>
          </p:txBody>
        </p:sp>
        <p:sp>
          <p:nvSpPr>
            <p:cNvPr id="11" name="Έλλειψη 10"/>
            <p:cNvSpPr/>
            <p:nvPr/>
          </p:nvSpPr>
          <p:spPr bwMode="auto">
            <a:xfrm>
              <a:off x="8460432" y="5870739"/>
              <a:ext cx="264408" cy="222557"/>
            </a:xfrm>
            <a:prstGeom prst="ellipse">
              <a:avLst/>
            </a:prstGeom>
            <a:solidFill>
              <a:schemeClr val="accent2">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grpSp>
      <p:pic>
        <p:nvPicPr>
          <p:cNvPr id="19" name="Picture 2" descr="C:\Users\Τια Βάσω\Documents\Οι σαρώσεις μου\2014-05 (Μαϊ)\A. mystacinus distribu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l="2016" t="3111" b="1427"/>
          <a:stretch/>
        </p:blipFill>
        <p:spPr bwMode="auto">
          <a:xfrm>
            <a:off x="893989" y="2350644"/>
            <a:ext cx="7206403" cy="3923539"/>
          </a:xfrm>
          <a:prstGeom prst="rect">
            <a:avLst/>
          </a:prstGeom>
          <a:noFill/>
          <a:extLst>
            <a:ext uri="{909E8E84-426E-40DD-AFC4-6F175D3DCCD1}">
              <a14:hiddenFill xmlns:a14="http://schemas.microsoft.com/office/drawing/2010/main">
                <a:solidFill>
                  <a:srgbClr val="FFFFFF"/>
                </a:solidFill>
              </a14:hiddenFill>
            </a:ext>
          </a:extLst>
        </p:spPr>
      </p:pic>
      <p:sp>
        <p:nvSpPr>
          <p:cNvPr id="20" name="Ορθογώνιο 19"/>
          <p:cNvSpPr/>
          <p:nvPr/>
        </p:nvSpPr>
        <p:spPr>
          <a:xfrm>
            <a:off x="171208" y="1340768"/>
            <a:ext cx="880158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mystacinus</a:t>
            </a:r>
            <a:r>
              <a:rPr lang="en-US" b="1" dirty="0">
                <a:solidFill>
                  <a:srgbClr val="C00000"/>
                </a:solidFill>
              </a:rPr>
              <a:t>: </a:t>
            </a:r>
            <a:r>
              <a:rPr lang="el-GR" b="1" dirty="0">
                <a:solidFill>
                  <a:schemeClr val="accent2"/>
                </a:solidFill>
              </a:rPr>
              <a:t>Κρήτη, Κάρπαθος, Ρόδος, Κως, Σάμος,  Ικαρία, Χίος,  Λέσβος</a:t>
            </a:r>
            <a:endParaRPr lang="en-US" b="1" dirty="0">
              <a:solidFill>
                <a:schemeClr val="accent2"/>
              </a:solidFill>
            </a:endParaRPr>
          </a:p>
        </p:txBody>
      </p:sp>
    </p:spTree>
    <p:extLst>
      <p:ext uri="{BB962C8B-B14F-4D97-AF65-F5344CB8AC3E}">
        <p14:creationId xmlns:p14="http://schemas.microsoft.com/office/powerpoint/2010/main" val="282618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5"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chemeClr val="accent2"/>
                </a:solidFill>
              </a:rPr>
              <a:t>Καρυότυπος του </a:t>
            </a:r>
            <a:r>
              <a:rPr lang="en-US" sz="2000" b="1" i="1" dirty="0">
                <a:solidFill>
                  <a:schemeClr val="accent2"/>
                </a:solidFill>
              </a:rPr>
              <a:t>A. </a:t>
            </a:r>
            <a:r>
              <a:rPr lang="en-US" sz="2000" b="1" i="1" dirty="0" err="1">
                <a:solidFill>
                  <a:schemeClr val="accent2"/>
                </a:solidFill>
              </a:rPr>
              <a:t>epimelas</a:t>
            </a:r>
            <a:endParaRPr lang="en-US" sz="2000" b="1" i="1" dirty="0">
              <a:solidFill>
                <a:schemeClr val="accent2"/>
              </a:solidFill>
            </a:endParaRPr>
          </a:p>
        </p:txBody>
      </p:sp>
      <p:sp>
        <p:nvSpPr>
          <p:cNvPr id="9" name="Ορθογώνιο 8"/>
          <p:cNvSpPr/>
          <p:nvPr/>
        </p:nvSpPr>
        <p:spPr>
          <a:xfrm>
            <a:off x="2446338" y="1412776"/>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a:solidFill>
                  <a:schemeClr val="accent2"/>
                </a:solidFill>
              </a:rPr>
              <a:t>2</a:t>
            </a:r>
            <a:r>
              <a:rPr lang="en-US" b="1" i="1" dirty="0">
                <a:solidFill>
                  <a:schemeClr val="accent2"/>
                </a:solidFill>
              </a:rPr>
              <a:t>n</a:t>
            </a:r>
            <a:r>
              <a:rPr lang="en-US" b="1" dirty="0">
                <a:solidFill>
                  <a:schemeClr val="accent2"/>
                </a:solidFill>
              </a:rPr>
              <a:t>=48, NF=52</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729" y="1844824"/>
            <a:ext cx="5366543" cy="49062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302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Τάξη Τρωκτικά: Εξέλιξη</a:t>
            </a:r>
            <a:endParaRPr lang="el-GR" b="1" dirty="0">
              <a:solidFill>
                <a:srgbClr val="000000"/>
              </a:solidFill>
            </a:endParaRPr>
          </a:p>
        </p:txBody>
      </p:sp>
      <p:pic>
        <p:nvPicPr>
          <p:cNvPr id="2050" name="Picture 2" descr="C:\Users\Τια Βάσω\Documents\Οι σαρώσεις μου\φυλογένεση Τρωκτικών.jpg"/>
          <p:cNvPicPr>
            <a:picLocks noChangeAspect="1" noChangeArrowheads="1"/>
          </p:cNvPicPr>
          <p:nvPr/>
        </p:nvPicPr>
        <p:blipFill rotWithShape="1">
          <a:blip r:embed="rId3">
            <a:extLst>
              <a:ext uri="{28A0092B-C50C-407E-A947-70E740481C1C}">
                <a14:useLocalDpi xmlns:a14="http://schemas.microsoft.com/office/drawing/2010/main" val="0"/>
              </a:ext>
            </a:extLst>
          </a:blip>
          <a:srcRect b="1325"/>
          <a:stretch/>
        </p:blipFill>
        <p:spPr bwMode="auto">
          <a:xfrm>
            <a:off x="4067944" y="1409308"/>
            <a:ext cx="5019675" cy="504402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86635" y="1124744"/>
            <a:ext cx="39093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chemeClr val="accent2"/>
                </a:solidFill>
              </a:rPr>
              <a:t> Πρώτα απολιθώματα (</a:t>
            </a:r>
            <a:r>
              <a:rPr lang="el-GR" b="1" dirty="0" err="1">
                <a:solidFill>
                  <a:schemeClr val="accent2"/>
                </a:solidFill>
              </a:rPr>
              <a:t>Σκιουρόμορφα</a:t>
            </a:r>
            <a:r>
              <a:rPr lang="el-GR" b="1" dirty="0">
                <a:solidFill>
                  <a:schemeClr val="accent2"/>
                </a:solidFill>
              </a:rPr>
              <a:t>) κατά το </a:t>
            </a:r>
            <a:r>
              <a:rPr lang="el-GR" b="1" dirty="0">
                <a:solidFill>
                  <a:srgbClr val="C00000"/>
                </a:solidFill>
              </a:rPr>
              <a:t>Ύστερο </a:t>
            </a:r>
            <a:r>
              <a:rPr lang="el-GR" b="1" dirty="0" err="1">
                <a:solidFill>
                  <a:srgbClr val="C00000"/>
                </a:solidFill>
              </a:rPr>
              <a:t>Παλαιόκαινο</a:t>
            </a:r>
            <a:r>
              <a:rPr lang="el-GR" b="1" dirty="0">
                <a:solidFill>
                  <a:srgbClr val="C00000"/>
                </a:solidFill>
              </a:rPr>
              <a:t> </a:t>
            </a:r>
            <a:r>
              <a:rPr lang="el-GR" b="1" dirty="0">
                <a:solidFill>
                  <a:schemeClr val="accent2"/>
                </a:solidFill>
              </a:rPr>
              <a:t>(57 </a:t>
            </a:r>
            <a:r>
              <a:rPr lang="en-US" b="1" dirty="0" err="1">
                <a:solidFill>
                  <a:schemeClr val="accent2"/>
                </a:solidFill>
              </a:rPr>
              <a:t>mya</a:t>
            </a:r>
            <a:r>
              <a:rPr lang="el-GR" b="1" dirty="0">
                <a:solidFill>
                  <a:schemeClr val="accent2"/>
                </a:solidFill>
              </a:rPr>
              <a:t>)</a:t>
            </a:r>
            <a:r>
              <a:rPr lang="en-US" b="1" dirty="0">
                <a:solidFill>
                  <a:schemeClr val="accent2"/>
                </a:solidFill>
              </a:rPr>
              <a:t>.</a:t>
            </a:r>
            <a:endParaRPr lang="el-GR" b="1" dirty="0">
              <a:solidFill>
                <a:schemeClr val="accent2"/>
              </a:solidFill>
            </a:endParaRPr>
          </a:p>
        </p:txBody>
      </p:sp>
      <p:sp>
        <p:nvSpPr>
          <p:cNvPr id="9" name="Text Box 6"/>
          <p:cNvSpPr txBox="1">
            <a:spLocks noChangeArrowheads="1"/>
          </p:cNvSpPr>
          <p:nvPr/>
        </p:nvSpPr>
        <p:spPr bwMode="auto">
          <a:xfrm>
            <a:off x="86635" y="2432501"/>
            <a:ext cx="39093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chemeClr val="accent2"/>
                </a:solidFill>
              </a:rPr>
              <a:t> Μεγάλη διαφοροποίηση κατά το </a:t>
            </a:r>
            <a:r>
              <a:rPr lang="el-GR" b="1" dirty="0">
                <a:solidFill>
                  <a:srgbClr val="C00000"/>
                </a:solidFill>
              </a:rPr>
              <a:t>Ηώκαινο</a:t>
            </a:r>
            <a:r>
              <a:rPr lang="el-GR" b="1" dirty="0">
                <a:solidFill>
                  <a:schemeClr val="accent2"/>
                </a:solidFill>
              </a:rPr>
              <a:t> (55-34 </a:t>
            </a:r>
            <a:r>
              <a:rPr lang="en-US" b="1" dirty="0" err="1">
                <a:solidFill>
                  <a:schemeClr val="accent2"/>
                </a:solidFill>
              </a:rPr>
              <a:t>mya</a:t>
            </a:r>
            <a:r>
              <a:rPr lang="en-US" b="1" dirty="0">
                <a:solidFill>
                  <a:schemeClr val="accent2"/>
                </a:solidFill>
              </a:rPr>
              <a:t>)</a:t>
            </a:r>
            <a:endParaRPr lang="el-GR" b="1" dirty="0">
              <a:solidFill>
                <a:srgbClr val="C00000"/>
              </a:solidFill>
            </a:endParaRPr>
          </a:p>
        </p:txBody>
      </p:sp>
      <p:sp>
        <p:nvSpPr>
          <p:cNvPr id="10" name="Text Box 6"/>
          <p:cNvSpPr txBox="1">
            <a:spLocks noChangeArrowheads="1"/>
          </p:cNvSpPr>
          <p:nvPr/>
        </p:nvSpPr>
        <p:spPr bwMode="auto">
          <a:xfrm>
            <a:off x="107504" y="3463259"/>
            <a:ext cx="390930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chemeClr val="accent2"/>
                </a:solidFill>
              </a:rPr>
              <a:t> Στην αλλαγή </a:t>
            </a:r>
            <a:r>
              <a:rPr lang="el-GR" b="1" dirty="0" err="1">
                <a:solidFill>
                  <a:srgbClr val="C00000"/>
                </a:solidFill>
              </a:rPr>
              <a:t>Ηώκαινου</a:t>
            </a:r>
            <a:r>
              <a:rPr lang="el-GR" b="1" dirty="0">
                <a:solidFill>
                  <a:srgbClr val="C00000"/>
                </a:solidFill>
              </a:rPr>
              <a:t>-</a:t>
            </a:r>
            <a:r>
              <a:rPr lang="el-GR" b="1" dirty="0" err="1">
                <a:solidFill>
                  <a:srgbClr val="C00000"/>
                </a:solidFill>
              </a:rPr>
              <a:t>Ολιγόκαινου</a:t>
            </a:r>
            <a:r>
              <a:rPr lang="el-GR" b="1" dirty="0">
                <a:solidFill>
                  <a:schemeClr val="accent2"/>
                </a:solidFill>
              </a:rPr>
              <a:t> εμφανίζονται πολλές από τις αρτίγονες οικογένειες, κάτι το οποίο μεγιστοποιείται κατά το </a:t>
            </a:r>
            <a:r>
              <a:rPr lang="el-GR" b="1" dirty="0">
                <a:solidFill>
                  <a:srgbClr val="C00000"/>
                </a:solidFill>
              </a:rPr>
              <a:t>Μειόκαινο</a:t>
            </a:r>
            <a:r>
              <a:rPr lang="el-GR" b="1" dirty="0">
                <a:solidFill>
                  <a:schemeClr val="accent2"/>
                </a:solidFill>
              </a:rPr>
              <a:t> (20 </a:t>
            </a:r>
            <a:r>
              <a:rPr lang="en-US" b="1" dirty="0" err="1">
                <a:solidFill>
                  <a:schemeClr val="accent2"/>
                </a:solidFill>
              </a:rPr>
              <a:t>mya</a:t>
            </a:r>
            <a:r>
              <a:rPr lang="en-US" b="1" dirty="0">
                <a:solidFill>
                  <a:schemeClr val="accent2"/>
                </a:solidFill>
              </a:rPr>
              <a:t>)</a:t>
            </a:r>
            <a:r>
              <a:rPr lang="el-GR" b="1" dirty="0">
                <a:solidFill>
                  <a:schemeClr val="accent2"/>
                </a:solidFill>
              </a:rPr>
              <a:t>.</a:t>
            </a:r>
            <a:endParaRPr lang="el-GR" b="1" dirty="0">
              <a:solidFill>
                <a:srgbClr val="C00000"/>
              </a:solidFill>
            </a:endParaRPr>
          </a:p>
        </p:txBody>
      </p:sp>
      <p:sp>
        <p:nvSpPr>
          <p:cNvPr id="12" name="Text Box 6"/>
          <p:cNvSpPr txBox="1">
            <a:spLocks noChangeArrowheads="1"/>
          </p:cNvSpPr>
          <p:nvPr/>
        </p:nvSpPr>
        <p:spPr bwMode="auto">
          <a:xfrm>
            <a:off x="107504" y="5325015"/>
            <a:ext cx="39093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chemeClr val="accent2"/>
                </a:solidFill>
              </a:rPr>
              <a:t> </a:t>
            </a:r>
            <a:r>
              <a:rPr lang="el-GR" b="1" dirty="0">
                <a:solidFill>
                  <a:srgbClr val="C00000"/>
                </a:solidFill>
              </a:rPr>
              <a:t>Πλειόκαινο</a:t>
            </a:r>
            <a:r>
              <a:rPr lang="el-GR" b="1" dirty="0">
                <a:solidFill>
                  <a:schemeClr val="accent2"/>
                </a:solidFill>
              </a:rPr>
              <a:t> (5-1,8</a:t>
            </a:r>
            <a:r>
              <a:rPr lang="en-US" b="1" dirty="0">
                <a:solidFill>
                  <a:schemeClr val="accent2"/>
                </a:solidFill>
              </a:rPr>
              <a:t> </a:t>
            </a:r>
            <a:r>
              <a:rPr lang="en-US" b="1" dirty="0" err="1">
                <a:solidFill>
                  <a:schemeClr val="accent2"/>
                </a:solidFill>
              </a:rPr>
              <a:t>mya</a:t>
            </a:r>
            <a:r>
              <a:rPr lang="en-US" b="1" dirty="0">
                <a:solidFill>
                  <a:schemeClr val="accent2"/>
                </a:solidFill>
              </a:rPr>
              <a:t>)</a:t>
            </a:r>
            <a:r>
              <a:rPr lang="el-GR" b="1" dirty="0">
                <a:solidFill>
                  <a:schemeClr val="accent2"/>
                </a:solidFill>
              </a:rPr>
              <a:t>: </a:t>
            </a:r>
            <a:r>
              <a:rPr lang="el-GR" b="1" dirty="0" err="1">
                <a:solidFill>
                  <a:schemeClr val="accent2"/>
                </a:solidFill>
              </a:rPr>
              <a:t>Εμφά</a:t>
            </a:r>
            <a:r>
              <a:rPr lang="el-GR" b="1" dirty="0">
                <a:solidFill>
                  <a:schemeClr val="accent2"/>
                </a:solidFill>
              </a:rPr>
              <a:t>-</a:t>
            </a:r>
            <a:r>
              <a:rPr lang="el-GR" b="1" dirty="0" err="1">
                <a:solidFill>
                  <a:schemeClr val="accent2"/>
                </a:solidFill>
              </a:rPr>
              <a:t>νιση</a:t>
            </a:r>
            <a:r>
              <a:rPr lang="el-GR" b="1" dirty="0">
                <a:solidFill>
                  <a:schemeClr val="accent2"/>
                </a:solidFill>
              </a:rPr>
              <a:t> και διαφοροποίηση Οικ. </a:t>
            </a:r>
            <a:r>
              <a:rPr lang="en-US" b="1" dirty="0">
                <a:solidFill>
                  <a:schemeClr val="accent2"/>
                </a:solidFill>
              </a:rPr>
              <a:t>Muridae. </a:t>
            </a:r>
            <a:r>
              <a:rPr lang="el-GR" b="1" dirty="0">
                <a:solidFill>
                  <a:schemeClr val="accent2"/>
                </a:solidFill>
              </a:rPr>
              <a:t>Περιλαμβάνει τα 2/3 των ειδών Τρωκτικών!</a:t>
            </a:r>
            <a:endParaRPr lang="el-GR" b="1" dirty="0">
              <a:solidFill>
                <a:srgbClr val="C00000"/>
              </a:solidFill>
            </a:endParaRPr>
          </a:p>
        </p:txBody>
      </p:sp>
      <p:sp>
        <p:nvSpPr>
          <p:cNvPr id="8" name="Ορθογώνιο 7"/>
          <p:cNvSpPr/>
          <p:nvPr/>
        </p:nvSpPr>
        <p:spPr bwMode="auto">
          <a:xfrm>
            <a:off x="7884368" y="4581128"/>
            <a:ext cx="936104" cy="216024"/>
          </a:xfrm>
          <a:prstGeom prst="rect">
            <a:avLst/>
          </a:prstGeom>
          <a:solidFill>
            <a:srgbClr val="FFC000">
              <a:alpha val="27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Tree>
    <p:extLst>
      <p:ext uri="{BB962C8B-B14F-4D97-AF65-F5344CB8AC3E}">
        <p14:creationId xmlns:p14="http://schemas.microsoft.com/office/powerpoint/2010/main" val="319172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Τάξη Τρωκτικά: Γεν. χαρακτηριστικά</a:t>
            </a:r>
            <a:endParaRPr lang="el-GR" b="1" dirty="0">
              <a:solidFill>
                <a:srgbClr val="000000"/>
              </a:solidFill>
            </a:endParaRPr>
          </a:p>
        </p:txBody>
      </p:sp>
      <p:sp>
        <p:nvSpPr>
          <p:cNvPr id="7" name="Text Box 6"/>
          <p:cNvSpPr txBox="1">
            <a:spLocks noChangeArrowheads="1"/>
          </p:cNvSpPr>
          <p:nvPr/>
        </p:nvSpPr>
        <p:spPr bwMode="auto">
          <a:xfrm>
            <a:off x="179512" y="1243694"/>
            <a:ext cx="85849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a:t>
            </a:r>
            <a:r>
              <a:rPr lang="el-GR" sz="2000" b="1" dirty="0">
                <a:solidFill>
                  <a:srgbClr val="C00000"/>
                </a:solidFill>
              </a:rPr>
              <a:t>Γεωγραφική εξάπλωση</a:t>
            </a:r>
            <a:r>
              <a:rPr lang="el-GR" sz="2000" b="1" dirty="0">
                <a:solidFill>
                  <a:srgbClr val="333399"/>
                </a:solidFill>
              </a:rPr>
              <a:t>: Παγκόσμια, περιλαμβανομένης και της Αυστραλίας, η οποία αποικήθηκε κατά το Πλειστόκαινο (&lt; 1,8 </a:t>
            </a:r>
            <a:r>
              <a:rPr lang="en-US" sz="2000" b="1" dirty="0" err="1">
                <a:solidFill>
                  <a:srgbClr val="333399"/>
                </a:solidFill>
              </a:rPr>
              <a:t>mya</a:t>
            </a:r>
            <a:r>
              <a:rPr lang="en-US" sz="2000" b="1" dirty="0">
                <a:solidFill>
                  <a:srgbClr val="333399"/>
                </a:solidFill>
              </a:rPr>
              <a:t>)</a:t>
            </a:r>
            <a:r>
              <a:rPr lang="el-GR" sz="2000" b="1" dirty="0">
                <a:solidFill>
                  <a:srgbClr val="333399"/>
                </a:solidFill>
              </a:rPr>
              <a:t>.  </a:t>
            </a:r>
            <a:endParaRPr lang="en-GB" sz="2000" b="1" dirty="0">
              <a:solidFill>
                <a:srgbClr val="333399"/>
              </a:solidFill>
            </a:endParaRPr>
          </a:p>
        </p:txBody>
      </p:sp>
      <p:sp>
        <p:nvSpPr>
          <p:cNvPr id="8" name="Text Box 6"/>
          <p:cNvSpPr txBox="1">
            <a:spLocks noChangeArrowheads="1"/>
          </p:cNvSpPr>
          <p:nvPr/>
        </p:nvSpPr>
        <p:spPr bwMode="auto">
          <a:xfrm>
            <a:off x="179512" y="2466716"/>
            <a:ext cx="85689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Εδαφόβια, δενδρόβια, </a:t>
            </a:r>
            <a:r>
              <a:rPr lang="el-GR" sz="2000" b="1" dirty="0" err="1">
                <a:solidFill>
                  <a:srgbClr val="333399"/>
                </a:solidFill>
              </a:rPr>
              <a:t>ημι</a:t>
            </a:r>
            <a:r>
              <a:rPr lang="el-GR" sz="2000" b="1" dirty="0">
                <a:solidFill>
                  <a:srgbClr val="333399"/>
                </a:solidFill>
              </a:rPr>
              <a:t>-υδρόβια ή υπόγειας διαβίωσης. Καταλαμβάνουν σχεδόν κάθε πιθανό βιότοπο.</a:t>
            </a:r>
            <a:endParaRPr lang="en-GB" sz="2000" b="1" dirty="0">
              <a:solidFill>
                <a:srgbClr val="333399"/>
              </a:solidFill>
            </a:endParaRPr>
          </a:p>
        </p:txBody>
      </p:sp>
      <p:sp>
        <p:nvSpPr>
          <p:cNvPr id="9" name="Text Box 6"/>
          <p:cNvSpPr txBox="1">
            <a:spLocks noChangeArrowheads="1"/>
          </p:cNvSpPr>
          <p:nvPr/>
        </p:nvSpPr>
        <p:spPr bwMode="auto">
          <a:xfrm>
            <a:off x="179512" y="2009093"/>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Μεγάλη ποικιλία στο μέγεθος: Βάρος </a:t>
            </a:r>
            <a:r>
              <a:rPr lang="en-US" sz="2000" b="1" dirty="0">
                <a:solidFill>
                  <a:srgbClr val="333399"/>
                </a:solidFill>
              </a:rPr>
              <a:t>ca.</a:t>
            </a:r>
            <a:r>
              <a:rPr lang="el-GR" sz="2000" b="1" dirty="0">
                <a:solidFill>
                  <a:srgbClr val="333399"/>
                </a:solidFill>
              </a:rPr>
              <a:t> 6</a:t>
            </a:r>
            <a:r>
              <a:rPr lang="en-US" sz="2000" b="1" dirty="0">
                <a:solidFill>
                  <a:srgbClr val="333399"/>
                </a:solidFill>
              </a:rPr>
              <a:t>gr-</a:t>
            </a:r>
            <a:r>
              <a:rPr lang="el-GR" sz="2000" b="1" dirty="0">
                <a:solidFill>
                  <a:srgbClr val="333399"/>
                </a:solidFill>
              </a:rPr>
              <a:t>66</a:t>
            </a:r>
            <a:r>
              <a:rPr lang="en-US" sz="2000" b="1" dirty="0">
                <a:solidFill>
                  <a:srgbClr val="333399"/>
                </a:solidFill>
              </a:rPr>
              <a:t>kg</a:t>
            </a:r>
            <a:r>
              <a:rPr lang="el-GR" sz="2000" b="1" dirty="0">
                <a:solidFill>
                  <a:srgbClr val="333399"/>
                </a:solidFill>
              </a:rPr>
              <a:t>!</a:t>
            </a:r>
            <a:r>
              <a:rPr lang="en-US" sz="2000" b="1" dirty="0">
                <a:solidFill>
                  <a:srgbClr val="333399"/>
                </a:solidFill>
              </a:rPr>
              <a:t> </a:t>
            </a:r>
            <a:endParaRPr lang="en-GB" sz="2000" b="1" dirty="0">
              <a:solidFill>
                <a:srgbClr val="333399"/>
              </a:solidFill>
            </a:endParaRPr>
          </a:p>
        </p:txBody>
      </p:sp>
      <p:sp>
        <p:nvSpPr>
          <p:cNvPr id="10" name="Text Box 6"/>
          <p:cNvSpPr txBox="1">
            <a:spLocks noChangeArrowheads="1"/>
          </p:cNvSpPr>
          <p:nvPr/>
        </p:nvSpPr>
        <p:spPr bwMode="auto">
          <a:xfrm>
            <a:off x="179512" y="3232115"/>
            <a:ext cx="85397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Βασικό χαρακτηριστικό είναι οι μεγάλοι κοπτήρες. Απεναντίας, απουσιάζουν οι κυνόδοντες και (με εξαίρεση μερικές οικογένειες) οι προγόμφιοι (διάστημα). Οι γομφίοι με πολύπλοκο ανάγλυφο, ταξινομικής σημασίας.</a:t>
            </a:r>
            <a:endParaRPr lang="en-GB" sz="2000" b="1" dirty="0">
              <a:solidFill>
                <a:srgbClr val="333399"/>
              </a:solidFill>
            </a:endParaRPr>
          </a:p>
        </p:txBody>
      </p:sp>
      <p:sp>
        <p:nvSpPr>
          <p:cNvPr id="15" name="Text Box 6"/>
          <p:cNvSpPr txBox="1">
            <a:spLocks noChangeArrowheads="1"/>
          </p:cNvSpPr>
          <p:nvPr/>
        </p:nvSpPr>
        <p:spPr bwMode="auto">
          <a:xfrm>
            <a:off x="271173" y="4943490"/>
            <a:ext cx="4876891"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0(1-2)/0(1)  3/3 = 16-22</a:t>
            </a:r>
          </a:p>
        </p:txBody>
      </p:sp>
      <p:grpSp>
        <p:nvGrpSpPr>
          <p:cNvPr id="4" name="Ομάδα 3"/>
          <p:cNvGrpSpPr/>
          <p:nvPr/>
        </p:nvGrpSpPr>
        <p:grpSpPr>
          <a:xfrm>
            <a:off x="5364088" y="4323962"/>
            <a:ext cx="3347586" cy="2345398"/>
            <a:chOff x="5364088" y="4323962"/>
            <a:chExt cx="3347586" cy="2345398"/>
          </a:xfrm>
        </p:grpSpPr>
        <p:pic>
          <p:nvPicPr>
            <p:cNvPr id="3074" name="Picture 2" descr="C:\Users\Τια Βάσω\Documents\Οι σαρώσεις μου\οργάνωση σώματοςΤρωκτικών.jpg"/>
            <p:cNvPicPr>
              <a:picLocks noChangeAspect="1" noChangeArrowheads="1"/>
            </p:cNvPicPr>
            <p:nvPr/>
          </p:nvPicPr>
          <p:blipFill rotWithShape="1">
            <a:blip r:embed="rId3">
              <a:extLst>
                <a:ext uri="{28A0092B-C50C-407E-A947-70E740481C1C}">
                  <a14:useLocalDpi xmlns:a14="http://schemas.microsoft.com/office/drawing/2010/main" val="0"/>
                </a:ext>
              </a:extLst>
            </a:blip>
            <a:srcRect l="61031" b="73931"/>
            <a:stretch/>
          </p:blipFill>
          <p:spPr bwMode="auto">
            <a:xfrm>
              <a:off x="5364088" y="4323962"/>
              <a:ext cx="3347586" cy="234539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75" name="Picture 3" descr="C:\Users\Τια Βάσω\Documents\Οι σαρώσεις μου\οργάνωση σώματοςΤρωκτικών.jpg"/>
            <p:cNvPicPr>
              <a:picLocks noChangeAspect="1" noChangeArrowheads="1"/>
            </p:cNvPicPr>
            <p:nvPr/>
          </p:nvPicPr>
          <p:blipFill rotWithShape="1">
            <a:blip r:embed="rId3">
              <a:extLst>
                <a:ext uri="{28A0092B-C50C-407E-A947-70E740481C1C}">
                  <a14:useLocalDpi xmlns:a14="http://schemas.microsoft.com/office/drawing/2010/main" val="0"/>
                </a:ext>
              </a:extLst>
            </a:blip>
            <a:srcRect l="69202" t="41900" r="24288" b="39571"/>
            <a:stretch/>
          </p:blipFill>
          <p:spPr bwMode="auto">
            <a:xfrm>
              <a:off x="5376788" y="4437112"/>
              <a:ext cx="504056" cy="13159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pic>
        <p:nvPicPr>
          <p:cNvPr id="4098" name="Picture 2" descr="C:\Users\Τια Βάσω\Documents\Οι σαρώσεις μου\Ανάγλυφο γομφίων τρωκτικών.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382457" y="4013071"/>
            <a:ext cx="2379086" cy="293349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179512" y="461306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Ιδιαίτερα αναπτυγμένη ακοή και όσφρηση.</a:t>
            </a:r>
            <a:endParaRPr lang="en-GB" sz="2000" b="1" dirty="0">
              <a:solidFill>
                <a:srgbClr val="333399"/>
              </a:solidFill>
            </a:endParaRPr>
          </a:p>
        </p:txBody>
      </p:sp>
      <p:sp>
        <p:nvSpPr>
          <p:cNvPr id="13" name="Text Box 6"/>
          <p:cNvSpPr txBox="1">
            <a:spLocks noChangeArrowheads="1"/>
          </p:cNvSpPr>
          <p:nvPr/>
        </p:nvSpPr>
        <p:spPr bwMode="auto">
          <a:xfrm>
            <a:off x="6110669" y="4509120"/>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Άνω </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
        <p:nvSpPr>
          <p:cNvPr id="14" name="Text Box 6"/>
          <p:cNvSpPr txBox="1">
            <a:spLocks noChangeArrowheads="1"/>
          </p:cNvSpPr>
          <p:nvPr/>
        </p:nvSpPr>
        <p:spPr bwMode="auto">
          <a:xfrm>
            <a:off x="6110669" y="5601434"/>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Κάτω</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Tree>
    <p:extLst>
      <p:ext uri="{BB962C8B-B14F-4D97-AF65-F5344CB8AC3E}">
        <p14:creationId xmlns:p14="http://schemas.microsoft.com/office/powerpoint/2010/main" val="87306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500"/>
                                        <p:tgtEl>
                                          <p:spTgt spid="409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098"/>
                                        </p:tgtEl>
                                      </p:cBhvr>
                                    </p:animEffect>
                                    <p:set>
                                      <p:cBhvr>
                                        <p:cTn id="36" dur="1" fill="hold">
                                          <p:stCondLst>
                                            <p:cond delay="499"/>
                                          </p:stCondLst>
                                        </p:cTn>
                                        <p:tgtEl>
                                          <p:spTgt spid="409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5" grpId="0" animBg="1"/>
      <p:bldP spid="15" grpId="1" animBg="1"/>
      <p:bldP spid="12" grpId="0"/>
      <p:bldP spid="13" grpId="0"/>
      <p:bldP spid="13" grpId="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Τάξη Τρωκτικά: Γεν. χαρακτηριστικά</a:t>
            </a:r>
            <a:endParaRPr lang="el-GR" b="1" dirty="0">
              <a:solidFill>
                <a:srgbClr val="000000"/>
              </a:solidFill>
            </a:endParaRPr>
          </a:p>
        </p:txBody>
      </p:sp>
      <p:sp>
        <p:nvSpPr>
          <p:cNvPr id="7" name="Text Box 6"/>
          <p:cNvSpPr txBox="1">
            <a:spLocks noChangeArrowheads="1"/>
          </p:cNvSpPr>
          <p:nvPr/>
        </p:nvSpPr>
        <p:spPr bwMode="auto">
          <a:xfrm>
            <a:off x="179512" y="1243694"/>
            <a:ext cx="85849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Σύνηθες σωματικό πρότυπο:</a:t>
            </a:r>
            <a:endParaRPr lang="en-GB" sz="2000" b="1" dirty="0">
              <a:solidFill>
                <a:srgbClr val="333399"/>
              </a:solidFill>
            </a:endParaRPr>
          </a:p>
        </p:txBody>
      </p:sp>
      <p:sp>
        <p:nvSpPr>
          <p:cNvPr id="8" name="Text Box 6"/>
          <p:cNvSpPr txBox="1">
            <a:spLocks noChangeArrowheads="1"/>
          </p:cNvSpPr>
          <p:nvPr/>
        </p:nvSpPr>
        <p:spPr bwMode="auto">
          <a:xfrm>
            <a:off x="179512" y="4521314"/>
            <a:ext cx="8568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Ποικιλία σε σχήματα και μήκη ουράς.</a:t>
            </a:r>
            <a:endParaRPr lang="en-GB" sz="2000" b="1" dirty="0">
              <a:solidFill>
                <a:srgbClr val="333399"/>
              </a:solidFill>
            </a:endParaRPr>
          </a:p>
        </p:txBody>
      </p:sp>
      <p:sp>
        <p:nvSpPr>
          <p:cNvPr id="9" name="Text Box 6"/>
          <p:cNvSpPr txBox="1">
            <a:spLocks noChangeArrowheads="1"/>
          </p:cNvSpPr>
          <p:nvPr/>
        </p:nvSpPr>
        <p:spPr bwMode="auto">
          <a:xfrm>
            <a:off x="179512" y="3825914"/>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Κυρίως πελματοβάμονα, εντούτοις μερικά δακτυλοβάμονα ή με μεμβράνη μεταξύ δακτύλων. </a:t>
            </a:r>
            <a:endParaRPr lang="en-GB" sz="2000" b="1" dirty="0">
              <a:solidFill>
                <a:srgbClr val="333399"/>
              </a:solidFill>
            </a:endParaRPr>
          </a:p>
        </p:txBody>
      </p:sp>
      <p:grpSp>
        <p:nvGrpSpPr>
          <p:cNvPr id="6" name="Ομάδα 5"/>
          <p:cNvGrpSpPr/>
          <p:nvPr/>
        </p:nvGrpSpPr>
        <p:grpSpPr>
          <a:xfrm>
            <a:off x="1235075" y="1772816"/>
            <a:ext cx="6673850" cy="1698823"/>
            <a:chOff x="1797050" y="2517576"/>
            <a:chExt cx="6673850" cy="1698823"/>
          </a:xfrm>
        </p:grpSpPr>
        <p:pic>
          <p:nvPicPr>
            <p:cNvPr id="3076" name="Picture 4" descr="C:\Users\Τια Βάσω\Documents\Οι σαρώσεις μου\οργάνωση σώματοςΤρωκτικών.jpg"/>
            <p:cNvPicPr>
              <a:picLocks noChangeAspect="1" noChangeArrowheads="1"/>
            </p:cNvPicPr>
            <p:nvPr/>
          </p:nvPicPr>
          <p:blipFill rotWithShape="1">
            <a:blip r:embed="rId3">
              <a:extLst>
                <a:ext uri="{28A0092B-C50C-407E-A947-70E740481C1C}">
                  <a14:useLocalDpi xmlns:a14="http://schemas.microsoft.com/office/drawing/2010/main" val="0"/>
                </a:ext>
              </a:extLst>
            </a:blip>
            <a:srcRect t="20560" r="4973" b="53672"/>
            <a:stretch/>
          </p:blipFill>
          <p:spPr bwMode="auto">
            <a:xfrm>
              <a:off x="1797050" y="2517576"/>
              <a:ext cx="6673850" cy="169882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bwMode="auto">
            <a:xfrm>
              <a:off x="6804248" y="2517577"/>
              <a:ext cx="1594644" cy="6135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grpSp>
      <p:pic>
        <p:nvPicPr>
          <p:cNvPr id="3077" name="Picture 5" descr="C:\Users\Τια Βάσω\Documents\Οι σαρώσεις μου\οργάνωση σώματοςΤρωκτικών.jpg"/>
          <p:cNvPicPr>
            <a:picLocks noChangeAspect="1" noChangeArrowheads="1"/>
          </p:cNvPicPr>
          <p:nvPr/>
        </p:nvPicPr>
        <p:blipFill rotWithShape="1">
          <a:blip r:embed="rId3">
            <a:extLst>
              <a:ext uri="{28A0092B-C50C-407E-A947-70E740481C1C}">
                <a14:useLocalDpi xmlns:a14="http://schemas.microsoft.com/office/drawing/2010/main" val="0"/>
              </a:ext>
            </a:extLst>
          </a:blip>
          <a:srcRect t="82025" r="31795" b="3491"/>
          <a:stretch/>
        </p:blipFill>
        <p:spPr bwMode="auto">
          <a:xfrm>
            <a:off x="179512" y="5157192"/>
            <a:ext cx="4790132" cy="95491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78" name="Picture 6" descr="C:\Users\Τια Βάσω\Documents\Οι σαρώσεις μου\οργάνωση σώματοςΤρωκτικών.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885" t="46568"/>
          <a:stretch/>
        </p:blipFill>
        <p:spPr bwMode="auto">
          <a:xfrm>
            <a:off x="5940152" y="4172465"/>
            <a:ext cx="1603177" cy="267026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17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3077"/>
                                        </p:tgtEl>
                                        <p:attrNameLst>
                                          <p:attrName>style.visibility</p:attrName>
                                        </p:attrNameLst>
                                      </p:cBhvr>
                                      <p:to>
                                        <p:strVal val="visible"/>
                                      </p:to>
                                    </p:set>
                                    <p:animEffect transition="in" filter="fade">
                                      <p:cBhvr>
                                        <p:cTn id="18" dur="500"/>
                                        <p:tgtEl>
                                          <p:spTgt spid="30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fade">
                                      <p:cBhvr>
                                        <p:cTn id="2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Sciuridae</a:t>
            </a:r>
            <a:r>
              <a:rPr lang="el-GR" sz="2800" b="1" dirty="0">
                <a:solidFill>
                  <a:srgbClr val="800000"/>
                </a:solidFill>
              </a:rPr>
              <a:t>: Σκίουροι</a:t>
            </a:r>
            <a:endParaRPr lang="el-GR" b="1" dirty="0">
              <a:solidFill>
                <a:srgbClr val="000000"/>
              </a:solidFill>
            </a:endParaRPr>
          </a:p>
        </p:txBody>
      </p:sp>
      <p:sp>
        <p:nvSpPr>
          <p:cNvPr id="9" name="Text Box 6"/>
          <p:cNvSpPr txBox="1">
            <a:spLocks noChangeArrowheads="1"/>
          </p:cNvSpPr>
          <p:nvPr/>
        </p:nvSpPr>
        <p:spPr bwMode="auto">
          <a:xfrm>
            <a:off x="280680" y="1196752"/>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Δενδρόβιοι, αλλά και εδαφόβιοι ή υπόγειας διαβίωσης οργανισμοί. Παγκόσμια εξάπλωση, πλην Αυστραλίας, Β. Αφρικής &amp; Ν. Αμερικής. Ποικιλία μορφών και ενδιαιτημάτων.</a:t>
            </a:r>
            <a:endParaRPr lang="en-US" sz="2000" b="1" i="1" dirty="0">
              <a:solidFill>
                <a:srgbClr val="C00000"/>
              </a:solidFill>
            </a:endParaRPr>
          </a:p>
        </p:txBody>
      </p:sp>
      <p:sp>
        <p:nvSpPr>
          <p:cNvPr id="5" name="Text Box 6"/>
          <p:cNvSpPr txBox="1">
            <a:spLocks noChangeArrowheads="1"/>
          </p:cNvSpPr>
          <p:nvPr/>
        </p:nvSpPr>
        <p:spPr bwMode="auto">
          <a:xfrm>
            <a:off x="280680" y="2129663"/>
            <a:ext cx="853979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Σώματα κυλινδρικά με ουρά συνήθως φουντωτή</a:t>
            </a:r>
            <a:r>
              <a:rPr lang="en-US" sz="2000" b="1" dirty="0">
                <a:solidFill>
                  <a:srgbClr val="333399"/>
                </a:solidFill>
              </a:rPr>
              <a:t>.</a:t>
            </a:r>
            <a:r>
              <a:rPr lang="el-GR" sz="2000" b="1" dirty="0">
                <a:solidFill>
                  <a:srgbClr val="333399"/>
                </a:solidFill>
              </a:rPr>
              <a:t> Κοντά πρόσθια άκρα με 4 δάκτυλα &amp; μεγάλα οπίσθια άκρα, ιδιαίτερα μυώδη στους δενδρόβιους, με 4-5 δάκτυλα. </a:t>
            </a:r>
          </a:p>
          <a:p>
            <a:pPr algn="just" fontAlgn="base">
              <a:spcBef>
                <a:spcPct val="0"/>
              </a:spcBef>
              <a:spcAft>
                <a:spcPct val="0"/>
              </a:spcAft>
              <a:buFontTx/>
              <a:buChar char="•"/>
            </a:pPr>
            <a:r>
              <a:rPr lang="el-GR" sz="2000" b="1" dirty="0">
                <a:solidFill>
                  <a:srgbClr val="333399"/>
                </a:solidFill>
              </a:rPr>
              <a:t> Μεγάλα, αμυγδαλωτά μάτια, περιβαλλόμενα από ανοιχτόχρωμο δακτύλιο, τοποθετημένα στο πλάι της κεφαλής. </a:t>
            </a:r>
            <a:endParaRPr lang="en-US" sz="2000" b="1" i="1" dirty="0">
              <a:solidFill>
                <a:srgbClr val="C00000"/>
              </a:solidFill>
            </a:endParaRPr>
          </a:p>
        </p:txBody>
      </p:sp>
      <p:sp>
        <p:nvSpPr>
          <p:cNvPr id="6" name="Text Box 6"/>
          <p:cNvSpPr txBox="1">
            <a:spLocks noChangeArrowheads="1"/>
          </p:cNvSpPr>
          <p:nvPr/>
        </p:nvSpPr>
        <p:spPr bwMode="auto">
          <a:xfrm>
            <a:off x="280680" y="3657218"/>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 κοπτήρες μεγαλώνουν συνεχώς, σε αντίθεση με τους προγόμφιους και τους γομφίους. Κυνόδοντες δεν υπάρχουν.</a:t>
            </a:r>
            <a:endParaRPr lang="en-US" sz="2000" b="1" i="1" dirty="0">
              <a:solidFill>
                <a:srgbClr val="C00000"/>
              </a:solidFill>
            </a:endParaRPr>
          </a:p>
        </p:txBody>
      </p:sp>
      <p:sp>
        <p:nvSpPr>
          <p:cNvPr id="13" name="Text Box 6"/>
          <p:cNvSpPr txBox="1">
            <a:spLocks noChangeArrowheads="1"/>
          </p:cNvSpPr>
          <p:nvPr/>
        </p:nvSpPr>
        <p:spPr bwMode="auto">
          <a:xfrm>
            <a:off x="208673" y="5157192"/>
            <a:ext cx="3571239"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1/1 3/3 = 20</a:t>
            </a:r>
          </a:p>
        </p:txBody>
      </p:sp>
      <p:sp>
        <p:nvSpPr>
          <p:cNvPr id="12" name="Text Box 6"/>
          <p:cNvSpPr txBox="1">
            <a:spLocks noChangeArrowheads="1"/>
          </p:cNvSpPr>
          <p:nvPr/>
        </p:nvSpPr>
        <p:spPr bwMode="auto">
          <a:xfrm>
            <a:off x="206406" y="5159514"/>
            <a:ext cx="3571239"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2/1 3/3 = 22</a:t>
            </a:r>
          </a:p>
        </p:txBody>
      </p:sp>
      <p:pic>
        <p:nvPicPr>
          <p:cNvPr id="2" name="Picture 2" descr="C:\Users\Τια Βάσω\Documents\Οι σαρώσεις μου\Sciurus skull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7" t="2199" r="-1199" b="55803"/>
          <a:stretch/>
        </p:blipFill>
        <p:spPr bwMode="auto">
          <a:xfrm>
            <a:off x="4427984" y="4434432"/>
            <a:ext cx="4248472" cy="212924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4" name="Picture 2" descr="C:\Users\Τια Βάσω\Documents\Οι σαρώσεις μου\Sciurus skull0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35" t="51475" r="50000"/>
          <a:stretch/>
        </p:blipFill>
        <p:spPr bwMode="auto">
          <a:xfrm>
            <a:off x="5590997" y="4402049"/>
            <a:ext cx="1937659" cy="24559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3851920" y="5122193"/>
            <a:ext cx="169064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Άνω </a:t>
            </a:r>
          </a:p>
          <a:p>
            <a:pPr algn="ctr" fontAlgn="base">
              <a:spcBef>
                <a:spcPct val="0"/>
              </a:spcBef>
              <a:spcAft>
                <a:spcPct val="0"/>
              </a:spcAft>
            </a:pPr>
            <a:r>
              <a:rPr lang="el-GR" sz="2000" b="1" dirty="0">
                <a:solidFill>
                  <a:srgbClr val="333399"/>
                </a:solidFill>
              </a:rPr>
              <a:t>προγόμφιοι-γομφίοι</a:t>
            </a:r>
            <a:endParaRPr lang="en-US" sz="2000" b="1" i="1" dirty="0">
              <a:solidFill>
                <a:srgbClr val="C00000"/>
              </a:solidFill>
            </a:endParaRPr>
          </a:p>
        </p:txBody>
      </p:sp>
      <p:sp>
        <p:nvSpPr>
          <p:cNvPr id="16" name="Text Box 6"/>
          <p:cNvSpPr txBox="1">
            <a:spLocks noChangeArrowheads="1"/>
          </p:cNvSpPr>
          <p:nvPr/>
        </p:nvSpPr>
        <p:spPr bwMode="auto">
          <a:xfrm>
            <a:off x="7489864" y="5122193"/>
            <a:ext cx="16541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Κάτω</a:t>
            </a:r>
          </a:p>
          <a:p>
            <a:pPr algn="ctr" fontAlgn="base">
              <a:spcBef>
                <a:spcPct val="0"/>
              </a:spcBef>
              <a:spcAft>
                <a:spcPct val="0"/>
              </a:spcAft>
            </a:pPr>
            <a:r>
              <a:rPr lang="el-GR" sz="2000" b="1" dirty="0">
                <a:solidFill>
                  <a:srgbClr val="333399"/>
                </a:solidFill>
              </a:rPr>
              <a:t>προγόμφιοι-γομφίοι</a:t>
            </a:r>
            <a:endParaRPr lang="en-US" sz="2000" b="1" i="1" dirty="0">
              <a:solidFill>
                <a:srgbClr val="C00000"/>
              </a:solidFill>
            </a:endParaRPr>
          </a:p>
        </p:txBody>
      </p:sp>
      <p:pic>
        <p:nvPicPr>
          <p:cNvPr id="3" name="Picture 3" descr="C:\Users\Τια Βάσω\Documents\Οι σαρώσεις μου\Sciurus anomalus molar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65"/>
          <a:stretch/>
        </p:blipFill>
        <p:spPr bwMode="auto">
          <a:xfrm>
            <a:off x="5641237" y="4448735"/>
            <a:ext cx="1837176" cy="24235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Ορθογώνιο 3"/>
          <p:cNvSpPr/>
          <p:nvPr/>
        </p:nvSpPr>
        <p:spPr bwMode="auto">
          <a:xfrm>
            <a:off x="5641238" y="4448735"/>
            <a:ext cx="1837176" cy="644297"/>
          </a:xfrm>
          <a:prstGeom prst="rect">
            <a:avLst/>
          </a:prstGeom>
          <a:solidFill>
            <a:schemeClr val="accent1">
              <a:alpha val="5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solidFill>
                <a:schemeClr val="tx1"/>
              </a:solidFill>
              <a:effectLst/>
              <a:latin typeface="Arial" charset="0"/>
            </a:endParaRPr>
          </a:p>
        </p:txBody>
      </p:sp>
      <p:sp>
        <p:nvSpPr>
          <p:cNvPr id="17" name="Ορθογώνιο 16"/>
          <p:cNvSpPr/>
          <p:nvPr/>
        </p:nvSpPr>
        <p:spPr bwMode="auto">
          <a:xfrm>
            <a:off x="5590996" y="4423512"/>
            <a:ext cx="1937659" cy="644297"/>
          </a:xfrm>
          <a:prstGeom prst="rect">
            <a:avLst/>
          </a:prstGeom>
          <a:solidFill>
            <a:schemeClr val="accent1">
              <a:alpha val="5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solidFill>
                <a:schemeClr val="tx1"/>
              </a:solidFill>
              <a:effectLst/>
              <a:latin typeface="Arial" charset="0"/>
            </a:endParaRPr>
          </a:p>
        </p:txBody>
      </p:sp>
      <p:sp>
        <p:nvSpPr>
          <p:cNvPr id="18" name="Ορθογώνιο 17"/>
          <p:cNvSpPr/>
          <p:nvPr/>
        </p:nvSpPr>
        <p:spPr bwMode="auto">
          <a:xfrm>
            <a:off x="5641237" y="5093032"/>
            <a:ext cx="1837176" cy="1779271"/>
          </a:xfrm>
          <a:prstGeom prst="rect">
            <a:avLst/>
          </a:prstGeom>
          <a:solidFill>
            <a:srgbClr val="FF000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solidFill>
                <a:schemeClr val="tx1"/>
              </a:solidFill>
              <a:effectLst/>
              <a:latin typeface="Arial" charset="0"/>
            </a:endParaRPr>
          </a:p>
        </p:txBody>
      </p:sp>
      <p:sp>
        <p:nvSpPr>
          <p:cNvPr id="19" name="Ορθογώνιο 18"/>
          <p:cNvSpPr/>
          <p:nvPr/>
        </p:nvSpPr>
        <p:spPr bwMode="auto">
          <a:xfrm>
            <a:off x="5590996" y="5067809"/>
            <a:ext cx="1937660" cy="1779271"/>
          </a:xfrm>
          <a:prstGeom prst="rect">
            <a:avLst/>
          </a:prstGeom>
          <a:solidFill>
            <a:srgbClr val="FF000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solidFill>
                <a:schemeClr val="tx1"/>
              </a:solidFill>
              <a:effectLst/>
              <a:latin typeface="Arial" charset="0"/>
            </a:endParaRPr>
          </a:p>
        </p:txBody>
      </p:sp>
    </p:spTree>
    <p:extLst>
      <p:ext uri="{BB962C8B-B14F-4D97-AF65-F5344CB8AC3E}">
        <p14:creationId xmlns:p14="http://schemas.microsoft.com/office/powerpoint/2010/main" val="11729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xit" presetSubtype="0" fill="hold" nodeType="with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3" grpId="0" animBg="1"/>
      <p:bldP spid="13" grpId="1" animBg="1"/>
      <p:bldP spid="12" grpId="0" animBg="1"/>
      <p:bldP spid="15" grpId="0"/>
      <p:bldP spid="16" grpId="0"/>
      <p:bldP spid="4" grpId="0" animBg="1"/>
      <p:bldP spid="4" grpId="1" animBg="1"/>
      <p:bldP spid="17" grpId="0" animBg="1"/>
      <p:bldP spid="18" grpId="0" animBg="1"/>
      <p:bldP spid="18" grpId="1" animBg="1"/>
      <p:bldP spid="19" grpId="0" animBg="1"/>
    </p:bld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7925</TotalTime>
  <Words>4654</Words>
  <Application>Microsoft Office PowerPoint</Application>
  <PresentationFormat>On-screen Show (4:3)</PresentationFormat>
  <Paragraphs>465</Paragraphs>
  <Slides>51</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Wingdings</vt:lpstr>
      <vt:lpstr>Προεπιλεγμένη σχεδίαση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Γιώργος Μήτσαινας</dc:creator>
  <cp:lastModifiedBy>Μήτσαινας Γεώργιος</cp:lastModifiedBy>
  <cp:revision>366</cp:revision>
  <dcterms:created xsi:type="dcterms:W3CDTF">2014-04-08T09:10:10Z</dcterms:created>
  <dcterms:modified xsi:type="dcterms:W3CDTF">2025-04-29T11:56:37Z</dcterms:modified>
</cp:coreProperties>
</file>