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57" r:id="rId2"/>
    <p:sldId id="261" r:id="rId3"/>
    <p:sldId id="258" r:id="rId4"/>
    <p:sldId id="263" r:id="rId5"/>
    <p:sldId id="264" r:id="rId6"/>
    <p:sldId id="265" r:id="rId7"/>
    <p:sldId id="267" r:id="rId8"/>
    <p:sldId id="266" r:id="rId9"/>
    <p:sldId id="269" r:id="rId10"/>
    <p:sldId id="268" r:id="rId11"/>
    <p:sldId id="270" r:id="rId12"/>
    <p:sldId id="273" r:id="rId13"/>
    <p:sldId id="271" r:id="rId14"/>
    <p:sldId id="274" r:id="rId15"/>
    <p:sldId id="272" r:id="rId16"/>
    <p:sldId id="275" r:id="rId17"/>
    <p:sldId id="276" r:id="rId18"/>
    <p:sldId id="277" r:id="rId19"/>
    <p:sldId id="335" r:id="rId20"/>
    <p:sldId id="278" r:id="rId21"/>
    <p:sldId id="280" r:id="rId22"/>
    <p:sldId id="330" r:id="rId23"/>
    <p:sldId id="333" r:id="rId24"/>
    <p:sldId id="332" r:id="rId25"/>
    <p:sldId id="331" r:id="rId26"/>
    <p:sldId id="281" r:id="rId27"/>
    <p:sldId id="334" r:id="rId28"/>
    <p:sldId id="283" r:id="rId29"/>
    <p:sldId id="288" r:id="rId30"/>
    <p:sldId id="284" r:id="rId31"/>
    <p:sldId id="285" r:id="rId32"/>
    <p:sldId id="287" r:id="rId33"/>
    <p:sldId id="286" r:id="rId34"/>
    <p:sldId id="289" r:id="rId35"/>
    <p:sldId id="293" r:id="rId36"/>
    <p:sldId id="291" r:id="rId37"/>
    <p:sldId id="294" r:id="rId38"/>
    <p:sldId id="295" r:id="rId39"/>
    <p:sldId id="296" r:id="rId40"/>
    <p:sldId id="297" r:id="rId41"/>
    <p:sldId id="298" r:id="rId42"/>
    <p:sldId id="300" r:id="rId43"/>
    <p:sldId id="301" r:id="rId44"/>
    <p:sldId id="302" r:id="rId45"/>
    <p:sldId id="303" r:id="rId46"/>
    <p:sldId id="305" r:id="rId47"/>
    <p:sldId id="306" r:id="rId48"/>
    <p:sldId id="307" r:id="rId49"/>
    <p:sldId id="309" r:id="rId50"/>
    <p:sldId id="308" r:id="rId51"/>
    <p:sldId id="310" r:id="rId52"/>
    <p:sldId id="329" r:id="rId53"/>
    <p:sldId id="328" r:id="rId54"/>
    <p:sldId id="312" r:id="rId55"/>
    <p:sldId id="311" r:id="rId56"/>
    <p:sldId id="313" r:id="rId57"/>
    <p:sldId id="316" r:id="rId58"/>
    <p:sldId id="317" r:id="rId59"/>
    <p:sldId id="318" r:id="rId60"/>
    <p:sldId id="321" r:id="rId61"/>
    <p:sldId id="314" r:id="rId62"/>
    <p:sldId id="319" r:id="rId63"/>
    <p:sldId id="320" r:id="rId64"/>
    <p:sldId id="322" r:id="rId65"/>
    <p:sldId id="315" r:id="rId66"/>
    <p:sldId id="324" r:id="rId67"/>
    <p:sldId id="323" r:id="rId68"/>
    <p:sldId id="325" r:id="rId69"/>
    <p:sldId id="326" r:id="rId70"/>
    <p:sldId id="327" r:id="rId71"/>
  </p:sldIdLst>
  <p:sldSz cx="9144000" cy="6858000" type="screen4x3"/>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4B550-F329-4FB5-ADEC-C6C99A7281CB}" v="30" dt="2025-04-29T10:31:58.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46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πισκέπτης" userId="S::urn:spo:anon#bd6c8f493ca29be1bd8dfed21232685d202a3ff229f21897eb432f75766699f2::" providerId="AD" clId="Web-{D54A00B1-978F-D1B5-4123-88A3DCFBDE72}"/>
    <pc:docChg chg="modSld">
      <pc:chgData name="Επισκέπτης" userId="S::urn:spo:anon#bd6c8f493ca29be1bd8dfed21232685d202a3ff229f21897eb432f75766699f2::" providerId="AD" clId="Web-{D54A00B1-978F-D1B5-4123-88A3DCFBDE72}" dt="2023-06-07T14:58:08.597" v="3" actId="1076"/>
      <pc:docMkLst>
        <pc:docMk/>
      </pc:docMkLst>
      <pc:sldChg chg="modSp">
        <pc:chgData name="Επισκέπτης" userId="S::urn:spo:anon#bd6c8f493ca29be1bd8dfed21232685d202a3ff229f21897eb432f75766699f2::" providerId="AD" clId="Web-{D54A00B1-978F-D1B5-4123-88A3DCFBDE72}" dt="2023-06-07T14:58:08.597" v="3" actId="1076"/>
        <pc:sldMkLst>
          <pc:docMk/>
          <pc:sldMk cId="177793379" sldId="278"/>
        </pc:sldMkLst>
      </pc:sldChg>
      <pc:sldChg chg="modSp">
        <pc:chgData name="Επισκέπτης" userId="S::urn:spo:anon#bd6c8f493ca29be1bd8dfed21232685d202a3ff229f21897eb432f75766699f2::" providerId="AD" clId="Web-{D54A00B1-978F-D1B5-4123-88A3DCFBDE72}" dt="2023-06-07T13:43:54.444" v="0" actId="1076"/>
        <pc:sldMkLst>
          <pc:docMk/>
          <pc:sldMk cId="2363442355" sldId="330"/>
        </pc:sldMkLst>
      </pc:sldChg>
    </pc:docChg>
  </pc:docChgLst>
  <pc:docChgLst>
    <pc:chgData name="Μήτσαινας Γεώργιος" userId="8758a99c-d362-46a7-903b-5688051a7711" providerId="ADAL" clId="{2E94BA4B-5F80-4C3C-8B9A-3C3C7A9211AE}"/>
    <pc:docChg chg="modSld">
      <pc:chgData name="Μήτσαινας Γεώργιος" userId="8758a99c-d362-46a7-903b-5688051a7711" providerId="ADAL" clId="{2E94BA4B-5F80-4C3C-8B9A-3C3C7A9211AE}" dt="2024-12-21T09:42:20.763" v="0" actId="1076"/>
      <pc:docMkLst>
        <pc:docMk/>
      </pc:docMkLst>
      <pc:sldChg chg="modSp">
        <pc:chgData name="Μήτσαινας Γεώργιος" userId="8758a99c-d362-46a7-903b-5688051a7711" providerId="ADAL" clId="{2E94BA4B-5F80-4C3C-8B9A-3C3C7A9211AE}" dt="2024-12-21T09:42:20.763" v="0" actId="1076"/>
        <pc:sldMkLst>
          <pc:docMk/>
          <pc:sldMk cId="783374158" sldId="265"/>
        </pc:sldMkLst>
      </pc:sldChg>
    </pc:docChg>
  </pc:docChgLst>
  <pc:docChgLst>
    <pc:chgData name="Μητσαινας Γεώργιος" userId="8758a99c-d362-46a7-903b-5688051a7711" providerId="ADAL" clId="{6974E5CC-F1BF-4E28-BAB8-D13EC8F27391}"/>
    <pc:docChg chg="modSld">
      <pc:chgData name="Μητσαινας Γεώργιος" userId="8758a99c-d362-46a7-903b-5688051a7711" providerId="ADAL" clId="{6974E5CC-F1BF-4E28-BAB8-D13EC8F27391}" dt="2023-05-03T12:00:59.050" v="298" actId="1037"/>
      <pc:docMkLst>
        <pc:docMk/>
      </pc:docMkLst>
      <pc:sldChg chg="modSp">
        <pc:chgData name="Μητσαινας Γεώργιος" userId="8758a99c-d362-46a7-903b-5688051a7711" providerId="ADAL" clId="{6974E5CC-F1BF-4E28-BAB8-D13EC8F27391}" dt="2023-05-03T11:57:00.160" v="30" actId="20577"/>
        <pc:sldMkLst>
          <pc:docMk/>
          <pc:sldMk cId="977616034" sldId="302"/>
        </pc:sldMkLst>
      </pc:sldChg>
      <pc:sldChg chg="modSp mod">
        <pc:chgData name="Μητσαινας Γεώργιος" userId="8758a99c-d362-46a7-903b-5688051a7711" providerId="ADAL" clId="{6974E5CC-F1BF-4E28-BAB8-D13EC8F27391}" dt="2023-05-03T11:57:19.433" v="34" actId="20577"/>
        <pc:sldMkLst>
          <pc:docMk/>
          <pc:sldMk cId="3140782786" sldId="303"/>
        </pc:sldMkLst>
      </pc:sldChg>
      <pc:sldChg chg="modSp mod">
        <pc:chgData name="Μητσαινας Γεώργιος" userId="8758a99c-d362-46a7-903b-5688051a7711" providerId="ADAL" clId="{6974E5CC-F1BF-4E28-BAB8-D13EC8F27391}" dt="2023-05-03T11:58:55.260" v="46" actId="20577"/>
        <pc:sldMkLst>
          <pc:docMk/>
          <pc:sldMk cId="3082325942" sldId="305"/>
        </pc:sldMkLst>
      </pc:sldChg>
      <pc:sldChg chg="modSp">
        <pc:chgData name="Μητσαινας Γεώργιος" userId="8758a99c-d362-46a7-903b-5688051a7711" providerId="ADAL" clId="{6974E5CC-F1BF-4E28-BAB8-D13EC8F27391}" dt="2023-05-03T11:59:04.856" v="53"/>
        <pc:sldMkLst>
          <pc:docMk/>
          <pc:sldMk cId="1318978354" sldId="306"/>
        </pc:sldMkLst>
      </pc:sldChg>
      <pc:sldChg chg="modSp">
        <pc:chgData name="Μητσαινας Γεώργιος" userId="8758a99c-d362-46a7-903b-5688051a7711" providerId="ADAL" clId="{6974E5CC-F1BF-4E28-BAB8-D13EC8F27391}" dt="2023-05-03T11:59:48.358" v="60" actId="20577"/>
        <pc:sldMkLst>
          <pc:docMk/>
          <pc:sldMk cId="1370841000" sldId="313"/>
        </pc:sldMkLst>
      </pc:sldChg>
      <pc:sldChg chg="modSp">
        <pc:chgData name="Μητσαινας Γεώργιος" userId="8758a99c-d362-46a7-903b-5688051a7711" providerId="ADAL" clId="{6974E5CC-F1BF-4E28-BAB8-D13EC8F27391}" dt="2023-05-03T12:00:59.050" v="298" actId="1037"/>
        <pc:sldMkLst>
          <pc:docMk/>
          <pc:sldMk cId="2335754316" sldId="314"/>
        </pc:sldMkLst>
      </pc:sldChg>
      <pc:sldChg chg="modSp">
        <pc:chgData name="Μητσαινας Γεώργιος" userId="8758a99c-d362-46a7-903b-5688051a7711" providerId="ADAL" clId="{6974E5CC-F1BF-4E28-BAB8-D13EC8F27391}" dt="2023-05-03T11:59:54.683" v="67" actId="20577"/>
        <pc:sldMkLst>
          <pc:docMk/>
          <pc:sldMk cId="688101454" sldId="316"/>
        </pc:sldMkLst>
      </pc:sldChg>
      <pc:sldChg chg="modSp mod">
        <pc:chgData name="Μητσαινας Γεώργιος" userId="8758a99c-d362-46a7-903b-5688051a7711" providerId="ADAL" clId="{6974E5CC-F1BF-4E28-BAB8-D13EC8F27391}" dt="2023-05-03T12:00:02.387" v="74" actId="20577"/>
        <pc:sldMkLst>
          <pc:docMk/>
          <pc:sldMk cId="1616562435" sldId="317"/>
        </pc:sldMkLst>
      </pc:sldChg>
      <pc:sldChg chg="modSp mod">
        <pc:chgData name="Μητσαινας Γεώργιος" userId="8758a99c-d362-46a7-903b-5688051a7711" providerId="ADAL" clId="{6974E5CC-F1BF-4E28-BAB8-D13EC8F27391}" dt="2023-05-03T12:00:07.724" v="81" actId="20577"/>
        <pc:sldMkLst>
          <pc:docMk/>
          <pc:sldMk cId="3980471092" sldId="318"/>
        </pc:sldMkLst>
      </pc:sldChg>
      <pc:sldChg chg="modSp mod">
        <pc:chgData name="Μητσαινας Γεώργιος" userId="8758a99c-d362-46a7-903b-5688051a7711" providerId="ADAL" clId="{6974E5CC-F1BF-4E28-BAB8-D13EC8F27391}" dt="2023-05-03T12:00:12.524" v="88" actId="20577"/>
        <pc:sldMkLst>
          <pc:docMk/>
          <pc:sldMk cId="3701865442" sldId="321"/>
        </pc:sldMkLst>
      </pc:sldChg>
    </pc:docChg>
  </pc:docChgLst>
  <pc:docChgLst>
    <pc:chgData name="Μήτσαινας Γεώργιος" userId="8758a99c-d362-46a7-903b-5688051a7711" providerId="ADAL" clId="{8B64B550-F329-4FB5-ADEC-C6C99A7281CB}"/>
    <pc:docChg chg="modSld">
      <pc:chgData name="Μήτσαινας Γεώργιος" userId="8758a99c-d362-46a7-903b-5688051a7711" providerId="ADAL" clId="{8B64B550-F329-4FB5-ADEC-C6C99A7281CB}" dt="2025-04-29T10:31:58.102" v="34" actId="20577"/>
      <pc:docMkLst>
        <pc:docMk/>
      </pc:docMkLst>
      <pc:sldChg chg="modSp">
        <pc:chgData name="Μήτσαινας Γεώργιος" userId="8758a99c-d362-46a7-903b-5688051a7711" providerId="ADAL" clId="{8B64B550-F329-4FB5-ADEC-C6C99A7281CB}" dt="2025-04-29T10:26:57.762" v="3" actId="20577"/>
        <pc:sldMkLst>
          <pc:docMk/>
          <pc:sldMk cId="177793379" sldId="278"/>
        </pc:sldMkLst>
        <pc:spChg chg="mod">
          <ac:chgData name="Μήτσαινας Γεώργιος" userId="8758a99c-d362-46a7-903b-5688051a7711" providerId="ADAL" clId="{8B64B550-F329-4FB5-ADEC-C6C99A7281CB}" dt="2025-04-29T10:26:57.762" v="3" actId="20577"/>
          <ac:spMkLst>
            <pc:docMk/>
            <pc:sldMk cId="177793379" sldId="278"/>
            <ac:spMk id="3" creationId="{00000000-0000-0000-0000-000000000000}"/>
          </ac:spMkLst>
        </pc:spChg>
      </pc:sldChg>
      <pc:sldChg chg="modSp modAnim">
        <pc:chgData name="Μήτσαινας Γεώργιος" userId="8758a99c-d362-46a7-903b-5688051a7711" providerId="ADAL" clId="{8B64B550-F329-4FB5-ADEC-C6C99A7281CB}" dt="2025-04-29T10:27:18.342" v="7" actId="20577"/>
        <pc:sldMkLst>
          <pc:docMk/>
          <pc:sldMk cId="2494119371" sldId="283"/>
        </pc:sldMkLst>
        <pc:spChg chg="mod">
          <ac:chgData name="Μήτσαινας Γεώργιος" userId="8758a99c-d362-46a7-903b-5688051a7711" providerId="ADAL" clId="{8B64B550-F329-4FB5-ADEC-C6C99A7281CB}" dt="2025-04-29T10:27:18.342" v="7" actId="20577"/>
          <ac:spMkLst>
            <pc:docMk/>
            <pc:sldMk cId="2494119371" sldId="283"/>
            <ac:spMk id="3" creationId="{00000000-0000-0000-0000-000000000000}"/>
          </ac:spMkLst>
        </pc:spChg>
      </pc:sldChg>
      <pc:sldChg chg="modSp">
        <pc:chgData name="Μήτσαινας Γεώργιος" userId="8758a99c-d362-46a7-903b-5688051a7711" providerId="ADAL" clId="{8B64B550-F329-4FB5-ADEC-C6C99A7281CB}" dt="2025-04-29T10:28:04.702" v="14" actId="20577"/>
        <pc:sldMkLst>
          <pc:docMk/>
          <pc:sldMk cId="977616034" sldId="302"/>
        </pc:sldMkLst>
        <pc:spChg chg="mod">
          <ac:chgData name="Μήτσαινας Γεώργιος" userId="8758a99c-d362-46a7-903b-5688051a7711" providerId="ADAL" clId="{8B64B550-F329-4FB5-ADEC-C6C99A7281CB}" dt="2025-04-29T10:28:04.702" v="14" actId="20577"/>
          <ac:spMkLst>
            <pc:docMk/>
            <pc:sldMk cId="977616034" sldId="302"/>
            <ac:spMk id="4" creationId="{00000000-0000-0000-0000-000000000000}"/>
          </ac:spMkLst>
        </pc:spChg>
        <pc:spChg chg="mod">
          <ac:chgData name="Μήτσαινας Γεώργιος" userId="8758a99c-d362-46a7-903b-5688051a7711" providerId="ADAL" clId="{8B64B550-F329-4FB5-ADEC-C6C99A7281CB}" dt="2025-04-29T10:28:01.542" v="10" actId="20577"/>
          <ac:spMkLst>
            <pc:docMk/>
            <pc:sldMk cId="977616034" sldId="302"/>
            <ac:spMk id="15" creationId="{00000000-0000-0000-0000-000000000000}"/>
          </ac:spMkLst>
        </pc:spChg>
      </pc:sldChg>
      <pc:sldChg chg="modSp mod">
        <pc:chgData name="Μήτσαινας Γεώργιος" userId="8758a99c-d362-46a7-903b-5688051a7711" providerId="ADAL" clId="{8B64B550-F329-4FB5-ADEC-C6C99A7281CB}" dt="2025-04-29T10:28:24.232" v="16" actId="555"/>
        <pc:sldMkLst>
          <pc:docMk/>
          <pc:sldMk cId="3140782786" sldId="303"/>
        </pc:sldMkLst>
        <pc:spChg chg="mod">
          <ac:chgData name="Μήτσαινας Γεώργιος" userId="8758a99c-d362-46a7-903b-5688051a7711" providerId="ADAL" clId="{8B64B550-F329-4FB5-ADEC-C6C99A7281CB}" dt="2025-04-29T10:28:24.232" v="16" actId="555"/>
          <ac:spMkLst>
            <pc:docMk/>
            <pc:sldMk cId="3140782786" sldId="303"/>
            <ac:spMk id="4" creationId="{00000000-0000-0000-0000-000000000000}"/>
          </ac:spMkLst>
        </pc:spChg>
        <pc:spChg chg="mod">
          <ac:chgData name="Μήτσαινας Γεώργιος" userId="8758a99c-d362-46a7-903b-5688051a7711" providerId="ADAL" clId="{8B64B550-F329-4FB5-ADEC-C6C99A7281CB}" dt="2025-04-29T10:28:24.232" v="16" actId="555"/>
          <ac:spMkLst>
            <pc:docMk/>
            <pc:sldMk cId="3140782786" sldId="303"/>
            <ac:spMk id="15" creationId="{00000000-0000-0000-0000-000000000000}"/>
          </ac:spMkLst>
        </pc:spChg>
      </pc:sldChg>
      <pc:sldChg chg="modSp">
        <pc:chgData name="Μήτσαινας Γεώργιος" userId="8758a99c-d362-46a7-903b-5688051a7711" providerId="ADAL" clId="{8B64B550-F329-4FB5-ADEC-C6C99A7281CB}" dt="2025-04-29T10:30:58.957" v="20" actId="20577"/>
        <pc:sldMkLst>
          <pc:docMk/>
          <pc:sldMk cId="1878813401" sldId="310"/>
        </pc:sldMkLst>
        <pc:spChg chg="mod">
          <ac:chgData name="Μήτσαινας Γεώργιος" userId="8758a99c-d362-46a7-903b-5688051a7711" providerId="ADAL" clId="{8B64B550-F329-4FB5-ADEC-C6C99A7281CB}" dt="2025-04-29T10:30:58.957" v="20" actId="20577"/>
          <ac:spMkLst>
            <pc:docMk/>
            <pc:sldMk cId="1878813401" sldId="310"/>
            <ac:spMk id="4" creationId="{00000000-0000-0000-0000-000000000000}"/>
          </ac:spMkLst>
        </pc:spChg>
      </pc:sldChg>
      <pc:sldChg chg="modSp">
        <pc:chgData name="Μήτσαινας Γεώργιος" userId="8758a99c-d362-46a7-903b-5688051a7711" providerId="ADAL" clId="{8B64B550-F329-4FB5-ADEC-C6C99A7281CB}" dt="2025-04-29T10:31:35.612" v="30" actId="20577"/>
        <pc:sldMkLst>
          <pc:docMk/>
          <pc:sldMk cId="1370841000" sldId="313"/>
        </pc:sldMkLst>
        <pc:spChg chg="mod">
          <ac:chgData name="Μήτσαινας Γεώργιος" userId="8758a99c-d362-46a7-903b-5688051a7711" providerId="ADAL" clId="{8B64B550-F329-4FB5-ADEC-C6C99A7281CB}" dt="2025-04-29T10:31:35.612" v="30" actId="20577"/>
          <ac:spMkLst>
            <pc:docMk/>
            <pc:sldMk cId="1370841000" sldId="313"/>
            <ac:spMk id="4" creationId="{00000000-0000-0000-0000-000000000000}"/>
          </ac:spMkLst>
        </pc:spChg>
        <pc:spChg chg="mod">
          <ac:chgData name="Μήτσαινας Γεώργιος" userId="8758a99c-d362-46a7-903b-5688051a7711" providerId="ADAL" clId="{8B64B550-F329-4FB5-ADEC-C6C99A7281CB}" dt="2025-04-29T10:31:29.422" v="28" actId="20577"/>
          <ac:spMkLst>
            <pc:docMk/>
            <pc:sldMk cId="1370841000" sldId="313"/>
            <ac:spMk id="15" creationId="{00000000-0000-0000-0000-000000000000}"/>
          </ac:spMkLst>
        </pc:spChg>
      </pc:sldChg>
      <pc:sldChg chg="modSp">
        <pc:chgData name="Μήτσαινας Γεώργιος" userId="8758a99c-d362-46a7-903b-5688051a7711" providerId="ADAL" clId="{8B64B550-F329-4FB5-ADEC-C6C99A7281CB}" dt="2025-04-29T10:31:58.102" v="34" actId="20577"/>
        <pc:sldMkLst>
          <pc:docMk/>
          <pc:sldMk cId="507180522" sldId="320"/>
        </pc:sldMkLst>
        <pc:spChg chg="mod">
          <ac:chgData name="Μήτσαινας Γεώργιος" userId="8758a99c-d362-46a7-903b-5688051a7711" providerId="ADAL" clId="{8B64B550-F329-4FB5-ADEC-C6C99A7281CB}" dt="2025-04-29T10:31:54.142" v="32" actId="20577"/>
          <ac:spMkLst>
            <pc:docMk/>
            <pc:sldMk cId="507180522" sldId="320"/>
            <ac:spMk id="4" creationId="{00000000-0000-0000-0000-000000000000}"/>
          </ac:spMkLst>
        </pc:spChg>
        <pc:spChg chg="mod">
          <ac:chgData name="Μήτσαινας Γεώργιος" userId="8758a99c-d362-46a7-903b-5688051a7711" providerId="ADAL" clId="{8B64B550-F329-4FB5-ADEC-C6C99A7281CB}" dt="2025-04-29T10:31:58.102" v="34" actId="20577"/>
          <ac:spMkLst>
            <pc:docMk/>
            <pc:sldMk cId="507180522" sldId="320"/>
            <ac:spMk id="15" creationId="{00000000-0000-0000-0000-000000000000}"/>
          </ac:spMkLst>
        </pc:spChg>
      </pc:sldChg>
      <pc:sldChg chg="modSp mod">
        <pc:chgData name="Μήτσαινας Γεώργιος" userId="8758a99c-d362-46a7-903b-5688051a7711" providerId="ADAL" clId="{8B64B550-F329-4FB5-ADEC-C6C99A7281CB}" dt="2025-04-29T10:31:06.206" v="24" actId="20577"/>
        <pc:sldMkLst>
          <pc:docMk/>
          <pc:sldMk cId="1778608842" sldId="328"/>
        </pc:sldMkLst>
        <pc:spChg chg="mod">
          <ac:chgData name="Μήτσαινας Γεώργιος" userId="8758a99c-d362-46a7-903b-5688051a7711" providerId="ADAL" clId="{8B64B550-F329-4FB5-ADEC-C6C99A7281CB}" dt="2025-04-29T10:31:06.206" v="24" actId="20577"/>
          <ac:spMkLst>
            <pc:docMk/>
            <pc:sldMk cId="1778608842" sldId="32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3634"/>
          </a:xfrm>
          <a:prstGeom prst="rect">
            <a:avLst/>
          </a:prstGeom>
        </p:spPr>
        <p:txBody>
          <a:bodyPr vert="horz" lIns="90142" tIns="45071" rIns="90142" bIns="45071"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3634"/>
          </a:xfrm>
          <a:prstGeom prst="rect">
            <a:avLst/>
          </a:prstGeom>
        </p:spPr>
        <p:txBody>
          <a:bodyPr vert="horz" lIns="90142" tIns="45071" rIns="90142" bIns="45071" rtlCol="0"/>
          <a:lstStyle>
            <a:lvl1pPr algn="r">
              <a:defRPr sz="1200"/>
            </a:lvl1pPr>
          </a:lstStyle>
          <a:p>
            <a:fld id="{80DCE617-FFE5-481D-93D7-9CB6C76BD841}" type="datetimeFigureOut">
              <a:rPr lang="el-GR" smtClean="0"/>
              <a:t>29/4/2025</a:t>
            </a:fld>
            <a:endParaRPr lang="el-GR"/>
          </a:p>
        </p:txBody>
      </p:sp>
      <p:sp>
        <p:nvSpPr>
          <p:cNvPr id="4" name="Θέση εικόνας διαφάνειας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0142" tIns="45071" rIns="90142" bIns="45071" rtlCol="0" anchor="ctr"/>
          <a:lstStyle/>
          <a:p>
            <a:endParaRPr lang="el-GR"/>
          </a:p>
        </p:txBody>
      </p:sp>
      <p:sp>
        <p:nvSpPr>
          <p:cNvPr id="5" name="Θέση σημειώσεων 4"/>
          <p:cNvSpPr>
            <a:spLocks noGrp="1"/>
          </p:cNvSpPr>
          <p:nvPr>
            <p:ph type="body" sz="quarter" idx="3"/>
          </p:nvPr>
        </p:nvSpPr>
        <p:spPr>
          <a:xfrm>
            <a:off x="679768" y="4689516"/>
            <a:ext cx="5438140" cy="4442699"/>
          </a:xfrm>
          <a:prstGeom prst="rect">
            <a:avLst/>
          </a:prstGeom>
        </p:spPr>
        <p:txBody>
          <a:bodyPr vert="horz" lIns="90142" tIns="45071" rIns="90142" bIns="4507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377317"/>
            <a:ext cx="2945659" cy="493634"/>
          </a:xfrm>
          <a:prstGeom prst="rect">
            <a:avLst/>
          </a:prstGeom>
        </p:spPr>
        <p:txBody>
          <a:bodyPr vert="horz" lIns="90142" tIns="45071" rIns="90142" bIns="45071"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377317"/>
            <a:ext cx="2945659" cy="493634"/>
          </a:xfrm>
          <a:prstGeom prst="rect">
            <a:avLst/>
          </a:prstGeom>
        </p:spPr>
        <p:txBody>
          <a:bodyPr vert="horz" lIns="90142" tIns="45071" rIns="90142" bIns="45071" rtlCol="0" anchor="b"/>
          <a:lstStyle>
            <a:lvl1pPr algn="r">
              <a:defRPr sz="1200"/>
            </a:lvl1pPr>
          </a:lstStyle>
          <a:p>
            <a:fld id="{B141215A-E5BC-4665-918F-2AEA2ACBAF10}" type="slidenum">
              <a:rPr lang="el-GR" smtClean="0"/>
              <a:t>‹#›</a:t>
            </a:fld>
            <a:endParaRPr lang="el-GR"/>
          </a:p>
        </p:txBody>
      </p:sp>
    </p:spTree>
    <p:extLst>
      <p:ext uri="{BB962C8B-B14F-4D97-AF65-F5344CB8AC3E}">
        <p14:creationId xmlns:p14="http://schemas.microsoft.com/office/powerpoint/2010/main" val="1509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250506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11</a:t>
            </a:fld>
            <a:endParaRPr lang="el-GR"/>
          </a:p>
        </p:txBody>
      </p:sp>
    </p:spTree>
    <p:extLst>
      <p:ext uri="{BB962C8B-B14F-4D97-AF65-F5344CB8AC3E}">
        <p14:creationId xmlns:p14="http://schemas.microsoft.com/office/powerpoint/2010/main" val="98082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13</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15</a:t>
            </a:fld>
            <a:endParaRPr lang="el-GR"/>
          </a:p>
        </p:txBody>
      </p:sp>
    </p:spTree>
    <p:extLst>
      <p:ext uri="{BB962C8B-B14F-4D97-AF65-F5344CB8AC3E}">
        <p14:creationId xmlns:p14="http://schemas.microsoft.com/office/powerpoint/2010/main" val="161490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a:t>
            </a:fld>
            <a:endParaRPr lang="el-GR"/>
          </a:p>
        </p:txBody>
      </p:sp>
    </p:spTree>
    <p:extLst>
      <p:ext uri="{BB962C8B-B14F-4D97-AF65-F5344CB8AC3E}">
        <p14:creationId xmlns:p14="http://schemas.microsoft.com/office/powerpoint/2010/main" val="245144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3</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36</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37</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38</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39</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40</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4</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42</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47</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5</a:t>
            </a:fld>
            <a:endParaRPr lang="el-GR">
              <a:solidFill>
                <a:prstClr val="black"/>
              </a:solidFill>
            </a:endParaRPr>
          </a:p>
        </p:txBody>
      </p:sp>
    </p:spTree>
    <p:extLst>
      <p:ext uri="{BB962C8B-B14F-4D97-AF65-F5344CB8AC3E}">
        <p14:creationId xmlns:p14="http://schemas.microsoft.com/office/powerpoint/2010/main" val="1160062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51</a:t>
            </a:fld>
            <a:endParaRPr lang="el-GR"/>
          </a:p>
        </p:txBody>
      </p:sp>
    </p:spTree>
    <p:extLst>
      <p:ext uri="{BB962C8B-B14F-4D97-AF65-F5344CB8AC3E}">
        <p14:creationId xmlns:p14="http://schemas.microsoft.com/office/powerpoint/2010/main" val="42639372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53</a:t>
            </a:fld>
            <a:endParaRPr lang="el-GR"/>
          </a:p>
        </p:txBody>
      </p:sp>
    </p:spTree>
    <p:extLst>
      <p:ext uri="{BB962C8B-B14F-4D97-AF65-F5344CB8AC3E}">
        <p14:creationId xmlns:p14="http://schemas.microsoft.com/office/powerpoint/2010/main" val="42639372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56</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57</a:t>
            </a:fld>
            <a:endParaRPr lang="el-GR"/>
          </a:p>
        </p:txBody>
      </p:sp>
    </p:spTree>
    <p:extLst>
      <p:ext uri="{BB962C8B-B14F-4D97-AF65-F5344CB8AC3E}">
        <p14:creationId xmlns:p14="http://schemas.microsoft.com/office/powerpoint/2010/main" val="117635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58</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59</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61</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6</a:t>
            </a:fld>
            <a:endParaRPr lang="el-GR">
              <a:solidFill>
                <a:prstClr val="black"/>
              </a:solidFill>
            </a:endParaRPr>
          </a:p>
        </p:txBody>
      </p:sp>
    </p:spTree>
    <p:extLst>
      <p:ext uri="{BB962C8B-B14F-4D97-AF65-F5344CB8AC3E}">
        <p14:creationId xmlns:p14="http://schemas.microsoft.com/office/powerpoint/2010/main" val="2320717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62</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63</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64</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65</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66</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67</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68</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69</a:t>
            </a:fld>
            <a:endParaRPr lang="el-GR"/>
          </a:p>
        </p:txBody>
      </p:sp>
    </p:spTree>
    <p:extLst>
      <p:ext uri="{BB962C8B-B14F-4D97-AF65-F5344CB8AC3E}">
        <p14:creationId xmlns:p14="http://schemas.microsoft.com/office/powerpoint/2010/main" val="3732666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70</a:t>
            </a:fld>
            <a:endParaRPr lang="el-GR"/>
          </a:p>
        </p:txBody>
      </p:sp>
    </p:spTree>
    <p:extLst>
      <p:ext uri="{BB962C8B-B14F-4D97-AF65-F5344CB8AC3E}">
        <p14:creationId xmlns:p14="http://schemas.microsoft.com/office/powerpoint/2010/main" val="373266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7</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9</a:t>
            </a:fld>
            <a:endParaRPr lang="el-GR"/>
          </a:p>
        </p:txBody>
      </p:sp>
    </p:spTree>
    <p:extLst>
      <p:ext uri="{BB962C8B-B14F-4D97-AF65-F5344CB8AC3E}">
        <p14:creationId xmlns:p14="http://schemas.microsoft.com/office/powerpoint/2010/main" val="22150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66989102-6CF0-4C9A-B815-7E38F1933A9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329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14B13B9-E3B2-4CD9-8939-28D275084A6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747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A8DEAE7-CA6B-4A1B-BCE6-46ED214E096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792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9523526-DA5D-4C5B-8204-5AC3C8D9FEF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429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24D96F09-6FF2-4CF7-9DF2-0FC456081B3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2370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F765EE2-1485-434F-8CC4-91BE8640AA3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7756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2EB3EDBA-3F06-4565-8DA9-5F5D5584D31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45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508CB918-6E3A-4628-8793-33B2824B5D0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3516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FC2C1D68-8B07-426A-B0E1-07C61444D29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0121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2A6C7516-C284-4672-B22D-268C4BC3E65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1522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F386585A-01C0-4FE8-9D9F-A1901429C1A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8098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AF89EEB-5EFD-400E-B266-819BB674F718}" type="slidenum">
              <a:rPr lang="el-GR">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540694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755650" y="765175"/>
            <a:ext cx="7561263" cy="523220"/>
          </a:xfrm>
          <a:prstGeom prst="rect">
            <a:avLst/>
          </a:prstGeom>
          <a:noFill/>
          <a:ln w="57150" cmpd="thinThick">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Πανίδα της Ελλάδος</a:t>
            </a:r>
            <a:endParaRPr lang="el-GR" b="1">
              <a:solidFill>
                <a:srgbClr val="000000"/>
              </a:solidFill>
            </a:endParaRPr>
          </a:p>
        </p:txBody>
      </p:sp>
      <p:sp>
        <p:nvSpPr>
          <p:cNvPr id="59408" name="Text Box 16"/>
          <p:cNvSpPr txBox="1">
            <a:spLocks noChangeArrowheads="1"/>
          </p:cNvSpPr>
          <p:nvPr/>
        </p:nvSpPr>
        <p:spPr bwMode="auto">
          <a:xfrm>
            <a:off x="1776748" y="2752413"/>
            <a:ext cx="5684184" cy="12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30000"/>
              </a:lnSpc>
              <a:spcBef>
                <a:spcPct val="0"/>
              </a:spcBef>
              <a:spcAft>
                <a:spcPct val="0"/>
              </a:spcAft>
            </a:pPr>
            <a:r>
              <a:rPr lang="el-GR" sz="3200" b="1">
                <a:solidFill>
                  <a:srgbClr val="800000"/>
                </a:solidFill>
              </a:rPr>
              <a:t>Βιοποικιλότητα Θηλαστικών</a:t>
            </a:r>
            <a:endParaRPr lang="en-US" sz="3200" b="1">
              <a:solidFill>
                <a:srgbClr val="800000"/>
              </a:solidFill>
            </a:endParaRPr>
          </a:p>
          <a:p>
            <a:pPr algn="ctr" fontAlgn="base">
              <a:lnSpc>
                <a:spcPct val="130000"/>
              </a:lnSpc>
              <a:spcBef>
                <a:spcPct val="0"/>
              </a:spcBef>
              <a:spcAft>
                <a:spcPct val="0"/>
              </a:spcAft>
            </a:pPr>
            <a:r>
              <a:rPr lang="el-GR" sz="2600" b="1">
                <a:solidFill>
                  <a:schemeClr val="accent2"/>
                </a:solidFill>
              </a:rPr>
              <a:t>Εισαγωγή – Τάξη </a:t>
            </a:r>
            <a:r>
              <a:rPr lang="el-GR" sz="2600" b="1" err="1">
                <a:solidFill>
                  <a:schemeClr val="accent2"/>
                </a:solidFill>
              </a:rPr>
              <a:t>Ευλιπότυφλα</a:t>
            </a:r>
            <a:endParaRPr lang="el-GR" sz="2600" b="1">
              <a:solidFill>
                <a:schemeClr val="accent2"/>
              </a:solidFill>
            </a:endParaRPr>
          </a:p>
        </p:txBody>
      </p:sp>
    </p:spTree>
    <p:extLst>
      <p:ext uri="{BB962C8B-B14F-4D97-AF65-F5344CB8AC3E}">
        <p14:creationId xmlns:p14="http://schemas.microsoft.com/office/powerpoint/2010/main" val="71549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5484" y="1628800"/>
            <a:ext cx="48958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Κατά άλλη άποψη, μετά την αφαίρεση της Τάξης </a:t>
            </a:r>
            <a:r>
              <a:rPr lang="en-US" sz="2000" b="1" err="1">
                <a:solidFill>
                  <a:srgbClr val="C00000"/>
                </a:solidFill>
              </a:rPr>
              <a:t>Afrosoricida</a:t>
            </a:r>
            <a:r>
              <a:rPr lang="el-GR" sz="2000" b="1">
                <a:solidFill>
                  <a:srgbClr val="C00000"/>
                </a:solidFill>
              </a:rPr>
              <a:t>,</a:t>
            </a:r>
            <a:r>
              <a:rPr lang="en-US" sz="2000" b="1">
                <a:solidFill>
                  <a:srgbClr val="C00000"/>
                </a:solidFill>
              </a:rPr>
              <a:t> </a:t>
            </a:r>
            <a:r>
              <a:rPr lang="el-GR" sz="2000" b="1">
                <a:solidFill>
                  <a:srgbClr val="333399"/>
                </a:solidFill>
              </a:rPr>
              <a:t>προκύπτει η </a:t>
            </a:r>
            <a:r>
              <a:rPr lang="el-GR" sz="2000" b="1">
                <a:solidFill>
                  <a:srgbClr val="C00000"/>
                </a:solidFill>
              </a:rPr>
              <a:t>Τάξη </a:t>
            </a:r>
            <a:r>
              <a:rPr lang="el-GR" sz="2000" b="1" err="1">
                <a:solidFill>
                  <a:srgbClr val="C00000"/>
                </a:solidFill>
              </a:rPr>
              <a:t>Ευλιπότυφλα</a:t>
            </a:r>
            <a:r>
              <a:rPr lang="el-GR" sz="2000" b="1">
                <a:solidFill>
                  <a:srgbClr val="333399"/>
                </a:solidFill>
              </a:rPr>
              <a:t>, η οποία ενσωματώνει, τρεις κυρίως οικογένειες:</a:t>
            </a:r>
            <a:endParaRPr lang="en-GB" sz="2000" b="1">
              <a:solidFill>
                <a:srgbClr val="333399"/>
              </a:solidFill>
            </a:endParaRPr>
          </a:p>
        </p:txBody>
      </p:sp>
      <p:sp>
        <p:nvSpPr>
          <p:cNvPr id="11" name="Text Box 2"/>
          <p:cNvSpPr txBox="1">
            <a:spLocks noChangeArrowheads="1"/>
          </p:cNvSpPr>
          <p:nvPr/>
        </p:nvSpPr>
        <p:spPr bwMode="auto">
          <a:xfrm>
            <a:off x="755650" y="476250"/>
            <a:ext cx="7561263" cy="954107"/>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Ταξινόμηση-πονοκέφαλος</a:t>
            </a:r>
            <a:endParaRPr lang="el-GR" b="1">
              <a:solidFill>
                <a:srgbClr val="000000"/>
              </a:solidFill>
            </a:endParaRPr>
          </a:p>
        </p:txBody>
      </p:sp>
      <p:sp>
        <p:nvSpPr>
          <p:cNvPr id="6" name="Text Box 6"/>
          <p:cNvSpPr txBox="1">
            <a:spLocks noChangeArrowheads="1"/>
          </p:cNvSpPr>
          <p:nvPr/>
        </p:nvSpPr>
        <p:spPr bwMode="auto">
          <a:xfrm>
            <a:off x="395536" y="3316922"/>
            <a:ext cx="489585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pPr>
            <a:r>
              <a:rPr lang="el-GR" sz="2000" b="1">
                <a:solidFill>
                  <a:srgbClr val="00B050"/>
                </a:solidFill>
              </a:rPr>
              <a:t>Υπόταξη </a:t>
            </a:r>
            <a:r>
              <a:rPr lang="en-US" sz="2000" b="1" err="1">
                <a:solidFill>
                  <a:srgbClr val="00B050"/>
                </a:solidFill>
              </a:rPr>
              <a:t>Erinaceomorpha</a:t>
            </a:r>
            <a:endParaRPr lang="en-US" sz="2000" b="1">
              <a:solidFill>
                <a:srgbClr val="00B050"/>
              </a:solidFill>
            </a:endParaRPr>
          </a:p>
          <a:p>
            <a:pPr indent="355600" algn="just" fontAlgn="base">
              <a:spcBef>
                <a:spcPts val="1200"/>
              </a:spcBef>
              <a:spcAft>
                <a:spcPct val="0"/>
              </a:spcAft>
            </a:pPr>
            <a:r>
              <a:rPr lang="el-GR" sz="2000" b="1">
                <a:solidFill>
                  <a:srgbClr val="C00000"/>
                </a:solidFill>
              </a:rPr>
              <a:t>Οικ. </a:t>
            </a:r>
            <a:r>
              <a:rPr lang="en-US" sz="2000" b="1" err="1">
                <a:solidFill>
                  <a:srgbClr val="C00000"/>
                </a:solidFill>
              </a:rPr>
              <a:t>Erinaceidae</a:t>
            </a:r>
            <a:r>
              <a:rPr lang="en-US" sz="2000" b="1">
                <a:solidFill>
                  <a:srgbClr val="C00000"/>
                </a:solidFill>
              </a:rPr>
              <a:t> (</a:t>
            </a:r>
            <a:r>
              <a:rPr lang="el-GR" sz="2000" b="1">
                <a:solidFill>
                  <a:srgbClr val="C00000"/>
                </a:solidFill>
              </a:rPr>
              <a:t>σκαντζόχοιροι)</a:t>
            </a:r>
          </a:p>
        </p:txBody>
      </p:sp>
    </p:spTree>
    <p:extLst>
      <p:ext uri="{BB962C8B-B14F-4D97-AF65-F5344CB8AC3E}">
        <p14:creationId xmlns:p14="http://schemas.microsoft.com/office/powerpoint/2010/main" val="319172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78606"/>
            <a:ext cx="5091112" cy="630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0" y="2852936"/>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err="1">
                <a:solidFill>
                  <a:srgbClr val="C00000"/>
                </a:solidFill>
              </a:rPr>
              <a:t>Erinaceidae</a:t>
            </a:r>
            <a:r>
              <a:rPr lang="en-US" sz="2500" b="1">
                <a:solidFill>
                  <a:srgbClr val="C00000"/>
                </a:solidFill>
              </a:rPr>
              <a:t> </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σκαντζόχοιροι)</a:t>
            </a:r>
          </a:p>
        </p:txBody>
      </p:sp>
    </p:spTree>
    <p:extLst>
      <p:ext uri="{BB962C8B-B14F-4D97-AF65-F5344CB8AC3E}">
        <p14:creationId xmlns:p14="http://schemas.microsoft.com/office/powerpoint/2010/main" val="1012549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95536" y="4367426"/>
            <a:ext cx="439248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l-GR" sz="2000" b="1">
                <a:solidFill>
                  <a:srgbClr val="C00000"/>
                </a:solidFill>
              </a:rPr>
              <a:t> </a:t>
            </a:r>
            <a:r>
              <a:rPr lang="el-GR" sz="2000" b="1">
                <a:solidFill>
                  <a:srgbClr val="00B050"/>
                </a:solidFill>
              </a:rPr>
              <a:t>Υπόταξη </a:t>
            </a:r>
            <a:r>
              <a:rPr lang="en-US" sz="2000" b="1" err="1">
                <a:solidFill>
                  <a:srgbClr val="00B050"/>
                </a:solidFill>
              </a:rPr>
              <a:t>Soricomorpha</a:t>
            </a:r>
            <a:r>
              <a:rPr lang="el-GR" sz="2000" b="1">
                <a:solidFill>
                  <a:srgbClr val="00B050"/>
                </a:solidFill>
              </a:rPr>
              <a:t> </a:t>
            </a:r>
          </a:p>
          <a:p>
            <a:pPr indent="355600" algn="just" fontAlgn="base">
              <a:spcBef>
                <a:spcPts val="1200"/>
              </a:spcBef>
            </a:pPr>
            <a:r>
              <a:rPr lang="el-GR" sz="2000" b="1">
                <a:solidFill>
                  <a:srgbClr val="C00000"/>
                </a:solidFill>
              </a:rPr>
              <a:t>Οικ. </a:t>
            </a:r>
            <a:r>
              <a:rPr lang="en-US" sz="2000" b="1" err="1">
                <a:solidFill>
                  <a:srgbClr val="C00000"/>
                </a:solidFill>
              </a:rPr>
              <a:t>Soricidae</a:t>
            </a:r>
            <a:r>
              <a:rPr lang="el-GR" sz="2000" b="1">
                <a:solidFill>
                  <a:srgbClr val="C00000"/>
                </a:solidFill>
              </a:rPr>
              <a:t> (μυγαλές)</a:t>
            </a:r>
          </a:p>
        </p:txBody>
      </p:sp>
      <p:sp>
        <p:nvSpPr>
          <p:cNvPr id="11" name="Text Box 2"/>
          <p:cNvSpPr txBox="1">
            <a:spLocks noChangeArrowheads="1"/>
          </p:cNvSpPr>
          <p:nvPr/>
        </p:nvSpPr>
        <p:spPr bwMode="auto">
          <a:xfrm>
            <a:off x="755650" y="476250"/>
            <a:ext cx="7561263" cy="954107"/>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Ταξινόμηση-πονοκέφαλος</a:t>
            </a:r>
            <a:endParaRPr lang="el-GR" b="1">
              <a:solidFill>
                <a:srgbClr val="000000"/>
              </a:solidFill>
            </a:endParaRPr>
          </a:p>
        </p:txBody>
      </p:sp>
      <p:sp>
        <p:nvSpPr>
          <p:cNvPr id="7" name="Text Box 6"/>
          <p:cNvSpPr txBox="1">
            <a:spLocks noChangeArrowheads="1"/>
          </p:cNvSpPr>
          <p:nvPr/>
        </p:nvSpPr>
        <p:spPr bwMode="auto">
          <a:xfrm>
            <a:off x="235484" y="1628800"/>
            <a:ext cx="48958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Κατά άλλη άποψη, μετά την αφαίρεση της Τάξης </a:t>
            </a:r>
            <a:r>
              <a:rPr lang="en-US" sz="2000" b="1" err="1">
                <a:solidFill>
                  <a:srgbClr val="C00000"/>
                </a:solidFill>
              </a:rPr>
              <a:t>Afrosoricida</a:t>
            </a:r>
            <a:r>
              <a:rPr lang="el-GR" sz="2000" b="1">
                <a:solidFill>
                  <a:srgbClr val="C00000"/>
                </a:solidFill>
              </a:rPr>
              <a:t>,</a:t>
            </a:r>
            <a:r>
              <a:rPr lang="en-US" sz="2000" b="1">
                <a:solidFill>
                  <a:srgbClr val="C00000"/>
                </a:solidFill>
              </a:rPr>
              <a:t> </a:t>
            </a:r>
            <a:r>
              <a:rPr lang="el-GR" sz="2000" b="1">
                <a:solidFill>
                  <a:srgbClr val="333399"/>
                </a:solidFill>
              </a:rPr>
              <a:t>προκύπτει η </a:t>
            </a:r>
            <a:r>
              <a:rPr lang="el-GR" sz="2000" b="1">
                <a:solidFill>
                  <a:srgbClr val="C00000"/>
                </a:solidFill>
              </a:rPr>
              <a:t>Τάξη </a:t>
            </a:r>
            <a:r>
              <a:rPr lang="el-GR" sz="2000" b="1" err="1">
                <a:solidFill>
                  <a:srgbClr val="C00000"/>
                </a:solidFill>
              </a:rPr>
              <a:t>Ευλιπότυφλα</a:t>
            </a:r>
            <a:r>
              <a:rPr lang="el-GR" sz="2000" b="1">
                <a:solidFill>
                  <a:srgbClr val="333399"/>
                </a:solidFill>
              </a:rPr>
              <a:t>, η οποία ενσωματώνει, τρεις κυρίως οικογένειες:</a:t>
            </a:r>
            <a:endParaRPr lang="en-GB" sz="2000" b="1">
              <a:solidFill>
                <a:srgbClr val="333399"/>
              </a:solidFill>
            </a:endParaRPr>
          </a:p>
        </p:txBody>
      </p:sp>
      <p:sp>
        <p:nvSpPr>
          <p:cNvPr id="8" name="Text Box 6"/>
          <p:cNvSpPr txBox="1">
            <a:spLocks noChangeArrowheads="1"/>
          </p:cNvSpPr>
          <p:nvPr/>
        </p:nvSpPr>
        <p:spPr bwMode="auto">
          <a:xfrm>
            <a:off x="395536" y="3316922"/>
            <a:ext cx="489585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pPr>
            <a:r>
              <a:rPr lang="el-GR" sz="2000" b="1">
                <a:solidFill>
                  <a:srgbClr val="00B050"/>
                </a:solidFill>
              </a:rPr>
              <a:t>Υπόταξη </a:t>
            </a:r>
            <a:r>
              <a:rPr lang="en-US" sz="2000" b="1" err="1">
                <a:solidFill>
                  <a:srgbClr val="00B050"/>
                </a:solidFill>
              </a:rPr>
              <a:t>Erinaceomorpha</a:t>
            </a:r>
            <a:endParaRPr lang="en-US" sz="2000" b="1">
              <a:solidFill>
                <a:srgbClr val="00B050"/>
              </a:solidFill>
            </a:endParaRPr>
          </a:p>
          <a:p>
            <a:pPr indent="355600" algn="just" fontAlgn="base">
              <a:spcBef>
                <a:spcPts val="1200"/>
              </a:spcBef>
              <a:spcAft>
                <a:spcPct val="0"/>
              </a:spcAft>
            </a:pPr>
            <a:r>
              <a:rPr lang="el-GR" sz="2000" b="1">
                <a:solidFill>
                  <a:srgbClr val="C00000"/>
                </a:solidFill>
              </a:rPr>
              <a:t>Οικ. </a:t>
            </a:r>
            <a:r>
              <a:rPr lang="en-US" sz="2000" b="1" err="1">
                <a:solidFill>
                  <a:srgbClr val="C00000"/>
                </a:solidFill>
              </a:rPr>
              <a:t>Erinaceidae</a:t>
            </a:r>
            <a:r>
              <a:rPr lang="en-US" sz="2000" b="1">
                <a:solidFill>
                  <a:srgbClr val="C00000"/>
                </a:solidFill>
              </a:rPr>
              <a:t> (</a:t>
            </a:r>
            <a:r>
              <a:rPr lang="el-GR" sz="2000" b="1">
                <a:solidFill>
                  <a:srgbClr val="C00000"/>
                </a:solidFill>
              </a:rPr>
              <a:t>σκαντζόχοιροι)</a:t>
            </a:r>
          </a:p>
        </p:txBody>
      </p:sp>
    </p:spTree>
    <p:extLst>
      <p:ext uri="{BB962C8B-B14F-4D97-AF65-F5344CB8AC3E}">
        <p14:creationId xmlns:p14="http://schemas.microsoft.com/office/powerpoint/2010/main" val="52485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2852936"/>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err="1">
                <a:solidFill>
                  <a:srgbClr val="C00000"/>
                </a:solidFill>
              </a:rPr>
              <a:t>Soricidae</a:t>
            </a:r>
            <a:r>
              <a:rPr lang="en-US" sz="2500" b="1">
                <a:solidFill>
                  <a:srgbClr val="C00000"/>
                </a:solidFill>
              </a:rPr>
              <a:t> </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μυγαλές)</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78606"/>
            <a:ext cx="5091113" cy="630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7" y="278606"/>
            <a:ext cx="5091113" cy="630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20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954107"/>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Ταξινόμηση-πονοκέφαλος</a:t>
            </a:r>
            <a:endParaRPr lang="el-GR" b="1">
              <a:solidFill>
                <a:srgbClr val="000000"/>
              </a:solidFill>
            </a:endParaRPr>
          </a:p>
        </p:txBody>
      </p:sp>
      <p:sp>
        <p:nvSpPr>
          <p:cNvPr id="8" name="Text Box 6"/>
          <p:cNvSpPr txBox="1">
            <a:spLocks noChangeArrowheads="1"/>
          </p:cNvSpPr>
          <p:nvPr/>
        </p:nvSpPr>
        <p:spPr bwMode="auto">
          <a:xfrm>
            <a:off x="235484" y="1628800"/>
            <a:ext cx="48958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Κατά άλλη άποψη, μετά την αφαίρεση της Τάξης </a:t>
            </a:r>
            <a:r>
              <a:rPr lang="en-US" sz="2000" b="1" err="1">
                <a:solidFill>
                  <a:srgbClr val="C00000"/>
                </a:solidFill>
              </a:rPr>
              <a:t>Afrosoricida</a:t>
            </a:r>
            <a:r>
              <a:rPr lang="el-GR" sz="2000" b="1">
                <a:solidFill>
                  <a:srgbClr val="C00000"/>
                </a:solidFill>
              </a:rPr>
              <a:t>,</a:t>
            </a:r>
            <a:r>
              <a:rPr lang="en-US" sz="2000" b="1">
                <a:solidFill>
                  <a:srgbClr val="C00000"/>
                </a:solidFill>
              </a:rPr>
              <a:t> </a:t>
            </a:r>
            <a:r>
              <a:rPr lang="el-GR" sz="2000" b="1">
                <a:solidFill>
                  <a:srgbClr val="333399"/>
                </a:solidFill>
              </a:rPr>
              <a:t>προκύπτει η </a:t>
            </a:r>
            <a:r>
              <a:rPr lang="el-GR" sz="2000" b="1">
                <a:solidFill>
                  <a:srgbClr val="C00000"/>
                </a:solidFill>
              </a:rPr>
              <a:t>Τάξη </a:t>
            </a:r>
            <a:r>
              <a:rPr lang="el-GR" sz="2000" b="1" err="1">
                <a:solidFill>
                  <a:srgbClr val="C00000"/>
                </a:solidFill>
              </a:rPr>
              <a:t>Ευλιπότυφλα</a:t>
            </a:r>
            <a:r>
              <a:rPr lang="el-GR" sz="2000" b="1">
                <a:solidFill>
                  <a:srgbClr val="333399"/>
                </a:solidFill>
              </a:rPr>
              <a:t>, η οποία ενσωματώνει, τρεις κυρίως οικογένειες:</a:t>
            </a:r>
            <a:endParaRPr lang="en-GB" sz="2000" b="1">
              <a:solidFill>
                <a:srgbClr val="333399"/>
              </a:solidFill>
            </a:endParaRPr>
          </a:p>
        </p:txBody>
      </p:sp>
      <p:sp>
        <p:nvSpPr>
          <p:cNvPr id="12" name="Text Box 6"/>
          <p:cNvSpPr txBox="1">
            <a:spLocks noChangeArrowheads="1"/>
          </p:cNvSpPr>
          <p:nvPr/>
        </p:nvSpPr>
        <p:spPr bwMode="auto">
          <a:xfrm>
            <a:off x="395536" y="4367426"/>
            <a:ext cx="43924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sz="2000" b="1">
                <a:solidFill>
                  <a:srgbClr val="00B050"/>
                </a:solidFill>
              </a:rPr>
              <a:t> </a:t>
            </a:r>
            <a:r>
              <a:rPr lang="el-GR" sz="2000" b="1">
                <a:solidFill>
                  <a:srgbClr val="00B050"/>
                </a:solidFill>
              </a:rPr>
              <a:t>Υπόταξη </a:t>
            </a:r>
            <a:r>
              <a:rPr lang="en-US" sz="2000" b="1" err="1">
                <a:solidFill>
                  <a:srgbClr val="00B050"/>
                </a:solidFill>
              </a:rPr>
              <a:t>Soricomorpha</a:t>
            </a:r>
            <a:r>
              <a:rPr lang="el-GR" sz="2000" b="1">
                <a:solidFill>
                  <a:srgbClr val="00B050"/>
                </a:solidFill>
              </a:rPr>
              <a:t> </a:t>
            </a:r>
          </a:p>
          <a:p>
            <a:pPr indent="355600" algn="just" fontAlgn="base">
              <a:spcBef>
                <a:spcPts val="1200"/>
              </a:spcBef>
            </a:pPr>
            <a:r>
              <a:rPr lang="el-GR" sz="2000" b="1">
                <a:solidFill>
                  <a:srgbClr val="C00000"/>
                </a:solidFill>
              </a:rPr>
              <a:t>Οικ. </a:t>
            </a:r>
            <a:r>
              <a:rPr lang="en-US" sz="2000" b="1" err="1">
                <a:solidFill>
                  <a:srgbClr val="C00000"/>
                </a:solidFill>
              </a:rPr>
              <a:t>Soricidae</a:t>
            </a:r>
            <a:r>
              <a:rPr lang="el-GR" sz="2000" b="1">
                <a:solidFill>
                  <a:srgbClr val="C00000"/>
                </a:solidFill>
              </a:rPr>
              <a:t> (</a:t>
            </a:r>
            <a:r>
              <a:rPr lang="el-GR" sz="2000" b="1" err="1">
                <a:solidFill>
                  <a:srgbClr val="C00000"/>
                </a:solidFill>
              </a:rPr>
              <a:t>μυγαλές</a:t>
            </a:r>
            <a:r>
              <a:rPr lang="el-GR" sz="2000" b="1">
                <a:solidFill>
                  <a:srgbClr val="C00000"/>
                </a:solidFill>
              </a:rPr>
              <a:t>)</a:t>
            </a:r>
            <a:endParaRPr lang="en-US" sz="2000" b="1">
              <a:solidFill>
                <a:srgbClr val="C00000"/>
              </a:solidFill>
            </a:endParaRPr>
          </a:p>
          <a:p>
            <a:pPr indent="355600" algn="just" fontAlgn="base">
              <a:spcBef>
                <a:spcPts val="1200"/>
              </a:spcBef>
            </a:pPr>
            <a:r>
              <a:rPr lang="el-GR" sz="2000" b="1">
                <a:solidFill>
                  <a:srgbClr val="C00000"/>
                </a:solidFill>
              </a:rPr>
              <a:t>Οικ. </a:t>
            </a:r>
            <a:r>
              <a:rPr lang="en-US" sz="2000" b="1" err="1">
                <a:solidFill>
                  <a:srgbClr val="C00000"/>
                </a:solidFill>
              </a:rPr>
              <a:t>Talpidae</a:t>
            </a:r>
            <a:r>
              <a:rPr lang="el-GR" sz="2000" b="1">
                <a:solidFill>
                  <a:srgbClr val="C00000"/>
                </a:solidFill>
              </a:rPr>
              <a:t> (ασπάλακες)</a:t>
            </a:r>
          </a:p>
        </p:txBody>
      </p:sp>
      <p:sp>
        <p:nvSpPr>
          <p:cNvPr id="13" name="Text Box 6"/>
          <p:cNvSpPr txBox="1">
            <a:spLocks noChangeArrowheads="1"/>
          </p:cNvSpPr>
          <p:nvPr/>
        </p:nvSpPr>
        <p:spPr bwMode="auto">
          <a:xfrm>
            <a:off x="395536" y="3316922"/>
            <a:ext cx="489585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pPr>
            <a:r>
              <a:rPr lang="el-GR" sz="2000" b="1">
                <a:solidFill>
                  <a:srgbClr val="00B050"/>
                </a:solidFill>
              </a:rPr>
              <a:t>Υπόταξη </a:t>
            </a:r>
            <a:r>
              <a:rPr lang="en-US" sz="2000" b="1" err="1">
                <a:solidFill>
                  <a:srgbClr val="00B050"/>
                </a:solidFill>
              </a:rPr>
              <a:t>Erinaceomorpha</a:t>
            </a:r>
            <a:endParaRPr lang="en-US" sz="2000" b="1">
              <a:solidFill>
                <a:srgbClr val="00B050"/>
              </a:solidFill>
            </a:endParaRPr>
          </a:p>
          <a:p>
            <a:pPr indent="355600" algn="just" fontAlgn="base">
              <a:spcBef>
                <a:spcPts val="1200"/>
              </a:spcBef>
              <a:spcAft>
                <a:spcPct val="0"/>
              </a:spcAft>
            </a:pPr>
            <a:r>
              <a:rPr lang="el-GR" sz="2000" b="1">
                <a:solidFill>
                  <a:srgbClr val="C00000"/>
                </a:solidFill>
              </a:rPr>
              <a:t>Οικ. </a:t>
            </a:r>
            <a:r>
              <a:rPr lang="en-US" sz="2000" b="1" err="1">
                <a:solidFill>
                  <a:srgbClr val="C00000"/>
                </a:solidFill>
              </a:rPr>
              <a:t>Erinaceidae</a:t>
            </a:r>
            <a:r>
              <a:rPr lang="en-US" sz="2000" b="1">
                <a:solidFill>
                  <a:srgbClr val="C00000"/>
                </a:solidFill>
              </a:rPr>
              <a:t> (</a:t>
            </a:r>
            <a:r>
              <a:rPr lang="el-GR" sz="2000" b="1">
                <a:solidFill>
                  <a:srgbClr val="C00000"/>
                </a:solidFill>
              </a:rPr>
              <a:t>σκαντζόχοιροι)</a:t>
            </a:r>
          </a:p>
        </p:txBody>
      </p:sp>
    </p:spTree>
    <p:extLst>
      <p:ext uri="{BB962C8B-B14F-4D97-AF65-F5344CB8AC3E}">
        <p14:creationId xmlns:p14="http://schemas.microsoft.com/office/powerpoint/2010/main" val="52485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873" y="278606"/>
            <a:ext cx="5091113" cy="630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0" y="2852936"/>
            <a:ext cx="3923928"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Οικ. </a:t>
            </a:r>
            <a:r>
              <a:rPr lang="en-US" sz="2500" b="1" err="1">
                <a:solidFill>
                  <a:srgbClr val="C00000"/>
                </a:solidFill>
              </a:rPr>
              <a:t>Talpidae</a:t>
            </a:r>
            <a:endParaRPr lang="el-GR" sz="2500" b="1">
              <a:solidFill>
                <a:srgbClr val="C00000"/>
              </a:solidFill>
            </a:endParaRPr>
          </a:p>
          <a:p>
            <a:pPr algn="ctr" fontAlgn="base">
              <a:spcBef>
                <a:spcPct val="0"/>
              </a:spcBef>
              <a:spcAft>
                <a:spcPct val="0"/>
              </a:spcAft>
            </a:pPr>
            <a:r>
              <a:rPr lang="en-US" sz="2500" b="1">
                <a:solidFill>
                  <a:srgbClr val="C00000"/>
                </a:solidFill>
              </a:rPr>
              <a:t>(</a:t>
            </a:r>
            <a:r>
              <a:rPr lang="el-GR" sz="2500" b="1">
                <a:solidFill>
                  <a:srgbClr val="C00000"/>
                </a:solidFill>
              </a:rPr>
              <a:t>ασπάλακες)</a:t>
            </a:r>
          </a:p>
        </p:txBody>
      </p:sp>
    </p:spTree>
    <p:extLst>
      <p:ext uri="{BB962C8B-B14F-4D97-AF65-F5344CB8AC3E}">
        <p14:creationId xmlns:p14="http://schemas.microsoft.com/office/powerpoint/2010/main" val="3852715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Γεν. χαρακτηριστικά</a:t>
            </a:r>
            <a:endParaRPr lang="el-GR" b="1">
              <a:solidFill>
                <a:srgbClr val="000000"/>
              </a:solidFill>
            </a:endParaRPr>
          </a:p>
        </p:txBody>
      </p:sp>
      <p:sp>
        <p:nvSpPr>
          <p:cNvPr id="7" name="Text Box 6"/>
          <p:cNvSpPr txBox="1">
            <a:spLocks noChangeArrowheads="1"/>
          </p:cNvSpPr>
          <p:nvPr/>
        </p:nvSpPr>
        <p:spPr bwMode="auto">
          <a:xfrm>
            <a:off x="179512" y="2422572"/>
            <a:ext cx="85849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Γεωγραφική εξάπλωση</a:t>
            </a:r>
            <a:r>
              <a:rPr lang="el-GR" sz="2000" b="1">
                <a:solidFill>
                  <a:srgbClr val="333399"/>
                </a:solidFill>
              </a:rPr>
              <a:t>: Παγκόσμια, πλην Αυστραλίας, Ν. Αμερικής, Ανταρκτικής.  </a:t>
            </a:r>
            <a:endParaRPr lang="en-GB" sz="2000" b="1">
              <a:solidFill>
                <a:srgbClr val="333399"/>
              </a:solidFill>
            </a:endParaRPr>
          </a:p>
        </p:txBody>
      </p:sp>
      <p:sp>
        <p:nvSpPr>
          <p:cNvPr id="8" name="Text Box 6"/>
          <p:cNvSpPr txBox="1">
            <a:spLocks noChangeArrowheads="1"/>
          </p:cNvSpPr>
          <p:nvPr/>
        </p:nvSpPr>
        <p:spPr bwMode="auto">
          <a:xfrm>
            <a:off x="179512" y="4114642"/>
            <a:ext cx="8568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err="1">
                <a:solidFill>
                  <a:srgbClr val="333399"/>
                </a:solidFill>
              </a:rPr>
              <a:t>Εδαφόβιος</a:t>
            </a:r>
            <a:r>
              <a:rPr lang="el-GR" sz="2000" b="1">
                <a:solidFill>
                  <a:srgbClr val="333399"/>
                </a:solidFill>
              </a:rPr>
              <a:t>, </a:t>
            </a:r>
            <a:r>
              <a:rPr lang="el-GR" sz="2000" b="1" err="1">
                <a:solidFill>
                  <a:srgbClr val="333399"/>
                </a:solidFill>
              </a:rPr>
              <a:t>ημι</a:t>
            </a:r>
            <a:r>
              <a:rPr lang="el-GR" sz="2000" b="1">
                <a:solidFill>
                  <a:srgbClr val="333399"/>
                </a:solidFill>
              </a:rPr>
              <a:t>-υδρόβιος ή υπόγειος τρόπος διαβίωσης.</a:t>
            </a:r>
            <a:endParaRPr lang="en-GB" sz="2000" b="1">
              <a:solidFill>
                <a:srgbClr val="333399"/>
              </a:solidFill>
            </a:endParaRPr>
          </a:p>
        </p:txBody>
      </p:sp>
      <p:sp>
        <p:nvSpPr>
          <p:cNvPr id="9" name="Text Box 6"/>
          <p:cNvSpPr txBox="1">
            <a:spLocks noChangeArrowheads="1"/>
          </p:cNvSpPr>
          <p:nvPr/>
        </p:nvSpPr>
        <p:spPr bwMode="auto">
          <a:xfrm>
            <a:off x="179512" y="3268607"/>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Μικρόσωμα θηλαστικά. Βάρος </a:t>
            </a:r>
            <a:r>
              <a:rPr lang="en-US" sz="2000" b="1">
                <a:solidFill>
                  <a:srgbClr val="333399"/>
                </a:solidFill>
              </a:rPr>
              <a:t>ca.</a:t>
            </a:r>
            <a:r>
              <a:rPr lang="el-GR" sz="2000" b="1">
                <a:solidFill>
                  <a:srgbClr val="333399"/>
                </a:solidFill>
              </a:rPr>
              <a:t> 2</a:t>
            </a:r>
            <a:r>
              <a:rPr lang="en-US" sz="2000" b="1">
                <a:solidFill>
                  <a:srgbClr val="333399"/>
                </a:solidFill>
              </a:rPr>
              <a:t>gr-1kg. </a:t>
            </a:r>
            <a:r>
              <a:rPr lang="el-GR" sz="2000" b="1">
                <a:solidFill>
                  <a:srgbClr val="333399"/>
                </a:solidFill>
              </a:rPr>
              <a:t>Περιλαμβάνουν το πιο μικρόσωμο εδαφόβιο θηλαστικό του κόσμου!</a:t>
            </a:r>
            <a:endParaRPr lang="en-GB" sz="2000" b="1">
              <a:solidFill>
                <a:srgbClr val="333399"/>
              </a:solidFill>
            </a:endParaRPr>
          </a:p>
        </p:txBody>
      </p:sp>
      <p:sp>
        <p:nvSpPr>
          <p:cNvPr id="10" name="Text Box 6"/>
          <p:cNvSpPr txBox="1">
            <a:spLocks noChangeArrowheads="1"/>
          </p:cNvSpPr>
          <p:nvPr/>
        </p:nvSpPr>
        <p:spPr bwMode="auto">
          <a:xfrm>
            <a:off x="179512" y="4652901"/>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Χαρακτηριστικό το μακρύ και οξύληκτο ρύγχος της κεφαλής, το οποίο κινείται και φέρει απτικές τρίχες.</a:t>
            </a:r>
            <a:endParaRPr lang="en-GB" sz="2000" b="1">
              <a:solidFill>
                <a:srgbClr val="333399"/>
              </a:solidFill>
            </a:endParaRPr>
          </a:p>
        </p:txBody>
      </p:sp>
      <p:sp>
        <p:nvSpPr>
          <p:cNvPr id="12" name="Text Box 6"/>
          <p:cNvSpPr txBox="1">
            <a:spLocks noChangeArrowheads="1"/>
          </p:cNvSpPr>
          <p:nvPr/>
        </p:nvSpPr>
        <p:spPr bwMode="auto">
          <a:xfrm>
            <a:off x="179512" y="5498936"/>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Όραση ασθενής και μικρά μάτια, αλλά ισχυρή ακοή και κυρίως ισχυρή όσφρηση. Ανάλογη προσαρμογή του εγκεφάλου με διευρυμένους οσφρητικούς λοβούς.</a:t>
            </a:r>
            <a:endParaRPr lang="en-GB" sz="2000" b="1">
              <a:solidFill>
                <a:srgbClr val="333399"/>
              </a:solidFill>
            </a:endParaRPr>
          </a:p>
        </p:txBody>
      </p:sp>
      <p:sp>
        <p:nvSpPr>
          <p:cNvPr id="14" name="Text Box 6"/>
          <p:cNvSpPr txBox="1">
            <a:spLocks noChangeArrowheads="1"/>
          </p:cNvSpPr>
          <p:nvPr/>
        </p:nvSpPr>
        <p:spPr bwMode="auto">
          <a:xfrm>
            <a:off x="179512" y="1268760"/>
            <a:ext cx="85849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chemeClr val="accent2"/>
                </a:solidFill>
              </a:rPr>
              <a:t>  Θεωρούνται τα πιο πρωτόγονα από τα </a:t>
            </a:r>
            <a:r>
              <a:rPr lang="el-GR" sz="2000" b="1" err="1">
                <a:solidFill>
                  <a:schemeClr val="accent2"/>
                </a:solidFill>
              </a:rPr>
              <a:t>πλακουντοφόρα</a:t>
            </a:r>
            <a:r>
              <a:rPr lang="el-GR" sz="2000" b="1">
                <a:solidFill>
                  <a:schemeClr val="accent2"/>
                </a:solidFill>
              </a:rPr>
              <a:t> θηλαστικά. Πρώτα απολιθώματα κατά τη μέση προς ύστερη Κρητιδική Περίοδο (100</a:t>
            </a:r>
            <a:r>
              <a:rPr lang="en-US" sz="2000" b="1">
                <a:solidFill>
                  <a:schemeClr val="accent2"/>
                </a:solidFill>
              </a:rPr>
              <a:t> </a:t>
            </a:r>
            <a:r>
              <a:rPr lang="en-US" sz="2000" b="1" err="1">
                <a:solidFill>
                  <a:schemeClr val="accent2"/>
                </a:solidFill>
              </a:rPr>
              <a:t>mya</a:t>
            </a:r>
            <a:r>
              <a:rPr lang="en-US" sz="2000" b="1">
                <a:solidFill>
                  <a:schemeClr val="accent2"/>
                </a:solidFill>
              </a:rPr>
              <a:t>).</a:t>
            </a:r>
            <a:endParaRPr lang="en-GB" sz="2000" b="1">
              <a:solidFill>
                <a:schemeClr val="accent2"/>
              </a:solidFill>
            </a:endParaRPr>
          </a:p>
        </p:txBody>
      </p:sp>
    </p:spTree>
    <p:extLst>
      <p:ext uri="{BB962C8B-B14F-4D97-AF65-F5344CB8AC3E}">
        <p14:creationId xmlns:p14="http://schemas.microsoft.com/office/powerpoint/2010/main" val="25378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Γεν. χαρακτηριστικά</a:t>
            </a:r>
            <a:endParaRPr lang="el-GR" b="1">
              <a:solidFill>
                <a:srgbClr val="000000"/>
              </a:solidFill>
            </a:endParaRPr>
          </a:p>
        </p:txBody>
      </p:sp>
      <p:sp>
        <p:nvSpPr>
          <p:cNvPr id="13" name="Text Box 6"/>
          <p:cNvSpPr txBox="1">
            <a:spLocks noChangeArrowheads="1"/>
          </p:cNvSpPr>
          <p:nvPr/>
        </p:nvSpPr>
        <p:spPr bwMode="auto">
          <a:xfrm>
            <a:off x="179512" y="1261209"/>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Πρωτόγονα χαρακτηριστικά</a:t>
            </a:r>
            <a:r>
              <a:rPr lang="el-GR" sz="2000" b="1">
                <a:solidFill>
                  <a:srgbClr val="333399"/>
                </a:solidFill>
              </a:rPr>
              <a:t>: Περπάτημα με όλο το πέλμα (πελματοβάμονα).  Ύπαρξη αμάρας σε μερικές μυγαλές. Έλλειψη όσχεου. Πρωτόγονη οδόντωση με μεγάλο αριθμό δοντιών (28-44). </a:t>
            </a:r>
            <a:endParaRPr lang="en-GB" sz="2000" b="1">
              <a:solidFill>
                <a:srgbClr val="333399"/>
              </a:solidFill>
            </a:endParaRPr>
          </a:p>
        </p:txBody>
      </p:sp>
      <p:pic>
        <p:nvPicPr>
          <p:cNvPr id="8194" name="Picture 2" descr="J:\1.Πανεπιστήμιο\Διδασκαλία\Προπτυχιακά\2013-2014\Πανίδα της Ελλάδος\source files\insectivore teeth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316" y="2298699"/>
            <a:ext cx="3477369" cy="43831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6588224" y="5788382"/>
            <a:ext cx="2376264" cy="47705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Ασπάλακας</a:t>
            </a:r>
          </a:p>
        </p:txBody>
      </p:sp>
      <p:sp>
        <p:nvSpPr>
          <p:cNvPr id="16" name="Text Box 6"/>
          <p:cNvSpPr txBox="1">
            <a:spLocks noChangeArrowheads="1"/>
          </p:cNvSpPr>
          <p:nvPr/>
        </p:nvSpPr>
        <p:spPr bwMode="auto">
          <a:xfrm>
            <a:off x="6588224" y="4251739"/>
            <a:ext cx="2376264" cy="47705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Μυγαλή</a:t>
            </a:r>
          </a:p>
        </p:txBody>
      </p:sp>
      <p:sp>
        <p:nvSpPr>
          <p:cNvPr id="17" name="Text Box 6"/>
          <p:cNvSpPr txBox="1">
            <a:spLocks noChangeArrowheads="1"/>
          </p:cNvSpPr>
          <p:nvPr/>
        </p:nvSpPr>
        <p:spPr bwMode="auto">
          <a:xfrm>
            <a:off x="6588224" y="2947764"/>
            <a:ext cx="2376264" cy="47705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Σκαντζόχοιρος</a:t>
            </a:r>
          </a:p>
        </p:txBody>
      </p:sp>
      <p:sp>
        <p:nvSpPr>
          <p:cNvPr id="8" name="Text Box 6"/>
          <p:cNvSpPr txBox="1">
            <a:spLocks noChangeArrowheads="1"/>
          </p:cNvSpPr>
          <p:nvPr/>
        </p:nvSpPr>
        <p:spPr bwMode="auto">
          <a:xfrm>
            <a:off x="251520" y="3789040"/>
            <a:ext cx="2376264" cy="1323439"/>
          </a:xfrm>
          <a:prstGeom prst="rect">
            <a:avLst/>
          </a:prstGeom>
          <a:solidFill>
            <a:srgbClr val="00B050">
              <a:alpha val="19000"/>
            </a:srgbClr>
          </a:solidFill>
          <a:ln>
            <a:noFill/>
          </a:ln>
          <a:effectLst/>
        </p:spPr>
        <p:txBody>
          <a:bodyPr wrap="square">
            <a:spAutoFit/>
          </a:bodyPr>
          <a:lstStyle/>
          <a:p>
            <a:pPr fontAlgn="base">
              <a:spcBef>
                <a:spcPct val="0"/>
              </a:spcBef>
              <a:spcAft>
                <a:spcPct val="0"/>
              </a:spcAft>
              <a:tabLst>
                <a:tab pos="723900" algn="l"/>
              </a:tabLst>
            </a:pPr>
            <a:r>
              <a:rPr lang="en-US" sz="2000" b="1" i="1">
                <a:solidFill>
                  <a:srgbClr val="C00000"/>
                </a:solidFill>
              </a:rPr>
              <a:t>I</a:t>
            </a:r>
            <a:r>
              <a:rPr lang="el-GR" sz="2000" b="1" i="1">
                <a:solidFill>
                  <a:srgbClr val="C00000"/>
                </a:solidFill>
              </a:rPr>
              <a:t>,</a:t>
            </a:r>
            <a:r>
              <a:rPr lang="en-US" sz="2000" b="1" i="1">
                <a:solidFill>
                  <a:srgbClr val="C00000"/>
                </a:solidFill>
              </a:rPr>
              <a:t> i: </a:t>
            </a:r>
            <a:r>
              <a:rPr lang="el-GR" sz="2000" b="1" i="1">
                <a:solidFill>
                  <a:srgbClr val="C00000"/>
                </a:solidFill>
              </a:rPr>
              <a:t>	κοπτήρες</a:t>
            </a:r>
            <a:r>
              <a:rPr lang="en-US" sz="2000" b="1" i="1">
                <a:solidFill>
                  <a:srgbClr val="C00000"/>
                </a:solidFill>
              </a:rPr>
              <a:t> </a:t>
            </a:r>
          </a:p>
          <a:p>
            <a:pPr fontAlgn="base">
              <a:spcBef>
                <a:spcPct val="0"/>
              </a:spcBef>
              <a:spcAft>
                <a:spcPct val="0"/>
              </a:spcAft>
              <a:tabLst>
                <a:tab pos="723900" algn="l"/>
              </a:tabLst>
            </a:pPr>
            <a:r>
              <a:rPr lang="en-US" sz="2000" b="1" i="1">
                <a:solidFill>
                  <a:srgbClr val="C00000"/>
                </a:solidFill>
              </a:rPr>
              <a:t>C, c:</a:t>
            </a:r>
            <a:r>
              <a:rPr lang="el-GR" sz="2000" b="1" i="1">
                <a:solidFill>
                  <a:srgbClr val="C00000"/>
                </a:solidFill>
              </a:rPr>
              <a:t> 	κυνόδοντες</a:t>
            </a:r>
            <a:endParaRPr lang="en-US" sz="2000" b="1" i="1">
              <a:solidFill>
                <a:srgbClr val="C00000"/>
              </a:solidFill>
            </a:endParaRPr>
          </a:p>
          <a:p>
            <a:pPr fontAlgn="base">
              <a:spcBef>
                <a:spcPct val="0"/>
              </a:spcBef>
              <a:spcAft>
                <a:spcPct val="0"/>
              </a:spcAft>
              <a:tabLst>
                <a:tab pos="723900" algn="l"/>
              </a:tabLst>
            </a:pPr>
            <a:r>
              <a:rPr lang="en-US" sz="2000" b="1" i="1">
                <a:solidFill>
                  <a:srgbClr val="C00000"/>
                </a:solidFill>
              </a:rPr>
              <a:t>P, p:</a:t>
            </a:r>
            <a:r>
              <a:rPr lang="el-GR" sz="2000" b="1" i="1">
                <a:solidFill>
                  <a:srgbClr val="C00000"/>
                </a:solidFill>
              </a:rPr>
              <a:t> 	προγόμφιοι</a:t>
            </a:r>
            <a:endParaRPr lang="en-US" sz="2000" b="1" i="1">
              <a:solidFill>
                <a:srgbClr val="C00000"/>
              </a:solidFill>
            </a:endParaRPr>
          </a:p>
          <a:p>
            <a:pPr fontAlgn="base">
              <a:spcBef>
                <a:spcPct val="0"/>
              </a:spcBef>
              <a:spcAft>
                <a:spcPct val="0"/>
              </a:spcAft>
              <a:tabLst>
                <a:tab pos="723900" algn="l"/>
              </a:tabLst>
            </a:pPr>
            <a:r>
              <a:rPr lang="en-US" sz="2000" b="1" i="1">
                <a:solidFill>
                  <a:srgbClr val="C00000"/>
                </a:solidFill>
              </a:rPr>
              <a:t>M, m:</a:t>
            </a:r>
            <a:r>
              <a:rPr lang="el-GR" sz="2000" b="1" i="1">
                <a:solidFill>
                  <a:srgbClr val="C00000"/>
                </a:solidFill>
              </a:rPr>
              <a:t> γομφίοι</a:t>
            </a:r>
          </a:p>
        </p:txBody>
      </p:sp>
    </p:spTree>
    <p:extLst>
      <p:ext uri="{BB962C8B-B14F-4D97-AF65-F5344CB8AC3E}">
        <p14:creationId xmlns:p14="http://schemas.microsoft.com/office/powerpoint/2010/main" val="5875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P spid="1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Γεν. χαρακτηριστικά</a:t>
            </a:r>
            <a:endParaRPr lang="el-GR" b="1">
              <a:solidFill>
                <a:srgbClr val="000000"/>
              </a:solidFill>
            </a:endParaRPr>
          </a:p>
        </p:txBody>
      </p:sp>
      <p:sp>
        <p:nvSpPr>
          <p:cNvPr id="13" name="Text Box 6"/>
          <p:cNvSpPr txBox="1">
            <a:spLocks noChangeArrowheads="1"/>
          </p:cNvSpPr>
          <p:nvPr/>
        </p:nvSpPr>
        <p:spPr bwMode="auto">
          <a:xfrm>
            <a:off x="179512" y="1124744"/>
            <a:ext cx="853979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Εξελιγμένα χαρακτηριστικά</a:t>
            </a:r>
            <a:endParaRPr lang="el-GR" sz="2000" b="1">
              <a:solidFill>
                <a:srgbClr val="333399"/>
              </a:solidFill>
            </a:endParaRPr>
          </a:p>
          <a:p>
            <a:pPr algn="just" fontAlgn="base">
              <a:spcBef>
                <a:spcPct val="0"/>
              </a:spcBef>
              <a:spcAft>
                <a:spcPct val="0"/>
              </a:spcAft>
              <a:buFontTx/>
              <a:buChar char="•"/>
            </a:pPr>
            <a:r>
              <a:rPr lang="el-GR" sz="2000" b="1">
                <a:solidFill>
                  <a:srgbClr val="333399"/>
                </a:solidFill>
              </a:rPr>
              <a:t> Ύπαρξη ακανθών. </a:t>
            </a:r>
          </a:p>
          <a:p>
            <a:pPr algn="just" fontAlgn="base">
              <a:spcBef>
                <a:spcPct val="0"/>
              </a:spcBef>
              <a:spcAft>
                <a:spcPct val="0"/>
              </a:spcAft>
              <a:buFontTx/>
              <a:buChar char="•"/>
            </a:pPr>
            <a:r>
              <a:rPr lang="el-GR" sz="2000" b="1">
                <a:solidFill>
                  <a:srgbClr val="333399"/>
                </a:solidFill>
              </a:rPr>
              <a:t> Ηχοεντοπισμός. </a:t>
            </a:r>
          </a:p>
          <a:p>
            <a:pPr algn="just" fontAlgn="base">
              <a:spcBef>
                <a:spcPct val="0"/>
              </a:spcBef>
              <a:spcAft>
                <a:spcPct val="0"/>
              </a:spcAft>
              <a:buFontTx/>
              <a:buChar char="•"/>
            </a:pPr>
            <a:r>
              <a:rPr lang="el-GR" sz="2000" b="1">
                <a:solidFill>
                  <a:srgbClr val="333399"/>
                </a:solidFill>
              </a:rPr>
              <a:t> Δηλητηριώδεις εκκρίσεις από τους σιελογόνους αδένες. </a:t>
            </a:r>
          </a:p>
          <a:p>
            <a:pPr algn="just" fontAlgn="base">
              <a:spcBef>
                <a:spcPct val="0"/>
              </a:spcBef>
              <a:spcAft>
                <a:spcPct val="0"/>
              </a:spcAft>
              <a:buFontTx/>
              <a:buChar char="•"/>
            </a:pPr>
            <a:r>
              <a:rPr lang="el-GR" sz="2000" b="1">
                <a:solidFill>
                  <a:srgbClr val="333399"/>
                </a:solidFill>
              </a:rPr>
              <a:t> Σκελετικές προσαρμογές για την αύξηση της σκαπτικής ικανότητας.</a:t>
            </a:r>
            <a:endParaRPr lang="en-GB" sz="2000" b="1">
              <a:solidFill>
                <a:srgbClr val="333399"/>
              </a:solidFill>
            </a:endParaRPr>
          </a:p>
        </p:txBody>
      </p:sp>
      <p:sp>
        <p:nvSpPr>
          <p:cNvPr id="5" name="Text Box 6"/>
          <p:cNvSpPr txBox="1">
            <a:spLocks noChangeArrowheads="1"/>
          </p:cNvSpPr>
          <p:nvPr/>
        </p:nvSpPr>
        <p:spPr bwMode="auto">
          <a:xfrm>
            <a:off x="179512" y="2774541"/>
            <a:ext cx="853979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Διατροφή</a:t>
            </a:r>
            <a:r>
              <a:rPr lang="el-GR" sz="2000" b="1">
                <a:solidFill>
                  <a:srgbClr val="333399"/>
                </a:solidFill>
              </a:rPr>
              <a:t>: Κυρίως ασπόνδυλα, αλλά ακόμα και μικρά σπονδυλωτά. Εντονότατος μεταβολισμός* που απαιτεί την κατανάλωση μεγάλων ποσοτήτων τροφής (λιγότερο θρεπτικής σε σχέση με τρωκτικών!), που μπορεί να ξεπερνούν ημερησίως και το σωματικό βάρος!</a:t>
            </a:r>
            <a:endParaRPr lang="en-GB" sz="2000" b="1">
              <a:solidFill>
                <a:srgbClr val="333399"/>
              </a:solidFill>
            </a:endParaRPr>
          </a:p>
        </p:txBody>
      </p:sp>
      <p:sp>
        <p:nvSpPr>
          <p:cNvPr id="6" name="Text Box 6"/>
          <p:cNvSpPr txBox="1">
            <a:spLocks noChangeArrowheads="1"/>
          </p:cNvSpPr>
          <p:nvPr/>
        </p:nvSpPr>
        <p:spPr bwMode="auto">
          <a:xfrm>
            <a:off x="179512" y="4424338"/>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Εχθροί</a:t>
            </a:r>
            <a:r>
              <a:rPr lang="el-GR" sz="2000" b="1">
                <a:solidFill>
                  <a:srgbClr val="333399"/>
                </a:solidFill>
              </a:rPr>
              <a:t>: Ερπετά, αρπακτικά πτηνά (εμέσματα</a:t>
            </a:r>
            <a:r>
              <a:rPr lang="en-US" sz="2000" b="1">
                <a:solidFill>
                  <a:srgbClr val="333399"/>
                </a:solidFill>
              </a:rPr>
              <a:t>!</a:t>
            </a:r>
            <a:r>
              <a:rPr lang="el-GR" sz="2000" b="1">
                <a:solidFill>
                  <a:srgbClr val="333399"/>
                </a:solidFill>
              </a:rPr>
              <a:t>) και σαρκοφάγα θηλαστικά.</a:t>
            </a:r>
            <a:endParaRPr lang="en-GB" sz="2000" b="1">
              <a:solidFill>
                <a:srgbClr val="333399"/>
              </a:solidFill>
            </a:endParaRPr>
          </a:p>
        </p:txBody>
      </p:sp>
      <p:sp>
        <p:nvSpPr>
          <p:cNvPr id="7" name="Text Box 6"/>
          <p:cNvSpPr txBox="1">
            <a:spLocks noChangeArrowheads="1"/>
          </p:cNvSpPr>
          <p:nvPr/>
        </p:nvSpPr>
        <p:spPr bwMode="auto">
          <a:xfrm>
            <a:off x="136664" y="5150805"/>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Εξάπλωση στην Ελλάδα</a:t>
            </a:r>
            <a:r>
              <a:rPr lang="el-GR" sz="2000" b="1">
                <a:solidFill>
                  <a:srgbClr val="333399"/>
                </a:solidFill>
              </a:rPr>
              <a:t>: </a:t>
            </a:r>
            <a:r>
              <a:rPr lang="el-GR" sz="2000" b="1">
                <a:solidFill>
                  <a:srgbClr val="FF0000"/>
                </a:solidFill>
              </a:rPr>
              <a:t>13</a:t>
            </a:r>
            <a:r>
              <a:rPr lang="el-GR" sz="2000" b="1">
                <a:solidFill>
                  <a:srgbClr val="333399"/>
                </a:solidFill>
              </a:rPr>
              <a:t> είδη ως εξής: </a:t>
            </a:r>
            <a:r>
              <a:rPr lang="el-GR" sz="2000" b="1">
                <a:solidFill>
                  <a:srgbClr val="FF0000"/>
                </a:solidFill>
              </a:rPr>
              <a:t>2</a:t>
            </a:r>
            <a:r>
              <a:rPr lang="el-GR" sz="2000" b="1">
                <a:solidFill>
                  <a:srgbClr val="333399"/>
                </a:solidFill>
              </a:rPr>
              <a:t> είδη της Οικ. </a:t>
            </a:r>
            <a:r>
              <a:rPr lang="en-US" sz="2000" b="1" err="1">
                <a:solidFill>
                  <a:srgbClr val="00B050"/>
                </a:solidFill>
              </a:rPr>
              <a:t>Erinaceidae</a:t>
            </a:r>
            <a:r>
              <a:rPr lang="en-US" sz="2000" b="1">
                <a:solidFill>
                  <a:srgbClr val="333399"/>
                </a:solidFill>
              </a:rPr>
              <a:t>, </a:t>
            </a:r>
            <a:r>
              <a:rPr lang="el-GR" sz="2000" b="1">
                <a:solidFill>
                  <a:srgbClr val="FF0000"/>
                </a:solidFill>
              </a:rPr>
              <a:t>3 </a:t>
            </a:r>
            <a:r>
              <a:rPr lang="el-GR" sz="2000" b="1">
                <a:solidFill>
                  <a:srgbClr val="333399"/>
                </a:solidFill>
              </a:rPr>
              <a:t>είδη της Οικ. </a:t>
            </a:r>
            <a:r>
              <a:rPr lang="en-US" sz="2000" b="1" err="1">
                <a:solidFill>
                  <a:srgbClr val="00B050"/>
                </a:solidFill>
              </a:rPr>
              <a:t>Talpidae</a:t>
            </a:r>
            <a:r>
              <a:rPr lang="en-US" sz="2000" b="1">
                <a:solidFill>
                  <a:srgbClr val="00B050"/>
                </a:solidFill>
              </a:rPr>
              <a:t> </a:t>
            </a:r>
            <a:r>
              <a:rPr lang="el-GR" sz="2000" b="1">
                <a:solidFill>
                  <a:srgbClr val="333399"/>
                </a:solidFill>
              </a:rPr>
              <a:t>και </a:t>
            </a:r>
            <a:r>
              <a:rPr lang="el-GR" sz="2000" b="1">
                <a:solidFill>
                  <a:srgbClr val="FF0000"/>
                </a:solidFill>
              </a:rPr>
              <a:t>8</a:t>
            </a:r>
            <a:r>
              <a:rPr lang="el-GR" sz="2000" b="1">
                <a:solidFill>
                  <a:srgbClr val="333399"/>
                </a:solidFill>
              </a:rPr>
              <a:t> είδη της Οικ. </a:t>
            </a:r>
            <a:r>
              <a:rPr lang="en-US" sz="2000" b="1" err="1">
                <a:solidFill>
                  <a:srgbClr val="00B050"/>
                </a:solidFill>
              </a:rPr>
              <a:t>Soricidae</a:t>
            </a:r>
            <a:r>
              <a:rPr lang="el-GR" sz="2000" b="1">
                <a:solidFill>
                  <a:srgbClr val="333399"/>
                </a:solidFill>
              </a:rPr>
              <a:t>.</a:t>
            </a:r>
            <a:endParaRPr lang="en-GB" sz="2000" b="1">
              <a:solidFill>
                <a:srgbClr val="333399"/>
              </a:solidFill>
            </a:endParaRPr>
          </a:p>
        </p:txBody>
      </p:sp>
      <p:sp>
        <p:nvSpPr>
          <p:cNvPr id="8" name="Text Box 6"/>
          <p:cNvSpPr txBox="1">
            <a:spLocks noChangeArrowheads="1"/>
          </p:cNvSpPr>
          <p:nvPr/>
        </p:nvSpPr>
        <p:spPr bwMode="auto">
          <a:xfrm>
            <a:off x="179512" y="5877272"/>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l-GR" sz="2000" i="1">
                <a:solidFill>
                  <a:schemeClr val="accent2"/>
                </a:solidFill>
              </a:rPr>
              <a:t>* Ο αναπνευστικός ρυθμός μιας μυγαλής μπορεί να φθάνει τα </a:t>
            </a:r>
            <a:r>
              <a:rPr lang="el-GR" sz="2000" i="1">
                <a:solidFill>
                  <a:srgbClr val="C00000"/>
                </a:solidFill>
              </a:rPr>
              <a:t>5000</a:t>
            </a:r>
            <a:r>
              <a:rPr lang="el-GR" sz="2000" i="1">
                <a:solidFill>
                  <a:schemeClr val="accent2"/>
                </a:solidFill>
              </a:rPr>
              <a:t> </a:t>
            </a:r>
            <a:r>
              <a:rPr lang="en-US" sz="2000" i="1">
                <a:solidFill>
                  <a:schemeClr val="accent2"/>
                </a:solidFill>
              </a:rPr>
              <a:t>cm</a:t>
            </a:r>
            <a:r>
              <a:rPr lang="en-US" sz="2000" i="1" baseline="30000">
                <a:solidFill>
                  <a:schemeClr val="accent2"/>
                </a:solidFill>
              </a:rPr>
              <a:t>3</a:t>
            </a:r>
            <a:r>
              <a:rPr lang="en-US" sz="2000" i="1">
                <a:solidFill>
                  <a:schemeClr val="accent2"/>
                </a:solidFill>
              </a:rPr>
              <a:t>/kg </a:t>
            </a:r>
            <a:r>
              <a:rPr lang="el-GR" sz="2000" i="1">
                <a:solidFill>
                  <a:schemeClr val="accent2"/>
                </a:solidFill>
              </a:rPr>
              <a:t>σωματικού βάρους/ώρα, σε σύγκριση με τα </a:t>
            </a:r>
            <a:r>
              <a:rPr lang="el-GR" sz="2000" i="1">
                <a:solidFill>
                  <a:srgbClr val="C00000"/>
                </a:solidFill>
              </a:rPr>
              <a:t>200</a:t>
            </a:r>
            <a:r>
              <a:rPr lang="el-GR" sz="2000" i="1">
                <a:solidFill>
                  <a:schemeClr val="accent2"/>
                </a:solidFill>
              </a:rPr>
              <a:t> </a:t>
            </a:r>
            <a:r>
              <a:rPr lang="en-US" sz="2000" i="1">
                <a:solidFill>
                  <a:schemeClr val="accent2"/>
                </a:solidFill>
              </a:rPr>
              <a:t>cm</a:t>
            </a:r>
            <a:r>
              <a:rPr lang="en-US" sz="2000" i="1" baseline="30000">
                <a:solidFill>
                  <a:schemeClr val="accent2"/>
                </a:solidFill>
              </a:rPr>
              <a:t>3</a:t>
            </a:r>
            <a:r>
              <a:rPr lang="en-US" sz="2000" i="1">
                <a:solidFill>
                  <a:schemeClr val="accent2"/>
                </a:solidFill>
              </a:rPr>
              <a:t>/kg </a:t>
            </a:r>
            <a:r>
              <a:rPr lang="el-GR" sz="2000" i="1">
                <a:solidFill>
                  <a:schemeClr val="accent2"/>
                </a:solidFill>
              </a:rPr>
              <a:t>σωματικού βάρους/ώρα του ανθρώπου!</a:t>
            </a:r>
            <a:endParaRPr lang="en-GB" sz="2000" i="1">
              <a:solidFill>
                <a:schemeClr val="accent2"/>
              </a:solidFill>
            </a:endParaRPr>
          </a:p>
        </p:txBody>
      </p:sp>
    </p:spTree>
    <p:extLst>
      <p:ext uri="{BB962C8B-B14F-4D97-AF65-F5344CB8AC3E}">
        <p14:creationId xmlns:p14="http://schemas.microsoft.com/office/powerpoint/2010/main" val="178256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148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Γεωλογικός Χρόνος</a:t>
            </a:r>
            <a:endParaRPr lang="el-GR" b="1">
              <a:solidFill>
                <a:srgbClr val="000000"/>
              </a:solidFill>
            </a:endParaRPr>
          </a:p>
        </p:txBody>
      </p:sp>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6897" t="10759" r="5512" b="12593"/>
          <a:stretch/>
        </p:blipFill>
        <p:spPr>
          <a:xfrm>
            <a:off x="704850" y="1196796"/>
            <a:ext cx="7858580" cy="5256540"/>
          </a:xfrm>
          <a:prstGeom prst="rect">
            <a:avLst/>
          </a:prstGeom>
        </p:spPr>
      </p:pic>
    </p:spTree>
    <p:extLst>
      <p:ext uri="{BB962C8B-B14F-4D97-AF65-F5344CB8AC3E}">
        <p14:creationId xmlns:p14="http://schemas.microsoft.com/office/powerpoint/2010/main" val="123545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Erinaceidae</a:t>
            </a:r>
            <a:r>
              <a:rPr lang="el-GR" sz="2800" b="1">
                <a:solidFill>
                  <a:srgbClr val="800000"/>
                </a:solidFill>
              </a:rPr>
              <a:t>: Σκαντζόχοιροι</a:t>
            </a:r>
            <a:endParaRPr lang="el-GR" b="1">
              <a:solidFill>
                <a:srgbClr val="000000"/>
              </a:solidFill>
            </a:endParaRPr>
          </a:p>
        </p:txBody>
      </p:sp>
      <p:sp>
        <p:nvSpPr>
          <p:cNvPr id="8" name="Text Box 6"/>
          <p:cNvSpPr txBox="1">
            <a:spLocks noChangeArrowheads="1"/>
          </p:cNvSpPr>
          <p:nvPr/>
        </p:nvSpPr>
        <p:spPr bwMode="auto">
          <a:xfrm>
            <a:off x="276920" y="10781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Ευρώπη: </a:t>
            </a:r>
            <a:r>
              <a:rPr lang="en-US" sz="2000" b="1">
                <a:solidFill>
                  <a:srgbClr val="C00000"/>
                </a:solidFill>
              </a:rPr>
              <a:t>2 </a:t>
            </a:r>
            <a:r>
              <a:rPr lang="el-GR" sz="2000" b="1">
                <a:solidFill>
                  <a:srgbClr val="C00000"/>
                </a:solidFill>
              </a:rPr>
              <a:t>Γένη</a:t>
            </a:r>
            <a:r>
              <a:rPr lang="el-GR" sz="2000" b="1">
                <a:solidFill>
                  <a:srgbClr val="333399"/>
                </a:solidFill>
              </a:rPr>
              <a:t> - Ελλάδα: </a:t>
            </a:r>
            <a:r>
              <a:rPr lang="el-GR" sz="2000" b="1">
                <a:solidFill>
                  <a:srgbClr val="C00000"/>
                </a:solidFill>
              </a:rPr>
              <a:t>Γένος </a:t>
            </a:r>
            <a:r>
              <a:rPr lang="en-US" sz="2000" b="1" i="1">
                <a:solidFill>
                  <a:srgbClr val="C00000"/>
                </a:solidFill>
              </a:rPr>
              <a:t>Erinaceus</a:t>
            </a:r>
          </a:p>
        </p:txBody>
      </p:sp>
      <p:pic>
        <p:nvPicPr>
          <p:cNvPr id="10242" name="Picture 2" descr="File:Range Erinaceus concolor and Erinaceus roumanicus.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64" b="24095"/>
          <a:stretch/>
        </p:blipFill>
        <p:spPr bwMode="auto">
          <a:xfrm>
            <a:off x="1327682" y="2335002"/>
            <a:ext cx="6033417" cy="389404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23528" y="1486525"/>
            <a:ext cx="7921377" cy="923330"/>
          </a:xfrm>
          <a:prstGeom prst="rect">
            <a:avLst/>
          </a:prstGeom>
        </p:spPr>
        <p:txBody>
          <a:bodyPr wrap="square">
            <a:spAutoFit/>
          </a:bodyPr>
          <a:lstStyle/>
          <a:p>
            <a:pPr algn="just" fontAlgn="base">
              <a:spcBef>
                <a:spcPct val="0"/>
              </a:spcBef>
              <a:spcAft>
                <a:spcPct val="0"/>
              </a:spcAft>
              <a:buFontTx/>
              <a:buChar char="•"/>
              <a:tabLst>
                <a:tab pos="1257300" algn="l"/>
              </a:tabLst>
            </a:pPr>
            <a:r>
              <a:rPr lang="en-US" b="1" dirty="0">
                <a:solidFill>
                  <a:srgbClr val="333399"/>
                </a:solidFill>
              </a:rPr>
              <a:t> </a:t>
            </a:r>
            <a:r>
              <a:rPr lang="el-GR" b="1" dirty="0">
                <a:solidFill>
                  <a:srgbClr val="333399"/>
                </a:solidFill>
              </a:rPr>
              <a:t>Δύο είδη: 	</a:t>
            </a:r>
            <a:r>
              <a:rPr lang="en-US" b="1" i="1" dirty="0">
                <a:solidFill>
                  <a:srgbClr val="C00000"/>
                </a:solidFill>
              </a:rPr>
              <a:t>E. </a:t>
            </a:r>
            <a:r>
              <a:rPr lang="en-US" b="1" i="1" dirty="0" err="1">
                <a:solidFill>
                  <a:srgbClr val="C00000"/>
                </a:solidFill>
              </a:rPr>
              <a:t>roumanicus</a:t>
            </a:r>
            <a:r>
              <a:rPr lang="en-US" b="1" dirty="0">
                <a:solidFill>
                  <a:srgbClr val="C00000"/>
                </a:solidFill>
              </a:rPr>
              <a:t> (</a:t>
            </a:r>
            <a:r>
              <a:rPr lang="el-GR" b="1" dirty="0">
                <a:solidFill>
                  <a:srgbClr val="C00000"/>
                </a:solidFill>
              </a:rPr>
              <a:t>Ρουμανικός Σκαντζόχοιρος - </a:t>
            </a:r>
            <a:r>
              <a:rPr lang="en-US" b="1" dirty="0">
                <a:solidFill>
                  <a:srgbClr val="C00000"/>
                </a:solidFill>
              </a:rPr>
              <a:t>LC)</a:t>
            </a:r>
            <a:endParaRPr lang="el-GR" b="1" dirty="0">
              <a:solidFill>
                <a:srgbClr val="C00000"/>
              </a:solidFill>
            </a:endParaRPr>
          </a:p>
          <a:p>
            <a:pPr algn="just" fontAlgn="base">
              <a:spcBef>
                <a:spcPct val="0"/>
              </a:spcBef>
              <a:spcAft>
                <a:spcPct val="0"/>
              </a:spcAft>
              <a:tabLst>
                <a:tab pos="1257300" algn="l"/>
              </a:tabLst>
            </a:pPr>
            <a:r>
              <a:rPr lang="el-GR" b="1" dirty="0">
                <a:solidFill>
                  <a:srgbClr val="C00000"/>
                </a:solidFill>
              </a:rPr>
              <a:t>	</a:t>
            </a:r>
            <a:r>
              <a:rPr lang="en-US" b="1" i="1" dirty="0">
                <a:solidFill>
                  <a:srgbClr val="C00000"/>
                </a:solidFill>
              </a:rPr>
              <a:t>E. concolor </a:t>
            </a:r>
            <a:r>
              <a:rPr lang="en-US" b="1" dirty="0">
                <a:solidFill>
                  <a:srgbClr val="C00000"/>
                </a:solidFill>
              </a:rPr>
              <a:t>(</a:t>
            </a:r>
            <a:r>
              <a:rPr lang="el-GR" b="1" dirty="0">
                <a:solidFill>
                  <a:srgbClr val="C00000"/>
                </a:solidFill>
              </a:rPr>
              <a:t>Ανατολικοευρωπαϊκός Σκαντζόχοιρος - </a:t>
            </a:r>
            <a:r>
              <a:rPr lang="en-US" b="1" dirty="0">
                <a:solidFill>
                  <a:srgbClr val="C00000"/>
                </a:solidFill>
              </a:rPr>
              <a:t>LC)</a:t>
            </a:r>
            <a:endParaRPr lang="el-GR" b="1" dirty="0">
              <a:solidFill>
                <a:srgbClr val="C00000"/>
              </a:solidFill>
            </a:endParaRPr>
          </a:p>
          <a:p>
            <a:pPr algn="just" fontAlgn="base">
              <a:spcBef>
                <a:spcPct val="0"/>
              </a:spcBef>
              <a:spcAft>
                <a:spcPct val="0"/>
              </a:spcAft>
              <a:tabLst>
                <a:tab pos="1257300" algn="l"/>
              </a:tabLst>
            </a:pPr>
            <a:r>
              <a:rPr lang="el-GR" b="1" dirty="0">
                <a:solidFill>
                  <a:schemeClr val="accent2"/>
                </a:solidFill>
              </a:rPr>
              <a:t>	με </a:t>
            </a:r>
            <a:r>
              <a:rPr lang="el-GR" b="1" dirty="0" err="1">
                <a:solidFill>
                  <a:schemeClr val="accent2"/>
                </a:solidFill>
              </a:rPr>
              <a:t>παραπάτρια</a:t>
            </a:r>
            <a:r>
              <a:rPr lang="el-GR" b="1" dirty="0">
                <a:solidFill>
                  <a:schemeClr val="accent2"/>
                </a:solidFill>
              </a:rPr>
              <a:t> κατανομή (υποείδος </a:t>
            </a:r>
            <a:r>
              <a:rPr lang="en-US" b="1" i="1" dirty="0" err="1">
                <a:solidFill>
                  <a:srgbClr val="C00000"/>
                </a:solidFill>
              </a:rPr>
              <a:t>rhodius</a:t>
            </a:r>
            <a:r>
              <a:rPr lang="en-US" b="1" dirty="0">
                <a:solidFill>
                  <a:schemeClr val="accent2"/>
                </a:solidFill>
              </a:rPr>
              <a:t>?)</a:t>
            </a:r>
            <a:endParaRPr lang="en-GB" b="1" i="1" dirty="0">
              <a:solidFill>
                <a:schemeClr val="accent2"/>
              </a:solidFill>
            </a:endParaRPr>
          </a:p>
        </p:txBody>
      </p:sp>
      <p:pic>
        <p:nvPicPr>
          <p:cNvPr id="10244" name="Picture 4" descr="J:\1.Πανεπιστήμιο\Διδασκαλία\Προπτυχιακά\2013-2014\Πανίδα της Ελλάδος\source files\hedgehog muscles0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230" y="2421098"/>
            <a:ext cx="4206875" cy="371633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J:\1.Πανεπιστήμιο\Διδασκαλία\Προπτυχιακά\2013-2014\Πανίδα της Ελλάδος\source files\hedgehog muscles0003.jpg"/>
          <p:cNvPicPr>
            <a:picLocks noChangeAspect="1" noChangeArrowheads="1"/>
          </p:cNvPicPr>
          <p:nvPr/>
        </p:nvPicPr>
        <p:blipFill rotWithShape="1">
          <a:blip r:embed="rId5">
            <a:extLst>
              <a:ext uri="{28A0092B-C50C-407E-A947-70E740481C1C}">
                <a14:useLocalDpi xmlns:a14="http://schemas.microsoft.com/office/drawing/2010/main" val="0"/>
              </a:ext>
            </a:extLst>
          </a:blip>
          <a:srcRect l="6911" t="6987" r="2005" b="6550"/>
          <a:stretch/>
        </p:blipFill>
        <p:spPr bwMode="auto">
          <a:xfrm>
            <a:off x="5069858" y="3527039"/>
            <a:ext cx="4073737" cy="1618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4860032" y="4686708"/>
            <a:ext cx="4073737" cy="923330"/>
          </a:xfrm>
          <a:prstGeom prst="rect">
            <a:avLst/>
          </a:prstGeom>
        </p:spPr>
        <p:txBody>
          <a:bodyPr wrap="square">
            <a:spAutoFit/>
          </a:bodyPr>
          <a:lstStyle/>
          <a:p>
            <a:pPr algn="ctr"/>
            <a:r>
              <a:rPr lang="el-GR" b="1">
                <a:solidFill>
                  <a:srgbClr val="C00000"/>
                </a:solidFill>
              </a:rPr>
              <a:t>Ποικιλότητα ως προς το μέγεθος της λευκής κηλίδας στην κοιλιά του </a:t>
            </a:r>
            <a:r>
              <a:rPr lang="en-US" b="1" i="1">
                <a:solidFill>
                  <a:srgbClr val="C00000"/>
                </a:solidFill>
              </a:rPr>
              <a:t>E. </a:t>
            </a:r>
            <a:r>
              <a:rPr lang="en-US" b="1" i="1" err="1">
                <a:solidFill>
                  <a:srgbClr val="C00000"/>
                </a:solidFill>
              </a:rPr>
              <a:t>concolor</a:t>
            </a:r>
            <a:r>
              <a:rPr lang="el-GR" b="1" i="1">
                <a:solidFill>
                  <a:srgbClr val="C00000"/>
                </a:solidFill>
              </a:rPr>
              <a:t>.</a:t>
            </a:r>
            <a:endParaRPr lang="el-GR"/>
          </a:p>
        </p:txBody>
      </p:sp>
    </p:spTree>
    <p:extLst>
      <p:ext uri="{BB962C8B-B14F-4D97-AF65-F5344CB8AC3E}">
        <p14:creationId xmlns:p14="http://schemas.microsoft.com/office/powerpoint/2010/main" val="17779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0245"/>
                                        </p:tgtEl>
                                        <p:attrNameLst>
                                          <p:attrName>style.visibility</p:attrName>
                                        </p:attrNameLst>
                                      </p:cBhvr>
                                      <p:to>
                                        <p:strVal val="visible"/>
                                      </p:to>
                                    </p:set>
                                    <p:animEffect transition="in" filter="fade">
                                      <p:cBhvr>
                                        <p:cTn id="15" dur="500"/>
                                        <p:tgtEl>
                                          <p:spTgt spid="10245"/>
                                        </p:tgtEl>
                                      </p:cBhvr>
                                    </p:animEffect>
                                  </p:childTnLst>
                                </p:cTn>
                              </p:par>
                              <p:par>
                                <p:cTn id="16" presetID="10" presetClass="entr" presetSubtype="0" fill="hold" nodeType="withEffect">
                                  <p:stCondLst>
                                    <p:cond delay="0"/>
                                  </p:stCondLst>
                                  <p:childTnLst>
                                    <p:set>
                                      <p:cBhvr>
                                        <p:cTn id="17" dur="1" fill="hold">
                                          <p:stCondLst>
                                            <p:cond delay="0"/>
                                          </p:stCondLst>
                                        </p:cTn>
                                        <p:tgtEl>
                                          <p:spTgt spid="10244"/>
                                        </p:tgtEl>
                                        <p:attrNameLst>
                                          <p:attrName>style.visibility</p:attrName>
                                        </p:attrNameLst>
                                      </p:cBhvr>
                                      <p:to>
                                        <p:strVal val="visible"/>
                                      </p:to>
                                    </p:set>
                                    <p:animEffect transition="in" filter="fade">
                                      <p:cBhvr>
                                        <p:cTn id="18" dur="500"/>
                                        <p:tgtEl>
                                          <p:spTgt spid="102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42"/>
                                        </p:tgtEl>
                                        <p:attrNameLst>
                                          <p:attrName>style.visibility</p:attrName>
                                        </p:attrNameLst>
                                      </p:cBhvr>
                                      <p:to>
                                        <p:strVal val="visible"/>
                                      </p:to>
                                    </p:set>
                                    <p:animEffect transition="in" filter="fade">
                                      <p:cBhvr>
                                        <p:cTn id="26" dur="500"/>
                                        <p:tgtEl>
                                          <p:spTgt spid="10242"/>
                                        </p:tgtEl>
                                      </p:cBhvr>
                                    </p:animEffect>
                                  </p:childTnLst>
                                </p:cTn>
                              </p:par>
                              <p:par>
                                <p:cTn id="27" presetID="10" presetClass="exit" presetSubtype="0" fill="hold" nodeType="withEffect">
                                  <p:stCondLst>
                                    <p:cond delay="0"/>
                                  </p:stCondLst>
                                  <p:childTnLst>
                                    <p:animEffect transition="out" filter="fade">
                                      <p:cBhvr>
                                        <p:cTn id="28" dur="500"/>
                                        <p:tgtEl>
                                          <p:spTgt spid="10245"/>
                                        </p:tgtEl>
                                      </p:cBhvr>
                                    </p:animEffect>
                                    <p:set>
                                      <p:cBhvr>
                                        <p:cTn id="29" dur="1" fill="hold">
                                          <p:stCondLst>
                                            <p:cond delay="499"/>
                                          </p:stCondLst>
                                        </p:cTn>
                                        <p:tgtEl>
                                          <p:spTgt spid="1024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244"/>
                                        </p:tgtEl>
                                      </p:cBhvr>
                                    </p:animEffect>
                                    <p:set>
                                      <p:cBhvr>
                                        <p:cTn id="32" dur="1" fill="hold">
                                          <p:stCondLst>
                                            <p:cond delay="499"/>
                                          </p:stCondLst>
                                        </p:cTn>
                                        <p:tgtEl>
                                          <p:spTgt spid="1024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 Γένος </a:t>
            </a:r>
            <a:r>
              <a:rPr lang="en-US" sz="2800" b="1" i="1">
                <a:solidFill>
                  <a:srgbClr val="800000"/>
                </a:solidFill>
              </a:rPr>
              <a:t>Erinaceus</a:t>
            </a:r>
            <a:r>
              <a:rPr lang="el-GR" sz="2800" b="1">
                <a:solidFill>
                  <a:srgbClr val="800000"/>
                </a:solidFill>
              </a:rPr>
              <a:t>: Σκαντζόχοιροι</a:t>
            </a:r>
            <a:endParaRPr lang="el-GR" b="1">
              <a:solidFill>
                <a:srgbClr val="000000"/>
              </a:solidFill>
            </a:endParaRPr>
          </a:p>
        </p:txBody>
      </p:sp>
      <p:pic>
        <p:nvPicPr>
          <p:cNvPr id="9" name="Picture 2" descr="J:\1.Πανεπιστήμιο\Διδασκαλία\Προπτυχιακά\2013-2014\Πανίδα της Ελλάδος\source files\insectivore teeth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b="62985"/>
          <a:stretch/>
        </p:blipFill>
        <p:spPr bwMode="auto">
          <a:xfrm>
            <a:off x="442349" y="2204864"/>
            <a:ext cx="4012795" cy="18722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442349" y="4223410"/>
            <a:ext cx="4012795" cy="861774"/>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Οδοντικός τύπος:</a:t>
            </a:r>
          </a:p>
          <a:p>
            <a:pPr algn="ctr" fontAlgn="base">
              <a:spcBef>
                <a:spcPct val="0"/>
              </a:spcBef>
              <a:spcAft>
                <a:spcPct val="0"/>
              </a:spcAft>
            </a:pPr>
            <a:r>
              <a:rPr lang="el-GR" sz="2500" b="1">
                <a:solidFill>
                  <a:srgbClr val="C00000"/>
                </a:solidFill>
              </a:rPr>
              <a:t>3/2  1/1  3/2  3/3 = 36</a:t>
            </a:r>
          </a:p>
        </p:txBody>
      </p:sp>
      <p:pic>
        <p:nvPicPr>
          <p:cNvPr id="16386" name="Picture 2" descr="J:\1.Πανεπιστήμιο\Διδασκαλία\Προπτυχιακά\2013-2014\Πανίδα της Ελλάδος\source files\Erinaceus skull0001.jpg"/>
          <p:cNvPicPr>
            <a:picLocks noChangeAspect="1" noChangeArrowheads="1"/>
          </p:cNvPicPr>
          <p:nvPr/>
        </p:nvPicPr>
        <p:blipFill rotWithShape="1">
          <a:blip r:embed="rId4">
            <a:extLst>
              <a:ext uri="{28A0092B-C50C-407E-A947-70E740481C1C}">
                <a14:useLocalDpi xmlns:a14="http://schemas.microsoft.com/office/drawing/2010/main" val="0"/>
              </a:ext>
            </a:extLst>
          </a:blip>
          <a:srcRect l="2655"/>
          <a:stretch/>
        </p:blipFill>
        <p:spPr bwMode="auto">
          <a:xfrm>
            <a:off x="4963886" y="1340768"/>
            <a:ext cx="3807943" cy="48383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 Γένος </a:t>
            </a:r>
            <a:r>
              <a:rPr lang="en-US" sz="2800" b="1" i="1">
                <a:solidFill>
                  <a:srgbClr val="800000"/>
                </a:solidFill>
              </a:rPr>
              <a:t>Erinaceus</a:t>
            </a:r>
            <a:r>
              <a:rPr lang="el-GR" sz="2800" b="1">
                <a:solidFill>
                  <a:srgbClr val="800000"/>
                </a:solidFill>
              </a:rPr>
              <a:t>: Σκαντζόχοιροι</a:t>
            </a:r>
            <a:endParaRPr lang="el-GR" b="1">
              <a:solidFill>
                <a:srgbClr val="000000"/>
              </a:solidFill>
            </a:endParaRPr>
          </a:p>
        </p:txBody>
      </p:sp>
      <p:sp>
        <p:nvSpPr>
          <p:cNvPr id="11" name="Text Box 6"/>
          <p:cNvSpPr txBox="1">
            <a:spLocks noChangeArrowheads="1"/>
          </p:cNvSpPr>
          <p:nvPr/>
        </p:nvSpPr>
        <p:spPr bwMode="auto">
          <a:xfrm>
            <a:off x="143428" y="1916832"/>
            <a:ext cx="468257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Aft>
                <a:spcPts val="600"/>
              </a:spcAft>
              <a:buFontTx/>
              <a:buChar char="•"/>
            </a:pPr>
            <a:r>
              <a:rPr lang="el-GR" sz="2000" b="1">
                <a:solidFill>
                  <a:srgbClr val="333399"/>
                </a:solidFill>
              </a:rPr>
              <a:t>  Η κάθε άκανθα φέρει εσωτερικούς, </a:t>
            </a:r>
            <a:r>
              <a:rPr lang="el-GR" sz="2000" b="1" err="1">
                <a:solidFill>
                  <a:srgbClr val="333399"/>
                </a:solidFill>
              </a:rPr>
              <a:t>αεροπληρούμενους</a:t>
            </a:r>
            <a:r>
              <a:rPr lang="el-GR" sz="2000" b="1">
                <a:solidFill>
                  <a:srgbClr val="333399"/>
                </a:solidFill>
              </a:rPr>
              <a:t> θαλάμους που διαχωρίζονται με διαφράγματα.</a:t>
            </a:r>
          </a:p>
          <a:p>
            <a:pPr algn="just" fontAlgn="base">
              <a:spcAft>
                <a:spcPts val="1200"/>
              </a:spcAft>
              <a:buFontTx/>
              <a:buChar char="•"/>
            </a:pPr>
            <a:r>
              <a:rPr lang="el-GR" sz="2000" b="1">
                <a:solidFill>
                  <a:srgbClr val="333399"/>
                </a:solidFill>
              </a:rPr>
              <a:t> Στη βάση της λεπταίνει σε έναν εύκαμπτο αυχένα, ο οποίος αμέσως κάτω από το δέρμα καταλήγει σε μία σφαιρική διεύρυνση.</a:t>
            </a:r>
          </a:p>
          <a:p>
            <a:pPr algn="just" fontAlgn="base">
              <a:spcAft>
                <a:spcPts val="600"/>
              </a:spcAft>
              <a:buFontTx/>
              <a:buChar char="•"/>
            </a:pPr>
            <a:r>
              <a:rPr lang="el-GR" sz="2000" b="1">
                <a:solidFill>
                  <a:srgbClr val="333399"/>
                </a:solidFill>
              </a:rPr>
              <a:t> Σε κάθε άκανθα, συνδέεται ένας μικρός μυς που φροντίζει να την ανασηκώνει, όταν απαιτηθεί.</a:t>
            </a:r>
          </a:p>
          <a:p>
            <a:pPr algn="just" fontAlgn="base">
              <a:spcAft>
                <a:spcPts val="600"/>
              </a:spcAft>
              <a:buFontTx/>
              <a:buChar char="•"/>
            </a:pPr>
            <a:r>
              <a:rPr lang="el-GR" sz="2000" b="1">
                <a:solidFill>
                  <a:srgbClr val="333399"/>
                </a:solidFill>
              </a:rPr>
              <a:t> Αν το ζώο νιώσει απειλή, τότε οι σχετικοί μύες ανασηκώνουν τις άκανθες προς διάφορες κατευθύνσεις, δημιουργώντας ένα αδιαπέραστο τείχος.</a:t>
            </a:r>
            <a:endParaRPr lang="en-GB" sz="2000" b="1">
              <a:solidFill>
                <a:srgbClr val="333399"/>
              </a:solidFill>
            </a:endParaRPr>
          </a:p>
        </p:txBody>
      </p:sp>
      <p:sp>
        <p:nvSpPr>
          <p:cNvPr id="12" name="Text Box 6"/>
          <p:cNvSpPr txBox="1">
            <a:spLocks noChangeArrowheads="1"/>
          </p:cNvSpPr>
          <p:nvPr/>
        </p:nvSpPr>
        <p:spPr bwMode="auto">
          <a:xfrm>
            <a:off x="302104" y="1124744"/>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Ιδιαίτερα χαρακτηριστικά</a:t>
            </a:r>
            <a:r>
              <a:rPr lang="el-GR" sz="2000" b="1">
                <a:solidFill>
                  <a:srgbClr val="333399"/>
                </a:solidFill>
              </a:rPr>
              <a:t>: Άκανθες στη ράχη (6.000 των 2-3 </a:t>
            </a:r>
            <a:r>
              <a:rPr lang="en-US" sz="2000" b="1">
                <a:solidFill>
                  <a:srgbClr val="333399"/>
                </a:solidFill>
              </a:rPr>
              <a:t>cm</a:t>
            </a:r>
            <a:r>
              <a:rPr lang="el-GR" sz="2000" b="1">
                <a:solidFill>
                  <a:srgbClr val="333399"/>
                </a:solidFill>
              </a:rPr>
              <a:t>), που αποτελούν τροποποιημένες τρίχες.</a:t>
            </a:r>
            <a:endParaRPr lang="en-GB" sz="2000" b="1">
              <a:solidFill>
                <a:srgbClr val="333399"/>
              </a:solidFill>
            </a:endParaRPr>
          </a:p>
        </p:txBody>
      </p:sp>
      <p:pic>
        <p:nvPicPr>
          <p:cNvPr id="1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7941"/>
          <a:stretch/>
        </p:blipFill>
        <p:spPr bwMode="auto">
          <a:xfrm>
            <a:off x="4919035" y="2750195"/>
            <a:ext cx="4170235" cy="282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4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 Γένος </a:t>
            </a:r>
            <a:r>
              <a:rPr lang="en-US" sz="2800" b="1" i="1">
                <a:solidFill>
                  <a:srgbClr val="800000"/>
                </a:solidFill>
              </a:rPr>
              <a:t>Erinaceus</a:t>
            </a:r>
            <a:r>
              <a:rPr lang="el-GR" sz="2800" b="1">
                <a:solidFill>
                  <a:srgbClr val="800000"/>
                </a:solidFill>
              </a:rPr>
              <a:t>: Σκαντζόχοιροι</a:t>
            </a:r>
            <a:endParaRPr lang="el-GR" b="1">
              <a:solidFill>
                <a:srgbClr val="000000"/>
              </a:solidFill>
            </a:endParaRPr>
          </a:p>
        </p:txBody>
      </p:sp>
      <p:sp>
        <p:nvSpPr>
          <p:cNvPr id="11" name="Text Box 6"/>
          <p:cNvSpPr txBox="1">
            <a:spLocks noChangeArrowheads="1"/>
          </p:cNvSpPr>
          <p:nvPr/>
        </p:nvSpPr>
        <p:spPr bwMode="auto">
          <a:xfrm>
            <a:off x="143428" y="1844824"/>
            <a:ext cx="4682572" cy="50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Aft>
                <a:spcPts val="600"/>
              </a:spcAft>
              <a:buFontTx/>
              <a:buChar char="•"/>
            </a:pPr>
            <a:r>
              <a:rPr lang="el-GR" b="1">
                <a:solidFill>
                  <a:srgbClr val="333399"/>
                </a:solidFill>
              </a:rPr>
              <a:t>  Στην περίπτωση που η απειλή δεν απομακρυνθεί, ο σκαντζόχοιρος έχει την μοναδική ικανότητα να ‘κουλουριασθεί’:</a:t>
            </a:r>
          </a:p>
          <a:p>
            <a:pPr algn="just" fontAlgn="base">
              <a:spcAft>
                <a:spcPts val="600"/>
              </a:spcAft>
              <a:buFontTx/>
              <a:buChar char="•"/>
            </a:pPr>
            <a:r>
              <a:rPr lang="el-GR" b="1">
                <a:solidFill>
                  <a:srgbClr val="333399"/>
                </a:solidFill>
              </a:rPr>
              <a:t> Το σώμα του φέρει περισσότερη επιφάνεια δέρματος, από αυτή που χρειάζεται για να το καλύψει. </a:t>
            </a:r>
          </a:p>
          <a:p>
            <a:pPr algn="just" fontAlgn="base">
              <a:spcAft>
                <a:spcPts val="600"/>
              </a:spcAft>
              <a:buFontTx/>
              <a:buChar char="•"/>
            </a:pPr>
            <a:r>
              <a:rPr lang="el-GR" b="1">
                <a:solidFill>
                  <a:srgbClr val="333399"/>
                </a:solidFill>
              </a:rPr>
              <a:t> Κάτω από αυτό βρίσκεται ένας ισχυρός μυς (</a:t>
            </a:r>
            <a:r>
              <a:rPr lang="en-US" b="1">
                <a:solidFill>
                  <a:srgbClr val="333399"/>
                </a:solidFill>
              </a:rPr>
              <a:t>panniculus </a:t>
            </a:r>
            <a:r>
              <a:rPr lang="en-US" b="1" err="1">
                <a:solidFill>
                  <a:srgbClr val="333399"/>
                </a:solidFill>
              </a:rPr>
              <a:t>carnosus</a:t>
            </a:r>
            <a:r>
              <a:rPr lang="el-GR" b="1">
                <a:solidFill>
                  <a:srgbClr val="333399"/>
                </a:solidFill>
              </a:rPr>
              <a:t>) που καλύπτει τη ράχη, στην περιφέρεια του οποίου βρίσκεται ένας ακόμη ισχυρότερος (</a:t>
            </a:r>
            <a:r>
              <a:rPr lang="en-US" b="1">
                <a:solidFill>
                  <a:srgbClr val="333399"/>
                </a:solidFill>
              </a:rPr>
              <a:t>orbicularis</a:t>
            </a:r>
            <a:r>
              <a:rPr lang="el-GR" b="1">
                <a:solidFill>
                  <a:srgbClr val="333399"/>
                </a:solidFill>
              </a:rPr>
              <a:t>).</a:t>
            </a:r>
          </a:p>
          <a:p>
            <a:pPr algn="just" fontAlgn="base">
              <a:spcAft>
                <a:spcPts val="600"/>
              </a:spcAft>
              <a:buFontTx/>
              <a:buChar char="•"/>
            </a:pPr>
            <a:r>
              <a:rPr lang="el-GR" b="1">
                <a:solidFill>
                  <a:srgbClr val="333399"/>
                </a:solidFill>
              </a:rPr>
              <a:t> Με την σύσπαση του πρώτου, το δέρμα καλύπτει όλο το σώμα  και με τη σύσπαση του δευτέρου το άκρο του ανοίγματος σφίγγει σαν πουγκί, με το άνοιγμα που παραμένει να μην έχει διάμετρο μεγαλύτερη από ένα δάκτυλο!</a:t>
            </a:r>
          </a:p>
        </p:txBody>
      </p:sp>
      <p:sp>
        <p:nvSpPr>
          <p:cNvPr id="12" name="Text Box 6"/>
          <p:cNvSpPr txBox="1">
            <a:spLocks noChangeArrowheads="1"/>
          </p:cNvSpPr>
          <p:nvPr/>
        </p:nvSpPr>
        <p:spPr bwMode="auto">
          <a:xfrm>
            <a:off x="302104" y="1124744"/>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Ιδιαίτερα χαρακτηριστικά</a:t>
            </a:r>
            <a:r>
              <a:rPr lang="el-GR" sz="2000" b="1">
                <a:solidFill>
                  <a:srgbClr val="333399"/>
                </a:solidFill>
              </a:rPr>
              <a:t>: Άκανθες στη ράχη (6.000 των 2-3 </a:t>
            </a:r>
            <a:r>
              <a:rPr lang="en-US" sz="2000" b="1">
                <a:solidFill>
                  <a:srgbClr val="333399"/>
                </a:solidFill>
              </a:rPr>
              <a:t>cm</a:t>
            </a:r>
            <a:r>
              <a:rPr lang="el-GR" sz="2000" b="1">
                <a:solidFill>
                  <a:srgbClr val="333399"/>
                </a:solidFill>
              </a:rPr>
              <a:t>), που αποτελούν τροποποιημένες τρίχες.</a:t>
            </a:r>
            <a:endParaRPr lang="en-GB" sz="2000" b="1">
              <a:solidFill>
                <a:srgbClr val="333399"/>
              </a:solidFill>
            </a:endParaRPr>
          </a:p>
        </p:txBody>
      </p:sp>
      <p:pic>
        <p:nvPicPr>
          <p:cNvPr id="6" name="Picture 3" descr="J:\1.Πανεπιστήμιο\Διδασκαλία\Προπτυχιακά\2013-2014\Πανίδα της Ελλάδος\source files\hedgehog muscles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390" t="-752" r="2545" b="55605"/>
          <a:stretch/>
        </p:blipFill>
        <p:spPr bwMode="auto">
          <a:xfrm>
            <a:off x="5015640" y="2204864"/>
            <a:ext cx="4020856" cy="18481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J:\1.Πανεπιστήμιο\Διδασκαλία\Προπτυχιακά\2013-2014\Πανίδα της Ελλάδος\source files\hedgehog muscles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390" t="-752" r="2545" b="752"/>
          <a:stretch/>
        </p:blipFill>
        <p:spPr bwMode="auto">
          <a:xfrm>
            <a:off x="5015640" y="2204864"/>
            <a:ext cx="4020856" cy="40936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23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fade">
                                      <p:cBhvr>
                                        <p:cTn id="25" dur="500"/>
                                        <p:tgtEl>
                                          <p:spTgt spid="1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02104" y="1268760"/>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Ιδιαίτερα χαρακτηριστικά</a:t>
            </a:r>
            <a:r>
              <a:rPr lang="el-GR" sz="2000" b="1">
                <a:solidFill>
                  <a:srgbClr val="333399"/>
                </a:solidFill>
              </a:rPr>
              <a:t>: Αγκάθια στη ράχη (6.000  των 2-3</a:t>
            </a:r>
            <a:r>
              <a:rPr lang="en-US" sz="2000" b="1">
                <a:solidFill>
                  <a:srgbClr val="333399"/>
                </a:solidFill>
              </a:rPr>
              <a:t>cm</a:t>
            </a:r>
            <a:r>
              <a:rPr lang="el-GR" sz="2000" b="1">
                <a:solidFill>
                  <a:srgbClr val="333399"/>
                </a:solidFill>
              </a:rPr>
              <a:t>), που αποτελούν τροποποιημένες τρίχες.</a:t>
            </a:r>
            <a:endParaRPr lang="en-GB" sz="2000" b="1">
              <a:solidFill>
                <a:srgbClr val="333399"/>
              </a:solidFill>
            </a:endParaRPr>
          </a:p>
        </p:txBody>
      </p:sp>
      <p:pic>
        <p:nvPicPr>
          <p:cNvPr id="9219" name="Picture 3" descr="http://wildpro.twycrosszoo.org/s/0MInsectivor/Erinaceidae/Erinaceus/Erinaceus_europaeus/ImagesLifePhys/newborn3.jpg"/>
          <p:cNvPicPr>
            <a:picLocks noChangeAspect="1" noChangeArrowheads="1"/>
          </p:cNvPicPr>
          <p:nvPr/>
        </p:nvPicPr>
        <p:blipFill rotWithShape="1">
          <a:blip r:embed="rId3">
            <a:extLst>
              <a:ext uri="{28A0092B-C50C-407E-A947-70E740481C1C}">
                <a14:useLocalDpi xmlns:a14="http://schemas.microsoft.com/office/drawing/2010/main" val="0"/>
              </a:ext>
            </a:extLst>
          </a:blip>
          <a:srcRect l="7025" t="6469" r="8849" b="13113"/>
          <a:stretch/>
        </p:blipFill>
        <p:spPr bwMode="auto">
          <a:xfrm>
            <a:off x="4984677" y="2132206"/>
            <a:ext cx="3698543" cy="31961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 Γένος </a:t>
            </a:r>
            <a:r>
              <a:rPr lang="en-US" sz="2800" b="1" i="1">
                <a:solidFill>
                  <a:srgbClr val="800000"/>
                </a:solidFill>
              </a:rPr>
              <a:t>Erinaceus</a:t>
            </a:r>
            <a:r>
              <a:rPr lang="el-GR" sz="2800" b="1">
                <a:solidFill>
                  <a:srgbClr val="800000"/>
                </a:solidFill>
              </a:rPr>
              <a:t>: Σκαντζόχοιροι</a:t>
            </a:r>
            <a:endParaRPr lang="el-GR" b="1">
              <a:solidFill>
                <a:srgbClr val="000000"/>
              </a:solidFill>
            </a:endParaRPr>
          </a:p>
        </p:txBody>
      </p:sp>
      <p:sp>
        <p:nvSpPr>
          <p:cNvPr id="7" name="Text Box 6"/>
          <p:cNvSpPr txBox="1">
            <a:spLocks noChangeArrowheads="1"/>
          </p:cNvSpPr>
          <p:nvPr/>
        </p:nvSpPr>
        <p:spPr bwMode="auto">
          <a:xfrm>
            <a:off x="143428" y="2029813"/>
            <a:ext cx="4682572"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Aft>
                <a:spcPts val="600"/>
              </a:spcAft>
              <a:buFontTx/>
              <a:buChar char="•"/>
            </a:pPr>
            <a:r>
              <a:rPr lang="el-GR" sz="2000" b="1">
                <a:solidFill>
                  <a:srgbClr val="333399"/>
                </a:solidFill>
              </a:rPr>
              <a:t>  Λίγο πριν την γέννηση τα λευκά αγκάθια των εμβρύων παραμένουν μόλις κάτω από το δέρμα, προκειμένου να μην τραυματίσουν την γεννητική οδό της μητέρας, κατά τον τοκετό. </a:t>
            </a:r>
          </a:p>
          <a:p>
            <a:pPr algn="just" fontAlgn="base">
              <a:spcAft>
                <a:spcPts val="1200"/>
              </a:spcAft>
              <a:buFontTx/>
              <a:buChar char="•"/>
            </a:pPr>
            <a:r>
              <a:rPr lang="el-GR" sz="2000" b="1">
                <a:solidFill>
                  <a:srgbClr val="333399"/>
                </a:solidFill>
              </a:rPr>
              <a:t> Τα αγκάθια ξεπροβάλλουν από το δέρμα μόλις λίγες ώρες μετά τη γέννηση.</a:t>
            </a:r>
          </a:p>
          <a:p>
            <a:pPr algn="just" fontAlgn="base">
              <a:spcAft>
                <a:spcPts val="600"/>
              </a:spcAft>
              <a:buFontTx/>
              <a:buChar char="•"/>
            </a:pPr>
            <a:r>
              <a:rPr lang="el-GR" sz="2000" b="1">
                <a:solidFill>
                  <a:srgbClr val="333399"/>
                </a:solidFill>
              </a:rPr>
              <a:t> Μέσα σε δύο ημέρες θα εμφανιστούν και τα πρώτα σκουρόχρωμα αγκάθια.</a:t>
            </a:r>
            <a:endParaRPr lang="en-GB" sz="2000" b="1">
              <a:solidFill>
                <a:srgbClr val="333399"/>
              </a:solidFill>
            </a:endParaRPr>
          </a:p>
        </p:txBody>
      </p:sp>
    </p:spTree>
    <p:extLst>
      <p:ext uri="{BB962C8B-B14F-4D97-AF65-F5344CB8AC3E}">
        <p14:creationId xmlns:p14="http://schemas.microsoft.com/office/powerpoint/2010/main" val="269011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fade">
                                      <p:cBhvr>
                                        <p:cTn id="15" dur="500"/>
                                        <p:tgtEl>
                                          <p:spTgt spid="92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02104" y="1268760"/>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Ιδιαίτερα χαρακτηριστικά</a:t>
            </a:r>
            <a:r>
              <a:rPr lang="el-GR" sz="2000" b="1">
                <a:solidFill>
                  <a:srgbClr val="333399"/>
                </a:solidFill>
              </a:rPr>
              <a:t>: Αγκάθια στη ράχη (6.000  των 2-3</a:t>
            </a:r>
            <a:r>
              <a:rPr lang="en-US" sz="2000" b="1">
                <a:solidFill>
                  <a:srgbClr val="333399"/>
                </a:solidFill>
              </a:rPr>
              <a:t>cm</a:t>
            </a:r>
            <a:r>
              <a:rPr lang="el-GR" sz="2000" b="1">
                <a:solidFill>
                  <a:srgbClr val="333399"/>
                </a:solidFill>
              </a:rPr>
              <a:t>), που αποτελούν τροποποιημένες τρίχες.</a:t>
            </a:r>
            <a:endParaRPr lang="en-GB" sz="2000" b="1">
              <a:solidFill>
                <a:srgbClr val="333399"/>
              </a:solidFill>
            </a:endParaRPr>
          </a:p>
        </p:txBody>
      </p:sp>
      <p:sp>
        <p:nvSpPr>
          <p:cNvPr id="10" name="Text Box 6"/>
          <p:cNvSpPr txBox="1">
            <a:spLocks noChangeArrowheads="1"/>
          </p:cNvSpPr>
          <p:nvPr/>
        </p:nvSpPr>
        <p:spPr bwMode="auto">
          <a:xfrm>
            <a:off x="302104" y="2167986"/>
            <a:ext cx="853979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3411538" algn="l"/>
              </a:tabLst>
            </a:pPr>
            <a:r>
              <a:rPr lang="el-GR" sz="2000" b="1">
                <a:solidFill>
                  <a:srgbClr val="C00000"/>
                </a:solidFill>
              </a:rPr>
              <a:t>Χειμερία νάρκη</a:t>
            </a:r>
            <a:r>
              <a:rPr lang="el-GR" sz="2000" b="1">
                <a:solidFill>
                  <a:srgbClr val="333399"/>
                </a:solidFill>
              </a:rPr>
              <a:t>: Συσσώρευση λευκού λίπους υποδόρια και κοιλιακά (</a:t>
            </a:r>
            <a:r>
              <a:rPr lang="el-GR" sz="2000" b="1" err="1">
                <a:solidFill>
                  <a:srgbClr val="333399"/>
                </a:solidFill>
              </a:rPr>
              <a:t>θερμοπροστασία</a:t>
            </a:r>
            <a:r>
              <a:rPr lang="el-GR" sz="2000" b="1">
                <a:solidFill>
                  <a:srgbClr val="333399"/>
                </a:solidFill>
              </a:rPr>
              <a:t>) και καφέ λίπους – περιβάλλει σκελετικές θέσεις – (γρήγορη καύση μετά το ξύπνημα για επαναφορά του ζώου σε δραστηριότητα). </a:t>
            </a:r>
          </a:p>
          <a:p>
            <a:pPr algn="just" fontAlgn="base">
              <a:spcBef>
                <a:spcPct val="0"/>
              </a:spcBef>
              <a:spcAft>
                <a:spcPct val="0"/>
              </a:spcAft>
              <a:tabLst>
                <a:tab pos="3411538" algn="l"/>
              </a:tabLst>
            </a:pPr>
            <a:r>
              <a:rPr lang="el-GR" sz="2000" b="1">
                <a:solidFill>
                  <a:srgbClr val="333399"/>
                </a:solidFill>
              </a:rPr>
              <a:t>Μείωση μεταβολισμού (πτώση θερμοκρασίας από 35</a:t>
            </a:r>
            <a:r>
              <a:rPr lang="en-US" sz="2000" b="1">
                <a:solidFill>
                  <a:srgbClr val="333399"/>
                </a:solidFill>
              </a:rPr>
              <a:t> </a:t>
            </a:r>
            <a:r>
              <a:rPr lang="en-US" sz="2000" b="1" baseline="30000" err="1">
                <a:solidFill>
                  <a:srgbClr val="333399"/>
                </a:solidFill>
              </a:rPr>
              <a:t>o</a:t>
            </a:r>
            <a:r>
              <a:rPr lang="en-US" sz="2000" b="1" err="1">
                <a:solidFill>
                  <a:srgbClr val="333399"/>
                </a:solidFill>
              </a:rPr>
              <a:t>C</a:t>
            </a:r>
            <a:r>
              <a:rPr lang="en-US" sz="2000" b="1">
                <a:solidFill>
                  <a:srgbClr val="333399"/>
                </a:solidFill>
              </a:rPr>
              <a:t> </a:t>
            </a:r>
            <a:r>
              <a:rPr lang="el-GR" sz="2000" b="1">
                <a:solidFill>
                  <a:srgbClr val="333399"/>
                </a:solidFill>
              </a:rPr>
              <a:t>σε</a:t>
            </a:r>
            <a:r>
              <a:rPr lang="en-US" sz="2000" b="1">
                <a:solidFill>
                  <a:srgbClr val="333399"/>
                </a:solidFill>
              </a:rPr>
              <a:t> 15-20 </a:t>
            </a:r>
            <a:r>
              <a:rPr lang="en-US" sz="2000" b="1" baseline="30000" err="1">
                <a:solidFill>
                  <a:srgbClr val="333399"/>
                </a:solidFill>
              </a:rPr>
              <a:t>o</a:t>
            </a:r>
            <a:r>
              <a:rPr lang="en-US" sz="2000" b="1" err="1">
                <a:solidFill>
                  <a:srgbClr val="333399"/>
                </a:solidFill>
              </a:rPr>
              <a:t>C</a:t>
            </a:r>
            <a:r>
              <a:rPr lang="en-US" sz="2000" b="1">
                <a:solidFill>
                  <a:srgbClr val="333399"/>
                </a:solidFill>
              </a:rPr>
              <a:t>, </a:t>
            </a:r>
            <a:r>
              <a:rPr lang="el-GR" sz="2000" b="1">
                <a:solidFill>
                  <a:srgbClr val="333399"/>
                </a:solidFill>
              </a:rPr>
              <a:t>μείωση σφυγμών από 250 σε 10 το λεπτό</a:t>
            </a:r>
            <a:r>
              <a:rPr lang="en-US" sz="2000" b="1">
                <a:solidFill>
                  <a:srgbClr val="333399"/>
                </a:solidFill>
              </a:rPr>
              <a:t>)</a:t>
            </a:r>
            <a:r>
              <a:rPr lang="el-GR" sz="2000" b="1">
                <a:solidFill>
                  <a:srgbClr val="333399"/>
                </a:solidFill>
              </a:rPr>
              <a:t>.</a:t>
            </a:r>
            <a:r>
              <a:rPr lang="en-US" sz="2000" b="1">
                <a:solidFill>
                  <a:srgbClr val="333399"/>
                </a:solidFill>
              </a:rPr>
              <a:t> </a:t>
            </a:r>
            <a:endParaRPr lang="el-GR" sz="2000" b="1">
              <a:solidFill>
                <a:srgbClr val="333399"/>
              </a:solidFill>
            </a:endParaRPr>
          </a:p>
          <a:p>
            <a:pPr algn="just" fontAlgn="base">
              <a:spcBef>
                <a:spcPct val="0"/>
              </a:spcBef>
              <a:spcAft>
                <a:spcPct val="0"/>
              </a:spcAft>
              <a:tabLst>
                <a:tab pos="3411538" algn="l"/>
              </a:tabLst>
            </a:pPr>
            <a:r>
              <a:rPr lang="el-GR" sz="2000" b="1">
                <a:solidFill>
                  <a:srgbClr val="333399"/>
                </a:solidFill>
              </a:rPr>
              <a:t>Πρέπει να ξυπνούν 1-2 φορές κάθε 1-2 εβδομάδες για να τραφούν, να αποβάλλουν ούρα και κόπρανα, έτσι ώστε να αποβάλλονται εγκαίρως οι </a:t>
            </a:r>
            <a:r>
              <a:rPr lang="el-GR" sz="2000" b="1" err="1">
                <a:solidFill>
                  <a:srgbClr val="333399"/>
                </a:solidFill>
              </a:rPr>
              <a:t>καταβολίτες</a:t>
            </a:r>
            <a:r>
              <a:rPr lang="el-GR" sz="2000" b="1">
                <a:solidFill>
                  <a:srgbClr val="333399"/>
                </a:solidFill>
              </a:rPr>
              <a:t>.</a:t>
            </a:r>
            <a:endParaRPr lang="en-GB" sz="2000" b="1">
              <a:solidFill>
                <a:srgbClr val="333399"/>
              </a:solidFill>
            </a:endParaRPr>
          </a:p>
        </p:txBody>
      </p:sp>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 Γένος </a:t>
            </a:r>
            <a:r>
              <a:rPr lang="en-US" sz="2800" b="1" i="1">
                <a:solidFill>
                  <a:srgbClr val="800000"/>
                </a:solidFill>
              </a:rPr>
              <a:t>Erinaceus</a:t>
            </a:r>
            <a:r>
              <a:rPr lang="el-GR" sz="2800" b="1">
                <a:solidFill>
                  <a:srgbClr val="800000"/>
                </a:solidFill>
              </a:rPr>
              <a:t>: Σκαντζόχοιροι</a:t>
            </a:r>
            <a:endParaRPr lang="el-GR" b="1">
              <a:solidFill>
                <a:srgbClr val="000000"/>
              </a:solidFill>
            </a:endParaRPr>
          </a:p>
        </p:txBody>
      </p:sp>
      <p:sp>
        <p:nvSpPr>
          <p:cNvPr id="15" name="Text Box 6"/>
          <p:cNvSpPr txBox="1">
            <a:spLocks noChangeArrowheads="1"/>
          </p:cNvSpPr>
          <p:nvPr/>
        </p:nvSpPr>
        <p:spPr bwMode="auto">
          <a:xfrm>
            <a:off x="302104" y="5221649"/>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3411538" algn="l"/>
              </a:tabLst>
            </a:pPr>
            <a:r>
              <a:rPr lang="el-GR" sz="2000" b="1">
                <a:solidFill>
                  <a:srgbClr val="C00000"/>
                </a:solidFill>
              </a:rPr>
              <a:t>Μερική ανθεκτικότητα σε δηλητήριο φιδιών</a:t>
            </a:r>
            <a:r>
              <a:rPr lang="el-GR" sz="2000" b="1">
                <a:solidFill>
                  <a:schemeClr val="accent2">
                    <a:lumMod val="75000"/>
                  </a:schemeClr>
                </a:solidFill>
              </a:rPr>
              <a:t>:</a:t>
            </a:r>
            <a:r>
              <a:rPr lang="el-GR" sz="2000" b="1">
                <a:solidFill>
                  <a:srgbClr val="C00000"/>
                </a:solidFill>
              </a:rPr>
              <a:t> </a:t>
            </a:r>
            <a:r>
              <a:rPr lang="el-GR" sz="2000" b="1">
                <a:solidFill>
                  <a:schemeClr val="accent2"/>
                </a:solidFill>
              </a:rPr>
              <a:t>Χάρη σε αντιαιμορραγικό παράγοντα (</a:t>
            </a:r>
            <a:r>
              <a:rPr lang="el-GR" sz="2000" b="1" err="1">
                <a:solidFill>
                  <a:schemeClr val="accent2"/>
                </a:solidFill>
              </a:rPr>
              <a:t>ερινακίνη</a:t>
            </a:r>
            <a:r>
              <a:rPr lang="el-GR" sz="2000" b="1">
                <a:solidFill>
                  <a:schemeClr val="accent2"/>
                </a:solidFill>
              </a:rPr>
              <a:t>)</a:t>
            </a:r>
            <a:r>
              <a:rPr lang="en-US" sz="2000" b="1">
                <a:solidFill>
                  <a:schemeClr val="accent2"/>
                </a:solidFill>
              </a:rPr>
              <a:t> </a:t>
            </a:r>
            <a:r>
              <a:rPr lang="el-GR" sz="2000" b="1">
                <a:solidFill>
                  <a:schemeClr val="accent2"/>
                </a:solidFill>
              </a:rPr>
              <a:t>που καταπολεμά την αιμορραγική και </a:t>
            </a:r>
            <a:r>
              <a:rPr lang="el-GR" sz="2000" b="1" err="1">
                <a:solidFill>
                  <a:schemeClr val="accent2"/>
                </a:solidFill>
              </a:rPr>
              <a:t>προτεολυτική</a:t>
            </a:r>
            <a:r>
              <a:rPr lang="el-GR" sz="2000" b="1">
                <a:solidFill>
                  <a:schemeClr val="accent2"/>
                </a:solidFill>
              </a:rPr>
              <a:t> δράση του δηλητηρίου.</a:t>
            </a:r>
            <a:endParaRPr lang="en-GB" sz="2000" b="1">
              <a:solidFill>
                <a:srgbClr val="C00000"/>
              </a:solidFill>
            </a:endParaRPr>
          </a:p>
        </p:txBody>
      </p:sp>
    </p:spTree>
    <p:extLst>
      <p:ext uri="{BB962C8B-B14F-4D97-AF65-F5344CB8AC3E}">
        <p14:creationId xmlns:p14="http://schemas.microsoft.com/office/powerpoint/2010/main" val="23634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02104" y="1268760"/>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Ηθολογία</a:t>
            </a:r>
            <a:r>
              <a:rPr lang="el-GR" sz="2000" b="1">
                <a:solidFill>
                  <a:srgbClr val="333399"/>
                </a:solidFill>
              </a:rPr>
              <a:t>: Μοναχικοί, νυκτόβιοι οργανισμοί. Διαφορετικοί τύποι φωλιών, ανάλογα με εποχή.</a:t>
            </a:r>
            <a:endParaRPr lang="en-GB" sz="2000" b="1">
              <a:solidFill>
                <a:srgbClr val="333399"/>
              </a:solidFill>
            </a:endParaRPr>
          </a:p>
        </p:txBody>
      </p:sp>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 Γένος </a:t>
            </a:r>
            <a:r>
              <a:rPr lang="en-US" sz="2800" b="1" i="1">
                <a:solidFill>
                  <a:srgbClr val="800000"/>
                </a:solidFill>
              </a:rPr>
              <a:t>Erinaceus</a:t>
            </a:r>
            <a:r>
              <a:rPr lang="el-GR" sz="2800" b="1">
                <a:solidFill>
                  <a:srgbClr val="800000"/>
                </a:solidFill>
              </a:rPr>
              <a:t>: Σκαντζόχοιροι</a:t>
            </a:r>
            <a:endParaRPr lang="el-GR" b="1">
              <a:solidFill>
                <a:srgbClr val="000000"/>
              </a:solidFill>
            </a:endParaRPr>
          </a:p>
        </p:txBody>
      </p:sp>
      <p:sp>
        <p:nvSpPr>
          <p:cNvPr id="11" name="Text Box 6"/>
          <p:cNvSpPr txBox="1">
            <a:spLocks noChangeArrowheads="1"/>
          </p:cNvSpPr>
          <p:nvPr/>
        </p:nvSpPr>
        <p:spPr bwMode="auto">
          <a:xfrm>
            <a:off x="266385" y="2014971"/>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Διατροφή</a:t>
            </a:r>
            <a:r>
              <a:rPr lang="el-GR" sz="2000" b="1">
                <a:solidFill>
                  <a:srgbClr val="333399"/>
                </a:solidFill>
              </a:rPr>
              <a:t>: Παμφάγα </a:t>
            </a:r>
            <a:r>
              <a:rPr lang="el-GR" sz="2000" b="1">
                <a:solidFill>
                  <a:srgbClr val="333399"/>
                </a:solidFill>
                <a:sym typeface="Wingdings" pitchFamily="2" charset="2"/>
              </a:rPr>
              <a:t> από ασπόνδυλα (κατά προτίμηση χωρίς σκληρούς εξωσκελετούς) μέχρι μικρά σπονδυλωτά, αυγά πτηνών, αλλά και φρούτα και μύκητες. Ημερήσια πρόσληψη περί τα 70 </a:t>
            </a:r>
            <a:r>
              <a:rPr lang="en-US" sz="2000" b="1">
                <a:solidFill>
                  <a:srgbClr val="333399"/>
                </a:solidFill>
                <a:sym typeface="Wingdings" pitchFamily="2" charset="2"/>
              </a:rPr>
              <a:t>gr</a:t>
            </a:r>
            <a:r>
              <a:rPr lang="el-GR" sz="2000" b="1">
                <a:solidFill>
                  <a:srgbClr val="333399"/>
                </a:solidFill>
                <a:sym typeface="Wingdings" pitchFamily="2" charset="2"/>
              </a:rPr>
              <a:t>. </a:t>
            </a:r>
            <a:endParaRPr lang="en-GB" sz="2000" b="1">
              <a:solidFill>
                <a:srgbClr val="333399"/>
              </a:solidFill>
            </a:endParaRPr>
          </a:p>
        </p:txBody>
      </p:sp>
      <p:sp>
        <p:nvSpPr>
          <p:cNvPr id="12" name="Text Box 6"/>
          <p:cNvSpPr txBox="1">
            <a:spLocks noChangeArrowheads="1"/>
          </p:cNvSpPr>
          <p:nvPr/>
        </p:nvSpPr>
        <p:spPr bwMode="auto">
          <a:xfrm>
            <a:off x="266385" y="3068960"/>
            <a:ext cx="853979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Αναπαραγωγικά όργανα</a:t>
            </a:r>
            <a:r>
              <a:rPr lang="el-GR" sz="2000" b="1">
                <a:solidFill>
                  <a:srgbClr val="333399"/>
                </a:solidFill>
              </a:rPr>
              <a:t>: όρχεις εσωτερικοί. </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Θηλές</a:t>
            </a:r>
            <a:r>
              <a:rPr lang="el-GR" sz="2000" b="1">
                <a:solidFill>
                  <a:srgbClr val="333399"/>
                </a:solidFill>
              </a:rPr>
              <a:t>: 5 ζεύγη</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Αναπαραγωγική</a:t>
            </a:r>
            <a:r>
              <a:rPr lang="el-GR" sz="2000" b="1">
                <a:solidFill>
                  <a:srgbClr val="333399"/>
                </a:solidFill>
              </a:rPr>
              <a:t> </a:t>
            </a:r>
            <a:r>
              <a:rPr lang="el-GR" sz="2000" b="1">
                <a:solidFill>
                  <a:srgbClr val="00B050"/>
                </a:solidFill>
              </a:rPr>
              <a:t>Περίοδος</a:t>
            </a:r>
            <a:r>
              <a:rPr lang="el-GR" sz="2000" b="1">
                <a:solidFill>
                  <a:srgbClr val="333399"/>
                </a:solidFill>
              </a:rPr>
              <a:t>: Μάιος-Σεπτέμβριος</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Κύηση</a:t>
            </a:r>
            <a:r>
              <a:rPr lang="el-GR" sz="2000" b="1">
                <a:solidFill>
                  <a:srgbClr val="333399"/>
                </a:solidFill>
              </a:rPr>
              <a:t>: 30-40 ημέρες</a:t>
            </a:r>
          </a:p>
          <a:p>
            <a:pPr marL="900113" indent="-900113" algn="just" fontAlgn="base">
              <a:spcBef>
                <a:spcPct val="0"/>
              </a:spcBef>
              <a:spcAft>
                <a:spcPct val="0"/>
              </a:spcAft>
              <a:tabLst>
                <a:tab pos="900113" algn="l"/>
              </a:tabLst>
            </a:pPr>
            <a:r>
              <a:rPr lang="el-GR" sz="2000" b="1">
                <a:solidFill>
                  <a:srgbClr val="00B050"/>
                </a:solidFill>
              </a:rPr>
              <a:t>	Γέννες</a:t>
            </a:r>
            <a:r>
              <a:rPr lang="el-GR" sz="2000" b="1">
                <a:solidFill>
                  <a:srgbClr val="333399"/>
                </a:solidFill>
              </a:rPr>
              <a:t>: 1-2 το χρόνο με 2-10 μικρά. Τα μικρά είναι τυφλά και κουφά.</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Εμφάνιση αγκαθιών</a:t>
            </a:r>
            <a:r>
              <a:rPr lang="el-GR" sz="2000" b="1">
                <a:solidFill>
                  <a:srgbClr val="333399"/>
                </a:solidFill>
              </a:rPr>
              <a:t>: 24 ώρες μετά τον τοκετό</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Ενήλικα αγκάθια</a:t>
            </a:r>
            <a:r>
              <a:rPr lang="el-GR" sz="2000" b="1">
                <a:solidFill>
                  <a:srgbClr val="333399"/>
                </a:solidFill>
              </a:rPr>
              <a:t>: 2-3 εβδομάδες μετά τον τοκετό </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Απογαλακτισμός</a:t>
            </a:r>
            <a:r>
              <a:rPr lang="el-GR" sz="2000" b="1">
                <a:solidFill>
                  <a:srgbClr val="333399"/>
                </a:solidFill>
              </a:rPr>
              <a:t>: 6 εβδομάδες μετά τον τοκετό</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Αναπαραγωγική ωριμότητα</a:t>
            </a:r>
            <a:r>
              <a:rPr lang="el-GR" sz="2000" b="1">
                <a:solidFill>
                  <a:srgbClr val="333399"/>
                </a:solidFill>
              </a:rPr>
              <a:t>: 12 μήνες</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Όριο ζωής</a:t>
            </a:r>
            <a:r>
              <a:rPr lang="el-GR" sz="2000" b="1">
                <a:solidFill>
                  <a:srgbClr val="333399"/>
                </a:solidFill>
              </a:rPr>
              <a:t>: από 3 έως 7 με 10 έτη κατά μέγιστο</a:t>
            </a:r>
          </a:p>
        </p:txBody>
      </p:sp>
    </p:spTree>
    <p:extLst>
      <p:ext uri="{BB962C8B-B14F-4D97-AF65-F5344CB8AC3E}">
        <p14:creationId xmlns:p14="http://schemas.microsoft.com/office/powerpoint/2010/main" val="12038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Effect transition="in" filter="fade">
                                      <p:cBhvr>
                                        <p:cTn id="37" dur="500"/>
                                        <p:tgtEl>
                                          <p:spTgt spid="1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6" end="6"/>
                                            </p:txEl>
                                          </p:spTgt>
                                        </p:tgtEl>
                                        <p:attrNameLst>
                                          <p:attrName>style.visibility</p:attrName>
                                        </p:attrNameLst>
                                      </p:cBhvr>
                                      <p:to>
                                        <p:strVal val="visible"/>
                                      </p:to>
                                    </p:set>
                                    <p:animEffect transition="in" filter="fade">
                                      <p:cBhvr>
                                        <p:cTn id="47" dur="500"/>
                                        <p:tgtEl>
                                          <p:spTgt spid="1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Effect transition="in" filter="fade">
                                      <p:cBhvr>
                                        <p:cTn id="52" dur="500"/>
                                        <p:tgtEl>
                                          <p:spTgt spid="1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xEl>
                                              <p:pRg st="8" end="8"/>
                                            </p:txEl>
                                          </p:spTgt>
                                        </p:tgtEl>
                                        <p:attrNameLst>
                                          <p:attrName>style.visibility</p:attrName>
                                        </p:attrNameLst>
                                      </p:cBhvr>
                                      <p:to>
                                        <p:strVal val="visible"/>
                                      </p:to>
                                    </p:set>
                                    <p:animEffect transition="in" filter="fade">
                                      <p:cBhvr>
                                        <p:cTn id="57" dur="500"/>
                                        <p:tgtEl>
                                          <p:spTgt spid="1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xEl>
                                              <p:pRg st="9" end="9"/>
                                            </p:txEl>
                                          </p:spTgt>
                                        </p:tgtEl>
                                        <p:attrNameLst>
                                          <p:attrName>style.visibility</p:attrName>
                                        </p:attrNameLst>
                                      </p:cBhvr>
                                      <p:to>
                                        <p:strVal val="visible"/>
                                      </p:to>
                                    </p:set>
                                    <p:animEffect transition="in" filter="fade">
                                      <p:cBhvr>
                                        <p:cTn id="62" dur="500"/>
                                        <p:tgtEl>
                                          <p:spTgt spid="12">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2">
                                            <p:txEl>
                                              <p:pRg st="10" end="10"/>
                                            </p:txEl>
                                          </p:spTgt>
                                        </p:tgtEl>
                                        <p:attrNameLst>
                                          <p:attrName>style.visibility</p:attrName>
                                        </p:attrNameLst>
                                      </p:cBhvr>
                                      <p:to>
                                        <p:strVal val="visible"/>
                                      </p:to>
                                    </p:set>
                                    <p:animEffect transition="in" filter="fade">
                                      <p:cBhvr>
                                        <p:cTn id="67"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2716595" y="1268760"/>
            <a:ext cx="37108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C00000"/>
                </a:solidFill>
              </a:rPr>
              <a:t> Καρυότυπος</a:t>
            </a:r>
            <a:r>
              <a:rPr lang="el-GR" sz="2000" b="1">
                <a:solidFill>
                  <a:srgbClr val="333399"/>
                </a:solidFill>
              </a:rPr>
              <a:t>: 2</a:t>
            </a:r>
            <a:r>
              <a:rPr lang="en-US" sz="2000" b="1" i="1">
                <a:solidFill>
                  <a:srgbClr val="333399"/>
                </a:solidFill>
              </a:rPr>
              <a:t>n</a:t>
            </a:r>
            <a:r>
              <a:rPr lang="en-US" sz="2000" b="1">
                <a:solidFill>
                  <a:srgbClr val="333399"/>
                </a:solidFill>
              </a:rPr>
              <a:t>=48, NF=94</a:t>
            </a:r>
            <a:endParaRPr lang="en-GB" sz="2000" b="1">
              <a:solidFill>
                <a:srgbClr val="333399"/>
              </a:solidFill>
            </a:endParaRPr>
          </a:p>
        </p:txBody>
      </p:sp>
      <p:sp>
        <p:nvSpPr>
          <p:cNvPr id="1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 Γένος </a:t>
            </a:r>
            <a:r>
              <a:rPr lang="en-US" sz="2800" b="1" i="1">
                <a:solidFill>
                  <a:srgbClr val="800000"/>
                </a:solidFill>
              </a:rPr>
              <a:t>Erinaceus</a:t>
            </a:r>
            <a:r>
              <a:rPr lang="el-GR" sz="2800" b="1">
                <a:solidFill>
                  <a:srgbClr val="800000"/>
                </a:solidFill>
              </a:rPr>
              <a:t>: Σκαντζόχοιροι</a:t>
            </a:r>
            <a:endParaRPr lang="el-GR" b="1">
              <a:solidFill>
                <a:srgbClr val="000000"/>
              </a:solidFill>
            </a:endParaRPr>
          </a:p>
        </p:txBody>
      </p:sp>
      <p:pic>
        <p:nvPicPr>
          <p:cNvPr id="3074" name="Picture 2" descr="F:\1.Πανεπιστήμιο\Διδασκαλία\1.Προπτυχιακά\2.Πανίδα της Ελλάδος\Παραδόσεις\source files\Εντομοφάγα\Erinaceus roumanicus karyoty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56014"/>
            <a:ext cx="3994398" cy="2888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340507" y="2492896"/>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n-US" sz="2000" b="1">
                <a:solidFill>
                  <a:srgbClr val="C00000"/>
                </a:solidFill>
              </a:rPr>
              <a:t> </a:t>
            </a:r>
            <a:r>
              <a:rPr lang="el-GR" sz="2000" b="1" i="1">
                <a:solidFill>
                  <a:srgbClr val="C00000"/>
                </a:solidFill>
              </a:rPr>
              <a:t>Ε. </a:t>
            </a:r>
            <a:r>
              <a:rPr lang="en-US" sz="2000" b="1" i="1" err="1">
                <a:solidFill>
                  <a:srgbClr val="C00000"/>
                </a:solidFill>
              </a:rPr>
              <a:t>roumanicus</a:t>
            </a:r>
            <a:r>
              <a:rPr lang="en-US" sz="2000" b="1" i="1">
                <a:solidFill>
                  <a:srgbClr val="C00000"/>
                </a:solidFill>
              </a:rPr>
              <a:t>, E. </a:t>
            </a:r>
            <a:r>
              <a:rPr lang="en-US" sz="2000" b="1" i="1" err="1">
                <a:solidFill>
                  <a:srgbClr val="C00000"/>
                </a:solidFill>
              </a:rPr>
              <a:t>concolor</a:t>
            </a:r>
            <a:endParaRPr lang="en-GB" sz="2000" b="1" i="1">
              <a:solidFill>
                <a:srgbClr val="333399"/>
              </a:solidFill>
            </a:endParaRPr>
          </a:p>
        </p:txBody>
      </p:sp>
      <p:sp>
        <p:nvSpPr>
          <p:cNvPr id="9" name="Text Box 6"/>
          <p:cNvSpPr txBox="1">
            <a:spLocks noChangeArrowheads="1"/>
          </p:cNvSpPr>
          <p:nvPr/>
        </p:nvSpPr>
        <p:spPr bwMode="auto">
          <a:xfrm>
            <a:off x="4809170" y="2492896"/>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n-US" sz="2000" b="1">
                <a:solidFill>
                  <a:srgbClr val="C00000"/>
                </a:solidFill>
              </a:rPr>
              <a:t> </a:t>
            </a:r>
            <a:r>
              <a:rPr lang="el-GR" sz="2000" b="1" i="1">
                <a:solidFill>
                  <a:srgbClr val="C00000"/>
                </a:solidFill>
              </a:rPr>
              <a:t>Ε. </a:t>
            </a:r>
            <a:r>
              <a:rPr lang="en-US" sz="2000" b="1" i="1" err="1">
                <a:solidFill>
                  <a:srgbClr val="C00000"/>
                </a:solidFill>
              </a:rPr>
              <a:t>concolor</a:t>
            </a:r>
            <a:r>
              <a:rPr lang="en-US" sz="2000" b="1">
                <a:solidFill>
                  <a:srgbClr val="C00000"/>
                </a:solidFill>
              </a:rPr>
              <a:t> subsp. </a:t>
            </a:r>
            <a:r>
              <a:rPr lang="en-US" sz="2000" b="1" i="1" err="1">
                <a:solidFill>
                  <a:srgbClr val="C00000"/>
                </a:solidFill>
              </a:rPr>
              <a:t>rhodius</a:t>
            </a:r>
            <a:endParaRPr lang="en-GB" sz="2000" b="1" i="1">
              <a:solidFill>
                <a:srgbClr val="333399"/>
              </a:solidFill>
            </a:endParaRPr>
          </a:p>
        </p:txBody>
      </p:sp>
      <p:pic>
        <p:nvPicPr>
          <p:cNvPr id="3075" name="Picture 3" descr="F:\1.Πανεπιστήμιο\Διδασκαλία\1.Προπτυχιακά\2.Πανίδα της Ελλάδος\Παραδόσεις\source files\Εντομοφάγα\Erinaceus concolor rhodius karyoty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3022837"/>
            <a:ext cx="3918148" cy="3154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9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Talpidae</a:t>
            </a:r>
            <a:r>
              <a:rPr lang="el-GR" sz="2800" b="1">
                <a:solidFill>
                  <a:srgbClr val="800000"/>
                </a:solidFill>
              </a:rPr>
              <a:t>: Ασπάλακες</a:t>
            </a:r>
            <a:endParaRPr lang="el-GR" b="1">
              <a:solidFill>
                <a:srgbClr val="000000"/>
              </a:solidFill>
            </a:endParaRPr>
          </a:p>
        </p:txBody>
      </p:sp>
      <p:sp>
        <p:nvSpPr>
          <p:cNvPr id="8" name="Text Box 6"/>
          <p:cNvSpPr txBox="1">
            <a:spLocks noChangeArrowheads="1"/>
          </p:cNvSpPr>
          <p:nvPr/>
        </p:nvSpPr>
        <p:spPr bwMode="auto">
          <a:xfrm>
            <a:off x="276920" y="10781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Ελλάδα: </a:t>
            </a:r>
            <a:r>
              <a:rPr lang="el-GR" sz="2000" b="1">
                <a:solidFill>
                  <a:srgbClr val="C00000"/>
                </a:solidFill>
              </a:rPr>
              <a:t>Γένος </a:t>
            </a:r>
            <a:r>
              <a:rPr lang="en-US" sz="2000" b="1" i="1" err="1">
                <a:solidFill>
                  <a:srgbClr val="C00000"/>
                </a:solidFill>
              </a:rPr>
              <a:t>Talpa</a:t>
            </a:r>
            <a:endParaRPr lang="en-US" sz="2000" b="1" i="1">
              <a:solidFill>
                <a:srgbClr val="C00000"/>
              </a:solidFill>
            </a:endParaRPr>
          </a:p>
        </p:txBody>
      </p:sp>
      <p:sp>
        <p:nvSpPr>
          <p:cNvPr id="3" name="Ορθογώνιο 2"/>
          <p:cNvSpPr/>
          <p:nvPr/>
        </p:nvSpPr>
        <p:spPr>
          <a:xfrm>
            <a:off x="323528" y="1486525"/>
            <a:ext cx="7921377" cy="4801314"/>
          </a:xfrm>
          <a:prstGeom prst="rect">
            <a:avLst/>
          </a:prstGeom>
        </p:spPr>
        <p:txBody>
          <a:bodyPr wrap="square">
            <a:spAutoFit/>
          </a:bodyPr>
          <a:lstStyle/>
          <a:p>
            <a:pPr algn="just" fontAlgn="base">
              <a:spcBef>
                <a:spcPct val="0"/>
              </a:spcBef>
              <a:spcAft>
                <a:spcPct val="0"/>
              </a:spcAft>
              <a:buFontTx/>
              <a:buChar char="•"/>
              <a:tabLst>
                <a:tab pos="1257300" algn="l"/>
              </a:tabLst>
            </a:pPr>
            <a:r>
              <a:rPr lang="en-US" b="1" dirty="0">
                <a:solidFill>
                  <a:srgbClr val="333399"/>
                </a:solidFill>
              </a:rPr>
              <a:t> </a:t>
            </a:r>
            <a:r>
              <a:rPr lang="el-GR" b="1" dirty="0">
                <a:solidFill>
                  <a:srgbClr val="333399"/>
                </a:solidFill>
              </a:rPr>
              <a:t>Τρία είδη (;): 	</a:t>
            </a:r>
          </a:p>
          <a:p>
            <a:pPr algn="just" fontAlgn="base">
              <a:spcBef>
                <a:spcPct val="0"/>
              </a:spcBef>
              <a:spcAft>
                <a:spcPct val="0"/>
              </a:spcAft>
              <a:tabLst>
                <a:tab pos="623888" algn="l"/>
              </a:tabLst>
            </a:pPr>
            <a:r>
              <a:rPr lang="en-US" b="1" i="1" dirty="0">
                <a:solidFill>
                  <a:srgbClr val="C00000"/>
                </a:solidFill>
              </a:rPr>
              <a:t>	</a:t>
            </a:r>
          </a:p>
          <a:p>
            <a:pPr lvl="1" algn="just" fontAlgn="base">
              <a:spcBef>
                <a:spcPct val="0"/>
              </a:spcBef>
              <a:spcAft>
                <a:spcPct val="0"/>
              </a:spcAft>
              <a:tabLst>
                <a:tab pos="623888" algn="l"/>
              </a:tabLst>
            </a:pPr>
            <a:r>
              <a:rPr lang="en-US" b="1" i="1" dirty="0">
                <a:solidFill>
                  <a:srgbClr val="C00000"/>
                </a:solidFill>
              </a:rPr>
              <a:t>T. caeca</a:t>
            </a:r>
            <a:r>
              <a:rPr lang="el-GR" b="1" i="1" dirty="0">
                <a:solidFill>
                  <a:srgbClr val="C00000"/>
                </a:solidFill>
              </a:rPr>
              <a:t> </a:t>
            </a:r>
            <a:r>
              <a:rPr lang="el-GR" b="1" dirty="0">
                <a:solidFill>
                  <a:srgbClr val="C00000"/>
                </a:solidFill>
              </a:rPr>
              <a:t>(</a:t>
            </a:r>
            <a:r>
              <a:rPr lang="el-GR" b="1" dirty="0" err="1">
                <a:solidFill>
                  <a:srgbClr val="C00000"/>
                </a:solidFill>
              </a:rPr>
              <a:t>Τυφλασπάλακας</a:t>
            </a:r>
            <a:r>
              <a:rPr lang="el-GR" b="1" dirty="0">
                <a:solidFill>
                  <a:srgbClr val="C00000"/>
                </a:solidFill>
              </a:rPr>
              <a:t> – </a:t>
            </a:r>
            <a:r>
              <a:rPr lang="en-US" b="1" dirty="0">
                <a:solidFill>
                  <a:srgbClr val="C00000"/>
                </a:solidFill>
              </a:rPr>
              <a:t>DD)</a:t>
            </a:r>
            <a:endParaRPr lang="en-US" b="1" i="1" dirty="0">
              <a:solidFill>
                <a:srgbClr val="C00000"/>
              </a:solidFill>
            </a:endParaRPr>
          </a:p>
          <a:p>
            <a:pPr algn="just" fontAlgn="base">
              <a:spcBef>
                <a:spcPct val="0"/>
              </a:spcBef>
              <a:spcAft>
                <a:spcPct val="0"/>
              </a:spcAft>
              <a:tabLst>
                <a:tab pos="623888" algn="l"/>
              </a:tabLst>
            </a:pPr>
            <a:r>
              <a:rPr lang="en-US" b="1" i="1" dirty="0">
                <a:solidFill>
                  <a:srgbClr val="C00000"/>
                </a:solidFill>
              </a:rPr>
              <a:t>	</a:t>
            </a: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r>
              <a:rPr lang="en-US" b="1" i="1" dirty="0">
                <a:solidFill>
                  <a:srgbClr val="C00000"/>
                </a:solidFill>
              </a:rPr>
              <a:t>	</a:t>
            </a:r>
            <a:r>
              <a:rPr lang="el-GR" b="1" i="1" dirty="0">
                <a:solidFill>
                  <a:srgbClr val="C00000"/>
                </a:solidFill>
              </a:rPr>
              <a:t>Τ.</a:t>
            </a:r>
            <a:r>
              <a:rPr lang="en-US" b="1" i="1" dirty="0">
                <a:solidFill>
                  <a:srgbClr val="C00000"/>
                </a:solidFill>
              </a:rPr>
              <a:t> europaea </a:t>
            </a:r>
            <a:r>
              <a:rPr lang="en-US" b="1" dirty="0">
                <a:solidFill>
                  <a:srgbClr val="C00000"/>
                </a:solidFill>
              </a:rPr>
              <a:t>(</a:t>
            </a:r>
            <a:r>
              <a:rPr lang="el-GR" b="1" dirty="0">
                <a:solidFill>
                  <a:srgbClr val="C00000"/>
                </a:solidFill>
              </a:rPr>
              <a:t>Ασπάλακας- </a:t>
            </a:r>
            <a:r>
              <a:rPr lang="en-US" b="1" dirty="0">
                <a:solidFill>
                  <a:srgbClr val="C00000"/>
                </a:solidFill>
              </a:rPr>
              <a:t>LC)</a:t>
            </a:r>
          </a:p>
          <a:p>
            <a:pPr algn="just" fontAlgn="base">
              <a:spcBef>
                <a:spcPct val="0"/>
              </a:spcBef>
              <a:spcAft>
                <a:spcPct val="0"/>
              </a:spcAft>
              <a:tabLst>
                <a:tab pos="623888" algn="l"/>
              </a:tabLst>
            </a:pPr>
            <a:r>
              <a:rPr lang="en-US" b="1" dirty="0">
                <a:solidFill>
                  <a:srgbClr val="C00000"/>
                </a:solidFill>
              </a:rPr>
              <a:t>	</a:t>
            </a: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endParaRPr lang="en-US" b="1" i="1" dirty="0">
              <a:solidFill>
                <a:srgbClr val="C00000"/>
              </a:solidFill>
            </a:endParaRPr>
          </a:p>
          <a:p>
            <a:pPr algn="just" fontAlgn="base">
              <a:spcBef>
                <a:spcPct val="0"/>
              </a:spcBef>
              <a:spcAft>
                <a:spcPct val="0"/>
              </a:spcAft>
              <a:tabLst>
                <a:tab pos="623888" algn="l"/>
              </a:tabLst>
            </a:pPr>
            <a:r>
              <a:rPr lang="en-US" b="1" i="1" dirty="0">
                <a:solidFill>
                  <a:srgbClr val="C00000"/>
                </a:solidFill>
              </a:rPr>
              <a:t>	T. </a:t>
            </a:r>
            <a:r>
              <a:rPr lang="en-US" b="1" i="1" dirty="0" err="1">
                <a:solidFill>
                  <a:srgbClr val="C00000"/>
                </a:solidFill>
              </a:rPr>
              <a:t>stankovici</a:t>
            </a:r>
            <a:r>
              <a:rPr lang="en-US" b="1" i="1" dirty="0">
                <a:solidFill>
                  <a:srgbClr val="C00000"/>
                </a:solidFill>
              </a:rPr>
              <a:t> </a:t>
            </a:r>
            <a:r>
              <a:rPr lang="en-US" b="1" dirty="0">
                <a:solidFill>
                  <a:srgbClr val="C00000"/>
                </a:solidFill>
              </a:rPr>
              <a:t>(LC)</a:t>
            </a:r>
            <a:endParaRPr lang="el-GR" b="1" i="1" dirty="0">
              <a:solidFill>
                <a:srgbClr val="C00000"/>
              </a:solidFill>
            </a:endParaRPr>
          </a:p>
          <a:p>
            <a:pPr algn="just" fontAlgn="base">
              <a:spcBef>
                <a:spcPct val="0"/>
              </a:spcBef>
              <a:spcAft>
                <a:spcPct val="0"/>
              </a:spcAft>
              <a:tabLst>
                <a:tab pos="1257300" algn="l"/>
              </a:tabLst>
            </a:pPr>
            <a:r>
              <a:rPr lang="el-GR" b="1" dirty="0">
                <a:solidFill>
                  <a:srgbClr val="C00000"/>
                </a:solidFill>
              </a:rPr>
              <a:t>	</a:t>
            </a:r>
            <a:endParaRPr lang="en-GB" b="1" i="1" dirty="0">
              <a:solidFill>
                <a:schemeClr val="accent2"/>
              </a:solidFill>
            </a:endParaRPr>
          </a:p>
        </p:txBody>
      </p:sp>
      <p:pic>
        <p:nvPicPr>
          <p:cNvPr id="17410" name="Picture 2" descr="J:\1.Πανεπιστήμιο\Διδασκαλία\Προπτυχιακά\2013-2014\Πανίδα της Ελλάδος\source files\Talpa speci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4" r="3583" b="2294"/>
          <a:stretch/>
        </p:blipFill>
        <p:spPr bwMode="auto">
          <a:xfrm>
            <a:off x="5123542" y="1412850"/>
            <a:ext cx="3309257" cy="5256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1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fade">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23528" y="6372036"/>
            <a:ext cx="5904582" cy="369332"/>
          </a:xfrm>
          <a:prstGeom prst="rect">
            <a:avLst/>
          </a:prstGeom>
        </p:spPr>
        <p:txBody>
          <a:bodyPr wrap="square">
            <a:spAutoFit/>
          </a:bodyPr>
          <a:lstStyle/>
          <a:p>
            <a:pPr marL="177800" lvl="1" algn="just" fontAlgn="base">
              <a:spcBef>
                <a:spcPct val="0"/>
              </a:spcBef>
              <a:spcAft>
                <a:spcPct val="0"/>
              </a:spcAft>
              <a:tabLst>
                <a:tab pos="355600" algn="l"/>
              </a:tabLst>
            </a:pPr>
            <a:r>
              <a:rPr lang="el-GR" b="1" i="1">
                <a:solidFill>
                  <a:srgbClr val="00B050"/>
                </a:solidFill>
              </a:rPr>
              <a:t>	</a:t>
            </a:r>
            <a:r>
              <a:rPr lang="en-US" b="1" i="1">
                <a:solidFill>
                  <a:srgbClr val="00B050"/>
                </a:solidFill>
              </a:rPr>
              <a:t>T. caeca</a:t>
            </a:r>
            <a:r>
              <a:rPr lang="el-GR" b="1" i="1">
                <a:solidFill>
                  <a:srgbClr val="00B050"/>
                </a:solidFill>
              </a:rPr>
              <a:t> </a:t>
            </a:r>
            <a:r>
              <a:rPr lang="en-US" b="1" i="1">
                <a:solidFill>
                  <a:srgbClr val="C00000"/>
                </a:solidFill>
              </a:rPr>
              <a:t>	</a:t>
            </a:r>
            <a:r>
              <a:rPr lang="el-GR" b="1" i="1">
                <a:solidFill>
                  <a:srgbClr val="C00000"/>
                </a:solidFill>
              </a:rPr>
              <a:t>Τ.</a:t>
            </a:r>
            <a:r>
              <a:rPr lang="en-US" b="1" i="1">
                <a:solidFill>
                  <a:srgbClr val="C00000"/>
                </a:solidFill>
              </a:rPr>
              <a:t> </a:t>
            </a:r>
            <a:r>
              <a:rPr lang="en-US" b="1" i="1" err="1">
                <a:solidFill>
                  <a:srgbClr val="C00000"/>
                </a:solidFill>
              </a:rPr>
              <a:t>europaea</a:t>
            </a:r>
            <a:r>
              <a:rPr lang="en-US" b="1" i="1">
                <a:solidFill>
                  <a:srgbClr val="C00000"/>
                </a:solidFill>
              </a:rPr>
              <a:t> </a:t>
            </a:r>
            <a:r>
              <a:rPr lang="en-US" b="1">
                <a:solidFill>
                  <a:srgbClr val="C00000"/>
                </a:solidFill>
              </a:rPr>
              <a:t>	</a:t>
            </a:r>
            <a:r>
              <a:rPr lang="en-US" b="1" i="1">
                <a:solidFill>
                  <a:schemeClr val="accent2"/>
                </a:solidFill>
              </a:rPr>
              <a:t>T. </a:t>
            </a:r>
            <a:r>
              <a:rPr lang="en-US" b="1" i="1" err="1">
                <a:solidFill>
                  <a:schemeClr val="accent2"/>
                </a:solidFill>
              </a:rPr>
              <a:t>stankovici</a:t>
            </a:r>
            <a:r>
              <a:rPr lang="el-GR" b="1">
                <a:solidFill>
                  <a:srgbClr val="C00000"/>
                </a:solidFill>
              </a:rPr>
              <a:t>	</a:t>
            </a:r>
            <a:endParaRPr lang="en-GB" b="1" i="1">
              <a:solidFill>
                <a:schemeClr val="accent2"/>
              </a:solidFill>
            </a:endParaRPr>
          </a:p>
        </p:txBody>
      </p:sp>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Γένος </a:t>
            </a:r>
            <a:r>
              <a:rPr lang="en-US" sz="2800" b="1" i="1" err="1">
                <a:solidFill>
                  <a:srgbClr val="800000"/>
                </a:solidFill>
              </a:rPr>
              <a:t>Talpa</a:t>
            </a:r>
            <a:r>
              <a:rPr lang="el-GR" sz="2800" b="1">
                <a:solidFill>
                  <a:srgbClr val="800000"/>
                </a:solidFill>
              </a:rPr>
              <a:t>: Εξάπλωση στην Ελλάδα</a:t>
            </a:r>
            <a:endParaRPr lang="el-GR" b="1">
              <a:solidFill>
                <a:srgbClr val="000000"/>
              </a:solidFill>
            </a:endParaRPr>
          </a:p>
        </p:txBody>
      </p:sp>
      <p:pic>
        <p:nvPicPr>
          <p:cNvPr id="22531" name="Picture 3" descr="J:\1.Πανεπιστήμιο\Διδασκαλία\Προπτυχιακά\2013-2014\Πανίδα της Ελλάδος\source files\Talpa 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07" y="1230946"/>
            <a:ext cx="5616624" cy="5056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6114409" y="5881105"/>
            <a:ext cx="3029591"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700" b="1" err="1">
                <a:solidFill>
                  <a:srgbClr val="C00000"/>
                </a:solidFill>
              </a:rPr>
              <a:t>Tryfonopoulos</a:t>
            </a:r>
            <a:r>
              <a:rPr lang="en-US" sz="1700" b="1">
                <a:solidFill>
                  <a:srgbClr val="C00000"/>
                </a:solidFill>
              </a:rPr>
              <a:t> et al, 2010</a:t>
            </a:r>
            <a:endParaRPr lang="en-GB" sz="1700" b="1">
              <a:solidFill>
                <a:srgbClr val="333399"/>
              </a:solidFill>
            </a:endParaRPr>
          </a:p>
        </p:txBody>
      </p:sp>
      <p:sp>
        <p:nvSpPr>
          <p:cNvPr id="7" name="Text Box 6"/>
          <p:cNvSpPr txBox="1">
            <a:spLocks noChangeArrowheads="1"/>
          </p:cNvSpPr>
          <p:nvPr/>
        </p:nvSpPr>
        <p:spPr bwMode="auto">
          <a:xfrm>
            <a:off x="6128843" y="1230946"/>
            <a:ext cx="262837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Aft>
                <a:spcPts val="600"/>
              </a:spcAft>
              <a:buFontTx/>
              <a:buChar char="•"/>
            </a:pPr>
            <a:r>
              <a:rPr lang="el-GR" sz="2000" b="1">
                <a:solidFill>
                  <a:srgbClr val="333399"/>
                </a:solidFill>
              </a:rPr>
              <a:t>  </a:t>
            </a:r>
            <a:r>
              <a:rPr lang="en-US" i="1">
                <a:solidFill>
                  <a:srgbClr val="002060"/>
                </a:solidFill>
              </a:rPr>
              <a:t>T. </a:t>
            </a:r>
            <a:r>
              <a:rPr lang="en-US" i="1" err="1">
                <a:solidFill>
                  <a:srgbClr val="002060"/>
                </a:solidFill>
              </a:rPr>
              <a:t>stankovici</a:t>
            </a:r>
            <a:r>
              <a:rPr lang="en-US">
                <a:solidFill>
                  <a:srgbClr val="002060"/>
                </a:solidFill>
              </a:rPr>
              <a:t>: </a:t>
            </a:r>
            <a:r>
              <a:rPr lang="el-GR">
                <a:solidFill>
                  <a:srgbClr val="002060"/>
                </a:solidFill>
              </a:rPr>
              <a:t>Μεγαλύτερη εξάπλωση στην Ελλάδα (ΒΔ-Δ Ελλάδα μέχρι Β Πελοπόννησο και την Κεφαλονιά.</a:t>
            </a:r>
            <a:endParaRPr lang="el-GR">
              <a:solidFill>
                <a:srgbClr val="C00000"/>
              </a:solidFill>
            </a:endParaRPr>
          </a:p>
          <a:p>
            <a:pPr algn="just" fontAlgn="base">
              <a:spcAft>
                <a:spcPts val="600"/>
              </a:spcAft>
              <a:buFontTx/>
              <a:buChar char="•"/>
            </a:pPr>
            <a:r>
              <a:rPr lang="el-GR">
                <a:solidFill>
                  <a:srgbClr val="C00000"/>
                </a:solidFill>
              </a:rPr>
              <a:t> </a:t>
            </a:r>
            <a:r>
              <a:rPr lang="en-US" i="1">
                <a:solidFill>
                  <a:srgbClr val="C00000"/>
                </a:solidFill>
              </a:rPr>
              <a:t>T. </a:t>
            </a:r>
            <a:r>
              <a:rPr lang="en-US" i="1" err="1">
                <a:solidFill>
                  <a:srgbClr val="C00000"/>
                </a:solidFill>
              </a:rPr>
              <a:t>europaea</a:t>
            </a:r>
            <a:r>
              <a:rPr lang="el-GR">
                <a:solidFill>
                  <a:srgbClr val="C00000"/>
                </a:solidFill>
              </a:rPr>
              <a:t>: Φαίνεται ότι υπάρχει σε μόνο δύο θέσεις της Β. Ελλάδας – Ειδομένη (Κιλκίς) και Νέα </a:t>
            </a:r>
            <a:r>
              <a:rPr lang="el-GR" err="1">
                <a:solidFill>
                  <a:srgbClr val="C00000"/>
                </a:solidFill>
              </a:rPr>
              <a:t>Μάλγαρα</a:t>
            </a:r>
            <a:r>
              <a:rPr lang="el-GR">
                <a:solidFill>
                  <a:srgbClr val="C00000"/>
                </a:solidFill>
              </a:rPr>
              <a:t> (Θεσσαλονίκη).</a:t>
            </a:r>
            <a:endParaRPr lang="el-GR">
              <a:solidFill>
                <a:srgbClr val="00B050"/>
              </a:solidFill>
            </a:endParaRPr>
          </a:p>
          <a:p>
            <a:pPr algn="just" fontAlgn="base">
              <a:spcAft>
                <a:spcPts val="600"/>
              </a:spcAft>
              <a:buFontTx/>
              <a:buChar char="•"/>
            </a:pPr>
            <a:r>
              <a:rPr lang="el-GR">
                <a:solidFill>
                  <a:srgbClr val="00B050"/>
                </a:solidFill>
              </a:rPr>
              <a:t> Αμφίβολη η ύπαρξη της </a:t>
            </a:r>
            <a:r>
              <a:rPr lang="en-US" i="1">
                <a:solidFill>
                  <a:srgbClr val="00B050"/>
                </a:solidFill>
              </a:rPr>
              <a:t>T. caeca</a:t>
            </a:r>
            <a:r>
              <a:rPr lang="en-US">
                <a:solidFill>
                  <a:srgbClr val="00B050"/>
                </a:solidFill>
              </a:rPr>
              <a:t> </a:t>
            </a:r>
            <a:r>
              <a:rPr lang="el-GR">
                <a:solidFill>
                  <a:srgbClr val="00B050"/>
                </a:solidFill>
              </a:rPr>
              <a:t>στον Όλυμπο.</a:t>
            </a:r>
            <a:endParaRPr lang="en-GB" i="1">
              <a:solidFill>
                <a:srgbClr val="00B050"/>
              </a:solidFill>
            </a:endParaRPr>
          </a:p>
        </p:txBody>
      </p:sp>
    </p:spTree>
    <p:extLst>
      <p:ext uri="{BB962C8B-B14F-4D97-AF65-F5344CB8AC3E}">
        <p14:creationId xmlns:p14="http://schemas.microsoft.com/office/powerpoint/2010/main" val="347447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Εξέλιξη Θηλαστικών</a:t>
            </a:r>
            <a:endParaRPr lang="el-GR" b="1">
              <a:solidFill>
                <a:srgbClr val="000000"/>
              </a:solidFill>
            </a:endParaRPr>
          </a:p>
        </p:txBody>
      </p:sp>
      <p:pic>
        <p:nvPicPr>
          <p:cNvPr id="1026" name="Picture 2" descr="J:\1.Πανεπιστήμιο\Διδασκαλία\Προπτυχιακά\2013-2014\Πανίδα της Ελλάδος\source files\Skull_synapsida_1.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300" y="2729155"/>
            <a:ext cx="4322653" cy="1990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179512" y="1621249"/>
            <a:ext cx="463230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err="1">
                <a:solidFill>
                  <a:srgbClr val="C00000"/>
                </a:solidFill>
              </a:rPr>
              <a:t>Συναψιδωτά</a:t>
            </a:r>
            <a:r>
              <a:rPr lang="el-GR" sz="2000" b="1">
                <a:solidFill>
                  <a:srgbClr val="333399"/>
                </a:solidFill>
              </a:rPr>
              <a:t>: Πρώτα πραγματικά </a:t>
            </a:r>
            <a:r>
              <a:rPr lang="el-GR" sz="2000" b="1" err="1">
                <a:solidFill>
                  <a:srgbClr val="333399"/>
                </a:solidFill>
              </a:rPr>
              <a:t>αμνιωτά</a:t>
            </a:r>
            <a:r>
              <a:rPr lang="el-GR" sz="2000" b="1">
                <a:solidFill>
                  <a:srgbClr val="333399"/>
                </a:solidFill>
              </a:rPr>
              <a:t> σπονδυλωτά: </a:t>
            </a:r>
            <a:r>
              <a:rPr lang="el-GR" sz="2000" b="1">
                <a:solidFill>
                  <a:srgbClr val="00B050"/>
                </a:solidFill>
              </a:rPr>
              <a:t>Μέση Λιθανθρακοφόρος</a:t>
            </a:r>
            <a:r>
              <a:rPr lang="el-GR" sz="2000" b="1">
                <a:solidFill>
                  <a:srgbClr val="333399"/>
                </a:solidFill>
              </a:rPr>
              <a:t> </a:t>
            </a:r>
            <a:r>
              <a:rPr lang="el-GR" sz="2000" b="1">
                <a:solidFill>
                  <a:srgbClr val="00B050"/>
                </a:solidFill>
              </a:rPr>
              <a:t>περίοδος</a:t>
            </a:r>
            <a:r>
              <a:rPr lang="el-GR" sz="2000" b="1">
                <a:solidFill>
                  <a:srgbClr val="333399"/>
                </a:solidFill>
              </a:rPr>
              <a:t> (320 </a:t>
            </a:r>
            <a:r>
              <a:rPr lang="en-US" sz="2000" b="1" err="1">
                <a:solidFill>
                  <a:srgbClr val="333399"/>
                </a:solidFill>
              </a:rPr>
              <a:t>mya</a:t>
            </a:r>
            <a:r>
              <a:rPr lang="en-US" sz="2000" b="1">
                <a:solidFill>
                  <a:srgbClr val="333399"/>
                </a:solidFill>
              </a:rPr>
              <a:t>) </a:t>
            </a:r>
            <a:r>
              <a:rPr lang="en-US" sz="2000" b="1">
                <a:solidFill>
                  <a:srgbClr val="333399"/>
                </a:solidFill>
                <a:sym typeface="Wingdings" pitchFamily="2" charset="2"/>
              </a:rPr>
              <a:t></a:t>
            </a:r>
            <a:endParaRPr lang="en-GB" sz="2000" b="1">
              <a:solidFill>
                <a:srgbClr val="333399"/>
              </a:solidFill>
            </a:endParaRPr>
          </a:p>
        </p:txBody>
      </p:sp>
      <p:sp>
        <p:nvSpPr>
          <p:cNvPr id="7" name="Text Box 4"/>
          <p:cNvSpPr txBox="1">
            <a:spLocks noChangeArrowheads="1"/>
          </p:cNvSpPr>
          <p:nvPr/>
        </p:nvSpPr>
        <p:spPr bwMode="auto">
          <a:xfrm>
            <a:off x="179512" y="2995788"/>
            <a:ext cx="463230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err="1">
                <a:solidFill>
                  <a:srgbClr val="C00000"/>
                </a:solidFill>
              </a:rPr>
              <a:t>Θηραψιδωτά</a:t>
            </a:r>
            <a:r>
              <a:rPr lang="el-GR" sz="2000" b="1">
                <a:solidFill>
                  <a:srgbClr val="333399"/>
                </a:solidFill>
              </a:rPr>
              <a:t>: όρθια βάδιση-διαφοροποίηση δοντιών: </a:t>
            </a:r>
            <a:r>
              <a:rPr lang="el-GR" sz="2000" b="1">
                <a:solidFill>
                  <a:srgbClr val="00B050"/>
                </a:solidFill>
              </a:rPr>
              <a:t>Μέση </a:t>
            </a:r>
            <a:r>
              <a:rPr lang="el-GR" sz="2000" b="1" err="1">
                <a:solidFill>
                  <a:srgbClr val="00B050"/>
                </a:solidFill>
              </a:rPr>
              <a:t>Πέρμια</a:t>
            </a:r>
            <a:r>
              <a:rPr lang="el-GR" sz="2000" b="1">
                <a:solidFill>
                  <a:srgbClr val="00B050"/>
                </a:solidFill>
              </a:rPr>
              <a:t> περίοδος </a:t>
            </a:r>
            <a:r>
              <a:rPr lang="el-GR" sz="2000" b="1">
                <a:solidFill>
                  <a:srgbClr val="333399"/>
                </a:solidFill>
              </a:rPr>
              <a:t>(260 </a:t>
            </a:r>
            <a:r>
              <a:rPr lang="en-US" sz="2000" b="1" err="1">
                <a:solidFill>
                  <a:srgbClr val="333399"/>
                </a:solidFill>
              </a:rPr>
              <a:t>mya</a:t>
            </a:r>
            <a:r>
              <a:rPr lang="en-US" sz="2000" b="1">
                <a:solidFill>
                  <a:srgbClr val="333399"/>
                </a:solidFill>
              </a:rPr>
              <a:t>) </a:t>
            </a:r>
            <a:r>
              <a:rPr lang="en-US" sz="2000" b="1">
                <a:solidFill>
                  <a:srgbClr val="333399"/>
                </a:solidFill>
                <a:sym typeface="Wingdings" pitchFamily="2" charset="2"/>
              </a:rPr>
              <a:t></a:t>
            </a:r>
            <a:endParaRPr lang="en-GB" sz="2000" b="1">
              <a:solidFill>
                <a:srgbClr val="333399"/>
              </a:solidFill>
            </a:endParaRPr>
          </a:p>
        </p:txBody>
      </p:sp>
      <p:sp>
        <p:nvSpPr>
          <p:cNvPr id="8" name="Text Box 4"/>
          <p:cNvSpPr txBox="1">
            <a:spLocks noChangeArrowheads="1"/>
          </p:cNvSpPr>
          <p:nvPr/>
        </p:nvSpPr>
        <p:spPr bwMode="auto">
          <a:xfrm>
            <a:off x="179512" y="4062551"/>
            <a:ext cx="46323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Κυνόδοντα</a:t>
            </a:r>
            <a:r>
              <a:rPr lang="el-GR" sz="2000" b="1">
                <a:solidFill>
                  <a:srgbClr val="333399"/>
                </a:solidFill>
              </a:rPr>
              <a:t>: επιβιώνουν της μαζικής εξαφάνισης που σηματοδοτεί το πέρασμα στο </a:t>
            </a:r>
            <a:r>
              <a:rPr lang="el-GR" sz="2000" b="1">
                <a:solidFill>
                  <a:srgbClr val="00B050"/>
                </a:solidFill>
              </a:rPr>
              <a:t>μεσοζωικό αιώνα </a:t>
            </a:r>
            <a:r>
              <a:rPr lang="el-GR" sz="2000" b="1">
                <a:solidFill>
                  <a:srgbClr val="333399"/>
                </a:solidFill>
              </a:rPr>
              <a:t>(</a:t>
            </a:r>
            <a:r>
              <a:rPr lang="el-GR" sz="2000" b="1" err="1">
                <a:solidFill>
                  <a:srgbClr val="00B050"/>
                </a:solidFill>
              </a:rPr>
              <a:t>Τριασική</a:t>
            </a:r>
            <a:r>
              <a:rPr lang="el-GR" sz="2000" b="1">
                <a:solidFill>
                  <a:srgbClr val="333399"/>
                </a:solidFill>
              </a:rPr>
              <a:t> – 246 </a:t>
            </a:r>
            <a:r>
              <a:rPr lang="en-US" sz="2000" b="1" err="1">
                <a:solidFill>
                  <a:srgbClr val="333399"/>
                </a:solidFill>
              </a:rPr>
              <a:t>mya</a:t>
            </a:r>
            <a:r>
              <a:rPr lang="en-US" sz="2000" b="1">
                <a:solidFill>
                  <a:srgbClr val="333399"/>
                </a:solidFill>
              </a:rPr>
              <a:t>)</a:t>
            </a:r>
            <a:r>
              <a:rPr lang="el-GR" sz="2000" b="1">
                <a:solidFill>
                  <a:srgbClr val="333399"/>
                </a:solidFill>
              </a:rPr>
              <a:t>. Πολλές κρανιακές-σκελετικές αλλαγές. Σχηματισμός μόνιμης δευτερογενούς υπερώας.</a:t>
            </a:r>
            <a:endParaRPr lang="en-GB" sz="2000" b="1">
              <a:solidFill>
                <a:srgbClr val="333399"/>
              </a:solidFill>
            </a:endParaRPr>
          </a:p>
        </p:txBody>
      </p:sp>
      <p:pic>
        <p:nvPicPr>
          <p:cNvPr id="10" name="Picture 2" descr="File:Inostrancevia alexandr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323" y="2385214"/>
            <a:ext cx="4418607" cy="26787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Bienotherium yunnanen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267" y="2148001"/>
            <a:ext cx="4304719" cy="315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2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nodeType="withEffect">
                                  <p:stCondLst>
                                    <p:cond delay="0"/>
                                  </p:stCondLst>
                                  <p:childTnLst>
                                    <p:animEffect transition="out" filter="fade">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xit" presetSubtype="0" fill="hold"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323528" y="4079395"/>
            <a:ext cx="4012795" cy="1631216"/>
          </a:xfrm>
          <a:prstGeom prst="rect">
            <a:avLst/>
          </a:prstGeom>
          <a:solidFill>
            <a:schemeClr val="accent2">
              <a:alpha val="19000"/>
            </a:schemeClr>
          </a:solidFill>
          <a:ln>
            <a:noFill/>
          </a:ln>
          <a:effectLst/>
        </p:spPr>
        <p:txBody>
          <a:bodyPr wrap="square">
            <a:spAutoFit/>
          </a:bodyPr>
          <a:lstStyle/>
          <a:p>
            <a:pPr algn="ctr" fontAlgn="base">
              <a:spcBef>
                <a:spcPct val="0"/>
              </a:spcBef>
              <a:spcAft>
                <a:spcPct val="0"/>
              </a:spcAft>
            </a:pPr>
            <a:r>
              <a:rPr lang="el-GR" sz="2500" b="1">
                <a:solidFill>
                  <a:srgbClr val="C00000"/>
                </a:solidFill>
              </a:rPr>
              <a:t>Οδοντικός τύπος:</a:t>
            </a:r>
          </a:p>
          <a:p>
            <a:pPr algn="ctr" fontAlgn="base">
              <a:spcBef>
                <a:spcPct val="0"/>
              </a:spcBef>
              <a:spcAft>
                <a:spcPct val="0"/>
              </a:spcAft>
            </a:pPr>
            <a:r>
              <a:rPr lang="el-GR" sz="2500" b="1">
                <a:solidFill>
                  <a:srgbClr val="C00000"/>
                </a:solidFill>
              </a:rPr>
              <a:t>3/3  1/1  4/4  3/3 = 44</a:t>
            </a:r>
            <a:r>
              <a:rPr lang="en-US" sz="2500" b="1">
                <a:solidFill>
                  <a:srgbClr val="C00000"/>
                </a:solidFill>
              </a:rPr>
              <a:t> </a:t>
            </a:r>
            <a:r>
              <a:rPr lang="en-US" sz="2500" b="1">
                <a:solidFill>
                  <a:srgbClr val="C00000"/>
                </a:solidFill>
                <a:sym typeface="Wingdings" pitchFamily="2" charset="2"/>
              </a:rPr>
              <a:t></a:t>
            </a:r>
          </a:p>
          <a:p>
            <a:pPr algn="ctr" fontAlgn="base">
              <a:spcBef>
                <a:spcPct val="0"/>
              </a:spcBef>
              <a:spcAft>
                <a:spcPct val="0"/>
              </a:spcAft>
            </a:pPr>
            <a:r>
              <a:rPr lang="el-GR" sz="2500" b="1">
                <a:solidFill>
                  <a:srgbClr val="00B050"/>
                </a:solidFill>
                <a:sym typeface="Wingdings" pitchFamily="2" charset="2"/>
              </a:rPr>
              <a:t>Πλήρης, πρωτόγονος οδοντικός τύπος</a:t>
            </a:r>
            <a:endParaRPr lang="el-GR" sz="2500" b="1">
              <a:solidFill>
                <a:srgbClr val="00B050"/>
              </a:solidFill>
            </a:endParaRPr>
          </a:p>
        </p:txBody>
      </p:sp>
      <p:pic>
        <p:nvPicPr>
          <p:cNvPr id="7" name="Picture 2" descr="J:\1.Πανεπιστήμιο\Διδασκαλία\Προπτυχιακά\2013-2014\Πανίδα της Ελλάδος\source files\insectivore teeth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65358"/>
          <a:stretch/>
        </p:blipFill>
        <p:spPr bwMode="auto">
          <a:xfrm>
            <a:off x="323528" y="2060849"/>
            <a:ext cx="4012795" cy="17522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34" name="Picture 2" descr="J:\1.Πανεπιστήμιο\Διδασκαλία\Προπτυχιακά\2013-2014\Πανίδα της Ελλάδος\source files\Talpa skull.jpg"/>
          <p:cNvPicPr>
            <a:picLocks noChangeAspect="1" noChangeArrowheads="1"/>
          </p:cNvPicPr>
          <p:nvPr/>
        </p:nvPicPr>
        <p:blipFill rotWithShape="1">
          <a:blip r:embed="rId4">
            <a:extLst>
              <a:ext uri="{28A0092B-C50C-407E-A947-70E740481C1C}">
                <a14:useLocalDpi xmlns:a14="http://schemas.microsoft.com/office/drawing/2010/main" val="0"/>
              </a:ext>
            </a:extLst>
          </a:blip>
          <a:srcRect r="16699" b="33893"/>
          <a:stretch/>
        </p:blipFill>
        <p:spPr bwMode="auto">
          <a:xfrm>
            <a:off x="4732086" y="1700808"/>
            <a:ext cx="4160394" cy="4389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Γένος </a:t>
            </a:r>
            <a:r>
              <a:rPr lang="en-US" sz="2800" b="1" i="1" err="1">
                <a:solidFill>
                  <a:srgbClr val="800000"/>
                </a:solidFill>
              </a:rPr>
              <a:t>Talpa</a:t>
            </a:r>
            <a:r>
              <a:rPr lang="el-GR" sz="2800" b="1">
                <a:solidFill>
                  <a:srgbClr val="800000"/>
                </a:solidFill>
              </a:rPr>
              <a:t>: Ασπάλακες</a:t>
            </a:r>
            <a:endParaRPr lang="el-GR" b="1">
              <a:solidFill>
                <a:srgbClr val="000000"/>
              </a:solidFill>
            </a:endParaRPr>
          </a:p>
        </p:txBody>
      </p:sp>
    </p:spTree>
    <p:extLst>
      <p:ext uri="{BB962C8B-B14F-4D97-AF65-F5344CB8AC3E}">
        <p14:creationId xmlns:p14="http://schemas.microsoft.com/office/powerpoint/2010/main" val="378030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fade">
                                      <p:cBhvr>
                                        <p:cTn id="15"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02104" y="1268760"/>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Ιδιαίτερα χαρακτηριστικά</a:t>
            </a:r>
            <a:r>
              <a:rPr lang="el-GR" sz="2000" b="1">
                <a:solidFill>
                  <a:srgbClr val="333399"/>
                </a:solidFill>
              </a:rPr>
              <a:t>: Προσαρμογή ωμικής ζώνης και άνω άκρων για αύξηση της σκαπτικής ικανότητας.</a:t>
            </a:r>
            <a:endParaRPr lang="en-GB" sz="2000" b="1">
              <a:solidFill>
                <a:srgbClr val="333399"/>
              </a:solidFill>
            </a:endParaRPr>
          </a:p>
        </p:txBody>
      </p:sp>
      <p:pic>
        <p:nvPicPr>
          <p:cNvPr id="20482" name="Picture 2" descr="skeleton of a mo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998733"/>
            <a:ext cx="6768752" cy="445891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4716016" y="4077072"/>
            <a:ext cx="2376264" cy="1584176"/>
          </a:xfrm>
          <a:prstGeom prst="rect">
            <a:avLst/>
          </a:prstGeom>
          <a:solidFill>
            <a:schemeClr val="accent1">
              <a:alpha val="22000"/>
            </a:schemeClr>
          </a:solidFill>
          <a:ln w="222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Γένος </a:t>
            </a:r>
            <a:r>
              <a:rPr lang="en-US" sz="2800" b="1" i="1" err="1">
                <a:solidFill>
                  <a:srgbClr val="800000"/>
                </a:solidFill>
              </a:rPr>
              <a:t>Talpa</a:t>
            </a:r>
            <a:r>
              <a:rPr lang="el-GR" sz="2800" b="1">
                <a:solidFill>
                  <a:srgbClr val="800000"/>
                </a:solidFill>
              </a:rPr>
              <a:t>: Ασπάλακες</a:t>
            </a:r>
            <a:endParaRPr lang="el-GR" b="1">
              <a:solidFill>
                <a:srgbClr val="000000"/>
              </a:solidFill>
            </a:endParaRPr>
          </a:p>
        </p:txBody>
      </p:sp>
      <p:pic>
        <p:nvPicPr>
          <p:cNvPr id="20483" name="Picture 3" descr="J:\1.Πανεπιστήμιο\Διδασκαλία\Προπτυχιακά\2013-2014\Πανίδα της Ελλάδος\source files\Talp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1988840"/>
            <a:ext cx="6768752" cy="443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5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500"/>
                                        <p:tgtEl>
                                          <p:spTgt spid="204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482"/>
                                        </p:tgtEl>
                                      </p:cBhvr>
                                    </p:animEffect>
                                    <p:set>
                                      <p:cBhvr>
                                        <p:cTn id="20" dur="1" fill="hold">
                                          <p:stCondLst>
                                            <p:cond delay="499"/>
                                          </p:stCondLst>
                                        </p:cTn>
                                        <p:tgtEl>
                                          <p:spTgt spid="2048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0483"/>
                                        </p:tgtEl>
                                        <p:attrNameLst>
                                          <p:attrName>style.visibility</p:attrName>
                                        </p:attrNameLst>
                                      </p:cBhvr>
                                      <p:to>
                                        <p:strVal val="visible"/>
                                      </p:to>
                                    </p:set>
                                    <p:animEffect transition="in" filter="fade">
                                      <p:cBhvr>
                                        <p:cTn id="26"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02104" y="126876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Ιδιαίτερα χαρακτηριστικά</a:t>
            </a:r>
            <a:r>
              <a:rPr lang="el-GR" sz="2000" b="1">
                <a:solidFill>
                  <a:srgbClr val="333399"/>
                </a:solidFill>
              </a:rPr>
              <a:t>: Υπόγεια διαβίωση σε σύστημα στοών</a:t>
            </a:r>
            <a:endParaRPr lang="en-GB" sz="2000" b="1">
              <a:solidFill>
                <a:srgbClr val="333399"/>
              </a:solidFill>
            </a:endParaRPr>
          </a:p>
        </p:txBody>
      </p:sp>
      <p:pic>
        <p:nvPicPr>
          <p:cNvPr id="23554" name="Picture 2" descr="J:\1.Πανεπιστήμιο\Διδασκαλία\Προπτυχιακά\2013-2014\Πανίδα της Ελλάδος\source files\Talpa burrow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113" y="1772816"/>
            <a:ext cx="3129295" cy="47366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556" name="Picture 4" descr="http://www.volecontrol.com/Images/mole_mou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04" y="2132856"/>
            <a:ext cx="4572000" cy="32766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Γένος </a:t>
            </a:r>
            <a:r>
              <a:rPr lang="en-US" sz="2800" b="1" i="1" err="1">
                <a:solidFill>
                  <a:srgbClr val="800000"/>
                </a:solidFill>
              </a:rPr>
              <a:t>Talpa</a:t>
            </a:r>
            <a:r>
              <a:rPr lang="el-GR" sz="2800" b="1">
                <a:solidFill>
                  <a:srgbClr val="800000"/>
                </a:solidFill>
              </a:rPr>
              <a:t>: Ασπάλακες</a:t>
            </a:r>
            <a:endParaRPr lang="el-GR" b="1">
              <a:solidFill>
                <a:srgbClr val="000000"/>
              </a:solidFill>
            </a:endParaRPr>
          </a:p>
        </p:txBody>
      </p:sp>
    </p:spTree>
    <p:extLst>
      <p:ext uri="{BB962C8B-B14F-4D97-AF65-F5344CB8AC3E}">
        <p14:creationId xmlns:p14="http://schemas.microsoft.com/office/powerpoint/2010/main" val="272794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fade">
                                      <p:cBhvr>
                                        <p:cTn id="12" dur="500"/>
                                        <p:tgtEl>
                                          <p:spTgt spid="235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Effect transition="in" filter="fade">
                                      <p:cBhvr>
                                        <p:cTn id="1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02104" y="1268760"/>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Ηθολογία</a:t>
            </a:r>
            <a:r>
              <a:rPr lang="el-GR" sz="2000" b="1">
                <a:solidFill>
                  <a:srgbClr val="333399"/>
                </a:solidFill>
              </a:rPr>
              <a:t>: Μοναχικοί</a:t>
            </a:r>
            <a:r>
              <a:rPr lang="en-US" sz="2000" b="1">
                <a:solidFill>
                  <a:srgbClr val="333399"/>
                </a:solidFill>
              </a:rPr>
              <a:t> </a:t>
            </a:r>
            <a:r>
              <a:rPr lang="el-GR" sz="2000" b="1">
                <a:solidFill>
                  <a:srgbClr val="333399"/>
                </a:solidFill>
              </a:rPr>
              <a:t>οργανισμοί, με έντονη επιτήρηση της περιοχής τους, σχεδόν υποχρεωτικά υπόγειας διαβίωσης.</a:t>
            </a:r>
            <a:endParaRPr lang="en-GB" sz="2000" b="1">
              <a:solidFill>
                <a:srgbClr val="333399"/>
              </a:solidFill>
            </a:endParaRPr>
          </a:p>
        </p:txBody>
      </p:sp>
      <p:sp>
        <p:nvSpPr>
          <p:cNvPr id="12" name="Text Box 6"/>
          <p:cNvSpPr txBox="1">
            <a:spLocks noChangeArrowheads="1"/>
          </p:cNvSpPr>
          <p:nvPr/>
        </p:nvSpPr>
        <p:spPr bwMode="auto">
          <a:xfrm>
            <a:off x="266385" y="2276872"/>
            <a:ext cx="853979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Αναπαραγωγικά όργανα</a:t>
            </a:r>
            <a:r>
              <a:rPr lang="el-GR" sz="2000" b="1">
                <a:solidFill>
                  <a:srgbClr val="333399"/>
                </a:solidFill>
              </a:rPr>
              <a:t>: όρχεις εσωτερικοί</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Θηλές</a:t>
            </a:r>
            <a:r>
              <a:rPr lang="el-GR" sz="2000" b="1">
                <a:solidFill>
                  <a:srgbClr val="333399"/>
                </a:solidFill>
              </a:rPr>
              <a:t>: 4 ζεύγη</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Αναπαραγωγική</a:t>
            </a:r>
            <a:r>
              <a:rPr lang="el-GR" sz="2000" b="1">
                <a:solidFill>
                  <a:srgbClr val="333399"/>
                </a:solidFill>
              </a:rPr>
              <a:t> </a:t>
            </a:r>
            <a:r>
              <a:rPr lang="el-GR" sz="2000" b="1">
                <a:solidFill>
                  <a:srgbClr val="00B050"/>
                </a:solidFill>
              </a:rPr>
              <a:t>Περίοδος</a:t>
            </a:r>
            <a:r>
              <a:rPr lang="el-GR" sz="2000" b="1">
                <a:solidFill>
                  <a:srgbClr val="333399"/>
                </a:solidFill>
              </a:rPr>
              <a:t>: Αρχίζει Μάρτιο-Απρίλιο</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Κύηση</a:t>
            </a:r>
            <a:r>
              <a:rPr lang="el-GR" sz="2000" b="1">
                <a:solidFill>
                  <a:srgbClr val="333399"/>
                </a:solidFill>
              </a:rPr>
              <a:t>: 28 ημέρες</a:t>
            </a:r>
          </a:p>
          <a:p>
            <a:pPr algn="just" fontAlgn="base">
              <a:spcBef>
                <a:spcPct val="0"/>
              </a:spcBef>
              <a:spcAft>
                <a:spcPct val="0"/>
              </a:spcAft>
              <a:tabLst>
                <a:tab pos="900113" algn="l"/>
              </a:tabLst>
            </a:pPr>
            <a:r>
              <a:rPr lang="el-GR" sz="2000" b="1">
                <a:solidFill>
                  <a:srgbClr val="00B050"/>
                </a:solidFill>
              </a:rPr>
              <a:t>	Γέννες</a:t>
            </a:r>
            <a:r>
              <a:rPr lang="el-GR" sz="2000" b="1">
                <a:solidFill>
                  <a:srgbClr val="333399"/>
                </a:solidFill>
              </a:rPr>
              <a:t>: 1, ίσως 2 το χρόνο με 3-4 μικρά</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Εμφάνιση γούνας</a:t>
            </a:r>
            <a:r>
              <a:rPr lang="el-GR" sz="2000" b="1">
                <a:solidFill>
                  <a:srgbClr val="333399"/>
                </a:solidFill>
              </a:rPr>
              <a:t>: 14 ημέρες μετά τον τοκετό </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Άνοιγμα ματιών</a:t>
            </a:r>
            <a:r>
              <a:rPr lang="el-GR" sz="2000" b="1">
                <a:solidFill>
                  <a:srgbClr val="333399"/>
                </a:solidFill>
              </a:rPr>
              <a:t>: 22 ημέρες μετά τον τοκετό</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Αναπαραγωγική ωριμότητα</a:t>
            </a:r>
            <a:r>
              <a:rPr lang="el-GR" sz="2000" b="1">
                <a:solidFill>
                  <a:srgbClr val="333399"/>
                </a:solidFill>
              </a:rPr>
              <a:t>: 11 μήνες</a:t>
            </a:r>
          </a:p>
          <a:p>
            <a:pPr algn="just" fontAlgn="base">
              <a:spcBef>
                <a:spcPct val="0"/>
              </a:spcBef>
              <a:spcAft>
                <a:spcPct val="0"/>
              </a:spcAft>
              <a:tabLst>
                <a:tab pos="900113" algn="l"/>
              </a:tabLst>
            </a:pPr>
            <a:r>
              <a:rPr lang="el-GR" sz="2000" b="1">
                <a:solidFill>
                  <a:srgbClr val="333399"/>
                </a:solidFill>
              </a:rPr>
              <a:t>	</a:t>
            </a:r>
            <a:r>
              <a:rPr lang="el-GR" sz="2000" b="1">
                <a:solidFill>
                  <a:srgbClr val="00B050"/>
                </a:solidFill>
              </a:rPr>
              <a:t>Όριο ζωής</a:t>
            </a:r>
            <a:r>
              <a:rPr lang="el-GR" sz="2000" b="1">
                <a:solidFill>
                  <a:srgbClr val="333399"/>
                </a:solidFill>
              </a:rPr>
              <a:t>: από 3 έως 7 έτη, κατά μέγιστο</a:t>
            </a:r>
          </a:p>
        </p:txBody>
      </p:sp>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Γένος </a:t>
            </a:r>
            <a:r>
              <a:rPr lang="en-US" sz="2800" b="1" i="1" err="1">
                <a:solidFill>
                  <a:srgbClr val="800000"/>
                </a:solidFill>
              </a:rPr>
              <a:t>Talpa</a:t>
            </a:r>
            <a:r>
              <a:rPr lang="el-GR" sz="2800" b="1">
                <a:solidFill>
                  <a:srgbClr val="800000"/>
                </a:solidFill>
              </a:rPr>
              <a:t>: Ασπάλακες</a:t>
            </a:r>
            <a:endParaRPr lang="el-GR" b="1">
              <a:solidFill>
                <a:srgbClr val="000000"/>
              </a:solidFill>
            </a:endParaRPr>
          </a:p>
        </p:txBody>
      </p:sp>
    </p:spTree>
    <p:extLst>
      <p:ext uri="{BB962C8B-B14F-4D97-AF65-F5344CB8AC3E}">
        <p14:creationId xmlns:p14="http://schemas.microsoft.com/office/powerpoint/2010/main" val="63046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fade">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fade">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fade">
                                      <p:cBhvr>
                                        <p:cTn id="52" dur="500"/>
                                        <p:tgtEl>
                                          <p:spTgt spid="1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xEl>
                                              <p:pRg st="9" end="9"/>
                                            </p:txEl>
                                          </p:spTgt>
                                        </p:tgtEl>
                                        <p:attrNameLst>
                                          <p:attrName>style.visibility</p:attrName>
                                        </p:attrNameLst>
                                      </p:cBhvr>
                                      <p:to>
                                        <p:strVal val="visible"/>
                                      </p:to>
                                    </p:set>
                                    <p:animEffect transition="in" filter="fade">
                                      <p:cBhvr>
                                        <p:cTn id="57"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02104" y="1124744"/>
            <a:ext cx="853979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Διατροφή</a:t>
            </a:r>
            <a:r>
              <a:rPr lang="el-GR" sz="2000" b="1">
                <a:solidFill>
                  <a:srgbClr val="333399"/>
                </a:solidFill>
              </a:rPr>
              <a:t>: Κυρίως γαιοσκώληκες. Υψηλός μεταβολισμός </a:t>
            </a:r>
            <a:r>
              <a:rPr lang="el-GR" sz="2000" b="1">
                <a:solidFill>
                  <a:srgbClr val="333399"/>
                </a:solidFill>
                <a:sym typeface="Wingdings" pitchFamily="2" charset="2"/>
              </a:rPr>
              <a:t> συνεχής ανάγκη διατροφής, ημερήσια πρόσληψη 40-50 </a:t>
            </a:r>
            <a:r>
              <a:rPr lang="en-US" sz="2000" b="1">
                <a:solidFill>
                  <a:srgbClr val="333399"/>
                </a:solidFill>
                <a:sym typeface="Wingdings" pitchFamily="2" charset="2"/>
              </a:rPr>
              <a:t>gr, </a:t>
            </a:r>
            <a:r>
              <a:rPr lang="el-GR" sz="2000" b="1">
                <a:solidFill>
                  <a:srgbClr val="333399"/>
                </a:solidFill>
                <a:sym typeface="Wingdings" pitchFamily="2" charset="2"/>
              </a:rPr>
              <a:t>ήτοι 1/3 περίπου του βάρους ή περισσότερο! </a:t>
            </a:r>
          </a:p>
          <a:p>
            <a:pPr algn="just" fontAlgn="base">
              <a:spcBef>
                <a:spcPct val="0"/>
              </a:spcBef>
              <a:spcAft>
                <a:spcPct val="0"/>
              </a:spcAft>
              <a:buFontTx/>
              <a:buChar char="•"/>
            </a:pPr>
            <a:r>
              <a:rPr lang="el-GR" sz="2000" b="1">
                <a:solidFill>
                  <a:srgbClr val="333399"/>
                </a:solidFill>
                <a:sym typeface="Wingdings" pitchFamily="2" charset="2"/>
              </a:rPr>
              <a:t> Προκαλούν παράλυση στους γαιοσκώληκες και τους διατηρούν ζωντανούς σε ειδικό θάλαμο της στοάς. </a:t>
            </a:r>
            <a:endParaRPr lang="en-GB" sz="2000" b="1">
              <a:solidFill>
                <a:srgbClr val="333399"/>
              </a:solidFill>
            </a:endParaRPr>
          </a:p>
        </p:txBody>
      </p:sp>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Γένος </a:t>
            </a:r>
            <a:r>
              <a:rPr lang="en-US" sz="2800" b="1" i="1" err="1">
                <a:solidFill>
                  <a:srgbClr val="800000"/>
                </a:solidFill>
              </a:rPr>
              <a:t>Talpa</a:t>
            </a:r>
            <a:r>
              <a:rPr lang="el-GR" sz="2800" b="1">
                <a:solidFill>
                  <a:srgbClr val="800000"/>
                </a:solidFill>
              </a:rPr>
              <a:t>: Ασπάλακες</a:t>
            </a:r>
            <a:endParaRPr lang="el-GR" b="1">
              <a:solidFill>
                <a:srgbClr val="000000"/>
              </a:solidFill>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634" y="2752324"/>
            <a:ext cx="5888733" cy="384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0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fade">
                                      <p:cBhvr>
                                        <p:cTn id="15"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8" name="Text Box 6"/>
          <p:cNvSpPr txBox="1">
            <a:spLocks noChangeArrowheads="1"/>
          </p:cNvSpPr>
          <p:nvPr/>
        </p:nvSpPr>
        <p:spPr bwMode="auto">
          <a:xfrm>
            <a:off x="276920" y="1078180"/>
            <a:ext cx="43670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Παγκοσμίως: </a:t>
            </a:r>
            <a:r>
              <a:rPr lang="el-GR" sz="2000" b="1">
                <a:solidFill>
                  <a:srgbClr val="C00000"/>
                </a:solidFill>
              </a:rPr>
              <a:t>384 είδη σε 2 υποοικογένειες και 26 γένη</a:t>
            </a:r>
            <a:endParaRPr lang="en-US" sz="2000" b="1" i="1">
              <a:solidFill>
                <a:srgbClr val="C00000"/>
              </a:solidFill>
            </a:endParaRPr>
          </a:p>
        </p:txBody>
      </p:sp>
      <p:sp>
        <p:nvSpPr>
          <p:cNvPr id="3" name="Ορθογώνιο 2"/>
          <p:cNvSpPr/>
          <p:nvPr/>
        </p:nvSpPr>
        <p:spPr>
          <a:xfrm>
            <a:off x="276921" y="4077072"/>
            <a:ext cx="4259360" cy="2585323"/>
          </a:xfrm>
          <a:prstGeom prst="rect">
            <a:avLst/>
          </a:prstGeom>
        </p:spPr>
        <p:txBody>
          <a:bodyPr wrap="square">
            <a:spAutoFit/>
          </a:bodyPr>
          <a:lstStyle/>
          <a:p>
            <a:pPr marL="361950" algn="just" fontAlgn="base">
              <a:lnSpc>
                <a:spcPct val="150000"/>
              </a:lnSpc>
              <a:spcBef>
                <a:spcPct val="0"/>
              </a:spcBef>
              <a:spcAft>
                <a:spcPct val="0"/>
              </a:spcAft>
              <a:buFontTx/>
              <a:buChar char="•"/>
              <a:tabLst>
                <a:tab pos="1257300" algn="l"/>
              </a:tabLst>
            </a:pPr>
            <a:r>
              <a:rPr lang="el-GR" b="1" err="1">
                <a:solidFill>
                  <a:srgbClr val="333399"/>
                </a:solidFill>
              </a:rPr>
              <a:t>Υποοικ</a:t>
            </a:r>
            <a:r>
              <a:rPr lang="el-GR" b="1">
                <a:solidFill>
                  <a:srgbClr val="333399"/>
                </a:solidFill>
              </a:rPr>
              <a:t>. </a:t>
            </a:r>
            <a:r>
              <a:rPr lang="en-US" b="1" err="1">
                <a:solidFill>
                  <a:srgbClr val="00B050"/>
                </a:solidFill>
              </a:rPr>
              <a:t>Crocidurinae</a:t>
            </a:r>
            <a:endParaRPr lang="el-GR" b="1">
              <a:solidFill>
                <a:srgbClr val="00B050"/>
              </a:solidFill>
            </a:endParaRPr>
          </a:p>
          <a:p>
            <a:pPr marL="723900" algn="just"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Crocidura</a:t>
            </a:r>
            <a:r>
              <a:rPr lang="en-US" b="1" i="1">
                <a:solidFill>
                  <a:srgbClr val="C00000"/>
                </a:solidFill>
              </a:rPr>
              <a:t> </a:t>
            </a:r>
            <a:r>
              <a:rPr lang="en-US" b="1">
                <a:solidFill>
                  <a:srgbClr val="C00000"/>
                </a:solidFill>
              </a:rPr>
              <a:t>(3 </a:t>
            </a:r>
            <a:r>
              <a:rPr lang="el-GR" b="1">
                <a:solidFill>
                  <a:srgbClr val="C00000"/>
                </a:solidFill>
              </a:rPr>
              <a:t>είδη)</a:t>
            </a:r>
            <a:endParaRPr lang="en-US" b="1" i="1">
              <a:solidFill>
                <a:srgbClr val="C00000"/>
              </a:solidFill>
            </a:endParaRPr>
          </a:p>
          <a:p>
            <a:pPr marL="723900" algn="just" fontAlgn="base">
              <a:lnSpc>
                <a:spcPct val="150000"/>
              </a:lnSpc>
              <a:spcBef>
                <a:spcPct val="0"/>
              </a:spcBef>
              <a:spcAft>
                <a:spcPct val="0"/>
              </a:spcAft>
              <a:buFontTx/>
              <a:buChar char="•"/>
              <a:tabLst>
                <a:tab pos="1257300" algn="l"/>
              </a:tabLst>
            </a:pPr>
            <a:r>
              <a:rPr lang="en-US" b="1" i="1">
                <a:solidFill>
                  <a:srgbClr val="333399"/>
                </a:solidFill>
              </a:rPr>
              <a:t> </a:t>
            </a:r>
            <a:r>
              <a:rPr lang="el-GR" b="1">
                <a:solidFill>
                  <a:srgbClr val="333399"/>
                </a:solidFill>
              </a:rPr>
              <a:t>Γένος</a:t>
            </a:r>
            <a:r>
              <a:rPr lang="el-GR" b="1" i="1">
                <a:solidFill>
                  <a:srgbClr val="333399"/>
                </a:solidFill>
              </a:rPr>
              <a:t> </a:t>
            </a:r>
            <a:r>
              <a:rPr lang="en-US" b="1" i="1" err="1">
                <a:solidFill>
                  <a:srgbClr val="C00000"/>
                </a:solidFill>
              </a:rPr>
              <a:t>Suncus</a:t>
            </a:r>
            <a:r>
              <a:rPr lang="el-GR" b="1" i="1">
                <a:solidFill>
                  <a:srgbClr val="C00000"/>
                </a:solidFill>
              </a:rPr>
              <a:t> </a:t>
            </a:r>
            <a:r>
              <a:rPr lang="el-GR" b="1">
                <a:solidFill>
                  <a:srgbClr val="C00000"/>
                </a:solidFill>
              </a:rPr>
              <a:t>(1 είδος)</a:t>
            </a:r>
            <a:endParaRPr lang="en-US" b="1" i="1">
              <a:solidFill>
                <a:srgbClr val="C00000"/>
              </a:solidFill>
            </a:endParaRPr>
          </a:p>
          <a:p>
            <a:pPr marL="361950" algn="just" fontAlgn="base">
              <a:lnSpc>
                <a:spcPct val="150000"/>
              </a:lnSpc>
              <a:spcBef>
                <a:spcPct val="0"/>
              </a:spcBef>
              <a:spcAft>
                <a:spcPct val="0"/>
              </a:spcAft>
              <a:buFontTx/>
              <a:buChar char="•"/>
              <a:tabLst>
                <a:tab pos="1257300" algn="l"/>
              </a:tabLst>
            </a:pPr>
            <a:r>
              <a:rPr lang="el-GR" b="1" err="1">
                <a:solidFill>
                  <a:srgbClr val="333399"/>
                </a:solidFill>
              </a:rPr>
              <a:t>Υποοικ</a:t>
            </a:r>
            <a:r>
              <a:rPr lang="el-GR" b="1">
                <a:solidFill>
                  <a:srgbClr val="333399"/>
                </a:solidFill>
              </a:rPr>
              <a:t>. </a:t>
            </a:r>
            <a:r>
              <a:rPr lang="en-US" b="1" err="1">
                <a:solidFill>
                  <a:srgbClr val="00B050"/>
                </a:solidFill>
              </a:rPr>
              <a:t>Soricinae</a:t>
            </a:r>
            <a:endParaRPr lang="en-US" b="1">
              <a:solidFill>
                <a:srgbClr val="00B050"/>
              </a:solidFill>
            </a:endParaRPr>
          </a:p>
          <a:p>
            <a:pPr marL="723900" algn="just" fontAlgn="base">
              <a:lnSpc>
                <a:spcPct val="150000"/>
              </a:lnSpc>
              <a:spcBef>
                <a:spcPct val="0"/>
              </a:spcBef>
              <a:spcAft>
                <a:spcPct val="0"/>
              </a:spcAft>
              <a:buFontTx/>
              <a:buChar char="•"/>
              <a:tabLst>
                <a:tab pos="1257300" algn="l"/>
              </a:tabLst>
            </a:pPr>
            <a:r>
              <a:rPr lang="en-US" b="1" i="1">
                <a:solidFill>
                  <a:srgbClr val="333399"/>
                </a:solidFill>
              </a:rPr>
              <a:t> </a:t>
            </a:r>
            <a:r>
              <a:rPr lang="el-GR" b="1">
                <a:solidFill>
                  <a:srgbClr val="333399"/>
                </a:solidFill>
              </a:rPr>
              <a:t>Γένος</a:t>
            </a:r>
            <a:r>
              <a:rPr lang="el-GR" b="1" i="1">
                <a:solidFill>
                  <a:srgbClr val="333399"/>
                </a:solidFill>
              </a:rPr>
              <a:t> </a:t>
            </a:r>
            <a:r>
              <a:rPr lang="en-US" b="1" i="1">
                <a:solidFill>
                  <a:srgbClr val="C00000"/>
                </a:solidFill>
              </a:rPr>
              <a:t>Sorex</a:t>
            </a:r>
            <a:r>
              <a:rPr lang="el-GR" b="1" i="1">
                <a:solidFill>
                  <a:srgbClr val="C00000"/>
                </a:solidFill>
              </a:rPr>
              <a:t> </a:t>
            </a:r>
            <a:r>
              <a:rPr lang="el-GR" b="1">
                <a:solidFill>
                  <a:srgbClr val="C00000"/>
                </a:solidFill>
              </a:rPr>
              <a:t>(2 είδη)</a:t>
            </a:r>
            <a:endParaRPr lang="en-US" b="1" i="1">
              <a:solidFill>
                <a:srgbClr val="C00000"/>
              </a:solidFill>
            </a:endParaRPr>
          </a:p>
          <a:p>
            <a:pPr marL="723900" algn="just" fontAlgn="base">
              <a:lnSpc>
                <a:spcPct val="150000"/>
              </a:lnSpc>
              <a:spcBef>
                <a:spcPct val="0"/>
              </a:spcBef>
              <a:spcAft>
                <a:spcPct val="0"/>
              </a:spcAft>
              <a:buFontTx/>
              <a:buChar char="•"/>
              <a:tabLst>
                <a:tab pos="1257300" algn="l"/>
              </a:tabLst>
            </a:pPr>
            <a:r>
              <a:rPr lang="el-GR" b="1" i="1">
                <a:solidFill>
                  <a:srgbClr val="333399"/>
                </a:solidFill>
              </a:rPr>
              <a:t> </a:t>
            </a:r>
            <a:r>
              <a:rPr lang="el-GR" b="1">
                <a:solidFill>
                  <a:srgbClr val="333399"/>
                </a:solidFill>
              </a:rPr>
              <a:t>Γένος</a:t>
            </a:r>
            <a:r>
              <a:rPr lang="el-GR" b="1" i="1">
                <a:solidFill>
                  <a:srgbClr val="333399"/>
                </a:solidFill>
              </a:rPr>
              <a:t> </a:t>
            </a:r>
            <a:r>
              <a:rPr lang="en-US" b="1" i="1" err="1">
                <a:solidFill>
                  <a:srgbClr val="C00000"/>
                </a:solidFill>
              </a:rPr>
              <a:t>Neomys</a:t>
            </a:r>
            <a:r>
              <a:rPr lang="en-US" b="1">
                <a:solidFill>
                  <a:srgbClr val="333399"/>
                </a:solidFill>
              </a:rPr>
              <a:t> </a:t>
            </a:r>
            <a:r>
              <a:rPr lang="el-GR" b="1">
                <a:solidFill>
                  <a:srgbClr val="C00000"/>
                </a:solidFill>
              </a:rPr>
              <a:t>(2 είδη)</a:t>
            </a:r>
            <a:endParaRPr lang="en-GB" b="1" i="1">
              <a:solidFill>
                <a:schemeClr val="accent2"/>
              </a:solidFill>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8092" y="1169782"/>
            <a:ext cx="4371032" cy="54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276920" y="2969991"/>
            <a:ext cx="43670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Ευρώπη: </a:t>
            </a:r>
            <a:r>
              <a:rPr lang="el-GR" sz="2000" b="1">
                <a:solidFill>
                  <a:srgbClr val="C00000"/>
                </a:solidFill>
              </a:rPr>
              <a:t>19 είδη σε 4 γένη</a:t>
            </a:r>
            <a:endParaRPr lang="en-US" sz="2000" b="1" i="1">
              <a:solidFill>
                <a:srgbClr val="C00000"/>
              </a:solidFill>
            </a:endParaRPr>
          </a:p>
        </p:txBody>
      </p:sp>
      <p:sp>
        <p:nvSpPr>
          <p:cNvPr id="9" name="Text Box 6"/>
          <p:cNvSpPr txBox="1">
            <a:spLocks noChangeArrowheads="1"/>
          </p:cNvSpPr>
          <p:nvPr/>
        </p:nvSpPr>
        <p:spPr bwMode="auto">
          <a:xfrm>
            <a:off x="276920" y="3608121"/>
            <a:ext cx="43670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Ελλάδα: </a:t>
            </a:r>
            <a:r>
              <a:rPr lang="el-GR" sz="2000" b="1">
                <a:solidFill>
                  <a:srgbClr val="C00000"/>
                </a:solidFill>
              </a:rPr>
              <a:t>8 είδη σε 4 γένη</a:t>
            </a:r>
            <a:endParaRPr lang="en-US" sz="2000" b="1" i="1">
              <a:solidFill>
                <a:srgbClr val="C00000"/>
              </a:solidFill>
            </a:endParaRPr>
          </a:p>
        </p:txBody>
      </p:sp>
      <p:pic>
        <p:nvPicPr>
          <p:cNvPr id="1026" name="Picture 2" descr="C:\Users\Τια Βάσω\Documents\Οι σαρώσεις μου\Soricidae distribu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9750" t="32629" r="6087" b="36830"/>
          <a:stretch/>
        </p:blipFill>
        <p:spPr bwMode="auto">
          <a:xfrm>
            <a:off x="4632176" y="2599216"/>
            <a:ext cx="4382864" cy="25507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251520" y="2024086"/>
            <a:ext cx="43670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Εξάπλωση: </a:t>
            </a:r>
            <a:r>
              <a:rPr lang="el-GR" sz="2000" b="1">
                <a:solidFill>
                  <a:srgbClr val="C00000"/>
                </a:solidFill>
              </a:rPr>
              <a:t>Ευρασία, Αφρική, Β.  Αμερική &amp; Β. τμήμα Ν. Αμερικής </a:t>
            </a:r>
            <a:endParaRPr lang="en-US" sz="2000" b="1" i="1">
              <a:solidFill>
                <a:srgbClr val="C00000"/>
              </a:solidFill>
            </a:endParaRPr>
          </a:p>
        </p:txBody>
      </p:sp>
    </p:spTree>
    <p:extLst>
      <p:ext uri="{BB962C8B-B14F-4D97-AF65-F5344CB8AC3E}">
        <p14:creationId xmlns:p14="http://schemas.microsoft.com/office/powerpoint/2010/main" val="38372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 y="4365104"/>
            <a:ext cx="6987540" cy="2062480"/>
          </a:xfrm>
          <a:prstGeom prst="rect">
            <a:avLst/>
          </a:prstGeom>
          <a:ln>
            <a:solidFill>
              <a:schemeClr val="tx1"/>
            </a:solidFill>
          </a:ln>
        </p:spPr>
      </p:pic>
      <p:sp>
        <p:nvSpPr>
          <p:cNvPr id="5"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6" name="Text Box 6"/>
          <p:cNvSpPr txBox="1">
            <a:spLocks noChangeArrowheads="1"/>
          </p:cNvSpPr>
          <p:nvPr/>
        </p:nvSpPr>
        <p:spPr bwMode="auto">
          <a:xfrm>
            <a:off x="28972" y="112474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Μορφολογικά χαρακτηριστικά:</a:t>
            </a:r>
          </a:p>
        </p:txBody>
      </p:sp>
      <p:sp>
        <p:nvSpPr>
          <p:cNvPr id="8" name="Text Box 6"/>
          <p:cNvSpPr txBox="1">
            <a:spLocks noChangeArrowheads="1"/>
          </p:cNvSpPr>
          <p:nvPr/>
        </p:nvSpPr>
        <p:spPr bwMode="auto">
          <a:xfrm>
            <a:off x="28972" y="338893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lvl="2" algn="just" fontAlgn="base">
              <a:spcBef>
                <a:spcPct val="0"/>
              </a:spcBef>
              <a:spcAft>
                <a:spcPct val="0"/>
              </a:spcAft>
              <a:buFontTx/>
              <a:buChar char="•"/>
            </a:pPr>
            <a:r>
              <a:rPr lang="en-US" sz="2000" b="1">
                <a:solidFill>
                  <a:srgbClr val="333399"/>
                </a:solidFill>
              </a:rPr>
              <a:t> </a:t>
            </a:r>
            <a:r>
              <a:rPr lang="el-GR" sz="2000" b="1">
                <a:solidFill>
                  <a:srgbClr val="333399"/>
                </a:solidFill>
              </a:rPr>
              <a:t>Δεν φέρουν ζυγωματικά τόξα!</a:t>
            </a:r>
          </a:p>
        </p:txBody>
      </p:sp>
      <p:sp>
        <p:nvSpPr>
          <p:cNvPr id="9" name="Text Box 6"/>
          <p:cNvSpPr txBox="1">
            <a:spLocks noChangeArrowheads="1"/>
          </p:cNvSpPr>
          <p:nvPr/>
        </p:nvSpPr>
        <p:spPr bwMode="auto">
          <a:xfrm>
            <a:off x="28972" y="2760255"/>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lvl="2" algn="just" fontAlgn="base">
              <a:spcBef>
                <a:spcPct val="0"/>
              </a:spcBef>
              <a:spcAft>
                <a:spcPct val="0"/>
              </a:spcAft>
              <a:buFontTx/>
              <a:buChar char="•"/>
            </a:pPr>
            <a:r>
              <a:rPr lang="en-US" sz="2000" b="1">
                <a:solidFill>
                  <a:srgbClr val="333399"/>
                </a:solidFill>
              </a:rPr>
              <a:t> </a:t>
            </a:r>
            <a:r>
              <a:rPr lang="el-GR" sz="2000" b="1">
                <a:solidFill>
                  <a:srgbClr val="333399"/>
                </a:solidFill>
              </a:rPr>
              <a:t>Βάρος: 2 </a:t>
            </a:r>
            <a:r>
              <a:rPr lang="en-US" sz="2000" b="1">
                <a:solidFill>
                  <a:srgbClr val="333399"/>
                </a:solidFill>
              </a:rPr>
              <a:t>gr</a:t>
            </a:r>
            <a:r>
              <a:rPr lang="el-GR" sz="2000" b="1">
                <a:solidFill>
                  <a:srgbClr val="333399"/>
                </a:solidFill>
              </a:rPr>
              <a:t> – </a:t>
            </a:r>
            <a:r>
              <a:rPr lang="en-US" sz="2000" b="1">
                <a:solidFill>
                  <a:srgbClr val="333399"/>
                </a:solidFill>
              </a:rPr>
              <a:t>106 gr</a:t>
            </a:r>
            <a:r>
              <a:rPr lang="el-GR" sz="2000" b="1">
                <a:solidFill>
                  <a:srgbClr val="333399"/>
                </a:solidFill>
              </a:rPr>
              <a:t>.</a:t>
            </a:r>
          </a:p>
        </p:txBody>
      </p:sp>
      <p:sp>
        <p:nvSpPr>
          <p:cNvPr id="10" name="Text Box 6"/>
          <p:cNvSpPr txBox="1">
            <a:spLocks noChangeArrowheads="1"/>
          </p:cNvSpPr>
          <p:nvPr/>
        </p:nvSpPr>
        <p:spPr bwMode="auto">
          <a:xfrm>
            <a:off x="28972" y="2445917"/>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lvl="2" algn="just" fontAlgn="base">
              <a:spcBef>
                <a:spcPct val="0"/>
              </a:spcBef>
              <a:spcAft>
                <a:spcPct val="0"/>
              </a:spcAft>
              <a:buFontTx/>
              <a:buChar char="•"/>
            </a:pPr>
            <a:r>
              <a:rPr lang="en-US" sz="2000" b="1">
                <a:solidFill>
                  <a:srgbClr val="333399"/>
                </a:solidFill>
              </a:rPr>
              <a:t> </a:t>
            </a:r>
            <a:r>
              <a:rPr lang="el-GR" sz="2000" b="1">
                <a:solidFill>
                  <a:srgbClr val="333399"/>
                </a:solidFill>
              </a:rPr>
              <a:t>Συνολικό μήκος κεφαλοκορμού: 3,5 </a:t>
            </a:r>
            <a:r>
              <a:rPr lang="en-US" sz="2000" b="1">
                <a:solidFill>
                  <a:srgbClr val="333399"/>
                </a:solidFill>
              </a:rPr>
              <a:t>cm</a:t>
            </a:r>
            <a:r>
              <a:rPr lang="el-GR" sz="2000" b="1">
                <a:solidFill>
                  <a:srgbClr val="333399"/>
                </a:solidFill>
              </a:rPr>
              <a:t> – 15 </a:t>
            </a:r>
            <a:r>
              <a:rPr lang="en-US" sz="2000" b="1">
                <a:solidFill>
                  <a:srgbClr val="333399"/>
                </a:solidFill>
              </a:rPr>
              <a:t>cm</a:t>
            </a:r>
            <a:r>
              <a:rPr lang="el-GR" sz="2000" b="1">
                <a:solidFill>
                  <a:srgbClr val="333399"/>
                </a:solidFill>
              </a:rPr>
              <a:t>.</a:t>
            </a:r>
            <a:endParaRPr lang="en-US" sz="2000" b="1">
              <a:solidFill>
                <a:srgbClr val="333399"/>
              </a:solidFill>
            </a:endParaRPr>
          </a:p>
        </p:txBody>
      </p:sp>
      <p:sp>
        <p:nvSpPr>
          <p:cNvPr id="11" name="Text Box 6"/>
          <p:cNvSpPr txBox="1">
            <a:spLocks noChangeArrowheads="1"/>
          </p:cNvSpPr>
          <p:nvPr/>
        </p:nvSpPr>
        <p:spPr bwMode="auto">
          <a:xfrm>
            <a:off x="28972" y="3074593"/>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lvl="2" algn="just" fontAlgn="base">
              <a:spcBef>
                <a:spcPct val="0"/>
              </a:spcBef>
              <a:spcAft>
                <a:spcPct val="0"/>
              </a:spcAft>
              <a:buFontTx/>
              <a:buChar char="•"/>
            </a:pPr>
            <a:r>
              <a:rPr lang="en-US" sz="2000" b="1">
                <a:solidFill>
                  <a:srgbClr val="333399"/>
                </a:solidFill>
              </a:rPr>
              <a:t> </a:t>
            </a:r>
            <a:r>
              <a:rPr lang="el-GR" sz="2000" b="1">
                <a:solidFill>
                  <a:srgbClr val="333399"/>
                </a:solidFill>
              </a:rPr>
              <a:t>Μικρός εγκέφαλος με λεία ημισφαίρια.</a:t>
            </a:r>
          </a:p>
        </p:txBody>
      </p:sp>
      <p:sp>
        <p:nvSpPr>
          <p:cNvPr id="12" name="Text Box 6"/>
          <p:cNvSpPr txBox="1">
            <a:spLocks noChangeArrowheads="1"/>
          </p:cNvSpPr>
          <p:nvPr/>
        </p:nvSpPr>
        <p:spPr bwMode="auto">
          <a:xfrm>
            <a:off x="28972" y="1516026"/>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algn="just" fontAlgn="base">
              <a:spcBef>
                <a:spcPct val="0"/>
              </a:spcBef>
              <a:spcAft>
                <a:spcPct val="0"/>
              </a:spcAft>
              <a:buFontTx/>
              <a:buChar char="•"/>
            </a:pPr>
            <a:r>
              <a:rPr lang="en-US" sz="2000" b="1">
                <a:solidFill>
                  <a:srgbClr val="333399"/>
                </a:solidFill>
              </a:rPr>
              <a:t> </a:t>
            </a:r>
            <a:r>
              <a:rPr lang="el-GR" sz="2000" b="1">
                <a:solidFill>
                  <a:srgbClr val="333399"/>
                </a:solidFill>
              </a:rPr>
              <a:t>Μοιάζουν με ποντίκια, πλην όμως φέρουν οξύληκτο ρύγχος με ανεπτυγμένες απτικές τρίχες και 5 δάκτυλα στα πρόσθια άκρα αντί για τα </a:t>
            </a:r>
            <a:r>
              <a:rPr lang="en-US" sz="2000" b="1">
                <a:solidFill>
                  <a:srgbClr val="333399"/>
                </a:solidFill>
              </a:rPr>
              <a:t>4</a:t>
            </a:r>
            <a:r>
              <a:rPr lang="el-GR" sz="2000" b="1">
                <a:solidFill>
                  <a:srgbClr val="333399"/>
                </a:solidFill>
              </a:rPr>
              <a:t> των τρωκτικών.</a:t>
            </a:r>
            <a:endParaRPr lang="en-US" sz="2000" b="1">
              <a:solidFill>
                <a:srgbClr val="333399"/>
              </a:solidFill>
            </a:endParaRPr>
          </a:p>
        </p:txBody>
      </p:sp>
      <p:pic>
        <p:nvPicPr>
          <p:cNvPr id="2050" name="Picture 2" descr="C:\Users\Τια Βάσω\Documents\Οι σαρώσεις μου\Soricidae distribu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6466" t="82789" r="45848"/>
          <a:stretch/>
        </p:blipFill>
        <p:spPr bwMode="auto">
          <a:xfrm>
            <a:off x="303547" y="4585599"/>
            <a:ext cx="2612269" cy="15121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J:\1.Πανεπιστήμιο\Διδασκαλία\Προπτυχιακά\Πανίδα της Ελλάδος\source files\shrew br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2661" y="3917565"/>
            <a:ext cx="2400520" cy="284823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J:\1.Πανεπιστήμιο\Διδασκαλία\Προπτυχιακά\Πανίδα της Ελλάδος\source files\crocidura skull.jpg"/>
          <p:cNvPicPr>
            <a:picLocks noChangeAspect="1" noChangeArrowheads="1"/>
          </p:cNvPicPr>
          <p:nvPr/>
        </p:nvPicPr>
        <p:blipFill rotWithShape="1">
          <a:blip r:embed="rId6">
            <a:extLst>
              <a:ext uri="{28A0092B-C50C-407E-A947-70E740481C1C}">
                <a14:useLocalDpi xmlns:a14="http://schemas.microsoft.com/office/drawing/2010/main" val="0"/>
              </a:ext>
            </a:extLst>
          </a:blip>
          <a:srcRect b="32660"/>
          <a:stretch/>
        </p:blipFill>
        <p:spPr bwMode="auto">
          <a:xfrm>
            <a:off x="5940152" y="3902075"/>
            <a:ext cx="2887291" cy="28792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26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xit" presetSubtype="0" fill="hold"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2051"/>
                                        </p:tgtEl>
                                        <p:attrNameLst>
                                          <p:attrName>style.visibility</p:attrName>
                                        </p:attrNameLst>
                                      </p:cBhvr>
                                      <p:to>
                                        <p:strVal val="visible"/>
                                      </p:to>
                                    </p:set>
                                    <p:animEffect transition="in" filter="fade">
                                      <p:cBhvr>
                                        <p:cTn id="38" dur="500"/>
                                        <p:tgtEl>
                                          <p:spTgt spid="205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fade">
                                      <p:cBhvr>
                                        <p:cTn id="4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6" name="Text Box 6"/>
          <p:cNvSpPr txBox="1">
            <a:spLocks noChangeArrowheads="1"/>
          </p:cNvSpPr>
          <p:nvPr/>
        </p:nvSpPr>
        <p:spPr bwMode="auto">
          <a:xfrm>
            <a:off x="28972" y="105273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Μορφολογικά χαρακτηριστικά</a:t>
            </a:r>
            <a:r>
              <a:rPr lang="el-GR" sz="2000" b="1">
                <a:solidFill>
                  <a:srgbClr val="333399"/>
                </a:solidFill>
              </a:rPr>
              <a:t>:</a:t>
            </a:r>
          </a:p>
        </p:txBody>
      </p:sp>
      <p:sp>
        <p:nvSpPr>
          <p:cNvPr id="9" name="Text Box 6"/>
          <p:cNvSpPr txBox="1">
            <a:spLocks noChangeArrowheads="1"/>
          </p:cNvSpPr>
          <p:nvPr/>
        </p:nvSpPr>
        <p:spPr bwMode="auto">
          <a:xfrm>
            <a:off x="28972" y="3128917"/>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lvl="2" algn="just" fontAlgn="base">
              <a:spcBef>
                <a:spcPct val="0"/>
              </a:spcBef>
              <a:spcAft>
                <a:spcPct val="0"/>
              </a:spcAft>
              <a:buFontTx/>
              <a:buChar char="•"/>
            </a:pPr>
            <a:r>
              <a:rPr lang="en-US" sz="2000" b="1">
                <a:solidFill>
                  <a:srgbClr val="333399"/>
                </a:solidFill>
              </a:rPr>
              <a:t> </a:t>
            </a:r>
            <a:r>
              <a:rPr lang="el-GR" sz="2000" b="1">
                <a:solidFill>
                  <a:srgbClr val="333399"/>
                </a:solidFill>
              </a:rPr>
              <a:t>Ασθενής όραση - Πολύ μικρά μάτια.</a:t>
            </a:r>
          </a:p>
        </p:txBody>
      </p:sp>
      <p:sp>
        <p:nvSpPr>
          <p:cNvPr id="10" name="Text Box 6"/>
          <p:cNvSpPr txBox="1">
            <a:spLocks noChangeArrowheads="1"/>
          </p:cNvSpPr>
          <p:nvPr/>
        </p:nvSpPr>
        <p:spPr bwMode="auto">
          <a:xfrm>
            <a:off x="28972" y="2129080"/>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lvl="2" algn="just" fontAlgn="base">
              <a:spcBef>
                <a:spcPct val="0"/>
              </a:spcBef>
              <a:spcAft>
                <a:spcPct val="0"/>
              </a:spcAft>
              <a:buFontTx/>
              <a:buChar char="•"/>
            </a:pPr>
            <a:r>
              <a:rPr lang="en-US" sz="2000" b="1">
                <a:solidFill>
                  <a:srgbClr val="333399"/>
                </a:solidFill>
              </a:rPr>
              <a:t> </a:t>
            </a:r>
            <a:r>
              <a:rPr lang="el-GR" sz="2000" b="1">
                <a:solidFill>
                  <a:srgbClr val="333399"/>
                </a:solidFill>
              </a:rPr>
              <a:t>Κατά την εμβρυική ανάπτυξη τα νεογιλά δόντια απορροφώνται ή πέφτουν. Μόνιμα δόντια: </a:t>
            </a:r>
            <a:r>
              <a:rPr lang="el-GR" sz="2000" b="1">
                <a:solidFill>
                  <a:srgbClr val="C00000"/>
                </a:solidFill>
              </a:rPr>
              <a:t>26-32</a:t>
            </a:r>
            <a:r>
              <a:rPr lang="el-GR" sz="2000" b="1">
                <a:solidFill>
                  <a:schemeClr val="accent2"/>
                </a:solidFill>
              </a:rPr>
              <a:t>. Πολύ σημαντικό ταξινομικό γνώρισμα!</a:t>
            </a:r>
            <a:endParaRPr lang="en-US" sz="2000" b="1">
              <a:solidFill>
                <a:schemeClr val="accent2"/>
              </a:solidFill>
            </a:endParaRPr>
          </a:p>
        </p:txBody>
      </p:sp>
      <p:sp>
        <p:nvSpPr>
          <p:cNvPr id="11" name="Text Box 6"/>
          <p:cNvSpPr txBox="1">
            <a:spLocks noChangeArrowheads="1"/>
          </p:cNvSpPr>
          <p:nvPr/>
        </p:nvSpPr>
        <p:spPr bwMode="auto">
          <a:xfrm>
            <a:off x="28972" y="3513202"/>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lvl="2" algn="just" fontAlgn="base">
              <a:spcBef>
                <a:spcPct val="0"/>
              </a:spcBef>
              <a:spcAft>
                <a:spcPct val="0"/>
              </a:spcAft>
              <a:buFontTx/>
              <a:buChar char="•"/>
            </a:pPr>
            <a:r>
              <a:rPr lang="en-US" sz="2000" b="1">
                <a:solidFill>
                  <a:srgbClr val="333399"/>
                </a:solidFill>
              </a:rPr>
              <a:t> </a:t>
            </a:r>
            <a:r>
              <a:rPr lang="el-GR" sz="2000" b="1">
                <a:solidFill>
                  <a:srgbClr val="333399"/>
                </a:solidFill>
              </a:rPr>
              <a:t>Ανεπτυγμένη ακοή &amp; όσφρηση – Ακουστικά πτερύγια ενίοτε δυσδιάκριτα.</a:t>
            </a:r>
          </a:p>
        </p:txBody>
      </p:sp>
      <p:sp>
        <p:nvSpPr>
          <p:cNvPr id="12" name="Text Box 6"/>
          <p:cNvSpPr txBox="1">
            <a:spLocks noChangeArrowheads="1"/>
          </p:cNvSpPr>
          <p:nvPr/>
        </p:nvSpPr>
        <p:spPr bwMode="auto">
          <a:xfrm>
            <a:off x="28972" y="1437020"/>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7300" algn="just" fontAlgn="base">
              <a:spcBef>
                <a:spcPct val="0"/>
              </a:spcBef>
              <a:spcAft>
                <a:spcPct val="0"/>
              </a:spcAft>
              <a:buFontTx/>
              <a:buChar char="•"/>
            </a:pPr>
            <a:r>
              <a:rPr lang="en-US" sz="2000" b="1">
                <a:solidFill>
                  <a:srgbClr val="333399"/>
                </a:solidFill>
              </a:rPr>
              <a:t> </a:t>
            </a:r>
            <a:r>
              <a:rPr lang="el-GR" sz="2000" b="1">
                <a:solidFill>
                  <a:srgbClr val="333399"/>
                </a:solidFill>
              </a:rPr>
              <a:t>Οι κοπτήρες της άνω γνάθου είναι γαμψοί ενώ της κάτω γνάθου είναι σχεδόν οριζόντιοι.</a:t>
            </a:r>
            <a:endParaRPr lang="en-US" sz="2000" b="1">
              <a:solidFill>
                <a:srgbClr val="333399"/>
              </a:solidFill>
            </a:endParaRPr>
          </a:p>
        </p:txBody>
      </p:sp>
      <p:pic>
        <p:nvPicPr>
          <p:cNvPr id="13" name="Picture 2" descr="J:\1.Πανεπιστήμιο\Διδασκαλία\Προπτυχιακά\2013-2014\Πανίδα της Ελλάδος\source files\insectivore teeth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33862" b="30254"/>
          <a:stretch/>
        </p:blipFill>
        <p:spPr bwMode="auto">
          <a:xfrm>
            <a:off x="251520" y="4352910"/>
            <a:ext cx="4325431" cy="1956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descr="C:\Users\Τια Βάσω\Documents\Οι σαρώσεις μου\soricidae species0004.jpg"/>
          <p:cNvPicPr>
            <a:picLocks noChangeAspect="1" noChangeArrowheads="1"/>
          </p:cNvPicPr>
          <p:nvPr/>
        </p:nvPicPr>
        <p:blipFill rotWithShape="1">
          <a:blip r:embed="rId4">
            <a:extLst>
              <a:ext uri="{28A0092B-C50C-407E-A947-70E740481C1C}">
                <a14:useLocalDpi xmlns:a14="http://schemas.microsoft.com/office/drawing/2010/main" val="0"/>
              </a:ext>
            </a:extLst>
          </a:blip>
          <a:srcRect l="6642" t="72783" r="4593" b="10722"/>
          <a:stretch/>
        </p:blipFill>
        <p:spPr bwMode="auto">
          <a:xfrm>
            <a:off x="4891511" y="4077072"/>
            <a:ext cx="3773714" cy="1194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7" name="Picture 5" descr="C:\Users\Τια Βάσω\Documents\Οι σαρώσεις μου\soricidae species0002.jpg"/>
          <p:cNvPicPr>
            <a:picLocks noChangeAspect="1" noChangeArrowheads="1"/>
          </p:cNvPicPr>
          <p:nvPr/>
        </p:nvPicPr>
        <p:blipFill rotWithShape="1">
          <a:blip r:embed="rId5">
            <a:extLst>
              <a:ext uri="{28A0092B-C50C-407E-A947-70E740481C1C}">
                <a14:useLocalDpi xmlns:a14="http://schemas.microsoft.com/office/drawing/2010/main" val="0"/>
              </a:ext>
            </a:extLst>
          </a:blip>
          <a:srcRect l="3420" t="4193" r="2432" b="79153"/>
          <a:stretch/>
        </p:blipFill>
        <p:spPr bwMode="auto">
          <a:xfrm>
            <a:off x="4768140" y="5457755"/>
            <a:ext cx="4020457" cy="11878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par>
                                <p:cTn id="24" presetID="10" presetClass="entr" presetSubtype="0" fill="hold"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fade">
                                      <p:cBhvr>
                                        <p:cTn id="26" dur="500"/>
                                        <p:tgtEl>
                                          <p:spTgt spid="307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6" name="Text Box 6"/>
          <p:cNvSpPr txBox="1">
            <a:spLocks noChangeArrowheads="1"/>
          </p:cNvSpPr>
          <p:nvPr/>
        </p:nvSpPr>
        <p:spPr bwMode="auto">
          <a:xfrm>
            <a:off x="28972" y="1052736"/>
            <a:ext cx="8539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524000" algn="l"/>
              </a:tabLst>
            </a:pPr>
            <a:r>
              <a:rPr lang="el-GR" sz="2000" b="1">
                <a:solidFill>
                  <a:srgbClr val="C00000"/>
                </a:solidFill>
              </a:rPr>
              <a:t> Βιότοπος</a:t>
            </a:r>
            <a:r>
              <a:rPr lang="el-GR" sz="2000" b="1">
                <a:solidFill>
                  <a:srgbClr val="333399"/>
                </a:solidFill>
              </a:rPr>
              <a:t>: </a:t>
            </a:r>
            <a:r>
              <a:rPr lang="el-GR" sz="2000" b="1">
                <a:solidFill>
                  <a:srgbClr val="00B050"/>
                </a:solidFill>
              </a:rPr>
              <a:t>Χερσόβια είδη</a:t>
            </a:r>
            <a:r>
              <a:rPr lang="el-GR" sz="2000" b="1">
                <a:solidFill>
                  <a:srgbClr val="333399"/>
                </a:solidFill>
              </a:rPr>
              <a:t>: Προτιμούν υγρές περιοχές, ήτοι δάση, 	 		λιβάδια κ.λπ. Εντούτοις, κάποια είδη απαντώνται και 			κοντά σε αστικές περιοχές ή ξηρές περιοχές.</a:t>
            </a:r>
          </a:p>
          <a:p>
            <a:pPr lvl="3" algn="just" fontAlgn="base">
              <a:spcBef>
                <a:spcPct val="0"/>
              </a:spcBef>
              <a:spcAft>
                <a:spcPct val="0"/>
              </a:spcAft>
              <a:tabLst>
                <a:tab pos="174625" algn="l"/>
                <a:tab pos="1524000" algn="l"/>
              </a:tabLst>
            </a:pPr>
            <a:r>
              <a:rPr lang="en-US" sz="2000" b="1">
                <a:solidFill>
                  <a:srgbClr val="00B050"/>
                </a:solidFill>
              </a:rPr>
              <a:t> </a:t>
            </a:r>
            <a:r>
              <a:rPr lang="el-GR" sz="2000" b="1" err="1">
                <a:solidFill>
                  <a:srgbClr val="00B050"/>
                </a:solidFill>
              </a:rPr>
              <a:t>Ημι</a:t>
            </a:r>
            <a:r>
              <a:rPr lang="el-GR" sz="2000" b="1">
                <a:solidFill>
                  <a:srgbClr val="00B050"/>
                </a:solidFill>
              </a:rPr>
              <a:t>-υδρόβια είδη</a:t>
            </a:r>
            <a:r>
              <a:rPr lang="el-GR" sz="2000" b="1">
                <a:solidFill>
                  <a:srgbClr val="333399"/>
                </a:solidFill>
              </a:rPr>
              <a:t>: Λίμνες, ποτάμια.</a:t>
            </a:r>
          </a:p>
        </p:txBody>
      </p:sp>
      <p:sp>
        <p:nvSpPr>
          <p:cNvPr id="15" name="Text Box 6"/>
          <p:cNvSpPr txBox="1">
            <a:spLocks noChangeArrowheads="1"/>
          </p:cNvSpPr>
          <p:nvPr/>
        </p:nvSpPr>
        <p:spPr bwMode="auto">
          <a:xfrm>
            <a:off x="-7352" y="2322360"/>
            <a:ext cx="853979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Ηθολογία</a:t>
            </a:r>
            <a:r>
              <a:rPr lang="el-GR" sz="2000" b="1">
                <a:solidFill>
                  <a:srgbClr val="333399"/>
                </a:solidFill>
              </a:rPr>
              <a:t>: Γενικά, μοναχικοί, νυκτόβιοι οργανισμοί, δραστήριοι καθ’ 	όλη τη διάρκεια του έτους. Έντονη επιτήρηση της περιοχής τους. 	Αρκετά είδη κατασκευάζουν συστήματα στοών, όπου 	προφυλάσσονται από θηρευτές, ξεκουράζονται και αποθηκεύουν	την τροφή τους. Φωλιά </a:t>
            </a:r>
            <a:r>
              <a:rPr lang="el-GR" sz="2000" b="1" err="1">
                <a:solidFill>
                  <a:srgbClr val="333399"/>
                </a:solidFill>
              </a:rPr>
              <a:t>επενδεδυμένη</a:t>
            </a:r>
            <a:r>
              <a:rPr lang="el-GR" sz="2000" b="1">
                <a:solidFill>
                  <a:srgbClr val="333399"/>
                </a:solidFill>
              </a:rPr>
              <a:t> με χόρτα και άλλης μορφής 	βλάστηση.  Επικοινωνία με </a:t>
            </a:r>
            <a:r>
              <a:rPr lang="el-GR" sz="2000" b="1" err="1">
                <a:solidFill>
                  <a:srgbClr val="333399"/>
                </a:solidFill>
              </a:rPr>
              <a:t>υψίσυχνες</a:t>
            </a:r>
            <a:r>
              <a:rPr lang="el-GR" sz="2000" b="1">
                <a:solidFill>
                  <a:srgbClr val="333399"/>
                </a:solidFill>
              </a:rPr>
              <a:t> κραυγές και ‘τιτιβίσματα’ 	Παραγωγή υπερήχων – Ηχοεντοπισμός.</a:t>
            </a:r>
          </a:p>
        </p:txBody>
      </p:sp>
      <p:sp>
        <p:nvSpPr>
          <p:cNvPr id="16" name="Text Box 6"/>
          <p:cNvSpPr txBox="1">
            <a:spLocks noChangeArrowheads="1"/>
          </p:cNvSpPr>
          <p:nvPr/>
        </p:nvSpPr>
        <p:spPr bwMode="auto">
          <a:xfrm>
            <a:off x="35496" y="5477162"/>
            <a:ext cx="8539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Εχθροί</a:t>
            </a:r>
            <a:r>
              <a:rPr lang="el-GR" sz="2000" b="1">
                <a:solidFill>
                  <a:srgbClr val="333399"/>
                </a:solidFill>
              </a:rPr>
              <a:t>: Αρπακτικά πτηνά και σαρκοφάγα θηλαστικά. Εντούτοις, 	αρκετοί εχθροί δεν τις καταναλώνουν, λόγω της έντονης δυσοσμίας 	τους από εκκρίσεις πλευρικών αδένων (Αφορά περισσότερο 	στα θηλαστικά και λιγότερο στα πτηνά).  Όριο ζωής 12-30 μήνες.</a:t>
            </a:r>
          </a:p>
        </p:txBody>
      </p:sp>
      <p:sp>
        <p:nvSpPr>
          <p:cNvPr id="17" name="Text Box 6"/>
          <p:cNvSpPr txBox="1">
            <a:spLocks noChangeArrowheads="1"/>
          </p:cNvSpPr>
          <p:nvPr/>
        </p:nvSpPr>
        <p:spPr bwMode="auto">
          <a:xfrm>
            <a:off x="-7352" y="4515314"/>
            <a:ext cx="8539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2000" b="1">
                <a:solidFill>
                  <a:srgbClr val="333399"/>
                </a:solidFill>
              </a:rPr>
              <a:t>	Σημαντικές πληθυσμιακές διακυμάνσεις. Η καρδιά μπορεί να 	ξεπεράσει τους 1000 σφυγμούς το λεπτό! Μπορεί να πεθάνουν 	κατά την εκδήλωση  υπερβολικού στρες (π.χ. από φόβο). 	</a:t>
            </a:r>
          </a:p>
        </p:txBody>
      </p:sp>
    </p:spTree>
    <p:extLst>
      <p:ext uri="{BB962C8B-B14F-4D97-AF65-F5344CB8AC3E}">
        <p14:creationId xmlns:p14="http://schemas.microsoft.com/office/powerpoint/2010/main" val="350069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16" name="Text Box 6"/>
          <p:cNvSpPr txBox="1">
            <a:spLocks noChangeArrowheads="1"/>
          </p:cNvSpPr>
          <p:nvPr/>
        </p:nvSpPr>
        <p:spPr bwMode="auto">
          <a:xfrm>
            <a:off x="35496" y="1268760"/>
            <a:ext cx="8539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Διατροφή</a:t>
            </a:r>
            <a:r>
              <a:rPr lang="el-GR" sz="2000" b="1">
                <a:solidFill>
                  <a:srgbClr val="333399"/>
                </a:solidFill>
              </a:rPr>
              <a:t>: Κυρίως ζωικής προέλευσης, είτε ασπόνδυλα 	(προνύμφες και ακμαία εντόμων, γεωσκώληκες, κ.λπ.) αλλά και 	μικρά 	σπονδυλωτά (ψάρια, βατράχια, σαύρες, άλλα μικρά 	θηλαστικά). 	Σπανιότερα, φυτικής προέλευσης. </a:t>
            </a:r>
          </a:p>
        </p:txBody>
      </p:sp>
      <p:sp>
        <p:nvSpPr>
          <p:cNvPr id="7" name="Text Box 6"/>
          <p:cNvSpPr txBox="1">
            <a:spLocks noChangeArrowheads="1"/>
          </p:cNvSpPr>
          <p:nvPr/>
        </p:nvSpPr>
        <p:spPr bwMode="auto">
          <a:xfrm>
            <a:off x="35496" y="2665655"/>
            <a:ext cx="853979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2000" b="1">
                <a:solidFill>
                  <a:srgbClr val="333399"/>
                </a:solidFill>
              </a:rPr>
              <a:t>	Υψηλότατος μεταβολισμός που απαιτεί τακτική πρόσληψη τροφής, 	ξεπερνώντας το συνολικό βάρος ημερησίως. Μερικά είδη δεν 	επιβιώνουν για περισσότερες από 1-2 ώρες χωρίς τροφή! 	Δυνατότητα λήθαργου, προσωρινά μέσα στην ημέρα, σε 	περίπτωση μη εύρεσης τροφής. Τα περισσότερα είδη 	παρουσιάζουν μικρή έως καμία εξειδίκευση ως προς τη διατροφή 	τους. Υψηλή φθορά οδοντικών επιφανειών, που μπορεί να 	καταστήσει τα δόντια αναποτελεσματικά </a:t>
            </a:r>
            <a:r>
              <a:rPr lang="el-GR" sz="2000" b="1">
                <a:solidFill>
                  <a:srgbClr val="333399"/>
                </a:solidFill>
                <a:sym typeface="Wingdings" pitchFamily="2" charset="2"/>
              </a:rPr>
              <a:t> λιμοκτονία. </a:t>
            </a:r>
            <a:endParaRPr lang="el-GR" sz="2000" b="1">
              <a:solidFill>
                <a:srgbClr val="333399"/>
              </a:solidFill>
            </a:endParaRPr>
          </a:p>
        </p:txBody>
      </p:sp>
      <p:sp>
        <p:nvSpPr>
          <p:cNvPr id="8" name="Text Box 6"/>
          <p:cNvSpPr txBox="1">
            <a:spLocks noChangeArrowheads="1"/>
          </p:cNvSpPr>
          <p:nvPr/>
        </p:nvSpPr>
        <p:spPr bwMode="auto">
          <a:xfrm>
            <a:off x="35496" y="5201905"/>
            <a:ext cx="8539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2000" b="1">
                <a:solidFill>
                  <a:srgbClr val="333399"/>
                </a:solidFill>
              </a:rPr>
              <a:t>	Μερικά είδη διαθέτουν δηλητηριώδεις σιελογόνους αδένες. 	Χρήσιμη δυνατότητα για θανάτωση μεγαλόσωμων θηραμάτων ή 	για την παράλυση ασπονδύλων, με σκοπό την προσωρινή 	αποθήκευσή τους μέχρι την ‘αξιοποίησή’ τους.</a:t>
            </a:r>
          </a:p>
        </p:txBody>
      </p:sp>
    </p:spTree>
    <p:extLst>
      <p:ext uri="{BB962C8B-B14F-4D97-AF65-F5344CB8AC3E}">
        <p14:creationId xmlns:p14="http://schemas.microsoft.com/office/powerpoint/2010/main" val="2195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Εξέλιξη Θηλαστικών</a:t>
            </a:r>
            <a:endParaRPr lang="el-GR" b="1">
              <a:solidFill>
                <a:srgbClr val="000000"/>
              </a:solidFill>
            </a:endParaRPr>
          </a:p>
        </p:txBody>
      </p:sp>
      <p:sp>
        <p:nvSpPr>
          <p:cNvPr id="6" name="Text Box 4"/>
          <p:cNvSpPr txBox="1">
            <a:spLocks noChangeArrowheads="1"/>
          </p:cNvSpPr>
          <p:nvPr/>
        </p:nvSpPr>
        <p:spPr bwMode="auto">
          <a:xfrm>
            <a:off x="35496" y="2645911"/>
            <a:ext cx="463230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n-US" sz="2000" b="1">
                <a:solidFill>
                  <a:srgbClr val="333399"/>
                </a:solidFill>
              </a:rPr>
              <a:t> </a:t>
            </a:r>
            <a:r>
              <a:rPr lang="el-GR" sz="2000" b="1">
                <a:solidFill>
                  <a:srgbClr val="333399"/>
                </a:solidFill>
              </a:rPr>
              <a:t>Τουλάχιστον 4 ομάδες θηλαστικών επιβιώνουν της μαζικής εξαφάνισης που ορίζει το τέλος της Κρητιδικής περιόδου και την αρχή του Τριτογενούς (</a:t>
            </a:r>
            <a:r>
              <a:rPr lang="el-GR" sz="2000" b="1">
                <a:solidFill>
                  <a:srgbClr val="00B050"/>
                </a:solidFill>
              </a:rPr>
              <a:t>Καινοζωικός Αιώνας </a:t>
            </a:r>
            <a:r>
              <a:rPr lang="el-GR" sz="2000" b="1">
                <a:solidFill>
                  <a:srgbClr val="333399"/>
                </a:solidFill>
              </a:rPr>
              <a:t>– 65 </a:t>
            </a:r>
            <a:r>
              <a:rPr lang="en-US" sz="2000" b="1" err="1">
                <a:solidFill>
                  <a:srgbClr val="333399"/>
                </a:solidFill>
              </a:rPr>
              <a:t>mya</a:t>
            </a:r>
            <a:r>
              <a:rPr lang="en-US" sz="2000" b="1">
                <a:solidFill>
                  <a:srgbClr val="333399"/>
                </a:solidFill>
              </a:rPr>
              <a:t>)</a:t>
            </a:r>
            <a:r>
              <a:rPr lang="el-GR" sz="2000" b="1">
                <a:solidFill>
                  <a:srgbClr val="333399"/>
                </a:solidFill>
              </a:rPr>
              <a:t>, εκ των οποίων οι τρεις είναι αρτίγονες (</a:t>
            </a:r>
            <a:r>
              <a:rPr lang="el-GR" sz="2000" b="1" err="1">
                <a:solidFill>
                  <a:srgbClr val="C00000"/>
                </a:solidFill>
              </a:rPr>
              <a:t>Πρωτοθήρια</a:t>
            </a:r>
            <a:r>
              <a:rPr lang="el-GR" sz="2000" b="1">
                <a:solidFill>
                  <a:srgbClr val="C00000"/>
                </a:solidFill>
              </a:rPr>
              <a:t>, </a:t>
            </a:r>
            <a:r>
              <a:rPr lang="el-GR" sz="2000" b="1" err="1">
                <a:solidFill>
                  <a:srgbClr val="C00000"/>
                </a:solidFill>
              </a:rPr>
              <a:t>Μεταθήρια</a:t>
            </a:r>
            <a:r>
              <a:rPr lang="el-GR" sz="2000" b="1">
                <a:solidFill>
                  <a:srgbClr val="C00000"/>
                </a:solidFill>
              </a:rPr>
              <a:t>, </a:t>
            </a:r>
            <a:r>
              <a:rPr lang="el-GR" sz="2000" b="1" err="1">
                <a:solidFill>
                  <a:srgbClr val="C00000"/>
                </a:solidFill>
              </a:rPr>
              <a:t>Θήρια</a:t>
            </a:r>
            <a:r>
              <a:rPr lang="el-GR" sz="2000" b="1">
                <a:solidFill>
                  <a:srgbClr val="333399"/>
                </a:solidFill>
              </a:rPr>
              <a:t>).</a:t>
            </a:r>
            <a:endParaRPr lang="en-GB" sz="2000" b="1">
              <a:solidFill>
                <a:srgbClr val="333399"/>
              </a:solidFill>
            </a:endParaRPr>
          </a:p>
        </p:txBody>
      </p:sp>
      <p:sp>
        <p:nvSpPr>
          <p:cNvPr id="7" name="Text Box 4"/>
          <p:cNvSpPr txBox="1">
            <a:spLocks noChangeArrowheads="1"/>
          </p:cNvSpPr>
          <p:nvPr/>
        </p:nvSpPr>
        <p:spPr bwMode="auto">
          <a:xfrm>
            <a:off x="35496" y="5129897"/>
            <a:ext cx="463230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n-US" sz="2000" b="1">
                <a:solidFill>
                  <a:srgbClr val="333399"/>
                </a:solidFill>
              </a:rPr>
              <a:t> </a:t>
            </a:r>
            <a:r>
              <a:rPr lang="el-GR" sz="2000" b="1">
                <a:solidFill>
                  <a:srgbClr val="333399"/>
                </a:solidFill>
              </a:rPr>
              <a:t>Με την αρχή της </a:t>
            </a:r>
            <a:r>
              <a:rPr lang="el-GR" sz="2000" b="1">
                <a:solidFill>
                  <a:srgbClr val="00B050"/>
                </a:solidFill>
              </a:rPr>
              <a:t>Τριτογενούς περιόδου (</a:t>
            </a:r>
            <a:r>
              <a:rPr lang="el-GR" sz="2000" b="1" err="1">
                <a:solidFill>
                  <a:srgbClr val="00B050"/>
                </a:solidFill>
              </a:rPr>
              <a:t>Παλαιόκαινος</a:t>
            </a:r>
            <a:r>
              <a:rPr lang="el-GR" sz="2000" b="1">
                <a:solidFill>
                  <a:srgbClr val="00B050"/>
                </a:solidFill>
              </a:rPr>
              <a:t> εποχή)</a:t>
            </a:r>
            <a:r>
              <a:rPr lang="el-GR" sz="2000" b="1">
                <a:solidFill>
                  <a:srgbClr val="333399"/>
                </a:solidFill>
              </a:rPr>
              <a:t> καταγράφεται η έντονη </a:t>
            </a:r>
            <a:r>
              <a:rPr lang="el-GR" sz="2000" b="1" err="1">
                <a:solidFill>
                  <a:srgbClr val="333399"/>
                </a:solidFill>
              </a:rPr>
              <a:t>ειδογενετική</a:t>
            </a:r>
            <a:r>
              <a:rPr lang="el-GR" sz="2000" b="1">
                <a:solidFill>
                  <a:srgbClr val="333399"/>
                </a:solidFill>
              </a:rPr>
              <a:t> διαφοροποίηση εντός των θηλαστικών.</a:t>
            </a:r>
            <a:endParaRPr lang="en-GB" sz="2000" b="1">
              <a:solidFill>
                <a:srgbClr val="333399"/>
              </a:solidFill>
            </a:endParaRPr>
          </a:p>
        </p:txBody>
      </p:sp>
      <p:sp>
        <p:nvSpPr>
          <p:cNvPr id="10" name="Text Box 4"/>
          <p:cNvSpPr txBox="1">
            <a:spLocks noChangeArrowheads="1"/>
          </p:cNvSpPr>
          <p:nvPr/>
        </p:nvSpPr>
        <p:spPr bwMode="auto">
          <a:xfrm>
            <a:off x="35496" y="1700808"/>
            <a:ext cx="46323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Παλαιότερα θηλαστικά</a:t>
            </a:r>
            <a:r>
              <a:rPr lang="el-GR" sz="2000" b="1">
                <a:solidFill>
                  <a:srgbClr val="333399"/>
                </a:solidFill>
              </a:rPr>
              <a:t>: </a:t>
            </a:r>
            <a:r>
              <a:rPr lang="el-GR" sz="2000" b="1">
                <a:solidFill>
                  <a:srgbClr val="00B050"/>
                </a:solidFill>
              </a:rPr>
              <a:t>Ύστερη </a:t>
            </a:r>
            <a:r>
              <a:rPr lang="el-GR" sz="2000" b="1" err="1">
                <a:solidFill>
                  <a:srgbClr val="00B050"/>
                </a:solidFill>
              </a:rPr>
              <a:t>Τριασική</a:t>
            </a:r>
            <a:r>
              <a:rPr lang="el-GR" sz="2000" b="1">
                <a:solidFill>
                  <a:srgbClr val="333399"/>
                </a:solidFill>
              </a:rPr>
              <a:t> </a:t>
            </a:r>
            <a:r>
              <a:rPr lang="el-GR" sz="2000" b="1">
                <a:solidFill>
                  <a:srgbClr val="00B050"/>
                </a:solidFill>
              </a:rPr>
              <a:t>περίοδος </a:t>
            </a:r>
            <a:r>
              <a:rPr lang="el-GR" sz="2000" b="1">
                <a:solidFill>
                  <a:srgbClr val="333399"/>
                </a:solidFill>
              </a:rPr>
              <a:t>(200-225 </a:t>
            </a:r>
            <a:r>
              <a:rPr lang="en-US" sz="2000" b="1" err="1">
                <a:solidFill>
                  <a:srgbClr val="333399"/>
                </a:solidFill>
              </a:rPr>
              <a:t>mya</a:t>
            </a:r>
            <a:r>
              <a:rPr lang="en-US" sz="2000" b="1">
                <a:solidFill>
                  <a:srgbClr val="333399"/>
                </a:solidFill>
              </a:rPr>
              <a:t>)</a:t>
            </a:r>
            <a:r>
              <a:rPr lang="el-GR" sz="2000" b="1">
                <a:solidFill>
                  <a:srgbClr val="333399"/>
                </a:solidFill>
              </a:rPr>
              <a:t>.</a:t>
            </a:r>
            <a:endParaRPr lang="en-GB" sz="2000" b="1">
              <a:solidFill>
                <a:srgbClr val="333399"/>
              </a:solidFill>
            </a:endParaRPr>
          </a:p>
        </p:txBody>
      </p:sp>
      <p:pic>
        <p:nvPicPr>
          <p:cNvPr id="8" name="Picture 8" descr="mammal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804" y="1999777"/>
            <a:ext cx="4434783" cy="40465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Έλλειψη 1"/>
          <p:cNvSpPr/>
          <p:nvPr/>
        </p:nvSpPr>
        <p:spPr bwMode="auto">
          <a:xfrm rot="18870822">
            <a:off x="5796136" y="4221088"/>
            <a:ext cx="648072" cy="792088"/>
          </a:xfrm>
          <a:prstGeom prst="ellipse">
            <a:avLst/>
          </a:prstGeom>
          <a:solidFill>
            <a:srgbClr val="FF0000">
              <a:alpha val="2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1" name="Έλλειψη 10"/>
          <p:cNvSpPr/>
          <p:nvPr/>
        </p:nvSpPr>
        <p:spPr bwMode="auto">
          <a:xfrm rot="15953975">
            <a:off x="7471182" y="4920834"/>
            <a:ext cx="344951" cy="792088"/>
          </a:xfrm>
          <a:prstGeom prst="ellipse">
            <a:avLst/>
          </a:prstGeom>
          <a:solidFill>
            <a:srgbClr val="7030A0">
              <a:alpha val="4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
        <p:nvSpPr>
          <p:cNvPr id="12" name="Έλλειψη 11"/>
          <p:cNvSpPr/>
          <p:nvPr/>
        </p:nvSpPr>
        <p:spPr bwMode="auto">
          <a:xfrm rot="15953975">
            <a:off x="7448545" y="5136858"/>
            <a:ext cx="344951" cy="792088"/>
          </a:xfrm>
          <a:prstGeom prst="ellipse">
            <a:avLst/>
          </a:prstGeom>
          <a:solidFill>
            <a:srgbClr val="00B050">
              <a:alpha val="4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685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2"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16" name="Text Box 6"/>
          <p:cNvSpPr txBox="1">
            <a:spLocks noChangeArrowheads="1"/>
          </p:cNvSpPr>
          <p:nvPr/>
        </p:nvSpPr>
        <p:spPr bwMode="auto">
          <a:xfrm>
            <a:off x="35497" y="1257964"/>
            <a:ext cx="439248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Διατροφή</a:t>
            </a:r>
            <a:r>
              <a:rPr lang="el-GR" sz="2000" b="1">
                <a:solidFill>
                  <a:srgbClr val="333399"/>
                </a:solidFill>
              </a:rPr>
              <a:t>: </a:t>
            </a:r>
            <a:r>
              <a:rPr lang="el-GR" sz="2000" b="1">
                <a:solidFill>
                  <a:srgbClr val="00B050"/>
                </a:solidFill>
              </a:rPr>
              <a:t>Ιδιαίτερο γνώρισμα: </a:t>
            </a:r>
            <a:r>
              <a:rPr lang="el-GR" sz="2000" b="1" err="1">
                <a:solidFill>
                  <a:srgbClr val="333399"/>
                </a:solidFill>
              </a:rPr>
              <a:t>Επαναπρόσληψη</a:t>
            </a:r>
            <a:r>
              <a:rPr lang="el-GR" sz="2000" b="1">
                <a:solidFill>
                  <a:srgbClr val="333399"/>
                </a:solidFill>
              </a:rPr>
              <a:t> θρεπτικών συστατικών από το ορθό του εντέρου (</a:t>
            </a:r>
            <a:r>
              <a:rPr lang="en-US" sz="2000" b="1">
                <a:solidFill>
                  <a:srgbClr val="333399"/>
                </a:solidFill>
              </a:rPr>
              <a:t>refection).</a:t>
            </a:r>
            <a:r>
              <a:rPr lang="el-GR" sz="2000" b="1">
                <a:solidFill>
                  <a:srgbClr val="333399"/>
                </a:solidFill>
              </a:rPr>
              <a:t>  Αφορά πιθανώς σε όλα τα είδη. Το ζώο ‘κουλουριάζεται’, γλύφει των πρωκτό του και, μέσω κοιλιακών συσπάσεων, προβάλλει το ορθό του εντέρου, το οποίο επίσης γλύφει για λίγα λεπτά πριν αυτό αποσυρθεί και πάλι στο εσωτερικό.  Αυτό συμβαίνει εφόσον το έντερο είναι καθαρό από κόπρανα. Πιθανός σκοπός η πρόσληψη ιχνοστοιχείων και βιταμινών Β και Κ.</a:t>
            </a:r>
          </a:p>
        </p:txBody>
      </p:sp>
      <p:pic>
        <p:nvPicPr>
          <p:cNvPr id="4098" name="Picture 2" descr="C:\Users\Τια Βάσω\Documents\Οι σαρώσεις μου\shrew refa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233" y="1885801"/>
            <a:ext cx="4516263" cy="3761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26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3" name="Ορθογώνιο 2"/>
          <p:cNvSpPr/>
          <p:nvPr/>
        </p:nvSpPr>
        <p:spPr>
          <a:xfrm>
            <a:off x="539552" y="1019799"/>
            <a:ext cx="4259360" cy="1338828"/>
          </a:xfrm>
          <a:prstGeom prst="rect">
            <a:avLst/>
          </a:prstGeom>
        </p:spPr>
        <p:txBody>
          <a:bodyPr wrap="square">
            <a:spAutoFit/>
          </a:bodyPr>
          <a:lstStyle/>
          <a:p>
            <a:pPr marL="361950" algn="just" fontAlgn="base">
              <a:lnSpc>
                <a:spcPct val="150000"/>
              </a:lnSpc>
              <a:spcBef>
                <a:spcPct val="0"/>
              </a:spcBef>
              <a:spcAft>
                <a:spcPct val="0"/>
              </a:spcAft>
              <a:buFontTx/>
              <a:buChar char="•"/>
              <a:tabLst>
                <a:tab pos="1257300" algn="l"/>
              </a:tabLst>
            </a:pPr>
            <a:r>
              <a:rPr lang="el-GR" b="1" err="1">
                <a:solidFill>
                  <a:srgbClr val="333399"/>
                </a:solidFill>
              </a:rPr>
              <a:t>Υποοικ</a:t>
            </a:r>
            <a:r>
              <a:rPr lang="el-GR" b="1">
                <a:solidFill>
                  <a:srgbClr val="333399"/>
                </a:solidFill>
              </a:rPr>
              <a:t>. </a:t>
            </a:r>
            <a:r>
              <a:rPr lang="en-US" b="1" err="1">
                <a:solidFill>
                  <a:srgbClr val="00B050"/>
                </a:solidFill>
              </a:rPr>
              <a:t>Crocidurinae</a:t>
            </a:r>
            <a:endParaRPr lang="el-GR" b="1">
              <a:solidFill>
                <a:srgbClr val="00B050"/>
              </a:solidFill>
            </a:endParaRPr>
          </a:p>
          <a:p>
            <a:pPr marL="723900" algn="just"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Crocidura</a:t>
            </a:r>
            <a:r>
              <a:rPr lang="en-US" b="1" i="1">
                <a:solidFill>
                  <a:srgbClr val="C00000"/>
                </a:solidFill>
              </a:rPr>
              <a:t> </a:t>
            </a:r>
            <a:r>
              <a:rPr lang="en-US" b="1">
                <a:solidFill>
                  <a:srgbClr val="C00000"/>
                </a:solidFill>
              </a:rPr>
              <a:t>(3 </a:t>
            </a:r>
            <a:r>
              <a:rPr lang="el-GR" b="1">
                <a:solidFill>
                  <a:srgbClr val="C00000"/>
                </a:solidFill>
              </a:rPr>
              <a:t>είδη)</a:t>
            </a:r>
            <a:endParaRPr lang="en-US" b="1" i="1">
              <a:solidFill>
                <a:srgbClr val="C00000"/>
              </a:solidFill>
            </a:endParaRPr>
          </a:p>
          <a:p>
            <a:pPr marL="723900" algn="just" fontAlgn="base">
              <a:lnSpc>
                <a:spcPct val="150000"/>
              </a:lnSpc>
              <a:spcBef>
                <a:spcPct val="0"/>
              </a:spcBef>
              <a:spcAft>
                <a:spcPct val="0"/>
              </a:spcAft>
              <a:buFontTx/>
              <a:buChar char="•"/>
              <a:tabLst>
                <a:tab pos="1257300" algn="l"/>
              </a:tabLst>
            </a:pPr>
            <a:r>
              <a:rPr lang="en-US" b="1" i="1">
                <a:solidFill>
                  <a:srgbClr val="333399"/>
                </a:solidFill>
              </a:rPr>
              <a:t> </a:t>
            </a:r>
            <a:r>
              <a:rPr lang="el-GR" b="1">
                <a:solidFill>
                  <a:srgbClr val="333399"/>
                </a:solidFill>
              </a:rPr>
              <a:t>Γένος</a:t>
            </a:r>
            <a:r>
              <a:rPr lang="el-GR" b="1" i="1">
                <a:solidFill>
                  <a:srgbClr val="333399"/>
                </a:solidFill>
              </a:rPr>
              <a:t> </a:t>
            </a:r>
            <a:r>
              <a:rPr lang="en-US" b="1" i="1" err="1">
                <a:solidFill>
                  <a:srgbClr val="C00000"/>
                </a:solidFill>
              </a:rPr>
              <a:t>Suncus</a:t>
            </a:r>
            <a:r>
              <a:rPr lang="el-GR" b="1" i="1">
                <a:solidFill>
                  <a:srgbClr val="C00000"/>
                </a:solidFill>
              </a:rPr>
              <a:t> </a:t>
            </a:r>
            <a:r>
              <a:rPr lang="el-GR" b="1">
                <a:solidFill>
                  <a:srgbClr val="C00000"/>
                </a:solidFill>
              </a:rPr>
              <a:t>(1 είδος)</a:t>
            </a:r>
            <a:endParaRPr lang="en-US" b="1" i="1">
              <a:solidFill>
                <a:srgbClr val="C00000"/>
              </a:solidFill>
            </a:endParaRPr>
          </a:p>
        </p:txBody>
      </p:sp>
      <p:sp>
        <p:nvSpPr>
          <p:cNvPr id="4" name="Ορθογώνιο 3"/>
          <p:cNvSpPr/>
          <p:nvPr/>
        </p:nvSpPr>
        <p:spPr>
          <a:xfrm>
            <a:off x="4596093" y="1019799"/>
            <a:ext cx="4259360" cy="1338828"/>
          </a:xfrm>
          <a:prstGeom prst="rect">
            <a:avLst/>
          </a:prstGeom>
        </p:spPr>
        <p:txBody>
          <a:bodyPr wrap="square">
            <a:spAutoFit/>
          </a:bodyPr>
          <a:lstStyle/>
          <a:p>
            <a:pPr marL="361950" algn="just" fontAlgn="base">
              <a:lnSpc>
                <a:spcPct val="150000"/>
              </a:lnSpc>
              <a:spcBef>
                <a:spcPct val="0"/>
              </a:spcBef>
              <a:spcAft>
                <a:spcPct val="0"/>
              </a:spcAft>
              <a:buFontTx/>
              <a:buChar char="•"/>
              <a:tabLst>
                <a:tab pos="1257300" algn="l"/>
              </a:tabLst>
            </a:pPr>
            <a:r>
              <a:rPr lang="el-GR" b="1" err="1">
                <a:solidFill>
                  <a:srgbClr val="333399"/>
                </a:solidFill>
              </a:rPr>
              <a:t>Υποοικ</a:t>
            </a:r>
            <a:r>
              <a:rPr lang="el-GR" b="1">
                <a:solidFill>
                  <a:srgbClr val="333399"/>
                </a:solidFill>
              </a:rPr>
              <a:t>. </a:t>
            </a:r>
            <a:r>
              <a:rPr lang="en-US" b="1" err="1">
                <a:solidFill>
                  <a:srgbClr val="00B050"/>
                </a:solidFill>
              </a:rPr>
              <a:t>Soricinae</a:t>
            </a:r>
            <a:endParaRPr lang="en-US" b="1">
              <a:solidFill>
                <a:srgbClr val="00B050"/>
              </a:solidFill>
            </a:endParaRPr>
          </a:p>
          <a:p>
            <a:pPr marL="723900" algn="just" fontAlgn="base">
              <a:lnSpc>
                <a:spcPct val="150000"/>
              </a:lnSpc>
              <a:spcBef>
                <a:spcPct val="0"/>
              </a:spcBef>
              <a:spcAft>
                <a:spcPct val="0"/>
              </a:spcAft>
              <a:buFontTx/>
              <a:buChar char="•"/>
              <a:tabLst>
                <a:tab pos="1257300" algn="l"/>
              </a:tabLst>
            </a:pPr>
            <a:r>
              <a:rPr lang="en-US" b="1" i="1">
                <a:solidFill>
                  <a:srgbClr val="333399"/>
                </a:solidFill>
              </a:rPr>
              <a:t> </a:t>
            </a:r>
            <a:r>
              <a:rPr lang="el-GR" b="1">
                <a:solidFill>
                  <a:srgbClr val="333399"/>
                </a:solidFill>
              </a:rPr>
              <a:t>Γένος</a:t>
            </a:r>
            <a:r>
              <a:rPr lang="el-GR" b="1" i="1">
                <a:solidFill>
                  <a:srgbClr val="333399"/>
                </a:solidFill>
              </a:rPr>
              <a:t> </a:t>
            </a:r>
            <a:r>
              <a:rPr lang="en-US" b="1" i="1">
                <a:solidFill>
                  <a:srgbClr val="C00000"/>
                </a:solidFill>
              </a:rPr>
              <a:t>Sorex</a:t>
            </a:r>
            <a:r>
              <a:rPr lang="el-GR" b="1" i="1">
                <a:solidFill>
                  <a:srgbClr val="C00000"/>
                </a:solidFill>
              </a:rPr>
              <a:t> </a:t>
            </a:r>
            <a:r>
              <a:rPr lang="el-GR" b="1">
                <a:solidFill>
                  <a:srgbClr val="C00000"/>
                </a:solidFill>
              </a:rPr>
              <a:t>(2 είδη)</a:t>
            </a:r>
            <a:endParaRPr lang="en-US" b="1" i="1">
              <a:solidFill>
                <a:srgbClr val="C00000"/>
              </a:solidFill>
            </a:endParaRPr>
          </a:p>
          <a:p>
            <a:pPr marL="723900" algn="just" fontAlgn="base">
              <a:lnSpc>
                <a:spcPct val="150000"/>
              </a:lnSpc>
              <a:spcBef>
                <a:spcPct val="0"/>
              </a:spcBef>
              <a:spcAft>
                <a:spcPct val="0"/>
              </a:spcAft>
              <a:buFontTx/>
              <a:buChar char="•"/>
              <a:tabLst>
                <a:tab pos="1257300" algn="l"/>
              </a:tabLst>
            </a:pPr>
            <a:r>
              <a:rPr lang="el-GR" b="1" i="1">
                <a:solidFill>
                  <a:srgbClr val="333399"/>
                </a:solidFill>
              </a:rPr>
              <a:t> </a:t>
            </a:r>
            <a:r>
              <a:rPr lang="el-GR" b="1">
                <a:solidFill>
                  <a:srgbClr val="333399"/>
                </a:solidFill>
              </a:rPr>
              <a:t>Γένος</a:t>
            </a:r>
            <a:r>
              <a:rPr lang="el-GR" b="1" i="1">
                <a:solidFill>
                  <a:srgbClr val="333399"/>
                </a:solidFill>
              </a:rPr>
              <a:t> </a:t>
            </a:r>
            <a:r>
              <a:rPr lang="en-US" b="1" i="1" err="1">
                <a:solidFill>
                  <a:srgbClr val="C00000"/>
                </a:solidFill>
              </a:rPr>
              <a:t>Neomys</a:t>
            </a:r>
            <a:r>
              <a:rPr lang="en-US" b="1">
                <a:solidFill>
                  <a:srgbClr val="333399"/>
                </a:solidFill>
              </a:rPr>
              <a:t> </a:t>
            </a:r>
            <a:r>
              <a:rPr lang="el-GR" b="1">
                <a:solidFill>
                  <a:srgbClr val="C00000"/>
                </a:solidFill>
              </a:rPr>
              <a:t>(2 είδη)</a:t>
            </a:r>
            <a:endParaRPr lang="en-GB" b="1" i="1">
              <a:solidFill>
                <a:schemeClr val="accent2"/>
              </a:solidFill>
            </a:endParaRPr>
          </a:p>
        </p:txBody>
      </p:sp>
      <p:sp>
        <p:nvSpPr>
          <p:cNvPr id="5" name="Text Box 2"/>
          <p:cNvSpPr txBox="1">
            <a:spLocks noChangeArrowheads="1"/>
          </p:cNvSpPr>
          <p:nvPr/>
        </p:nvSpPr>
        <p:spPr bwMode="auto">
          <a:xfrm>
            <a:off x="755650" y="2349354"/>
            <a:ext cx="7561263" cy="830997"/>
          </a:xfrm>
          <a:prstGeom prst="rect">
            <a:avLst/>
          </a:prstGeom>
          <a:noFill/>
          <a:ln w="3175"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400" b="1">
                <a:solidFill>
                  <a:srgbClr val="800000"/>
                </a:solidFill>
              </a:rPr>
              <a:t>Πολύ εύκολος ο διαχωρισμός μεταξύ των δύο υποοικογενειών! </a:t>
            </a:r>
            <a:endParaRPr lang="el-GR" sz="2400" b="1">
              <a:solidFill>
                <a:srgbClr val="000000"/>
              </a:solidFill>
            </a:endParaRPr>
          </a:p>
        </p:txBody>
      </p:sp>
      <p:pic>
        <p:nvPicPr>
          <p:cNvPr id="5122" name="Picture 2" descr="C:\Users\Τια Βάσω\Documents\Οι σαρώσεις μου\soricidae species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881" t="60125" r="70085" b="29192"/>
          <a:stretch/>
        </p:blipFill>
        <p:spPr bwMode="auto">
          <a:xfrm>
            <a:off x="5583138" y="3349785"/>
            <a:ext cx="2232174" cy="1507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Users\Τια Βάσω\Documents\Οι σαρώσεις μου\soricidae species0004.jpg"/>
          <p:cNvPicPr>
            <a:picLocks noChangeAspect="1" noChangeArrowheads="1"/>
          </p:cNvPicPr>
          <p:nvPr/>
        </p:nvPicPr>
        <p:blipFill rotWithShape="1">
          <a:blip r:embed="rId4">
            <a:extLst>
              <a:ext uri="{28A0092B-C50C-407E-A947-70E740481C1C}">
                <a14:useLocalDpi xmlns:a14="http://schemas.microsoft.com/office/drawing/2010/main" val="0"/>
              </a:ext>
            </a:extLst>
          </a:blip>
          <a:srcRect l="1" t="44388" r="78342" b="46917"/>
          <a:stretch/>
        </p:blipFill>
        <p:spPr bwMode="auto">
          <a:xfrm>
            <a:off x="1264685" y="3359476"/>
            <a:ext cx="2189492" cy="1497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C:\Users\Τια Βάσω\Documents\Οι σαρώσεις μου\crocidura skull.jpg"/>
          <p:cNvPicPr>
            <a:picLocks noChangeAspect="1" noChangeArrowheads="1"/>
          </p:cNvPicPr>
          <p:nvPr/>
        </p:nvPicPr>
        <p:blipFill rotWithShape="1">
          <a:blip r:embed="rId5">
            <a:extLst>
              <a:ext uri="{28A0092B-C50C-407E-A947-70E740481C1C}">
                <a14:useLocalDpi xmlns:a14="http://schemas.microsoft.com/office/drawing/2010/main" val="0"/>
              </a:ext>
            </a:extLst>
          </a:blip>
          <a:srcRect l="3371" t="66149" b="567"/>
          <a:stretch/>
        </p:blipFill>
        <p:spPr bwMode="auto">
          <a:xfrm>
            <a:off x="755650" y="5085262"/>
            <a:ext cx="3207562" cy="1584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5" name="Picture 5" descr="C:\Users\Τια Βάσω\Documents\Οι σαρώσεις μου\Sorex skull.jpg"/>
          <p:cNvPicPr>
            <a:picLocks noChangeAspect="1" noChangeArrowheads="1"/>
          </p:cNvPicPr>
          <p:nvPr/>
        </p:nvPicPr>
        <p:blipFill rotWithShape="1">
          <a:blip r:embed="rId6">
            <a:extLst>
              <a:ext uri="{28A0092B-C50C-407E-A947-70E740481C1C}">
                <a14:useLocalDpi xmlns:a14="http://schemas.microsoft.com/office/drawing/2010/main" val="0"/>
              </a:ext>
            </a:extLst>
          </a:blip>
          <a:srcRect t="66526" r="1449"/>
          <a:stretch/>
        </p:blipFill>
        <p:spPr bwMode="auto">
          <a:xfrm>
            <a:off x="5081538" y="5085262"/>
            <a:ext cx="3235375" cy="1584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60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3"/>
                                        </p:tgtEl>
                                        <p:attrNameLst>
                                          <p:attrName>style.visibility</p:attrName>
                                        </p:attrNameLst>
                                      </p:cBhvr>
                                      <p:to>
                                        <p:strVal val="visible"/>
                                      </p:to>
                                    </p:set>
                                    <p:animEffect transition="in" filter="fade">
                                      <p:cBhvr>
                                        <p:cTn id="20" dur="500"/>
                                        <p:tgtEl>
                                          <p:spTgt spid="5123"/>
                                        </p:tgtEl>
                                      </p:cBhvr>
                                    </p:animEffect>
                                  </p:childTnLst>
                                </p:cTn>
                              </p:par>
                            </p:childTnLst>
                          </p:cTn>
                        </p:par>
                        <p:par>
                          <p:cTn id="21" fill="hold">
                            <p:stCondLst>
                              <p:cond delay="500"/>
                            </p:stCondLst>
                            <p:childTnLst>
                              <p:par>
                                <p:cTn id="22" presetID="10" presetClass="entr" presetSubtype="0" fill="hold" nodeType="afterEffect">
                                  <p:stCondLst>
                                    <p:cond delay="30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500"/>
                                        <p:tgtEl>
                                          <p:spTgt spid="5124"/>
                                        </p:tgtEl>
                                      </p:cBhvr>
                                    </p:animEffect>
                                  </p:childTnLst>
                                </p:cTn>
                              </p:par>
                              <p:par>
                                <p:cTn id="30" presetID="10" presetClass="entr" presetSubtype="0" fill="hold" nodeType="withEffect">
                                  <p:stCondLst>
                                    <p:cond delay="300"/>
                                  </p:stCondLst>
                                  <p:childTnLst>
                                    <p:set>
                                      <p:cBhvr>
                                        <p:cTn id="31" dur="1" fill="hold">
                                          <p:stCondLst>
                                            <p:cond delay="0"/>
                                          </p:stCondLst>
                                        </p:cTn>
                                        <p:tgtEl>
                                          <p:spTgt spid="5125"/>
                                        </p:tgtEl>
                                        <p:attrNameLst>
                                          <p:attrName>style.visibility</p:attrName>
                                        </p:attrNameLst>
                                      </p:cBhvr>
                                      <p:to>
                                        <p:strVal val="visible"/>
                                      </p:to>
                                    </p:set>
                                    <p:animEffect transition="in" filter="fade">
                                      <p:cBhvr>
                                        <p:cTn id="32"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Soricidae</a:t>
            </a:r>
            <a:r>
              <a:rPr lang="el-GR" sz="2800" b="1">
                <a:solidFill>
                  <a:srgbClr val="800000"/>
                </a:solidFill>
              </a:rPr>
              <a:t>: Μυγαλές</a:t>
            </a:r>
            <a:endParaRPr lang="el-GR" b="1">
              <a:solidFill>
                <a:srgbClr val="000000"/>
              </a:solidFill>
            </a:endParaRPr>
          </a:p>
        </p:txBody>
      </p:sp>
      <p:sp>
        <p:nvSpPr>
          <p:cNvPr id="3" name="Ορθογώνιο 2"/>
          <p:cNvSpPr/>
          <p:nvPr/>
        </p:nvSpPr>
        <p:spPr>
          <a:xfrm>
            <a:off x="539552" y="1019799"/>
            <a:ext cx="4259360" cy="1338828"/>
          </a:xfrm>
          <a:prstGeom prst="rect">
            <a:avLst/>
          </a:prstGeom>
        </p:spPr>
        <p:txBody>
          <a:bodyPr wrap="square">
            <a:spAutoFit/>
          </a:bodyPr>
          <a:lstStyle/>
          <a:p>
            <a:pPr marL="361950" algn="just" fontAlgn="base">
              <a:lnSpc>
                <a:spcPct val="150000"/>
              </a:lnSpc>
              <a:spcBef>
                <a:spcPct val="0"/>
              </a:spcBef>
              <a:spcAft>
                <a:spcPct val="0"/>
              </a:spcAft>
              <a:buFontTx/>
              <a:buChar char="•"/>
              <a:tabLst>
                <a:tab pos="1257300" algn="l"/>
              </a:tabLst>
            </a:pPr>
            <a:r>
              <a:rPr lang="el-GR" b="1" err="1">
                <a:solidFill>
                  <a:srgbClr val="333399"/>
                </a:solidFill>
              </a:rPr>
              <a:t>Υποοικ</a:t>
            </a:r>
            <a:r>
              <a:rPr lang="el-GR" b="1">
                <a:solidFill>
                  <a:srgbClr val="333399"/>
                </a:solidFill>
              </a:rPr>
              <a:t>. </a:t>
            </a:r>
            <a:r>
              <a:rPr lang="en-US" b="1" err="1">
                <a:solidFill>
                  <a:srgbClr val="00B050"/>
                </a:solidFill>
              </a:rPr>
              <a:t>Crocidurinae</a:t>
            </a:r>
            <a:endParaRPr lang="el-GR" b="1">
              <a:solidFill>
                <a:srgbClr val="00B050"/>
              </a:solidFill>
            </a:endParaRPr>
          </a:p>
          <a:p>
            <a:pPr marL="723900" algn="just"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Crocidura</a:t>
            </a:r>
            <a:r>
              <a:rPr lang="en-US" b="1" i="1">
                <a:solidFill>
                  <a:srgbClr val="C00000"/>
                </a:solidFill>
              </a:rPr>
              <a:t> </a:t>
            </a:r>
            <a:r>
              <a:rPr lang="en-US" b="1">
                <a:solidFill>
                  <a:srgbClr val="C00000"/>
                </a:solidFill>
              </a:rPr>
              <a:t>(3 </a:t>
            </a:r>
            <a:r>
              <a:rPr lang="el-GR" b="1">
                <a:solidFill>
                  <a:srgbClr val="C00000"/>
                </a:solidFill>
              </a:rPr>
              <a:t>είδη)</a:t>
            </a:r>
            <a:endParaRPr lang="en-US" b="1" i="1">
              <a:solidFill>
                <a:srgbClr val="C00000"/>
              </a:solidFill>
            </a:endParaRPr>
          </a:p>
          <a:p>
            <a:pPr marL="723900" algn="just" fontAlgn="base">
              <a:lnSpc>
                <a:spcPct val="150000"/>
              </a:lnSpc>
              <a:spcBef>
                <a:spcPct val="0"/>
              </a:spcBef>
              <a:spcAft>
                <a:spcPct val="0"/>
              </a:spcAft>
              <a:buFontTx/>
              <a:buChar char="•"/>
              <a:tabLst>
                <a:tab pos="1257300" algn="l"/>
              </a:tabLst>
            </a:pPr>
            <a:r>
              <a:rPr lang="en-US" b="1" i="1">
                <a:solidFill>
                  <a:srgbClr val="333399"/>
                </a:solidFill>
              </a:rPr>
              <a:t> </a:t>
            </a:r>
            <a:r>
              <a:rPr lang="el-GR" b="1">
                <a:solidFill>
                  <a:srgbClr val="333399"/>
                </a:solidFill>
              </a:rPr>
              <a:t>Γένος</a:t>
            </a:r>
            <a:r>
              <a:rPr lang="el-GR" b="1" i="1">
                <a:solidFill>
                  <a:srgbClr val="333399"/>
                </a:solidFill>
              </a:rPr>
              <a:t> </a:t>
            </a:r>
            <a:r>
              <a:rPr lang="en-US" b="1" i="1" err="1">
                <a:solidFill>
                  <a:srgbClr val="C00000"/>
                </a:solidFill>
              </a:rPr>
              <a:t>Suncus</a:t>
            </a:r>
            <a:r>
              <a:rPr lang="el-GR" b="1" i="1">
                <a:solidFill>
                  <a:srgbClr val="C00000"/>
                </a:solidFill>
              </a:rPr>
              <a:t> </a:t>
            </a:r>
            <a:r>
              <a:rPr lang="el-GR" b="1">
                <a:solidFill>
                  <a:srgbClr val="C00000"/>
                </a:solidFill>
              </a:rPr>
              <a:t>(1 είδος)</a:t>
            </a:r>
            <a:endParaRPr lang="en-US" b="1" i="1">
              <a:solidFill>
                <a:srgbClr val="C00000"/>
              </a:solidFill>
            </a:endParaRPr>
          </a:p>
        </p:txBody>
      </p:sp>
      <p:sp>
        <p:nvSpPr>
          <p:cNvPr id="4" name="Ορθογώνιο 3"/>
          <p:cNvSpPr/>
          <p:nvPr/>
        </p:nvSpPr>
        <p:spPr>
          <a:xfrm>
            <a:off x="4596093" y="1019799"/>
            <a:ext cx="4259360" cy="1338828"/>
          </a:xfrm>
          <a:prstGeom prst="rect">
            <a:avLst/>
          </a:prstGeom>
        </p:spPr>
        <p:txBody>
          <a:bodyPr wrap="square">
            <a:spAutoFit/>
          </a:bodyPr>
          <a:lstStyle/>
          <a:p>
            <a:pPr marL="361950" algn="just" fontAlgn="base">
              <a:lnSpc>
                <a:spcPct val="150000"/>
              </a:lnSpc>
              <a:spcBef>
                <a:spcPct val="0"/>
              </a:spcBef>
              <a:spcAft>
                <a:spcPct val="0"/>
              </a:spcAft>
              <a:buFontTx/>
              <a:buChar char="•"/>
              <a:tabLst>
                <a:tab pos="1257300" algn="l"/>
              </a:tabLst>
            </a:pPr>
            <a:r>
              <a:rPr lang="el-GR" b="1" err="1">
                <a:solidFill>
                  <a:srgbClr val="333399"/>
                </a:solidFill>
              </a:rPr>
              <a:t>Υποοικ</a:t>
            </a:r>
            <a:r>
              <a:rPr lang="el-GR" b="1">
                <a:solidFill>
                  <a:srgbClr val="333399"/>
                </a:solidFill>
              </a:rPr>
              <a:t>. </a:t>
            </a:r>
            <a:r>
              <a:rPr lang="en-US" b="1" err="1">
                <a:solidFill>
                  <a:srgbClr val="00B050"/>
                </a:solidFill>
              </a:rPr>
              <a:t>Soricinae</a:t>
            </a:r>
            <a:endParaRPr lang="en-US" b="1">
              <a:solidFill>
                <a:srgbClr val="00B050"/>
              </a:solidFill>
            </a:endParaRPr>
          </a:p>
          <a:p>
            <a:pPr marL="723900" algn="just" fontAlgn="base">
              <a:lnSpc>
                <a:spcPct val="150000"/>
              </a:lnSpc>
              <a:spcBef>
                <a:spcPct val="0"/>
              </a:spcBef>
              <a:spcAft>
                <a:spcPct val="0"/>
              </a:spcAft>
              <a:buFontTx/>
              <a:buChar char="•"/>
              <a:tabLst>
                <a:tab pos="1257300" algn="l"/>
              </a:tabLst>
            </a:pPr>
            <a:r>
              <a:rPr lang="en-US" b="1" i="1">
                <a:solidFill>
                  <a:srgbClr val="333399"/>
                </a:solidFill>
              </a:rPr>
              <a:t> </a:t>
            </a:r>
            <a:r>
              <a:rPr lang="el-GR" b="1">
                <a:solidFill>
                  <a:srgbClr val="333399"/>
                </a:solidFill>
              </a:rPr>
              <a:t>Γένος</a:t>
            </a:r>
            <a:r>
              <a:rPr lang="el-GR" b="1" i="1">
                <a:solidFill>
                  <a:srgbClr val="333399"/>
                </a:solidFill>
              </a:rPr>
              <a:t> </a:t>
            </a:r>
            <a:r>
              <a:rPr lang="en-US" b="1" i="1">
                <a:solidFill>
                  <a:srgbClr val="C00000"/>
                </a:solidFill>
              </a:rPr>
              <a:t>Sorex</a:t>
            </a:r>
            <a:r>
              <a:rPr lang="el-GR" b="1" i="1">
                <a:solidFill>
                  <a:srgbClr val="C00000"/>
                </a:solidFill>
              </a:rPr>
              <a:t> </a:t>
            </a:r>
            <a:r>
              <a:rPr lang="el-GR" b="1">
                <a:solidFill>
                  <a:srgbClr val="C00000"/>
                </a:solidFill>
              </a:rPr>
              <a:t>(2 είδη)</a:t>
            </a:r>
            <a:endParaRPr lang="en-US" b="1" i="1">
              <a:solidFill>
                <a:srgbClr val="C00000"/>
              </a:solidFill>
            </a:endParaRPr>
          </a:p>
          <a:p>
            <a:pPr marL="723900" algn="just" fontAlgn="base">
              <a:lnSpc>
                <a:spcPct val="150000"/>
              </a:lnSpc>
              <a:spcBef>
                <a:spcPct val="0"/>
              </a:spcBef>
              <a:spcAft>
                <a:spcPct val="0"/>
              </a:spcAft>
              <a:buFontTx/>
              <a:buChar char="•"/>
              <a:tabLst>
                <a:tab pos="1257300" algn="l"/>
              </a:tabLst>
            </a:pPr>
            <a:r>
              <a:rPr lang="el-GR" b="1" i="1">
                <a:solidFill>
                  <a:srgbClr val="333399"/>
                </a:solidFill>
              </a:rPr>
              <a:t> </a:t>
            </a:r>
            <a:r>
              <a:rPr lang="el-GR" b="1">
                <a:solidFill>
                  <a:srgbClr val="333399"/>
                </a:solidFill>
              </a:rPr>
              <a:t>Γένος</a:t>
            </a:r>
            <a:r>
              <a:rPr lang="el-GR" b="1" i="1">
                <a:solidFill>
                  <a:srgbClr val="333399"/>
                </a:solidFill>
              </a:rPr>
              <a:t> </a:t>
            </a:r>
            <a:r>
              <a:rPr lang="en-US" b="1" i="1" err="1">
                <a:solidFill>
                  <a:srgbClr val="C00000"/>
                </a:solidFill>
              </a:rPr>
              <a:t>Neomys</a:t>
            </a:r>
            <a:r>
              <a:rPr lang="en-US" b="1">
                <a:solidFill>
                  <a:srgbClr val="333399"/>
                </a:solidFill>
              </a:rPr>
              <a:t> </a:t>
            </a:r>
            <a:r>
              <a:rPr lang="el-GR" b="1">
                <a:solidFill>
                  <a:srgbClr val="C00000"/>
                </a:solidFill>
              </a:rPr>
              <a:t>(2 είδη)</a:t>
            </a:r>
            <a:endParaRPr lang="en-GB" b="1" i="1">
              <a:solidFill>
                <a:schemeClr val="accent2"/>
              </a:solidFill>
            </a:endParaRPr>
          </a:p>
        </p:txBody>
      </p:sp>
      <p:sp>
        <p:nvSpPr>
          <p:cNvPr id="10" name="Text Box 6"/>
          <p:cNvSpPr txBox="1">
            <a:spLocks noChangeArrowheads="1"/>
          </p:cNvSpPr>
          <p:nvPr/>
        </p:nvSpPr>
        <p:spPr bwMode="auto">
          <a:xfrm>
            <a:off x="42980" y="2381980"/>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Η στεφάνη των δοντιών είναι ολόλευκη.</a:t>
            </a:r>
          </a:p>
        </p:txBody>
      </p:sp>
      <p:sp>
        <p:nvSpPr>
          <p:cNvPr id="11" name="Text Box 6"/>
          <p:cNvSpPr txBox="1">
            <a:spLocks noChangeArrowheads="1"/>
          </p:cNvSpPr>
          <p:nvPr/>
        </p:nvSpPr>
        <p:spPr bwMode="auto">
          <a:xfrm>
            <a:off x="4606235" y="2381980"/>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Η στεφάνη των δοντιών εμφανίζεται κόκκινη στο άκρο της, ως αποτέλεσμα εναπόθεσης σιδήρου, προσδίδοντας, πιθανώς, αυξημένη ανθεκτικότητα.</a:t>
            </a:r>
          </a:p>
        </p:txBody>
      </p:sp>
      <p:sp>
        <p:nvSpPr>
          <p:cNvPr id="12" name="Text Box 6"/>
          <p:cNvSpPr txBox="1">
            <a:spLocks noChangeArrowheads="1"/>
          </p:cNvSpPr>
          <p:nvPr/>
        </p:nvSpPr>
        <p:spPr bwMode="auto">
          <a:xfrm>
            <a:off x="35496" y="3276563"/>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Εμφανίζουν χαμηλότερο μεταβολισμό, που ενδεχομένως σχετίζεται με την τροπική τους προέλευση.</a:t>
            </a:r>
          </a:p>
        </p:txBody>
      </p:sp>
      <p:sp>
        <p:nvSpPr>
          <p:cNvPr id="13" name="Text Box 6"/>
          <p:cNvSpPr txBox="1">
            <a:spLocks noChangeArrowheads="1"/>
          </p:cNvSpPr>
          <p:nvPr/>
        </p:nvSpPr>
        <p:spPr bwMode="auto">
          <a:xfrm>
            <a:off x="4606235" y="3668831"/>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Εμφανίζουν υψηλότερο μεταβολισμό, που ενδεχομένως σχετίζεται με την βόρειά τους προέλευση.</a:t>
            </a:r>
          </a:p>
        </p:txBody>
      </p:sp>
      <p:sp>
        <p:nvSpPr>
          <p:cNvPr id="14" name="Text Box 6"/>
          <p:cNvSpPr txBox="1">
            <a:spLocks noChangeArrowheads="1"/>
          </p:cNvSpPr>
          <p:nvPr/>
        </p:nvSpPr>
        <p:spPr bwMode="auto">
          <a:xfrm>
            <a:off x="35496" y="4725144"/>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Φαινόμενο ‘καραβανιού’ (</a:t>
            </a:r>
            <a:r>
              <a:rPr lang="en-US" b="1">
                <a:solidFill>
                  <a:srgbClr val="C00000"/>
                </a:solidFill>
              </a:rPr>
              <a:t>caravanning)</a:t>
            </a:r>
            <a:r>
              <a:rPr lang="el-GR" b="1">
                <a:solidFill>
                  <a:schemeClr val="accent2"/>
                </a:solidFill>
              </a:rPr>
              <a:t>: Όταν τα νεαρά άτομα μεγαλώσουν αρκετά, ώστε να εξέλθουν από τη φωλιά, παρατάσσονται σε σειρά, στην οποία συγκρατιούνται, ‘δαγκώνοντας’ το μπροστινό τους στο ύψος της ράχης.</a:t>
            </a:r>
          </a:p>
        </p:txBody>
      </p:sp>
    </p:spTree>
    <p:extLst>
      <p:ext uri="{BB962C8B-B14F-4D97-AF65-F5344CB8AC3E}">
        <p14:creationId xmlns:p14="http://schemas.microsoft.com/office/powerpoint/2010/main" val="280918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sz="2800" b="1">
              <a:solidFill>
                <a:srgbClr val="000000"/>
              </a:solidFill>
            </a:endParaRPr>
          </a:p>
        </p:txBody>
      </p:sp>
      <p:pic>
        <p:nvPicPr>
          <p:cNvPr id="6146" name="Picture 2" descr="C:\Users\Τια Βάσω\Documents\Οι σαρώσεις μου\shrew caravann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2048"/>
          <a:stretch/>
        </p:blipFill>
        <p:spPr bwMode="auto">
          <a:xfrm>
            <a:off x="148818" y="2651298"/>
            <a:ext cx="8846365" cy="15554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66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Crocidura</a:t>
            </a:r>
            <a:r>
              <a:rPr lang="el-GR" b="1">
                <a:solidFill>
                  <a:srgbClr val="C00000"/>
                </a:solidFill>
              </a:rPr>
              <a:t>:</a:t>
            </a:r>
            <a:r>
              <a:rPr lang="el-GR" b="1" i="1">
                <a:solidFill>
                  <a:srgbClr val="C00000"/>
                </a:solidFill>
              </a:rPr>
              <a:t> </a:t>
            </a:r>
            <a:r>
              <a:rPr lang="el-GR" b="1">
                <a:solidFill>
                  <a:schemeClr val="accent2"/>
                </a:solidFill>
              </a:rPr>
              <a:t>3 είδη</a:t>
            </a:r>
            <a:endParaRPr lang="en-US" b="1">
              <a:solidFill>
                <a:schemeClr val="accent2"/>
              </a:solidFill>
            </a:endParaRPr>
          </a:p>
        </p:txBody>
      </p:sp>
      <p:sp>
        <p:nvSpPr>
          <p:cNvPr id="4" name="Ορθογώνιο 3"/>
          <p:cNvSpPr/>
          <p:nvPr/>
        </p:nvSpPr>
        <p:spPr>
          <a:xfrm>
            <a:off x="4596093" y="1340768"/>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C. leucodon</a:t>
            </a:r>
            <a:r>
              <a:rPr lang="el-GR" b="1" i="1" dirty="0">
                <a:solidFill>
                  <a:srgbClr val="C00000"/>
                </a:solidFill>
              </a:rPr>
              <a:t> – </a:t>
            </a:r>
            <a:r>
              <a:rPr lang="el-GR" b="1" dirty="0" err="1">
                <a:solidFill>
                  <a:srgbClr val="C00000"/>
                </a:solidFill>
              </a:rPr>
              <a:t>Χωραφομυγαλίδα</a:t>
            </a:r>
            <a:r>
              <a:rPr lang="en-US" b="1" dirty="0">
                <a:solidFill>
                  <a:srgbClr val="C00000"/>
                </a:solidFill>
              </a:rPr>
              <a:t> – LC</a:t>
            </a:r>
          </a:p>
        </p:txBody>
      </p:sp>
      <p:sp>
        <p:nvSpPr>
          <p:cNvPr id="15" name="Ορθογώνιο 14"/>
          <p:cNvSpPr/>
          <p:nvPr/>
        </p:nvSpPr>
        <p:spPr>
          <a:xfrm>
            <a:off x="176659" y="1340768"/>
            <a:ext cx="4251325" cy="41601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dirty="0">
                <a:solidFill>
                  <a:srgbClr val="C00000"/>
                </a:solidFill>
              </a:rPr>
              <a:t>C. </a:t>
            </a:r>
            <a:r>
              <a:rPr lang="en-US" sz="1600" b="1" i="1" dirty="0" err="1">
                <a:solidFill>
                  <a:srgbClr val="C00000"/>
                </a:solidFill>
              </a:rPr>
              <a:t>gueldenstaedtii</a:t>
            </a:r>
            <a:r>
              <a:rPr lang="el-GR" sz="1600" b="1" i="1" dirty="0">
                <a:solidFill>
                  <a:srgbClr val="C00000"/>
                </a:solidFill>
              </a:rPr>
              <a:t> – </a:t>
            </a:r>
            <a:r>
              <a:rPr lang="el-GR" sz="1600" b="1" dirty="0" err="1">
                <a:solidFill>
                  <a:srgbClr val="C00000"/>
                </a:solidFill>
              </a:rPr>
              <a:t>Κηπομυγαλίδα</a:t>
            </a:r>
            <a:r>
              <a:rPr lang="el-GR" sz="1600" b="1" dirty="0">
                <a:solidFill>
                  <a:srgbClr val="C00000"/>
                </a:solidFill>
              </a:rPr>
              <a:t> – </a:t>
            </a:r>
            <a:r>
              <a:rPr lang="en-US" sz="1600" b="1" dirty="0">
                <a:solidFill>
                  <a:srgbClr val="C00000"/>
                </a:solidFill>
              </a:rPr>
              <a:t>LC</a:t>
            </a:r>
          </a:p>
        </p:txBody>
      </p:sp>
      <p:pic>
        <p:nvPicPr>
          <p:cNvPr id="7172" name="Picture 4" descr="C:\Users\Τια Βάσω\Documents\Οι σαρώσεις μου\soricidae species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t="49357" b="36763"/>
          <a:stretch/>
        </p:blipFill>
        <p:spPr bwMode="auto">
          <a:xfrm>
            <a:off x="176659" y="1919726"/>
            <a:ext cx="4251325" cy="10052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3" name="Picture 5" descr="C:\Users\Τια Βάσω\Documents\Οι σαρώσεις μου\soricidae species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t="19948" r="3574" b="64484"/>
          <a:stretch/>
        </p:blipFill>
        <p:spPr bwMode="auto">
          <a:xfrm>
            <a:off x="4721093" y="1844824"/>
            <a:ext cx="4099379" cy="11274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 Box 6"/>
          <p:cNvSpPr txBox="1">
            <a:spLocks noChangeArrowheads="1"/>
          </p:cNvSpPr>
          <p:nvPr/>
        </p:nvSpPr>
        <p:spPr bwMode="auto">
          <a:xfrm>
            <a:off x="107504" y="2996952"/>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Ο χρωματικός διαχωρισμός μεταξύ ραχιαίας και κοιλιακής επιφάνειας δεν είναι τόσο σαφής (πιο κιτρινωπή κοιλιά). Σκουρόχρωμα άκρα.</a:t>
            </a:r>
          </a:p>
        </p:txBody>
      </p:sp>
      <p:sp>
        <p:nvSpPr>
          <p:cNvPr id="19" name="Text Box 6"/>
          <p:cNvSpPr txBox="1">
            <a:spLocks noChangeArrowheads="1"/>
          </p:cNvSpPr>
          <p:nvPr/>
        </p:nvSpPr>
        <p:spPr bwMode="auto">
          <a:xfrm>
            <a:off x="4606235" y="2996952"/>
            <a:ext cx="439248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sz="1600">
                <a:solidFill>
                  <a:schemeClr val="accent2"/>
                </a:solidFill>
              </a:rPr>
              <a:t>Σαφής χρωματικός διαχωρισμός μεταξύ ραχιαίας και κοιλιακής επιφάνειας, ο οποίος περιλαμβάνει και την ουρά. Λευκά άκρα.</a:t>
            </a:r>
          </a:p>
        </p:txBody>
      </p:sp>
      <p:sp>
        <p:nvSpPr>
          <p:cNvPr id="22" name="Text Box 6"/>
          <p:cNvSpPr txBox="1">
            <a:spLocks noChangeArrowheads="1"/>
          </p:cNvSpPr>
          <p:nvPr/>
        </p:nvSpPr>
        <p:spPr bwMode="auto">
          <a:xfrm>
            <a:off x="107504" y="3933056"/>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Συγκριτικά πιο μικρόσωμο είδος.</a:t>
            </a:r>
          </a:p>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50-82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Μήκος ουράς</a:t>
            </a:r>
            <a:r>
              <a:rPr lang="el-GR">
                <a:solidFill>
                  <a:srgbClr val="C00000"/>
                </a:solidFill>
              </a:rPr>
              <a:t>: 24-44</a:t>
            </a:r>
            <a:r>
              <a:rPr lang="en-US">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Βάρος</a:t>
            </a:r>
            <a:r>
              <a:rPr lang="el-GR">
                <a:solidFill>
                  <a:srgbClr val="C00000"/>
                </a:solidFill>
              </a:rPr>
              <a:t>: 3,5-6 (</a:t>
            </a:r>
            <a:r>
              <a:rPr lang="el-GR">
                <a:solidFill>
                  <a:srgbClr val="C00000"/>
                </a:solidFill>
                <a:latin typeface="Times New Roman"/>
                <a:cs typeface="Times New Roman"/>
              </a:rPr>
              <a:t>♂: </a:t>
            </a:r>
            <a:r>
              <a:rPr lang="el-GR">
                <a:solidFill>
                  <a:srgbClr val="C00000"/>
                </a:solidFill>
              </a:rPr>
              <a:t>7-10) </a:t>
            </a:r>
            <a:r>
              <a:rPr lang="en-US">
                <a:solidFill>
                  <a:srgbClr val="C00000"/>
                </a:solidFill>
              </a:rPr>
              <a:t>gr</a:t>
            </a:r>
            <a:endParaRPr lang="el-GR">
              <a:solidFill>
                <a:srgbClr val="C00000"/>
              </a:solidFill>
            </a:endParaRPr>
          </a:p>
        </p:txBody>
      </p:sp>
      <p:sp>
        <p:nvSpPr>
          <p:cNvPr id="24" name="Text Box 6"/>
          <p:cNvSpPr txBox="1">
            <a:spLocks noChangeArrowheads="1"/>
          </p:cNvSpPr>
          <p:nvPr/>
        </p:nvSpPr>
        <p:spPr bwMode="auto">
          <a:xfrm>
            <a:off x="4662235" y="3933056"/>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Συγκριτικά πιο μεγαλόσωμο είδος.</a:t>
            </a:r>
          </a:p>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60-90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Μήκος ουράς</a:t>
            </a:r>
            <a:r>
              <a:rPr lang="el-GR">
                <a:solidFill>
                  <a:srgbClr val="C00000"/>
                </a:solidFill>
              </a:rPr>
              <a:t>: 27-43</a:t>
            </a:r>
            <a:r>
              <a:rPr lang="en-US">
                <a:solidFill>
                  <a:srgbClr val="C00000"/>
                </a:solidFill>
              </a:rPr>
              <a:t> mm</a:t>
            </a:r>
            <a:r>
              <a:rPr lang="el-GR">
                <a:solidFill>
                  <a:srgbClr val="C00000"/>
                </a:solidFill>
              </a:rPr>
              <a:t> (κοντή)</a:t>
            </a:r>
            <a:endParaRPr lang="en-US">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Βάρος</a:t>
            </a:r>
            <a:r>
              <a:rPr lang="el-GR">
                <a:solidFill>
                  <a:srgbClr val="C00000"/>
                </a:solidFill>
              </a:rPr>
              <a:t>: 6-15 </a:t>
            </a:r>
            <a:r>
              <a:rPr lang="en-US">
                <a:solidFill>
                  <a:srgbClr val="C00000"/>
                </a:solidFill>
              </a:rPr>
              <a:t>gr</a:t>
            </a:r>
            <a:endParaRPr lang="el-GR">
              <a:solidFill>
                <a:schemeClr val="accent2"/>
              </a:solidFill>
            </a:endParaRPr>
          </a:p>
        </p:txBody>
      </p:sp>
      <p:sp>
        <p:nvSpPr>
          <p:cNvPr id="26" name="Text Box 6"/>
          <p:cNvSpPr txBox="1">
            <a:spLocks noChangeArrowheads="1"/>
          </p:cNvSpPr>
          <p:nvPr/>
        </p:nvSpPr>
        <p:spPr bwMode="auto">
          <a:xfrm>
            <a:off x="395536" y="5157192"/>
            <a:ext cx="8280920" cy="369332"/>
          </a:xfrm>
          <a:prstGeom prst="rect">
            <a:avLst/>
          </a:prstGeom>
          <a:solidFill>
            <a:schemeClr val="accent2">
              <a:alpha val="19000"/>
            </a:schemeClr>
          </a:solidFill>
          <a:ln>
            <a:solidFill>
              <a:schemeClr val="tx1"/>
            </a:solidFill>
          </a:ln>
          <a:effectLst/>
        </p:spPr>
        <p:txBody>
          <a:bodyPr wrap="square">
            <a:spAutoFit/>
          </a:bodyPr>
          <a:lstStyle/>
          <a:p>
            <a:pPr algn="ctr" fontAlgn="base">
              <a:spcBef>
                <a:spcPct val="0"/>
              </a:spcBef>
              <a:spcAft>
                <a:spcPct val="0"/>
              </a:spcAft>
            </a:pPr>
            <a:r>
              <a:rPr lang="el-GR" b="1">
                <a:solidFill>
                  <a:srgbClr val="C00000"/>
                </a:solidFill>
              </a:rPr>
              <a:t>Οδοντικός τύπος: 3/1  1/1  2/1  3/3 = 30</a:t>
            </a:r>
            <a:endParaRPr lang="en-US" b="1">
              <a:solidFill>
                <a:srgbClr val="C00000"/>
              </a:solidFill>
              <a:sym typeface="Wingdings" pitchFamily="2" charset="2"/>
            </a:endParaRPr>
          </a:p>
        </p:txBody>
      </p:sp>
      <p:pic>
        <p:nvPicPr>
          <p:cNvPr id="7174" name="Picture 6" descr="C:\Users\Τια Βάσω\Documents\Οι σαρώσεις μου\c. suaveolens sku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9" b="4738"/>
          <a:stretch/>
        </p:blipFill>
        <p:spPr bwMode="auto">
          <a:xfrm>
            <a:off x="1148866" y="5661248"/>
            <a:ext cx="2306910" cy="10994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5" name="Picture 7" descr="C:\Users\Τια Βάσω\Documents\Οι σαρώσεις μου\c. leucodon skul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2" t="68012" r="2678" b="1568"/>
          <a:stretch/>
        </p:blipFill>
        <p:spPr bwMode="auto">
          <a:xfrm>
            <a:off x="5561562" y="5661248"/>
            <a:ext cx="2375591" cy="11217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500"/>
                                        <p:tgtEl>
                                          <p:spTgt spid="7172"/>
                                        </p:tgtEl>
                                      </p:cBhvr>
                                    </p:animEffect>
                                  </p:childTnLst>
                                </p:cTn>
                              </p:par>
                              <p:par>
                                <p:cTn id="19" presetID="10" presetClass="entr" presetSubtype="0" fill="hold" nodeType="withEffect">
                                  <p:stCondLst>
                                    <p:cond delay="0"/>
                                  </p:stCondLst>
                                  <p:childTnLst>
                                    <p:set>
                                      <p:cBhvr>
                                        <p:cTn id="20" dur="1" fill="hold">
                                          <p:stCondLst>
                                            <p:cond delay="0"/>
                                          </p:stCondLst>
                                        </p:cTn>
                                        <p:tgtEl>
                                          <p:spTgt spid="7173"/>
                                        </p:tgtEl>
                                        <p:attrNameLst>
                                          <p:attrName>style.visibility</p:attrName>
                                        </p:attrNameLst>
                                      </p:cBhvr>
                                      <p:to>
                                        <p:strVal val="visible"/>
                                      </p:to>
                                    </p:set>
                                    <p:animEffect transition="in" filter="fade">
                                      <p:cBhvr>
                                        <p:cTn id="21" dur="500"/>
                                        <p:tgtEl>
                                          <p:spTgt spid="717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7174"/>
                                        </p:tgtEl>
                                        <p:attrNameLst>
                                          <p:attrName>style.visibility</p:attrName>
                                        </p:attrNameLst>
                                      </p:cBhvr>
                                      <p:to>
                                        <p:strVal val="visible"/>
                                      </p:to>
                                    </p:set>
                                    <p:animEffect transition="in" filter="fade">
                                      <p:cBhvr>
                                        <p:cTn id="43" dur="500"/>
                                        <p:tgtEl>
                                          <p:spTgt spid="7174"/>
                                        </p:tgtEl>
                                      </p:cBhvr>
                                    </p:animEffect>
                                  </p:childTnLst>
                                </p:cTn>
                              </p:par>
                              <p:par>
                                <p:cTn id="44" presetID="10" presetClass="entr" presetSubtype="0" fill="hold" nodeType="withEffect">
                                  <p:stCondLst>
                                    <p:cond delay="0"/>
                                  </p:stCondLst>
                                  <p:childTnLst>
                                    <p:set>
                                      <p:cBhvr>
                                        <p:cTn id="45" dur="1" fill="hold">
                                          <p:stCondLst>
                                            <p:cond delay="0"/>
                                          </p:stCondLst>
                                        </p:cTn>
                                        <p:tgtEl>
                                          <p:spTgt spid="7175"/>
                                        </p:tgtEl>
                                        <p:attrNameLst>
                                          <p:attrName>style.visibility</p:attrName>
                                        </p:attrNameLst>
                                      </p:cBhvr>
                                      <p:to>
                                        <p:strVal val="visible"/>
                                      </p:to>
                                    </p:set>
                                    <p:animEffect transition="in" filter="fade">
                                      <p:cBhvr>
                                        <p:cTn id="46"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8" grpId="0"/>
      <p:bldP spid="19" grpId="0"/>
      <p:bldP spid="22" grpId="0"/>
      <p:bldP spid="24" grpId="0"/>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3" name="Ορθογώνιο 2"/>
          <p:cNvSpPr/>
          <p:nvPr/>
        </p:nvSpPr>
        <p:spPr>
          <a:xfrm>
            <a:off x="342415" y="1019401"/>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4" name="Ορθογώνιο 3"/>
          <p:cNvSpPr/>
          <p:nvPr/>
        </p:nvSpPr>
        <p:spPr>
          <a:xfrm>
            <a:off x="4596093" y="154877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C. leucodon</a:t>
            </a:r>
          </a:p>
        </p:txBody>
      </p:sp>
      <p:sp>
        <p:nvSpPr>
          <p:cNvPr id="15" name="Ορθογώνιο 14"/>
          <p:cNvSpPr/>
          <p:nvPr/>
        </p:nvSpPr>
        <p:spPr>
          <a:xfrm>
            <a:off x="363514" y="1589298"/>
            <a:ext cx="3520132" cy="41601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dirty="0">
                <a:solidFill>
                  <a:srgbClr val="C00000"/>
                </a:solidFill>
              </a:rPr>
              <a:t>C. </a:t>
            </a:r>
            <a:r>
              <a:rPr lang="en-US" sz="1600" b="1" i="1" dirty="0" err="1">
                <a:solidFill>
                  <a:srgbClr val="C00000"/>
                </a:solidFill>
              </a:rPr>
              <a:t>gueldenstaedtii</a:t>
            </a:r>
            <a:r>
              <a:rPr lang="en-US" sz="1600" b="1" i="1" dirty="0">
                <a:solidFill>
                  <a:srgbClr val="C00000"/>
                </a:solidFill>
              </a:rPr>
              <a:t> (suaveolens)</a:t>
            </a:r>
          </a:p>
        </p:txBody>
      </p:sp>
      <p:pic>
        <p:nvPicPr>
          <p:cNvPr id="7170" name="Picture 2" descr="C:\Users\Τια Βάσω\Documents\Οι σαρώσεις μου\Soricidae distribution00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7" t="2259" r="592" b="469"/>
          <a:stretch/>
        </p:blipFill>
        <p:spPr bwMode="auto">
          <a:xfrm>
            <a:off x="4893064" y="2124838"/>
            <a:ext cx="3965556" cy="41844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1" name="Picture 3" descr="C:\Users\Τια Βάσω\Documents\Οι σαρώσεις μου\Soricidae distribution00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5" t="2319" r="2009"/>
          <a:stretch/>
        </p:blipFill>
        <p:spPr bwMode="auto">
          <a:xfrm>
            <a:off x="251520" y="2124838"/>
            <a:ext cx="3963764" cy="41844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78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fade">
                                      <p:cBhvr>
                                        <p:cTn id="15" dur="500"/>
                                        <p:tgtEl>
                                          <p:spTgt spid="71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fade">
                                      <p:cBhvr>
                                        <p:cTn id="2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18" name="Text Box 6"/>
          <p:cNvSpPr txBox="1">
            <a:spLocks noChangeArrowheads="1"/>
          </p:cNvSpPr>
          <p:nvPr/>
        </p:nvSpPr>
        <p:spPr bwMode="auto">
          <a:xfrm>
            <a:off x="107504" y="2492896"/>
            <a:ext cx="4392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Καρυότυπος: </a:t>
            </a:r>
            <a:r>
              <a:rPr lang="el-GR" b="1" i="1">
                <a:solidFill>
                  <a:srgbClr val="C00000"/>
                </a:solidFill>
              </a:rPr>
              <a:t>2</a:t>
            </a:r>
            <a:r>
              <a:rPr lang="en-US" b="1" i="1">
                <a:solidFill>
                  <a:srgbClr val="C00000"/>
                </a:solidFill>
              </a:rPr>
              <a:t>n</a:t>
            </a:r>
            <a:r>
              <a:rPr lang="en-US" b="1">
                <a:solidFill>
                  <a:srgbClr val="C00000"/>
                </a:solidFill>
              </a:rPr>
              <a:t>=40, NF=50</a:t>
            </a:r>
            <a:endParaRPr lang="el-GR" b="1">
              <a:solidFill>
                <a:srgbClr val="C00000"/>
              </a:solidFill>
            </a:endParaRPr>
          </a:p>
        </p:txBody>
      </p:sp>
      <p:sp>
        <p:nvSpPr>
          <p:cNvPr id="16" name="Text Box 6"/>
          <p:cNvSpPr txBox="1">
            <a:spLocks noChangeArrowheads="1"/>
          </p:cNvSpPr>
          <p:nvPr/>
        </p:nvSpPr>
        <p:spPr bwMode="auto">
          <a:xfrm>
            <a:off x="4644475" y="2492896"/>
            <a:ext cx="4392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Καρυότυπος: </a:t>
            </a:r>
            <a:r>
              <a:rPr lang="en-US" b="1" i="1">
                <a:solidFill>
                  <a:srgbClr val="C00000"/>
                </a:solidFill>
              </a:rPr>
              <a:t>2n</a:t>
            </a:r>
            <a:r>
              <a:rPr lang="en-US" b="1">
                <a:solidFill>
                  <a:srgbClr val="C00000"/>
                </a:solidFill>
              </a:rPr>
              <a:t>=28, NF=54,56</a:t>
            </a:r>
            <a:endParaRPr lang="el-GR" b="1">
              <a:solidFill>
                <a:srgbClr val="C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742" y="3078252"/>
            <a:ext cx="4193953" cy="287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597" y="3048988"/>
            <a:ext cx="4278395" cy="287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Ορθογώνιο 19"/>
          <p:cNvSpPr/>
          <p:nvPr/>
        </p:nvSpPr>
        <p:spPr>
          <a:xfrm>
            <a:off x="4596093" y="1124744"/>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C. leucodon</a:t>
            </a:r>
          </a:p>
        </p:txBody>
      </p:sp>
      <p:sp>
        <p:nvSpPr>
          <p:cNvPr id="21" name="Ορθογώνιο 20"/>
          <p:cNvSpPr/>
          <p:nvPr/>
        </p:nvSpPr>
        <p:spPr>
          <a:xfrm>
            <a:off x="395536" y="1124744"/>
            <a:ext cx="3520132"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C. </a:t>
            </a:r>
            <a:r>
              <a:rPr lang="en-US" b="1" i="1" err="1">
                <a:solidFill>
                  <a:srgbClr val="C00000"/>
                </a:solidFill>
              </a:rPr>
              <a:t>gueldenstaedtii</a:t>
            </a:r>
            <a:endParaRPr lang="en-US" b="1" i="1">
              <a:solidFill>
                <a:srgbClr val="C00000"/>
              </a:solidFill>
            </a:endParaRPr>
          </a:p>
        </p:txBody>
      </p:sp>
      <p:sp>
        <p:nvSpPr>
          <p:cNvPr id="9" name="Text Box 2"/>
          <p:cNvSpPr txBox="1">
            <a:spLocks noChangeArrowheads="1"/>
          </p:cNvSpPr>
          <p:nvPr/>
        </p:nvSpPr>
        <p:spPr bwMode="auto">
          <a:xfrm>
            <a:off x="791368" y="1815207"/>
            <a:ext cx="7561263" cy="461665"/>
          </a:xfrm>
          <a:prstGeom prst="rect">
            <a:avLst/>
          </a:prstGeom>
          <a:noFill/>
          <a:ln w="3175"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400" b="1">
                <a:solidFill>
                  <a:srgbClr val="800000"/>
                </a:solidFill>
              </a:rPr>
              <a:t>Ο καρυότυπος διαχωρίζει επίσης τα δύο είδη! </a:t>
            </a:r>
            <a:endParaRPr lang="el-GR" sz="2400" b="1">
              <a:solidFill>
                <a:srgbClr val="000000"/>
              </a:solidFill>
            </a:endParaRPr>
          </a:p>
        </p:txBody>
      </p:sp>
    </p:spTree>
    <p:extLst>
      <p:ext uri="{BB962C8B-B14F-4D97-AF65-F5344CB8AC3E}">
        <p14:creationId xmlns:p14="http://schemas.microsoft.com/office/powerpoint/2010/main" val="30823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8195"/>
                                        </p:tgtEl>
                                        <p:attrNameLst>
                                          <p:attrName>style.visibility</p:attrName>
                                        </p:attrNameLst>
                                      </p:cBhvr>
                                      <p:to>
                                        <p:strVal val="visible"/>
                                      </p:to>
                                    </p:set>
                                    <p:animEffect transition="in" filter="fade">
                                      <p:cBhvr>
                                        <p:cTn id="15" dur="500"/>
                                        <p:tgtEl>
                                          <p:spTgt spid="819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fade">
                                      <p:cBhvr>
                                        <p:cTn id="2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18" name="Text Box 6"/>
          <p:cNvSpPr txBox="1">
            <a:spLocks noChangeArrowheads="1"/>
          </p:cNvSpPr>
          <p:nvPr/>
        </p:nvSpPr>
        <p:spPr bwMode="auto">
          <a:xfrm>
            <a:off x="107504" y="1916832"/>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 </a:t>
            </a:r>
            <a:r>
              <a:rPr lang="el-GR">
                <a:solidFill>
                  <a:schemeClr val="accent2"/>
                </a:solidFill>
              </a:rPr>
              <a:t>φτέρες, ψηλή βλάστηση και περιοχές που προσφέρουν καλή κάλυψη. </a:t>
            </a:r>
            <a:endParaRPr lang="el-GR" b="1">
              <a:solidFill>
                <a:schemeClr val="accent2"/>
              </a:solidFill>
            </a:endParaRPr>
          </a:p>
        </p:txBody>
      </p:sp>
      <p:sp>
        <p:nvSpPr>
          <p:cNvPr id="20" name="Ορθογώνιο 19"/>
          <p:cNvSpPr/>
          <p:nvPr/>
        </p:nvSpPr>
        <p:spPr>
          <a:xfrm>
            <a:off x="4596093" y="1340768"/>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C. leucodon</a:t>
            </a:r>
          </a:p>
        </p:txBody>
      </p:sp>
      <p:sp>
        <p:nvSpPr>
          <p:cNvPr id="21" name="Ορθογώνιο 20"/>
          <p:cNvSpPr/>
          <p:nvPr/>
        </p:nvSpPr>
        <p:spPr>
          <a:xfrm>
            <a:off x="395536" y="1340768"/>
            <a:ext cx="3520132"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C. </a:t>
            </a:r>
            <a:r>
              <a:rPr lang="en-US" b="1" i="1" err="1">
                <a:solidFill>
                  <a:srgbClr val="C00000"/>
                </a:solidFill>
              </a:rPr>
              <a:t>gueldenstaedtii</a:t>
            </a:r>
            <a:endParaRPr lang="en-US" b="1" i="1">
              <a:solidFill>
                <a:srgbClr val="C00000"/>
              </a:solidFill>
            </a:endParaRPr>
          </a:p>
        </p:txBody>
      </p:sp>
      <p:sp>
        <p:nvSpPr>
          <p:cNvPr id="9" name="Text Box 6"/>
          <p:cNvSpPr txBox="1">
            <a:spLocks noChangeArrowheads="1"/>
          </p:cNvSpPr>
          <p:nvPr/>
        </p:nvSpPr>
        <p:spPr bwMode="auto">
          <a:xfrm>
            <a:off x="107504" y="2812280"/>
            <a:ext cx="443968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Μάρτιος -Οκτώβριος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28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Έως 4 το χρόνο με 1-6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Άνοιγμα ματιών</a:t>
            </a:r>
            <a:r>
              <a:rPr lang="el-GR">
                <a:solidFill>
                  <a:srgbClr val="333399"/>
                </a:solidFill>
              </a:rPr>
              <a:t>: 10 ημέρες μετά τον τοκετό</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a:t>
            </a:r>
            <a:r>
              <a:rPr lang="en-US">
                <a:solidFill>
                  <a:srgbClr val="333399"/>
                </a:solidFill>
              </a:rPr>
              <a:t>ca</a:t>
            </a:r>
            <a:r>
              <a:rPr lang="el-GR">
                <a:solidFill>
                  <a:srgbClr val="333399"/>
                </a:solidFill>
              </a:rPr>
              <a:t>.</a:t>
            </a:r>
            <a:r>
              <a:rPr lang="en-US">
                <a:solidFill>
                  <a:srgbClr val="333399"/>
                </a:solidFill>
              </a:rPr>
              <a:t> </a:t>
            </a:r>
            <a:r>
              <a:rPr lang="el-GR">
                <a:solidFill>
                  <a:srgbClr val="333399"/>
                </a:solidFill>
              </a:rPr>
              <a:t>22 ημέρες</a:t>
            </a: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45-50 ημέρες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2 έτη, κατά μέγιστο</a:t>
            </a:r>
          </a:p>
        </p:txBody>
      </p:sp>
      <p:sp>
        <p:nvSpPr>
          <p:cNvPr id="10" name="Text Box 6"/>
          <p:cNvSpPr txBox="1">
            <a:spLocks noChangeArrowheads="1"/>
          </p:cNvSpPr>
          <p:nvPr/>
        </p:nvSpPr>
        <p:spPr bwMode="auto">
          <a:xfrm>
            <a:off x="4644008" y="2812281"/>
            <a:ext cx="430561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Μάρτιος -Οκτώβριος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31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Έως 4 το χρόνο με 2-6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a:t>
            </a:r>
            <a:r>
              <a:rPr lang="en-US">
                <a:solidFill>
                  <a:srgbClr val="333399"/>
                </a:solidFill>
              </a:rPr>
              <a:t>ca</a:t>
            </a:r>
            <a:r>
              <a:rPr lang="el-GR">
                <a:solidFill>
                  <a:srgbClr val="333399"/>
                </a:solidFill>
              </a:rPr>
              <a:t>.</a:t>
            </a:r>
            <a:r>
              <a:rPr lang="en-US">
                <a:solidFill>
                  <a:srgbClr val="333399"/>
                </a:solidFill>
              </a:rPr>
              <a:t> </a:t>
            </a:r>
            <a:r>
              <a:rPr lang="el-GR">
                <a:solidFill>
                  <a:srgbClr val="333399"/>
                </a:solidFill>
              </a:rPr>
              <a:t>26 ημέρες</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2-5 έτη σε αιχμαλωσία</a:t>
            </a:r>
          </a:p>
        </p:txBody>
      </p:sp>
      <p:sp>
        <p:nvSpPr>
          <p:cNvPr id="11" name="Text Box 6"/>
          <p:cNvSpPr txBox="1">
            <a:spLocks noChangeArrowheads="1"/>
          </p:cNvSpPr>
          <p:nvPr/>
        </p:nvSpPr>
        <p:spPr bwMode="auto">
          <a:xfrm>
            <a:off x="4572000" y="1844824"/>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 </a:t>
            </a:r>
            <a:r>
              <a:rPr lang="el-GR">
                <a:solidFill>
                  <a:schemeClr val="accent2"/>
                </a:solidFill>
              </a:rPr>
              <a:t>χαμηλοί, ξηροί βιότοποι, θαμνώδης </a:t>
            </a:r>
            <a:r>
              <a:rPr lang="el-GR" err="1">
                <a:solidFill>
                  <a:schemeClr val="accent2"/>
                </a:solidFill>
              </a:rPr>
              <a:t>υποόροφος</a:t>
            </a:r>
            <a:r>
              <a:rPr lang="el-GR">
                <a:solidFill>
                  <a:schemeClr val="accent2"/>
                </a:solidFill>
              </a:rPr>
              <a:t>, όρια δασών και κήπων, σωροί κοπριάς.</a:t>
            </a:r>
            <a:endParaRPr lang="el-GR" b="1">
              <a:solidFill>
                <a:schemeClr val="accent2"/>
              </a:solidFill>
            </a:endParaRPr>
          </a:p>
        </p:txBody>
      </p:sp>
    </p:spTree>
    <p:extLst>
      <p:ext uri="{BB962C8B-B14F-4D97-AF65-F5344CB8AC3E}">
        <p14:creationId xmlns:p14="http://schemas.microsoft.com/office/powerpoint/2010/main" val="131897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i="1">
                <a:solidFill>
                  <a:srgbClr val="C00000"/>
                </a:solidFill>
              </a:rPr>
              <a:t> </a:t>
            </a:r>
            <a:r>
              <a:rPr lang="en-US" b="1" i="1" err="1">
                <a:solidFill>
                  <a:srgbClr val="C00000"/>
                </a:solidFill>
              </a:rPr>
              <a:t>Crocidura</a:t>
            </a:r>
            <a:r>
              <a:rPr lang="en-US" b="1" i="1">
                <a:solidFill>
                  <a:srgbClr val="C00000"/>
                </a:solidFill>
              </a:rPr>
              <a:t> </a:t>
            </a:r>
            <a:r>
              <a:rPr lang="en-US" b="1" i="1" err="1">
                <a:solidFill>
                  <a:srgbClr val="C00000"/>
                </a:solidFill>
              </a:rPr>
              <a:t>zimmermanni</a:t>
            </a:r>
            <a:r>
              <a:rPr lang="en-US" b="1" i="1">
                <a:solidFill>
                  <a:srgbClr val="C00000"/>
                </a:solidFill>
              </a:rPr>
              <a:t> – </a:t>
            </a:r>
            <a:r>
              <a:rPr lang="el-GR" b="1">
                <a:solidFill>
                  <a:srgbClr val="C00000"/>
                </a:solidFill>
              </a:rPr>
              <a:t>Κρητική μυγαλή – </a:t>
            </a:r>
            <a:r>
              <a:rPr lang="en-US" b="1">
                <a:solidFill>
                  <a:srgbClr val="C00000"/>
                </a:solidFill>
              </a:rPr>
              <a:t>EN</a:t>
            </a:r>
          </a:p>
        </p:txBody>
      </p:sp>
      <p:sp>
        <p:nvSpPr>
          <p:cNvPr id="16" name="Ορθογώνιο 15"/>
          <p:cNvSpPr/>
          <p:nvPr/>
        </p:nvSpPr>
        <p:spPr>
          <a:xfrm>
            <a:off x="577325" y="1412776"/>
            <a:ext cx="8459171" cy="507831"/>
          </a:xfrm>
          <a:prstGeom prst="rect">
            <a:avLst/>
          </a:prstGeom>
        </p:spPr>
        <p:txBody>
          <a:bodyPr wrap="square">
            <a:spAutoFit/>
          </a:bodyPr>
          <a:lstStyle/>
          <a:p>
            <a:pPr fontAlgn="base">
              <a:lnSpc>
                <a:spcPct val="150000"/>
              </a:lnSpc>
              <a:spcBef>
                <a:spcPct val="0"/>
              </a:spcBef>
              <a:spcAft>
                <a:spcPct val="0"/>
              </a:spcAft>
              <a:buFontTx/>
              <a:buChar char="•"/>
              <a:tabLst>
                <a:tab pos="1257300" algn="l"/>
              </a:tabLst>
            </a:pPr>
            <a:r>
              <a:rPr lang="en-US" b="1">
                <a:solidFill>
                  <a:schemeClr val="accent2"/>
                </a:solidFill>
              </a:rPr>
              <a:t> </a:t>
            </a:r>
            <a:r>
              <a:rPr lang="el-GR" b="1">
                <a:solidFill>
                  <a:schemeClr val="accent2"/>
                </a:solidFill>
              </a:rPr>
              <a:t>Ενδημικό είδος της Κρήτης, </a:t>
            </a:r>
            <a:r>
              <a:rPr lang="el-GR" b="1" err="1">
                <a:solidFill>
                  <a:schemeClr val="accent2"/>
                </a:solidFill>
              </a:rPr>
              <a:t>συμπάτριο</a:t>
            </a:r>
            <a:r>
              <a:rPr lang="el-GR" b="1">
                <a:solidFill>
                  <a:schemeClr val="accent2"/>
                </a:solidFill>
              </a:rPr>
              <a:t> με την </a:t>
            </a:r>
            <a:r>
              <a:rPr lang="en-US" b="1" i="1">
                <a:solidFill>
                  <a:schemeClr val="accent2"/>
                </a:solidFill>
              </a:rPr>
              <a:t>C. </a:t>
            </a:r>
            <a:r>
              <a:rPr lang="en-US" b="1" i="1" err="1">
                <a:solidFill>
                  <a:schemeClr val="accent2"/>
                </a:solidFill>
              </a:rPr>
              <a:t>suaveolens</a:t>
            </a:r>
            <a:r>
              <a:rPr lang="el-GR" b="1">
                <a:solidFill>
                  <a:schemeClr val="accent2"/>
                </a:solidFill>
              </a:rPr>
              <a:t> </a:t>
            </a:r>
            <a:endParaRPr lang="en-US" b="1">
              <a:solidFill>
                <a:schemeClr val="accent2"/>
              </a:solidFill>
            </a:endParaRPr>
          </a:p>
        </p:txBody>
      </p:sp>
      <p:pic>
        <p:nvPicPr>
          <p:cNvPr id="9218" name="Picture 2" descr="C:\Users\Τια Βάσω\Documents\Οι σαρώσεις μου\zimmermanni distribution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7673" b="10132"/>
          <a:stretch/>
        </p:blipFill>
        <p:spPr bwMode="auto">
          <a:xfrm>
            <a:off x="1691432" y="1916832"/>
            <a:ext cx="5761137" cy="22338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Ορθογώνιο 19"/>
          <p:cNvSpPr/>
          <p:nvPr/>
        </p:nvSpPr>
        <p:spPr>
          <a:xfrm>
            <a:off x="577325" y="4149080"/>
            <a:ext cx="8459171" cy="923330"/>
          </a:xfrm>
          <a:prstGeom prst="rect">
            <a:avLst/>
          </a:prstGeom>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n-US" b="1">
                <a:solidFill>
                  <a:schemeClr val="accent2"/>
                </a:solidFill>
              </a:rPr>
              <a:t> </a:t>
            </a:r>
            <a:r>
              <a:rPr lang="el-GR" b="1">
                <a:solidFill>
                  <a:schemeClr val="accent2"/>
                </a:solidFill>
              </a:rPr>
              <a:t>Συγκριτικά πιο μεγαλόσωμο είδος από την </a:t>
            </a:r>
            <a:r>
              <a:rPr lang="en-US" b="1" i="1">
                <a:solidFill>
                  <a:schemeClr val="accent2"/>
                </a:solidFill>
              </a:rPr>
              <a:t>C. </a:t>
            </a:r>
            <a:r>
              <a:rPr lang="en-US" b="1" i="1" err="1">
                <a:solidFill>
                  <a:schemeClr val="accent2"/>
                </a:solidFill>
              </a:rPr>
              <a:t>suaveolens</a:t>
            </a:r>
            <a:r>
              <a:rPr lang="en-US" b="1" i="1">
                <a:solidFill>
                  <a:schemeClr val="accent2"/>
                </a:solidFill>
              </a:rPr>
              <a:t>. </a:t>
            </a:r>
            <a:r>
              <a:rPr lang="el-GR" i="1">
                <a:solidFill>
                  <a:schemeClr val="accent2"/>
                </a:solidFill>
              </a:rPr>
              <a:t>Μήκος κεφαλοκορμού</a:t>
            </a:r>
            <a:r>
              <a:rPr lang="el-GR" i="1">
                <a:solidFill>
                  <a:srgbClr val="C00000"/>
                </a:solidFill>
              </a:rPr>
              <a:t>: </a:t>
            </a:r>
            <a:r>
              <a:rPr lang="en-US" i="1">
                <a:solidFill>
                  <a:srgbClr val="C00000"/>
                </a:solidFill>
              </a:rPr>
              <a:t>65-78</a:t>
            </a:r>
            <a:r>
              <a:rPr lang="el-GR" i="1">
                <a:solidFill>
                  <a:srgbClr val="C00000"/>
                </a:solidFill>
              </a:rPr>
              <a:t> </a:t>
            </a:r>
            <a:r>
              <a:rPr lang="en-US" i="1">
                <a:solidFill>
                  <a:srgbClr val="C00000"/>
                </a:solidFill>
              </a:rPr>
              <a:t>mm.  </a:t>
            </a:r>
            <a:r>
              <a:rPr lang="el-GR" i="1">
                <a:solidFill>
                  <a:schemeClr val="accent2"/>
                </a:solidFill>
              </a:rPr>
              <a:t>Μήκος ουράς</a:t>
            </a:r>
            <a:r>
              <a:rPr lang="el-GR" i="1">
                <a:solidFill>
                  <a:srgbClr val="C00000"/>
                </a:solidFill>
              </a:rPr>
              <a:t>: </a:t>
            </a:r>
            <a:r>
              <a:rPr lang="en-US" i="1">
                <a:solidFill>
                  <a:srgbClr val="C00000"/>
                </a:solidFill>
              </a:rPr>
              <a:t>35-42 mm. </a:t>
            </a:r>
            <a:r>
              <a:rPr lang="el-GR" b="1">
                <a:solidFill>
                  <a:schemeClr val="accent2"/>
                </a:solidFill>
              </a:rPr>
              <a:t>Κάτω γνάθος μεγαλύτερη, λεπτότερη και ευθύτερη.</a:t>
            </a:r>
            <a:r>
              <a:rPr lang="en-US" b="1" i="1">
                <a:solidFill>
                  <a:schemeClr val="accent2"/>
                </a:solidFill>
              </a:rPr>
              <a:t> </a:t>
            </a:r>
          </a:p>
        </p:txBody>
      </p:sp>
      <p:sp>
        <p:nvSpPr>
          <p:cNvPr id="21" name="Ορθογώνιο 20"/>
          <p:cNvSpPr/>
          <p:nvPr/>
        </p:nvSpPr>
        <p:spPr>
          <a:xfrm>
            <a:off x="4596093" y="6356841"/>
            <a:ext cx="4259360" cy="41549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400" b="1" i="1">
                <a:solidFill>
                  <a:srgbClr val="C00000"/>
                </a:solidFill>
              </a:rPr>
              <a:t>C. </a:t>
            </a:r>
            <a:r>
              <a:rPr lang="en-US" sz="1400" b="1" i="1" err="1">
                <a:solidFill>
                  <a:srgbClr val="C00000"/>
                </a:solidFill>
              </a:rPr>
              <a:t>zimmermanni</a:t>
            </a:r>
            <a:endParaRPr lang="en-US" sz="1400" b="1" i="1">
              <a:solidFill>
                <a:srgbClr val="C00000"/>
              </a:solidFill>
            </a:endParaRPr>
          </a:p>
        </p:txBody>
      </p:sp>
      <p:sp>
        <p:nvSpPr>
          <p:cNvPr id="23" name="Ορθογώνιο 22"/>
          <p:cNvSpPr/>
          <p:nvPr/>
        </p:nvSpPr>
        <p:spPr>
          <a:xfrm>
            <a:off x="471674" y="6356841"/>
            <a:ext cx="3520132" cy="375552"/>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400" b="1" i="1">
                <a:solidFill>
                  <a:srgbClr val="C00000"/>
                </a:solidFill>
              </a:rPr>
              <a:t>C. </a:t>
            </a:r>
            <a:r>
              <a:rPr lang="en-US" sz="1400" b="1" i="1" err="1">
                <a:solidFill>
                  <a:srgbClr val="C00000"/>
                </a:solidFill>
              </a:rPr>
              <a:t>suaveolens</a:t>
            </a:r>
            <a:endParaRPr lang="en-US" sz="1400" b="1" i="1">
              <a:solidFill>
                <a:srgbClr val="C00000"/>
              </a:solidFill>
            </a:endParaRPr>
          </a:p>
        </p:txBody>
      </p:sp>
      <p:pic>
        <p:nvPicPr>
          <p:cNvPr id="9219" name="Picture 3" descr="C:\Users\Τια Βάσω\Documents\Οι σαρώσεις μου\C. suaveolens mandi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079775"/>
            <a:ext cx="2664296" cy="13209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0" name="Picture 4" descr="C:\Users\Τια Βάσω\Documents\Οι σαρώσεις μου\C. zimmermanni mandib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105" y="5013176"/>
            <a:ext cx="3081337" cy="1454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8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fade">
                                      <p:cBhvr>
                                        <p:cTn id="25" dur="500"/>
                                        <p:tgtEl>
                                          <p:spTgt spid="9220"/>
                                        </p:tgtEl>
                                      </p:cBhvr>
                                    </p:animEffect>
                                  </p:childTnLst>
                                </p:cTn>
                              </p:par>
                              <p:par>
                                <p:cTn id="26" presetID="10" presetClass="entr" presetSubtype="0" fill="hold" nodeType="withEffect">
                                  <p:stCondLst>
                                    <p:cond delay="0"/>
                                  </p:stCondLst>
                                  <p:childTnLst>
                                    <p:set>
                                      <p:cBhvr>
                                        <p:cTn id="27" dur="1" fill="hold">
                                          <p:stCondLst>
                                            <p:cond delay="0"/>
                                          </p:stCondLst>
                                        </p:cTn>
                                        <p:tgtEl>
                                          <p:spTgt spid="9219"/>
                                        </p:tgtEl>
                                        <p:attrNameLst>
                                          <p:attrName>style.visibility</p:attrName>
                                        </p:attrNameLst>
                                      </p:cBhvr>
                                      <p:to>
                                        <p:strVal val="visible"/>
                                      </p:to>
                                    </p:set>
                                    <p:animEffect transition="in" filter="fade">
                                      <p:cBhvr>
                                        <p:cTn id="28" dur="500"/>
                                        <p:tgtEl>
                                          <p:spTgt spid="92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0" grpId="0"/>
      <p:bldP spid="21"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3" name="Ορθογώνιο 2"/>
          <p:cNvSpPr/>
          <p:nvPr/>
        </p:nvSpPr>
        <p:spPr>
          <a:xfrm>
            <a:off x="561954" y="908720"/>
            <a:ext cx="8459171" cy="507831"/>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i="1">
                <a:solidFill>
                  <a:srgbClr val="C00000"/>
                </a:solidFill>
              </a:rPr>
              <a:t> </a:t>
            </a:r>
            <a:r>
              <a:rPr lang="en-US" b="1" i="1" err="1">
                <a:solidFill>
                  <a:srgbClr val="C00000"/>
                </a:solidFill>
              </a:rPr>
              <a:t>Crocidura</a:t>
            </a:r>
            <a:r>
              <a:rPr lang="en-US" b="1" i="1">
                <a:solidFill>
                  <a:srgbClr val="C00000"/>
                </a:solidFill>
              </a:rPr>
              <a:t> </a:t>
            </a:r>
            <a:r>
              <a:rPr lang="en-US" b="1" i="1" err="1">
                <a:solidFill>
                  <a:srgbClr val="C00000"/>
                </a:solidFill>
              </a:rPr>
              <a:t>zimmermanni</a:t>
            </a:r>
            <a:endParaRPr lang="en-US" b="1">
              <a:solidFill>
                <a:srgbClr val="C00000"/>
              </a:solidFill>
            </a:endParaRPr>
          </a:p>
        </p:txBody>
      </p:sp>
      <p:sp>
        <p:nvSpPr>
          <p:cNvPr id="17" name="Ορθογώνιο 16"/>
          <p:cNvSpPr/>
          <p:nvPr/>
        </p:nvSpPr>
        <p:spPr>
          <a:xfrm>
            <a:off x="432982" y="1844824"/>
            <a:ext cx="8459171" cy="2169825"/>
          </a:xfrm>
          <a:prstGeom prst="rect">
            <a:avLst/>
          </a:prstGeom>
        </p:spPr>
        <p:txBody>
          <a:bodyPr wrap="square">
            <a:spAutoFit/>
          </a:bodyPr>
          <a:lstStyle/>
          <a:p>
            <a:pPr algn="just" fontAlgn="base">
              <a:lnSpc>
                <a:spcPct val="150000"/>
              </a:lnSpc>
              <a:spcBef>
                <a:spcPct val="0"/>
              </a:spcBef>
              <a:spcAft>
                <a:spcPct val="0"/>
              </a:spcAft>
              <a:buFontTx/>
              <a:buChar char="•"/>
              <a:tabLst>
                <a:tab pos="1257300" algn="l"/>
              </a:tabLst>
            </a:pPr>
            <a:r>
              <a:rPr lang="en-US" b="1">
                <a:solidFill>
                  <a:schemeClr val="accent2"/>
                </a:solidFill>
              </a:rPr>
              <a:t> </a:t>
            </a:r>
            <a:r>
              <a:rPr lang="el-GR" b="1">
                <a:solidFill>
                  <a:schemeClr val="accent2"/>
                </a:solidFill>
              </a:rPr>
              <a:t>Θεωρείται ότι κατανέμεται πλέον σε μεσαία και υψηλά υψόμετρα (στους 3 ορεινούς όγκους της Κρήτης &gt; 1200 </a:t>
            </a:r>
            <a:r>
              <a:rPr lang="en-US" b="1">
                <a:solidFill>
                  <a:schemeClr val="accent2"/>
                </a:solidFill>
              </a:rPr>
              <a:t>m</a:t>
            </a:r>
            <a:r>
              <a:rPr lang="el-GR" b="1">
                <a:solidFill>
                  <a:schemeClr val="accent2"/>
                </a:solidFill>
              </a:rPr>
              <a:t>), όντας εκτοπισμένη από τις γόνιμες, πεδινές περιοχές, μετά την άφιξη της </a:t>
            </a:r>
            <a:r>
              <a:rPr lang="en-US" b="1" i="1">
                <a:solidFill>
                  <a:schemeClr val="accent2"/>
                </a:solidFill>
              </a:rPr>
              <a:t>C. </a:t>
            </a:r>
            <a:r>
              <a:rPr lang="en-US" b="1" i="1" err="1">
                <a:solidFill>
                  <a:schemeClr val="accent2"/>
                </a:solidFill>
              </a:rPr>
              <a:t>suaveolens</a:t>
            </a:r>
            <a:r>
              <a:rPr lang="el-GR" b="1" i="1">
                <a:solidFill>
                  <a:schemeClr val="accent2"/>
                </a:solidFill>
              </a:rPr>
              <a:t> </a:t>
            </a:r>
            <a:r>
              <a:rPr lang="el-GR" b="1">
                <a:solidFill>
                  <a:schemeClr val="accent2"/>
                </a:solidFill>
              </a:rPr>
              <a:t>στο νησί με τον άνθρωπο. Ίσως όμως η καθ’ ύψος διαφορετική κατανομή των δύο ειδών να μην είναι και τόσο ξεκάθαρη.</a:t>
            </a:r>
          </a:p>
        </p:txBody>
      </p:sp>
      <p:sp>
        <p:nvSpPr>
          <p:cNvPr id="5" name="Ορθογώνιο 4"/>
          <p:cNvSpPr/>
          <p:nvPr/>
        </p:nvSpPr>
        <p:spPr>
          <a:xfrm>
            <a:off x="433309" y="4106396"/>
            <a:ext cx="8459171" cy="1338828"/>
          </a:xfrm>
          <a:prstGeom prst="rect">
            <a:avLst/>
          </a:prstGeom>
        </p:spPr>
        <p:txBody>
          <a:bodyPr wrap="square">
            <a:spAutoFit/>
          </a:bodyPr>
          <a:lstStyle/>
          <a:p>
            <a:pPr algn="just" fontAlgn="base">
              <a:lnSpc>
                <a:spcPct val="150000"/>
              </a:lnSpc>
              <a:spcBef>
                <a:spcPct val="0"/>
              </a:spcBef>
              <a:spcAft>
                <a:spcPct val="0"/>
              </a:spcAft>
              <a:buFontTx/>
              <a:buChar char="•"/>
              <a:tabLst>
                <a:tab pos="1257300" algn="l"/>
              </a:tabLst>
            </a:pPr>
            <a:r>
              <a:rPr lang="en-US" b="1">
                <a:solidFill>
                  <a:schemeClr val="accent2"/>
                </a:solidFill>
              </a:rPr>
              <a:t> </a:t>
            </a:r>
            <a:r>
              <a:rPr lang="el-GR" b="1">
                <a:solidFill>
                  <a:schemeClr val="accent2"/>
                </a:solidFill>
              </a:rPr>
              <a:t>Αν πράγματι ισχύει η καθ’ ύψος μετατόπιση της κατανομής του είδους </a:t>
            </a:r>
            <a:r>
              <a:rPr lang="en-US" b="1" i="1">
                <a:solidFill>
                  <a:schemeClr val="accent2"/>
                </a:solidFill>
              </a:rPr>
              <a:t>C. </a:t>
            </a:r>
            <a:r>
              <a:rPr lang="en-US" b="1" i="1" err="1">
                <a:solidFill>
                  <a:schemeClr val="accent2"/>
                </a:solidFill>
              </a:rPr>
              <a:t>zimmermanni</a:t>
            </a:r>
            <a:r>
              <a:rPr lang="en-US" b="1">
                <a:solidFill>
                  <a:schemeClr val="accent2"/>
                </a:solidFill>
              </a:rPr>
              <a:t>, </a:t>
            </a:r>
            <a:r>
              <a:rPr lang="el-GR" b="1">
                <a:solidFill>
                  <a:schemeClr val="accent2"/>
                </a:solidFill>
              </a:rPr>
              <a:t>τότε αυτή το καθιστά ευάλωτο στις αλλαγές που ενδεχομένως να ακολουθήσουν, εξαιτίας της κλιματικής αλλαγής.</a:t>
            </a:r>
          </a:p>
        </p:txBody>
      </p:sp>
    </p:spTree>
    <p:extLst>
      <p:ext uri="{BB962C8B-B14F-4D97-AF65-F5344CB8AC3E}">
        <p14:creationId xmlns:p14="http://schemas.microsoft.com/office/powerpoint/2010/main" val="316726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ext Box 4"/>
          <p:cNvSpPr txBox="1">
            <a:spLocks noChangeArrowheads="1"/>
          </p:cNvSpPr>
          <p:nvPr/>
        </p:nvSpPr>
        <p:spPr bwMode="auto">
          <a:xfrm>
            <a:off x="755650" y="476250"/>
            <a:ext cx="7561263" cy="557213"/>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Βιοποικιλότητα Θηλαστικών</a:t>
            </a:r>
            <a:endParaRPr lang="el-GR" b="1">
              <a:solidFill>
                <a:srgbClr val="000000"/>
              </a:solidFill>
            </a:endParaRPr>
          </a:p>
        </p:txBody>
      </p:sp>
      <p:pic>
        <p:nvPicPr>
          <p:cNvPr id="103429" name="Picture 5" descr="Mammal species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192212"/>
            <a:ext cx="3222625" cy="4191000"/>
          </a:xfrm>
          <a:prstGeom prst="rect">
            <a:avLst/>
          </a:prstGeom>
          <a:noFill/>
          <a:extLst>
            <a:ext uri="{909E8E84-426E-40DD-AFC4-6F175D3DCCD1}">
              <a14:hiddenFill xmlns:a14="http://schemas.microsoft.com/office/drawing/2010/main">
                <a:solidFill>
                  <a:srgbClr val="FFFFFF"/>
                </a:solidFill>
              </a14:hiddenFill>
            </a:ext>
          </a:extLst>
        </p:spPr>
      </p:pic>
      <p:sp>
        <p:nvSpPr>
          <p:cNvPr id="103430" name="Text Box 6"/>
          <p:cNvSpPr txBox="1">
            <a:spLocks noChangeArrowheads="1"/>
          </p:cNvSpPr>
          <p:nvPr/>
        </p:nvSpPr>
        <p:spPr bwMode="auto">
          <a:xfrm>
            <a:off x="251520" y="1743075"/>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1</a:t>
            </a:r>
            <a:r>
              <a:rPr lang="el-GR" sz="2000" b="1" baseline="30000">
                <a:solidFill>
                  <a:srgbClr val="333399"/>
                </a:solidFill>
              </a:rPr>
              <a:t>η </a:t>
            </a:r>
            <a:r>
              <a:rPr lang="el-GR" sz="2000" b="1">
                <a:solidFill>
                  <a:srgbClr val="333399"/>
                </a:solidFill>
              </a:rPr>
              <a:t>έκδοση </a:t>
            </a:r>
            <a:r>
              <a:rPr lang="en-GB" sz="2000" b="1">
                <a:solidFill>
                  <a:srgbClr val="333399"/>
                </a:solidFill>
              </a:rPr>
              <a:t>(</a:t>
            </a:r>
            <a:r>
              <a:rPr lang="el-GR" sz="2000" b="1">
                <a:solidFill>
                  <a:srgbClr val="333399"/>
                </a:solidFill>
              </a:rPr>
              <a:t>1982</a:t>
            </a:r>
            <a:r>
              <a:rPr lang="en-GB" sz="2000" b="1">
                <a:solidFill>
                  <a:srgbClr val="333399"/>
                </a:solidFill>
              </a:rPr>
              <a:t>)</a:t>
            </a:r>
            <a:r>
              <a:rPr lang="el-GR" sz="2000" b="1">
                <a:solidFill>
                  <a:srgbClr val="333399"/>
                </a:solidFill>
              </a:rPr>
              <a:t>: 4.170 είδη</a:t>
            </a:r>
            <a:endParaRPr lang="en-GB" sz="2000" b="1">
              <a:solidFill>
                <a:srgbClr val="333399"/>
              </a:solidFill>
            </a:endParaRPr>
          </a:p>
        </p:txBody>
      </p:sp>
      <p:sp>
        <p:nvSpPr>
          <p:cNvPr id="103431" name="Text Box 7"/>
          <p:cNvSpPr txBox="1">
            <a:spLocks noChangeArrowheads="1"/>
          </p:cNvSpPr>
          <p:nvPr/>
        </p:nvSpPr>
        <p:spPr bwMode="auto">
          <a:xfrm>
            <a:off x="251520" y="244754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2η έκδοση </a:t>
            </a:r>
            <a:r>
              <a:rPr lang="en-GB" sz="2000" b="1">
                <a:solidFill>
                  <a:srgbClr val="333399"/>
                </a:solidFill>
              </a:rPr>
              <a:t>(</a:t>
            </a:r>
            <a:r>
              <a:rPr lang="el-GR" sz="2000" b="1">
                <a:solidFill>
                  <a:srgbClr val="333399"/>
                </a:solidFill>
              </a:rPr>
              <a:t>1993</a:t>
            </a:r>
            <a:r>
              <a:rPr lang="en-GB" sz="2000" b="1">
                <a:solidFill>
                  <a:srgbClr val="333399"/>
                </a:solidFill>
              </a:rPr>
              <a:t>)</a:t>
            </a:r>
            <a:r>
              <a:rPr lang="el-GR" sz="2000" b="1">
                <a:solidFill>
                  <a:srgbClr val="333399"/>
                </a:solidFill>
              </a:rPr>
              <a:t>: 4.629 είδη</a:t>
            </a:r>
            <a:endParaRPr lang="en-GB" sz="2000" b="1">
              <a:solidFill>
                <a:srgbClr val="333399"/>
              </a:solidFill>
            </a:endParaRPr>
          </a:p>
        </p:txBody>
      </p:sp>
      <p:sp>
        <p:nvSpPr>
          <p:cNvPr id="103432" name="Text Box 8"/>
          <p:cNvSpPr txBox="1">
            <a:spLocks noChangeArrowheads="1"/>
          </p:cNvSpPr>
          <p:nvPr/>
        </p:nvSpPr>
        <p:spPr bwMode="auto">
          <a:xfrm>
            <a:off x="251520" y="3152007"/>
            <a:ext cx="48958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3η έκδοση </a:t>
            </a:r>
            <a:r>
              <a:rPr lang="en-GB" sz="2000" b="1">
                <a:solidFill>
                  <a:srgbClr val="333399"/>
                </a:solidFill>
              </a:rPr>
              <a:t>(</a:t>
            </a:r>
            <a:r>
              <a:rPr lang="el-GR" sz="2000" b="1">
                <a:solidFill>
                  <a:srgbClr val="333399"/>
                </a:solidFill>
              </a:rPr>
              <a:t>2005</a:t>
            </a:r>
            <a:r>
              <a:rPr lang="en-GB" sz="2000" b="1">
                <a:solidFill>
                  <a:srgbClr val="333399"/>
                </a:solidFill>
              </a:rPr>
              <a:t>)</a:t>
            </a:r>
            <a:r>
              <a:rPr lang="el-GR" sz="2000" b="1">
                <a:solidFill>
                  <a:srgbClr val="333399"/>
                </a:solidFill>
              </a:rPr>
              <a:t>: 5.416 είδη, εκ των οποίων 260 νέα</a:t>
            </a:r>
            <a:endParaRPr lang="en-GB" sz="2000" b="1">
              <a:solidFill>
                <a:srgbClr val="333399"/>
              </a:solidFill>
            </a:endParaRPr>
          </a:p>
        </p:txBody>
      </p:sp>
      <p:sp>
        <p:nvSpPr>
          <p:cNvPr id="103433" name="Text Box 9"/>
          <p:cNvSpPr txBox="1">
            <a:spLocks noChangeArrowheads="1"/>
          </p:cNvSpPr>
          <p:nvPr/>
        </p:nvSpPr>
        <p:spPr bwMode="auto">
          <a:xfrm>
            <a:off x="251520" y="4167485"/>
            <a:ext cx="489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Ι</a:t>
            </a:r>
            <a:r>
              <a:rPr lang="en-GB" sz="2000" b="1">
                <a:solidFill>
                  <a:srgbClr val="333399"/>
                </a:solidFill>
              </a:rPr>
              <a:t>UCN (2008): </a:t>
            </a:r>
            <a:r>
              <a:rPr lang="el-GR" sz="2000" b="1">
                <a:solidFill>
                  <a:srgbClr val="333399"/>
                </a:solidFill>
              </a:rPr>
              <a:t>1.141 εντάσσονται σε κατηγορία κινδύνου</a:t>
            </a:r>
            <a:endParaRPr lang="en-GB" sz="2000" b="1">
              <a:solidFill>
                <a:srgbClr val="333399"/>
              </a:solidFill>
            </a:endParaRPr>
          </a:p>
        </p:txBody>
      </p:sp>
      <p:pic>
        <p:nvPicPr>
          <p:cNvPr id="103434" name="Picture 10" descr="IUC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941512"/>
            <a:ext cx="2808288" cy="2692400"/>
          </a:xfrm>
          <a:prstGeom prst="rect">
            <a:avLst/>
          </a:prstGeom>
          <a:noFill/>
          <a:extLst>
            <a:ext uri="{909E8E84-426E-40DD-AFC4-6F175D3DCCD1}">
              <a14:hiddenFill xmlns:a14="http://schemas.microsoft.com/office/drawing/2010/main">
                <a:solidFill>
                  <a:srgbClr val="FFFFFF"/>
                </a:solidFill>
              </a14:hiddenFill>
            </a:ext>
          </a:extLst>
        </p:spPr>
      </p:pic>
      <p:sp>
        <p:nvSpPr>
          <p:cNvPr id="103435" name="Text Box 11"/>
          <p:cNvSpPr txBox="1">
            <a:spLocks noChangeArrowheads="1"/>
          </p:cNvSpPr>
          <p:nvPr/>
        </p:nvSpPr>
        <p:spPr bwMode="auto">
          <a:xfrm>
            <a:off x="251520" y="4942805"/>
            <a:ext cx="4895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n-GB" sz="2000" b="1">
                <a:solidFill>
                  <a:srgbClr val="333399"/>
                </a:solidFill>
              </a:rPr>
              <a:t> </a:t>
            </a:r>
            <a:r>
              <a:rPr lang="el-GR" sz="2000" b="1">
                <a:solidFill>
                  <a:srgbClr val="333399"/>
                </a:solidFill>
              </a:rPr>
              <a:t>Πολυπληθέστερες Τάξεις:</a:t>
            </a:r>
          </a:p>
          <a:p>
            <a:pPr algn="just" fontAlgn="base">
              <a:spcBef>
                <a:spcPct val="0"/>
              </a:spcBef>
              <a:spcAft>
                <a:spcPct val="0"/>
              </a:spcAft>
              <a:buFontTx/>
              <a:buChar char="-"/>
            </a:pPr>
            <a:r>
              <a:rPr lang="en-GB" sz="2000" b="1">
                <a:solidFill>
                  <a:srgbClr val="333399"/>
                </a:solidFill>
              </a:rPr>
              <a:t> </a:t>
            </a:r>
            <a:r>
              <a:rPr lang="el-GR" sz="2000" b="1">
                <a:solidFill>
                  <a:srgbClr val="333399"/>
                </a:solidFill>
              </a:rPr>
              <a:t>Τρωκτικά (2.255 είδη)</a:t>
            </a:r>
          </a:p>
          <a:p>
            <a:pPr algn="just" fontAlgn="base">
              <a:spcBef>
                <a:spcPct val="0"/>
              </a:spcBef>
              <a:spcAft>
                <a:spcPct val="0"/>
              </a:spcAft>
              <a:buFontTx/>
              <a:buChar char="-"/>
            </a:pPr>
            <a:r>
              <a:rPr lang="en-GB" sz="2000" b="1">
                <a:solidFill>
                  <a:srgbClr val="333399"/>
                </a:solidFill>
              </a:rPr>
              <a:t> </a:t>
            </a:r>
            <a:r>
              <a:rPr lang="el-GR" sz="2000" b="1">
                <a:solidFill>
                  <a:srgbClr val="333399"/>
                </a:solidFill>
              </a:rPr>
              <a:t>Χειρόπτερα (1.150 είδη)</a:t>
            </a:r>
          </a:p>
        </p:txBody>
      </p:sp>
    </p:spTree>
    <p:extLst>
      <p:ext uri="{BB962C8B-B14F-4D97-AF65-F5344CB8AC3E}">
        <p14:creationId xmlns:p14="http://schemas.microsoft.com/office/powerpoint/2010/main" val="718878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430"/>
                                        </p:tgtEl>
                                        <p:attrNameLst>
                                          <p:attrName>style.visibility</p:attrName>
                                        </p:attrNameLst>
                                      </p:cBhvr>
                                      <p:to>
                                        <p:strVal val="visible"/>
                                      </p:to>
                                    </p:set>
                                    <p:animEffect transition="in" filter="fade">
                                      <p:cBhvr>
                                        <p:cTn id="7" dur="500"/>
                                        <p:tgtEl>
                                          <p:spTgt spid="103430"/>
                                        </p:tgtEl>
                                      </p:cBhvr>
                                    </p:animEffect>
                                  </p:childTnLst>
                                </p:cTn>
                              </p:par>
                              <p:par>
                                <p:cTn id="8" presetID="10" presetClass="entr" presetSubtype="0" fill="hold" nodeType="withEffect">
                                  <p:stCondLst>
                                    <p:cond delay="0"/>
                                  </p:stCondLst>
                                  <p:childTnLst>
                                    <p:set>
                                      <p:cBhvr>
                                        <p:cTn id="9" dur="1" fill="hold">
                                          <p:stCondLst>
                                            <p:cond delay="0"/>
                                          </p:stCondLst>
                                        </p:cTn>
                                        <p:tgtEl>
                                          <p:spTgt spid="103429"/>
                                        </p:tgtEl>
                                        <p:attrNameLst>
                                          <p:attrName>style.visibility</p:attrName>
                                        </p:attrNameLst>
                                      </p:cBhvr>
                                      <p:to>
                                        <p:strVal val="visible"/>
                                      </p:to>
                                    </p:set>
                                    <p:animEffect transition="in" filter="fade">
                                      <p:cBhvr>
                                        <p:cTn id="10" dur="2000"/>
                                        <p:tgtEl>
                                          <p:spTgt spid="1034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3431"/>
                                        </p:tgtEl>
                                        <p:attrNameLst>
                                          <p:attrName>style.visibility</p:attrName>
                                        </p:attrNameLst>
                                      </p:cBhvr>
                                      <p:to>
                                        <p:strVal val="visible"/>
                                      </p:to>
                                    </p:set>
                                    <p:animEffect transition="in" filter="fade">
                                      <p:cBhvr>
                                        <p:cTn id="15" dur="500"/>
                                        <p:tgtEl>
                                          <p:spTgt spid="1034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3432"/>
                                        </p:tgtEl>
                                        <p:attrNameLst>
                                          <p:attrName>style.visibility</p:attrName>
                                        </p:attrNameLst>
                                      </p:cBhvr>
                                      <p:to>
                                        <p:strVal val="visible"/>
                                      </p:to>
                                    </p:set>
                                    <p:animEffect transition="in" filter="fade">
                                      <p:cBhvr>
                                        <p:cTn id="20" dur="500"/>
                                        <p:tgtEl>
                                          <p:spTgt spid="1034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3433"/>
                                        </p:tgtEl>
                                        <p:attrNameLst>
                                          <p:attrName>style.visibility</p:attrName>
                                        </p:attrNameLst>
                                      </p:cBhvr>
                                      <p:to>
                                        <p:strVal val="visible"/>
                                      </p:to>
                                    </p:set>
                                    <p:animEffect transition="in" filter="fade">
                                      <p:cBhvr>
                                        <p:cTn id="25" dur="500"/>
                                        <p:tgtEl>
                                          <p:spTgt spid="103433"/>
                                        </p:tgtEl>
                                      </p:cBhvr>
                                    </p:animEffect>
                                  </p:childTnLst>
                                </p:cTn>
                              </p:par>
                              <p:par>
                                <p:cTn id="26" presetID="10" presetClass="exit" presetSubtype="0" fill="hold" nodeType="withEffect">
                                  <p:stCondLst>
                                    <p:cond delay="0"/>
                                  </p:stCondLst>
                                  <p:childTnLst>
                                    <p:animEffect transition="out" filter="fade">
                                      <p:cBhvr>
                                        <p:cTn id="27" dur="1000"/>
                                        <p:tgtEl>
                                          <p:spTgt spid="103429"/>
                                        </p:tgtEl>
                                      </p:cBhvr>
                                    </p:animEffect>
                                    <p:set>
                                      <p:cBhvr>
                                        <p:cTn id="28" dur="1" fill="hold">
                                          <p:stCondLst>
                                            <p:cond delay="999"/>
                                          </p:stCondLst>
                                        </p:cTn>
                                        <p:tgtEl>
                                          <p:spTgt spid="10342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3434"/>
                                        </p:tgtEl>
                                        <p:attrNameLst>
                                          <p:attrName>style.visibility</p:attrName>
                                        </p:attrNameLst>
                                      </p:cBhvr>
                                      <p:to>
                                        <p:strVal val="visible"/>
                                      </p:to>
                                    </p:set>
                                    <p:animEffect transition="in" filter="fade">
                                      <p:cBhvr>
                                        <p:cTn id="31" dur="1000"/>
                                        <p:tgtEl>
                                          <p:spTgt spid="1034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03435">
                                            <p:txEl>
                                              <p:pRg st="0" end="0"/>
                                            </p:txEl>
                                          </p:spTgt>
                                        </p:tgtEl>
                                        <p:attrNameLst>
                                          <p:attrName>style.visibility</p:attrName>
                                        </p:attrNameLst>
                                      </p:cBhvr>
                                      <p:to>
                                        <p:strVal val="visible"/>
                                      </p:to>
                                    </p:set>
                                    <p:animEffect transition="in" filter="fade">
                                      <p:cBhvr>
                                        <p:cTn id="36" dur="500"/>
                                        <p:tgtEl>
                                          <p:spTgt spid="103435">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3435">
                                            <p:txEl>
                                              <p:pRg st="1" end="1"/>
                                            </p:txEl>
                                          </p:spTgt>
                                        </p:tgtEl>
                                        <p:attrNameLst>
                                          <p:attrName>style.visibility</p:attrName>
                                        </p:attrNameLst>
                                      </p:cBhvr>
                                      <p:to>
                                        <p:strVal val="visible"/>
                                      </p:to>
                                    </p:set>
                                    <p:animEffect transition="in" filter="fade">
                                      <p:cBhvr>
                                        <p:cTn id="41" dur="500"/>
                                        <p:tgtEl>
                                          <p:spTgt spid="103435">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03435">
                                            <p:txEl>
                                              <p:pRg st="2" end="2"/>
                                            </p:txEl>
                                          </p:spTgt>
                                        </p:tgtEl>
                                        <p:attrNameLst>
                                          <p:attrName>style.visibility</p:attrName>
                                        </p:attrNameLst>
                                      </p:cBhvr>
                                      <p:to>
                                        <p:strVal val="visible"/>
                                      </p:to>
                                    </p:set>
                                    <p:animEffect transition="in" filter="fade">
                                      <p:cBhvr>
                                        <p:cTn id="46" dur="500"/>
                                        <p:tgtEl>
                                          <p:spTgt spid="103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p:bldP spid="103431" grpId="0"/>
      <p:bldP spid="103432" grpId="0"/>
      <p:bldP spid="1034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18" name="Text Box 6"/>
          <p:cNvSpPr txBox="1">
            <a:spLocks noChangeArrowheads="1"/>
          </p:cNvSpPr>
          <p:nvPr/>
        </p:nvSpPr>
        <p:spPr bwMode="auto">
          <a:xfrm>
            <a:off x="153300" y="1629961"/>
            <a:ext cx="859516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sz="2200" b="1" i="1">
                <a:solidFill>
                  <a:srgbClr val="C00000"/>
                </a:solidFill>
              </a:rPr>
              <a:t>2</a:t>
            </a:r>
            <a:r>
              <a:rPr lang="en-US" sz="2200" b="1" i="1">
                <a:solidFill>
                  <a:srgbClr val="C00000"/>
                </a:solidFill>
              </a:rPr>
              <a:t>n</a:t>
            </a:r>
            <a:r>
              <a:rPr lang="en-US" sz="2200" b="1">
                <a:solidFill>
                  <a:srgbClr val="C00000"/>
                </a:solidFill>
              </a:rPr>
              <a:t>=</a:t>
            </a:r>
            <a:r>
              <a:rPr lang="el-GR" sz="2200" b="1">
                <a:solidFill>
                  <a:srgbClr val="C00000"/>
                </a:solidFill>
              </a:rPr>
              <a:t>34</a:t>
            </a:r>
            <a:r>
              <a:rPr lang="en-US" sz="2200" b="1">
                <a:solidFill>
                  <a:srgbClr val="C00000"/>
                </a:solidFill>
              </a:rPr>
              <a:t>, NF=</a:t>
            </a:r>
            <a:r>
              <a:rPr lang="el-GR" sz="2200" b="1">
                <a:solidFill>
                  <a:srgbClr val="C00000"/>
                </a:solidFill>
              </a:rPr>
              <a:t>44</a:t>
            </a:r>
          </a:p>
        </p:txBody>
      </p:sp>
      <p:sp>
        <p:nvSpPr>
          <p:cNvPr id="9" name="Ορθογώνιο 8"/>
          <p:cNvSpPr/>
          <p:nvPr/>
        </p:nvSpPr>
        <p:spPr>
          <a:xfrm>
            <a:off x="561954" y="931237"/>
            <a:ext cx="8459171" cy="723916"/>
          </a:xfrm>
          <a:prstGeom prst="rect">
            <a:avLst/>
          </a:prstGeom>
        </p:spPr>
        <p:txBody>
          <a:bodyPr wrap="square">
            <a:spAutoFit/>
          </a:bodyPr>
          <a:lstStyle/>
          <a:p>
            <a:pPr algn="ctr" fontAlgn="base">
              <a:lnSpc>
                <a:spcPct val="114000"/>
              </a:lnSpc>
              <a:spcBef>
                <a:spcPct val="0"/>
              </a:spcBef>
              <a:spcAft>
                <a:spcPct val="0"/>
              </a:spcAft>
              <a:buFontTx/>
              <a:buChar char="•"/>
              <a:tabLst>
                <a:tab pos="1257300" algn="l"/>
              </a:tabLst>
            </a:pPr>
            <a:r>
              <a:rPr lang="el-GR" b="1" i="1">
                <a:solidFill>
                  <a:srgbClr val="C00000"/>
                </a:solidFill>
              </a:rPr>
              <a:t> </a:t>
            </a:r>
            <a:r>
              <a:rPr lang="en-US" b="1" i="1" err="1">
                <a:solidFill>
                  <a:srgbClr val="C00000"/>
                </a:solidFill>
              </a:rPr>
              <a:t>Crocidura</a:t>
            </a:r>
            <a:r>
              <a:rPr lang="en-US" b="1" i="1">
                <a:solidFill>
                  <a:srgbClr val="C00000"/>
                </a:solidFill>
              </a:rPr>
              <a:t> </a:t>
            </a:r>
            <a:r>
              <a:rPr lang="en-US" b="1" i="1" err="1">
                <a:solidFill>
                  <a:srgbClr val="C00000"/>
                </a:solidFill>
              </a:rPr>
              <a:t>zimmermanni</a:t>
            </a:r>
            <a:r>
              <a:rPr lang="el-GR" b="1" i="1">
                <a:solidFill>
                  <a:srgbClr val="C00000"/>
                </a:solidFill>
              </a:rPr>
              <a:t> – </a:t>
            </a:r>
            <a:r>
              <a:rPr lang="el-GR" b="1">
                <a:solidFill>
                  <a:schemeClr val="accent2"/>
                </a:solidFill>
              </a:rPr>
              <a:t>Διαφορετικός καρυότυπος από των δύο άλλων ειδών του γένους</a:t>
            </a:r>
            <a:r>
              <a:rPr lang="en-US" b="1">
                <a:solidFill>
                  <a:schemeClr val="accent2"/>
                </a:solidFill>
              </a:rPr>
              <a:t>.</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143" t="11281" r="14596" b="22621"/>
          <a:stretch/>
        </p:blipFill>
        <p:spPr bwMode="auto">
          <a:xfrm rot="16200000">
            <a:off x="2242480" y="260307"/>
            <a:ext cx="4659042" cy="83030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7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3" name="Ορθογώνιο 2"/>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l-GR" b="1">
                <a:solidFill>
                  <a:srgbClr val="333399"/>
                </a:solidFill>
              </a:rPr>
              <a:t>Γένος </a:t>
            </a:r>
            <a:r>
              <a:rPr lang="en-US" b="1" i="1" err="1">
                <a:solidFill>
                  <a:srgbClr val="C00000"/>
                </a:solidFill>
              </a:rPr>
              <a:t>Suncus</a:t>
            </a:r>
            <a:endParaRPr lang="en-US" b="1">
              <a:solidFill>
                <a:srgbClr val="C00000"/>
              </a:solidFill>
            </a:endParaRPr>
          </a:p>
        </p:txBody>
      </p:sp>
      <p:sp>
        <p:nvSpPr>
          <p:cNvPr id="4" name="Ορθογώνιο 3"/>
          <p:cNvSpPr/>
          <p:nvPr/>
        </p:nvSpPr>
        <p:spPr>
          <a:xfrm>
            <a:off x="539552" y="1244273"/>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n-US" b="1" i="1" dirty="0" err="1">
                <a:solidFill>
                  <a:srgbClr val="C00000"/>
                </a:solidFill>
              </a:rPr>
              <a:t>Suncus</a:t>
            </a:r>
            <a:r>
              <a:rPr lang="el-GR" b="1" i="1" dirty="0">
                <a:solidFill>
                  <a:srgbClr val="C00000"/>
                </a:solidFill>
              </a:rPr>
              <a:t> </a:t>
            </a:r>
            <a:r>
              <a:rPr lang="en-US" b="1" i="1" dirty="0" err="1">
                <a:solidFill>
                  <a:srgbClr val="C00000"/>
                </a:solidFill>
              </a:rPr>
              <a:t>etruscus</a:t>
            </a:r>
            <a:r>
              <a:rPr lang="en-US" b="1" i="1" dirty="0">
                <a:solidFill>
                  <a:srgbClr val="C00000"/>
                </a:solidFill>
              </a:rPr>
              <a:t> </a:t>
            </a:r>
            <a:r>
              <a:rPr lang="en-US" b="1" dirty="0">
                <a:solidFill>
                  <a:srgbClr val="C00000"/>
                </a:solidFill>
              </a:rPr>
              <a:t>– </a:t>
            </a:r>
            <a:r>
              <a:rPr lang="el-GR" b="1" dirty="0" err="1">
                <a:solidFill>
                  <a:srgbClr val="C00000"/>
                </a:solidFill>
              </a:rPr>
              <a:t>Ετρουσκομυγαλίδα</a:t>
            </a:r>
            <a:r>
              <a:rPr lang="el-GR" b="1" dirty="0">
                <a:solidFill>
                  <a:srgbClr val="C00000"/>
                </a:solidFill>
              </a:rPr>
              <a:t> – </a:t>
            </a:r>
            <a:r>
              <a:rPr lang="en-US" b="1" dirty="0">
                <a:solidFill>
                  <a:srgbClr val="C00000"/>
                </a:solidFill>
              </a:rPr>
              <a:t>LC</a:t>
            </a:r>
          </a:p>
        </p:txBody>
      </p:sp>
      <p:pic>
        <p:nvPicPr>
          <p:cNvPr id="11266" name="Picture 2" descr="http://www.sbic.it/uploads/images/img_altra_fauna/Suncus%20etruscus_Cona_15_08_2010_foto_M_Fog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20" y="1752104"/>
            <a:ext cx="3882235" cy="241893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Τια Βάσω\Documents\Οι σαρώσεις μου\soricidae species0004.jpg"/>
          <p:cNvPicPr>
            <a:picLocks noChangeAspect="1" noChangeArrowheads="1"/>
          </p:cNvPicPr>
          <p:nvPr/>
        </p:nvPicPr>
        <p:blipFill rotWithShape="1">
          <a:blip r:embed="rId4">
            <a:extLst>
              <a:ext uri="{28A0092B-C50C-407E-A947-70E740481C1C}">
                <a14:useLocalDpi xmlns:a14="http://schemas.microsoft.com/office/drawing/2010/main" val="0"/>
              </a:ext>
            </a:extLst>
          </a:blip>
          <a:srcRect l="34306" t="4357" r="8495" b="83863"/>
          <a:stretch/>
        </p:blipFill>
        <p:spPr bwMode="auto">
          <a:xfrm>
            <a:off x="395536" y="1772816"/>
            <a:ext cx="4140746" cy="14527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323528" y="4305870"/>
            <a:ext cx="8459171" cy="646331"/>
          </a:xfrm>
          <a:prstGeom prst="rect">
            <a:avLst/>
          </a:prstGeom>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n-US" b="1">
                <a:solidFill>
                  <a:schemeClr val="accent2"/>
                </a:solidFill>
              </a:rPr>
              <a:t> </a:t>
            </a:r>
            <a:r>
              <a:rPr lang="el-GR" b="1">
                <a:solidFill>
                  <a:schemeClr val="accent2"/>
                </a:solidFill>
              </a:rPr>
              <a:t>Το πιο μικρόσωμο χερσόβιο θηλαστικό του κόσμου! Στο ίδιο γένος ανήκει και η πιο μεγαλόσωμη μυγαλή του κόσμου: </a:t>
            </a:r>
            <a:r>
              <a:rPr lang="en-US" b="1" i="1">
                <a:solidFill>
                  <a:schemeClr val="accent2"/>
                </a:solidFill>
              </a:rPr>
              <a:t>S. </a:t>
            </a:r>
            <a:r>
              <a:rPr lang="en-US" b="1" i="1" err="1">
                <a:solidFill>
                  <a:schemeClr val="accent2"/>
                </a:solidFill>
              </a:rPr>
              <a:t>murinus</a:t>
            </a:r>
            <a:r>
              <a:rPr lang="en-US" b="1" i="1">
                <a:solidFill>
                  <a:schemeClr val="accent2"/>
                </a:solidFill>
              </a:rPr>
              <a:t> </a:t>
            </a:r>
            <a:r>
              <a:rPr lang="en-US" b="1">
                <a:solidFill>
                  <a:schemeClr val="accent2"/>
                </a:solidFill>
              </a:rPr>
              <a:t>(</a:t>
            </a:r>
            <a:r>
              <a:rPr lang="el-GR" b="1">
                <a:solidFill>
                  <a:schemeClr val="accent2"/>
                </a:solidFill>
              </a:rPr>
              <a:t>Ασιατικό είδος)!</a:t>
            </a:r>
            <a:endParaRPr lang="en-US" b="1" i="1">
              <a:solidFill>
                <a:schemeClr val="accent2"/>
              </a:solidFill>
            </a:endParaRPr>
          </a:p>
        </p:txBody>
      </p:sp>
      <p:sp>
        <p:nvSpPr>
          <p:cNvPr id="11" name="Text Box 6"/>
          <p:cNvSpPr txBox="1">
            <a:spLocks noChangeArrowheads="1"/>
          </p:cNvSpPr>
          <p:nvPr/>
        </p:nvSpPr>
        <p:spPr bwMode="auto">
          <a:xfrm>
            <a:off x="401731" y="3356992"/>
            <a:ext cx="4134549" cy="923330"/>
          </a:xfrm>
          <a:prstGeom prst="rect">
            <a:avLst/>
          </a:prstGeom>
          <a:solidFill>
            <a:srgbClr val="00B050">
              <a:alpha val="19000"/>
            </a:srgbClr>
          </a:solidFill>
          <a:ln>
            <a:solidFill>
              <a:schemeClr val="tx1"/>
            </a:solidFill>
          </a:ln>
          <a:effectLst/>
        </p:spPr>
        <p:txBody>
          <a:bodyPr wrap="square">
            <a:spAutoFit/>
          </a:bodyPr>
          <a:lstStyle/>
          <a:p>
            <a:pPr algn="ctr" fontAlgn="base">
              <a:spcBef>
                <a:spcPct val="0"/>
              </a:spcBef>
              <a:spcAft>
                <a:spcPct val="0"/>
              </a:spcAft>
            </a:pPr>
            <a:r>
              <a:rPr lang="el-GR" b="1">
                <a:solidFill>
                  <a:srgbClr val="C00000"/>
                </a:solidFill>
              </a:rPr>
              <a:t>Μεγάλα, προεξέχοντα αυτιά!</a:t>
            </a:r>
          </a:p>
          <a:p>
            <a:pPr algn="ctr" fontAlgn="base">
              <a:spcBef>
                <a:spcPct val="0"/>
              </a:spcBef>
              <a:spcAft>
                <a:spcPct val="0"/>
              </a:spcAft>
            </a:pPr>
            <a:r>
              <a:rPr lang="el-GR" b="1">
                <a:solidFill>
                  <a:srgbClr val="C00000"/>
                </a:solidFill>
                <a:sym typeface="Wingdings" pitchFamily="2" charset="2"/>
              </a:rPr>
              <a:t>Διάσπαρτες, μεγάλες τρίχες σε ρύγχος-ουρά!</a:t>
            </a:r>
            <a:endParaRPr lang="en-US" b="1">
              <a:solidFill>
                <a:srgbClr val="C00000"/>
              </a:solidFill>
              <a:sym typeface="Wingdings" pitchFamily="2" charset="2"/>
            </a:endParaRPr>
          </a:p>
        </p:txBody>
      </p:sp>
    </p:spTree>
    <p:extLst>
      <p:ext uri="{BB962C8B-B14F-4D97-AF65-F5344CB8AC3E}">
        <p14:creationId xmlns:p14="http://schemas.microsoft.com/office/powerpoint/2010/main" val="187881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1267"/>
                                        </p:tgtEl>
                                        <p:attrNameLst>
                                          <p:attrName>style.visibility</p:attrName>
                                        </p:attrNameLst>
                                      </p:cBhvr>
                                      <p:to>
                                        <p:strVal val="visible"/>
                                      </p:to>
                                    </p:set>
                                    <p:animEffect transition="in" filter="fade">
                                      <p:cBhvr>
                                        <p:cTn id="23" dur="500"/>
                                        <p:tgtEl>
                                          <p:spTgt spid="112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3" name="Ορθογώνιο 2"/>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l-GR" b="1">
                <a:solidFill>
                  <a:srgbClr val="333399"/>
                </a:solidFill>
              </a:rPr>
              <a:t>Γένος </a:t>
            </a:r>
            <a:r>
              <a:rPr lang="en-US" b="1" i="1" err="1">
                <a:solidFill>
                  <a:srgbClr val="C00000"/>
                </a:solidFill>
              </a:rPr>
              <a:t>Suncus</a:t>
            </a:r>
            <a:endParaRPr lang="en-US" b="1">
              <a:solidFill>
                <a:srgbClr val="C00000"/>
              </a:solidFill>
            </a:endParaRPr>
          </a:p>
        </p:txBody>
      </p:sp>
      <p:pic>
        <p:nvPicPr>
          <p:cNvPr id="1026" name="Picture 2" descr="F:\1.Πανεπιστήμιο\Διδασκαλία\1.Προπτυχιακά\2.Πανίδα της Ελλάδος\Παραδόσεις\source files\Εντομοφάγα\Suncus_muri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89" y="2253246"/>
            <a:ext cx="5730823" cy="3912058"/>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539552" y="1388289"/>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n-US" b="1" i="1" err="1">
                <a:solidFill>
                  <a:srgbClr val="C00000"/>
                </a:solidFill>
              </a:rPr>
              <a:t>Suncus</a:t>
            </a:r>
            <a:r>
              <a:rPr lang="el-GR" b="1" i="1">
                <a:solidFill>
                  <a:srgbClr val="C00000"/>
                </a:solidFill>
              </a:rPr>
              <a:t> </a:t>
            </a:r>
            <a:r>
              <a:rPr lang="en-US" b="1" i="1" err="1">
                <a:solidFill>
                  <a:srgbClr val="C00000"/>
                </a:solidFill>
              </a:rPr>
              <a:t>murinus</a:t>
            </a:r>
            <a:r>
              <a:rPr lang="en-US" b="1" i="1">
                <a:solidFill>
                  <a:srgbClr val="C00000"/>
                </a:solidFill>
              </a:rPr>
              <a:t> – </a:t>
            </a:r>
            <a:r>
              <a:rPr lang="el-GR" b="1">
                <a:solidFill>
                  <a:schemeClr val="accent2"/>
                </a:solidFill>
              </a:rPr>
              <a:t>15</a:t>
            </a:r>
            <a:r>
              <a:rPr lang="en-US" b="1">
                <a:solidFill>
                  <a:schemeClr val="accent2"/>
                </a:solidFill>
              </a:rPr>
              <a:t> cm</a:t>
            </a:r>
            <a:r>
              <a:rPr lang="el-GR" b="1">
                <a:solidFill>
                  <a:schemeClr val="accent2"/>
                </a:solidFill>
              </a:rPr>
              <a:t> μήκος &amp; 50-100 </a:t>
            </a:r>
            <a:r>
              <a:rPr lang="en-US" b="1">
                <a:solidFill>
                  <a:schemeClr val="accent2"/>
                </a:solidFill>
              </a:rPr>
              <a:t>gr</a:t>
            </a:r>
            <a:r>
              <a:rPr lang="el-GR" b="1">
                <a:solidFill>
                  <a:schemeClr val="accent2"/>
                </a:solidFill>
              </a:rPr>
              <a:t> βάρος!</a:t>
            </a:r>
            <a:endParaRPr lang="en-US" b="1">
              <a:solidFill>
                <a:schemeClr val="accent2"/>
              </a:solidFill>
            </a:endParaRPr>
          </a:p>
        </p:txBody>
      </p:sp>
    </p:spTree>
    <p:extLst>
      <p:ext uri="{BB962C8B-B14F-4D97-AF65-F5344CB8AC3E}">
        <p14:creationId xmlns:p14="http://schemas.microsoft.com/office/powerpoint/2010/main" val="9695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
        <p:nvSpPr>
          <p:cNvPr id="3" name="Ορθογώνιο 2"/>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l-GR" b="1">
                <a:solidFill>
                  <a:srgbClr val="333399"/>
                </a:solidFill>
              </a:rPr>
              <a:t>Γένος </a:t>
            </a:r>
            <a:r>
              <a:rPr lang="en-US" b="1" i="1" err="1">
                <a:solidFill>
                  <a:srgbClr val="C00000"/>
                </a:solidFill>
              </a:rPr>
              <a:t>Suncus</a:t>
            </a:r>
            <a:endParaRPr lang="en-US" b="1">
              <a:solidFill>
                <a:srgbClr val="C00000"/>
              </a:solidFill>
            </a:endParaRPr>
          </a:p>
        </p:txBody>
      </p:sp>
      <p:sp>
        <p:nvSpPr>
          <p:cNvPr id="4" name="Ορθογώνιο 3"/>
          <p:cNvSpPr/>
          <p:nvPr/>
        </p:nvSpPr>
        <p:spPr>
          <a:xfrm>
            <a:off x="539552" y="1244273"/>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n-US" b="1" i="1" dirty="0" err="1">
                <a:solidFill>
                  <a:srgbClr val="C00000"/>
                </a:solidFill>
              </a:rPr>
              <a:t>Suncus</a:t>
            </a:r>
            <a:r>
              <a:rPr lang="el-GR" b="1" i="1" dirty="0">
                <a:solidFill>
                  <a:srgbClr val="C00000"/>
                </a:solidFill>
              </a:rPr>
              <a:t> </a:t>
            </a:r>
            <a:r>
              <a:rPr lang="en-US" b="1" i="1" dirty="0" err="1">
                <a:solidFill>
                  <a:srgbClr val="C00000"/>
                </a:solidFill>
              </a:rPr>
              <a:t>etruscus</a:t>
            </a:r>
            <a:r>
              <a:rPr lang="en-US" b="1" i="1" dirty="0">
                <a:solidFill>
                  <a:srgbClr val="C00000"/>
                </a:solidFill>
              </a:rPr>
              <a:t> </a:t>
            </a:r>
            <a:r>
              <a:rPr lang="en-US" b="1" dirty="0">
                <a:solidFill>
                  <a:srgbClr val="C00000"/>
                </a:solidFill>
              </a:rPr>
              <a:t>– </a:t>
            </a:r>
            <a:r>
              <a:rPr lang="el-GR" b="1" dirty="0" err="1">
                <a:solidFill>
                  <a:srgbClr val="C00000"/>
                </a:solidFill>
              </a:rPr>
              <a:t>Ετρουσκομυγαλίδα</a:t>
            </a:r>
            <a:r>
              <a:rPr lang="el-GR" b="1" dirty="0">
                <a:solidFill>
                  <a:srgbClr val="C00000"/>
                </a:solidFill>
              </a:rPr>
              <a:t> – </a:t>
            </a:r>
            <a:r>
              <a:rPr lang="en-US" b="1" dirty="0">
                <a:solidFill>
                  <a:srgbClr val="C00000"/>
                </a:solidFill>
              </a:rPr>
              <a:t>LC</a:t>
            </a:r>
          </a:p>
        </p:txBody>
      </p:sp>
      <p:pic>
        <p:nvPicPr>
          <p:cNvPr id="11266" name="Picture 2" descr="http://www.sbic.it/uploads/images/img_altra_fauna/Suncus%20etruscus_Cona_15_08_2010_foto_M_Fog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20" y="1752104"/>
            <a:ext cx="3882235" cy="241893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Τια Βάσω\Documents\Οι σαρώσεις μου\soricidae species0004.jpg"/>
          <p:cNvPicPr>
            <a:picLocks noChangeAspect="1" noChangeArrowheads="1"/>
          </p:cNvPicPr>
          <p:nvPr/>
        </p:nvPicPr>
        <p:blipFill rotWithShape="1">
          <a:blip r:embed="rId4">
            <a:extLst>
              <a:ext uri="{28A0092B-C50C-407E-A947-70E740481C1C}">
                <a14:useLocalDpi xmlns:a14="http://schemas.microsoft.com/office/drawing/2010/main" val="0"/>
              </a:ext>
            </a:extLst>
          </a:blip>
          <a:srcRect l="34306" t="4357" r="8495" b="83863"/>
          <a:stretch/>
        </p:blipFill>
        <p:spPr bwMode="auto">
          <a:xfrm>
            <a:off x="395536" y="1772816"/>
            <a:ext cx="4140746" cy="14527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323528" y="4305870"/>
            <a:ext cx="8459171" cy="646331"/>
          </a:xfrm>
          <a:prstGeom prst="rect">
            <a:avLst/>
          </a:prstGeom>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n-US" b="1">
                <a:solidFill>
                  <a:schemeClr val="accent2"/>
                </a:solidFill>
              </a:rPr>
              <a:t> </a:t>
            </a:r>
            <a:r>
              <a:rPr lang="el-GR" b="1">
                <a:solidFill>
                  <a:schemeClr val="accent2"/>
                </a:solidFill>
              </a:rPr>
              <a:t>Το πιο μικρόσωμο χερσόβιο θηλαστικό του κόσμου! Στο ίδιο γένος ανήκει και η πιο μεγαλόσωμη μυγαλή του κόσμου: </a:t>
            </a:r>
            <a:r>
              <a:rPr lang="en-US" b="1" i="1">
                <a:solidFill>
                  <a:schemeClr val="accent2"/>
                </a:solidFill>
              </a:rPr>
              <a:t>S. </a:t>
            </a:r>
            <a:r>
              <a:rPr lang="en-US" b="1" i="1" err="1">
                <a:solidFill>
                  <a:schemeClr val="accent2"/>
                </a:solidFill>
              </a:rPr>
              <a:t>murinus</a:t>
            </a:r>
            <a:r>
              <a:rPr lang="en-US" b="1" i="1">
                <a:solidFill>
                  <a:schemeClr val="accent2"/>
                </a:solidFill>
              </a:rPr>
              <a:t> </a:t>
            </a:r>
            <a:r>
              <a:rPr lang="en-US" b="1">
                <a:solidFill>
                  <a:schemeClr val="accent2"/>
                </a:solidFill>
              </a:rPr>
              <a:t>(</a:t>
            </a:r>
            <a:r>
              <a:rPr lang="el-GR" b="1">
                <a:solidFill>
                  <a:schemeClr val="accent2"/>
                </a:solidFill>
              </a:rPr>
              <a:t>Ασιατικό είδος)!</a:t>
            </a:r>
            <a:endParaRPr lang="en-US" b="1" i="1">
              <a:solidFill>
                <a:schemeClr val="accent2"/>
              </a:solidFill>
            </a:endParaRPr>
          </a:p>
        </p:txBody>
      </p:sp>
      <p:sp>
        <p:nvSpPr>
          <p:cNvPr id="8" name="Text Box 6"/>
          <p:cNvSpPr txBox="1">
            <a:spLocks noChangeArrowheads="1"/>
          </p:cNvSpPr>
          <p:nvPr/>
        </p:nvSpPr>
        <p:spPr bwMode="auto">
          <a:xfrm>
            <a:off x="401732" y="4962043"/>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35-52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Μήκος ουράς</a:t>
            </a:r>
            <a:r>
              <a:rPr lang="el-GR">
                <a:solidFill>
                  <a:srgbClr val="C00000"/>
                </a:solidFill>
              </a:rPr>
              <a:t>: 24-30</a:t>
            </a:r>
            <a:r>
              <a:rPr lang="en-US">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Βάρος</a:t>
            </a:r>
            <a:r>
              <a:rPr lang="el-GR">
                <a:solidFill>
                  <a:srgbClr val="C00000"/>
                </a:solidFill>
              </a:rPr>
              <a:t>: 1,5-2,5 </a:t>
            </a:r>
            <a:r>
              <a:rPr lang="en-US">
                <a:solidFill>
                  <a:srgbClr val="C00000"/>
                </a:solidFill>
              </a:rPr>
              <a:t>gr</a:t>
            </a:r>
            <a:r>
              <a:rPr lang="el-GR">
                <a:solidFill>
                  <a:srgbClr val="C00000"/>
                </a:solidFill>
              </a:rPr>
              <a:t>!</a:t>
            </a:r>
          </a:p>
        </p:txBody>
      </p:sp>
      <p:sp>
        <p:nvSpPr>
          <p:cNvPr id="9" name="Text Box 6"/>
          <p:cNvSpPr txBox="1">
            <a:spLocks noChangeArrowheads="1"/>
          </p:cNvSpPr>
          <p:nvPr/>
        </p:nvSpPr>
        <p:spPr bwMode="auto">
          <a:xfrm>
            <a:off x="539552" y="5900163"/>
            <a:ext cx="3168352" cy="646331"/>
          </a:xfrm>
          <a:prstGeom prst="rect">
            <a:avLst/>
          </a:prstGeom>
          <a:solidFill>
            <a:schemeClr val="accent2">
              <a:alpha val="19000"/>
            </a:schemeClr>
          </a:solidFill>
          <a:ln>
            <a:solidFill>
              <a:schemeClr val="tx1"/>
            </a:solidFill>
          </a:ln>
          <a:effectLst/>
        </p:spPr>
        <p:txBody>
          <a:bodyPr wrap="square">
            <a:spAutoFit/>
          </a:bodyPr>
          <a:lstStyle/>
          <a:p>
            <a:pPr algn="ctr" fontAlgn="base">
              <a:spcBef>
                <a:spcPct val="0"/>
              </a:spcBef>
              <a:spcAft>
                <a:spcPct val="0"/>
              </a:spcAft>
            </a:pPr>
            <a:r>
              <a:rPr lang="el-GR" b="1">
                <a:solidFill>
                  <a:srgbClr val="C00000"/>
                </a:solidFill>
              </a:rPr>
              <a:t>Οδοντικός τύπος: </a:t>
            </a:r>
          </a:p>
          <a:p>
            <a:pPr algn="ctr" fontAlgn="base">
              <a:spcBef>
                <a:spcPct val="0"/>
              </a:spcBef>
              <a:spcAft>
                <a:spcPct val="0"/>
              </a:spcAft>
            </a:pPr>
            <a:r>
              <a:rPr lang="el-GR" b="1">
                <a:solidFill>
                  <a:srgbClr val="C00000"/>
                </a:solidFill>
              </a:rPr>
              <a:t>3/1  1/1  2/1  3/3 = 30</a:t>
            </a:r>
            <a:endParaRPr lang="en-US" b="1">
              <a:solidFill>
                <a:srgbClr val="C00000"/>
              </a:solidFill>
              <a:sym typeface="Wingdings" pitchFamily="2" charset="2"/>
            </a:endParaRPr>
          </a:p>
        </p:txBody>
      </p:sp>
      <p:pic>
        <p:nvPicPr>
          <p:cNvPr id="11268" name="Picture 4" descr="C:\Users\Τια Βάσω\Documents\Οι σαρώσεις μου\S. etruscus skull.jpg"/>
          <p:cNvPicPr>
            <a:picLocks noChangeAspect="1" noChangeArrowheads="1"/>
          </p:cNvPicPr>
          <p:nvPr/>
        </p:nvPicPr>
        <p:blipFill rotWithShape="1">
          <a:blip r:embed="rId5">
            <a:extLst>
              <a:ext uri="{28A0092B-C50C-407E-A947-70E740481C1C}">
                <a14:useLocalDpi xmlns:a14="http://schemas.microsoft.com/office/drawing/2010/main" val="0"/>
              </a:ext>
            </a:extLst>
          </a:blip>
          <a:srcRect b="3271"/>
          <a:stretch/>
        </p:blipFill>
        <p:spPr bwMode="auto">
          <a:xfrm>
            <a:off x="5076056" y="5059635"/>
            <a:ext cx="3105150" cy="15570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401731" y="3356992"/>
            <a:ext cx="4134549" cy="923330"/>
          </a:xfrm>
          <a:prstGeom prst="rect">
            <a:avLst/>
          </a:prstGeom>
          <a:solidFill>
            <a:srgbClr val="00B050">
              <a:alpha val="19000"/>
            </a:srgbClr>
          </a:solidFill>
          <a:ln>
            <a:solidFill>
              <a:schemeClr val="tx1"/>
            </a:solidFill>
          </a:ln>
          <a:effectLst/>
        </p:spPr>
        <p:txBody>
          <a:bodyPr wrap="square">
            <a:spAutoFit/>
          </a:bodyPr>
          <a:lstStyle/>
          <a:p>
            <a:pPr algn="ctr" fontAlgn="base">
              <a:spcBef>
                <a:spcPct val="0"/>
              </a:spcBef>
              <a:spcAft>
                <a:spcPct val="0"/>
              </a:spcAft>
            </a:pPr>
            <a:r>
              <a:rPr lang="el-GR" b="1">
                <a:solidFill>
                  <a:srgbClr val="C00000"/>
                </a:solidFill>
              </a:rPr>
              <a:t>Μεγάλα, προεξέχοντα αυτιά!</a:t>
            </a:r>
          </a:p>
          <a:p>
            <a:pPr algn="ctr" fontAlgn="base">
              <a:spcBef>
                <a:spcPct val="0"/>
              </a:spcBef>
              <a:spcAft>
                <a:spcPct val="0"/>
              </a:spcAft>
            </a:pPr>
            <a:r>
              <a:rPr lang="el-GR" b="1">
                <a:solidFill>
                  <a:srgbClr val="C00000"/>
                </a:solidFill>
                <a:sym typeface="Wingdings" pitchFamily="2" charset="2"/>
              </a:rPr>
              <a:t>Διάσπαρτες, μεγάλες τρίχες σε ρύγχος-ουρά!</a:t>
            </a:r>
            <a:endParaRPr lang="en-US" b="1">
              <a:solidFill>
                <a:srgbClr val="C00000"/>
              </a:solidFill>
              <a:sym typeface="Wingdings" pitchFamily="2" charset="2"/>
            </a:endParaRPr>
          </a:p>
        </p:txBody>
      </p:sp>
    </p:spTree>
    <p:extLst>
      <p:ext uri="{BB962C8B-B14F-4D97-AF65-F5344CB8AC3E}">
        <p14:creationId xmlns:p14="http://schemas.microsoft.com/office/powerpoint/2010/main" val="17786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fade">
                                      <p:cBhvr>
                                        <p:cTn id="15"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pic>
        <p:nvPicPr>
          <p:cNvPr id="18434" name="Picture 2" descr="C:\Users\Τια Βάσω\Documents\Οι σαρώσεις μου\Soricidae distribution00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8" t="2189" r="1511"/>
          <a:stretch/>
        </p:blipFill>
        <p:spPr bwMode="auto">
          <a:xfrm>
            <a:off x="2384884" y="1985226"/>
            <a:ext cx="4374232" cy="4612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40984" y="1451449"/>
            <a:ext cx="8459171" cy="496996"/>
          </a:xfrm>
          <a:prstGeom prst="rect">
            <a:avLst/>
          </a:prstGeom>
        </p:spPr>
        <p:txBody>
          <a:bodyPr wrap="square">
            <a:spAutoFit/>
          </a:bodyPr>
          <a:lstStyle/>
          <a:p>
            <a:pPr algn="ctr" fontAlgn="base">
              <a:lnSpc>
                <a:spcPct val="150000"/>
              </a:lnSpc>
              <a:spcBef>
                <a:spcPct val="0"/>
              </a:spcBef>
              <a:spcAft>
                <a:spcPct val="0"/>
              </a:spcAft>
            </a:pPr>
            <a:r>
              <a:rPr lang="el-GR" sz="2000" b="1">
                <a:solidFill>
                  <a:srgbClr val="333399"/>
                </a:solidFill>
              </a:rPr>
              <a:t> Εξάπλωση</a:t>
            </a:r>
            <a:endParaRPr lang="en-US" sz="2000" b="1">
              <a:solidFill>
                <a:srgbClr val="C00000"/>
              </a:solidFill>
            </a:endParaRPr>
          </a:p>
        </p:txBody>
      </p:sp>
      <p:sp>
        <p:nvSpPr>
          <p:cNvPr id="8" name="Ορθογώνιο 7"/>
          <p:cNvSpPr/>
          <p:nvPr/>
        </p:nvSpPr>
        <p:spPr>
          <a:xfrm>
            <a:off x="440984" y="1048961"/>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n-US" b="1" i="1" err="1">
                <a:solidFill>
                  <a:srgbClr val="C00000"/>
                </a:solidFill>
              </a:rPr>
              <a:t>Suncus</a:t>
            </a:r>
            <a:r>
              <a:rPr lang="el-GR" b="1" i="1">
                <a:solidFill>
                  <a:srgbClr val="C00000"/>
                </a:solidFill>
              </a:rPr>
              <a:t> </a:t>
            </a:r>
            <a:r>
              <a:rPr lang="en-US" b="1" i="1" err="1">
                <a:solidFill>
                  <a:srgbClr val="C00000"/>
                </a:solidFill>
              </a:rPr>
              <a:t>etruscus</a:t>
            </a:r>
            <a:endParaRPr lang="en-US" b="1">
              <a:solidFill>
                <a:srgbClr val="C00000"/>
              </a:solidFill>
            </a:endParaRPr>
          </a:p>
        </p:txBody>
      </p:sp>
    </p:spTree>
    <p:extLst>
      <p:ext uri="{BB962C8B-B14F-4D97-AF65-F5344CB8AC3E}">
        <p14:creationId xmlns:p14="http://schemas.microsoft.com/office/powerpoint/2010/main" val="15370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fade">
                                      <p:cBhvr>
                                        <p:cTn id="15"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6"/>
          <p:cNvSpPr txBox="1">
            <a:spLocks noChangeArrowheads="1"/>
          </p:cNvSpPr>
          <p:nvPr/>
        </p:nvSpPr>
        <p:spPr bwMode="auto">
          <a:xfrm>
            <a:off x="107504" y="1403484"/>
            <a:ext cx="8595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Καρυότυπος: </a:t>
            </a:r>
            <a:r>
              <a:rPr lang="el-GR" b="1" i="1">
                <a:solidFill>
                  <a:schemeClr val="accent2"/>
                </a:solidFill>
              </a:rPr>
              <a:t>2</a:t>
            </a:r>
            <a:r>
              <a:rPr lang="en-US" b="1" i="1">
                <a:solidFill>
                  <a:schemeClr val="accent2"/>
                </a:solidFill>
              </a:rPr>
              <a:t>n</a:t>
            </a:r>
            <a:r>
              <a:rPr lang="en-US" b="1">
                <a:solidFill>
                  <a:schemeClr val="accent2"/>
                </a:solidFill>
              </a:rPr>
              <a:t>=42, NF=74</a:t>
            </a:r>
            <a:endParaRPr lang="el-GR" b="1">
              <a:solidFill>
                <a:schemeClr val="accent2"/>
              </a:solidFill>
            </a:endParaRPr>
          </a:p>
        </p:txBody>
      </p:sp>
      <p:sp>
        <p:nvSpPr>
          <p:cNvPr id="9" name="Ορθογώνιο 8"/>
          <p:cNvSpPr/>
          <p:nvPr/>
        </p:nvSpPr>
        <p:spPr>
          <a:xfrm>
            <a:off x="323528" y="908720"/>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n-US" b="1" i="1" err="1">
                <a:solidFill>
                  <a:srgbClr val="C00000"/>
                </a:solidFill>
              </a:rPr>
              <a:t>Suncus</a:t>
            </a:r>
            <a:r>
              <a:rPr lang="en-US" b="1" i="1">
                <a:solidFill>
                  <a:srgbClr val="C00000"/>
                </a:solidFill>
              </a:rPr>
              <a:t> </a:t>
            </a:r>
            <a:r>
              <a:rPr lang="en-US" b="1" i="1" err="1">
                <a:solidFill>
                  <a:srgbClr val="C00000"/>
                </a:solidFill>
              </a:rPr>
              <a:t>etruscus</a:t>
            </a:r>
            <a:endParaRPr lang="en-US" b="1">
              <a:solidFill>
                <a:schemeClr val="accent2"/>
              </a:solidFill>
            </a:endParaRPr>
          </a:p>
        </p:txBody>
      </p:sp>
      <p:sp>
        <p:nvSpPr>
          <p:cNvPr id="6" name="Ορθογώνιο 5"/>
          <p:cNvSpPr/>
          <p:nvPr/>
        </p:nvSpPr>
        <p:spPr>
          <a:xfrm>
            <a:off x="107504" y="2106722"/>
            <a:ext cx="8459171" cy="646331"/>
          </a:xfrm>
          <a:prstGeom prst="rect">
            <a:avLst/>
          </a:prstGeom>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Βιότοπος:</a:t>
            </a:r>
            <a:r>
              <a:rPr lang="el-GR" b="1">
                <a:solidFill>
                  <a:schemeClr val="accent2"/>
                </a:solidFill>
              </a:rPr>
              <a:t> Ανοιχτό έδαφος, θάμνοι, κήποι, φυλλοβόλα δάση, Κάτω από κορμούς και βράχους. Συχνά σε </a:t>
            </a:r>
            <a:r>
              <a:rPr lang="el-GR" b="1" err="1">
                <a:solidFill>
                  <a:schemeClr val="accent2"/>
                </a:solidFill>
              </a:rPr>
              <a:t>πετρόχτιστους</a:t>
            </a:r>
            <a:r>
              <a:rPr lang="el-GR" b="1">
                <a:solidFill>
                  <a:schemeClr val="accent2"/>
                </a:solidFill>
              </a:rPr>
              <a:t> τοίχους και ερείπια.</a:t>
            </a:r>
          </a:p>
        </p:txBody>
      </p:sp>
      <p:sp>
        <p:nvSpPr>
          <p:cNvPr id="8" name="Text Box 6"/>
          <p:cNvSpPr txBox="1">
            <a:spLocks noChangeArrowheads="1"/>
          </p:cNvSpPr>
          <p:nvPr/>
        </p:nvSpPr>
        <p:spPr bwMode="auto">
          <a:xfrm>
            <a:off x="107504" y="3086958"/>
            <a:ext cx="853979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900113" algn="l"/>
              </a:tabLst>
            </a:pPr>
            <a:r>
              <a:rPr lang="el-GR" b="1">
                <a:solidFill>
                  <a:srgbClr val="333399"/>
                </a:solidFill>
              </a:rPr>
              <a:t> 		</a:t>
            </a:r>
            <a:r>
              <a:rPr lang="el-GR" b="1">
                <a:solidFill>
                  <a:srgbClr val="00B050"/>
                </a:solidFill>
              </a:rPr>
              <a:t>Θηλές</a:t>
            </a:r>
            <a:r>
              <a:rPr lang="el-GR" b="1">
                <a:solidFill>
                  <a:srgbClr val="333399"/>
                </a:solidFill>
              </a:rPr>
              <a:t>: 3 ζεύγη</a:t>
            </a:r>
          </a:p>
          <a:p>
            <a:pPr algn="just" fontAlgn="base">
              <a:spcBef>
                <a:spcPct val="0"/>
              </a:spcBef>
              <a:spcAft>
                <a:spcPct val="0"/>
              </a:spcAft>
              <a:tabLst>
                <a:tab pos="900113" algn="l"/>
              </a:tabLst>
            </a:pPr>
            <a:r>
              <a:rPr lang="el-GR" b="1">
                <a:solidFill>
                  <a:srgbClr val="333399"/>
                </a:solidFill>
              </a:rPr>
              <a:t>	</a:t>
            </a:r>
            <a:r>
              <a:rPr lang="el-GR" b="1">
                <a:solidFill>
                  <a:srgbClr val="00B050"/>
                </a:solidFill>
              </a:rPr>
              <a:t>Αναπαραγωγική</a:t>
            </a:r>
            <a:r>
              <a:rPr lang="el-GR" b="1">
                <a:solidFill>
                  <a:srgbClr val="333399"/>
                </a:solidFill>
              </a:rPr>
              <a:t> </a:t>
            </a:r>
            <a:r>
              <a:rPr lang="el-GR" b="1">
                <a:solidFill>
                  <a:srgbClr val="00B050"/>
                </a:solidFill>
              </a:rPr>
              <a:t>Περίοδος</a:t>
            </a:r>
            <a:r>
              <a:rPr lang="el-GR" b="1">
                <a:solidFill>
                  <a:srgbClr val="333399"/>
                </a:solidFill>
              </a:rPr>
              <a:t>: Μάρτιος – Οκτώβριος</a:t>
            </a:r>
          </a:p>
          <a:p>
            <a:pPr algn="just" fontAlgn="base">
              <a:spcBef>
                <a:spcPct val="0"/>
              </a:spcBef>
              <a:spcAft>
                <a:spcPct val="0"/>
              </a:spcAft>
              <a:tabLst>
                <a:tab pos="900113" algn="l"/>
              </a:tabLst>
            </a:pPr>
            <a:r>
              <a:rPr lang="el-GR" b="1">
                <a:solidFill>
                  <a:srgbClr val="333399"/>
                </a:solidFill>
              </a:rPr>
              <a:t>	</a:t>
            </a:r>
            <a:r>
              <a:rPr lang="el-GR" b="1">
                <a:solidFill>
                  <a:srgbClr val="00B050"/>
                </a:solidFill>
              </a:rPr>
              <a:t>Κύηση</a:t>
            </a:r>
            <a:r>
              <a:rPr lang="el-GR" b="1">
                <a:solidFill>
                  <a:srgbClr val="333399"/>
                </a:solidFill>
              </a:rPr>
              <a:t>: 27-28 ημέρες</a:t>
            </a:r>
          </a:p>
          <a:p>
            <a:pPr algn="just" fontAlgn="base">
              <a:spcBef>
                <a:spcPct val="0"/>
              </a:spcBef>
              <a:spcAft>
                <a:spcPct val="0"/>
              </a:spcAft>
              <a:tabLst>
                <a:tab pos="900113" algn="l"/>
              </a:tabLst>
            </a:pPr>
            <a:r>
              <a:rPr lang="el-GR" b="1">
                <a:solidFill>
                  <a:srgbClr val="00B050"/>
                </a:solidFill>
              </a:rPr>
              <a:t>	Γέννες</a:t>
            </a:r>
            <a:r>
              <a:rPr lang="el-GR" b="1">
                <a:solidFill>
                  <a:srgbClr val="333399"/>
                </a:solidFill>
              </a:rPr>
              <a:t>: Έως 6 το χρόνο με 2-5 μικρά. Βάρος νεογέννητου: 0,2</a:t>
            </a:r>
            <a:r>
              <a:rPr lang="en-US" b="1">
                <a:solidFill>
                  <a:srgbClr val="333399"/>
                </a:solidFill>
              </a:rPr>
              <a:t> gr!</a:t>
            </a:r>
            <a:endParaRPr lang="el-GR" b="1">
              <a:solidFill>
                <a:srgbClr val="333399"/>
              </a:solidFill>
            </a:endParaRPr>
          </a:p>
          <a:p>
            <a:pPr algn="just" fontAlgn="base">
              <a:spcBef>
                <a:spcPct val="0"/>
              </a:spcBef>
              <a:spcAft>
                <a:spcPct val="0"/>
              </a:spcAft>
              <a:tabLst>
                <a:tab pos="900113" algn="l"/>
              </a:tabLst>
            </a:pPr>
            <a:r>
              <a:rPr lang="el-GR" b="1">
                <a:solidFill>
                  <a:srgbClr val="333399"/>
                </a:solidFill>
              </a:rPr>
              <a:t>		</a:t>
            </a:r>
            <a:r>
              <a:rPr lang="el-GR" b="1">
                <a:solidFill>
                  <a:srgbClr val="00B050"/>
                </a:solidFill>
              </a:rPr>
              <a:t>Άνοιγμα ματιών</a:t>
            </a:r>
            <a:r>
              <a:rPr lang="el-GR" b="1">
                <a:solidFill>
                  <a:srgbClr val="333399"/>
                </a:solidFill>
              </a:rPr>
              <a:t>: 14-16 ημέρες μετά τον τοκετό</a:t>
            </a:r>
          </a:p>
          <a:p>
            <a:pPr algn="just" fontAlgn="base">
              <a:spcBef>
                <a:spcPct val="0"/>
              </a:spcBef>
              <a:spcAft>
                <a:spcPct val="0"/>
              </a:spcAft>
              <a:tabLst>
                <a:tab pos="900113" algn="l"/>
              </a:tabLst>
            </a:pPr>
            <a:r>
              <a:rPr lang="el-GR" b="1">
                <a:solidFill>
                  <a:srgbClr val="333399"/>
                </a:solidFill>
              </a:rPr>
              <a:t>	</a:t>
            </a:r>
            <a:r>
              <a:rPr lang="el-GR" b="1">
                <a:solidFill>
                  <a:srgbClr val="00B050"/>
                </a:solidFill>
              </a:rPr>
              <a:t>Απογαλακτισμός</a:t>
            </a:r>
            <a:r>
              <a:rPr lang="el-GR" b="1">
                <a:solidFill>
                  <a:srgbClr val="333399"/>
                </a:solidFill>
              </a:rPr>
              <a:t>: 20 ημέρες μετά τον τοκετό</a:t>
            </a:r>
          </a:p>
          <a:p>
            <a:pPr algn="just" fontAlgn="base">
              <a:spcBef>
                <a:spcPct val="0"/>
              </a:spcBef>
              <a:spcAft>
                <a:spcPct val="0"/>
              </a:spcAft>
              <a:tabLst>
                <a:tab pos="900113" algn="l"/>
              </a:tabLst>
            </a:pPr>
            <a:r>
              <a:rPr lang="el-GR" b="1">
                <a:solidFill>
                  <a:srgbClr val="333399"/>
                </a:solidFill>
              </a:rPr>
              <a:t>	</a:t>
            </a:r>
            <a:r>
              <a:rPr lang="el-GR" b="1">
                <a:solidFill>
                  <a:srgbClr val="00B050"/>
                </a:solidFill>
              </a:rPr>
              <a:t>Αναπαραγωγική ωριμότητα</a:t>
            </a:r>
            <a:r>
              <a:rPr lang="el-GR" b="1">
                <a:solidFill>
                  <a:srgbClr val="333399"/>
                </a:solidFill>
              </a:rPr>
              <a:t>: το επόμενο έτος από τη γέννηση</a:t>
            </a:r>
          </a:p>
          <a:p>
            <a:pPr algn="just" fontAlgn="base">
              <a:spcBef>
                <a:spcPct val="0"/>
              </a:spcBef>
              <a:spcAft>
                <a:spcPct val="0"/>
              </a:spcAft>
              <a:tabLst>
                <a:tab pos="900113" algn="l"/>
              </a:tabLst>
            </a:pPr>
            <a:r>
              <a:rPr lang="el-GR" b="1">
                <a:solidFill>
                  <a:srgbClr val="333399"/>
                </a:solidFill>
              </a:rPr>
              <a:t>	</a:t>
            </a:r>
            <a:r>
              <a:rPr lang="el-GR" b="1">
                <a:solidFill>
                  <a:srgbClr val="00B050"/>
                </a:solidFill>
              </a:rPr>
              <a:t>Όριο ζωής</a:t>
            </a:r>
            <a:r>
              <a:rPr lang="el-GR" b="1">
                <a:solidFill>
                  <a:srgbClr val="333399"/>
                </a:solidFill>
              </a:rPr>
              <a:t>: πιθανώς, γύρω στους 18 μήνες. Κύριος θηρευτής η 	κουκουβάγια.</a:t>
            </a:r>
          </a:p>
        </p:txBody>
      </p:sp>
      <p:sp>
        <p:nvSpPr>
          <p:cNvPr id="7"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Crocidurinae</a:t>
            </a:r>
            <a:endParaRPr lang="el-GR" b="1">
              <a:solidFill>
                <a:srgbClr val="000000"/>
              </a:solidFill>
            </a:endParaRPr>
          </a:p>
        </p:txBody>
      </p:sp>
    </p:spTree>
    <p:extLst>
      <p:ext uri="{BB962C8B-B14F-4D97-AF65-F5344CB8AC3E}">
        <p14:creationId xmlns:p14="http://schemas.microsoft.com/office/powerpoint/2010/main" val="31623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500"/>
                                        <p:tgtEl>
                                          <p:spTgt spid="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500"/>
                                        <p:tgtEl>
                                          <p:spTgt spid="8">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7" end="7"/>
                                            </p:txEl>
                                          </p:spTgt>
                                        </p:tgtEl>
                                        <p:attrNameLst>
                                          <p:attrName>style.visibility</p:attrName>
                                        </p:attrNameLst>
                                      </p:cBhvr>
                                      <p:to>
                                        <p:strVal val="visible"/>
                                      </p:to>
                                    </p:set>
                                    <p:animEffect transition="in" filter="fade">
                                      <p:cBhvr>
                                        <p:cTn id="52" dur="500"/>
                                        <p:tgtEl>
                                          <p:spTgt spid="8">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8" end="8"/>
                                            </p:txEl>
                                          </p:spTgt>
                                        </p:tgtEl>
                                        <p:attrNameLst>
                                          <p:attrName>style.visibility</p:attrName>
                                        </p:attrNameLst>
                                      </p:cBhvr>
                                      <p:to>
                                        <p:strVal val="visible"/>
                                      </p:to>
                                    </p:set>
                                    <p:animEffect transition="in" filter="fade">
                                      <p:cBhvr>
                                        <p:cTn id="5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3" name="Ορθογώνιο 2"/>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err="1">
                <a:solidFill>
                  <a:srgbClr val="C00000"/>
                </a:solidFill>
              </a:rPr>
              <a:t>Neomys</a:t>
            </a:r>
            <a:r>
              <a:rPr lang="el-GR" b="1">
                <a:solidFill>
                  <a:srgbClr val="C00000"/>
                </a:solidFill>
              </a:rPr>
              <a:t>:</a:t>
            </a:r>
            <a:r>
              <a:rPr lang="el-GR" b="1" i="1">
                <a:solidFill>
                  <a:srgbClr val="C00000"/>
                </a:solidFill>
              </a:rPr>
              <a:t> </a:t>
            </a:r>
            <a:r>
              <a:rPr lang="el-GR" b="1">
                <a:solidFill>
                  <a:schemeClr val="accent2"/>
                </a:solidFill>
              </a:rPr>
              <a:t>2 είδη</a:t>
            </a:r>
            <a:endParaRPr lang="en-US" b="1">
              <a:solidFill>
                <a:schemeClr val="accent2"/>
              </a:solidFill>
            </a:endParaRPr>
          </a:p>
        </p:txBody>
      </p:sp>
      <p:sp>
        <p:nvSpPr>
          <p:cNvPr id="4" name="Ορθογώνιο 3"/>
          <p:cNvSpPr/>
          <p:nvPr/>
        </p:nvSpPr>
        <p:spPr>
          <a:xfrm>
            <a:off x="97362" y="1340768"/>
            <a:ext cx="4259360" cy="41601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600" b="1" i="1" dirty="0">
                <a:solidFill>
                  <a:srgbClr val="C00000"/>
                </a:solidFill>
              </a:rPr>
              <a:t>Ν. </a:t>
            </a:r>
            <a:r>
              <a:rPr lang="en-US" sz="1600" b="1" i="1" dirty="0" err="1">
                <a:solidFill>
                  <a:srgbClr val="C00000"/>
                </a:solidFill>
              </a:rPr>
              <a:t>fodiens</a:t>
            </a:r>
            <a:r>
              <a:rPr lang="en-US" sz="1600" b="1" i="1" dirty="0">
                <a:solidFill>
                  <a:srgbClr val="C00000"/>
                </a:solidFill>
              </a:rPr>
              <a:t> </a:t>
            </a:r>
            <a:r>
              <a:rPr lang="el-GR" sz="1600" b="1" i="1" dirty="0">
                <a:solidFill>
                  <a:srgbClr val="C00000"/>
                </a:solidFill>
              </a:rPr>
              <a:t>– </a:t>
            </a:r>
            <a:r>
              <a:rPr lang="el-GR" sz="1600" b="1" dirty="0" err="1">
                <a:solidFill>
                  <a:srgbClr val="C00000"/>
                </a:solidFill>
              </a:rPr>
              <a:t>Ευρωπ</a:t>
            </a:r>
            <a:r>
              <a:rPr lang="el-GR" sz="1600" b="1" dirty="0">
                <a:solidFill>
                  <a:srgbClr val="C00000"/>
                </a:solidFill>
              </a:rPr>
              <a:t>. </a:t>
            </a:r>
            <a:r>
              <a:rPr lang="el-GR" sz="1600" b="1" dirty="0" err="1">
                <a:solidFill>
                  <a:srgbClr val="C00000"/>
                </a:solidFill>
              </a:rPr>
              <a:t>Νερομυγαλίδα</a:t>
            </a:r>
            <a:r>
              <a:rPr lang="el-GR" sz="1600" b="1" dirty="0">
                <a:solidFill>
                  <a:srgbClr val="C00000"/>
                </a:solidFill>
              </a:rPr>
              <a:t> </a:t>
            </a:r>
            <a:r>
              <a:rPr lang="en-US" sz="1600" b="1" dirty="0">
                <a:solidFill>
                  <a:srgbClr val="C00000"/>
                </a:solidFill>
              </a:rPr>
              <a:t>- DD</a:t>
            </a:r>
          </a:p>
        </p:txBody>
      </p:sp>
      <p:sp>
        <p:nvSpPr>
          <p:cNvPr id="15" name="Ορθογώνιο 14"/>
          <p:cNvSpPr/>
          <p:nvPr/>
        </p:nvSpPr>
        <p:spPr>
          <a:xfrm>
            <a:off x="4713163"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N. </a:t>
            </a:r>
            <a:r>
              <a:rPr lang="en-US" b="1" i="1" dirty="0" err="1">
                <a:solidFill>
                  <a:srgbClr val="C00000"/>
                </a:solidFill>
              </a:rPr>
              <a:t>milleri</a:t>
            </a:r>
            <a:r>
              <a:rPr lang="en-US" b="1" i="1" dirty="0">
                <a:solidFill>
                  <a:srgbClr val="C00000"/>
                </a:solidFill>
              </a:rPr>
              <a:t> </a:t>
            </a:r>
            <a:r>
              <a:rPr lang="el-GR" b="1" i="1" dirty="0">
                <a:solidFill>
                  <a:srgbClr val="C00000"/>
                </a:solidFill>
              </a:rPr>
              <a:t>– </a:t>
            </a:r>
            <a:r>
              <a:rPr lang="el-GR" b="1" dirty="0" err="1">
                <a:solidFill>
                  <a:srgbClr val="C00000"/>
                </a:solidFill>
              </a:rPr>
              <a:t>Βαλτομυγαλίδα</a:t>
            </a:r>
            <a:r>
              <a:rPr lang="el-GR" b="1" dirty="0">
                <a:solidFill>
                  <a:srgbClr val="C00000"/>
                </a:solidFill>
              </a:rPr>
              <a:t>- </a:t>
            </a:r>
            <a:r>
              <a:rPr lang="en-US" b="1" dirty="0">
                <a:solidFill>
                  <a:srgbClr val="C00000"/>
                </a:solidFill>
              </a:rPr>
              <a:t>LC</a:t>
            </a:r>
          </a:p>
        </p:txBody>
      </p:sp>
      <p:sp>
        <p:nvSpPr>
          <p:cNvPr id="18" name="Text Box 6"/>
          <p:cNvSpPr txBox="1">
            <a:spLocks noChangeArrowheads="1"/>
          </p:cNvSpPr>
          <p:nvPr/>
        </p:nvSpPr>
        <p:spPr bwMode="auto">
          <a:xfrm>
            <a:off x="4644008" y="3284984"/>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Σαφής χρωματικός διαχωρισμός μεταξύ της ραχιαίας πολύ σκούρας ραχιαίας επιφάνειας και της υπόλευκης – λευκής κοιλιακής. Αλλαγή τριχώματος δύο φορές το έτος.</a:t>
            </a:r>
          </a:p>
        </p:txBody>
      </p:sp>
      <p:sp>
        <p:nvSpPr>
          <p:cNvPr id="19" name="Text Box 6"/>
          <p:cNvSpPr txBox="1">
            <a:spLocks noChangeArrowheads="1"/>
          </p:cNvSpPr>
          <p:nvPr/>
        </p:nvSpPr>
        <p:spPr bwMode="auto">
          <a:xfrm>
            <a:off x="107504" y="3284984"/>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Σαφής χρωματικός διαχωρισμός μεταξύ της πολύ σκούρας ραχιαίας επιφάνειας και της λευκής-</a:t>
            </a:r>
            <a:r>
              <a:rPr lang="el-GR" err="1">
                <a:solidFill>
                  <a:schemeClr val="accent2"/>
                </a:solidFill>
              </a:rPr>
              <a:t>γκρί</a:t>
            </a:r>
            <a:r>
              <a:rPr lang="el-GR">
                <a:solidFill>
                  <a:schemeClr val="accent2"/>
                </a:solidFill>
              </a:rPr>
              <a:t> κοιλιακής. Αλλαγή τριχώματος δύο φορές το έτος.</a:t>
            </a:r>
          </a:p>
        </p:txBody>
      </p:sp>
      <p:pic>
        <p:nvPicPr>
          <p:cNvPr id="19458" name="Picture 2" descr="C:\Users\Τια Βάσω\Documents\Οι σαρώσεις μου\soricidae species0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41" t="8615" r="3468" b="72466"/>
          <a:stretch/>
        </p:blipFill>
        <p:spPr bwMode="auto">
          <a:xfrm>
            <a:off x="419191" y="1756779"/>
            <a:ext cx="3600004" cy="13407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descr="C:\Users\Τια Βάσω\Documents\Οι σαρώσεις μου\soricidae species0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64" t="35676" b="47479"/>
          <a:stretch/>
        </p:blipFill>
        <p:spPr bwMode="auto">
          <a:xfrm>
            <a:off x="5114106" y="1830263"/>
            <a:ext cx="3562350" cy="119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 Box 6"/>
          <p:cNvSpPr txBox="1">
            <a:spLocks noChangeArrowheads="1"/>
          </p:cNvSpPr>
          <p:nvPr/>
        </p:nvSpPr>
        <p:spPr bwMode="auto">
          <a:xfrm>
            <a:off x="107504" y="4665910"/>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Δύο σειρές τριχών στην κάτω πλευρά της ουράς που λειτουργούν ως καρίνα και ενισχύουν την κολύμβηση.</a:t>
            </a:r>
          </a:p>
        </p:txBody>
      </p:sp>
      <p:sp>
        <p:nvSpPr>
          <p:cNvPr id="25" name="Text Box 6"/>
          <p:cNvSpPr txBox="1">
            <a:spLocks noChangeArrowheads="1"/>
          </p:cNvSpPr>
          <p:nvPr/>
        </p:nvSpPr>
        <p:spPr bwMode="auto">
          <a:xfrm>
            <a:off x="4644008" y="4665910"/>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dirty="0">
                <a:solidFill>
                  <a:schemeClr val="accent2"/>
                </a:solidFill>
              </a:rPr>
              <a:t>Οι τρίχες περιορίζονται στο ακραίο τμήμα της ουράς.</a:t>
            </a:r>
          </a:p>
        </p:txBody>
      </p:sp>
      <p:sp>
        <p:nvSpPr>
          <p:cNvPr id="27" name="Text Box 6"/>
          <p:cNvSpPr txBox="1">
            <a:spLocks noChangeArrowheads="1"/>
          </p:cNvSpPr>
          <p:nvPr/>
        </p:nvSpPr>
        <p:spPr bwMode="auto">
          <a:xfrm>
            <a:off x="107504" y="5602014"/>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Σκληρές, έντονες τρίχες ως περίγραμμα των άκρων.</a:t>
            </a:r>
          </a:p>
        </p:txBody>
      </p:sp>
      <p:sp>
        <p:nvSpPr>
          <p:cNvPr id="28" name="Text Box 6"/>
          <p:cNvSpPr txBox="1">
            <a:spLocks noChangeArrowheads="1"/>
          </p:cNvSpPr>
          <p:nvPr/>
        </p:nvSpPr>
        <p:spPr bwMode="auto">
          <a:xfrm>
            <a:off x="4644008" y="5602014"/>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Λιγότερο έντονες τρίχες ως περίγραμμα των άκρων.</a:t>
            </a:r>
          </a:p>
        </p:txBody>
      </p:sp>
    </p:spTree>
    <p:extLst>
      <p:ext uri="{BB962C8B-B14F-4D97-AF65-F5344CB8AC3E}">
        <p14:creationId xmlns:p14="http://schemas.microsoft.com/office/powerpoint/2010/main" val="137084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fade">
                                      <p:cBhvr>
                                        <p:cTn id="18" dur="500"/>
                                        <p:tgtEl>
                                          <p:spTgt spid="19458"/>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8" grpId="0"/>
      <p:bldP spid="19" grpId="0"/>
      <p:bldP spid="23" grpId="0"/>
      <p:bldP spid="25" grpId="0"/>
      <p:bldP spid="27" grpId="0"/>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Τια Βάσω\Documents\Οι σαρώσεις μου\Neomys sp. fe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2" y="1889216"/>
            <a:ext cx="5591177" cy="30795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n-US" sz="2800" b="1">
                <a:solidFill>
                  <a:srgbClr val="800000"/>
                </a:solidFill>
              </a:rPr>
              <a:t>. </a:t>
            </a:r>
            <a:r>
              <a:rPr lang="en-US" sz="2800" b="1" err="1">
                <a:solidFill>
                  <a:srgbClr val="800000"/>
                </a:solidFill>
              </a:rPr>
              <a:t>Soricinae</a:t>
            </a:r>
            <a:endParaRPr lang="el-GR" b="1">
              <a:solidFill>
                <a:srgbClr val="000000"/>
              </a:solidFill>
            </a:endParaRPr>
          </a:p>
        </p:txBody>
      </p:sp>
      <p:sp>
        <p:nvSpPr>
          <p:cNvPr id="4" name="Ορθογώνιο 3"/>
          <p:cNvSpPr/>
          <p:nvPr/>
        </p:nvSpPr>
        <p:spPr>
          <a:xfrm>
            <a:off x="827584" y="1340768"/>
            <a:ext cx="425936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Ν. </a:t>
            </a:r>
            <a:r>
              <a:rPr lang="en-US" b="1" i="1" err="1">
                <a:solidFill>
                  <a:srgbClr val="C00000"/>
                </a:solidFill>
              </a:rPr>
              <a:t>fodiens</a:t>
            </a:r>
            <a:endParaRPr lang="en-US" b="1">
              <a:solidFill>
                <a:srgbClr val="C00000"/>
              </a:solidFill>
            </a:endParaRPr>
          </a:p>
        </p:txBody>
      </p:sp>
      <p:sp>
        <p:nvSpPr>
          <p:cNvPr id="5" name="Ορθογώνιο 4"/>
          <p:cNvSpPr/>
          <p:nvPr/>
        </p:nvSpPr>
        <p:spPr>
          <a:xfrm>
            <a:off x="3849067"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milleri</a:t>
            </a:r>
            <a:endParaRPr lang="en-US" b="1">
              <a:solidFill>
                <a:srgbClr val="C00000"/>
              </a:solidFill>
            </a:endParaRPr>
          </a:p>
        </p:txBody>
      </p:sp>
    </p:spTree>
    <p:extLst>
      <p:ext uri="{BB962C8B-B14F-4D97-AF65-F5344CB8AC3E}">
        <p14:creationId xmlns:p14="http://schemas.microsoft.com/office/powerpoint/2010/main" val="68810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3" name="Ορθογώνιο 2"/>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l-GR" b="1">
                <a:solidFill>
                  <a:srgbClr val="333399"/>
                </a:solidFill>
              </a:rPr>
              <a:t>Γένος </a:t>
            </a:r>
            <a:r>
              <a:rPr lang="en-US" b="1" i="1" err="1">
                <a:solidFill>
                  <a:srgbClr val="C00000"/>
                </a:solidFill>
              </a:rPr>
              <a:t>Neomys</a:t>
            </a:r>
            <a:endParaRPr lang="en-US" b="1">
              <a:solidFill>
                <a:srgbClr val="C00000"/>
              </a:solidFill>
            </a:endParaRPr>
          </a:p>
        </p:txBody>
      </p:sp>
      <p:sp>
        <p:nvSpPr>
          <p:cNvPr id="22" name="Text Box 6"/>
          <p:cNvSpPr txBox="1">
            <a:spLocks noChangeArrowheads="1"/>
          </p:cNvSpPr>
          <p:nvPr/>
        </p:nvSpPr>
        <p:spPr bwMode="auto">
          <a:xfrm>
            <a:off x="4572000" y="1916832"/>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Συγκριτικά πιο μικρόσωμο είδος.</a:t>
            </a:r>
          </a:p>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64-88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Μήκος ουράς</a:t>
            </a:r>
            <a:r>
              <a:rPr lang="el-GR">
                <a:solidFill>
                  <a:srgbClr val="C00000"/>
                </a:solidFill>
              </a:rPr>
              <a:t>: 42-67 (&lt;55)</a:t>
            </a:r>
            <a:r>
              <a:rPr lang="en-US">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Βάρος</a:t>
            </a:r>
            <a:r>
              <a:rPr lang="el-GR">
                <a:solidFill>
                  <a:srgbClr val="C00000"/>
                </a:solidFill>
              </a:rPr>
              <a:t>: 7,5-16,5 </a:t>
            </a:r>
            <a:r>
              <a:rPr lang="en-US">
                <a:solidFill>
                  <a:srgbClr val="C00000"/>
                </a:solidFill>
              </a:rPr>
              <a:t>gr</a:t>
            </a:r>
            <a:endParaRPr lang="el-GR">
              <a:solidFill>
                <a:srgbClr val="C00000"/>
              </a:solidFill>
            </a:endParaRPr>
          </a:p>
        </p:txBody>
      </p:sp>
      <p:sp>
        <p:nvSpPr>
          <p:cNvPr id="24" name="Text Box 6"/>
          <p:cNvSpPr txBox="1">
            <a:spLocks noChangeArrowheads="1"/>
          </p:cNvSpPr>
          <p:nvPr/>
        </p:nvSpPr>
        <p:spPr bwMode="auto">
          <a:xfrm>
            <a:off x="179512" y="1916832"/>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Συγκριτικά πιο μεγαλόσωμο είδος.</a:t>
            </a:r>
          </a:p>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63-96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Μήκος ουράς</a:t>
            </a:r>
            <a:r>
              <a:rPr lang="el-GR">
                <a:solidFill>
                  <a:srgbClr val="C00000"/>
                </a:solidFill>
              </a:rPr>
              <a:t>: 47-82 (&gt;55)</a:t>
            </a:r>
            <a:r>
              <a:rPr lang="en-US">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Βάρος</a:t>
            </a:r>
            <a:r>
              <a:rPr lang="el-GR">
                <a:solidFill>
                  <a:srgbClr val="C00000"/>
                </a:solidFill>
              </a:rPr>
              <a:t>: 8-23 </a:t>
            </a:r>
            <a:r>
              <a:rPr lang="en-US">
                <a:solidFill>
                  <a:srgbClr val="C00000"/>
                </a:solidFill>
              </a:rPr>
              <a:t>gr</a:t>
            </a:r>
            <a:endParaRPr lang="el-GR">
              <a:solidFill>
                <a:schemeClr val="accent2"/>
              </a:solidFill>
            </a:endParaRPr>
          </a:p>
        </p:txBody>
      </p:sp>
      <p:sp>
        <p:nvSpPr>
          <p:cNvPr id="26" name="Text Box 6"/>
          <p:cNvSpPr txBox="1">
            <a:spLocks noChangeArrowheads="1"/>
          </p:cNvSpPr>
          <p:nvPr/>
        </p:nvSpPr>
        <p:spPr bwMode="auto">
          <a:xfrm>
            <a:off x="395536" y="3212976"/>
            <a:ext cx="8280920" cy="369332"/>
          </a:xfrm>
          <a:prstGeom prst="rect">
            <a:avLst/>
          </a:prstGeom>
          <a:solidFill>
            <a:schemeClr val="accent2">
              <a:alpha val="19000"/>
            </a:schemeClr>
          </a:solidFill>
          <a:ln>
            <a:solidFill>
              <a:schemeClr val="tx1"/>
            </a:solidFill>
          </a:ln>
          <a:effectLst/>
        </p:spPr>
        <p:txBody>
          <a:bodyPr wrap="square">
            <a:spAutoFit/>
          </a:bodyPr>
          <a:lstStyle/>
          <a:p>
            <a:pPr algn="ctr" fontAlgn="base">
              <a:spcBef>
                <a:spcPct val="0"/>
              </a:spcBef>
              <a:spcAft>
                <a:spcPct val="0"/>
              </a:spcAft>
            </a:pPr>
            <a:r>
              <a:rPr lang="el-GR" b="1">
                <a:solidFill>
                  <a:srgbClr val="C00000"/>
                </a:solidFill>
              </a:rPr>
              <a:t>Οδοντικός τύπος: 3/1  1/1  2/1  3/3 = 30</a:t>
            </a:r>
            <a:endParaRPr lang="en-US" b="1">
              <a:solidFill>
                <a:srgbClr val="C00000"/>
              </a:solidFill>
              <a:sym typeface="Wingdings" pitchFamily="2" charset="2"/>
            </a:endParaRPr>
          </a:p>
        </p:txBody>
      </p:sp>
      <p:pic>
        <p:nvPicPr>
          <p:cNvPr id="19459" name="Picture 3" descr="C:\Users\Τια Βάσω\Documents\Οι σαρώσεις μου\Neomys anomalus skull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069" y="3813298"/>
            <a:ext cx="4208994" cy="20166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Ορθογώνιο 20"/>
          <p:cNvSpPr/>
          <p:nvPr/>
        </p:nvSpPr>
        <p:spPr>
          <a:xfrm>
            <a:off x="5868145" y="4653136"/>
            <a:ext cx="1872208" cy="369332"/>
          </a:xfrm>
          <a:prstGeom prst="rect">
            <a:avLst/>
          </a:prstGeom>
          <a:solidFill>
            <a:srgbClr val="00B050">
              <a:alpha val="19000"/>
            </a:srgbClr>
          </a:solidFill>
          <a:ln>
            <a:solidFill>
              <a:schemeClr val="tx1"/>
            </a:solidFill>
          </a:ln>
          <a:effectLst/>
        </p:spPr>
        <p:txBody>
          <a:bodyPr wrap="square">
            <a:spAutoFit/>
          </a:bodyPr>
          <a:lstStyle/>
          <a:p>
            <a:pPr algn="ctr" fontAlgn="base">
              <a:spcBef>
                <a:spcPct val="0"/>
              </a:spcBef>
              <a:spcAft>
                <a:spcPct val="0"/>
              </a:spcAft>
            </a:pPr>
            <a:r>
              <a:rPr lang="en-US" b="1" i="1">
                <a:solidFill>
                  <a:srgbClr val="C00000"/>
                </a:solidFill>
              </a:rPr>
              <a:t>N. </a:t>
            </a:r>
            <a:r>
              <a:rPr lang="en-US" b="1" i="1" err="1">
                <a:solidFill>
                  <a:srgbClr val="C00000"/>
                </a:solidFill>
              </a:rPr>
              <a:t>anomalus</a:t>
            </a:r>
            <a:endParaRPr lang="en-US" b="1" i="1">
              <a:solidFill>
                <a:srgbClr val="C00000"/>
              </a:solidFill>
            </a:endParaRPr>
          </a:p>
        </p:txBody>
      </p:sp>
      <p:sp>
        <p:nvSpPr>
          <p:cNvPr id="23" name="Ορθογώνιο 22"/>
          <p:cNvSpPr/>
          <p:nvPr/>
        </p:nvSpPr>
        <p:spPr>
          <a:xfrm>
            <a:off x="113370" y="1340768"/>
            <a:ext cx="425936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Ν. </a:t>
            </a:r>
            <a:r>
              <a:rPr lang="en-US" b="1" i="1" err="1">
                <a:solidFill>
                  <a:srgbClr val="C00000"/>
                </a:solidFill>
              </a:rPr>
              <a:t>fodiens</a:t>
            </a:r>
            <a:endParaRPr lang="en-US" b="1">
              <a:solidFill>
                <a:srgbClr val="C00000"/>
              </a:solidFill>
            </a:endParaRPr>
          </a:p>
        </p:txBody>
      </p:sp>
      <p:sp>
        <p:nvSpPr>
          <p:cNvPr id="25" name="Ορθογώνιο 24"/>
          <p:cNvSpPr/>
          <p:nvPr/>
        </p:nvSpPr>
        <p:spPr>
          <a:xfrm>
            <a:off x="4641155"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milleri</a:t>
            </a:r>
            <a:endParaRPr lang="en-US" b="1">
              <a:solidFill>
                <a:srgbClr val="C00000"/>
              </a:solidFill>
            </a:endParaRPr>
          </a:p>
        </p:txBody>
      </p:sp>
    </p:spTree>
    <p:extLst>
      <p:ext uri="{BB962C8B-B14F-4D97-AF65-F5344CB8AC3E}">
        <p14:creationId xmlns:p14="http://schemas.microsoft.com/office/powerpoint/2010/main" val="161656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9459"/>
                                        </p:tgtEl>
                                        <p:attrNameLst>
                                          <p:attrName>style.visibility</p:attrName>
                                        </p:attrNameLst>
                                      </p:cBhvr>
                                      <p:to>
                                        <p:strVal val="visible"/>
                                      </p:to>
                                    </p:set>
                                    <p:animEffect transition="in" filter="fade">
                                      <p:cBhvr>
                                        <p:cTn id="21"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22" name="Text Box 6"/>
          <p:cNvSpPr txBox="1">
            <a:spLocks noChangeArrowheads="1"/>
          </p:cNvSpPr>
          <p:nvPr/>
        </p:nvSpPr>
        <p:spPr bwMode="auto">
          <a:xfrm>
            <a:off x="4572000" y="1916832"/>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Γόνιμα λιβάδια, κοντά στο νερό, εντούτοις λιγότερο προσαρμοσμένο και εξαρτώμενο από το υδάτινο στοιχείο. Συχνά σε ορεινό έδαφος.</a:t>
            </a:r>
            <a:endParaRPr lang="el-GR" b="1">
              <a:solidFill>
                <a:schemeClr val="accent2"/>
              </a:solidFill>
            </a:endParaRPr>
          </a:p>
        </p:txBody>
      </p:sp>
      <p:sp>
        <p:nvSpPr>
          <p:cNvPr id="24" name="Text Box 6"/>
          <p:cNvSpPr txBox="1">
            <a:spLocks noChangeArrowheads="1"/>
          </p:cNvSpPr>
          <p:nvPr/>
        </p:nvSpPr>
        <p:spPr bwMode="auto">
          <a:xfrm>
            <a:off x="179512" y="1916832"/>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Συνήθως κοντά στο νερό (όχθες γρήγορων ρυακιών), λίμνες και στις ακτές. Προσωρινός επισκέπτης δασών και λιβαδιών.  Φωλιά από μπάλα βλάστησης εντός εκτεταμένου δικτύου στοών με είσοδο πάνω ή κάτω από το νερό. </a:t>
            </a:r>
            <a:endParaRPr lang="el-GR" b="1">
              <a:solidFill>
                <a:schemeClr val="accent2"/>
              </a:solidFill>
            </a:endParaRPr>
          </a:p>
        </p:txBody>
      </p:sp>
      <p:sp>
        <p:nvSpPr>
          <p:cNvPr id="11" name="Text Box 6"/>
          <p:cNvSpPr txBox="1">
            <a:spLocks noChangeArrowheads="1"/>
          </p:cNvSpPr>
          <p:nvPr/>
        </p:nvSpPr>
        <p:spPr bwMode="auto">
          <a:xfrm>
            <a:off x="179512" y="3917955"/>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Διατροφή: </a:t>
            </a:r>
            <a:r>
              <a:rPr lang="el-GR">
                <a:solidFill>
                  <a:schemeClr val="accent2"/>
                </a:solidFill>
              </a:rPr>
              <a:t>Κυρίως καρκινοειδή και υδρόβιες προνύμφες, χερσόβια σκαθάρια και μαλάκια, αλλά και μικρά ψάρια, αμφίβια και θηλαστικά. Η τροφή συλλαμβάνεται τόσο εντός όσο και εκτός νερού. Φέρει δηλητηριώδους αδένες. Κατανάλωση τροφής ίσης με το 50% του σωματικού βάρους. </a:t>
            </a:r>
            <a:endParaRPr lang="el-GR" b="1">
              <a:solidFill>
                <a:schemeClr val="accent2"/>
              </a:solidFill>
            </a:endParaRPr>
          </a:p>
        </p:txBody>
      </p:sp>
      <p:sp>
        <p:nvSpPr>
          <p:cNvPr id="12" name="Text Box 6"/>
          <p:cNvSpPr txBox="1">
            <a:spLocks noChangeArrowheads="1"/>
          </p:cNvSpPr>
          <p:nvPr/>
        </p:nvSpPr>
        <p:spPr bwMode="auto">
          <a:xfrm>
            <a:off x="4572000" y="3928988"/>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Διατροφή: </a:t>
            </a:r>
            <a:r>
              <a:rPr lang="el-GR">
                <a:solidFill>
                  <a:schemeClr val="accent2"/>
                </a:solidFill>
              </a:rPr>
              <a:t>Όπως το </a:t>
            </a:r>
            <a:r>
              <a:rPr lang="en-US" i="1">
                <a:solidFill>
                  <a:schemeClr val="accent2"/>
                </a:solidFill>
              </a:rPr>
              <a:t>N. </a:t>
            </a:r>
            <a:r>
              <a:rPr lang="en-US" i="1" err="1">
                <a:solidFill>
                  <a:schemeClr val="accent2"/>
                </a:solidFill>
              </a:rPr>
              <a:t>fodiens</a:t>
            </a:r>
            <a:r>
              <a:rPr lang="en-US">
                <a:solidFill>
                  <a:schemeClr val="accent2"/>
                </a:solidFill>
              </a:rPr>
              <a:t>, </a:t>
            </a:r>
            <a:r>
              <a:rPr lang="el-GR">
                <a:solidFill>
                  <a:schemeClr val="accent2"/>
                </a:solidFill>
              </a:rPr>
              <a:t>αλλά περισσότερο χερσόβιας προέλευσης.</a:t>
            </a:r>
            <a:endParaRPr lang="el-GR" b="1">
              <a:solidFill>
                <a:schemeClr val="accent2"/>
              </a:solidFill>
            </a:endParaRPr>
          </a:p>
        </p:txBody>
      </p:sp>
      <p:sp>
        <p:nvSpPr>
          <p:cNvPr id="10" name="Ορθογώνιο 9"/>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l-GR" b="1">
                <a:solidFill>
                  <a:srgbClr val="333399"/>
                </a:solidFill>
              </a:rPr>
              <a:t>Γένος </a:t>
            </a:r>
            <a:r>
              <a:rPr lang="en-US" b="1" i="1" err="1">
                <a:solidFill>
                  <a:srgbClr val="C00000"/>
                </a:solidFill>
              </a:rPr>
              <a:t>Neomys</a:t>
            </a:r>
            <a:endParaRPr lang="en-US" b="1">
              <a:solidFill>
                <a:srgbClr val="C00000"/>
              </a:solidFill>
            </a:endParaRPr>
          </a:p>
        </p:txBody>
      </p:sp>
      <p:sp>
        <p:nvSpPr>
          <p:cNvPr id="13" name="Ορθογώνιο 12"/>
          <p:cNvSpPr/>
          <p:nvPr/>
        </p:nvSpPr>
        <p:spPr>
          <a:xfrm>
            <a:off x="113370" y="1340768"/>
            <a:ext cx="425936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Ν. </a:t>
            </a:r>
            <a:r>
              <a:rPr lang="en-US" b="1" i="1" err="1">
                <a:solidFill>
                  <a:srgbClr val="C00000"/>
                </a:solidFill>
              </a:rPr>
              <a:t>fodiens</a:t>
            </a:r>
            <a:endParaRPr lang="en-US" b="1">
              <a:solidFill>
                <a:srgbClr val="C00000"/>
              </a:solidFill>
            </a:endParaRPr>
          </a:p>
        </p:txBody>
      </p:sp>
      <p:sp>
        <p:nvSpPr>
          <p:cNvPr id="14" name="Ορθογώνιο 13"/>
          <p:cNvSpPr/>
          <p:nvPr/>
        </p:nvSpPr>
        <p:spPr>
          <a:xfrm>
            <a:off x="4641155"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milleri</a:t>
            </a:r>
            <a:endParaRPr lang="en-US" b="1">
              <a:solidFill>
                <a:srgbClr val="C00000"/>
              </a:solidFill>
            </a:endParaRPr>
          </a:p>
        </p:txBody>
      </p:sp>
    </p:spTree>
    <p:extLst>
      <p:ext uri="{BB962C8B-B14F-4D97-AF65-F5344CB8AC3E}">
        <p14:creationId xmlns:p14="http://schemas.microsoft.com/office/powerpoint/2010/main" val="398047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755650" y="476250"/>
            <a:ext cx="7561263" cy="557213"/>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Βιοποικιλότητα Θηλαστικών</a:t>
            </a:r>
            <a:endParaRPr lang="el-GR" b="1">
              <a:solidFill>
                <a:srgbClr val="000000"/>
              </a:solidFill>
            </a:endParaRPr>
          </a:p>
        </p:txBody>
      </p:sp>
      <p:sp>
        <p:nvSpPr>
          <p:cNvPr id="105476" name="Text Box 4"/>
          <p:cNvSpPr txBox="1">
            <a:spLocks noChangeArrowheads="1"/>
          </p:cNvSpPr>
          <p:nvPr/>
        </p:nvSpPr>
        <p:spPr bwMode="auto">
          <a:xfrm>
            <a:off x="179512" y="1743075"/>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Ευρώπη: περίπου 200 είδη </a:t>
            </a:r>
            <a:endParaRPr lang="en-GB" sz="2000" b="1">
              <a:solidFill>
                <a:srgbClr val="333399"/>
              </a:solidFill>
            </a:endParaRPr>
          </a:p>
        </p:txBody>
      </p:sp>
      <p:sp>
        <p:nvSpPr>
          <p:cNvPr id="105477" name="Text Box 5"/>
          <p:cNvSpPr txBox="1">
            <a:spLocks noChangeArrowheads="1"/>
          </p:cNvSpPr>
          <p:nvPr/>
        </p:nvSpPr>
        <p:spPr bwMode="auto">
          <a:xfrm>
            <a:off x="189756" y="2455863"/>
            <a:ext cx="439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Βαλκανική Χερσόνησος: 123 είδη</a:t>
            </a:r>
            <a:endParaRPr lang="en-GB" sz="2000" b="1">
              <a:solidFill>
                <a:srgbClr val="333399"/>
              </a:solidFill>
            </a:endParaRPr>
          </a:p>
        </p:txBody>
      </p:sp>
      <p:sp>
        <p:nvSpPr>
          <p:cNvPr id="105478" name="Text Box 6"/>
          <p:cNvSpPr txBox="1">
            <a:spLocks noChangeArrowheads="1"/>
          </p:cNvSpPr>
          <p:nvPr/>
        </p:nvSpPr>
        <p:spPr bwMode="auto">
          <a:xfrm>
            <a:off x="189756" y="3103563"/>
            <a:ext cx="439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Ελλάδα: 115 είδη</a:t>
            </a:r>
            <a:endParaRPr lang="en-GB" sz="2000" b="1">
              <a:solidFill>
                <a:srgbClr val="333399"/>
              </a:solidFill>
            </a:endParaRPr>
          </a:p>
        </p:txBody>
      </p:sp>
      <p:pic>
        <p:nvPicPr>
          <p:cNvPr id="105482" name="Picture 10" descr="Mitchell-J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564529"/>
            <a:ext cx="3929062" cy="4752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49424" y="3662362"/>
            <a:ext cx="439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C00000"/>
                </a:solidFill>
              </a:rPr>
              <a:t> Κρισίμως κινδυνεύοντα (</a:t>
            </a:r>
            <a:r>
              <a:rPr lang="en-US" sz="2000" b="1">
                <a:solidFill>
                  <a:srgbClr val="C00000"/>
                </a:solidFill>
              </a:rPr>
              <a:t>CR</a:t>
            </a:r>
            <a:r>
              <a:rPr lang="el-GR" sz="2000" b="1">
                <a:solidFill>
                  <a:srgbClr val="C00000"/>
                </a:solidFill>
              </a:rPr>
              <a:t>)</a:t>
            </a:r>
            <a:r>
              <a:rPr lang="en-US" sz="2000" b="1">
                <a:solidFill>
                  <a:srgbClr val="C00000"/>
                </a:solidFill>
              </a:rPr>
              <a:t>:  3</a:t>
            </a:r>
            <a:endParaRPr lang="en-GB" sz="2000" b="1">
              <a:solidFill>
                <a:srgbClr val="C00000"/>
              </a:solidFill>
            </a:endParaRPr>
          </a:p>
        </p:txBody>
      </p:sp>
      <p:sp>
        <p:nvSpPr>
          <p:cNvPr id="9" name="Text Box 6"/>
          <p:cNvSpPr txBox="1">
            <a:spLocks noChangeArrowheads="1"/>
          </p:cNvSpPr>
          <p:nvPr/>
        </p:nvSpPr>
        <p:spPr bwMode="auto">
          <a:xfrm>
            <a:off x="349424" y="4047760"/>
            <a:ext cx="439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C00000"/>
                </a:solidFill>
              </a:rPr>
              <a:t> Κινδυνεύοντα (ΕΝ)</a:t>
            </a:r>
            <a:r>
              <a:rPr lang="en-US" sz="2000" b="1">
                <a:solidFill>
                  <a:srgbClr val="C00000"/>
                </a:solidFill>
              </a:rPr>
              <a:t>:  </a:t>
            </a:r>
            <a:r>
              <a:rPr lang="el-GR" sz="2000" b="1">
                <a:solidFill>
                  <a:srgbClr val="C00000"/>
                </a:solidFill>
              </a:rPr>
              <a:t>13</a:t>
            </a:r>
            <a:endParaRPr lang="en-GB" sz="2000" b="1">
              <a:solidFill>
                <a:srgbClr val="C00000"/>
              </a:solidFill>
            </a:endParaRPr>
          </a:p>
        </p:txBody>
      </p:sp>
      <p:sp>
        <p:nvSpPr>
          <p:cNvPr id="10" name="Text Box 6"/>
          <p:cNvSpPr txBox="1">
            <a:spLocks noChangeArrowheads="1"/>
          </p:cNvSpPr>
          <p:nvPr/>
        </p:nvSpPr>
        <p:spPr bwMode="auto">
          <a:xfrm>
            <a:off x="333003" y="4433158"/>
            <a:ext cx="439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C00000"/>
                </a:solidFill>
              </a:rPr>
              <a:t> </a:t>
            </a:r>
            <a:r>
              <a:rPr lang="en-US" sz="2000" b="1">
                <a:solidFill>
                  <a:srgbClr val="C00000"/>
                </a:solidFill>
              </a:rPr>
              <a:t>T</a:t>
            </a:r>
            <a:r>
              <a:rPr lang="el-GR" sz="2000" b="1">
                <a:solidFill>
                  <a:srgbClr val="C00000"/>
                </a:solidFill>
              </a:rPr>
              <a:t>ρωτά (</a:t>
            </a:r>
            <a:r>
              <a:rPr lang="en-US" sz="2000" b="1">
                <a:solidFill>
                  <a:srgbClr val="C00000"/>
                </a:solidFill>
              </a:rPr>
              <a:t>VU</a:t>
            </a:r>
            <a:r>
              <a:rPr lang="el-GR" sz="2000" b="1">
                <a:solidFill>
                  <a:srgbClr val="C00000"/>
                </a:solidFill>
              </a:rPr>
              <a:t>)</a:t>
            </a:r>
            <a:r>
              <a:rPr lang="en-US" sz="2000" b="1">
                <a:solidFill>
                  <a:srgbClr val="C00000"/>
                </a:solidFill>
              </a:rPr>
              <a:t>:  </a:t>
            </a:r>
            <a:r>
              <a:rPr lang="el-GR" sz="2000" b="1">
                <a:solidFill>
                  <a:srgbClr val="C00000"/>
                </a:solidFill>
              </a:rPr>
              <a:t>13</a:t>
            </a:r>
            <a:endParaRPr lang="en-GB" sz="2000" b="1">
              <a:solidFill>
                <a:srgbClr val="C00000"/>
              </a:solidFill>
            </a:endParaRPr>
          </a:p>
        </p:txBody>
      </p:sp>
      <p:sp>
        <p:nvSpPr>
          <p:cNvPr id="11" name="Text Box 6"/>
          <p:cNvSpPr txBox="1">
            <a:spLocks noChangeArrowheads="1"/>
          </p:cNvSpPr>
          <p:nvPr/>
        </p:nvSpPr>
        <p:spPr bwMode="auto">
          <a:xfrm>
            <a:off x="323528" y="4818556"/>
            <a:ext cx="439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chemeClr val="accent2">
                    <a:lumMod val="50000"/>
                  </a:schemeClr>
                </a:solidFill>
              </a:rPr>
              <a:t> Σχεδόν απειλούμενα (ΝΤ)</a:t>
            </a:r>
            <a:r>
              <a:rPr lang="en-US" sz="2000" b="1">
                <a:solidFill>
                  <a:schemeClr val="accent2">
                    <a:lumMod val="50000"/>
                  </a:schemeClr>
                </a:solidFill>
              </a:rPr>
              <a:t>:  </a:t>
            </a:r>
            <a:r>
              <a:rPr lang="el-GR" sz="2000" b="1">
                <a:solidFill>
                  <a:schemeClr val="accent2">
                    <a:lumMod val="50000"/>
                  </a:schemeClr>
                </a:solidFill>
              </a:rPr>
              <a:t>16</a:t>
            </a:r>
            <a:endParaRPr lang="en-GB" sz="2000" b="1">
              <a:solidFill>
                <a:schemeClr val="accent2">
                  <a:lumMod val="50000"/>
                </a:schemeClr>
              </a:solidFill>
            </a:endParaRPr>
          </a:p>
        </p:txBody>
      </p:sp>
      <p:sp>
        <p:nvSpPr>
          <p:cNvPr id="12" name="Text Box 6"/>
          <p:cNvSpPr txBox="1">
            <a:spLocks noChangeArrowheads="1"/>
          </p:cNvSpPr>
          <p:nvPr/>
        </p:nvSpPr>
        <p:spPr bwMode="auto">
          <a:xfrm>
            <a:off x="349422" y="5203954"/>
            <a:ext cx="47266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t> Μειωμένου ενδιαφέροντος (</a:t>
            </a:r>
            <a:r>
              <a:rPr lang="en-US" sz="2000" b="1"/>
              <a:t>LC</a:t>
            </a:r>
            <a:r>
              <a:rPr lang="el-GR" sz="2000" b="1"/>
              <a:t>)</a:t>
            </a:r>
            <a:r>
              <a:rPr lang="en-US" sz="2000" b="1"/>
              <a:t>:  </a:t>
            </a:r>
            <a:r>
              <a:rPr lang="el-GR" sz="2000" b="1"/>
              <a:t>10</a:t>
            </a:r>
            <a:endParaRPr lang="en-GB" sz="2000" b="1"/>
          </a:p>
        </p:txBody>
      </p:sp>
      <p:sp>
        <p:nvSpPr>
          <p:cNvPr id="13" name="Text Box 6"/>
          <p:cNvSpPr txBox="1">
            <a:spLocks noChangeArrowheads="1"/>
          </p:cNvSpPr>
          <p:nvPr/>
        </p:nvSpPr>
        <p:spPr bwMode="auto">
          <a:xfrm>
            <a:off x="349423" y="5592587"/>
            <a:ext cx="47266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00B050"/>
                </a:solidFill>
              </a:rPr>
              <a:t> Ανεπαρκώς γνωστά (</a:t>
            </a:r>
            <a:r>
              <a:rPr lang="en-US" sz="2000" b="1">
                <a:solidFill>
                  <a:srgbClr val="00B050"/>
                </a:solidFill>
              </a:rPr>
              <a:t>DD</a:t>
            </a:r>
            <a:r>
              <a:rPr lang="el-GR" sz="2000" b="1">
                <a:solidFill>
                  <a:srgbClr val="00B050"/>
                </a:solidFill>
              </a:rPr>
              <a:t>)</a:t>
            </a:r>
            <a:r>
              <a:rPr lang="en-US" sz="2000" b="1">
                <a:solidFill>
                  <a:srgbClr val="00B050"/>
                </a:solidFill>
              </a:rPr>
              <a:t>:  20</a:t>
            </a:r>
            <a:endParaRPr lang="en-GB" sz="2000" b="1">
              <a:solidFill>
                <a:srgbClr val="00B050"/>
              </a:solidFill>
            </a:endParaRPr>
          </a:p>
        </p:txBody>
      </p:sp>
      <p:sp>
        <p:nvSpPr>
          <p:cNvPr id="14" name="Text Box 6"/>
          <p:cNvSpPr txBox="1">
            <a:spLocks noChangeArrowheads="1"/>
          </p:cNvSpPr>
          <p:nvPr/>
        </p:nvSpPr>
        <p:spPr bwMode="auto">
          <a:xfrm>
            <a:off x="349423" y="5981218"/>
            <a:ext cx="47266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00B050"/>
                </a:solidFill>
              </a:rPr>
              <a:t> Μη εκτιμημένα (ΝΕ)</a:t>
            </a:r>
            <a:r>
              <a:rPr lang="en-US" sz="2000" b="1">
                <a:solidFill>
                  <a:srgbClr val="00B050"/>
                </a:solidFill>
              </a:rPr>
              <a:t>:  </a:t>
            </a:r>
            <a:r>
              <a:rPr lang="el-GR" sz="2000" b="1">
                <a:solidFill>
                  <a:srgbClr val="00B050"/>
                </a:solidFill>
              </a:rPr>
              <a:t>38</a:t>
            </a:r>
            <a:endParaRPr lang="en-GB" sz="2000" b="1">
              <a:solidFill>
                <a:srgbClr val="00B050"/>
              </a:solidFill>
            </a:endParaRPr>
          </a:p>
        </p:txBody>
      </p:sp>
      <p:pic>
        <p:nvPicPr>
          <p:cNvPr id="2050" name="Picture 2" descr="F:\1.Πανεπιστήμιο\Διδασκαλία\1.Προπτυχιακά\2.Πανίδα της Ελλάδος\Παραδόσεις\source files\Εντομοφάγα\Cover To_Kokkino_bibli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721" y="916110"/>
            <a:ext cx="3744093" cy="516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74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fade">
                                      <p:cBhvr>
                                        <p:cTn id="7" dur="500"/>
                                        <p:tgtEl>
                                          <p:spTgt spid="105476"/>
                                        </p:tgtEl>
                                      </p:cBhvr>
                                    </p:animEffect>
                                  </p:childTnLst>
                                </p:cTn>
                              </p:par>
                              <p:par>
                                <p:cTn id="8" presetID="10" presetClass="entr" presetSubtype="0" fill="hold" nodeType="withEffect">
                                  <p:stCondLst>
                                    <p:cond delay="0"/>
                                  </p:stCondLst>
                                  <p:childTnLst>
                                    <p:set>
                                      <p:cBhvr>
                                        <p:cTn id="9" dur="1" fill="hold">
                                          <p:stCondLst>
                                            <p:cond delay="0"/>
                                          </p:stCondLst>
                                        </p:cTn>
                                        <p:tgtEl>
                                          <p:spTgt spid="105482"/>
                                        </p:tgtEl>
                                        <p:attrNameLst>
                                          <p:attrName>style.visibility</p:attrName>
                                        </p:attrNameLst>
                                      </p:cBhvr>
                                      <p:to>
                                        <p:strVal val="visible"/>
                                      </p:to>
                                    </p:set>
                                    <p:animEffect transition="in" filter="fade">
                                      <p:cBhvr>
                                        <p:cTn id="10" dur="1000"/>
                                        <p:tgtEl>
                                          <p:spTgt spid="10548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5477"/>
                                        </p:tgtEl>
                                        <p:attrNameLst>
                                          <p:attrName>style.visibility</p:attrName>
                                        </p:attrNameLst>
                                      </p:cBhvr>
                                      <p:to>
                                        <p:strVal val="visible"/>
                                      </p:to>
                                    </p:set>
                                    <p:animEffect transition="in" filter="fade">
                                      <p:cBhvr>
                                        <p:cTn id="15" dur="500"/>
                                        <p:tgtEl>
                                          <p:spTgt spid="1054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5478"/>
                                        </p:tgtEl>
                                        <p:attrNameLst>
                                          <p:attrName>style.visibility</p:attrName>
                                        </p:attrNameLst>
                                      </p:cBhvr>
                                      <p:to>
                                        <p:strVal val="visible"/>
                                      </p:to>
                                    </p:set>
                                    <p:animEffect transition="in" filter="fade">
                                      <p:cBhvr>
                                        <p:cTn id="20" dur="500"/>
                                        <p:tgtEl>
                                          <p:spTgt spid="105478"/>
                                        </p:tgtEl>
                                      </p:cBhvr>
                                    </p:animEffect>
                                  </p:childTnLst>
                                </p:cTn>
                              </p:par>
                              <p:par>
                                <p:cTn id="21" presetID="10" presetClass="exit" presetSubtype="0" fill="hold" nodeType="withEffect">
                                  <p:stCondLst>
                                    <p:cond delay="0"/>
                                  </p:stCondLst>
                                  <p:childTnLst>
                                    <p:animEffect transition="out" filter="fade">
                                      <p:cBhvr>
                                        <p:cTn id="22" dur="1000"/>
                                        <p:tgtEl>
                                          <p:spTgt spid="105482"/>
                                        </p:tgtEl>
                                      </p:cBhvr>
                                    </p:animEffect>
                                    <p:set>
                                      <p:cBhvr>
                                        <p:cTn id="23" dur="1" fill="hold">
                                          <p:stCondLst>
                                            <p:cond delay="999"/>
                                          </p:stCondLst>
                                        </p:cTn>
                                        <p:tgtEl>
                                          <p:spTgt spid="10548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p:bldP spid="105477" grpId="0"/>
      <p:bldP spid="105478" grpId="0"/>
      <p:bldP spid="8" grpId="0"/>
      <p:bldP spid="9" grpId="0"/>
      <p:bldP spid="10" grpId="0"/>
      <p:bldP spid="11" grpId="0"/>
      <p:bldP spid="12" grpId="0"/>
      <p:bldP spid="13"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13" name="Text Box 6"/>
          <p:cNvSpPr txBox="1">
            <a:spLocks noChangeArrowheads="1"/>
          </p:cNvSpPr>
          <p:nvPr/>
        </p:nvSpPr>
        <p:spPr bwMode="auto">
          <a:xfrm>
            <a:off x="2915816" y="1907540"/>
            <a:ext cx="331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Καρυότυπος: </a:t>
            </a:r>
            <a:r>
              <a:rPr lang="el-GR" b="1" i="1">
                <a:solidFill>
                  <a:schemeClr val="accent2"/>
                </a:solidFill>
              </a:rPr>
              <a:t>2</a:t>
            </a:r>
            <a:r>
              <a:rPr lang="en-US" b="1" i="1">
                <a:solidFill>
                  <a:schemeClr val="accent2"/>
                </a:solidFill>
              </a:rPr>
              <a:t>n</a:t>
            </a:r>
            <a:r>
              <a:rPr lang="en-US" b="1">
                <a:solidFill>
                  <a:schemeClr val="accent2"/>
                </a:solidFill>
              </a:rPr>
              <a:t>=</a:t>
            </a:r>
            <a:r>
              <a:rPr lang="el-GR" b="1">
                <a:solidFill>
                  <a:schemeClr val="accent2"/>
                </a:solidFill>
              </a:rPr>
              <a:t>52</a:t>
            </a:r>
            <a:r>
              <a:rPr lang="en-US" b="1">
                <a:solidFill>
                  <a:schemeClr val="accent2"/>
                </a:solidFill>
              </a:rPr>
              <a:t>, NF=</a:t>
            </a:r>
            <a:r>
              <a:rPr lang="el-GR" b="1">
                <a:solidFill>
                  <a:schemeClr val="accent2"/>
                </a:solidFill>
              </a:rPr>
              <a:t>94</a:t>
            </a:r>
          </a:p>
        </p:txBody>
      </p:sp>
      <p:sp>
        <p:nvSpPr>
          <p:cNvPr id="14" name="Text Box 6"/>
          <p:cNvSpPr txBox="1">
            <a:spLocks noChangeArrowheads="1"/>
          </p:cNvSpPr>
          <p:nvPr/>
        </p:nvSpPr>
        <p:spPr bwMode="auto">
          <a:xfrm>
            <a:off x="107504" y="2276872"/>
            <a:ext cx="853979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b="1">
                <a:solidFill>
                  <a:srgbClr val="C00000"/>
                </a:solidFill>
              </a:rPr>
              <a:t> Αναπαραγωγή:</a:t>
            </a:r>
            <a:endParaRPr lang="el-GR" b="1">
              <a:solidFill>
                <a:srgbClr val="333399"/>
              </a:solidFill>
            </a:endParaRPr>
          </a:p>
          <a:p>
            <a:pPr algn="just" fontAlgn="base">
              <a:spcBef>
                <a:spcPct val="0"/>
              </a:spcBef>
              <a:spcAft>
                <a:spcPct val="0"/>
              </a:spcAft>
              <a:tabLst>
                <a:tab pos="177800" algn="l"/>
              </a:tabLst>
            </a:pPr>
            <a:r>
              <a:rPr lang="el-GR" b="1">
                <a:solidFill>
                  <a:srgbClr val="333399"/>
                </a:solidFill>
              </a:rPr>
              <a:t> 	</a:t>
            </a:r>
            <a:r>
              <a:rPr lang="el-GR" b="1">
                <a:solidFill>
                  <a:srgbClr val="00B050"/>
                </a:solidFill>
              </a:rPr>
              <a:t>Θηλές</a:t>
            </a:r>
            <a:r>
              <a:rPr lang="el-GR" b="1">
                <a:solidFill>
                  <a:srgbClr val="333399"/>
                </a:solidFill>
              </a:rPr>
              <a:t>: 10-13</a:t>
            </a:r>
          </a:p>
          <a:p>
            <a:pPr algn="just" fontAlgn="base">
              <a:spcBef>
                <a:spcPct val="0"/>
              </a:spcBef>
              <a:spcAft>
                <a:spcPct val="0"/>
              </a:spcAft>
              <a:tabLst>
                <a:tab pos="177800" algn="l"/>
              </a:tabLst>
            </a:pPr>
            <a:r>
              <a:rPr lang="el-GR" b="1">
                <a:solidFill>
                  <a:srgbClr val="333399"/>
                </a:solidFill>
              </a:rPr>
              <a:t>	</a:t>
            </a:r>
            <a:r>
              <a:rPr lang="el-GR" b="1">
                <a:solidFill>
                  <a:srgbClr val="00B050"/>
                </a:solidFill>
              </a:rPr>
              <a:t>Αναπαραγωγική</a:t>
            </a:r>
            <a:r>
              <a:rPr lang="el-GR" b="1">
                <a:solidFill>
                  <a:srgbClr val="333399"/>
                </a:solidFill>
              </a:rPr>
              <a:t> </a:t>
            </a:r>
            <a:r>
              <a:rPr lang="el-GR" b="1">
                <a:solidFill>
                  <a:srgbClr val="00B050"/>
                </a:solidFill>
              </a:rPr>
              <a:t>Περίοδος</a:t>
            </a:r>
            <a:r>
              <a:rPr lang="el-GR" b="1">
                <a:solidFill>
                  <a:srgbClr val="333399"/>
                </a:solidFill>
              </a:rPr>
              <a:t>: Απρίλιος-Σεπτέμβριος (Μάιος-Ιούνιος)</a:t>
            </a:r>
          </a:p>
          <a:p>
            <a:pPr algn="just" fontAlgn="base">
              <a:spcBef>
                <a:spcPct val="0"/>
              </a:spcBef>
              <a:spcAft>
                <a:spcPct val="0"/>
              </a:spcAft>
              <a:tabLst>
                <a:tab pos="177800" algn="l"/>
              </a:tabLst>
            </a:pPr>
            <a:r>
              <a:rPr lang="el-GR" b="1">
                <a:solidFill>
                  <a:srgbClr val="333399"/>
                </a:solidFill>
              </a:rPr>
              <a:t>	</a:t>
            </a:r>
            <a:r>
              <a:rPr lang="el-GR" b="1">
                <a:solidFill>
                  <a:srgbClr val="00B050"/>
                </a:solidFill>
              </a:rPr>
              <a:t>Κύηση</a:t>
            </a:r>
            <a:r>
              <a:rPr lang="el-GR" b="1">
                <a:solidFill>
                  <a:srgbClr val="333399"/>
                </a:solidFill>
              </a:rPr>
              <a:t>: 14-21 ημέρες</a:t>
            </a:r>
          </a:p>
          <a:p>
            <a:pPr algn="just" fontAlgn="base">
              <a:spcBef>
                <a:spcPct val="0"/>
              </a:spcBef>
              <a:spcAft>
                <a:spcPct val="0"/>
              </a:spcAft>
              <a:tabLst>
                <a:tab pos="177800" algn="l"/>
              </a:tabLst>
            </a:pPr>
            <a:r>
              <a:rPr lang="el-GR" b="1">
                <a:solidFill>
                  <a:srgbClr val="00B050"/>
                </a:solidFill>
              </a:rPr>
              <a:t>	Γέννες</a:t>
            </a:r>
            <a:r>
              <a:rPr lang="el-GR" b="1">
                <a:solidFill>
                  <a:srgbClr val="333399"/>
                </a:solidFill>
              </a:rPr>
              <a:t>: 2 το χρόνο με 3-15 μικρά. </a:t>
            </a:r>
          </a:p>
          <a:p>
            <a:pPr algn="just" fontAlgn="base">
              <a:spcBef>
                <a:spcPct val="0"/>
              </a:spcBef>
              <a:spcAft>
                <a:spcPct val="0"/>
              </a:spcAft>
              <a:tabLst>
                <a:tab pos="177800" algn="l"/>
              </a:tabLst>
            </a:pPr>
            <a:r>
              <a:rPr lang="el-GR" b="1">
                <a:solidFill>
                  <a:srgbClr val="333399"/>
                </a:solidFill>
              </a:rPr>
              <a:t>		</a:t>
            </a:r>
            <a:r>
              <a:rPr lang="el-GR" b="1">
                <a:solidFill>
                  <a:srgbClr val="00B050"/>
                </a:solidFill>
              </a:rPr>
              <a:t>Άνοιγμα ματιών</a:t>
            </a:r>
            <a:r>
              <a:rPr lang="el-GR" b="1">
                <a:solidFill>
                  <a:srgbClr val="333399"/>
                </a:solidFill>
              </a:rPr>
              <a:t>: 14-16 ημέρες μετά τον τοκετό</a:t>
            </a:r>
          </a:p>
          <a:p>
            <a:pPr algn="just" fontAlgn="base">
              <a:spcBef>
                <a:spcPct val="0"/>
              </a:spcBef>
              <a:spcAft>
                <a:spcPct val="0"/>
              </a:spcAft>
              <a:tabLst>
                <a:tab pos="177800" algn="l"/>
              </a:tabLst>
            </a:pPr>
            <a:r>
              <a:rPr lang="el-GR" b="1">
                <a:solidFill>
                  <a:srgbClr val="333399"/>
                </a:solidFill>
              </a:rPr>
              <a:t>	</a:t>
            </a:r>
            <a:r>
              <a:rPr lang="el-GR" b="1">
                <a:solidFill>
                  <a:srgbClr val="00B050"/>
                </a:solidFill>
              </a:rPr>
              <a:t>Απογαλακτισμός</a:t>
            </a:r>
            <a:r>
              <a:rPr lang="el-GR" b="1">
                <a:solidFill>
                  <a:srgbClr val="333399"/>
                </a:solidFill>
              </a:rPr>
              <a:t>: 27-28 ημέρες μετά τον τοκετό</a:t>
            </a:r>
          </a:p>
          <a:p>
            <a:pPr algn="just" fontAlgn="base">
              <a:spcBef>
                <a:spcPct val="0"/>
              </a:spcBef>
              <a:spcAft>
                <a:spcPct val="0"/>
              </a:spcAft>
              <a:tabLst>
                <a:tab pos="177800" algn="l"/>
              </a:tabLst>
            </a:pPr>
            <a:r>
              <a:rPr lang="el-GR" b="1">
                <a:solidFill>
                  <a:srgbClr val="333399"/>
                </a:solidFill>
              </a:rPr>
              <a:t>	</a:t>
            </a:r>
            <a:r>
              <a:rPr lang="el-GR" b="1">
                <a:solidFill>
                  <a:srgbClr val="00B050"/>
                </a:solidFill>
              </a:rPr>
              <a:t>Αναπαραγωγική ωριμότητα</a:t>
            </a:r>
            <a:r>
              <a:rPr lang="el-GR" b="1">
                <a:solidFill>
                  <a:srgbClr val="333399"/>
                </a:solidFill>
              </a:rPr>
              <a:t>: το επόμενο έτος από τη γέννηση</a:t>
            </a:r>
          </a:p>
          <a:p>
            <a:pPr algn="just" fontAlgn="base">
              <a:spcBef>
                <a:spcPct val="0"/>
              </a:spcBef>
              <a:spcAft>
                <a:spcPct val="0"/>
              </a:spcAft>
              <a:tabLst>
                <a:tab pos="177800" algn="l"/>
              </a:tabLst>
            </a:pPr>
            <a:r>
              <a:rPr lang="el-GR" b="1">
                <a:solidFill>
                  <a:srgbClr val="333399"/>
                </a:solidFill>
              </a:rPr>
              <a:t>	</a:t>
            </a:r>
            <a:r>
              <a:rPr lang="el-GR" b="1">
                <a:solidFill>
                  <a:srgbClr val="00B050"/>
                </a:solidFill>
              </a:rPr>
              <a:t>Όριο ζωής</a:t>
            </a:r>
            <a:r>
              <a:rPr lang="el-GR" b="1">
                <a:solidFill>
                  <a:srgbClr val="333399"/>
                </a:solidFill>
              </a:rPr>
              <a:t>: 14-19 μήνες. Υψηλή 	θνησιμότητα νεαρών ατόμων και 	κατά την αναπαραγωγική περίοδο</a:t>
            </a:r>
          </a:p>
        </p:txBody>
      </p:sp>
      <p:pic>
        <p:nvPicPr>
          <p:cNvPr id="24578" name="Picture 2" descr="C:\Users\Τια Βάσω\Documents\Οι σαρώσεις μου\Neomys ti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5073932"/>
            <a:ext cx="3149600" cy="1692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l-GR" b="1">
                <a:solidFill>
                  <a:srgbClr val="333399"/>
                </a:solidFill>
              </a:rPr>
              <a:t>Γένος </a:t>
            </a:r>
            <a:r>
              <a:rPr lang="en-US" b="1" i="1" err="1">
                <a:solidFill>
                  <a:srgbClr val="C00000"/>
                </a:solidFill>
              </a:rPr>
              <a:t>Neomys</a:t>
            </a:r>
            <a:endParaRPr lang="en-US" b="1">
              <a:solidFill>
                <a:srgbClr val="C00000"/>
              </a:solidFill>
            </a:endParaRPr>
          </a:p>
        </p:txBody>
      </p:sp>
      <p:sp>
        <p:nvSpPr>
          <p:cNvPr id="10" name="Ορθογώνιο 9"/>
          <p:cNvSpPr/>
          <p:nvPr/>
        </p:nvSpPr>
        <p:spPr>
          <a:xfrm>
            <a:off x="113370" y="1340768"/>
            <a:ext cx="425936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Ν. </a:t>
            </a:r>
            <a:r>
              <a:rPr lang="en-US" b="1" i="1" err="1">
                <a:solidFill>
                  <a:srgbClr val="C00000"/>
                </a:solidFill>
              </a:rPr>
              <a:t>fodiens</a:t>
            </a:r>
            <a:endParaRPr lang="en-US" b="1">
              <a:solidFill>
                <a:srgbClr val="C00000"/>
              </a:solidFill>
            </a:endParaRPr>
          </a:p>
        </p:txBody>
      </p:sp>
      <p:sp>
        <p:nvSpPr>
          <p:cNvPr id="11" name="Ορθογώνιο 10"/>
          <p:cNvSpPr/>
          <p:nvPr/>
        </p:nvSpPr>
        <p:spPr>
          <a:xfrm>
            <a:off x="4641155"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milleri</a:t>
            </a:r>
            <a:endParaRPr lang="en-US" b="1">
              <a:solidFill>
                <a:srgbClr val="C00000"/>
              </a:solidFill>
            </a:endParaRPr>
          </a:p>
        </p:txBody>
      </p:sp>
    </p:spTree>
    <p:extLst>
      <p:ext uri="{BB962C8B-B14F-4D97-AF65-F5344CB8AC3E}">
        <p14:creationId xmlns:p14="http://schemas.microsoft.com/office/powerpoint/2010/main" val="370186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4578"/>
                                        </p:tgtEl>
                                        <p:attrNameLst>
                                          <p:attrName>style.visibility</p:attrName>
                                        </p:attrNameLst>
                                      </p:cBhvr>
                                      <p:to>
                                        <p:strVal val="visible"/>
                                      </p:to>
                                    </p:set>
                                    <p:animEffect transition="in" filter="fade">
                                      <p:cBhvr>
                                        <p:cTn id="20" dur="500"/>
                                        <p:tgtEl>
                                          <p:spTgt spid="2457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fade">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fade">
                                      <p:cBhvr>
                                        <p:cTn id="30" dur="500"/>
                                        <p:tgtEl>
                                          <p:spTgt spid="1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500"/>
                                        <p:tgtEl>
                                          <p:spTgt spid="1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fade">
                                      <p:cBhvr>
                                        <p:cTn id="40" dur="500"/>
                                        <p:tgtEl>
                                          <p:spTgt spid="14">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xEl>
                                              <p:pRg st="6" end="6"/>
                                            </p:txEl>
                                          </p:spTgt>
                                        </p:tgtEl>
                                        <p:attrNameLst>
                                          <p:attrName>style.visibility</p:attrName>
                                        </p:attrNameLst>
                                      </p:cBhvr>
                                      <p:to>
                                        <p:strVal val="visible"/>
                                      </p:to>
                                    </p:set>
                                    <p:animEffect transition="in" filter="fade">
                                      <p:cBhvr>
                                        <p:cTn id="45" dur="500"/>
                                        <p:tgtEl>
                                          <p:spTgt spid="14">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xEl>
                                              <p:pRg st="7" end="7"/>
                                            </p:txEl>
                                          </p:spTgt>
                                        </p:tgtEl>
                                        <p:attrNameLst>
                                          <p:attrName>style.visibility</p:attrName>
                                        </p:attrNameLst>
                                      </p:cBhvr>
                                      <p:to>
                                        <p:strVal val="visible"/>
                                      </p:to>
                                    </p:set>
                                    <p:animEffect transition="in" filter="fade">
                                      <p:cBhvr>
                                        <p:cTn id="50" dur="500"/>
                                        <p:tgtEl>
                                          <p:spTgt spid="14">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xEl>
                                              <p:pRg st="8" end="8"/>
                                            </p:txEl>
                                          </p:spTgt>
                                        </p:tgtEl>
                                        <p:attrNameLst>
                                          <p:attrName>style.visibility</p:attrName>
                                        </p:attrNameLst>
                                      </p:cBhvr>
                                      <p:to>
                                        <p:strVal val="visible"/>
                                      </p:to>
                                    </p:set>
                                    <p:animEffect transition="in" filter="fade">
                                      <p:cBhvr>
                                        <p:cTn id="55"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n-US" sz="2800" b="1">
                <a:solidFill>
                  <a:srgbClr val="800000"/>
                </a:solidFill>
              </a:rPr>
              <a:t>. </a:t>
            </a:r>
            <a:r>
              <a:rPr lang="en-US" sz="2800" b="1" err="1">
                <a:solidFill>
                  <a:srgbClr val="800000"/>
                </a:solidFill>
              </a:rPr>
              <a:t>Soricinae</a:t>
            </a:r>
            <a:endParaRPr lang="el-GR" b="1">
              <a:solidFill>
                <a:srgbClr val="000000"/>
              </a:solidFill>
            </a:endParaRPr>
          </a:p>
        </p:txBody>
      </p:sp>
      <p:sp>
        <p:nvSpPr>
          <p:cNvPr id="3" name="Ορθογώνιο 2"/>
          <p:cNvSpPr/>
          <p:nvPr/>
        </p:nvSpPr>
        <p:spPr>
          <a:xfrm>
            <a:off x="342415" y="1019401"/>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168624" y="1340768"/>
            <a:ext cx="425936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Ν. </a:t>
            </a:r>
            <a:r>
              <a:rPr lang="en-US" b="1" i="1" err="1">
                <a:solidFill>
                  <a:srgbClr val="C00000"/>
                </a:solidFill>
              </a:rPr>
              <a:t>fodiens</a:t>
            </a:r>
            <a:endParaRPr lang="en-US" b="1">
              <a:solidFill>
                <a:srgbClr val="C00000"/>
              </a:solidFill>
            </a:endParaRPr>
          </a:p>
        </p:txBody>
      </p:sp>
      <p:sp>
        <p:nvSpPr>
          <p:cNvPr id="9" name="Ορθογώνιο 8"/>
          <p:cNvSpPr/>
          <p:nvPr/>
        </p:nvSpPr>
        <p:spPr>
          <a:xfrm>
            <a:off x="4644008"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N. </a:t>
            </a:r>
            <a:r>
              <a:rPr lang="en-US" b="1" i="1" err="1">
                <a:solidFill>
                  <a:srgbClr val="C00000"/>
                </a:solidFill>
              </a:rPr>
              <a:t>milleri</a:t>
            </a:r>
            <a:endParaRPr lang="en-US" b="1">
              <a:solidFill>
                <a:srgbClr val="C00000"/>
              </a:solidFill>
            </a:endParaRPr>
          </a:p>
        </p:txBody>
      </p:sp>
      <p:pic>
        <p:nvPicPr>
          <p:cNvPr id="20482" name="Picture 2" descr="C:\Users\Τια Βάσω\Documents\Οι σαρώσεις μου\Soricidae distribution0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87" t="2572"/>
          <a:stretch/>
        </p:blipFill>
        <p:spPr bwMode="auto">
          <a:xfrm>
            <a:off x="4800470" y="1882648"/>
            <a:ext cx="3938401" cy="418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483" name="Picture 3" descr="C:\Users\Τια Βάσω\Documents\Οι σαρώσεις μου\Soricidae distribution00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4" t="2564"/>
          <a:stretch/>
        </p:blipFill>
        <p:spPr bwMode="auto">
          <a:xfrm>
            <a:off x="300806" y="1882648"/>
            <a:ext cx="3994997" cy="418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7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0482"/>
                                        </p:tgtEl>
                                        <p:attrNameLst>
                                          <p:attrName>style.visibility</p:attrName>
                                        </p:attrNameLst>
                                      </p:cBhvr>
                                      <p:to>
                                        <p:strVal val="visible"/>
                                      </p:to>
                                    </p:set>
                                    <p:animEffect transition="in" filter="fade">
                                      <p:cBhvr>
                                        <p:cTn id="15" dur="500"/>
                                        <p:tgtEl>
                                          <p:spTgt spid="204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0483"/>
                                        </p:tgtEl>
                                        <p:attrNameLst>
                                          <p:attrName>style.visibility</p:attrName>
                                        </p:attrNameLst>
                                      </p:cBhvr>
                                      <p:to>
                                        <p:strVal val="visible"/>
                                      </p:to>
                                    </p:set>
                                    <p:animEffect transition="in" filter="fade">
                                      <p:cBhvr>
                                        <p:cTn id="23"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16" name="Text Box 6"/>
          <p:cNvSpPr txBox="1">
            <a:spLocks noChangeArrowheads="1"/>
          </p:cNvSpPr>
          <p:nvPr/>
        </p:nvSpPr>
        <p:spPr bwMode="auto">
          <a:xfrm>
            <a:off x="198398" y="1700808"/>
            <a:ext cx="5256584"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a:t>
            </a:r>
            <a:r>
              <a:rPr lang="en-US" sz="2000" b="1">
                <a:solidFill>
                  <a:srgbClr val="C00000"/>
                </a:solidFill>
              </a:rPr>
              <a:t>K</a:t>
            </a:r>
            <a:r>
              <a:rPr lang="el-GR" sz="2000" b="1" err="1">
                <a:solidFill>
                  <a:srgbClr val="C00000"/>
                </a:solidFill>
              </a:rPr>
              <a:t>ατάδυση</a:t>
            </a:r>
            <a:r>
              <a:rPr lang="el-GR" sz="2000" b="1">
                <a:solidFill>
                  <a:srgbClr val="C00000"/>
                </a:solidFill>
              </a:rPr>
              <a:t> (κυρίως αφορά στο </a:t>
            </a:r>
            <a:r>
              <a:rPr lang="en-US" sz="2000" b="1" i="1">
                <a:solidFill>
                  <a:srgbClr val="C00000"/>
                </a:solidFill>
              </a:rPr>
              <a:t>N. </a:t>
            </a:r>
            <a:r>
              <a:rPr lang="en-US" sz="2000" b="1" i="1" err="1">
                <a:solidFill>
                  <a:srgbClr val="C00000"/>
                </a:solidFill>
              </a:rPr>
              <a:t>fodiens</a:t>
            </a:r>
            <a:r>
              <a:rPr lang="en-US" sz="2000" b="1">
                <a:solidFill>
                  <a:srgbClr val="C00000"/>
                </a:solidFill>
              </a:rPr>
              <a:t>)</a:t>
            </a:r>
            <a:r>
              <a:rPr lang="el-GR" sz="2000" b="1">
                <a:solidFill>
                  <a:srgbClr val="333399"/>
                </a:solidFill>
              </a:rPr>
              <a:t>:</a:t>
            </a:r>
            <a:r>
              <a:rPr lang="en-US" sz="2000" b="1">
                <a:solidFill>
                  <a:srgbClr val="333399"/>
                </a:solidFill>
              </a:rPr>
              <a:t> </a:t>
            </a:r>
            <a:r>
              <a:rPr lang="el-GR" sz="2000" b="1">
                <a:solidFill>
                  <a:srgbClr val="333399"/>
                </a:solidFill>
              </a:rPr>
              <a:t>Η γούνα απωθεί αποτελεσματικά το νερό. Επειδή το τρίχωμα παγιδεύει αέρα, αυξάνοντας την άνωση, το ζώο αναγκάζεται να βουτήξει στο νερό με άλμα, προκειμένου να διαρρήξει την επιφάνειά του και να καταδυθεί. </a:t>
            </a:r>
          </a:p>
          <a:p>
            <a:pPr algn="just" fontAlgn="base">
              <a:spcBef>
                <a:spcPct val="0"/>
              </a:spcBef>
              <a:spcAft>
                <a:spcPct val="0"/>
              </a:spcAft>
              <a:buFont typeface="Arial" pitchFamily="34" charset="0"/>
              <a:buChar char="•"/>
              <a:tabLst>
                <a:tab pos="174625" algn="l"/>
                <a:tab pos="1436688" algn="l"/>
              </a:tabLst>
            </a:pPr>
            <a:r>
              <a:rPr lang="el-GR" sz="2000" b="1">
                <a:solidFill>
                  <a:srgbClr val="333399"/>
                </a:solidFill>
              </a:rPr>
              <a:t> Στην κατάδυση βοηθούν οι προσαρμογές στα δάκτυλα και στην ουρά. Μπορεί να παραμένει υποβρυχίως για περίπου 30 </a:t>
            </a:r>
            <a:r>
              <a:rPr lang="en-US" sz="2000" b="1">
                <a:solidFill>
                  <a:srgbClr val="333399"/>
                </a:solidFill>
              </a:rPr>
              <a:t>sec.</a:t>
            </a:r>
            <a:r>
              <a:rPr lang="el-GR" sz="2000" b="1">
                <a:solidFill>
                  <a:srgbClr val="333399"/>
                </a:solidFill>
              </a:rPr>
              <a:t> </a:t>
            </a:r>
          </a:p>
          <a:p>
            <a:pPr algn="just" fontAlgn="base">
              <a:spcBef>
                <a:spcPct val="0"/>
              </a:spcBef>
              <a:spcAft>
                <a:spcPct val="0"/>
              </a:spcAft>
              <a:buFont typeface="Arial" pitchFamily="34" charset="0"/>
              <a:buChar char="•"/>
              <a:tabLst>
                <a:tab pos="174625" algn="l"/>
                <a:tab pos="1436688" algn="l"/>
              </a:tabLst>
            </a:pPr>
            <a:r>
              <a:rPr lang="el-GR" sz="2000" b="1">
                <a:solidFill>
                  <a:srgbClr val="333399"/>
                </a:solidFill>
              </a:rPr>
              <a:t> Ιδιαίτερα ευαίσθητοι απτικοί μύστακες για τον εντοπισμό της λείας.</a:t>
            </a:r>
          </a:p>
        </p:txBody>
      </p:sp>
      <p:sp>
        <p:nvSpPr>
          <p:cNvPr id="6" name="Ορθογώνιο 5"/>
          <p:cNvSpPr/>
          <p:nvPr/>
        </p:nvSpPr>
        <p:spPr>
          <a:xfrm>
            <a:off x="289293" y="908719"/>
            <a:ext cx="5074795" cy="496996"/>
          </a:xfrm>
          <a:prstGeom prst="rect">
            <a:avLst/>
          </a:prstGeom>
        </p:spPr>
        <p:txBody>
          <a:bodyPr wrap="square">
            <a:spAutoFit/>
          </a:bodyPr>
          <a:lstStyle/>
          <a:p>
            <a:pPr algn="ctr" fontAlgn="base">
              <a:lnSpc>
                <a:spcPct val="150000"/>
              </a:lnSpc>
              <a:spcBef>
                <a:spcPct val="0"/>
              </a:spcBef>
              <a:spcAft>
                <a:spcPct val="0"/>
              </a:spcAft>
              <a:tabLst>
                <a:tab pos="1257300" algn="l"/>
              </a:tabLst>
            </a:pPr>
            <a:r>
              <a:rPr lang="el-GR" sz="2000" b="1">
                <a:solidFill>
                  <a:srgbClr val="333399"/>
                </a:solidFill>
              </a:rPr>
              <a:t>Γένος </a:t>
            </a:r>
            <a:r>
              <a:rPr lang="en-US" sz="2000" b="1" i="1" err="1">
                <a:solidFill>
                  <a:srgbClr val="C00000"/>
                </a:solidFill>
              </a:rPr>
              <a:t>Neomys</a:t>
            </a:r>
            <a:endParaRPr lang="en-US" sz="2000" b="1">
              <a:solidFill>
                <a:srgbClr val="C00000"/>
              </a:solidFill>
            </a:endParaRPr>
          </a:p>
        </p:txBody>
      </p:sp>
      <p:pic>
        <p:nvPicPr>
          <p:cNvPr id="22530" name="Picture 2" descr="C:\Users\Τια Βάσω\Documents\Οι σαρώσεις μου\N. fodiens div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980728"/>
            <a:ext cx="2664296" cy="581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4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225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fade">
                                      <p:cBhvr>
                                        <p:cTn id="2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3" name="Ορθογώνιο 2"/>
          <p:cNvSpPr/>
          <p:nvPr/>
        </p:nvSpPr>
        <p:spPr>
          <a:xfrm>
            <a:off x="561954" y="908720"/>
            <a:ext cx="8459171" cy="456535"/>
          </a:xfrm>
          <a:prstGeom prst="rect">
            <a:avLst/>
          </a:prstGeom>
        </p:spPr>
        <p:txBody>
          <a:bodyPr wrap="square">
            <a:spAutoFit/>
          </a:bodyPr>
          <a:lstStyle/>
          <a:p>
            <a:pPr algn="ctr" fontAlgn="base">
              <a:lnSpc>
                <a:spcPct val="150000"/>
              </a:lnSpc>
              <a:spcBef>
                <a:spcPct val="0"/>
              </a:spcBef>
              <a:spcAft>
                <a:spcPct val="0"/>
              </a:spcAft>
              <a:buFontTx/>
              <a:buChar char="•"/>
              <a:tabLst>
                <a:tab pos="1257300" algn="l"/>
              </a:tabLst>
            </a:pPr>
            <a:r>
              <a:rPr lang="el-GR" b="1">
                <a:solidFill>
                  <a:srgbClr val="333399"/>
                </a:solidFill>
              </a:rPr>
              <a:t>Γένος </a:t>
            </a:r>
            <a:r>
              <a:rPr lang="en-US" b="1" i="1">
                <a:solidFill>
                  <a:srgbClr val="C00000"/>
                </a:solidFill>
              </a:rPr>
              <a:t>Sorex</a:t>
            </a:r>
            <a:r>
              <a:rPr lang="el-GR" b="1">
                <a:solidFill>
                  <a:srgbClr val="C00000"/>
                </a:solidFill>
              </a:rPr>
              <a:t>:</a:t>
            </a:r>
            <a:r>
              <a:rPr lang="el-GR" b="1" i="1">
                <a:solidFill>
                  <a:srgbClr val="C00000"/>
                </a:solidFill>
              </a:rPr>
              <a:t> </a:t>
            </a:r>
            <a:r>
              <a:rPr lang="el-GR" b="1">
                <a:solidFill>
                  <a:schemeClr val="accent2"/>
                </a:solidFill>
              </a:rPr>
              <a:t>2 είδη</a:t>
            </a:r>
            <a:endParaRPr lang="en-US" b="1">
              <a:solidFill>
                <a:schemeClr val="accent2"/>
              </a:solidFill>
            </a:endParaRPr>
          </a:p>
        </p:txBody>
      </p:sp>
      <p:sp>
        <p:nvSpPr>
          <p:cNvPr id="4" name="Ορθογώνιο 3"/>
          <p:cNvSpPr/>
          <p:nvPr/>
        </p:nvSpPr>
        <p:spPr>
          <a:xfrm>
            <a:off x="174068" y="1340768"/>
            <a:ext cx="4259360"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S. </a:t>
            </a:r>
            <a:r>
              <a:rPr lang="en-US" b="1" i="1" dirty="0" err="1">
                <a:solidFill>
                  <a:srgbClr val="C00000"/>
                </a:solidFill>
              </a:rPr>
              <a:t>araneus</a:t>
            </a:r>
            <a:r>
              <a:rPr lang="el-GR" b="1" i="1" dirty="0">
                <a:solidFill>
                  <a:srgbClr val="C00000"/>
                </a:solidFill>
              </a:rPr>
              <a:t> – </a:t>
            </a:r>
            <a:r>
              <a:rPr lang="el-GR" b="1" dirty="0">
                <a:solidFill>
                  <a:srgbClr val="C00000"/>
                </a:solidFill>
              </a:rPr>
              <a:t>Κοινή </a:t>
            </a:r>
            <a:r>
              <a:rPr lang="el-GR" b="1" dirty="0" err="1">
                <a:solidFill>
                  <a:srgbClr val="C00000"/>
                </a:solidFill>
              </a:rPr>
              <a:t>μυγαλίδα</a:t>
            </a:r>
            <a:r>
              <a:rPr lang="el-GR" b="1" dirty="0">
                <a:solidFill>
                  <a:srgbClr val="C00000"/>
                </a:solidFill>
              </a:rPr>
              <a:t> </a:t>
            </a:r>
            <a:r>
              <a:rPr lang="en-US" b="1" dirty="0">
                <a:solidFill>
                  <a:srgbClr val="C00000"/>
                </a:solidFill>
              </a:rPr>
              <a:t>–</a:t>
            </a:r>
            <a:r>
              <a:rPr lang="el-GR" b="1" dirty="0">
                <a:solidFill>
                  <a:srgbClr val="C00000"/>
                </a:solidFill>
              </a:rPr>
              <a:t> </a:t>
            </a:r>
            <a:r>
              <a:rPr lang="en-US" b="1" dirty="0">
                <a:solidFill>
                  <a:srgbClr val="C00000"/>
                </a:solidFill>
              </a:rPr>
              <a:t>VU</a:t>
            </a:r>
          </a:p>
        </p:txBody>
      </p:sp>
      <p:sp>
        <p:nvSpPr>
          <p:cNvPr id="15" name="Ορθογώνιο 14"/>
          <p:cNvSpPr/>
          <p:nvPr/>
        </p:nvSpPr>
        <p:spPr>
          <a:xfrm>
            <a:off x="4714590"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S. minutus </a:t>
            </a:r>
            <a:r>
              <a:rPr lang="el-GR" b="1" i="1" dirty="0">
                <a:solidFill>
                  <a:srgbClr val="C00000"/>
                </a:solidFill>
              </a:rPr>
              <a:t>– </a:t>
            </a:r>
            <a:r>
              <a:rPr lang="el-GR" b="1" dirty="0" err="1">
                <a:solidFill>
                  <a:srgbClr val="C00000"/>
                </a:solidFill>
              </a:rPr>
              <a:t>Νανομυγαλίδα</a:t>
            </a:r>
            <a:r>
              <a:rPr lang="el-GR" b="1" dirty="0">
                <a:solidFill>
                  <a:srgbClr val="C00000"/>
                </a:solidFill>
              </a:rPr>
              <a:t> – </a:t>
            </a:r>
            <a:r>
              <a:rPr lang="en-US" b="1" dirty="0">
                <a:solidFill>
                  <a:srgbClr val="C00000"/>
                </a:solidFill>
              </a:rPr>
              <a:t>VU</a:t>
            </a:r>
          </a:p>
        </p:txBody>
      </p:sp>
      <p:sp>
        <p:nvSpPr>
          <p:cNvPr id="18" name="Text Box 6"/>
          <p:cNvSpPr txBox="1">
            <a:spLocks noChangeArrowheads="1"/>
          </p:cNvSpPr>
          <p:nvPr/>
        </p:nvSpPr>
        <p:spPr bwMode="auto">
          <a:xfrm>
            <a:off x="4644008" y="3284984"/>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Χρωματικός διαχωρισμός μεταξύ ραχιαίας και κοιλιακής περιοχής. Τα αυτιά σχεδόν πλήρως κρυμμένα στο τρίχωμα.</a:t>
            </a:r>
          </a:p>
        </p:txBody>
      </p:sp>
      <p:sp>
        <p:nvSpPr>
          <p:cNvPr id="19" name="Text Box 6"/>
          <p:cNvSpPr txBox="1">
            <a:spLocks noChangeArrowheads="1"/>
          </p:cNvSpPr>
          <p:nvPr/>
        </p:nvSpPr>
        <p:spPr bwMode="auto">
          <a:xfrm>
            <a:off x="107504" y="3284984"/>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Τριχρωμία μεταξύ ραχιαίας, πλευρικής και κοιλιακής περιοχής. Τα αρσενικά χάνουν το τρίχωμα των όρχεων, όταν είναι αναπαραγωγικώς ώριμα.</a:t>
            </a:r>
          </a:p>
        </p:txBody>
      </p:sp>
      <p:pic>
        <p:nvPicPr>
          <p:cNvPr id="23554" name="Picture 2" descr="C:\Users\Τια Βάσω\Documents\Οι σαρώσεις μου\soricidae species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40450" b="41292"/>
          <a:stretch/>
        </p:blipFill>
        <p:spPr bwMode="auto">
          <a:xfrm>
            <a:off x="209836" y="1848599"/>
            <a:ext cx="4187825" cy="13062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descr="C:\Users\Τια Βάσω\Documents\Οι σαρώσεις μου\soricidae species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8544" t="71481" r="6941" b="14260"/>
          <a:stretch/>
        </p:blipFill>
        <p:spPr bwMode="auto">
          <a:xfrm>
            <a:off x="5279967" y="1991618"/>
            <a:ext cx="3120571" cy="102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Text Box 6"/>
          <p:cNvSpPr txBox="1">
            <a:spLocks noChangeArrowheads="1"/>
          </p:cNvSpPr>
          <p:nvPr/>
        </p:nvSpPr>
        <p:spPr bwMode="auto">
          <a:xfrm>
            <a:off x="4644008" y="4510861"/>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Μεγάλη ουρά σε σχέση με κεφαλοκορμό και με πυκνές τρίχες.</a:t>
            </a:r>
          </a:p>
        </p:txBody>
      </p:sp>
      <p:sp>
        <p:nvSpPr>
          <p:cNvPr id="21" name="Text Box 6"/>
          <p:cNvSpPr txBox="1">
            <a:spLocks noChangeArrowheads="1"/>
          </p:cNvSpPr>
          <p:nvPr/>
        </p:nvSpPr>
        <p:spPr bwMode="auto">
          <a:xfrm>
            <a:off x="107504" y="4510861"/>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Μικρή ουρά σε σχέση με κεφαλοκορμό με κοντές τρίχες, που μειώνονται με την ηλικία.</a:t>
            </a:r>
          </a:p>
        </p:txBody>
      </p:sp>
      <p:sp>
        <p:nvSpPr>
          <p:cNvPr id="22" name="Text Box 6"/>
          <p:cNvSpPr txBox="1">
            <a:spLocks noChangeArrowheads="1"/>
          </p:cNvSpPr>
          <p:nvPr/>
        </p:nvSpPr>
        <p:spPr bwMode="auto">
          <a:xfrm>
            <a:off x="4644008" y="5445224"/>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Σαφώς πιο μικρόσωμο είδος.</a:t>
            </a:r>
          </a:p>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40-64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Μήκος ουράς</a:t>
            </a:r>
            <a:r>
              <a:rPr lang="el-GR">
                <a:solidFill>
                  <a:srgbClr val="C00000"/>
                </a:solidFill>
              </a:rPr>
              <a:t>: 30-46</a:t>
            </a:r>
            <a:r>
              <a:rPr lang="en-US">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Βάρος</a:t>
            </a:r>
            <a:r>
              <a:rPr lang="el-GR">
                <a:solidFill>
                  <a:srgbClr val="C00000"/>
                </a:solidFill>
              </a:rPr>
              <a:t>: 2,5-7,5 </a:t>
            </a:r>
            <a:r>
              <a:rPr lang="en-US">
                <a:solidFill>
                  <a:srgbClr val="C00000"/>
                </a:solidFill>
              </a:rPr>
              <a:t>gr</a:t>
            </a:r>
            <a:endParaRPr lang="el-GR">
              <a:solidFill>
                <a:srgbClr val="C00000"/>
              </a:solidFill>
            </a:endParaRPr>
          </a:p>
        </p:txBody>
      </p:sp>
      <p:sp>
        <p:nvSpPr>
          <p:cNvPr id="24" name="Text Box 6"/>
          <p:cNvSpPr txBox="1">
            <a:spLocks noChangeArrowheads="1"/>
          </p:cNvSpPr>
          <p:nvPr/>
        </p:nvSpPr>
        <p:spPr bwMode="auto">
          <a:xfrm>
            <a:off x="107504" y="5445224"/>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Σαφώς πιο μεγαλόσωμο είδος.</a:t>
            </a:r>
          </a:p>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a:solidFill>
                  <a:schemeClr val="accent2"/>
                </a:solidFill>
              </a:rPr>
              <a:t>Μήκος κεφαλοκορμού</a:t>
            </a:r>
            <a:r>
              <a:rPr lang="el-GR">
                <a:solidFill>
                  <a:srgbClr val="C00000"/>
                </a:solidFill>
              </a:rPr>
              <a:t>: 54-87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Μήκος ουράς</a:t>
            </a:r>
            <a:r>
              <a:rPr lang="el-GR">
                <a:solidFill>
                  <a:srgbClr val="C00000"/>
                </a:solidFill>
              </a:rPr>
              <a:t>: 32-56 </a:t>
            </a:r>
            <a:r>
              <a:rPr lang="en-US">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a:solidFill>
                  <a:srgbClr val="C00000"/>
                </a:solidFill>
              </a:rPr>
              <a:t> </a:t>
            </a:r>
            <a:r>
              <a:rPr lang="el-GR">
                <a:solidFill>
                  <a:schemeClr val="accent2"/>
                </a:solidFill>
              </a:rPr>
              <a:t>Βάρος</a:t>
            </a:r>
            <a:r>
              <a:rPr lang="el-GR">
                <a:solidFill>
                  <a:srgbClr val="C00000"/>
                </a:solidFill>
              </a:rPr>
              <a:t>: 6-12 </a:t>
            </a:r>
            <a:r>
              <a:rPr lang="en-US">
                <a:solidFill>
                  <a:srgbClr val="C00000"/>
                </a:solidFill>
              </a:rPr>
              <a:t>gr</a:t>
            </a:r>
            <a:endParaRPr lang="el-GR">
              <a:solidFill>
                <a:schemeClr val="accent2"/>
              </a:solidFill>
            </a:endParaRPr>
          </a:p>
        </p:txBody>
      </p:sp>
    </p:spTree>
    <p:extLst>
      <p:ext uri="{BB962C8B-B14F-4D97-AF65-F5344CB8AC3E}">
        <p14:creationId xmlns:p14="http://schemas.microsoft.com/office/powerpoint/2010/main" val="5071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fade">
                                      <p:cBhvr>
                                        <p:cTn id="15" dur="500"/>
                                        <p:tgtEl>
                                          <p:spTgt spid="235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8" grpId="0"/>
      <p:bldP spid="19" grpId="0"/>
      <p:bldP spid="20" grpId="0"/>
      <p:bldP spid="21" grpId="0"/>
      <p:bldP spid="22"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4" name="Ορθογώνιο 3"/>
          <p:cNvSpPr/>
          <p:nvPr/>
        </p:nvSpPr>
        <p:spPr>
          <a:xfrm>
            <a:off x="97362" y="1052736"/>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araneus</a:t>
            </a:r>
            <a:endParaRPr lang="en-US" b="1">
              <a:solidFill>
                <a:srgbClr val="C00000"/>
              </a:solidFill>
            </a:endParaRPr>
          </a:p>
        </p:txBody>
      </p:sp>
      <p:sp>
        <p:nvSpPr>
          <p:cNvPr id="15" name="Ορθογώνιο 14"/>
          <p:cNvSpPr/>
          <p:nvPr/>
        </p:nvSpPr>
        <p:spPr>
          <a:xfrm>
            <a:off x="4713163" y="1052736"/>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minutus</a:t>
            </a:r>
            <a:endParaRPr lang="en-US" b="1">
              <a:solidFill>
                <a:srgbClr val="C00000"/>
              </a:solidFill>
            </a:endParaRPr>
          </a:p>
        </p:txBody>
      </p:sp>
      <p:sp>
        <p:nvSpPr>
          <p:cNvPr id="14" name="Text Box 6"/>
          <p:cNvSpPr txBox="1">
            <a:spLocks noChangeArrowheads="1"/>
          </p:cNvSpPr>
          <p:nvPr/>
        </p:nvSpPr>
        <p:spPr bwMode="auto">
          <a:xfrm>
            <a:off x="395536" y="1691516"/>
            <a:ext cx="8280920" cy="369332"/>
          </a:xfrm>
          <a:prstGeom prst="rect">
            <a:avLst/>
          </a:prstGeom>
          <a:solidFill>
            <a:schemeClr val="accent2">
              <a:alpha val="19000"/>
            </a:schemeClr>
          </a:solidFill>
          <a:ln>
            <a:solidFill>
              <a:schemeClr val="tx1"/>
            </a:solidFill>
          </a:ln>
          <a:effectLst/>
        </p:spPr>
        <p:txBody>
          <a:bodyPr wrap="square">
            <a:spAutoFit/>
          </a:bodyPr>
          <a:lstStyle/>
          <a:p>
            <a:pPr algn="ctr" fontAlgn="base">
              <a:spcBef>
                <a:spcPct val="0"/>
              </a:spcBef>
              <a:spcAft>
                <a:spcPct val="0"/>
              </a:spcAft>
            </a:pPr>
            <a:r>
              <a:rPr lang="el-GR" b="1">
                <a:solidFill>
                  <a:srgbClr val="C00000"/>
                </a:solidFill>
              </a:rPr>
              <a:t>Οδοντικός τύπος: 3/1  1/1  3/1  3/3 = 32</a:t>
            </a:r>
            <a:endParaRPr lang="en-US" b="1">
              <a:solidFill>
                <a:srgbClr val="C00000"/>
              </a:solidFill>
              <a:sym typeface="Wingdings" pitchFamily="2" charset="2"/>
            </a:endParaRPr>
          </a:p>
        </p:txBody>
      </p:sp>
      <p:pic>
        <p:nvPicPr>
          <p:cNvPr id="25602" name="Picture 2" descr="C:\Users\Τια Βάσω\Documents\Οι σαρώσεις μου\Sorex araneus skull.jpg"/>
          <p:cNvPicPr>
            <a:picLocks noChangeAspect="1" noChangeArrowheads="1"/>
          </p:cNvPicPr>
          <p:nvPr/>
        </p:nvPicPr>
        <p:blipFill rotWithShape="1">
          <a:blip r:embed="rId3">
            <a:extLst>
              <a:ext uri="{28A0092B-C50C-407E-A947-70E740481C1C}">
                <a14:useLocalDpi xmlns:a14="http://schemas.microsoft.com/office/drawing/2010/main" val="0"/>
              </a:ext>
            </a:extLst>
          </a:blip>
          <a:srcRect l="5636" t="66230" r="2232"/>
          <a:stretch/>
        </p:blipFill>
        <p:spPr bwMode="auto">
          <a:xfrm>
            <a:off x="738788" y="2348880"/>
            <a:ext cx="3024643" cy="15981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603" name="Picture 3" descr="C:\Users\Τια Βάσω\Documents\Οι σαρώσεις μου\sorex minutus sk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019" y="2389110"/>
            <a:ext cx="3173413" cy="1517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604" name="Picture 4" descr="C:\Users\Τια Βάσω\Documents\Οι σαρώσεις μου\sorex incisor coloration.jpg"/>
          <p:cNvPicPr>
            <a:picLocks noChangeAspect="1" noChangeArrowheads="1"/>
          </p:cNvPicPr>
          <p:nvPr/>
        </p:nvPicPr>
        <p:blipFill rotWithShape="1">
          <a:blip r:embed="rId5">
            <a:extLst>
              <a:ext uri="{28A0092B-C50C-407E-A947-70E740481C1C}">
                <a14:useLocalDpi xmlns:a14="http://schemas.microsoft.com/office/drawing/2010/main" val="0"/>
              </a:ext>
            </a:extLst>
          </a:blip>
          <a:srcRect l="43379" r="1" b="66331"/>
          <a:stretch/>
        </p:blipFill>
        <p:spPr bwMode="auto">
          <a:xfrm>
            <a:off x="1416076" y="4005064"/>
            <a:ext cx="1670066" cy="12763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4" descr="C:\Users\Τια Βάσω\Documents\Οι σαρώσεις μου\sorex incisor coloration.jpg"/>
          <p:cNvPicPr>
            <a:picLocks noChangeAspect="1" noChangeArrowheads="1"/>
          </p:cNvPicPr>
          <p:nvPr/>
        </p:nvPicPr>
        <p:blipFill rotWithShape="1">
          <a:blip r:embed="rId5">
            <a:extLst>
              <a:ext uri="{28A0092B-C50C-407E-A947-70E740481C1C}">
                <a14:useLocalDpi xmlns:a14="http://schemas.microsoft.com/office/drawing/2010/main" val="0"/>
              </a:ext>
            </a:extLst>
          </a:blip>
          <a:srcRect l="2837" t="74935" r="52512" b="1044"/>
          <a:stretch/>
        </p:blipFill>
        <p:spPr bwMode="auto">
          <a:xfrm>
            <a:off x="6215217" y="4187944"/>
            <a:ext cx="1317016" cy="9105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Ορθογώνιο 25"/>
          <p:cNvSpPr/>
          <p:nvPr/>
        </p:nvSpPr>
        <p:spPr>
          <a:xfrm>
            <a:off x="3167844" y="5733256"/>
            <a:ext cx="2808312" cy="369332"/>
          </a:xfrm>
          <a:prstGeom prst="rect">
            <a:avLst/>
          </a:prstGeom>
          <a:solidFill>
            <a:srgbClr val="00B050">
              <a:alpha val="19000"/>
            </a:srgbClr>
          </a:solidFill>
          <a:ln>
            <a:solidFill>
              <a:schemeClr val="tx1"/>
            </a:solidFill>
          </a:ln>
          <a:effectLst/>
        </p:spPr>
        <p:txBody>
          <a:bodyPr wrap="square">
            <a:spAutoFit/>
          </a:bodyPr>
          <a:lstStyle/>
          <a:p>
            <a:pPr algn="ctr" fontAlgn="base">
              <a:spcBef>
                <a:spcPct val="0"/>
              </a:spcBef>
              <a:spcAft>
                <a:spcPct val="0"/>
              </a:spcAft>
            </a:pPr>
            <a:r>
              <a:rPr lang="el-GR" b="1" i="1">
                <a:solidFill>
                  <a:srgbClr val="C00000"/>
                </a:solidFill>
              </a:rPr>
              <a:t>Πρόσθιοι άνω κοπτήρες</a:t>
            </a:r>
            <a:endParaRPr lang="en-US" b="1" i="1">
              <a:solidFill>
                <a:srgbClr val="C00000"/>
              </a:solidFill>
            </a:endParaRPr>
          </a:p>
        </p:txBody>
      </p:sp>
      <p:cxnSp>
        <p:nvCxnSpPr>
          <p:cNvPr id="6" name="Ευθύγραμμο βέλος σύνδεσης 5"/>
          <p:cNvCxnSpPr/>
          <p:nvPr/>
        </p:nvCxnSpPr>
        <p:spPr bwMode="auto">
          <a:xfrm flipH="1" flipV="1">
            <a:off x="3167844" y="5281414"/>
            <a:ext cx="595587" cy="379834"/>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27" name="Ευθύγραμμο βέλος σύνδεσης 26"/>
          <p:cNvCxnSpPr/>
          <p:nvPr/>
        </p:nvCxnSpPr>
        <p:spPr bwMode="auto">
          <a:xfrm flipV="1">
            <a:off x="5220072" y="5281414"/>
            <a:ext cx="595587" cy="379834"/>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980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fade">
                                      <p:cBhvr>
                                        <p:cTn id="10" dur="500"/>
                                        <p:tgtEl>
                                          <p:spTgt spid="25602"/>
                                        </p:tgtEl>
                                      </p:cBhvr>
                                    </p:animEffect>
                                  </p:childTnLst>
                                </p:cTn>
                              </p:par>
                              <p:par>
                                <p:cTn id="11" presetID="10" presetClass="entr" presetSubtype="0" fill="hold" nodeType="with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fade">
                                      <p:cBhvr>
                                        <p:cTn id="13" dur="500"/>
                                        <p:tgtEl>
                                          <p:spTgt spid="2560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fade">
                                      <p:cBhvr>
                                        <p:cTn id="18" dur="500"/>
                                        <p:tgtEl>
                                          <p:spTgt spid="25604"/>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n-US" sz="2800" b="1">
                <a:solidFill>
                  <a:srgbClr val="800000"/>
                </a:solidFill>
              </a:rPr>
              <a:t>. </a:t>
            </a:r>
            <a:r>
              <a:rPr lang="en-US" sz="2800" b="1" err="1">
                <a:solidFill>
                  <a:srgbClr val="800000"/>
                </a:solidFill>
              </a:rPr>
              <a:t>Soricinae</a:t>
            </a:r>
            <a:endParaRPr lang="el-GR" b="1">
              <a:solidFill>
                <a:srgbClr val="000000"/>
              </a:solidFill>
            </a:endParaRPr>
          </a:p>
        </p:txBody>
      </p:sp>
      <p:sp>
        <p:nvSpPr>
          <p:cNvPr id="3" name="Ορθογώνιο 2"/>
          <p:cNvSpPr/>
          <p:nvPr/>
        </p:nvSpPr>
        <p:spPr>
          <a:xfrm>
            <a:off x="342415" y="1019401"/>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a:t>
            </a:r>
            <a:endParaRPr lang="en-US" sz="2200" b="1">
              <a:solidFill>
                <a:srgbClr val="C00000"/>
              </a:solidFill>
            </a:endParaRPr>
          </a:p>
        </p:txBody>
      </p:sp>
      <p:sp>
        <p:nvSpPr>
          <p:cNvPr id="8" name="Ορθογώνιο 7"/>
          <p:cNvSpPr/>
          <p:nvPr/>
        </p:nvSpPr>
        <p:spPr>
          <a:xfrm>
            <a:off x="4596093" y="1340768"/>
            <a:ext cx="4259360"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minutus</a:t>
            </a:r>
            <a:endParaRPr lang="en-US" b="1">
              <a:solidFill>
                <a:srgbClr val="C00000"/>
              </a:solidFill>
            </a:endParaRPr>
          </a:p>
        </p:txBody>
      </p:sp>
      <p:sp>
        <p:nvSpPr>
          <p:cNvPr id="9" name="Ορθογώνιο 8"/>
          <p:cNvSpPr/>
          <p:nvPr/>
        </p:nvSpPr>
        <p:spPr>
          <a:xfrm>
            <a:off x="176659"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araneus</a:t>
            </a:r>
            <a:endParaRPr lang="en-US" b="1">
              <a:solidFill>
                <a:srgbClr val="C00000"/>
              </a:solidFill>
            </a:endParaRPr>
          </a:p>
        </p:txBody>
      </p:sp>
      <p:pic>
        <p:nvPicPr>
          <p:cNvPr id="21507" name="Picture 3" descr="C:\Users\Τια Βάσω\Documents\Οι σαρώσεις μου\Soricidae distribution0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3" t="2994" r="338" b="449"/>
          <a:stretch/>
        </p:blipFill>
        <p:spPr bwMode="auto">
          <a:xfrm>
            <a:off x="4723323" y="1916832"/>
            <a:ext cx="4004901" cy="418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508" name="Picture 4" descr="C:\Users\Τια Βάσω\Documents\Οι σαρώσεις μου\Soricidae distribution0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 t="1598" r="1556" b="454"/>
          <a:stretch/>
        </p:blipFill>
        <p:spPr bwMode="auto">
          <a:xfrm>
            <a:off x="337410" y="1916832"/>
            <a:ext cx="3929823" cy="418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8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animEffect transition="in" filter="fade">
                                      <p:cBhvr>
                                        <p:cTn id="15" dur="500"/>
                                        <p:tgtEl>
                                          <p:spTgt spid="215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1507"/>
                                        </p:tgtEl>
                                        <p:attrNameLst>
                                          <p:attrName>style.visibility</p:attrName>
                                        </p:attrNameLst>
                                      </p:cBhvr>
                                      <p:to>
                                        <p:strVal val="visible"/>
                                      </p:to>
                                    </p:set>
                                    <p:animEffect transition="in" filter="fade">
                                      <p:cBhvr>
                                        <p:cTn id="23"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5" name="Ορθογώνιο 4"/>
          <p:cNvSpPr/>
          <p:nvPr/>
        </p:nvSpPr>
        <p:spPr>
          <a:xfrm>
            <a:off x="97362" y="1052736"/>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araneus</a:t>
            </a:r>
            <a:endParaRPr lang="en-US" b="1">
              <a:solidFill>
                <a:srgbClr val="C00000"/>
              </a:solidFill>
            </a:endParaRPr>
          </a:p>
        </p:txBody>
      </p:sp>
      <p:sp>
        <p:nvSpPr>
          <p:cNvPr id="6" name="Ορθογώνιο 5"/>
          <p:cNvSpPr/>
          <p:nvPr/>
        </p:nvSpPr>
        <p:spPr>
          <a:xfrm>
            <a:off x="4713163" y="1052736"/>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minutus</a:t>
            </a:r>
            <a:endParaRPr lang="en-US" b="1">
              <a:solidFill>
                <a:srgbClr val="C00000"/>
              </a:solidFill>
            </a:endParaRPr>
          </a:p>
        </p:txBody>
      </p:sp>
      <p:sp>
        <p:nvSpPr>
          <p:cNvPr id="7" name="Text Box 6"/>
          <p:cNvSpPr txBox="1">
            <a:spLocks noChangeArrowheads="1"/>
          </p:cNvSpPr>
          <p:nvPr/>
        </p:nvSpPr>
        <p:spPr bwMode="auto">
          <a:xfrm>
            <a:off x="4572000" y="1768748"/>
            <a:ext cx="43924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Περιοχή με καλή επιφανειακή κάλυψη εδάφους, αλλά μη κοινό σε δάση. Φωλιάζει σε μικρές μπάλες γρασιδιού υπό πυκνή κάλυψη. Χρησιμοποιεί διαδρόμους άλλων ειδών.</a:t>
            </a:r>
            <a:endParaRPr lang="el-GR" b="1">
              <a:solidFill>
                <a:schemeClr val="accent2"/>
              </a:solidFill>
            </a:endParaRPr>
          </a:p>
          <a:p>
            <a:pPr algn="just" fontAlgn="base">
              <a:spcBef>
                <a:spcPct val="0"/>
              </a:spcBef>
              <a:spcAft>
                <a:spcPct val="0"/>
              </a:spcAft>
              <a:tabLst>
                <a:tab pos="174625" algn="l"/>
                <a:tab pos="1436688" algn="l"/>
              </a:tabLst>
            </a:pPr>
            <a:endParaRPr lang="el-GR" b="1">
              <a:solidFill>
                <a:schemeClr val="accent2"/>
              </a:solidFill>
            </a:endParaRPr>
          </a:p>
        </p:txBody>
      </p:sp>
      <p:sp>
        <p:nvSpPr>
          <p:cNvPr id="8" name="Text Box 6"/>
          <p:cNvSpPr txBox="1">
            <a:spLocks noChangeArrowheads="1"/>
          </p:cNvSpPr>
          <p:nvPr/>
        </p:nvSpPr>
        <p:spPr bwMode="auto">
          <a:xfrm>
            <a:off x="179512" y="1768748"/>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Πυκνή βλάστηση, θαμνοφράχτες, φτέρες, υγρότοποι, όρια δρόμων. Φωλιάζει κάτω από κορμούς, χρησιμοποιώντας στοές άλλων ειδών.  Πιο δραστήριο υπογείως από το </a:t>
            </a:r>
            <a:r>
              <a:rPr lang="en-US" i="1">
                <a:solidFill>
                  <a:schemeClr val="accent2"/>
                </a:solidFill>
              </a:rPr>
              <a:t>S. </a:t>
            </a:r>
            <a:r>
              <a:rPr lang="en-US" i="1" err="1">
                <a:solidFill>
                  <a:schemeClr val="accent2"/>
                </a:solidFill>
              </a:rPr>
              <a:t>minutus</a:t>
            </a:r>
            <a:r>
              <a:rPr lang="el-GR">
                <a:solidFill>
                  <a:schemeClr val="accent2"/>
                </a:solidFill>
              </a:rPr>
              <a:t>. Οι φωλιές για την αναπαραγωγή πιο περίπλοκες, με μπάλες πλεγμένης, ξηρής βλάστησης και φύλλων.</a:t>
            </a:r>
            <a:endParaRPr lang="el-GR" b="1">
              <a:solidFill>
                <a:schemeClr val="accent2"/>
              </a:solidFill>
            </a:endParaRPr>
          </a:p>
        </p:txBody>
      </p:sp>
      <p:sp>
        <p:nvSpPr>
          <p:cNvPr id="9" name="Text Box 6"/>
          <p:cNvSpPr txBox="1">
            <a:spLocks noChangeArrowheads="1"/>
          </p:cNvSpPr>
          <p:nvPr/>
        </p:nvSpPr>
        <p:spPr bwMode="auto">
          <a:xfrm>
            <a:off x="179512" y="4217020"/>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Διατροφή: </a:t>
            </a:r>
            <a:r>
              <a:rPr lang="el-GR">
                <a:solidFill>
                  <a:schemeClr val="accent2"/>
                </a:solidFill>
              </a:rPr>
              <a:t>Κυρίως ασπόνδυλα, λιγότερο σπονδυλωτά. Ημερήσια πρόσληψη, ίση με το 80-90% βάρους (θηλυκά που θηλάζουν λαμβάνουν έως και 200% του βάρους τους ημερησίως!). Εντοπίζουν θηράματα έως και 12 </a:t>
            </a:r>
            <a:r>
              <a:rPr lang="en-US">
                <a:solidFill>
                  <a:schemeClr val="accent2"/>
                </a:solidFill>
              </a:rPr>
              <a:t>cm</a:t>
            </a:r>
            <a:r>
              <a:rPr lang="el-GR">
                <a:solidFill>
                  <a:schemeClr val="accent2"/>
                </a:solidFill>
              </a:rPr>
              <a:t> βαθιά στο έδαφος, αναμοχλεύοντας το έδαφος και σκάβοντας. Παράγει υπερήχους- Ηχοεντοπισμός. </a:t>
            </a:r>
            <a:endParaRPr lang="el-GR" b="1">
              <a:solidFill>
                <a:schemeClr val="accent2"/>
              </a:solidFill>
            </a:endParaRPr>
          </a:p>
        </p:txBody>
      </p:sp>
      <p:sp>
        <p:nvSpPr>
          <p:cNvPr id="10" name="Text Box 6"/>
          <p:cNvSpPr txBox="1">
            <a:spLocks noChangeArrowheads="1"/>
          </p:cNvSpPr>
          <p:nvPr/>
        </p:nvSpPr>
        <p:spPr bwMode="auto">
          <a:xfrm>
            <a:off x="4572000" y="4222829"/>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Διατροφή: </a:t>
            </a:r>
            <a:r>
              <a:rPr lang="el-GR">
                <a:solidFill>
                  <a:schemeClr val="accent2"/>
                </a:solidFill>
              </a:rPr>
              <a:t>Κυρίως ασπόνδυλα ανάμεσα στα πεσμένα φύλλα. Ημερήσια πρόσληψη, ίση με το 100% βάρους. Σε αντίθεση με το </a:t>
            </a:r>
            <a:r>
              <a:rPr lang="en-US" i="1">
                <a:solidFill>
                  <a:schemeClr val="accent2"/>
                </a:solidFill>
              </a:rPr>
              <a:t>S. araneus</a:t>
            </a:r>
            <a:r>
              <a:rPr lang="en-US">
                <a:solidFill>
                  <a:schemeClr val="accent2"/>
                </a:solidFill>
              </a:rPr>
              <a:t> </a:t>
            </a:r>
            <a:r>
              <a:rPr lang="el-GR">
                <a:solidFill>
                  <a:schemeClr val="accent2"/>
                </a:solidFill>
              </a:rPr>
              <a:t>δεν σκάβει για την εύρεση τροφής..</a:t>
            </a:r>
            <a:endParaRPr lang="el-GR" b="1">
              <a:solidFill>
                <a:schemeClr val="accent2"/>
              </a:solidFill>
            </a:endParaRPr>
          </a:p>
        </p:txBody>
      </p:sp>
    </p:spTree>
    <p:extLst>
      <p:ext uri="{BB962C8B-B14F-4D97-AF65-F5344CB8AC3E}">
        <p14:creationId xmlns:p14="http://schemas.microsoft.com/office/powerpoint/2010/main" val="405517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772816"/>
            <a:ext cx="4439681"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Όρχεις: </a:t>
            </a:r>
            <a:r>
              <a:rPr lang="el-GR">
                <a:solidFill>
                  <a:schemeClr val="accent2"/>
                </a:solidFill>
              </a:rPr>
              <a:t>Μαζί με τα συνοδά αναπαραγωγικά όργανα αποτελούν το 10% του σωματικού βάρους. </a:t>
            </a:r>
            <a:endParaRPr lang="el-GR">
              <a:solidFill>
                <a:srgbClr val="00B050"/>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Απρίλιος-Αύγουστος. Ο οίστρος των θηλυκών διαρκεί μόνο 24 ώρες!</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20-24(-25)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1-2 με 1-10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Άνοιγμα ματιών</a:t>
            </a:r>
            <a:r>
              <a:rPr lang="el-GR">
                <a:solidFill>
                  <a:srgbClr val="333399"/>
                </a:solidFill>
              </a:rPr>
              <a:t>: 16 ημέρες μετά τον τοκετό</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a:t>
            </a:r>
            <a:r>
              <a:rPr lang="en-US" err="1">
                <a:solidFill>
                  <a:srgbClr val="333399"/>
                </a:solidFill>
              </a:rPr>
              <a:t>ca</a:t>
            </a:r>
            <a:r>
              <a:rPr lang="el-GR">
                <a:solidFill>
                  <a:srgbClr val="333399"/>
                </a:solidFill>
              </a:rPr>
              <a:t>.</a:t>
            </a:r>
            <a:r>
              <a:rPr lang="en-US">
                <a:solidFill>
                  <a:srgbClr val="333399"/>
                </a:solidFill>
              </a:rPr>
              <a:t> </a:t>
            </a:r>
            <a:r>
              <a:rPr lang="el-GR">
                <a:solidFill>
                  <a:srgbClr val="333399"/>
                </a:solidFill>
              </a:rPr>
              <a:t>22-25 ημέρες</a:t>
            </a: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το επόμενο έτος από τη γέννηση</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23 μήνες. Θνησιμότητα 50% τους πρώτους 2 μήνες. Μόνο το 20-30% θα καταφέρει να αναπαραχθεί!</a:t>
            </a:r>
          </a:p>
        </p:txBody>
      </p:sp>
      <p:sp>
        <p:nvSpPr>
          <p:cNvPr id="3" name="Text Box 6"/>
          <p:cNvSpPr txBox="1">
            <a:spLocks noChangeArrowheads="1"/>
          </p:cNvSpPr>
          <p:nvPr/>
        </p:nvSpPr>
        <p:spPr bwMode="auto">
          <a:xfrm>
            <a:off x="4644008" y="1772816"/>
            <a:ext cx="4305615"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Απρίλιος-Αύγουστος. </a:t>
            </a:r>
            <a:endParaRPr lang="en-US">
              <a:solidFill>
                <a:srgbClr val="333399"/>
              </a:solidFill>
            </a:endParaRP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a:t>
            </a:r>
            <a:r>
              <a:rPr lang="en-US" err="1">
                <a:solidFill>
                  <a:srgbClr val="333399"/>
                </a:solidFill>
              </a:rPr>
              <a:t>ca</a:t>
            </a:r>
            <a:r>
              <a:rPr lang="en-US">
                <a:solidFill>
                  <a:srgbClr val="333399"/>
                </a:solidFill>
              </a:rPr>
              <a:t> 22</a:t>
            </a:r>
            <a:r>
              <a:rPr lang="el-GR">
                <a:solidFill>
                  <a:srgbClr val="333399"/>
                </a:solidFill>
              </a:rPr>
              <a:t>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Πιθανώς 2 ετησίως με 4-7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a:t>
            </a:r>
            <a:r>
              <a:rPr lang="en-US" err="1">
                <a:solidFill>
                  <a:srgbClr val="333399"/>
                </a:solidFill>
              </a:rPr>
              <a:t>ca</a:t>
            </a:r>
            <a:r>
              <a:rPr lang="el-GR">
                <a:solidFill>
                  <a:srgbClr val="333399"/>
                </a:solidFill>
              </a:rPr>
              <a:t>.</a:t>
            </a:r>
            <a:r>
              <a:rPr lang="en-US">
                <a:solidFill>
                  <a:srgbClr val="333399"/>
                </a:solidFill>
              </a:rPr>
              <a:t> </a:t>
            </a:r>
            <a:r>
              <a:rPr lang="el-GR">
                <a:solidFill>
                  <a:srgbClr val="333399"/>
                </a:solidFill>
              </a:rPr>
              <a:t>26 ημέρες</a:t>
            </a: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το επόμενο έτος από τη γέννηση</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13-16 μήνες.  Μεγαλύτερη θνησιμότητα από το </a:t>
            </a:r>
            <a:r>
              <a:rPr lang="en-US" i="1">
                <a:solidFill>
                  <a:srgbClr val="333399"/>
                </a:solidFill>
              </a:rPr>
              <a:t>S. araneus</a:t>
            </a:r>
            <a:r>
              <a:rPr lang="en-US">
                <a:solidFill>
                  <a:srgbClr val="333399"/>
                </a:solidFill>
              </a:rPr>
              <a:t>, </a:t>
            </a:r>
            <a:r>
              <a:rPr lang="el-GR">
                <a:solidFill>
                  <a:srgbClr val="333399"/>
                </a:solidFill>
              </a:rPr>
              <a:t>λόγω μικρού σωματικού μεγέθους.</a:t>
            </a:r>
            <a:endParaRPr lang="el-GR" i="1">
              <a:solidFill>
                <a:srgbClr val="333399"/>
              </a:solidFill>
            </a:endParaRPr>
          </a:p>
        </p:txBody>
      </p:sp>
      <p:sp>
        <p:nvSpPr>
          <p:cNvPr id="4"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5" name="Ορθογώνιο 4"/>
          <p:cNvSpPr/>
          <p:nvPr/>
        </p:nvSpPr>
        <p:spPr>
          <a:xfrm>
            <a:off x="97362" y="1052736"/>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araneus</a:t>
            </a:r>
            <a:endParaRPr lang="en-US" b="1">
              <a:solidFill>
                <a:srgbClr val="C00000"/>
              </a:solidFill>
            </a:endParaRPr>
          </a:p>
        </p:txBody>
      </p:sp>
      <p:sp>
        <p:nvSpPr>
          <p:cNvPr id="6" name="Ορθογώνιο 5"/>
          <p:cNvSpPr/>
          <p:nvPr/>
        </p:nvSpPr>
        <p:spPr>
          <a:xfrm>
            <a:off x="4713163" y="1052736"/>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minutus</a:t>
            </a:r>
            <a:endParaRPr lang="en-US" b="1">
              <a:solidFill>
                <a:srgbClr val="C00000"/>
              </a:solidFill>
            </a:endParaRPr>
          </a:p>
        </p:txBody>
      </p:sp>
    </p:spTree>
    <p:extLst>
      <p:ext uri="{BB962C8B-B14F-4D97-AF65-F5344CB8AC3E}">
        <p14:creationId xmlns:p14="http://schemas.microsoft.com/office/powerpoint/2010/main" val="374346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0" end="0"/>
                                            </p:txEl>
                                          </p:spTgt>
                                        </p:tgtEl>
                                        <p:attrNameLst>
                                          <p:attrName>style.visibility</p:attrName>
                                        </p:attrNameLst>
                                      </p:cBhvr>
                                      <p:to>
                                        <p:strVal val="visible"/>
                                      </p:to>
                                    </p:set>
                                    <p:animEffect transition="in" filter="fade">
                                      <p:cBhvr>
                                        <p:cTn id="57" dur="500"/>
                                        <p:tgtEl>
                                          <p:spTgt spid="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 end="1"/>
                                            </p:txEl>
                                          </p:spTgt>
                                        </p:tgtEl>
                                        <p:attrNameLst>
                                          <p:attrName>style.visibility</p:attrName>
                                        </p:attrNameLst>
                                      </p:cBhvr>
                                      <p:to>
                                        <p:strVal val="visible"/>
                                      </p:to>
                                    </p:set>
                                    <p:animEffect transition="in" filter="fade">
                                      <p:cBhvr>
                                        <p:cTn id="62" dur="500"/>
                                        <p:tgtEl>
                                          <p:spTgt spid="3">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Effect transition="in" filter="fade">
                                      <p:cBhvr>
                                        <p:cTn id="67" dur="500"/>
                                        <p:tgtEl>
                                          <p:spTgt spid="3">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3" end="3"/>
                                            </p:txEl>
                                          </p:spTgt>
                                        </p:tgtEl>
                                        <p:attrNameLst>
                                          <p:attrName>style.visibility</p:attrName>
                                        </p:attrNameLst>
                                      </p:cBhvr>
                                      <p:to>
                                        <p:strVal val="visible"/>
                                      </p:to>
                                    </p:set>
                                    <p:animEffect transition="in" filter="fade">
                                      <p:cBhvr>
                                        <p:cTn id="72" dur="500"/>
                                        <p:tgtEl>
                                          <p:spTgt spid="3">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Effect transition="in" filter="fade">
                                      <p:cBhvr>
                                        <p:cTn id="77" dur="500"/>
                                        <p:tgtEl>
                                          <p:spTgt spid="3">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5" end="5"/>
                                            </p:txEl>
                                          </p:spTgt>
                                        </p:tgtEl>
                                        <p:attrNameLst>
                                          <p:attrName>style.visibility</p:attrName>
                                        </p:attrNameLst>
                                      </p:cBhvr>
                                      <p:to>
                                        <p:strVal val="visible"/>
                                      </p:to>
                                    </p:set>
                                    <p:animEffect transition="in" filter="fade">
                                      <p:cBhvr>
                                        <p:cTn id="82" dur="500"/>
                                        <p:tgtEl>
                                          <p:spTgt spid="3">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6" end="6"/>
                                            </p:txEl>
                                          </p:spTgt>
                                        </p:tgtEl>
                                        <p:attrNameLst>
                                          <p:attrName>style.visibility</p:attrName>
                                        </p:attrNameLst>
                                      </p:cBhvr>
                                      <p:to>
                                        <p:strVal val="visible"/>
                                      </p:to>
                                    </p:set>
                                    <p:animEffect transition="in" filter="fade">
                                      <p:cBhvr>
                                        <p:cTn id="87" dur="500"/>
                                        <p:tgtEl>
                                          <p:spTgt spid="3">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7" end="7"/>
                                            </p:txEl>
                                          </p:spTgt>
                                        </p:tgtEl>
                                        <p:attrNameLst>
                                          <p:attrName>style.visibility</p:attrName>
                                        </p:attrNameLst>
                                      </p:cBhvr>
                                      <p:to>
                                        <p:strVal val="visible"/>
                                      </p:to>
                                    </p:set>
                                    <p:animEffect transition="in" filter="fade">
                                      <p:cBhvr>
                                        <p:cTn id="9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
        <p:nvSpPr>
          <p:cNvPr id="5" name="Ορθογώνιο 4"/>
          <p:cNvSpPr/>
          <p:nvPr/>
        </p:nvSpPr>
        <p:spPr>
          <a:xfrm>
            <a:off x="97362" y="1052736"/>
            <a:ext cx="425936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araneus</a:t>
            </a:r>
            <a:endParaRPr lang="en-US" b="1">
              <a:solidFill>
                <a:srgbClr val="C00000"/>
              </a:solidFill>
            </a:endParaRPr>
          </a:p>
        </p:txBody>
      </p:sp>
      <p:sp>
        <p:nvSpPr>
          <p:cNvPr id="6" name="Ορθογώνιο 5"/>
          <p:cNvSpPr/>
          <p:nvPr/>
        </p:nvSpPr>
        <p:spPr>
          <a:xfrm>
            <a:off x="4713163" y="1052736"/>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a:solidFill>
                  <a:srgbClr val="C00000"/>
                </a:solidFill>
              </a:rPr>
              <a:t>S. </a:t>
            </a:r>
            <a:r>
              <a:rPr lang="en-US" b="1" i="1" err="1">
                <a:solidFill>
                  <a:srgbClr val="C00000"/>
                </a:solidFill>
              </a:rPr>
              <a:t>minutus</a:t>
            </a:r>
            <a:endParaRPr lang="en-US" b="1">
              <a:solidFill>
                <a:srgbClr val="C00000"/>
              </a:solidFill>
            </a:endParaRPr>
          </a:p>
        </p:txBody>
      </p:sp>
      <p:sp>
        <p:nvSpPr>
          <p:cNvPr id="7" name="Text Box 6"/>
          <p:cNvSpPr txBox="1">
            <a:spLocks noChangeArrowheads="1"/>
          </p:cNvSpPr>
          <p:nvPr/>
        </p:nvSpPr>
        <p:spPr bwMode="auto">
          <a:xfrm>
            <a:off x="179512" y="1772816"/>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Καρυότυπος: </a:t>
            </a:r>
            <a:r>
              <a:rPr lang="el-GR" b="1" i="1">
                <a:solidFill>
                  <a:srgbClr val="C00000"/>
                </a:solidFill>
              </a:rPr>
              <a:t>2</a:t>
            </a:r>
            <a:r>
              <a:rPr lang="en-US" b="1" i="1">
                <a:solidFill>
                  <a:srgbClr val="C00000"/>
                </a:solidFill>
              </a:rPr>
              <a:t>n</a:t>
            </a:r>
            <a:r>
              <a:rPr lang="en-US" b="1">
                <a:solidFill>
                  <a:srgbClr val="C00000"/>
                </a:solidFill>
              </a:rPr>
              <a:t>=</a:t>
            </a:r>
            <a:r>
              <a:rPr lang="el-GR" b="1">
                <a:solidFill>
                  <a:srgbClr val="C00000"/>
                </a:solidFill>
              </a:rPr>
              <a:t>2</a:t>
            </a:r>
            <a:r>
              <a:rPr lang="en-US" b="1">
                <a:solidFill>
                  <a:srgbClr val="C00000"/>
                </a:solidFill>
              </a:rPr>
              <a:t>0</a:t>
            </a:r>
            <a:r>
              <a:rPr lang="el-GR" b="1">
                <a:solidFill>
                  <a:srgbClr val="C00000"/>
                </a:solidFill>
              </a:rPr>
              <a:t>-33</a:t>
            </a:r>
            <a:r>
              <a:rPr lang="en-US" b="1">
                <a:solidFill>
                  <a:srgbClr val="C00000"/>
                </a:solidFill>
              </a:rPr>
              <a:t>, NF=</a:t>
            </a:r>
            <a:r>
              <a:rPr lang="el-GR" b="1">
                <a:solidFill>
                  <a:srgbClr val="C00000"/>
                </a:solidFill>
              </a:rPr>
              <a:t>4</a:t>
            </a:r>
            <a:r>
              <a:rPr lang="en-US" b="1">
                <a:solidFill>
                  <a:srgbClr val="C00000"/>
                </a:solidFill>
              </a:rPr>
              <a:t>0</a:t>
            </a:r>
            <a:r>
              <a:rPr lang="el-GR" b="1">
                <a:solidFill>
                  <a:srgbClr val="C00000"/>
                </a:solidFill>
              </a:rPr>
              <a:t>, λόγω </a:t>
            </a:r>
            <a:r>
              <a:rPr lang="en-US" b="1">
                <a:solidFill>
                  <a:srgbClr val="C00000"/>
                </a:solidFill>
              </a:rPr>
              <a:t>Robertsonian</a:t>
            </a:r>
            <a:r>
              <a:rPr lang="el-GR" b="1">
                <a:solidFill>
                  <a:srgbClr val="C00000"/>
                </a:solidFill>
              </a:rPr>
              <a:t> συντήξεων</a:t>
            </a:r>
          </a:p>
        </p:txBody>
      </p:sp>
      <p:sp>
        <p:nvSpPr>
          <p:cNvPr id="8" name="Text Box 6"/>
          <p:cNvSpPr txBox="1">
            <a:spLocks noChangeArrowheads="1"/>
          </p:cNvSpPr>
          <p:nvPr/>
        </p:nvSpPr>
        <p:spPr bwMode="auto">
          <a:xfrm>
            <a:off x="4644475" y="1772816"/>
            <a:ext cx="43924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a:solidFill>
                  <a:schemeClr val="accent2"/>
                </a:solidFill>
              </a:rPr>
              <a:t>Καρυότυπος: </a:t>
            </a:r>
            <a:r>
              <a:rPr lang="en-US" b="1" i="1">
                <a:solidFill>
                  <a:srgbClr val="C00000"/>
                </a:solidFill>
              </a:rPr>
              <a:t>2n</a:t>
            </a:r>
            <a:r>
              <a:rPr lang="en-US" b="1">
                <a:solidFill>
                  <a:srgbClr val="C00000"/>
                </a:solidFill>
              </a:rPr>
              <a:t>=</a:t>
            </a:r>
            <a:r>
              <a:rPr lang="el-GR" b="1">
                <a:solidFill>
                  <a:srgbClr val="C00000"/>
                </a:solidFill>
              </a:rPr>
              <a:t>42</a:t>
            </a:r>
            <a:r>
              <a:rPr lang="en-US" b="1">
                <a:solidFill>
                  <a:srgbClr val="C00000"/>
                </a:solidFill>
              </a:rPr>
              <a:t>, NF=</a:t>
            </a:r>
            <a:r>
              <a:rPr lang="el-GR" b="1">
                <a:solidFill>
                  <a:srgbClr val="C00000"/>
                </a:solidFill>
              </a:rPr>
              <a:t>54-56, με μικρή ποικιλότητα</a:t>
            </a:r>
          </a:p>
        </p:txBody>
      </p:sp>
      <p:pic>
        <p:nvPicPr>
          <p:cNvPr id="9" name="Picture 11" descr="rb fusion greek 2"/>
          <p:cNvPicPr>
            <a:picLocks noChangeAspect="1" noChangeArrowheads="1"/>
          </p:cNvPicPr>
          <p:nvPr/>
        </p:nvPicPr>
        <p:blipFill rotWithShape="1">
          <a:blip r:embed="rId3">
            <a:extLst>
              <a:ext uri="{28A0092B-C50C-407E-A947-70E740481C1C}">
                <a14:useLocalDpi xmlns:a14="http://schemas.microsoft.com/office/drawing/2010/main" val="0"/>
              </a:ext>
            </a:extLst>
          </a:blip>
          <a:srcRect l="22553" t="31338" r="14800" b="34331"/>
          <a:stretch/>
        </p:blipFill>
        <p:spPr bwMode="auto">
          <a:xfrm>
            <a:off x="214794" y="2624921"/>
            <a:ext cx="4321924" cy="1774672"/>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C:\Users\Τια Βάσω\Documents\Οι σαρώσεις μου\S. minutus karyotype0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49" b="5927"/>
          <a:stretch/>
        </p:blipFill>
        <p:spPr bwMode="auto">
          <a:xfrm>
            <a:off x="5017876" y="2528047"/>
            <a:ext cx="3645687" cy="3617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251520" y="4438853"/>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n-US" b="1">
                <a:solidFill>
                  <a:srgbClr val="C00000"/>
                </a:solidFill>
              </a:rPr>
              <a:t>To </a:t>
            </a:r>
            <a:r>
              <a:rPr lang="en-US" b="1" i="1">
                <a:solidFill>
                  <a:srgbClr val="C00000"/>
                </a:solidFill>
              </a:rPr>
              <a:t>S. araneus</a:t>
            </a:r>
            <a:r>
              <a:rPr lang="el-GR" b="1">
                <a:solidFill>
                  <a:srgbClr val="C00000"/>
                </a:solidFill>
              </a:rPr>
              <a:t> χαρακτηρίζεται από μία από τις εντυπωσιακότερες χρωμοσωματικές ποικιλότητες που έχουν μελετηθεί μέχρι σήμερα!</a:t>
            </a:r>
          </a:p>
        </p:txBody>
      </p:sp>
    </p:spTree>
    <p:extLst>
      <p:ext uri="{BB962C8B-B14F-4D97-AF65-F5344CB8AC3E}">
        <p14:creationId xmlns:p14="http://schemas.microsoft.com/office/powerpoint/2010/main" val="319425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626"/>
                                        </p:tgtEl>
                                        <p:attrNameLst>
                                          <p:attrName>style.visibility</p:attrName>
                                        </p:attrNameLst>
                                      </p:cBhvr>
                                      <p:to>
                                        <p:strVal val="visible"/>
                                      </p:to>
                                    </p:set>
                                    <p:animEffect transition="in" filter="fade">
                                      <p:cBhvr>
                                        <p:cTn id="3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82453" y="1052736"/>
            <a:ext cx="8579094"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Η εντυπωσιακή χρωμοσωματική ποικιλότητα του </a:t>
            </a:r>
            <a:r>
              <a:rPr lang="en-US" b="1" i="1">
                <a:solidFill>
                  <a:srgbClr val="C00000"/>
                </a:solidFill>
              </a:rPr>
              <a:t>S. araneus</a:t>
            </a:r>
            <a:endParaRPr lang="en-US" b="1">
              <a:solidFill>
                <a:srgbClr val="C00000"/>
              </a:solidFill>
            </a:endParaRPr>
          </a:p>
        </p:txBody>
      </p:sp>
      <p:pic>
        <p:nvPicPr>
          <p:cNvPr id="27650" name="Picture 2" descr="C:\Users\Τια Βάσω\Documents\Οι σαρώσεις μου\S.araneus chromosomal vari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48099"/>
            <a:ext cx="4733925" cy="28098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651" name="Picture 3" descr="C:\Users\Τια Βάσω\Documents\Οι σαρώσεις μου\S.araneus chromosomal variatio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972" y="1652736"/>
            <a:ext cx="3552825"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Tree>
    <p:extLst>
      <p:ext uri="{BB962C8B-B14F-4D97-AF65-F5344CB8AC3E}">
        <p14:creationId xmlns:p14="http://schemas.microsoft.com/office/powerpoint/2010/main" val="2373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500"/>
                                        <p:tgtEl>
                                          <p:spTgt spid="276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gtEl>
                                        <p:attrNameLst>
                                          <p:attrName>style.visibility</p:attrName>
                                        </p:attrNameLst>
                                      </p:cBhvr>
                                      <p:to>
                                        <p:strVal val="visible"/>
                                      </p:to>
                                    </p:set>
                                    <p:animEffect transition="in" filter="fade">
                                      <p:cBhvr>
                                        <p:cTn id="1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endParaRPr lang="el-GR" b="1">
              <a:solidFill>
                <a:srgbClr val="000000"/>
              </a:solidFill>
            </a:endParaRPr>
          </a:p>
        </p:txBody>
      </p:sp>
      <p:pic>
        <p:nvPicPr>
          <p:cNvPr id="104456" name="Picture 8" descr="mammal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1341438"/>
            <a:ext cx="5984875" cy="5461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4139952" y="2195338"/>
            <a:ext cx="2088232" cy="216024"/>
          </a:xfrm>
          <a:prstGeom prst="rect">
            <a:avLst/>
          </a:prstGeom>
          <a:solidFill>
            <a:srgbClr val="FFC000">
              <a:alpha val="2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Tree>
    <p:extLst>
      <p:ext uri="{BB962C8B-B14F-4D97-AF65-F5344CB8AC3E}">
        <p14:creationId xmlns:p14="http://schemas.microsoft.com/office/powerpoint/2010/main" val="159769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fade">
                                      <p:cBhvr>
                                        <p:cTn id="7" dur="1000"/>
                                        <p:tgtEl>
                                          <p:spTgt spid="1044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282453" y="1052736"/>
            <a:ext cx="8579094"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a:solidFill>
                  <a:srgbClr val="C00000"/>
                </a:solidFill>
              </a:rPr>
              <a:t>Η εντυπωσιακή χρωμοσωματική ποικιλότητα του </a:t>
            </a:r>
            <a:r>
              <a:rPr lang="en-US" b="1" i="1">
                <a:solidFill>
                  <a:srgbClr val="C00000"/>
                </a:solidFill>
              </a:rPr>
              <a:t>S. araneus</a:t>
            </a:r>
            <a:endParaRPr lang="en-US" b="1">
              <a:solidFill>
                <a:srgbClr val="C00000"/>
              </a:solidFill>
            </a:endParaRPr>
          </a:p>
        </p:txBody>
      </p:sp>
      <p:pic>
        <p:nvPicPr>
          <p:cNvPr id="28674" name="Picture 2" descr="C:\Users\Τια Βάσω\Documents\Οι σαρώσεις μου\S.araneus chromosomal variation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912" y="2062708"/>
            <a:ext cx="6829425"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Τια Βάσω\Documents\Οι σαρώσεις μου\S.araneus chromosomal variation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387" y="2062708"/>
            <a:ext cx="6848475"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Τια Βάσω\Documents\Οι σαρώσεις μου\S.araneus chromosomal variation3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2043658"/>
            <a:ext cx="6858001" cy="3257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755650" y="404664"/>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err="1">
                <a:solidFill>
                  <a:srgbClr val="800000"/>
                </a:solidFill>
              </a:rPr>
              <a:t>Υποοικ</a:t>
            </a:r>
            <a:r>
              <a:rPr lang="el-GR" sz="2800" b="1">
                <a:solidFill>
                  <a:srgbClr val="800000"/>
                </a:solidFill>
              </a:rPr>
              <a:t>. </a:t>
            </a:r>
            <a:r>
              <a:rPr lang="en-US" sz="2800" b="1" err="1">
                <a:solidFill>
                  <a:srgbClr val="800000"/>
                </a:solidFill>
              </a:rPr>
              <a:t>Soricinae</a:t>
            </a:r>
            <a:endParaRPr lang="el-GR" b="1">
              <a:solidFill>
                <a:srgbClr val="000000"/>
              </a:solidFill>
            </a:endParaRPr>
          </a:p>
        </p:txBody>
      </p:sp>
    </p:spTree>
    <p:extLst>
      <p:ext uri="{BB962C8B-B14F-4D97-AF65-F5344CB8AC3E}">
        <p14:creationId xmlns:p14="http://schemas.microsoft.com/office/powerpoint/2010/main" val="25511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674"/>
                                        </p:tgtEl>
                                      </p:cBhvr>
                                    </p:animEffect>
                                    <p:set>
                                      <p:cBhvr>
                                        <p:cTn id="12" dur="1" fill="hold">
                                          <p:stCondLst>
                                            <p:cond delay="499"/>
                                          </p:stCondLst>
                                        </p:cTn>
                                        <p:tgtEl>
                                          <p:spTgt spid="2867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8675"/>
                                        </p:tgtEl>
                                        <p:attrNameLst>
                                          <p:attrName>style.visibility</p:attrName>
                                        </p:attrNameLst>
                                      </p:cBhvr>
                                      <p:to>
                                        <p:strVal val="visible"/>
                                      </p:to>
                                    </p:set>
                                    <p:animEffect transition="in" filter="fade">
                                      <p:cBhvr>
                                        <p:cTn id="15" dur="500"/>
                                        <p:tgtEl>
                                          <p:spTgt spid="286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8675"/>
                                        </p:tgtEl>
                                      </p:cBhvr>
                                    </p:animEffect>
                                    <p:set>
                                      <p:cBhvr>
                                        <p:cTn id="20" dur="1" fill="hold">
                                          <p:stCondLst>
                                            <p:cond delay="499"/>
                                          </p:stCondLst>
                                        </p:cTn>
                                        <p:tgtEl>
                                          <p:spTgt spid="2867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8676"/>
                                        </p:tgtEl>
                                        <p:attrNameLst>
                                          <p:attrName>style.visibility</p:attrName>
                                        </p:attrNameLst>
                                      </p:cBhvr>
                                      <p:to>
                                        <p:strVal val="visible"/>
                                      </p:to>
                                    </p:set>
                                    <p:animEffect transition="in" filter="fade">
                                      <p:cBhvr>
                                        <p:cTn id="23"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954107"/>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Ταξινόμηση-πονοκέφαλος</a:t>
            </a:r>
            <a:endParaRPr lang="el-GR" b="1">
              <a:solidFill>
                <a:srgbClr val="000000"/>
              </a:solidFill>
            </a:endParaRPr>
          </a:p>
        </p:txBody>
      </p:sp>
      <p:sp>
        <p:nvSpPr>
          <p:cNvPr id="3" name="Text Box 6"/>
          <p:cNvSpPr txBox="1">
            <a:spLocks noChangeArrowheads="1"/>
          </p:cNvSpPr>
          <p:nvPr/>
        </p:nvSpPr>
        <p:spPr bwMode="auto">
          <a:xfrm>
            <a:off x="235484" y="1743492"/>
            <a:ext cx="48958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Παλαιά ονομασία</a:t>
            </a:r>
            <a:r>
              <a:rPr lang="en-US" sz="2000" b="1">
                <a:solidFill>
                  <a:srgbClr val="333399"/>
                </a:solidFill>
              </a:rPr>
              <a:t> </a:t>
            </a:r>
            <a:r>
              <a:rPr lang="el-GR" sz="2000" b="1">
                <a:solidFill>
                  <a:srgbClr val="333399"/>
                </a:solidFill>
              </a:rPr>
              <a:t>Τάξης: </a:t>
            </a:r>
            <a:r>
              <a:rPr lang="en-US" sz="2000" b="1">
                <a:solidFill>
                  <a:srgbClr val="C00000"/>
                </a:solidFill>
              </a:rPr>
              <a:t>Insectivora</a:t>
            </a:r>
            <a:r>
              <a:rPr lang="en-US" sz="2000" b="1">
                <a:solidFill>
                  <a:srgbClr val="333399"/>
                </a:solidFill>
              </a:rPr>
              <a:t>, </a:t>
            </a:r>
            <a:r>
              <a:rPr lang="el-GR" sz="2000" b="1">
                <a:solidFill>
                  <a:srgbClr val="333399"/>
                </a:solidFill>
              </a:rPr>
              <a:t>η οποία όμως αποτελούσε ‘</a:t>
            </a:r>
            <a:r>
              <a:rPr lang="en-US" sz="2000" b="1">
                <a:solidFill>
                  <a:srgbClr val="333399"/>
                </a:solidFill>
              </a:rPr>
              <a:t>wastebasket-taxon</a:t>
            </a:r>
            <a:r>
              <a:rPr lang="el-GR" sz="2000" b="1">
                <a:solidFill>
                  <a:srgbClr val="333399"/>
                </a:solidFill>
              </a:rPr>
              <a:t>’</a:t>
            </a:r>
            <a:r>
              <a:rPr lang="en-US" sz="2000" b="1">
                <a:solidFill>
                  <a:srgbClr val="333399"/>
                </a:solidFill>
              </a:rPr>
              <a:t>.</a:t>
            </a:r>
            <a:endParaRPr lang="en-GB" sz="2000" b="1">
              <a:solidFill>
                <a:srgbClr val="333399"/>
              </a:solidFill>
            </a:endParaRPr>
          </a:p>
        </p:txBody>
      </p:sp>
      <p:sp>
        <p:nvSpPr>
          <p:cNvPr id="4" name="Text Box 6"/>
          <p:cNvSpPr txBox="1">
            <a:spLocks noChangeArrowheads="1"/>
          </p:cNvSpPr>
          <p:nvPr/>
        </p:nvSpPr>
        <p:spPr bwMode="auto">
          <a:xfrm>
            <a:off x="235484" y="2902806"/>
            <a:ext cx="489585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Ταξινομική αναθεώρηση οδήγησε στην απόσχιση ομάδων από τα </a:t>
            </a:r>
            <a:r>
              <a:rPr lang="en-US" sz="2000" b="1">
                <a:solidFill>
                  <a:srgbClr val="333399"/>
                </a:solidFill>
              </a:rPr>
              <a:t>Insectivora, </a:t>
            </a:r>
            <a:r>
              <a:rPr lang="el-GR" sz="2000" b="1">
                <a:solidFill>
                  <a:srgbClr val="333399"/>
                </a:solidFill>
              </a:rPr>
              <a:t>οι οποίες απετέλεσαν ξεχωριστές Τάξεις </a:t>
            </a:r>
            <a:r>
              <a:rPr lang="en-US" sz="2000" b="1">
                <a:solidFill>
                  <a:srgbClr val="C00000"/>
                </a:solidFill>
              </a:rPr>
              <a:t>(</a:t>
            </a:r>
            <a:r>
              <a:rPr lang="el-GR" sz="2000" b="1" err="1">
                <a:solidFill>
                  <a:srgbClr val="C00000"/>
                </a:solidFill>
              </a:rPr>
              <a:t>Μενότυφλα</a:t>
            </a:r>
            <a:r>
              <a:rPr lang="el-GR" sz="2000" b="1">
                <a:solidFill>
                  <a:srgbClr val="C00000"/>
                </a:solidFill>
              </a:rPr>
              <a:t>) = φέρουν τυφλό)</a:t>
            </a:r>
            <a:r>
              <a:rPr lang="el-GR" sz="2000" b="1">
                <a:solidFill>
                  <a:srgbClr val="333399"/>
                </a:solidFill>
              </a:rPr>
              <a:t>:</a:t>
            </a:r>
          </a:p>
        </p:txBody>
      </p:sp>
      <p:sp>
        <p:nvSpPr>
          <p:cNvPr id="5" name="Text Box 6"/>
          <p:cNvSpPr txBox="1">
            <a:spLocks noChangeArrowheads="1"/>
          </p:cNvSpPr>
          <p:nvPr/>
        </p:nvSpPr>
        <p:spPr bwMode="auto">
          <a:xfrm>
            <a:off x="474258" y="4677673"/>
            <a:ext cx="4895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C00000"/>
                </a:solidFill>
              </a:rPr>
              <a:t> Τάξη </a:t>
            </a:r>
            <a:r>
              <a:rPr lang="en-US" sz="2000" b="1" err="1">
                <a:solidFill>
                  <a:srgbClr val="C00000"/>
                </a:solidFill>
              </a:rPr>
              <a:t>Scandentia</a:t>
            </a:r>
            <a:r>
              <a:rPr lang="en-US" sz="2000" b="1">
                <a:solidFill>
                  <a:srgbClr val="C00000"/>
                </a:solidFill>
              </a:rPr>
              <a:t> </a:t>
            </a:r>
            <a:r>
              <a:rPr lang="el-GR" sz="2000" b="1">
                <a:solidFill>
                  <a:srgbClr val="C00000"/>
                </a:solidFill>
              </a:rPr>
              <a:t>(</a:t>
            </a:r>
            <a:r>
              <a:rPr lang="el-GR" sz="2000" b="1" err="1">
                <a:solidFill>
                  <a:srgbClr val="C00000"/>
                </a:solidFill>
              </a:rPr>
              <a:t>Δενδρομυγαλές</a:t>
            </a:r>
            <a:r>
              <a:rPr lang="el-GR" sz="2000" b="1">
                <a:solidFill>
                  <a:srgbClr val="C00000"/>
                </a:solidFill>
              </a:rPr>
              <a:t>)</a:t>
            </a:r>
          </a:p>
        </p:txBody>
      </p:sp>
      <p:sp>
        <p:nvSpPr>
          <p:cNvPr id="6" name="Text Box 6"/>
          <p:cNvSpPr txBox="1">
            <a:spLocks noChangeArrowheads="1"/>
          </p:cNvSpPr>
          <p:nvPr/>
        </p:nvSpPr>
        <p:spPr bwMode="auto">
          <a:xfrm>
            <a:off x="474258" y="5221434"/>
            <a:ext cx="5119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Τάξη </a:t>
            </a:r>
            <a:r>
              <a:rPr lang="en-US" sz="2000" b="1" err="1">
                <a:solidFill>
                  <a:srgbClr val="C00000"/>
                </a:solidFill>
              </a:rPr>
              <a:t>Macroscelidea</a:t>
            </a:r>
            <a:r>
              <a:rPr lang="en-US" sz="2000" b="1">
                <a:solidFill>
                  <a:srgbClr val="C00000"/>
                </a:solidFill>
              </a:rPr>
              <a:t> </a:t>
            </a:r>
            <a:r>
              <a:rPr lang="el-GR" sz="2000" b="1">
                <a:solidFill>
                  <a:srgbClr val="C00000"/>
                </a:solidFill>
              </a:rPr>
              <a:t>(</a:t>
            </a:r>
            <a:r>
              <a:rPr lang="el-GR" sz="2000" b="1" err="1">
                <a:solidFill>
                  <a:srgbClr val="C00000"/>
                </a:solidFill>
              </a:rPr>
              <a:t>Ελεφαντομυγαλές</a:t>
            </a:r>
            <a:r>
              <a:rPr lang="el-GR" sz="2000" b="1">
                <a:solidFill>
                  <a:srgbClr val="C00000"/>
                </a:solidFill>
              </a:rPr>
              <a:t>)</a:t>
            </a:r>
          </a:p>
        </p:txBody>
      </p:sp>
      <p:sp>
        <p:nvSpPr>
          <p:cNvPr id="7" name="Text Box 6"/>
          <p:cNvSpPr txBox="1">
            <a:spLocks noChangeArrowheads="1"/>
          </p:cNvSpPr>
          <p:nvPr/>
        </p:nvSpPr>
        <p:spPr bwMode="auto">
          <a:xfrm>
            <a:off x="474258" y="5765194"/>
            <a:ext cx="4895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C00000"/>
                </a:solidFill>
              </a:rPr>
              <a:t> Τάξη </a:t>
            </a:r>
            <a:r>
              <a:rPr lang="en-US" sz="2000" b="1" err="1">
                <a:solidFill>
                  <a:srgbClr val="C00000"/>
                </a:solidFill>
              </a:rPr>
              <a:t>Dermoptera</a:t>
            </a:r>
            <a:r>
              <a:rPr lang="en-US" sz="2000" b="1">
                <a:solidFill>
                  <a:srgbClr val="C00000"/>
                </a:solidFill>
              </a:rPr>
              <a:t> </a:t>
            </a:r>
            <a:r>
              <a:rPr lang="el-GR" sz="2000" b="1">
                <a:solidFill>
                  <a:srgbClr val="C00000"/>
                </a:solidFill>
              </a:rPr>
              <a:t>(</a:t>
            </a:r>
            <a:r>
              <a:rPr lang="en-US" sz="2000" b="1">
                <a:solidFill>
                  <a:srgbClr val="C00000"/>
                </a:solidFill>
              </a:rPr>
              <a:t>Colugos</a:t>
            </a:r>
            <a:r>
              <a:rPr lang="el-GR" sz="2000" b="1">
                <a:solidFill>
                  <a:srgbClr val="C00000"/>
                </a:solidFill>
              </a:rPr>
              <a:t>)</a:t>
            </a:r>
          </a:p>
        </p:txBody>
      </p:sp>
      <p:pic>
        <p:nvPicPr>
          <p:cNvPr id="3074" name="Picture 2" descr="Common Tree Shr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257" y="2739436"/>
            <a:ext cx="333375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commons/8/81/Rhynchocyon_petersi_from_si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9776" y="2853737"/>
            <a:ext cx="3414712"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atalia996.files.wordpress.com/2011/02/c3a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666" y="1772816"/>
            <a:ext cx="3326933" cy="443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xit" presetSubtype="0" fill="hold" nodeType="withEffect">
                                  <p:stCondLst>
                                    <p:cond delay="0"/>
                                  </p:stCondLst>
                                  <p:childTnLst>
                                    <p:animEffect transition="out" filter="fade">
                                      <p:cBhvr>
                                        <p:cTn id="27" dur="500"/>
                                        <p:tgtEl>
                                          <p:spTgt spid="3074"/>
                                        </p:tgtEl>
                                      </p:cBhvr>
                                    </p:animEffect>
                                    <p:set>
                                      <p:cBhvr>
                                        <p:cTn id="28" dur="1" fill="hold">
                                          <p:stCondLst>
                                            <p:cond delay="499"/>
                                          </p:stCondLst>
                                        </p:cTn>
                                        <p:tgtEl>
                                          <p:spTgt spid="307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xit" presetSubtype="0" fill="hold" nodeType="withEffect">
                                  <p:stCondLst>
                                    <p:cond delay="0"/>
                                  </p:stCondLst>
                                  <p:childTnLst>
                                    <p:animEffect transition="out" filter="fade">
                                      <p:cBhvr>
                                        <p:cTn id="38" dur="500"/>
                                        <p:tgtEl>
                                          <p:spTgt spid="3076"/>
                                        </p:tgtEl>
                                      </p:cBhvr>
                                    </p:animEffect>
                                    <p:set>
                                      <p:cBhvr>
                                        <p:cTn id="39" dur="1" fill="hold">
                                          <p:stCondLst>
                                            <p:cond delay="499"/>
                                          </p:stCondLst>
                                        </p:cTn>
                                        <p:tgtEl>
                                          <p:spTgt spid="307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fade">
                                      <p:cBhvr>
                                        <p:cTn id="4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5484" y="1628800"/>
            <a:ext cx="48958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333399"/>
                </a:solidFill>
              </a:rPr>
              <a:t>  Απέμεινε η </a:t>
            </a:r>
            <a:r>
              <a:rPr lang="el-GR" sz="2000" b="1">
                <a:solidFill>
                  <a:srgbClr val="C00000"/>
                </a:solidFill>
              </a:rPr>
              <a:t>Τάξη </a:t>
            </a:r>
            <a:r>
              <a:rPr lang="el-GR" sz="2000" b="1" err="1">
                <a:solidFill>
                  <a:srgbClr val="C00000"/>
                </a:solidFill>
              </a:rPr>
              <a:t>Λιπότυφλα</a:t>
            </a:r>
            <a:r>
              <a:rPr lang="el-GR" sz="2000" b="1">
                <a:solidFill>
                  <a:srgbClr val="C00000"/>
                </a:solidFill>
              </a:rPr>
              <a:t> (= χωρίς τυφλό</a:t>
            </a:r>
            <a:r>
              <a:rPr lang="el-GR" sz="2000" b="1">
                <a:solidFill>
                  <a:srgbClr val="333399"/>
                </a:solidFill>
              </a:rPr>
              <a:t>, η οποία ακολούθως διαχωρίζεται  σε τρεις:</a:t>
            </a:r>
            <a:endParaRPr lang="en-GB" sz="2000" b="1">
              <a:solidFill>
                <a:srgbClr val="333399"/>
              </a:solidFill>
            </a:endParaRPr>
          </a:p>
        </p:txBody>
      </p:sp>
      <p:sp>
        <p:nvSpPr>
          <p:cNvPr id="5" name="Text Box 6"/>
          <p:cNvSpPr txBox="1">
            <a:spLocks noChangeArrowheads="1"/>
          </p:cNvSpPr>
          <p:nvPr/>
        </p:nvSpPr>
        <p:spPr bwMode="auto">
          <a:xfrm>
            <a:off x="474258" y="2594228"/>
            <a:ext cx="4895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C00000"/>
                </a:solidFill>
              </a:rPr>
              <a:t> Τάξη </a:t>
            </a:r>
            <a:r>
              <a:rPr lang="en-US" sz="2000" b="1" err="1">
                <a:solidFill>
                  <a:srgbClr val="C00000"/>
                </a:solidFill>
              </a:rPr>
              <a:t>Afrosoricida</a:t>
            </a:r>
            <a:endParaRPr lang="el-GR" sz="2000" b="1">
              <a:solidFill>
                <a:srgbClr val="C00000"/>
              </a:solidFill>
            </a:endParaRPr>
          </a:p>
        </p:txBody>
      </p:sp>
      <p:sp>
        <p:nvSpPr>
          <p:cNvPr id="6" name="Text Box 6"/>
          <p:cNvSpPr txBox="1">
            <a:spLocks noChangeArrowheads="1"/>
          </p:cNvSpPr>
          <p:nvPr/>
        </p:nvSpPr>
        <p:spPr bwMode="auto">
          <a:xfrm>
            <a:off x="474258" y="3147357"/>
            <a:ext cx="59699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Τάξη </a:t>
            </a:r>
            <a:r>
              <a:rPr lang="en-US" sz="2000" b="1" err="1">
                <a:solidFill>
                  <a:srgbClr val="C00000"/>
                </a:solidFill>
              </a:rPr>
              <a:t>Erinaceomorpha</a:t>
            </a:r>
            <a:r>
              <a:rPr lang="en-US" sz="2000" b="1">
                <a:solidFill>
                  <a:srgbClr val="C00000"/>
                </a:solidFill>
              </a:rPr>
              <a:t> (</a:t>
            </a:r>
            <a:r>
              <a:rPr lang="el-GR" sz="2000" b="1">
                <a:solidFill>
                  <a:srgbClr val="C00000"/>
                </a:solidFill>
              </a:rPr>
              <a:t>σκαντζόχοιροι)</a:t>
            </a:r>
          </a:p>
        </p:txBody>
      </p:sp>
      <p:sp>
        <p:nvSpPr>
          <p:cNvPr id="7" name="Text Box 6"/>
          <p:cNvSpPr txBox="1">
            <a:spLocks noChangeArrowheads="1"/>
          </p:cNvSpPr>
          <p:nvPr/>
        </p:nvSpPr>
        <p:spPr bwMode="auto">
          <a:xfrm>
            <a:off x="474258" y="3700486"/>
            <a:ext cx="48958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buFontTx/>
              <a:buChar char="•"/>
            </a:pPr>
            <a:r>
              <a:rPr lang="el-GR" sz="2000" b="1">
                <a:solidFill>
                  <a:srgbClr val="C00000"/>
                </a:solidFill>
              </a:rPr>
              <a:t> Τάξη </a:t>
            </a:r>
            <a:r>
              <a:rPr lang="en-US" sz="2000" b="1" err="1">
                <a:solidFill>
                  <a:srgbClr val="C00000"/>
                </a:solidFill>
              </a:rPr>
              <a:t>Soricomorpha</a:t>
            </a:r>
            <a:r>
              <a:rPr lang="en-US" sz="2000" b="1">
                <a:solidFill>
                  <a:srgbClr val="C00000"/>
                </a:solidFill>
              </a:rPr>
              <a:t> (</a:t>
            </a:r>
            <a:r>
              <a:rPr lang="el-GR" sz="2000" b="1">
                <a:solidFill>
                  <a:srgbClr val="C00000"/>
                </a:solidFill>
              </a:rPr>
              <a:t>μυγαλές, ασπάλακες)</a:t>
            </a:r>
          </a:p>
        </p:txBody>
      </p:sp>
      <p:sp>
        <p:nvSpPr>
          <p:cNvPr id="11" name="Text Box 2"/>
          <p:cNvSpPr txBox="1">
            <a:spLocks noChangeArrowheads="1"/>
          </p:cNvSpPr>
          <p:nvPr/>
        </p:nvSpPr>
        <p:spPr bwMode="auto">
          <a:xfrm>
            <a:off x="755650" y="476250"/>
            <a:ext cx="7561263" cy="954107"/>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a:t>
            </a:r>
            <a:r>
              <a:rPr lang="el-GR" sz="2800" b="1" err="1">
                <a:solidFill>
                  <a:srgbClr val="800000"/>
                </a:solidFill>
              </a:rPr>
              <a:t>Ευλιπότυφλα</a:t>
            </a:r>
            <a:r>
              <a:rPr lang="el-GR" sz="2800" b="1">
                <a:solidFill>
                  <a:srgbClr val="800000"/>
                </a:solidFill>
              </a:rPr>
              <a:t>: Ταξινόμηση-πονοκέφαλος</a:t>
            </a:r>
            <a:endParaRPr lang="el-GR" b="1">
              <a:solidFill>
                <a:srgbClr val="000000"/>
              </a:solidFill>
            </a:endParaRPr>
          </a:p>
        </p:txBody>
      </p:sp>
      <p:pic>
        <p:nvPicPr>
          <p:cNvPr id="4098" name="Picture 2" descr="http://scienceblogs.com/zooillogix/wp-content/blogs.dir/253/files/2012/04/i-0ee9e3209a23656b7703514b951e0151-hedgehog%20tenre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980832"/>
            <a:ext cx="329565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06325395c79ecda7204d263d69abc553-otter shr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019" y="4135211"/>
            <a:ext cx="428625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2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xit" presetSubtype="0" fill="hold" nodeType="withEffect">
                                  <p:stCondLst>
                                    <p:cond delay="0"/>
                                  </p:stCondLst>
                                  <p:childTnLst>
                                    <p:animEffect transition="out" filter="fade">
                                      <p:cBhvr>
                                        <p:cTn id="25" dur="500"/>
                                        <p:tgtEl>
                                          <p:spTgt spid="4098"/>
                                        </p:tgtEl>
                                      </p:cBhvr>
                                    </p:animEffect>
                                    <p:set>
                                      <p:cBhvr>
                                        <p:cTn id="26" dur="1" fill="hold">
                                          <p:stCondLst>
                                            <p:cond delay="499"/>
                                          </p:stCondLst>
                                        </p:cTn>
                                        <p:tgtEl>
                                          <p:spTgt spid="409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100"/>
                                        </p:tgtEl>
                                      </p:cBhvr>
                                    </p:animEffect>
                                    <p:set>
                                      <p:cBhvr>
                                        <p:cTn id="29" dur="1" fill="hold">
                                          <p:stCondLst>
                                            <p:cond delay="499"/>
                                          </p:stCondLst>
                                        </p:cTn>
                                        <p:tgtEl>
                                          <p:spTgt spid="410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4693</Words>
  <Application>Microsoft Office PowerPoint</Application>
  <PresentationFormat>On-screen Show (4:3)</PresentationFormat>
  <Paragraphs>531</Paragraphs>
  <Slides>70</Slides>
  <Notes>68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Times New Roman</vt:lpstr>
      <vt:lpstr>Wingdings</vt:lpstr>
      <vt:lpstr>Προεπιλεγμένη σχεδίαση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Γιώργος Μήτσαινας</dc:creator>
  <cp:lastModifiedBy>Μήτσαινας Γεώργιος</cp:lastModifiedBy>
  <cp:revision>1</cp:revision>
  <dcterms:created xsi:type="dcterms:W3CDTF">2014-04-08T09:10:10Z</dcterms:created>
  <dcterms:modified xsi:type="dcterms:W3CDTF">2025-04-29T10:32:01Z</dcterms:modified>
</cp:coreProperties>
</file>