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7" r:id="rId2"/>
    <p:sldId id="588" r:id="rId3"/>
    <p:sldId id="589" r:id="rId4"/>
    <p:sldId id="617" r:id="rId5"/>
    <p:sldId id="584" r:id="rId6"/>
    <p:sldId id="585" r:id="rId7"/>
    <p:sldId id="591" r:id="rId8"/>
    <p:sldId id="592" r:id="rId9"/>
    <p:sldId id="593" r:id="rId10"/>
    <p:sldId id="580" r:id="rId11"/>
    <p:sldId id="581" r:id="rId12"/>
    <p:sldId id="594" r:id="rId13"/>
    <p:sldId id="595" r:id="rId14"/>
    <p:sldId id="596" r:id="rId15"/>
    <p:sldId id="582" r:id="rId16"/>
    <p:sldId id="583" r:id="rId17"/>
    <p:sldId id="597" r:id="rId18"/>
    <p:sldId id="598" r:id="rId19"/>
    <p:sldId id="599" r:id="rId20"/>
    <p:sldId id="604" r:id="rId21"/>
    <p:sldId id="605" r:id="rId22"/>
    <p:sldId id="606" r:id="rId23"/>
    <p:sldId id="607" r:id="rId24"/>
    <p:sldId id="608" r:id="rId25"/>
    <p:sldId id="609" r:id="rId26"/>
    <p:sldId id="600" r:id="rId27"/>
    <p:sldId id="601" r:id="rId28"/>
    <p:sldId id="658" r:id="rId29"/>
    <p:sldId id="602" r:id="rId30"/>
    <p:sldId id="603" r:id="rId31"/>
    <p:sldId id="586" r:id="rId32"/>
    <p:sldId id="657" r:id="rId33"/>
    <p:sldId id="610" r:id="rId34"/>
    <p:sldId id="611" r:id="rId35"/>
    <p:sldId id="612" r:id="rId36"/>
    <p:sldId id="613" r:id="rId37"/>
    <p:sldId id="614" r:id="rId38"/>
    <p:sldId id="615" r:id="rId39"/>
    <p:sldId id="616" r:id="rId40"/>
    <p:sldId id="618" r:id="rId41"/>
    <p:sldId id="619" r:id="rId42"/>
    <p:sldId id="620" r:id="rId43"/>
    <p:sldId id="621" r:id="rId44"/>
    <p:sldId id="622" r:id="rId45"/>
    <p:sldId id="623" r:id="rId46"/>
    <p:sldId id="624" r:id="rId47"/>
    <p:sldId id="625" r:id="rId48"/>
    <p:sldId id="626" r:id="rId49"/>
    <p:sldId id="627" r:id="rId50"/>
    <p:sldId id="628" r:id="rId51"/>
    <p:sldId id="629" r:id="rId52"/>
    <p:sldId id="630" r:id="rId53"/>
    <p:sldId id="631" r:id="rId54"/>
    <p:sldId id="632" r:id="rId55"/>
    <p:sldId id="633" r:id="rId56"/>
    <p:sldId id="634" r:id="rId57"/>
    <p:sldId id="635" r:id="rId58"/>
    <p:sldId id="636" r:id="rId59"/>
    <p:sldId id="637" r:id="rId60"/>
    <p:sldId id="638" r:id="rId61"/>
    <p:sldId id="639" r:id="rId62"/>
    <p:sldId id="640" r:id="rId63"/>
    <p:sldId id="641" r:id="rId64"/>
    <p:sldId id="642" r:id="rId65"/>
    <p:sldId id="643" r:id="rId66"/>
    <p:sldId id="644" r:id="rId67"/>
    <p:sldId id="645" r:id="rId68"/>
    <p:sldId id="646" r:id="rId69"/>
    <p:sldId id="647" r:id="rId70"/>
    <p:sldId id="648" r:id="rId71"/>
    <p:sldId id="649" r:id="rId72"/>
    <p:sldId id="650" r:id="rId73"/>
    <p:sldId id="651" r:id="rId74"/>
    <p:sldId id="652" r:id="rId75"/>
    <p:sldId id="653" r:id="rId76"/>
    <p:sldId id="654" r:id="rId77"/>
    <p:sldId id="655" r:id="rId78"/>
    <p:sldId id="656" r:id="rId79"/>
  </p:sldIdLst>
  <p:sldSz cx="9144000" cy="6858000" type="screen4x3"/>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6699"/>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2A7FBB-A2AD-4477-930C-A0544B1B4101}" v="89" dt="2026-04-03T05:57:48.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12" y="3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09"/>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Μήτσαινας Γεώργιος" userId="8758a99c-d362-46a7-903b-5688051a7711" providerId="ADAL" clId="{6B107151-F5C8-49CB-BC87-635310C2FC64}"/>
    <pc:docChg chg="modSld">
      <pc:chgData name="Μήτσαινας Γεώργιος" userId="8758a99c-d362-46a7-903b-5688051a7711" providerId="ADAL" clId="{6B107151-F5C8-49CB-BC87-635310C2FC64}" dt="2026-04-03T05:57:48.160" v="88" actId="20577"/>
      <pc:docMkLst>
        <pc:docMk/>
      </pc:docMkLst>
      <pc:sldChg chg="modAnim">
        <pc:chgData name="Μήτσαινας Γεώργιος" userId="8758a99c-d362-46a7-903b-5688051a7711" providerId="ADAL" clId="{6B107151-F5C8-49CB-BC87-635310C2FC64}" dt="2026-04-03T05:54:58.876" v="1"/>
        <pc:sldMkLst>
          <pc:docMk/>
          <pc:sldMk cId="4281182834" sldId="594"/>
        </pc:sldMkLst>
      </pc:sldChg>
      <pc:sldChg chg="modAnim">
        <pc:chgData name="Μήτσαινας Γεώργιος" userId="8758a99c-d362-46a7-903b-5688051a7711" providerId="ADAL" clId="{6B107151-F5C8-49CB-BC87-635310C2FC64}" dt="2026-04-03T05:56:06.259" v="2"/>
        <pc:sldMkLst>
          <pc:docMk/>
          <pc:sldMk cId="1582267611" sldId="600"/>
        </pc:sldMkLst>
      </pc:sldChg>
      <pc:sldChg chg="modSp">
        <pc:chgData name="Μήτσαινας Γεώργιος" userId="8758a99c-d362-46a7-903b-5688051a7711" providerId="ADAL" clId="{6B107151-F5C8-49CB-BC87-635310C2FC64}" dt="2026-04-03T05:57:48.160" v="88" actId="20577"/>
        <pc:sldMkLst>
          <pc:docMk/>
          <pc:sldMk cId="3119782822" sldId="604"/>
        </pc:sldMkLst>
        <pc:spChg chg="mod">
          <ac:chgData name="Μήτσαινας Γεώργιος" userId="8758a99c-d362-46a7-903b-5688051a7711" providerId="ADAL" clId="{6B107151-F5C8-49CB-BC87-635310C2FC64}" dt="2026-04-03T05:57:48.160" v="88" actId="20577"/>
          <ac:spMkLst>
            <pc:docMk/>
            <pc:sldMk cId="3119782822" sldId="604"/>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3634"/>
          </a:xfrm>
          <a:prstGeom prst="rect">
            <a:avLst/>
          </a:prstGeom>
        </p:spPr>
        <p:txBody>
          <a:bodyPr vert="horz" lIns="90142" tIns="45071" rIns="90142" bIns="45071"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3634"/>
          </a:xfrm>
          <a:prstGeom prst="rect">
            <a:avLst/>
          </a:prstGeom>
        </p:spPr>
        <p:txBody>
          <a:bodyPr vert="horz" lIns="90142" tIns="45071" rIns="90142" bIns="45071" rtlCol="0"/>
          <a:lstStyle>
            <a:lvl1pPr algn="r">
              <a:defRPr sz="1200"/>
            </a:lvl1pPr>
          </a:lstStyle>
          <a:p>
            <a:fld id="{80DCE617-FFE5-481D-93D7-9CB6C76BD841}" type="datetimeFigureOut">
              <a:rPr lang="el-GR" smtClean="0"/>
              <a:t>3/4/2026</a:t>
            </a:fld>
            <a:endParaRPr lang="el-GR"/>
          </a:p>
        </p:txBody>
      </p:sp>
      <p:sp>
        <p:nvSpPr>
          <p:cNvPr id="4" name="Θέση εικόνας διαφάνειας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0142" tIns="45071" rIns="90142" bIns="45071" rtlCol="0" anchor="ctr"/>
          <a:lstStyle/>
          <a:p>
            <a:endParaRPr lang="el-GR"/>
          </a:p>
        </p:txBody>
      </p:sp>
      <p:sp>
        <p:nvSpPr>
          <p:cNvPr id="5" name="Θέση σημειώσεων 4"/>
          <p:cNvSpPr>
            <a:spLocks noGrp="1"/>
          </p:cNvSpPr>
          <p:nvPr>
            <p:ph type="body" sz="quarter" idx="3"/>
          </p:nvPr>
        </p:nvSpPr>
        <p:spPr>
          <a:xfrm>
            <a:off x="679768" y="4689516"/>
            <a:ext cx="5438140" cy="4442699"/>
          </a:xfrm>
          <a:prstGeom prst="rect">
            <a:avLst/>
          </a:prstGeom>
        </p:spPr>
        <p:txBody>
          <a:bodyPr vert="horz" lIns="90142" tIns="45071" rIns="90142" bIns="4507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377317"/>
            <a:ext cx="2945659" cy="493634"/>
          </a:xfrm>
          <a:prstGeom prst="rect">
            <a:avLst/>
          </a:prstGeom>
        </p:spPr>
        <p:txBody>
          <a:bodyPr vert="horz" lIns="90142" tIns="45071" rIns="90142" bIns="45071"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377317"/>
            <a:ext cx="2945659" cy="493634"/>
          </a:xfrm>
          <a:prstGeom prst="rect">
            <a:avLst/>
          </a:prstGeom>
        </p:spPr>
        <p:txBody>
          <a:bodyPr vert="horz" lIns="90142" tIns="45071" rIns="90142" bIns="45071" rtlCol="0" anchor="b"/>
          <a:lstStyle>
            <a:lvl1pPr algn="r">
              <a:defRPr sz="1200"/>
            </a:lvl1pPr>
          </a:lstStyle>
          <a:p>
            <a:fld id="{B141215A-E5BC-4665-918F-2AEA2ACBAF10}" type="slidenum">
              <a:rPr lang="el-GR" smtClean="0"/>
              <a:t>‹#›</a:t>
            </a:fld>
            <a:endParaRPr lang="el-GR"/>
          </a:p>
        </p:txBody>
      </p:sp>
    </p:spTree>
    <p:extLst>
      <p:ext uri="{BB962C8B-B14F-4D97-AF65-F5344CB8AC3E}">
        <p14:creationId xmlns:p14="http://schemas.microsoft.com/office/powerpoint/2010/main" val="1509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250506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28</a:t>
            </a:fld>
            <a:endParaRPr lang="el-GR"/>
          </a:p>
        </p:txBody>
      </p:sp>
    </p:spTree>
    <p:extLst>
      <p:ext uri="{BB962C8B-B14F-4D97-AF65-F5344CB8AC3E}">
        <p14:creationId xmlns:p14="http://schemas.microsoft.com/office/powerpoint/2010/main" val="322398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31</a:t>
            </a:fld>
            <a:endParaRPr lang="el-GR"/>
          </a:p>
        </p:txBody>
      </p:sp>
    </p:spTree>
    <p:extLst>
      <p:ext uri="{BB962C8B-B14F-4D97-AF65-F5344CB8AC3E}">
        <p14:creationId xmlns:p14="http://schemas.microsoft.com/office/powerpoint/2010/main" val="3293972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18</a:t>
            </a:fld>
            <a:endParaRPr lang="el-GR"/>
          </a:p>
        </p:txBody>
      </p:sp>
    </p:spTree>
    <p:extLst>
      <p:ext uri="{BB962C8B-B14F-4D97-AF65-F5344CB8AC3E}">
        <p14:creationId xmlns:p14="http://schemas.microsoft.com/office/powerpoint/2010/main" val="228176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66989102-6CF0-4C9A-B815-7E38F1933A9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329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14B13B9-E3B2-4CD9-8939-28D275084A6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747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A8DEAE7-CA6B-4A1B-BCE6-46ED214E096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792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9523526-DA5D-4C5B-8204-5AC3C8D9FEF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429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24D96F09-6FF2-4CF7-9DF2-0FC456081B3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2370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F765EE2-1485-434F-8CC4-91BE8640AA3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7756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2EB3EDBA-3F06-4565-8DA9-5F5D5584D31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45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508CB918-6E3A-4628-8793-33B2824B5D0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3516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FC2C1D68-8B07-426A-B0E1-07C61444D29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0121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2A6C7516-C284-4672-B22D-268C4BC3E65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1522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F386585A-01C0-4FE8-9D9F-A1901429C1A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8098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AF89EEB-5EFD-400E-B266-819BB674F718}" type="slidenum">
              <a:rPr lang="el-GR">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540694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1.wdp"/><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16.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755650" y="765175"/>
            <a:ext cx="7561263" cy="523220"/>
          </a:xfrm>
          <a:prstGeom prst="rect">
            <a:avLst/>
          </a:prstGeom>
          <a:noFill/>
          <a:ln w="57150" cmpd="thinThick">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Πανίδα της Ελλάδος</a:t>
            </a:r>
            <a:endParaRPr lang="el-GR" b="1">
              <a:solidFill>
                <a:srgbClr val="000000"/>
              </a:solidFill>
            </a:endParaRPr>
          </a:p>
        </p:txBody>
      </p:sp>
      <p:sp>
        <p:nvSpPr>
          <p:cNvPr id="59408" name="Text Box 16"/>
          <p:cNvSpPr txBox="1">
            <a:spLocks noChangeArrowheads="1"/>
          </p:cNvSpPr>
          <p:nvPr/>
        </p:nvSpPr>
        <p:spPr bwMode="auto">
          <a:xfrm>
            <a:off x="77988" y="2752413"/>
            <a:ext cx="9081717" cy="177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30000"/>
              </a:lnSpc>
              <a:spcBef>
                <a:spcPct val="0"/>
              </a:spcBef>
              <a:spcAft>
                <a:spcPct val="0"/>
              </a:spcAft>
            </a:pPr>
            <a:r>
              <a:rPr lang="el-GR" sz="3200" b="1">
                <a:solidFill>
                  <a:srgbClr val="800000"/>
                </a:solidFill>
              </a:rPr>
              <a:t>Βιοποικιλότητα Ερπετών</a:t>
            </a:r>
            <a:endParaRPr lang="en-US" sz="3200" b="1">
              <a:solidFill>
                <a:srgbClr val="800000"/>
              </a:solidFill>
            </a:endParaRPr>
          </a:p>
          <a:p>
            <a:pPr algn="ctr" fontAlgn="base">
              <a:lnSpc>
                <a:spcPct val="130000"/>
              </a:lnSpc>
              <a:spcBef>
                <a:spcPct val="0"/>
              </a:spcBef>
              <a:spcAft>
                <a:spcPct val="0"/>
              </a:spcAft>
            </a:pPr>
            <a:r>
              <a:rPr lang="el-GR" sz="2600" b="1">
                <a:solidFill>
                  <a:schemeClr val="accent2"/>
                </a:solidFill>
              </a:rPr>
              <a:t>Γενικά στοιχεία – Αντιπρόσωποι της Ελληνικής Πανίδας</a:t>
            </a:r>
          </a:p>
          <a:p>
            <a:pPr algn="ctr" fontAlgn="base">
              <a:lnSpc>
                <a:spcPct val="130000"/>
              </a:lnSpc>
              <a:spcBef>
                <a:spcPct val="0"/>
              </a:spcBef>
              <a:spcAft>
                <a:spcPct val="0"/>
              </a:spcAft>
            </a:pPr>
            <a:r>
              <a:rPr lang="el-GR" sz="2600" b="1">
                <a:solidFill>
                  <a:schemeClr val="accent2"/>
                </a:solidFill>
              </a:rPr>
              <a:t>Φίδια</a:t>
            </a:r>
          </a:p>
        </p:txBody>
      </p:sp>
    </p:spTree>
    <p:extLst>
      <p:ext uri="{BB962C8B-B14F-4D97-AF65-F5344CB8AC3E}">
        <p14:creationId xmlns:p14="http://schemas.microsoft.com/office/powerpoint/2010/main" val="71549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Φολιδωτά – Υπόταξη Φίδια</a:t>
            </a:r>
            <a:endParaRPr lang="el-GR"/>
          </a:p>
        </p:txBody>
      </p:sp>
      <p:sp>
        <p:nvSpPr>
          <p:cNvPr id="6" name="Text Box 6"/>
          <p:cNvSpPr txBox="1">
            <a:spLocks noChangeArrowheads="1"/>
          </p:cNvSpPr>
          <p:nvPr/>
        </p:nvSpPr>
        <p:spPr bwMode="auto">
          <a:xfrm>
            <a:off x="-38397" y="1196752"/>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n-US" sz="2500" b="1" err="1">
                <a:solidFill>
                  <a:srgbClr val="C00000"/>
                </a:solidFill>
              </a:rPr>
              <a:t>Typhlopidae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err="1">
                <a:solidFill>
                  <a:srgbClr val="C00000"/>
                </a:solidFill>
              </a:rPr>
              <a:t>Τυφλόφιδα</a:t>
            </a:r>
            <a:r>
              <a:rPr lang="el-GR" sz="2500" b="1">
                <a:solidFill>
                  <a:srgbClr val="C00000"/>
                </a:solidFill>
              </a:rPr>
              <a:t>)</a:t>
            </a:r>
          </a:p>
        </p:txBody>
      </p:sp>
      <p:sp>
        <p:nvSpPr>
          <p:cNvPr id="8" name="Text Box 4"/>
          <p:cNvSpPr txBox="1">
            <a:spLocks noChangeArrowheads="1"/>
          </p:cNvSpPr>
          <p:nvPr/>
        </p:nvSpPr>
        <p:spPr bwMode="auto">
          <a:xfrm>
            <a:off x="135386" y="3369478"/>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FF0000"/>
                </a:solidFill>
              </a:rPr>
              <a:t>6 </a:t>
            </a:r>
            <a:r>
              <a:rPr lang="el-GR" b="1">
                <a:solidFill>
                  <a:schemeClr val="accent2"/>
                </a:solidFill>
              </a:rPr>
              <a:t>γένη –</a:t>
            </a:r>
            <a:r>
              <a:rPr lang="en-US" b="1">
                <a:solidFill>
                  <a:schemeClr val="accent2"/>
                </a:solidFill>
              </a:rPr>
              <a:t> </a:t>
            </a:r>
            <a:r>
              <a:rPr lang="el-GR" b="1">
                <a:solidFill>
                  <a:srgbClr val="FF0000"/>
                </a:solidFill>
              </a:rPr>
              <a:t>214</a:t>
            </a:r>
            <a:r>
              <a:rPr lang="en-US" b="1">
                <a:solidFill>
                  <a:srgbClr val="FF0000"/>
                </a:solidFill>
              </a:rPr>
              <a:t> </a:t>
            </a:r>
            <a:r>
              <a:rPr lang="el-GR" b="1">
                <a:solidFill>
                  <a:schemeClr val="accent2"/>
                </a:solidFill>
              </a:rPr>
              <a:t>είδη παγκοσμίως (στοιχεία 2003).</a:t>
            </a:r>
            <a:endParaRPr lang="en-GB" b="1">
              <a:solidFill>
                <a:schemeClr val="accent2"/>
              </a:solidFill>
            </a:endParaRPr>
          </a:p>
        </p:txBody>
      </p:sp>
      <p:sp>
        <p:nvSpPr>
          <p:cNvPr id="7" name="Text Box 4"/>
          <p:cNvSpPr txBox="1">
            <a:spLocks noChangeArrowheads="1"/>
          </p:cNvSpPr>
          <p:nvPr/>
        </p:nvSpPr>
        <p:spPr bwMode="auto">
          <a:xfrm>
            <a:off x="135386" y="2204864"/>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Μικρά έως μεσαία, ορυκτικά φίδια. </a:t>
            </a:r>
            <a:r>
              <a:rPr lang="en-US" b="1">
                <a:solidFill>
                  <a:schemeClr val="accent2"/>
                </a:solidFill>
              </a:rPr>
              <a:t> </a:t>
            </a:r>
            <a:r>
              <a:rPr lang="el-GR" b="1">
                <a:solidFill>
                  <a:schemeClr val="accent2"/>
                </a:solidFill>
              </a:rPr>
              <a:t>Μήκος σώματος 5,3 έως 95</a:t>
            </a:r>
            <a:r>
              <a:rPr lang="en-US" b="1">
                <a:solidFill>
                  <a:schemeClr val="accent2"/>
                </a:solidFill>
              </a:rPr>
              <a:t> cm</a:t>
            </a:r>
            <a:r>
              <a:rPr lang="el-GR" b="1">
                <a:solidFill>
                  <a:schemeClr val="accent2"/>
                </a:solidFill>
              </a:rPr>
              <a:t>.</a:t>
            </a:r>
            <a:endParaRPr lang="en-GB" b="1">
              <a:solidFill>
                <a:schemeClr val="accent2"/>
              </a:solidFill>
            </a:endParaRPr>
          </a:p>
        </p:txBody>
      </p:sp>
      <p:sp>
        <p:nvSpPr>
          <p:cNvPr id="9" name="Text Box 4"/>
          <p:cNvSpPr txBox="1">
            <a:spLocks noChangeArrowheads="1"/>
          </p:cNvSpPr>
          <p:nvPr/>
        </p:nvSpPr>
        <p:spPr bwMode="auto">
          <a:xfrm>
            <a:off x="135386" y="4257093"/>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Εξάπλωση</a:t>
            </a:r>
            <a:r>
              <a:rPr lang="el-GR" b="1">
                <a:solidFill>
                  <a:schemeClr val="accent2"/>
                </a:solidFill>
              </a:rPr>
              <a:t>: </a:t>
            </a:r>
            <a:r>
              <a:rPr lang="el-GR" b="1" err="1">
                <a:solidFill>
                  <a:schemeClr val="accent2"/>
                </a:solidFill>
              </a:rPr>
              <a:t>Υποσαχάρια</a:t>
            </a:r>
            <a:r>
              <a:rPr lang="el-GR" b="1">
                <a:solidFill>
                  <a:schemeClr val="accent2"/>
                </a:solidFill>
              </a:rPr>
              <a:t> Αφρική, ΝΑ Ευρώπη, Ν Ασία, Αυστραλία, κεντρική και Ν Αμερική, Δυτικές Ινδίες κ.λπ.</a:t>
            </a:r>
            <a:endParaRPr lang="en-GB" b="1">
              <a:solidFill>
                <a:schemeClr val="accent2"/>
              </a:solidFill>
            </a:endParaRPr>
          </a:p>
        </p:txBody>
      </p:sp>
      <p:sp>
        <p:nvSpPr>
          <p:cNvPr id="10" name="Text Box 4"/>
          <p:cNvSpPr txBox="1">
            <a:spLocks noChangeArrowheads="1"/>
          </p:cNvSpPr>
          <p:nvPr/>
        </p:nvSpPr>
        <p:spPr bwMode="auto">
          <a:xfrm>
            <a:off x="135386" y="5698706"/>
            <a:ext cx="3716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Ενδιαίτημα</a:t>
            </a:r>
            <a:r>
              <a:rPr lang="el-GR" b="1">
                <a:solidFill>
                  <a:schemeClr val="accent2"/>
                </a:solidFill>
              </a:rPr>
              <a:t>: Χώμα</a:t>
            </a:r>
            <a:endParaRPr lang="en-GB" b="1">
              <a:solidFill>
                <a:schemeClr val="accent2"/>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196752"/>
            <a:ext cx="2270645" cy="2404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318738"/>
            <a:ext cx="2537300" cy="2160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717032"/>
            <a:ext cx="3076575" cy="2981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8917" name="Picture 5" descr="F:\1.Πανεπιστήμιο\Διδασκαλία\1.Προπτυχιακά\2.Πανίδα της Ελλάδος\Παραδόσεις\source files\2. Ερπετά\Παγκόσμια εξάπλωση Typhlopida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426" y="3205143"/>
            <a:ext cx="4828108" cy="25426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135386" y="6309320"/>
            <a:ext cx="3716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FF0000"/>
                </a:solidFill>
              </a:rPr>
              <a:t>1 </a:t>
            </a:r>
            <a:r>
              <a:rPr lang="el-GR" b="1">
                <a:solidFill>
                  <a:schemeClr val="accent2"/>
                </a:solidFill>
              </a:rPr>
              <a:t>γένος – </a:t>
            </a:r>
            <a:r>
              <a:rPr lang="el-GR" b="1">
                <a:solidFill>
                  <a:srgbClr val="FF0000"/>
                </a:solidFill>
              </a:rPr>
              <a:t>1 </a:t>
            </a:r>
            <a:r>
              <a:rPr lang="el-GR" b="1">
                <a:solidFill>
                  <a:schemeClr val="accent2"/>
                </a:solidFill>
              </a:rPr>
              <a:t>είδος στην Ελλάδα.</a:t>
            </a:r>
            <a:endParaRPr lang="en-GB" b="1">
              <a:solidFill>
                <a:schemeClr val="accent2"/>
              </a:solidFill>
            </a:endParaRPr>
          </a:p>
        </p:txBody>
      </p:sp>
    </p:spTree>
    <p:extLst>
      <p:ext uri="{BB962C8B-B14F-4D97-AF65-F5344CB8AC3E}">
        <p14:creationId xmlns:p14="http://schemas.microsoft.com/office/powerpoint/2010/main" val="35725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8916"/>
                                        </p:tgtEl>
                                        <p:attrNameLst>
                                          <p:attrName>style.visibility</p:attrName>
                                        </p:attrNameLst>
                                      </p:cBhvr>
                                      <p:to>
                                        <p:strVal val="visible"/>
                                      </p:to>
                                    </p:set>
                                    <p:animEffect transition="in" filter="fade">
                                      <p:cBhvr>
                                        <p:cTn id="15" dur="500"/>
                                        <p:tgtEl>
                                          <p:spTgt spid="38916"/>
                                        </p:tgtEl>
                                      </p:cBhvr>
                                    </p:animEffect>
                                  </p:childTnLst>
                                </p:cTn>
                              </p:par>
                              <p:par>
                                <p:cTn id="16" presetID="10" presetClass="entr" presetSubtype="0" fill="hold" nodeType="withEffect">
                                  <p:stCondLst>
                                    <p:cond delay="0"/>
                                  </p:stCondLst>
                                  <p:childTnLst>
                                    <p:set>
                                      <p:cBhvr>
                                        <p:cTn id="17" dur="1" fill="hold">
                                          <p:stCondLst>
                                            <p:cond delay="0"/>
                                          </p:stCondLst>
                                        </p:cTn>
                                        <p:tgtEl>
                                          <p:spTgt spid="38915"/>
                                        </p:tgtEl>
                                        <p:attrNameLst>
                                          <p:attrName>style.visibility</p:attrName>
                                        </p:attrNameLst>
                                      </p:cBhvr>
                                      <p:to>
                                        <p:strVal val="visible"/>
                                      </p:to>
                                    </p:set>
                                    <p:animEffect transition="in" filter="fade">
                                      <p:cBhvr>
                                        <p:cTn id="18" dur="500"/>
                                        <p:tgtEl>
                                          <p:spTgt spid="38915"/>
                                        </p:tgtEl>
                                      </p:cBhvr>
                                    </p:animEffect>
                                  </p:childTnLst>
                                </p:cTn>
                              </p:par>
                              <p:par>
                                <p:cTn id="19" presetID="10" presetClass="entr" presetSubtype="0" fill="hold" nodeType="withEffect">
                                  <p:stCondLst>
                                    <p:cond delay="0"/>
                                  </p:stCondLst>
                                  <p:childTnLst>
                                    <p:set>
                                      <p:cBhvr>
                                        <p:cTn id="20" dur="1" fill="hold">
                                          <p:stCondLst>
                                            <p:cond delay="0"/>
                                          </p:stCondLst>
                                        </p:cTn>
                                        <p:tgtEl>
                                          <p:spTgt spid="38914"/>
                                        </p:tgtEl>
                                        <p:attrNameLst>
                                          <p:attrName>style.visibility</p:attrName>
                                        </p:attrNameLst>
                                      </p:cBhvr>
                                      <p:to>
                                        <p:strVal val="visible"/>
                                      </p:to>
                                    </p:set>
                                    <p:animEffect transition="in" filter="fade">
                                      <p:cBhvr>
                                        <p:cTn id="21" dur="500"/>
                                        <p:tgtEl>
                                          <p:spTgt spid="389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nodeType="withEffect">
                                  <p:stCondLst>
                                    <p:cond delay="0"/>
                                  </p:stCondLst>
                                  <p:childTnLst>
                                    <p:animEffect transition="out" filter="fade">
                                      <p:cBhvr>
                                        <p:cTn id="33" dur="500"/>
                                        <p:tgtEl>
                                          <p:spTgt spid="38916"/>
                                        </p:tgtEl>
                                      </p:cBhvr>
                                    </p:animEffect>
                                    <p:set>
                                      <p:cBhvr>
                                        <p:cTn id="34" dur="1" fill="hold">
                                          <p:stCondLst>
                                            <p:cond delay="499"/>
                                          </p:stCondLst>
                                        </p:cTn>
                                        <p:tgtEl>
                                          <p:spTgt spid="389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8915"/>
                                        </p:tgtEl>
                                      </p:cBhvr>
                                    </p:animEffect>
                                    <p:set>
                                      <p:cBhvr>
                                        <p:cTn id="37" dur="1" fill="hold">
                                          <p:stCondLst>
                                            <p:cond delay="499"/>
                                          </p:stCondLst>
                                        </p:cTn>
                                        <p:tgtEl>
                                          <p:spTgt spid="3891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8914"/>
                                        </p:tgtEl>
                                      </p:cBhvr>
                                    </p:animEffect>
                                    <p:set>
                                      <p:cBhvr>
                                        <p:cTn id="40" dur="1" fill="hold">
                                          <p:stCondLst>
                                            <p:cond delay="499"/>
                                          </p:stCondLst>
                                        </p:cTn>
                                        <p:tgtEl>
                                          <p:spTgt spid="38914"/>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38917"/>
                                        </p:tgtEl>
                                        <p:attrNameLst>
                                          <p:attrName>style.visibility</p:attrName>
                                        </p:attrNameLst>
                                      </p:cBhvr>
                                      <p:to>
                                        <p:strVal val="visible"/>
                                      </p:to>
                                    </p:set>
                                    <p:animEffect transition="in" filter="fade">
                                      <p:cBhvr>
                                        <p:cTn id="43" dur="500"/>
                                        <p:tgtEl>
                                          <p:spTgt spid="389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p:bldP spid="9" grpId="0"/>
      <p:bldP spid="10"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18864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Typhlopidae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4245" y="692696"/>
            <a:ext cx="413570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Οι φολίδες του σώματος είναι ομοιόμορφες σε μέγεθος, λείες και γυαλιστερές και ιδιαίτερα παχιές και ανθεκτικές, τα μάτια είναι πολύ συρρικνωμένα και περιβάλλονται από ημιδιάφανες φολίδες, το στόμα είναι μικρό και τοποθετημένα κοιλιακά, το ρύγχος ποικίλει σε σχήμα και η κοντή ουρά φέρει στο τέλος μία μυτερή ακίδα. Η κάτω γνάθος είναι συμπαγής και χωρίς δόντια. </a:t>
            </a:r>
            <a:endParaRPr lang="en-GB">
              <a:solidFill>
                <a:schemeClr val="accent2"/>
              </a:solidFill>
            </a:endParaRPr>
          </a:p>
        </p:txBody>
      </p:sp>
      <p:sp>
        <p:nvSpPr>
          <p:cNvPr id="15" name="Text Box 4"/>
          <p:cNvSpPr txBox="1">
            <a:spLocks noChangeArrowheads="1"/>
          </p:cNvSpPr>
          <p:nvPr/>
        </p:nvSpPr>
        <p:spPr bwMode="auto">
          <a:xfrm>
            <a:off x="4245" y="4296774"/>
            <a:ext cx="41357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Λίγα είναι γνωστά για τη συμπεριφορά τους. Όταν συλληφθούν, προσπαθούν να ξεφύγουν κουνώντας έντονα το σώμα τους, αφοδεύοντας, κενώνοντας τους </a:t>
            </a:r>
            <a:r>
              <a:rPr lang="el-GR" err="1">
                <a:solidFill>
                  <a:schemeClr val="accent2"/>
                </a:solidFill>
              </a:rPr>
              <a:t>εδρικούς</a:t>
            </a:r>
            <a:r>
              <a:rPr lang="el-GR">
                <a:solidFill>
                  <a:schemeClr val="accent2"/>
                </a:solidFill>
              </a:rPr>
              <a:t> τους αδένες και ‘τσιμπώντας’ με το μυτερό άκρο της ουράς τους.</a:t>
            </a:r>
            <a:endParaRPr lang="en-GB">
              <a:solidFill>
                <a:schemeClr val="accent2"/>
              </a:solidFill>
            </a:endParaRPr>
          </a:p>
        </p:txBody>
      </p:sp>
      <p:sp>
        <p:nvSpPr>
          <p:cNvPr id="17" name="Text Box 4"/>
          <p:cNvSpPr txBox="1">
            <a:spLocks noChangeArrowheads="1"/>
          </p:cNvSpPr>
          <p:nvPr/>
        </p:nvSpPr>
        <p:spPr bwMode="auto">
          <a:xfrm>
            <a:off x="6468" y="6237312"/>
            <a:ext cx="41357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Συνηθίζουν να συναθροίζονται σε μεγάλες ομάδες ατόμων.</a:t>
            </a:r>
            <a:endParaRPr lang="en-GB">
              <a:solidFill>
                <a:schemeClr val="accent2"/>
              </a:solidFill>
            </a:endParaRPr>
          </a:p>
        </p:txBody>
      </p:sp>
      <p:sp>
        <p:nvSpPr>
          <p:cNvPr id="10" name="Text Box 4"/>
          <p:cNvSpPr txBox="1">
            <a:spLocks noChangeArrowheads="1"/>
          </p:cNvSpPr>
          <p:nvPr/>
        </p:nvSpPr>
        <p:spPr bwMode="auto">
          <a:xfrm>
            <a:off x="-67763" y="3741230"/>
            <a:ext cx="41357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Το κύριο χαρακτηριστικό τους είναι το κατά βάση μικρό τους μέγεθος. </a:t>
            </a:r>
            <a:endParaRPr lang="en-GB">
              <a:solidFill>
                <a:schemeClr val="accent2"/>
              </a:solidFill>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890" y="1196752"/>
            <a:ext cx="2270645" cy="2404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154" y="1318738"/>
            <a:ext cx="2537300" cy="2160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986" y="3717032"/>
            <a:ext cx="3076575" cy="2981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86" name="Picture 2" descr="F:\1.Πανεπιστήμιο\Διδασκαλία\1.Προπτυχιακά\2.Πανίδα της Ελλάδος\Παραδόσεις\source files\2. Ερπετά\typhlodidae small si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4807" y="2029335"/>
            <a:ext cx="4384906" cy="328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26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nodeType="with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1986"/>
                                        </p:tgtEl>
                                        <p:attrNameLst>
                                          <p:attrName>style.visibility</p:attrName>
                                        </p:attrNameLst>
                                      </p:cBhvr>
                                      <p:to>
                                        <p:strVal val="visible"/>
                                      </p:to>
                                    </p:set>
                                    <p:animEffect transition="in" filter="fade">
                                      <p:cBhvr>
                                        <p:cTn id="33" dur="500"/>
                                        <p:tgtEl>
                                          <p:spTgt spid="4198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Xerotyphlops</a:t>
            </a:r>
            <a:r>
              <a:rPr lang="el-GR" b="1">
                <a:solidFill>
                  <a:srgbClr val="C00000"/>
                </a:solidFill>
              </a:rPr>
              <a:t>:</a:t>
            </a:r>
            <a:r>
              <a:rPr lang="el-GR" b="1" i="1">
                <a:solidFill>
                  <a:srgbClr val="C00000"/>
                </a:solidFill>
              </a:rPr>
              <a:t> </a:t>
            </a:r>
            <a:r>
              <a:rPr lang="el-GR" b="1">
                <a:solidFill>
                  <a:schemeClr val="accent2"/>
                </a:solidFill>
              </a:rPr>
              <a:t>1</a:t>
            </a:r>
            <a:r>
              <a:rPr lang="en-US" b="1">
                <a:solidFill>
                  <a:schemeClr val="accent2"/>
                </a:solidFill>
              </a:rPr>
              <a:t> </a:t>
            </a:r>
            <a:r>
              <a:rPr lang="el-GR" b="1">
                <a:solidFill>
                  <a:schemeClr val="accent2"/>
                </a:solidFill>
              </a:rPr>
              <a:t>είδος (</a:t>
            </a:r>
            <a:r>
              <a:rPr lang="en-US" b="1" i="1" err="1">
                <a:solidFill>
                  <a:schemeClr val="accent2"/>
                </a:solidFill>
              </a:rPr>
              <a:t>Typhlops</a:t>
            </a:r>
            <a:r>
              <a:rPr lang="en-US" b="1" i="1">
                <a:solidFill>
                  <a:schemeClr val="accent2"/>
                </a:solidFill>
              </a:rPr>
              <a:t> </a:t>
            </a:r>
            <a:r>
              <a:rPr lang="el-GR" b="1">
                <a:solidFill>
                  <a:schemeClr val="accent2"/>
                </a:solidFill>
              </a:rPr>
              <a:t>μέχρι το 2014)</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X. </a:t>
            </a:r>
            <a:r>
              <a:rPr lang="en-US" b="1" i="1" err="1">
                <a:solidFill>
                  <a:srgbClr val="C00000"/>
                </a:solidFill>
              </a:rPr>
              <a:t>vermicularis</a:t>
            </a:r>
            <a:r>
              <a:rPr lang="en-US" b="1" i="1">
                <a:solidFill>
                  <a:srgbClr val="C00000"/>
                </a:solidFill>
              </a:rPr>
              <a:t> </a:t>
            </a:r>
            <a:r>
              <a:rPr lang="el-GR" b="1">
                <a:solidFill>
                  <a:srgbClr val="C00000"/>
                </a:solidFill>
              </a:rPr>
              <a:t>– </a:t>
            </a:r>
            <a:r>
              <a:rPr lang="el-GR" b="1" err="1">
                <a:solidFill>
                  <a:srgbClr val="C00000"/>
                </a:solidFill>
              </a:rPr>
              <a:t>Τυφλίνος</a:t>
            </a:r>
            <a:r>
              <a:rPr lang="el-GR" b="1">
                <a:solidFill>
                  <a:srgbClr val="C00000"/>
                </a:solidFill>
              </a:rPr>
              <a:t>, </a:t>
            </a:r>
            <a:r>
              <a:rPr lang="el-GR" b="1" err="1">
                <a:solidFill>
                  <a:srgbClr val="C00000"/>
                </a:solidFill>
              </a:rPr>
              <a:t>τυφλίτης</a:t>
            </a:r>
            <a:r>
              <a:rPr lang="el-GR" b="1">
                <a:solidFill>
                  <a:srgbClr val="C00000"/>
                </a:solidFill>
              </a:rPr>
              <a:t> – </a:t>
            </a:r>
            <a:r>
              <a:rPr lang="en-US" b="1">
                <a:solidFill>
                  <a:srgbClr val="C00000"/>
                </a:solidFill>
              </a:rPr>
              <a:t>LC</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Typhlopidae</a:t>
            </a:r>
            <a:endParaRPr lang="en-US" sz="2800">
              <a:solidFill>
                <a:srgbClr val="800000"/>
              </a:solidFill>
            </a:endParaRPr>
          </a:p>
        </p:txBody>
      </p:sp>
      <p:pic>
        <p:nvPicPr>
          <p:cNvPr id="47106" name="Picture 2" descr="F:\1.Πανεπιστήμιο\Διδασκαλία\1.Προπτυχιακά\2.Πανίδα της Ελλάδος\Παραδόσεις\source files\2. Ερπετά\Xerotyphlops vermicular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21" y="1412775"/>
            <a:ext cx="4858635" cy="29605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36511" y="4653136"/>
            <a:ext cx="9071993" cy="198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Μικρού μεγέθους φίδι που δεν συγχέεται με άλλα είδη. Μοιάζει με γαιοσκώληκα. </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Λεπτό, κυλινδρικό σώμα με σχεδόν όμοια άκρα. Η ουρά καταλήγει σε μυτερή ακίδα. </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Τα μάτια είναι υποπλασμένα και καλύπτονται από 2 κεφαλικές φολίδες. 20-24 σειρές φολίδες στο μέσο του σώματος. Ρύγχος νωτοκοιλιακά συμπιεσμένο.</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Μικρές, λείες φολίδες καλύπτουν το σώμα τόσο ραχιαία, όσο και κοιλιακά.</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Χρώμα σώματος ροζ έως ροζ-καστανό, ομοιόμορφος ραχιαία και κοιλιακά.</a:t>
            </a:r>
          </a:p>
        </p:txBody>
      </p:sp>
      <p:sp>
        <p:nvSpPr>
          <p:cNvPr id="16" name="Text Box 6"/>
          <p:cNvSpPr txBox="1">
            <a:spLocks noChangeArrowheads="1"/>
          </p:cNvSpPr>
          <p:nvPr/>
        </p:nvSpPr>
        <p:spPr bwMode="auto">
          <a:xfrm>
            <a:off x="0" y="6516052"/>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chemeClr val="accent2"/>
                </a:solidFill>
              </a:rPr>
              <a:t> Μήκος σώματος:  </a:t>
            </a:r>
            <a:r>
              <a:rPr lang="el-GR" dirty="0">
                <a:solidFill>
                  <a:srgbClr val="C00000"/>
                </a:solidFill>
              </a:rPr>
              <a:t>18-30</a:t>
            </a:r>
            <a:r>
              <a:rPr lang="en-US" dirty="0">
                <a:solidFill>
                  <a:srgbClr val="C00000"/>
                </a:solidFill>
              </a:rPr>
              <a:t>(-</a:t>
            </a:r>
            <a:r>
              <a:rPr lang="el-GR" dirty="0">
                <a:solidFill>
                  <a:srgbClr val="C00000"/>
                </a:solidFill>
              </a:rPr>
              <a:t>35</a:t>
            </a:r>
            <a:r>
              <a:rPr lang="en-US" dirty="0">
                <a:solidFill>
                  <a:srgbClr val="C00000"/>
                </a:solidFill>
              </a:rPr>
              <a:t>) cm.</a:t>
            </a:r>
          </a:p>
        </p:txBody>
      </p:sp>
      <p:pic>
        <p:nvPicPr>
          <p:cNvPr id="47107" name="Picture 3" descr="F:\1.Πανεπιστήμιο\Διδασκαλία\1.Προπτυχιακά\2.Πανίδα της Ελλάδος\Παραδόσεις\source files\2. Ερπετά\Xerotyphlops vermiculari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000" y="1412775"/>
            <a:ext cx="3923928" cy="296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47106"/>
                                        </p:tgtEl>
                                        <p:attrNameLst>
                                          <p:attrName>style.visibility</p:attrName>
                                        </p:attrNameLst>
                                      </p:cBhvr>
                                      <p:to>
                                        <p:strVal val="visible"/>
                                      </p:to>
                                    </p:set>
                                    <p:animEffect transition="in" filter="fade">
                                      <p:cBhvr>
                                        <p:cTn id="15" dur="500"/>
                                        <p:tgtEl>
                                          <p:spTgt spid="47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7107"/>
                                        </p:tgtEl>
                                        <p:attrNameLst>
                                          <p:attrName>style.visibility</p:attrName>
                                        </p:attrNameLst>
                                      </p:cBhvr>
                                      <p:to>
                                        <p:strVal val="visible"/>
                                      </p:to>
                                    </p:set>
                                    <p:animEffect transition="in" filter="fade">
                                      <p:cBhvr>
                                        <p:cTn id="23" dur="500"/>
                                        <p:tgtEl>
                                          <p:spTgt spid="4710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fade">
                                      <p:cBhvr>
                                        <p:cTn id="31" dur="500"/>
                                        <p:tgtEl>
                                          <p:spTgt spid="1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fade">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animEffect transition="in" filter="fade">
                                      <p:cBhvr>
                                        <p:cTn id="41" dur="500"/>
                                        <p:tgtEl>
                                          <p:spTgt spid="1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xEl>
                                              <p:pRg st="4" end="4"/>
                                            </p:txEl>
                                          </p:spTgt>
                                        </p:tgtEl>
                                        <p:attrNameLst>
                                          <p:attrName>style.visibility</p:attrName>
                                        </p:attrNameLst>
                                      </p:cBhvr>
                                      <p:to>
                                        <p:strVal val="visible"/>
                                      </p:to>
                                    </p:set>
                                    <p:animEffect transition="in" filter="fade">
                                      <p:cBhvr>
                                        <p:cTn id="46"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583447"/>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Ευρεία εξάπλωση από τη Βαλκανική Χερσόνησο μέχρι την Κεντρική Ασία και την Αίγυπτο.</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σε όλη την ηπειρωτική χώρα και σε νησιά του Ιονίου και του Αιγαίου (περιλαμβάνοντας σχεδόν όλα τα ανατολικά νησιά από τη Λέσβο μέχρι το Καστελλόριζο, την Άνδρο, την Εύβοια κ.λπ.).</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X. </a:t>
            </a:r>
            <a:r>
              <a:rPr lang="en-US" b="1" i="1" err="1">
                <a:solidFill>
                  <a:srgbClr val="C00000"/>
                </a:solidFill>
              </a:rPr>
              <a:t>vermicularis</a:t>
            </a:r>
            <a:endParaRPr lang="en-US" b="1">
              <a:solidFill>
                <a:srgbClr val="C00000"/>
              </a:solidFill>
            </a:endParaRPr>
          </a:p>
        </p:txBody>
      </p:sp>
      <p:sp>
        <p:nvSpPr>
          <p:cNvPr id="8"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Typhlopidae</a:t>
            </a:r>
            <a:endParaRPr lang="en-US" sz="2800">
              <a:solidFill>
                <a:srgbClr val="800000"/>
              </a:solidFill>
            </a:endParaRPr>
          </a:p>
        </p:txBody>
      </p:sp>
      <p:pic>
        <p:nvPicPr>
          <p:cNvPr id="48130" name="Picture 2" descr="F:\1.Πανεπιστήμιο\Διδασκαλία\1.Προπτυχιακά\2.Πανίδα της Ελλάδος\Παραδόσεις\source files\2. Ερπετά\X. vermiculari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003376"/>
            <a:ext cx="5715000" cy="38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28230480-1857-9C0A-B48B-8CB46EEC1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997" y="2999121"/>
            <a:ext cx="4756006" cy="3791129"/>
          </a:xfrm>
          <a:prstGeom prst="rect">
            <a:avLst/>
          </a:prstGeom>
        </p:spPr>
      </p:pic>
    </p:spTree>
    <p:extLst>
      <p:ext uri="{BB962C8B-B14F-4D97-AF65-F5344CB8AC3E}">
        <p14:creationId xmlns:p14="http://schemas.microsoft.com/office/powerpoint/2010/main" val="25312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130"/>
                                        </p:tgtEl>
                                        <p:attrNameLst>
                                          <p:attrName>style.visibility</p:attrName>
                                        </p:attrNameLst>
                                      </p:cBhvr>
                                      <p:to>
                                        <p:strVal val="visible"/>
                                      </p:to>
                                    </p:set>
                                    <p:animEffect transition="in" filter="fade">
                                      <p:cBhvr>
                                        <p:cTn id="10" dur="500"/>
                                        <p:tgtEl>
                                          <p:spTgt spid="481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48130"/>
                                        </p:tgtEl>
                                      </p:cBhvr>
                                    </p:animEffect>
                                    <p:set>
                                      <p:cBhvr>
                                        <p:cTn id="18" dur="1" fill="hold">
                                          <p:stCondLst>
                                            <p:cond delay="499"/>
                                          </p:stCondLst>
                                        </p:cTn>
                                        <p:tgtEl>
                                          <p:spTgt spid="4813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179512" y="4391043"/>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Λόγω μικρού στόματος, περιορίζεται σε μυρμήγκια, τερμίτες, αραχνίδια, προνύμφες εντόμων κ.λπ.</a:t>
            </a:r>
            <a:endParaRPr lang="el-GR" b="1">
              <a:solidFill>
                <a:schemeClr val="accent2"/>
              </a:solidFill>
            </a:endParaRPr>
          </a:p>
        </p:txBody>
      </p:sp>
      <p:sp>
        <p:nvSpPr>
          <p:cNvPr id="16" name="Text Box 6"/>
          <p:cNvSpPr txBox="1">
            <a:spLocks noChangeArrowheads="1"/>
          </p:cNvSpPr>
          <p:nvPr/>
        </p:nvSpPr>
        <p:spPr bwMode="auto">
          <a:xfrm>
            <a:off x="179512"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Σκάβει λαγούμια και στοές για αυτό προτιμά μαλακό έδαφος σε θαμνώδεις περιοχές, ελαιώνες, καλλιέργειες, κήπους κ.ά.</a:t>
            </a:r>
            <a:endParaRPr lang="el-GR" b="1">
              <a:solidFill>
                <a:schemeClr val="accent2"/>
              </a:solidFill>
            </a:endParaRPr>
          </a:p>
        </p:txBody>
      </p:sp>
      <p:sp>
        <p:nvSpPr>
          <p:cNvPr id="10" name="Text Box 6"/>
          <p:cNvSpPr txBox="1">
            <a:spLocks noChangeArrowheads="1"/>
          </p:cNvSpPr>
          <p:nvPr/>
        </p:nvSpPr>
        <p:spPr bwMode="auto">
          <a:xfrm>
            <a:off x="179512" y="2239900"/>
            <a:ext cx="87849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Κρυπτικός τρόπος διαβίωσης, περνώντας  (με εξαίρεση την αναπαραγωγική περίοδο) το μεγαλύτερο διάστημα της ζωής του στις στοές που σκάβει.</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Ενεργό κατά τη διάρκεια της ημέρας, αλλά και τη νύχτα, κατά τις ζεστές, θερινές ημέρες.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Μπορεί να εμφανιστεί στην επιφάνεια του εδάφους μετά από βροχή.</a:t>
            </a:r>
          </a:p>
        </p:txBody>
      </p:sp>
      <p:sp>
        <p:nvSpPr>
          <p:cNvPr id="9" name="Ορθογώνιο 8"/>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X. </a:t>
            </a:r>
            <a:r>
              <a:rPr lang="en-US" b="1" i="1" err="1">
                <a:solidFill>
                  <a:srgbClr val="C00000"/>
                </a:solidFill>
              </a:rPr>
              <a:t>vermicularis</a:t>
            </a:r>
            <a:endParaRPr lang="en-US" b="1">
              <a:solidFill>
                <a:srgbClr val="C00000"/>
              </a:solidFill>
            </a:endParaRPr>
          </a:p>
        </p:txBody>
      </p:sp>
      <p:sp>
        <p:nvSpPr>
          <p:cNvPr id="13"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Typhlopidae</a:t>
            </a:r>
            <a:endParaRPr lang="en-US" sz="2800">
              <a:solidFill>
                <a:srgbClr val="800000"/>
              </a:solidFill>
            </a:endParaRPr>
          </a:p>
        </p:txBody>
      </p:sp>
      <p:sp>
        <p:nvSpPr>
          <p:cNvPr id="15" name="Text Box 6"/>
          <p:cNvSpPr txBox="1">
            <a:spLocks noChangeArrowheads="1"/>
          </p:cNvSpPr>
          <p:nvPr/>
        </p:nvSpPr>
        <p:spPr bwMode="auto">
          <a:xfrm>
            <a:off x="35496" y="5131058"/>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Μάιος-Ιούλιος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2-8 επιμήκη αυγά αποθέτονται κάτω από πέτρες. </a:t>
            </a:r>
          </a:p>
          <a:p>
            <a:pPr algn="just" fontAlgn="base">
              <a:spcBef>
                <a:spcPct val="0"/>
              </a:spcBef>
              <a:spcAft>
                <a:spcPct val="0"/>
              </a:spcAft>
              <a:tabLst>
                <a:tab pos="900113" algn="l"/>
              </a:tabLst>
            </a:pPr>
            <a:r>
              <a:rPr lang="el-GR">
                <a:solidFill>
                  <a:srgbClr val="00B050"/>
                </a:solidFill>
              </a:rPr>
              <a:t>Εκκόλαψη: </a:t>
            </a:r>
            <a:r>
              <a:rPr lang="el-GR">
                <a:solidFill>
                  <a:srgbClr val="333399"/>
                </a:solidFill>
              </a:rPr>
              <a:t>Μετά από 1,5 μήνα. Τα μικρά είναι μήκους 7 </a:t>
            </a:r>
            <a:r>
              <a:rPr lang="en-US">
                <a:solidFill>
                  <a:srgbClr val="333399"/>
                </a:solidFill>
              </a:rPr>
              <a:t>cm.</a:t>
            </a:r>
            <a:endParaRPr lang="el-GR">
              <a:solidFill>
                <a:srgbClr val="333399"/>
              </a:solidFill>
            </a:endParaRPr>
          </a:p>
        </p:txBody>
      </p:sp>
    </p:spTree>
    <p:extLst>
      <p:ext uri="{BB962C8B-B14F-4D97-AF65-F5344CB8AC3E}">
        <p14:creationId xmlns:p14="http://schemas.microsoft.com/office/powerpoint/2010/main" val="374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Φολιδωτά – Υπόταξη Φίδια</a:t>
            </a:r>
            <a:endParaRPr lang="el-GR"/>
          </a:p>
        </p:txBody>
      </p:sp>
      <p:sp>
        <p:nvSpPr>
          <p:cNvPr id="6" name="Text Box 6"/>
          <p:cNvSpPr txBox="1">
            <a:spLocks noChangeArrowheads="1"/>
          </p:cNvSpPr>
          <p:nvPr/>
        </p:nvSpPr>
        <p:spPr bwMode="auto">
          <a:xfrm>
            <a:off x="-38397" y="1196752"/>
            <a:ext cx="3923928" cy="830997"/>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n-US" sz="2500" b="1" err="1">
                <a:solidFill>
                  <a:srgbClr val="C00000"/>
                </a:solidFill>
              </a:rPr>
              <a:t>Viperidae</a:t>
            </a:r>
            <a:endParaRPr lang="el-GR" sz="2500" b="1">
              <a:solidFill>
                <a:srgbClr val="C00000"/>
              </a:solidFill>
            </a:endParaRPr>
          </a:p>
          <a:p>
            <a:pPr algn="ctr" fontAlgn="base">
              <a:spcBef>
                <a:spcPct val="0"/>
              </a:spcBef>
              <a:spcAft>
                <a:spcPct val="0"/>
              </a:spcAft>
            </a:pPr>
            <a:r>
              <a:rPr lang="el-GR" sz="2300" b="1">
                <a:solidFill>
                  <a:srgbClr val="C00000"/>
                </a:solidFill>
              </a:rPr>
              <a:t>(Οχιές, έχιδνες, κροταλίες)</a:t>
            </a:r>
          </a:p>
        </p:txBody>
      </p:sp>
      <p:sp>
        <p:nvSpPr>
          <p:cNvPr id="8" name="Text Box 4"/>
          <p:cNvSpPr txBox="1">
            <a:spLocks noChangeArrowheads="1"/>
          </p:cNvSpPr>
          <p:nvPr/>
        </p:nvSpPr>
        <p:spPr bwMode="auto">
          <a:xfrm>
            <a:off x="135386" y="3420725"/>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FF0000"/>
                </a:solidFill>
              </a:rPr>
              <a:t>36 </a:t>
            </a:r>
            <a:r>
              <a:rPr lang="el-GR" b="1">
                <a:solidFill>
                  <a:schemeClr val="accent2"/>
                </a:solidFill>
              </a:rPr>
              <a:t>γένη –</a:t>
            </a:r>
            <a:r>
              <a:rPr lang="en-US" b="1">
                <a:solidFill>
                  <a:schemeClr val="accent2"/>
                </a:solidFill>
              </a:rPr>
              <a:t> </a:t>
            </a:r>
            <a:r>
              <a:rPr lang="el-GR" b="1">
                <a:solidFill>
                  <a:srgbClr val="FF0000"/>
                </a:solidFill>
              </a:rPr>
              <a:t>256</a:t>
            </a:r>
            <a:r>
              <a:rPr lang="en-US" b="1">
                <a:solidFill>
                  <a:srgbClr val="FF0000"/>
                </a:solidFill>
              </a:rPr>
              <a:t> </a:t>
            </a:r>
            <a:r>
              <a:rPr lang="el-GR" b="1">
                <a:solidFill>
                  <a:schemeClr val="accent2"/>
                </a:solidFill>
              </a:rPr>
              <a:t>είδη παγκοσμίως (στοιχεία 2003).</a:t>
            </a:r>
            <a:endParaRPr lang="en-GB" b="1">
              <a:solidFill>
                <a:schemeClr val="accent2"/>
              </a:solidFill>
            </a:endParaRPr>
          </a:p>
        </p:txBody>
      </p:sp>
      <p:sp>
        <p:nvSpPr>
          <p:cNvPr id="7" name="Text Box 4"/>
          <p:cNvSpPr txBox="1">
            <a:spLocks noChangeArrowheads="1"/>
          </p:cNvSpPr>
          <p:nvPr/>
        </p:nvSpPr>
        <p:spPr bwMode="auto">
          <a:xfrm>
            <a:off x="135386" y="2204864"/>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Μικρά έως μεγάλα δηλητηριώδη φίδια. </a:t>
            </a:r>
            <a:r>
              <a:rPr lang="en-US" b="1">
                <a:solidFill>
                  <a:schemeClr val="accent2"/>
                </a:solidFill>
              </a:rPr>
              <a:t> </a:t>
            </a:r>
            <a:r>
              <a:rPr lang="el-GR" b="1">
                <a:solidFill>
                  <a:schemeClr val="accent2"/>
                </a:solidFill>
              </a:rPr>
              <a:t>Μήκος σώματος από 0,3-3,5+ </a:t>
            </a:r>
            <a:r>
              <a:rPr lang="en-US" b="1">
                <a:solidFill>
                  <a:schemeClr val="accent2"/>
                </a:solidFill>
              </a:rPr>
              <a:t>m</a:t>
            </a:r>
            <a:r>
              <a:rPr lang="el-GR" b="1">
                <a:solidFill>
                  <a:schemeClr val="accent2"/>
                </a:solidFill>
              </a:rPr>
              <a:t>.</a:t>
            </a:r>
            <a:endParaRPr lang="en-GB" b="1">
              <a:solidFill>
                <a:schemeClr val="accent2"/>
              </a:solidFill>
            </a:endParaRPr>
          </a:p>
        </p:txBody>
      </p:sp>
      <p:sp>
        <p:nvSpPr>
          <p:cNvPr id="9" name="Text Box 4"/>
          <p:cNvSpPr txBox="1">
            <a:spLocks noChangeArrowheads="1"/>
          </p:cNvSpPr>
          <p:nvPr/>
        </p:nvSpPr>
        <p:spPr bwMode="auto">
          <a:xfrm>
            <a:off x="135386" y="4359587"/>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Εξάπλωση</a:t>
            </a:r>
            <a:r>
              <a:rPr lang="el-GR" b="1">
                <a:solidFill>
                  <a:schemeClr val="accent2"/>
                </a:solidFill>
              </a:rPr>
              <a:t>: Αφρική, Ευρώπη, Ασία, Αμερική.</a:t>
            </a:r>
          </a:p>
        </p:txBody>
      </p:sp>
      <p:sp>
        <p:nvSpPr>
          <p:cNvPr id="10" name="Text Box 4"/>
          <p:cNvSpPr txBox="1">
            <a:spLocks noChangeArrowheads="1"/>
          </p:cNvSpPr>
          <p:nvPr/>
        </p:nvSpPr>
        <p:spPr bwMode="auto">
          <a:xfrm>
            <a:off x="135386" y="5298449"/>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Ενδιαίτημα</a:t>
            </a:r>
            <a:r>
              <a:rPr lang="el-GR" b="1">
                <a:solidFill>
                  <a:schemeClr val="accent2"/>
                </a:solidFill>
              </a:rPr>
              <a:t>: Έρημοι, στέπες, όρη, δάση, λιβάδια και σαβάνες.</a:t>
            </a:r>
            <a:endParaRPr lang="en-GB" b="1">
              <a:solidFill>
                <a:schemeClr val="accent2"/>
              </a:solidFill>
            </a:endParaRPr>
          </a:p>
        </p:txBody>
      </p:sp>
      <p:sp>
        <p:nvSpPr>
          <p:cNvPr id="11" name="Text Box 4"/>
          <p:cNvSpPr txBox="1">
            <a:spLocks noChangeArrowheads="1"/>
          </p:cNvSpPr>
          <p:nvPr/>
        </p:nvSpPr>
        <p:spPr bwMode="auto">
          <a:xfrm>
            <a:off x="135386" y="6237312"/>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FF0000"/>
                </a:solidFill>
              </a:rPr>
              <a:t>3 </a:t>
            </a:r>
            <a:r>
              <a:rPr lang="el-GR" b="1">
                <a:solidFill>
                  <a:schemeClr val="accent2"/>
                </a:solidFill>
              </a:rPr>
              <a:t>γένη – </a:t>
            </a:r>
            <a:r>
              <a:rPr lang="el-GR" b="1">
                <a:solidFill>
                  <a:srgbClr val="FF0000"/>
                </a:solidFill>
              </a:rPr>
              <a:t>5 </a:t>
            </a:r>
            <a:r>
              <a:rPr lang="el-GR" b="1">
                <a:solidFill>
                  <a:schemeClr val="accent2"/>
                </a:solidFill>
              </a:rPr>
              <a:t>είδη στην Ελλάδα – </a:t>
            </a:r>
            <a:r>
              <a:rPr lang="el-GR" b="1">
                <a:solidFill>
                  <a:srgbClr val="FF0000"/>
                </a:solidFill>
              </a:rPr>
              <a:t>1 </a:t>
            </a:r>
            <a:r>
              <a:rPr lang="el-GR" b="1">
                <a:solidFill>
                  <a:schemeClr val="accent2"/>
                </a:solidFill>
              </a:rPr>
              <a:t>ενδημικό!</a:t>
            </a:r>
            <a:endParaRPr lang="en-GB" b="1">
              <a:solidFill>
                <a:schemeClr val="accent2"/>
              </a:solidFill>
            </a:endParaRPr>
          </a:p>
        </p:txBody>
      </p:sp>
      <p:pic>
        <p:nvPicPr>
          <p:cNvPr id="43010" name="Picture 2" descr="F:\1.Πανεπιστήμιο\Διδασκαλία\1.Προπτυχιακά\2.Πανίδα της Ελλάδος\Παραδόσεις\source files\2. Ερπετά\Viperidae 1.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795" y="1196752"/>
            <a:ext cx="4333954" cy="5363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011" name="Picture 3" descr="F:\1.Πανεπιστήμιο\Διδασκαλία\1.Προπτυχιακά\2.Πανίδα της Ελλάδος\Παραδόσεις\source files\2. Ερπετά\Viperidae 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6323" y="1196752"/>
            <a:ext cx="4353425" cy="53878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012" name="Picture 4" descr="F:\1.Πανεπιστήμιο\Διδασκαλία\1.Προπτυχιακά\2.Πανίδα της Ελλάδος\Παραδόσεις\source files\2. Ερπετά\Παγκόσμια εξάπλωση Viper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2661328"/>
            <a:ext cx="4680520" cy="2458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1.Πανεπιστήμιο\Διδασκαλία\1.Προπτυχιακά\2.Πανίδα της Ελλάδος\Παραδόσεις\source files\2. Ερπετά\Viperidae 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407" y="1097791"/>
            <a:ext cx="4353425" cy="53878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3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3010"/>
                                        </p:tgtEl>
                                        <p:attrNameLst>
                                          <p:attrName>style.visibility</p:attrName>
                                        </p:attrNameLst>
                                      </p:cBhvr>
                                      <p:to>
                                        <p:strVal val="visible"/>
                                      </p:to>
                                    </p:set>
                                    <p:animEffect transition="in" filter="fade">
                                      <p:cBhvr>
                                        <p:cTn id="15" dur="500"/>
                                        <p:tgtEl>
                                          <p:spTgt spid="430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3011"/>
                                        </p:tgtEl>
                                        <p:attrNameLst>
                                          <p:attrName>style.visibility</p:attrName>
                                        </p:attrNameLst>
                                      </p:cBhvr>
                                      <p:to>
                                        <p:strVal val="visible"/>
                                      </p:to>
                                    </p:set>
                                    <p:animEffect transition="in" filter="fade">
                                      <p:cBhvr>
                                        <p:cTn id="20" dur="500"/>
                                        <p:tgtEl>
                                          <p:spTgt spid="430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xit" presetSubtype="0" fill="hold" nodeType="withEffect">
                                  <p:stCondLst>
                                    <p:cond delay="0"/>
                                  </p:stCondLst>
                                  <p:childTnLst>
                                    <p:animEffect transition="out" filter="fade">
                                      <p:cBhvr>
                                        <p:cTn id="32" dur="500"/>
                                        <p:tgtEl>
                                          <p:spTgt spid="43010"/>
                                        </p:tgtEl>
                                      </p:cBhvr>
                                    </p:animEffect>
                                    <p:set>
                                      <p:cBhvr>
                                        <p:cTn id="33" dur="1" fill="hold">
                                          <p:stCondLst>
                                            <p:cond delay="499"/>
                                          </p:stCondLst>
                                        </p:cTn>
                                        <p:tgtEl>
                                          <p:spTgt spid="430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3011"/>
                                        </p:tgtEl>
                                      </p:cBhvr>
                                    </p:animEffect>
                                    <p:set>
                                      <p:cBhvr>
                                        <p:cTn id="36" dur="1" fill="hold">
                                          <p:stCondLst>
                                            <p:cond delay="499"/>
                                          </p:stCondLst>
                                        </p:cTn>
                                        <p:tgtEl>
                                          <p:spTgt spid="43011"/>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43012"/>
                                        </p:tgtEl>
                                        <p:attrNameLst>
                                          <p:attrName>style.visibility</p:attrName>
                                        </p:attrNameLst>
                                      </p:cBhvr>
                                      <p:to>
                                        <p:strVal val="visible"/>
                                      </p:to>
                                    </p:set>
                                    <p:animEffect transition="in" filter="fade">
                                      <p:cBhvr>
                                        <p:cTn id="39" dur="500"/>
                                        <p:tgtEl>
                                          <p:spTgt spid="430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xit" presetSubtype="0" fill="hold"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332656"/>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4245" y="1964304"/>
            <a:ext cx="41357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err="1">
                <a:solidFill>
                  <a:schemeClr val="accent2"/>
                </a:solidFill>
              </a:rPr>
              <a:t>Σωληνόγλυφα</a:t>
            </a:r>
            <a:r>
              <a:rPr lang="el-GR">
                <a:solidFill>
                  <a:schemeClr val="accent2"/>
                </a:solidFill>
              </a:rPr>
              <a:t>. Τα ιοβόλα δόντια διπλώνουν κατά 90</a:t>
            </a:r>
            <a:r>
              <a:rPr lang="el-GR" baseline="30000">
                <a:solidFill>
                  <a:schemeClr val="accent2"/>
                </a:solidFill>
              </a:rPr>
              <a:t>ο</a:t>
            </a:r>
            <a:r>
              <a:rPr lang="el-GR">
                <a:solidFill>
                  <a:schemeClr val="accent2"/>
                </a:solidFill>
              </a:rPr>
              <a:t> και προσαρτώνται στα κοντά κινητά οστά της άνω γνάθου. </a:t>
            </a:r>
            <a:r>
              <a:rPr lang="el-GR" err="1">
                <a:solidFill>
                  <a:schemeClr val="accent2"/>
                </a:solidFill>
              </a:rPr>
              <a:t>Αιματοτοξικό</a:t>
            </a:r>
            <a:r>
              <a:rPr lang="el-GR">
                <a:solidFill>
                  <a:schemeClr val="accent2"/>
                </a:solidFill>
              </a:rPr>
              <a:t> δηλητήριο.</a:t>
            </a:r>
            <a:endParaRPr lang="en-GB">
              <a:solidFill>
                <a:schemeClr val="accent2"/>
              </a:solidFill>
            </a:endParaRPr>
          </a:p>
        </p:txBody>
      </p:sp>
      <p:pic>
        <p:nvPicPr>
          <p:cNvPr id="18" name="Picture 3" descr="F:\1.Πανεπιστήμιο\Διδασκαλία\1.Προπτυχιακά\2.Πανίδα της Ελλάδος\Παραδόσεις\source files\2. Ερπετά\Viperidae 2.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4320" y="1226383"/>
            <a:ext cx="4353425" cy="53878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 Box 4"/>
          <p:cNvSpPr txBox="1">
            <a:spLocks noChangeArrowheads="1"/>
          </p:cNvSpPr>
          <p:nvPr/>
        </p:nvSpPr>
        <p:spPr bwMode="auto">
          <a:xfrm>
            <a:off x="4245" y="3798473"/>
            <a:ext cx="41357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Αρκετά είδη, κυρίως στις ψυχρές περιοχές, πέφτουν σε χειμερία νάρκη για μεγάλα διαστήματα (έως και 2/3 έτους)!</a:t>
            </a:r>
            <a:endParaRPr lang="en-GB">
              <a:solidFill>
                <a:schemeClr val="accent2"/>
              </a:solidFill>
            </a:endParaRPr>
          </a:p>
        </p:txBody>
      </p:sp>
      <p:pic>
        <p:nvPicPr>
          <p:cNvPr id="44036" name="Picture 4" descr="F:\1.Πανεπιστήμιο\Διδασκαλία\1.Προπτυχιακά\2.Πανίδα της Ελλάδος\Παραδόσεις\source files\2. Ερπετά\Crotalina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756" y="2246748"/>
            <a:ext cx="3894214" cy="3347093"/>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F:\1.Πανεπιστήμιο\Διδασκαλία\1.Προπτυχιακά\2.Πανίδα της Ελλάδος\Παραδόσεις\source files\2. Ερπετά\types of venomous fa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579" y="1148358"/>
            <a:ext cx="4353426" cy="5464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2604" y="3077397"/>
            <a:ext cx="41357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Άλλα είδη καλύπτουν μεγάλες αποστάσεις προς αναζήτηση τροφής ενώ άλλα ενεδρεύουν. </a:t>
            </a:r>
            <a:endParaRPr lang="en-GB">
              <a:solidFill>
                <a:schemeClr val="accent2"/>
              </a:solidFill>
            </a:endParaRPr>
          </a:p>
        </p:txBody>
      </p:sp>
      <p:sp>
        <p:nvSpPr>
          <p:cNvPr id="12" name="Text Box 4"/>
          <p:cNvSpPr txBox="1">
            <a:spLocks noChangeArrowheads="1"/>
          </p:cNvSpPr>
          <p:nvPr/>
        </p:nvSpPr>
        <p:spPr bwMode="auto">
          <a:xfrm>
            <a:off x="4245" y="4854059"/>
            <a:ext cx="41357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Όταν απειλούνται, κουλουριάζονται και σηκώνουν το λαιμό τους σε σχήμα ‘</a:t>
            </a:r>
            <a:r>
              <a:rPr lang="en-US">
                <a:solidFill>
                  <a:schemeClr val="accent2"/>
                </a:solidFill>
              </a:rPr>
              <a:t>S</a:t>
            </a:r>
            <a:r>
              <a:rPr lang="el-GR">
                <a:solidFill>
                  <a:schemeClr val="accent2"/>
                </a:solidFill>
              </a:rPr>
              <a:t>’</a:t>
            </a:r>
            <a:r>
              <a:rPr lang="en-US">
                <a:solidFill>
                  <a:schemeClr val="accent2"/>
                </a:solidFill>
              </a:rPr>
              <a:t>. </a:t>
            </a:r>
            <a:r>
              <a:rPr lang="el-GR">
                <a:solidFill>
                  <a:schemeClr val="accent2"/>
                </a:solidFill>
              </a:rPr>
              <a:t>Ξεφυσούν έντονα και τινάζουν το κεφάλι προς τα εμπρός. Μερικά είδη παράγουν εντυπωσιακούς ήχους, τρίβοντας μεταξύ τους τις φολίδες τους.</a:t>
            </a:r>
            <a:endParaRPr lang="en-GB">
              <a:solidFill>
                <a:schemeClr val="accent2"/>
              </a:solidFill>
            </a:endParaRPr>
          </a:p>
        </p:txBody>
      </p:sp>
      <p:pic>
        <p:nvPicPr>
          <p:cNvPr id="44035" name="Picture 3" descr="F:\1.Πανεπιστήμιο\Διδασκαλία\1.Προπτυχιακά\2.Πανίδα της Ελλάδος\Παραδόσεις\source files\2. Ερπετά\Viperidae defensive post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396" y="-3705"/>
            <a:ext cx="4479323" cy="33551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6741" y="865588"/>
            <a:ext cx="41357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Γενικά τριγωνικό, ευδιάκριτο κεφάλι. Σώμα συμπαγές. Η ουρά κοντή και στην </a:t>
            </a:r>
            <a:r>
              <a:rPr lang="el-GR" err="1">
                <a:solidFill>
                  <a:schemeClr val="accent2"/>
                </a:solidFill>
              </a:rPr>
              <a:t>Υποοικ</a:t>
            </a:r>
            <a:r>
              <a:rPr lang="el-GR">
                <a:solidFill>
                  <a:schemeClr val="accent2"/>
                </a:solidFill>
              </a:rPr>
              <a:t>. </a:t>
            </a:r>
            <a:r>
              <a:rPr lang="en-US" err="1">
                <a:solidFill>
                  <a:schemeClr val="accent2"/>
                </a:solidFill>
              </a:rPr>
              <a:t>Crotalinae</a:t>
            </a:r>
            <a:r>
              <a:rPr lang="el-GR">
                <a:solidFill>
                  <a:schemeClr val="accent2"/>
                </a:solidFill>
              </a:rPr>
              <a:t> φέρει το κρόταλο. </a:t>
            </a:r>
            <a:endParaRPr lang="en-GB">
              <a:solidFill>
                <a:schemeClr val="accent2"/>
              </a:solidFill>
            </a:endParaRPr>
          </a:p>
        </p:txBody>
      </p:sp>
    </p:spTree>
    <p:extLst>
      <p:ext uri="{BB962C8B-B14F-4D97-AF65-F5344CB8AC3E}">
        <p14:creationId xmlns:p14="http://schemas.microsoft.com/office/powerpoint/2010/main" val="148499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4036"/>
                                        </p:tgtEl>
                                        <p:attrNameLst>
                                          <p:attrName>style.visibility</p:attrName>
                                        </p:attrNameLst>
                                      </p:cBhvr>
                                      <p:to>
                                        <p:strVal val="visible"/>
                                      </p:to>
                                    </p:set>
                                    <p:animEffect transition="in" filter="fade">
                                      <p:cBhvr>
                                        <p:cTn id="15" dur="500"/>
                                        <p:tgtEl>
                                          <p:spTgt spid="440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44034"/>
                                        </p:tgtEl>
                                        <p:attrNameLst>
                                          <p:attrName>style.visibility</p:attrName>
                                        </p:attrNameLst>
                                      </p:cBhvr>
                                      <p:to>
                                        <p:strVal val="visible"/>
                                      </p:to>
                                    </p:set>
                                    <p:animEffect transition="in" filter="fade">
                                      <p:cBhvr>
                                        <p:cTn id="23" dur="500"/>
                                        <p:tgtEl>
                                          <p:spTgt spid="440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44035"/>
                                        </p:tgtEl>
                                        <p:attrNameLst>
                                          <p:attrName>style.visibility</p:attrName>
                                        </p:attrNameLst>
                                      </p:cBhvr>
                                      <p:to>
                                        <p:strVal val="visible"/>
                                      </p:to>
                                    </p:set>
                                    <p:animEffect transition="in" filter="fade">
                                      <p:cBhvr>
                                        <p:cTn id="41" dur="500"/>
                                        <p:tgtEl>
                                          <p:spTgt spid="44035"/>
                                        </p:tgtEl>
                                      </p:cBhvr>
                                    </p:animEffect>
                                  </p:childTnLst>
                                </p:cTn>
                              </p:par>
                              <p:par>
                                <p:cTn id="42" presetID="10" presetClass="exit" presetSubtype="0" fill="hold" nodeType="withEffect">
                                  <p:stCondLst>
                                    <p:cond delay="0"/>
                                  </p:stCondLst>
                                  <p:childTnLst>
                                    <p:animEffect transition="out" filter="fade">
                                      <p:cBhvr>
                                        <p:cTn id="43" dur="500"/>
                                        <p:tgtEl>
                                          <p:spTgt spid="44034"/>
                                        </p:tgtEl>
                                      </p:cBhvr>
                                    </p:animEffect>
                                    <p:set>
                                      <p:cBhvr>
                                        <p:cTn id="44" dur="1" fill="hold">
                                          <p:stCondLst>
                                            <p:cond delay="499"/>
                                          </p:stCondLst>
                                        </p:cTn>
                                        <p:tgtEl>
                                          <p:spTgt spid="44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8"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566021"/>
            <a:ext cx="9071993" cy="167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Μεγάλου μεγέθους, ρωμαλέα οχιά!</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Ευδιάκριτο κεφάλι με </a:t>
            </a:r>
            <a:r>
              <a:rPr lang="el-GR" err="1">
                <a:solidFill>
                  <a:schemeClr val="accent2"/>
                </a:solidFill>
              </a:rPr>
              <a:t>αποστρογγυλεμένο</a:t>
            </a:r>
            <a:r>
              <a:rPr lang="el-GR">
                <a:solidFill>
                  <a:schemeClr val="accent2"/>
                </a:solidFill>
              </a:rPr>
              <a:t> ρύγχος. Μικρές κεφαλικές φολίδες. 23-27 σειρές φολίδες στο μέσο του σώματος, έντονα τροπιδωτές.</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Βασικός χρωματισμός γκρίζος ή γκρίζος-καστανός με σκούρες ταινίες σε παράλληλη ή εναλλάξ διάταξη. Σπάνια το χρώμα είναι-κόκκινο με μαύρα σχέδια στη ράχη.</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Macrovipera</a:t>
            </a:r>
            <a:r>
              <a:rPr lang="el-GR" b="1">
                <a:solidFill>
                  <a:srgbClr val="C00000"/>
                </a:solidFill>
              </a:rPr>
              <a:t>:</a:t>
            </a:r>
            <a:r>
              <a:rPr lang="el-GR" b="1" i="1">
                <a:solidFill>
                  <a:srgbClr val="C00000"/>
                </a:solidFill>
              </a:rPr>
              <a:t> </a:t>
            </a:r>
            <a:r>
              <a:rPr lang="el-GR" b="1">
                <a:solidFill>
                  <a:schemeClr val="accent2"/>
                </a:solidFill>
              </a:rPr>
              <a:t>1</a:t>
            </a:r>
            <a:r>
              <a:rPr lang="en-US" b="1">
                <a:solidFill>
                  <a:schemeClr val="accent2"/>
                </a:solidFill>
              </a:rPr>
              <a:t> </a:t>
            </a:r>
            <a:r>
              <a:rPr lang="el-GR" b="1">
                <a:solidFill>
                  <a:schemeClr val="accent2"/>
                </a:solidFill>
              </a:rPr>
              <a:t>είδος (παλαιότερα </a:t>
            </a:r>
            <a:r>
              <a:rPr lang="en-US" b="1" i="1" err="1">
                <a:solidFill>
                  <a:schemeClr val="accent2"/>
                </a:solidFill>
              </a:rPr>
              <a:t>Vipera</a:t>
            </a:r>
            <a:r>
              <a:rPr lang="el-GR" b="1">
                <a:solidFill>
                  <a:schemeClr val="accent2"/>
                </a:solidFill>
              </a:rPr>
              <a:t>)</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M. </a:t>
            </a:r>
            <a:r>
              <a:rPr lang="en-US" b="1" i="1" err="1">
                <a:solidFill>
                  <a:srgbClr val="C00000"/>
                </a:solidFill>
              </a:rPr>
              <a:t>schweitzeri</a:t>
            </a:r>
            <a:r>
              <a:rPr lang="en-US" b="1" i="1">
                <a:solidFill>
                  <a:srgbClr val="C00000"/>
                </a:solidFill>
              </a:rPr>
              <a:t> </a:t>
            </a:r>
            <a:r>
              <a:rPr lang="el-GR" b="1">
                <a:solidFill>
                  <a:srgbClr val="C00000"/>
                </a:solidFill>
              </a:rPr>
              <a:t>– Οχιά της Μήλου – ΕΝ</a:t>
            </a:r>
            <a:endParaRPr lang="en-US" b="1">
              <a:solidFill>
                <a:srgbClr val="C00000"/>
              </a:solidFill>
            </a:endParaRPr>
          </a:p>
        </p:txBody>
      </p:sp>
      <p:sp>
        <p:nvSpPr>
          <p:cNvPr id="14" name="Text Box 6"/>
          <p:cNvSpPr txBox="1">
            <a:spLocks noChangeArrowheads="1"/>
          </p:cNvSpPr>
          <p:nvPr/>
        </p:nvSpPr>
        <p:spPr bwMode="auto">
          <a:xfrm>
            <a:off x="0" y="6372036"/>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1,5</a:t>
            </a:r>
            <a:r>
              <a:rPr lang="en-US">
                <a:solidFill>
                  <a:srgbClr val="C00000"/>
                </a:solidFill>
              </a:rPr>
              <a:t> 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49154" name="Picture 2" descr="F:\1.Πανεπιστήμιο\Διδασκαλία\1.Προπτυχιακά\2.Πανίδα της Ελλάδος\Παραδόσεις\source files\2. Ερπετά\Macrovipera schweitzeri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220" y="1487285"/>
            <a:ext cx="4505325" cy="2981325"/>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F:\1.Πανεπιστήμιο\Διδασκαλία\1.Προπτυχιακά\2.Πανίδα της Ελλάδος\Παραδόσεις\source files\2. Ερπετά\Macrovipera schweitzeri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520993"/>
            <a:ext cx="4467225"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fade">
                                      <p:cBhvr>
                                        <p:cTn id="15" dur="500"/>
                                        <p:tgtEl>
                                          <p:spTgt spid="491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9154"/>
                                        </p:tgtEl>
                                        <p:attrNameLst>
                                          <p:attrName>style.visibility</p:attrName>
                                        </p:attrNameLst>
                                      </p:cBhvr>
                                      <p:to>
                                        <p:strVal val="visible"/>
                                      </p:to>
                                    </p:set>
                                    <p:animEffect transition="in" filter="fade">
                                      <p:cBhvr>
                                        <p:cTn id="38"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476672"/>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289871"/>
            <a:ext cx="8867872" cy="962123"/>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dirty="0">
                <a:solidFill>
                  <a:srgbClr val="00B050"/>
                </a:solidFill>
              </a:rPr>
              <a:t>Ελληνικό ενδημικό είδος! </a:t>
            </a:r>
            <a:r>
              <a:rPr lang="el-GR" sz="1700" b="1" dirty="0">
                <a:solidFill>
                  <a:schemeClr val="accent2"/>
                </a:solidFill>
              </a:rPr>
              <a:t>Απαντά στο Αρχιπέλαγος της Μήλου (Μήλος, Κίμωλος, </a:t>
            </a:r>
            <a:r>
              <a:rPr lang="el-GR" sz="1700" b="1" dirty="0" err="1">
                <a:solidFill>
                  <a:schemeClr val="accent2"/>
                </a:solidFill>
              </a:rPr>
              <a:t>Αντίμηλος</a:t>
            </a:r>
            <a:r>
              <a:rPr lang="el-GR" sz="1700" b="1" dirty="0">
                <a:solidFill>
                  <a:schemeClr val="accent2"/>
                </a:solidFill>
              </a:rPr>
              <a:t> και Πολύαιγος) και στη Σίφνο. Κινδυνεύει από καταστροφή βιοτόπων, διερχόμενα αυτοκίνητα και παράνομο εμπόριο. </a:t>
            </a:r>
          </a:p>
        </p:txBody>
      </p:sp>
      <p:sp>
        <p:nvSpPr>
          <p:cNvPr id="12" name="Ορθογώνιο 11"/>
          <p:cNvSpPr/>
          <p:nvPr/>
        </p:nvSpPr>
        <p:spPr>
          <a:xfrm>
            <a:off x="2483768" y="836712"/>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Μ. </a:t>
            </a:r>
            <a:r>
              <a:rPr lang="en-US" b="1" i="1" err="1">
                <a:solidFill>
                  <a:srgbClr val="C00000"/>
                </a:solidFill>
              </a:rPr>
              <a:t>schweitzeri</a:t>
            </a:r>
            <a:endParaRPr lang="en-US" b="1">
              <a:solidFill>
                <a:srgbClr val="C00000"/>
              </a:solidFill>
            </a:endParaRPr>
          </a:p>
        </p:txBody>
      </p:sp>
      <p:sp>
        <p:nvSpPr>
          <p:cNvPr id="8"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50178" name="Picture 2" descr="F:\1.Πανεπιστήμιο\Διδασκαλία\1.Προπτυχιακά\2.Πανίδα της Ελλάδος\Παραδόσεις\source files\2. Ερπετά\M. schweitzeri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810" y="2386361"/>
            <a:ext cx="5674381" cy="4355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0178"/>
                                        </p:tgtEl>
                                        <p:attrNameLst>
                                          <p:attrName>style.visibility</p:attrName>
                                        </p:attrNameLst>
                                      </p:cBhvr>
                                      <p:to>
                                        <p:strVal val="visible"/>
                                      </p:to>
                                    </p:set>
                                    <p:animEffect transition="in" filter="fade">
                                      <p:cBhvr>
                                        <p:cTn id="15"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179512" y="4391043"/>
            <a:ext cx="87849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Σπονδυλωτά, αλλά και συμπληρωματικά με έντομα, όπως κολεόπτερα.</a:t>
            </a:r>
            <a:endParaRPr lang="el-GR" b="1">
              <a:solidFill>
                <a:schemeClr val="accent2"/>
              </a:solidFill>
            </a:endParaRPr>
          </a:p>
        </p:txBody>
      </p:sp>
      <p:sp>
        <p:nvSpPr>
          <p:cNvPr id="16" name="Text Box 6"/>
          <p:cNvSpPr txBox="1">
            <a:spLocks noChangeArrowheads="1"/>
          </p:cNvSpPr>
          <p:nvPr/>
        </p:nvSpPr>
        <p:spPr bwMode="auto">
          <a:xfrm>
            <a:off x="179512" y="119675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Απαντά σε όλα σχεδόν τα οικοσυστήματα των νησιών που καταλαμβάνει, με αυξημένη πυκνότητα σε πετρώδεις-βραχώδεις θέσεις, αλλά και σε κήπους, καλλιέργειες και όχθες ρυακιών.</a:t>
            </a:r>
            <a:endParaRPr lang="el-GR" b="1">
              <a:solidFill>
                <a:schemeClr val="accent2"/>
              </a:solidFill>
            </a:endParaRPr>
          </a:p>
        </p:txBody>
      </p:sp>
      <p:sp>
        <p:nvSpPr>
          <p:cNvPr id="10" name="Text Box 6"/>
          <p:cNvSpPr txBox="1">
            <a:spLocks noChangeArrowheads="1"/>
          </p:cNvSpPr>
          <p:nvPr/>
        </p:nvSpPr>
        <p:spPr bwMode="auto">
          <a:xfrm>
            <a:off x="179512" y="2239900"/>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που το καλοκαίρι μπορεί να θεαθεί ενεργό και τη νύχτα.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Την ημέρα αναρριχάται σε δένδρα ή μεγάλους θάμνους, όπου λιάζεται ή αναζητά πουλιά.</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Δεν είναι επιθετικό φίδι και όταν απειλείται σφυρίζει.</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Το δηλητήριο είναι το πιο ισχυρό των ευρωπαϊκών ειδών και δυνητικά θανατηφόρο.</a:t>
            </a:r>
          </a:p>
        </p:txBody>
      </p:sp>
      <p:sp>
        <p:nvSpPr>
          <p:cNvPr id="9"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sp>
        <p:nvSpPr>
          <p:cNvPr id="15" name="Ορθογώνιο 14"/>
          <p:cNvSpPr/>
          <p:nvPr/>
        </p:nvSpPr>
        <p:spPr>
          <a:xfrm>
            <a:off x="2483768" y="692696"/>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Μ. </a:t>
            </a:r>
            <a:r>
              <a:rPr lang="en-US" b="1" i="1" err="1">
                <a:solidFill>
                  <a:srgbClr val="C00000"/>
                </a:solidFill>
              </a:rPr>
              <a:t>schweitzeri</a:t>
            </a:r>
            <a:endParaRPr lang="en-US" b="1">
              <a:solidFill>
                <a:srgbClr val="C00000"/>
              </a:solidFill>
            </a:endParaRPr>
          </a:p>
        </p:txBody>
      </p:sp>
      <p:sp>
        <p:nvSpPr>
          <p:cNvPr id="17" name="Text Box 6"/>
          <p:cNvSpPr txBox="1">
            <a:spLocks noChangeArrowheads="1"/>
          </p:cNvSpPr>
          <p:nvPr/>
        </p:nvSpPr>
        <p:spPr bwMode="auto">
          <a:xfrm>
            <a:off x="179512" y="5131058"/>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Μέσα άνοιξης.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4-11 αυγά. Είναι η μοναδική οχιά της Ευρώπης που γεννά αυγά.</a:t>
            </a:r>
          </a:p>
          <a:p>
            <a:pPr algn="just" fontAlgn="base">
              <a:spcBef>
                <a:spcPct val="0"/>
              </a:spcBef>
              <a:spcAft>
                <a:spcPct val="0"/>
              </a:spcAft>
              <a:tabLst>
                <a:tab pos="900113" algn="l"/>
              </a:tabLst>
            </a:pPr>
            <a:r>
              <a:rPr lang="el-GR">
                <a:solidFill>
                  <a:srgbClr val="00B050"/>
                </a:solidFill>
              </a:rPr>
              <a:t>Εκκόλαψη: </a:t>
            </a:r>
            <a:r>
              <a:rPr lang="el-GR">
                <a:solidFill>
                  <a:srgbClr val="333399"/>
                </a:solidFill>
              </a:rPr>
              <a:t>Πριν το τέλος του καλοκαιριού. Τα μικρά είναι μήκους 18-25 </a:t>
            </a:r>
            <a:r>
              <a:rPr lang="en-US">
                <a:solidFill>
                  <a:srgbClr val="333399"/>
                </a:solidFill>
              </a:rPr>
              <a:t>cm.</a:t>
            </a:r>
            <a:endParaRPr lang="el-GR">
              <a:solidFill>
                <a:srgbClr val="333399"/>
              </a:solidFill>
            </a:endParaRPr>
          </a:p>
        </p:txBody>
      </p:sp>
    </p:spTree>
    <p:extLst>
      <p:ext uri="{BB962C8B-B14F-4D97-AF65-F5344CB8AC3E}">
        <p14:creationId xmlns:p14="http://schemas.microsoft.com/office/powerpoint/2010/main" val="374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2009" y="2736503"/>
            <a:ext cx="4283967" cy="1384995"/>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Φυλογενετική σχέση μεταξύ των οικογενειών των Σαυρών</a:t>
            </a:r>
            <a:endParaRPr lang="el-GR"/>
          </a:p>
        </p:txBody>
      </p:sp>
      <p:pic>
        <p:nvPicPr>
          <p:cNvPr id="36866" name="Picture 2" descr="F:\1.Πανεπιστήμιο\Διδασκαλία\1.Προπτυχιακά\2.Πανίδα της Ελλάδος\Παραδόσεις\source files\2. Ερπετά\Phylogenetic relationship among liza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66874"/>
            <a:ext cx="4531716" cy="6124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Ορθογώνιο 12"/>
          <p:cNvSpPr/>
          <p:nvPr/>
        </p:nvSpPr>
        <p:spPr bwMode="auto">
          <a:xfrm>
            <a:off x="7914848" y="787564"/>
            <a:ext cx="617592"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4" name="Ορθογώνιο 13"/>
          <p:cNvSpPr/>
          <p:nvPr/>
        </p:nvSpPr>
        <p:spPr bwMode="auto">
          <a:xfrm>
            <a:off x="7949528" y="1003588"/>
            <a:ext cx="870943"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5" name="Ορθογώνιο 14"/>
          <p:cNvSpPr/>
          <p:nvPr/>
        </p:nvSpPr>
        <p:spPr bwMode="auto">
          <a:xfrm>
            <a:off x="7939586" y="4987756"/>
            <a:ext cx="543298"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6" name="Ορθογώνιο 15"/>
          <p:cNvSpPr/>
          <p:nvPr/>
        </p:nvSpPr>
        <p:spPr bwMode="auto">
          <a:xfrm>
            <a:off x="7919343" y="3876288"/>
            <a:ext cx="617390"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7" name="Ορθογώνιο 16"/>
          <p:cNvSpPr/>
          <p:nvPr/>
        </p:nvSpPr>
        <p:spPr bwMode="auto">
          <a:xfrm>
            <a:off x="7914849" y="1886352"/>
            <a:ext cx="689600"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9" name="Ορθογώνιο 18"/>
          <p:cNvSpPr/>
          <p:nvPr/>
        </p:nvSpPr>
        <p:spPr bwMode="auto">
          <a:xfrm>
            <a:off x="7890028" y="2553856"/>
            <a:ext cx="1002451"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20" name="Ορθογώνιο 19"/>
          <p:cNvSpPr/>
          <p:nvPr/>
        </p:nvSpPr>
        <p:spPr bwMode="auto">
          <a:xfrm>
            <a:off x="7890029" y="4319384"/>
            <a:ext cx="642412"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8329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365104"/>
            <a:ext cx="907199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chemeClr val="accent2"/>
                </a:solidFill>
              </a:rPr>
              <a:t> Μεγάλη και ρωμαλέα οχιά.</a:t>
            </a:r>
          </a:p>
          <a:p>
            <a:pPr algn="just" fontAlgn="base">
              <a:spcBef>
                <a:spcPct val="0"/>
              </a:spcBef>
              <a:spcAft>
                <a:spcPct val="0"/>
              </a:spcAft>
              <a:buFont typeface="Arial" pitchFamily="34" charset="0"/>
              <a:buChar char="•"/>
              <a:tabLst>
                <a:tab pos="174625" algn="l"/>
                <a:tab pos="1436688" algn="l"/>
              </a:tabLst>
            </a:pPr>
            <a:r>
              <a:rPr lang="el-GR" dirty="0">
                <a:solidFill>
                  <a:schemeClr val="accent2"/>
                </a:solidFill>
              </a:rPr>
              <a:t> Έντονα τριγωνικό κεφάλι με μικρές φολίδες. Μόνο οι δύο </a:t>
            </a:r>
            <a:r>
              <a:rPr lang="el-GR" dirty="0" err="1">
                <a:solidFill>
                  <a:schemeClr val="accent2"/>
                </a:solidFill>
              </a:rPr>
              <a:t>επιοφθάλμιες</a:t>
            </a:r>
            <a:r>
              <a:rPr lang="el-GR" dirty="0">
                <a:solidFill>
                  <a:schemeClr val="accent2"/>
                </a:solidFill>
              </a:rPr>
              <a:t> είναι στενές και επιμήκεις. 23-25 σειρές φολίδων στο μέσο του σώματος. Ουρά στενή και μυτερή στο άκρο της.</a:t>
            </a:r>
          </a:p>
          <a:p>
            <a:pPr algn="just" fontAlgn="base">
              <a:spcBef>
                <a:spcPct val="0"/>
              </a:spcBef>
              <a:spcAft>
                <a:spcPct val="0"/>
              </a:spcAft>
              <a:buFont typeface="Arial" pitchFamily="34" charset="0"/>
              <a:buChar char="•"/>
              <a:tabLst>
                <a:tab pos="174625" algn="l"/>
                <a:tab pos="1436688" algn="l"/>
              </a:tabLst>
            </a:pPr>
            <a:r>
              <a:rPr lang="el-GR" dirty="0">
                <a:solidFill>
                  <a:schemeClr val="accent2"/>
                </a:solidFill>
              </a:rPr>
              <a:t> Χρώμα γκριζωπό έως γκρι-καστανό. Γκρι υπόβαθρο στα αρσενικά και μπεζ-κεραμιδί στα θηλυκά άτομα. Φέρει την τυπική για οχιά, σκουρόχρωμη, ζιγκ-ζαγκ ζώνη. Διακοσμητικές κηλίδες στα πλάγια του σώματος.  Σκουρόχρωμες ταινίες ξεκινούν από τα μάτια. Πολλές φορές ανάμεσά τους σκουρόχρωμες κηλίδες ή ταινία που τα ενώνει.</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Montivipera</a:t>
            </a:r>
            <a:r>
              <a:rPr lang="el-GR" b="1">
                <a:solidFill>
                  <a:srgbClr val="C00000"/>
                </a:solidFill>
              </a:rPr>
              <a:t>:</a:t>
            </a:r>
            <a:r>
              <a:rPr lang="el-GR" b="1" i="1">
                <a:solidFill>
                  <a:srgbClr val="C00000"/>
                </a:solidFill>
              </a:rPr>
              <a:t> </a:t>
            </a:r>
            <a:r>
              <a:rPr lang="el-GR" b="1">
                <a:solidFill>
                  <a:schemeClr val="accent2"/>
                </a:solidFill>
              </a:rPr>
              <a:t>1</a:t>
            </a:r>
            <a:r>
              <a:rPr lang="en-US" b="1">
                <a:solidFill>
                  <a:schemeClr val="accent2"/>
                </a:solidFill>
              </a:rPr>
              <a:t> </a:t>
            </a:r>
            <a:r>
              <a:rPr lang="el-GR" b="1">
                <a:solidFill>
                  <a:schemeClr val="accent2"/>
                </a:solidFill>
              </a:rPr>
              <a:t>είδος (παλαιότερα </a:t>
            </a:r>
            <a:r>
              <a:rPr lang="en-US" b="1" i="1" err="1">
                <a:solidFill>
                  <a:schemeClr val="accent2"/>
                </a:solidFill>
              </a:rPr>
              <a:t>Vipera</a:t>
            </a:r>
            <a:r>
              <a:rPr lang="el-GR" b="1">
                <a:solidFill>
                  <a:schemeClr val="accent2"/>
                </a:solidFill>
              </a:rPr>
              <a:t>)</a:t>
            </a:r>
            <a:endParaRPr lang="en-US" b="1" i="1">
              <a:solidFill>
                <a:schemeClr val="accent2"/>
              </a:solidFill>
            </a:endParaRPr>
          </a:p>
        </p:txBody>
      </p:sp>
      <p:sp>
        <p:nvSpPr>
          <p:cNvPr id="13" name="Ορθογώνιο 12"/>
          <p:cNvSpPr/>
          <p:nvPr/>
        </p:nvSpPr>
        <p:spPr>
          <a:xfrm>
            <a:off x="35496" y="902186"/>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M. </a:t>
            </a:r>
            <a:r>
              <a:rPr lang="en-US" b="1" i="1" err="1">
                <a:solidFill>
                  <a:srgbClr val="C00000"/>
                </a:solidFill>
              </a:rPr>
              <a:t>xanthina</a:t>
            </a:r>
            <a:r>
              <a:rPr lang="en-US" b="1" i="1">
                <a:solidFill>
                  <a:srgbClr val="C00000"/>
                </a:solidFill>
              </a:rPr>
              <a:t> </a:t>
            </a:r>
            <a:r>
              <a:rPr lang="el-GR" b="1">
                <a:solidFill>
                  <a:srgbClr val="C00000"/>
                </a:solidFill>
              </a:rPr>
              <a:t>– Οθωμανική οχιά –  </a:t>
            </a:r>
            <a:r>
              <a:rPr lang="en-US" b="1">
                <a:solidFill>
                  <a:srgbClr val="C00000"/>
                </a:solidFill>
              </a:rPr>
              <a:t>LC</a:t>
            </a:r>
          </a:p>
        </p:txBody>
      </p:sp>
      <p:sp>
        <p:nvSpPr>
          <p:cNvPr id="14" name="Text Box 6"/>
          <p:cNvSpPr txBox="1">
            <a:spLocks noChangeArrowheads="1"/>
          </p:cNvSpPr>
          <p:nvPr/>
        </p:nvSpPr>
        <p:spPr bwMode="auto">
          <a:xfrm>
            <a:off x="0" y="6516052"/>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&gt;100 </a:t>
            </a:r>
            <a:r>
              <a:rPr lang="en-US">
                <a:solidFill>
                  <a:srgbClr val="C00000"/>
                </a:solidFill>
              </a:rPr>
              <a:t>cm</a:t>
            </a:r>
            <a:r>
              <a:rPr lang="el-GR">
                <a:solidFill>
                  <a:srgbClr val="C00000"/>
                </a:solidFill>
              </a:rPr>
              <a:t>.</a:t>
            </a:r>
            <a:endParaRPr lang="en-US">
              <a:solidFill>
                <a:srgbClr val="C00000"/>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51202" name="Picture 2" descr="F:\1.Πανεπιστήμιο\Διδασκαλία\1.Προπτυχιακά\2.Πανίδα της Ελλάδος\Παραδόσεις\source files\2. Ερπετά\Montivipera xanthina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99" y="1309040"/>
            <a:ext cx="4742356" cy="3104995"/>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F:\1.Πανεπιστήμιο\Διδασκαλία\1.Προπτυχιακά\2.Πανίδα της Ελλάδος\Παραδόσεις\source files\2. Ερπετά\Montivipera xanthina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268760"/>
            <a:ext cx="3240360" cy="318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8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51202"/>
                                        </p:tgtEl>
                                        <p:attrNameLst>
                                          <p:attrName>style.visibility</p:attrName>
                                        </p:attrNameLst>
                                      </p:cBhvr>
                                      <p:to>
                                        <p:strVal val="visible"/>
                                      </p:to>
                                    </p:set>
                                    <p:animEffect transition="in" filter="fade">
                                      <p:cBhvr>
                                        <p:cTn id="15" dur="500"/>
                                        <p:tgtEl>
                                          <p:spTgt spid="51202"/>
                                        </p:tgtEl>
                                      </p:cBhvr>
                                    </p:animEffect>
                                  </p:childTnLst>
                                </p:cTn>
                              </p:par>
                              <p:par>
                                <p:cTn id="16" presetID="10" presetClass="entr" presetSubtype="0" fill="hold" nodeType="withEffect">
                                  <p:stCondLst>
                                    <p:cond delay="0"/>
                                  </p:stCondLst>
                                  <p:childTnLst>
                                    <p:set>
                                      <p:cBhvr>
                                        <p:cTn id="17" dur="1" fill="hold">
                                          <p:stCondLst>
                                            <p:cond delay="0"/>
                                          </p:stCondLst>
                                        </p:cTn>
                                        <p:tgtEl>
                                          <p:spTgt spid="51203"/>
                                        </p:tgtEl>
                                        <p:attrNameLst>
                                          <p:attrName>style.visibility</p:attrName>
                                        </p:attrNameLst>
                                      </p:cBhvr>
                                      <p:to>
                                        <p:strVal val="visible"/>
                                      </p:to>
                                    </p:set>
                                    <p:animEffect transition="in" filter="fade">
                                      <p:cBhvr>
                                        <p:cTn id="18" dur="500"/>
                                        <p:tgtEl>
                                          <p:spTgt spid="5120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987001"/>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Εξαπλώνεται από τη Μικρά Ασία μέχρι το Ν Καύκασο και το Λίβανο.</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στον Έβρο και σε πολλά νησιά του Α Αιγαίου (π.χ. Λέσβος, Χίος, Κως κ.ά.).</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M. </a:t>
            </a:r>
            <a:r>
              <a:rPr lang="en-US" b="1" i="1" err="1">
                <a:solidFill>
                  <a:srgbClr val="C00000"/>
                </a:solidFill>
              </a:rPr>
              <a:t>xanthina</a:t>
            </a:r>
            <a:endParaRPr lang="en-US" b="1">
              <a:solidFill>
                <a:srgbClr val="C00000"/>
              </a:solidFill>
            </a:endParaRPr>
          </a:p>
        </p:txBody>
      </p:sp>
      <p:sp>
        <p:nvSpPr>
          <p:cNvPr id="8"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52226" name="Picture 2" descr="F:\1.Πανεπιστήμιο\Διδασκαλία\1.Προπτυχιακά\2.Πανίδα της Ελλάδος\Παραδόσεις\source files\2. Ερπετά\M. xanthin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4" y="2492896"/>
            <a:ext cx="8443913" cy="4062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red squares&#10;&#10;Description automatically generated">
            <a:extLst>
              <a:ext uri="{FF2B5EF4-FFF2-40B4-BE49-F238E27FC236}">
                <a16:creationId xmlns:a16="http://schemas.microsoft.com/office/drawing/2014/main" id="{2DE87C70-0D07-A6B0-8618-09CBC5429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406" y="2492896"/>
            <a:ext cx="5111189" cy="4062740"/>
          </a:xfrm>
          <a:prstGeom prst="rect">
            <a:avLst/>
          </a:prstGeom>
        </p:spPr>
      </p:pic>
    </p:spTree>
    <p:extLst>
      <p:ext uri="{BB962C8B-B14F-4D97-AF65-F5344CB8AC3E}">
        <p14:creationId xmlns:p14="http://schemas.microsoft.com/office/powerpoint/2010/main" val="80986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26"/>
                                        </p:tgtEl>
                                        <p:attrNameLst>
                                          <p:attrName>style.visibility</p:attrName>
                                        </p:attrNameLst>
                                      </p:cBhvr>
                                      <p:to>
                                        <p:strVal val="visible"/>
                                      </p:to>
                                    </p:set>
                                    <p:animEffect transition="in" filter="fade">
                                      <p:cBhvr>
                                        <p:cTn id="12" dur="500"/>
                                        <p:tgtEl>
                                          <p:spTgt spid="522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nodeType="withEffect">
                                  <p:stCondLst>
                                    <p:cond delay="0"/>
                                  </p:stCondLst>
                                  <p:childTnLst>
                                    <p:animEffect transition="out" filter="fade">
                                      <p:cBhvr>
                                        <p:cTn id="22" dur="500"/>
                                        <p:tgtEl>
                                          <p:spTgt spid="52226"/>
                                        </p:tgtEl>
                                      </p:cBhvr>
                                    </p:animEffect>
                                    <p:set>
                                      <p:cBhvr>
                                        <p:cTn id="23" dur="1" fill="hold">
                                          <p:stCondLst>
                                            <p:cond delay="499"/>
                                          </p:stCondLst>
                                        </p:cTn>
                                        <p:tgtEl>
                                          <p:spTgt spid="52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p:cNvSpPr txBox="1">
            <a:spLocks noChangeArrowheads="1"/>
          </p:cNvSpPr>
          <p:nvPr/>
        </p:nvSpPr>
        <p:spPr bwMode="auto">
          <a:xfrm>
            <a:off x="179512" y="119675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Απαντά σε ευρύ φάσμα βιοτόπων (φρύγανα, μεσογειακά φυλλοβόλα δάση, μακκία βλάστηση, παρυφές δασών κ.λπ.). Επίσης, κοντά σε καλλιέργειες, ελαιώνες, αλλά και σε όχθες ρυακιών, παρυφές βάλτων κ.λπ.</a:t>
            </a:r>
            <a:endParaRPr lang="el-GR" b="1">
              <a:solidFill>
                <a:schemeClr val="accent2"/>
              </a:solidFill>
            </a:endParaRPr>
          </a:p>
        </p:txBody>
      </p:sp>
      <p:sp>
        <p:nvSpPr>
          <p:cNvPr id="9"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sp>
        <p:nvSpPr>
          <p:cNvPr id="11" name="Ορθογώνιο 10"/>
          <p:cNvSpPr/>
          <p:nvPr/>
        </p:nvSpPr>
        <p:spPr>
          <a:xfrm>
            <a:off x="2483768" y="740217"/>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M. </a:t>
            </a:r>
            <a:r>
              <a:rPr lang="en-US" b="1" i="1" err="1">
                <a:solidFill>
                  <a:srgbClr val="C00000"/>
                </a:solidFill>
              </a:rPr>
              <a:t>xanthina</a:t>
            </a:r>
            <a:endParaRPr lang="en-US" b="1">
              <a:solidFill>
                <a:srgbClr val="C00000"/>
              </a:solidFill>
            </a:endParaRPr>
          </a:p>
        </p:txBody>
      </p:sp>
      <p:sp>
        <p:nvSpPr>
          <p:cNvPr id="13" name="Text Box 6"/>
          <p:cNvSpPr txBox="1">
            <a:spLocks noChangeArrowheads="1"/>
          </p:cNvSpPr>
          <p:nvPr/>
        </p:nvSpPr>
        <p:spPr bwMode="auto">
          <a:xfrm>
            <a:off x="179512" y="4391043"/>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θηλαστικά (τρωκτικά) και πουλιά. Τα νεαρά άτομα τρέφονται κυρίως με σαύρες.</a:t>
            </a:r>
            <a:endParaRPr lang="el-GR" b="1">
              <a:solidFill>
                <a:schemeClr val="accent2"/>
              </a:solidFill>
            </a:endParaRPr>
          </a:p>
        </p:txBody>
      </p:sp>
      <p:sp>
        <p:nvSpPr>
          <p:cNvPr id="15" name="Text Box 6"/>
          <p:cNvSpPr txBox="1">
            <a:spLocks noChangeArrowheads="1"/>
          </p:cNvSpPr>
          <p:nvPr/>
        </p:nvSpPr>
        <p:spPr bwMode="auto">
          <a:xfrm>
            <a:off x="179512" y="2239900"/>
            <a:ext cx="87849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που το καλοκαίρι μπορεί να θεαθεί ενεργό και τη νύχτα.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Μπορεί να πέφτει σε χειμερία νάρκη σε βόρειες θέσεις εξάπλωσης.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Κυνηγά κυρίως στο έδαφος, μπορεί όμως και να αναρριχάται σε χαμηλά δένδρα ή θάμνους για την αναζήτηση πουλιών.</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Δεν είναι επιθετικό φίδι και όταν απειλείται σφυρίζει.</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Το δηλητήριο είναι πάρα πολύ ισχυρό και δυνητικά θανατηφόρο.</a:t>
            </a:r>
          </a:p>
        </p:txBody>
      </p:sp>
      <p:sp>
        <p:nvSpPr>
          <p:cNvPr id="17" name="Text Box 6"/>
          <p:cNvSpPr txBox="1">
            <a:spLocks noChangeArrowheads="1"/>
          </p:cNvSpPr>
          <p:nvPr/>
        </p:nvSpPr>
        <p:spPr bwMode="auto">
          <a:xfrm>
            <a:off x="179512" y="5131058"/>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Άνοιξη.</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2-15 μικρά μετά από 2 μήνες (ζωοτοκία), τα οποία μπορούν αμέσως να κυνηγήσουν.</a:t>
            </a:r>
          </a:p>
        </p:txBody>
      </p:sp>
    </p:spTree>
    <p:extLst>
      <p:ext uri="{BB962C8B-B14F-4D97-AF65-F5344CB8AC3E}">
        <p14:creationId xmlns:p14="http://schemas.microsoft.com/office/powerpoint/2010/main" val="18150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fade">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653136"/>
            <a:ext cx="9071993" cy="179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Μεσαίου μεγέθους φίδι με χαρακτηριστικό οξύληκτο έπαρμα στην άκρη του ρύγχους.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Το τριγωνικό κεφάλι ξεχωρίζει από το σώμα. Μυτερό ρύγχος. 21-23 σειρές φολίδων στο μέσο του σώματος. Ουρά κοντή και μυτερή στο άκρο της. Μικρές κεφαλικές πλάκες.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Το χρώμα είναι στη βάση του λαμπερό γκρίζο στα αρσενικά και κεραμιδί ή γκριζωπό στα θηλυκά. Υπάρχει η χαρακτηριστική ζιγκ-ζαγκ ζώνη κατά μήκος της ράχης. Πολλές φορές η ζώνη αντικαθίσταται από ρομβοειδείς κηλίδες. Χρωματικές παραλλαγές.</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Vipera</a:t>
            </a:r>
            <a:r>
              <a:rPr lang="el-GR" b="1">
                <a:solidFill>
                  <a:srgbClr val="C00000"/>
                </a:solidFill>
              </a:rPr>
              <a:t>:</a:t>
            </a:r>
            <a:r>
              <a:rPr lang="el-GR" b="1" i="1">
                <a:solidFill>
                  <a:srgbClr val="C00000"/>
                </a:solidFill>
              </a:rPr>
              <a:t> </a:t>
            </a:r>
            <a:r>
              <a:rPr lang="el-GR" b="1">
                <a:solidFill>
                  <a:schemeClr val="accent2"/>
                </a:solidFill>
              </a:rPr>
              <a:t>3 είδη</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V. </a:t>
            </a:r>
            <a:r>
              <a:rPr lang="en-US" b="1" i="1" err="1">
                <a:solidFill>
                  <a:srgbClr val="C00000"/>
                </a:solidFill>
              </a:rPr>
              <a:t>ammodytes</a:t>
            </a:r>
            <a:r>
              <a:rPr lang="en-US" b="1" i="1">
                <a:solidFill>
                  <a:srgbClr val="C00000"/>
                </a:solidFill>
              </a:rPr>
              <a:t> </a:t>
            </a:r>
            <a:r>
              <a:rPr lang="el-GR" b="1">
                <a:solidFill>
                  <a:srgbClr val="C00000"/>
                </a:solidFill>
              </a:rPr>
              <a:t>– Οχιά</a:t>
            </a:r>
            <a:r>
              <a:rPr lang="en-US" b="1">
                <a:solidFill>
                  <a:srgbClr val="C00000"/>
                </a:solidFill>
              </a:rPr>
              <a:t> </a:t>
            </a:r>
            <a:r>
              <a:rPr lang="el-GR" b="1">
                <a:solidFill>
                  <a:srgbClr val="C00000"/>
                </a:solidFill>
              </a:rPr>
              <a:t>– </a:t>
            </a:r>
            <a:r>
              <a:rPr lang="en-US" b="1">
                <a:solidFill>
                  <a:srgbClr val="C00000"/>
                </a:solidFill>
              </a:rPr>
              <a:t>LC</a:t>
            </a:r>
          </a:p>
        </p:txBody>
      </p:sp>
      <p:sp>
        <p:nvSpPr>
          <p:cNvPr id="14" name="Text Box 6"/>
          <p:cNvSpPr txBox="1">
            <a:spLocks noChangeArrowheads="1"/>
          </p:cNvSpPr>
          <p:nvPr/>
        </p:nvSpPr>
        <p:spPr bwMode="auto">
          <a:xfrm>
            <a:off x="0" y="6372036"/>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40-60(-100)</a:t>
            </a:r>
            <a:r>
              <a:rPr lang="en-US">
                <a:solidFill>
                  <a:srgbClr val="C00000"/>
                </a:solidFill>
              </a:rPr>
              <a:t>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53250" name="Picture 2" descr="F:\1.Πανεπιστήμιο\Διδασκαλία\1.Προπτυχιακά\2.Πανίδα της Ελλάδος\Παραδόσεις\source files\2. Ερπετά\Vipera ammodytes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 y="1426977"/>
            <a:ext cx="448627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F:\1.Πανεπιστήμιο\Διδασκαλία\1.Προπτυχιακά\2.Πανίδα της Ελλάδος\Παραδόσεις\source files\2. Ερπετά\Vipera ammodytes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220" y="1428577"/>
            <a:ext cx="4514850"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8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53251"/>
                                        </p:tgtEl>
                                        <p:attrNameLst>
                                          <p:attrName>style.visibility</p:attrName>
                                        </p:attrNameLst>
                                      </p:cBhvr>
                                      <p:to>
                                        <p:strVal val="visible"/>
                                      </p:to>
                                    </p:set>
                                    <p:animEffect transition="in" filter="fade">
                                      <p:cBhvr>
                                        <p:cTn id="15" dur="500"/>
                                        <p:tgtEl>
                                          <p:spTgt spid="53251"/>
                                        </p:tgtEl>
                                      </p:cBhvr>
                                    </p:animEffect>
                                  </p:childTnLst>
                                </p:cTn>
                              </p:par>
                              <p:par>
                                <p:cTn id="16" presetID="10" presetClass="entr" presetSubtype="0" fill="hold" nodeType="withEffect">
                                  <p:stCondLst>
                                    <p:cond delay="0"/>
                                  </p:stCondLst>
                                  <p:childTnLst>
                                    <p:set>
                                      <p:cBhvr>
                                        <p:cTn id="17" dur="1" fill="hold">
                                          <p:stCondLst>
                                            <p:cond delay="0"/>
                                          </p:stCondLst>
                                        </p:cTn>
                                        <p:tgtEl>
                                          <p:spTgt spid="53250"/>
                                        </p:tgtEl>
                                        <p:attrNameLst>
                                          <p:attrName>style.visibility</p:attrName>
                                        </p:attrNameLst>
                                      </p:cBhvr>
                                      <p:to>
                                        <p:strVal val="visible"/>
                                      </p:to>
                                    </p:set>
                                    <p:animEffect transition="in" filter="fade">
                                      <p:cBhvr>
                                        <p:cTn id="18" dur="500"/>
                                        <p:tgtEl>
                                          <p:spTgt spid="532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285224"/>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Εξάπλωση στη Β Ιταλία &amp; Ν Αυστρία, στην Βαλκανική Χερσόνησο και τη Μικρά Ασία.</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στην ηπειρωτική χώρα (το πιο κοινό είδος οχιάς) και σε αρκετά νησιά του Ιονίου (εκτός Ζακύνθου) και του Αιγαίου. </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V. </a:t>
            </a:r>
            <a:r>
              <a:rPr lang="en-US" b="1" i="1" err="1">
                <a:solidFill>
                  <a:srgbClr val="C00000"/>
                </a:solidFill>
              </a:rPr>
              <a:t>ammodytes</a:t>
            </a:r>
            <a:endParaRPr lang="en-US" b="1">
              <a:solidFill>
                <a:srgbClr val="C00000"/>
              </a:solidFill>
            </a:endParaRPr>
          </a:p>
        </p:txBody>
      </p:sp>
      <p:sp>
        <p:nvSpPr>
          <p:cNvPr id="8"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54274" name="Picture 2" descr="F:\1.Πανεπιστήμιο\Διδασκαλία\1.Προπτυχιακά\2.Πανίδα της Ελλάδος\Παραδόσεις\source files\2. Ερπετά\V. ammodyte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719111"/>
            <a:ext cx="5184576" cy="3981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6C550266-A80B-C7D9-9BEE-E81AC47B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373" y="2722108"/>
            <a:ext cx="5023254" cy="3975410"/>
          </a:xfrm>
          <a:prstGeom prst="rect">
            <a:avLst/>
          </a:prstGeom>
        </p:spPr>
      </p:pic>
    </p:spTree>
    <p:extLst>
      <p:ext uri="{BB962C8B-B14F-4D97-AF65-F5344CB8AC3E}">
        <p14:creationId xmlns:p14="http://schemas.microsoft.com/office/powerpoint/2010/main" val="80986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4274"/>
                                        </p:tgtEl>
                                        <p:attrNameLst>
                                          <p:attrName>style.visibility</p:attrName>
                                        </p:attrNameLst>
                                      </p:cBhvr>
                                      <p:to>
                                        <p:strVal val="visible"/>
                                      </p:to>
                                    </p:set>
                                    <p:animEffect transition="in" filter="fade">
                                      <p:cBhvr>
                                        <p:cTn id="10" dur="500"/>
                                        <p:tgtEl>
                                          <p:spTgt spid="542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54274"/>
                                        </p:tgtEl>
                                      </p:cBhvr>
                                    </p:animEffect>
                                    <p:set>
                                      <p:cBhvr>
                                        <p:cTn id="18" dur="1" fill="hold">
                                          <p:stCondLst>
                                            <p:cond delay="499"/>
                                          </p:stCondLst>
                                        </p:cTn>
                                        <p:tgtEl>
                                          <p:spTgt spid="5427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V. </a:t>
            </a:r>
            <a:r>
              <a:rPr lang="en-US" b="1" i="1" err="1">
                <a:solidFill>
                  <a:srgbClr val="C00000"/>
                </a:solidFill>
              </a:rPr>
              <a:t>ammodytes</a:t>
            </a:r>
            <a:endParaRPr lang="en-US" b="1">
              <a:solidFill>
                <a:srgbClr val="C00000"/>
              </a:solidFill>
            </a:endParaRPr>
          </a:p>
        </p:txBody>
      </p:sp>
      <p:sp>
        <p:nvSpPr>
          <p:cNvPr id="9"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sp>
        <p:nvSpPr>
          <p:cNvPr id="17" name="Text Box 6"/>
          <p:cNvSpPr txBox="1">
            <a:spLocks noChangeArrowheads="1"/>
          </p:cNvSpPr>
          <p:nvPr/>
        </p:nvSpPr>
        <p:spPr bwMode="auto">
          <a:xfrm>
            <a:off x="179512" y="119675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Απαντά σε ευρύ φάσμα βιοτόπων (φρύγανα, αμμοθίνες, μακκία βλάστηση, παρυφές και ξέφωτα δασών κ.λπ.). Επίσης, κοντά στον άνθρωπο σε καλλιέργειες, χαλάσματα, καθώς και κοντά σε υδατοσυλλογές κ.λπ.</a:t>
            </a:r>
            <a:endParaRPr lang="el-GR" b="1">
              <a:solidFill>
                <a:schemeClr val="accent2"/>
              </a:solidFill>
            </a:endParaRPr>
          </a:p>
        </p:txBody>
      </p:sp>
      <p:sp>
        <p:nvSpPr>
          <p:cNvPr id="18" name="Text Box 6"/>
          <p:cNvSpPr txBox="1">
            <a:spLocks noChangeArrowheads="1"/>
          </p:cNvSpPr>
          <p:nvPr/>
        </p:nvSpPr>
        <p:spPr bwMode="auto">
          <a:xfrm>
            <a:off x="179512" y="4218570"/>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μικρά θηλαστικά (π.χ. τρωκτικά)</a:t>
            </a:r>
            <a:r>
              <a:rPr lang="en-US">
                <a:solidFill>
                  <a:schemeClr val="accent2"/>
                </a:solidFill>
              </a:rPr>
              <a:t>, </a:t>
            </a:r>
            <a:r>
              <a:rPr lang="el-GR">
                <a:solidFill>
                  <a:schemeClr val="accent2"/>
                </a:solidFill>
              </a:rPr>
              <a:t>πουλιά και σαύρες (ιδίως στα νησιά). Συμπληρωματικά με έντομα. Τα νεαρά άτομα τρέφονται με μικρές σαύρες και έντομα.</a:t>
            </a:r>
            <a:endParaRPr lang="el-GR" b="1">
              <a:solidFill>
                <a:schemeClr val="accent2"/>
              </a:solidFill>
            </a:endParaRPr>
          </a:p>
        </p:txBody>
      </p:sp>
      <p:sp>
        <p:nvSpPr>
          <p:cNvPr id="19" name="Text Box 6"/>
          <p:cNvSpPr txBox="1">
            <a:spLocks noChangeArrowheads="1"/>
          </p:cNvSpPr>
          <p:nvPr/>
        </p:nvSpPr>
        <p:spPr bwMode="auto">
          <a:xfrm>
            <a:off x="179512" y="2292163"/>
            <a:ext cx="87849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που το καλοκαίρι μπορεί να θεαθεί ενεργό και τη νύχτα.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Μπορεί να πέφτει σε χειμερία νάρκη σε βόρειες θέσεις εξάπλωσης.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Κυνηγά κυρίως στο έδαφος, μπορεί όμως και να αναρριχάται σε χαμηλούς θάμνους και δένδρα και είναι ικανός κολυμβητής.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Δεν είναι επιθετικό φίδι και όταν απειλείται σφυρίζει.</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Το δηλητήριο είναι πολύ ισχυρό και δυνητικά θανατηφόρο.</a:t>
            </a:r>
          </a:p>
        </p:txBody>
      </p:sp>
      <p:sp>
        <p:nvSpPr>
          <p:cNvPr id="20" name="Text Box 6"/>
          <p:cNvSpPr txBox="1">
            <a:spLocks noChangeArrowheads="1"/>
          </p:cNvSpPr>
          <p:nvPr/>
        </p:nvSpPr>
        <p:spPr bwMode="auto">
          <a:xfrm>
            <a:off x="179512" y="531398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Άνοιξη.</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4-14 μικρά τον Αύγουστο (ζωοτοκία), με μήκος 15-23 </a:t>
            </a:r>
            <a:r>
              <a:rPr lang="en-US">
                <a:solidFill>
                  <a:srgbClr val="333399"/>
                </a:solidFill>
              </a:rPr>
              <a:t>cm</a:t>
            </a:r>
            <a:r>
              <a:rPr lang="el-GR">
                <a:solidFill>
                  <a:srgbClr val="333399"/>
                </a:solidFill>
              </a:rPr>
              <a:t>.</a:t>
            </a:r>
          </a:p>
        </p:txBody>
      </p:sp>
    </p:spTree>
    <p:extLst>
      <p:ext uri="{BB962C8B-B14F-4D97-AF65-F5344CB8AC3E}">
        <p14:creationId xmlns:p14="http://schemas.microsoft.com/office/powerpoint/2010/main" val="18150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fade">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F:\1.Πανεπιστήμιο\Διδασκαλία\1.Προπτυχιακά\2.Πανίδα της Ελλάδος\Παραδόσεις\source files\2. Ερπετά\Vipera beru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85420"/>
            <a:ext cx="3672408" cy="2492268"/>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72008" y="879103"/>
            <a:ext cx="4499992" cy="41601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dirty="0">
                <a:solidFill>
                  <a:srgbClr val="C00000"/>
                </a:solidFill>
              </a:rPr>
              <a:t>V. </a:t>
            </a:r>
            <a:r>
              <a:rPr lang="en-US" sz="1600" b="1" i="1" dirty="0" err="1">
                <a:solidFill>
                  <a:srgbClr val="C00000"/>
                </a:solidFill>
              </a:rPr>
              <a:t>berus</a:t>
            </a:r>
            <a:r>
              <a:rPr lang="en-US" sz="1600" b="1" i="1" dirty="0">
                <a:solidFill>
                  <a:srgbClr val="C00000"/>
                </a:solidFill>
              </a:rPr>
              <a:t> </a:t>
            </a:r>
            <a:r>
              <a:rPr lang="en-US" sz="1600" b="1" dirty="0">
                <a:solidFill>
                  <a:srgbClr val="C00000"/>
                </a:solidFill>
              </a:rPr>
              <a:t>– </a:t>
            </a:r>
            <a:r>
              <a:rPr lang="el-GR" sz="1600" b="1" dirty="0">
                <a:solidFill>
                  <a:srgbClr val="C00000"/>
                </a:solidFill>
              </a:rPr>
              <a:t>Αστρίτης – </a:t>
            </a:r>
            <a:r>
              <a:rPr lang="en-US" sz="1600" b="1" dirty="0">
                <a:solidFill>
                  <a:srgbClr val="C00000"/>
                </a:solidFill>
              </a:rPr>
              <a:t>NT</a:t>
            </a:r>
          </a:p>
        </p:txBody>
      </p:sp>
      <p:sp>
        <p:nvSpPr>
          <p:cNvPr id="15" name="Ορθογώνιο 14"/>
          <p:cNvSpPr/>
          <p:nvPr/>
        </p:nvSpPr>
        <p:spPr>
          <a:xfrm>
            <a:off x="4334866" y="879103"/>
            <a:ext cx="4773638" cy="41601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dirty="0">
                <a:solidFill>
                  <a:srgbClr val="C00000"/>
                </a:solidFill>
              </a:rPr>
              <a:t>V. </a:t>
            </a:r>
            <a:r>
              <a:rPr lang="en-US" sz="1600" b="1" i="1" dirty="0" err="1">
                <a:solidFill>
                  <a:srgbClr val="C00000"/>
                </a:solidFill>
              </a:rPr>
              <a:t>greaca</a:t>
            </a:r>
            <a:r>
              <a:rPr lang="en-US" sz="1600" b="1" i="1" dirty="0">
                <a:solidFill>
                  <a:srgbClr val="C00000"/>
                </a:solidFill>
              </a:rPr>
              <a:t> </a:t>
            </a:r>
            <a:r>
              <a:rPr lang="el-GR" sz="1600" b="1" dirty="0">
                <a:solidFill>
                  <a:srgbClr val="C00000"/>
                </a:solidFill>
              </a:rPr>
              <a:t>(τ. </a:t>
            </a:r>
            <a:r>
              <a:rPr lang="en-US" sz="1600" b="1" i="1" dirty="0">
                <a:solidFill>
                  <a:srgbClr val="C00000"/>
                </a:solidFill>
              </a:rPr>
              <a:t>V. </a:t>
            </a:r>
            <a:r>
              <a:rPr lang="en-US" sz="1600" b="1" i="1" dirty="0" err="1">
                <a:solidFill>
                  <a:srgbClr val="C00000"/>
                </a:solidFill>
              </a:rPr>
              <a:t>ursinii</a:t>
            </a:r>
            <a:r>
              <a:rPr lang="en-US" sz="1600" b="1" dirty="0">
                <a:solidFill>
                  <a:srgbClr val="C00000"/>
                </a:solidFill>
              </a:rPr>
              <a:t>)</a:t>
            </a:r>
            <a:r>
              <a:rPr lang="en-US" sz="1600" b="1" i="1" dirty="0">
                <a:solidFill>
                  <a:srgbClr val="C00000"/>
                </a:solidFill>
              </a:rPr>
              <a:t>  </a:t>
            </a:r>
            <a:r>
              <a:rPr lang="en-US" sz="1600" b="1" dirty="0">
                <a:solidFill>
                  <a:srgbClr val="C00000"/>
                </a:solidFill>
              </a:rPr>
              <a:t>– </a:t>
            </a:r>
            <a:r>
              <a:rPr lang="el-GR" sz="1600" b="1" dirty="0" err="1">
                <a:solidFill>
                  <a:srgbClr val="C00000"/>
                </a:solidFill>
              </a:rPr>
              <a:t>Νανόχεντρα</a:t>
            </a:r>
            <a:r>
              <a:rPr lang="el-GR" sz="1600" b="1" dirty="0">
                <a:solidFill>
                  <a:srgbClr val="C00000"/>
                </a:solidFill>
              </a:rPr>
              <a:t> – </a:t>
            </a:r>
            <a:r>
              <a:rPr lang="en-US" sz="1600" b="1" dirty="0">
                <a:solidFill>
                  <a:srgbClr val="C00000"/>
                </a:solidFill>
              </a:rPr>
              <a:t>EN</a:t>
            </a:r>
          </a:p>
        </p:txBody>
      </p:sp>
      <p:sp>
        <p:nvSpPr>
          <p:cNvPr id="32" name="Text Box 6"/>
          <p:cNvSpPr txBox="1">
            <a:spLocks noChangeArrowheads="1"/>
          </p:cNvSpPr>
          <p:nvPr/>
        </p:nvSpPr>
        <p:spPr bwMode="auto">
          <a:xfrm>
            <a:off x="0" y="3861048"/>
            <a:ext cx="449999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Μεσαίου μεγέθους φίδι με πεπλατυσμένο κεφάλι και αποστρογγυλωμένο ρύγχος.</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Εμφανής μετωπιαία πλάκα και βρεγματικές πλάκες και 21 σειρές φολίδες στο μέσο του σώματος.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Φυλετικός διμορφισμός στο χρωματισμό των δύο φύλων. Ασημί-γκρίζα βάση στα αρσενικά και γκριζωπή-κεραμιδί στα θηλυκά με κοκκινωπή κεραμιδί ταινία ζιγκ-ζαγκ. Ζευγάρι σκουρόχρωμες ταινίες στο πίσω μέρους του κεφαλιού σαν ανάποδο </a:t>
            </a:r>
            <a:r>
              <a:rPr lang="en-US" sz="1600">
                <a:solidFill>
                  <a:schemeClr val="accent2"/>
                </a:solidFill>
              </a:rPr>
              <a:t>V.</a:t>
            </a:r>
            <a:endParaRPr lang="el-GR" sz="1600">
              <a:solidFill>
                <a:schemeClr val="accent2"/>
              </a:solidFill>
            </a:endParaRPr>
          </a:p>
        </p:txBody>
      </p:sp>
      <p:sp>
        <p:nvSpPr>
          <p:cNvPr id="34" name="Text Box 6"/>
          <p:cNvSpPr txBox="1">
            <a:spLocks noChangeArrowheads="1"/>
          </p:cNvSpPr>
          <p:nvPr/>
        </p:nvSpPr>
        <p:spPr bwMode="auto">
          <a:xfrm>
            <a:off x="0" y="6546830"/>
            <a:ext cx="4392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σώματος</a:t>
            </a:r>
            <a:r>
              <a:rPr lang="el-GR" sz="1600">
                <a:solidFill>
                  <a:srgbClr val="C00000"/>
                </a:solidFill>
              </a:rPr>
              <a:t>:60-75 </a:t>
            </a:r>
            <a:r>
              <a:rPr lang="en-US" sz="1600">
                <a:solidFill>
                  <a:srgbClr val="C00000"/>
                </a:solidFill>
              </a:rPr>
              <a:t>cm</a:t>
            </a:r>
            <a:r>
              <a:rPr lang="el-GR" sz="1600">
                <a:solidFill>
                  <a:srgbClr val="C00000"/>
                </a:solidFill>
              </a:rPr>
              <a:t>.</a:t>
            </a:r>
            <a:endParaRPr lang="en-US" sz="1600">
              <a:solidFill>
                <a:srgbClr val="C00000"/>
              </a:solidFill>
            </a:endParaRPr>
          </a:p>
        </p:txBody>
      </p:sp>
      <p:sp>
        <p:nvSpPr>
          <p:cNvPr id="36" name="Text Box 6"/>
          <p:cNvSpPr txBox="1">
            <a:spLocks noChangeArrowheads="1"/>
          </p:cNvSpPr>
          <p:nvPr/>
        </p:nvSpPr>
        <p:spPr bwMode="auto">
          <a:xfrm>
            <a:off x="4480001" y="3861048"/>
            <a:ext cx="454112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n-US" sz="1600">
                <a:solidFill>
                  <a:schemeClr val="accent2"/>
                </a:solidFill>
              </a:rPr>
              <a:t> </a:t>
            </a:r>
            <a:r>
              <a:rPr lang="el-GR" sz="1600">
                <a:solidFill>
                  <a:schemeClr val="accent2"/>
                </a:solidFill>
              </a:rPr>
              <a:t>Η πιο μικρόσωμη οχιά με στενό κεφάλι, σχεδόν κωνικό. Μικρά μάτια.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Μεγάλη μετωπιαία πλάκα και 19 σειρές φολίδες στο μέσο του σώματος.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Φυλετικός διμορφισμός στο χρωματισμό των δύο φύλων. Ασημί-γκρίζα βάση στα αρσενικά και γκριζωπή-κεραμιδί στα θηλυκά με ταινία ζιγκ-ζαγκ. Χρωματισμός πλευρών πιο έντονος από ράχης. Αρκετές χρωματικές παραλλαγές.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Κεφαλή φέρει σκουρόχρωμο σχηματισμό σαν ανάποδο </a:t>
            </a:r>
            <a:r>
              <a:rPr lang="en-US" sz="1600">
                <a:solidFill>
                  <a:schemeClr val="accent2"/>
                </a:solidFill>
              </a:rPr>
              <a:t>V</a:t>
            </a:r>
            <a:r>
              <a:rPr lang="el-GR" sz="1600">
                <a:solidFill>
                  <a:schemeClr val="accent2"/>
                </a:solidFill>
              </a:rPr>
              <a:t>.</a:t>
            </a:r>
          </a:p>
        </p:txBody>
      </p:sp>
      <p:sp>
        <p:nvSpPr>
          <p:cNvPr id="20" name="Text Box 6"/>
          <p:cNvSpPr txBox="1">
            <a:spLocks noChangeArrowheads="1"/>
          </p:cNvSpPr>
          <p:nvPr/>
        </p:nvSpPr>
        <p:spPr bwMode="auto">
          <a:xfrm>
            <a:off x="4499991" y="6546830"/>
            <a:ext cx="4541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chemeClr val="accent2"/>
                </a:solidFill>
              </a:rPr>
              <a:t> Μήκος</a:t>
            </a:r>
            <a:r>
              <a:rPr lang="en-US" sz="1600" dirty="0">
                <a:solidFill>
                  <a:schemeClr val="accent2"/>
                </a:solidFill>
              </a:rPr>
              <a:t> </a:t>
            </a:r>
            <a:r>
              <a:rPr lang="el-GR" sz="1600" dirty="0">
                <a:solidFill>
                  <a:schemeClr val="accent2"/>
                </a:solidFill>
              </a:rPr>
              <a:t>σώματος</a:t>
            </a:r>
            <a:r>
              <a:rPr lang="el-GR" sz="1600" dirty="0">
                <a:solidFill>
                  <a:srgbClr val="C00000"/>
                </a:solidFill>
              </a:rPr>
              <a:t>: 60(-70) </a:t>
            </a:r>
            <a:r>
              <a:rPr lang="en-US" sz="1600" dirty="0">
                <a:solidFill>
                  <a:srgbClr val="C00000"/>
                </a:solidFill>
              </a:rPr>
              <a:t>cm.</a:t>
            </a:r>
          </a:p>
        </p:txBody>
      </p:sp>
      <p:sp>
        <p:nvSpPr>
          <p:cNvPr id="13"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55298" name="Picture 2" descr="F:\1.Πανεπιστήμιο\Διδασκαλία\1.Προπτυχιακά\2.Πανίδα της Ελλάδος\Παραδόσεις\source files\2. Ερπετά\Vipera beru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285420"/>
            <a:ext cx="3672408" cy="2494905"/>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F:\1.Πανεπιστήμιο\Διδασκαλία\1.Προπτυχιακά\2.Πανίδα της Ελλάδος\Παραδόσεις\source files\2. Ερπετά\Vipera ursinii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511" y="1315783"/>
            <a:ext cx="3248347" cy="246190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F:\1.Πανεπιστήμιο\Διδασκαλία\1.Προπτυχιακά\2.Πανίδα της Ελλάδος\Παραδόσεις\source files\2. Ερπετά\Vipera ursinii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431" y="1328761"/>
            <a:ext cx="3636261" cy="246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5299"/>
                                        </p:tgtEl>
                                        <p:attrNameLst>
                                          <p:attrName>style.visibility</p:attrName>
                                        </p:attrNameLst>
                                      </p:cBhvr>
                                      <p:to>
                                        <p:strVal val="visible"/>
                                      </p:to>
                                    </p:set>
                                    <p:animEffect transition="in" filter="fade">
                                      <p:cBhvr>
                                        <p:cTn id="10" dur="500"/>
                                        <p:tgtEl>
                                          <p:spTgt spid="552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55300"/>
                                        </p:tgtEl>
                                        <p:attrNameLst>
                                          <p:attrName>style.visibility</p:attrName>
                                        </p:attrNameLst>
                                      </p:cBhvr>
                                      <p:to>
                                        <p:strVal val="visible"/>
                                      </p:to>
                                    </p:set>
                                    <p:animEffect transition="in" filter="fade">
                                      <p:cBhvr>
                                        <p:cTn id="18" dur="500"/>
                                        <p:tgtEl>
                                          <p:spTgt spid="5530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Effect transition="in" filter="fade">
                                      <p:cBhvr>
                                        <p:cTn id="31" dur="500"/>
                                        <p:tgtEl>
                                          <p:spTgt spid="3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xEl>
                                              <p:pRg st="2" end="2"/>
                                            </p:txEl>
                                          </p:spTgt>
                                        </p:tgtEl>
                                        <p:attrNameLst>
                                          <p:attrName>style.visibility</p:attrName>
                                        </p:attrNameLst>
                                      </p:cBhvr>
                                      <p:to>
                                        <p:strVal val="visible"/>
                                      </p:to>
                                    </p:set>
                                    <p:animEffect transition="in" filter="fade">
                                      <p:cBhvr>
                                        <p:cTn id="36" dur="500"/>
                                        <p:tgtEl>
                                          <p:spTgt spid="3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298"/>
                                        </p:tgtEl>
                                        <p:attrNameLst>
                                          <p:attrName>style.visibility</p:attrName>
                                        </p:attrNameLst>
                                      </p:cBhvr>
                                      <p:to>
                                        <p:strVal val="visible"/>
                                      </p:to>
                                    </p:set>
                                    <p:animEffect transition="in" filter="fade">
                                      <p:cBhvr>
                                        <p:cTn id="41" dur="500"/>
                                        <p:tgtEl>
                                          <p:spTgt spid="5529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
                                            <p:txEl>
                                              <p:pRg st="0" end="0"/>
                                            </p:txEl>
                                          </p:spTgt>
                                        </p:tgtEl>
                                        <p:attrNameLst>
                                          <p:attrName>style.visibility</p:attrName>
                                        </p:attrNameLst>
                                      </p:cBhvr>
                                      <p:to>
                                        <p:strVal val="visible"/>
                                      </p:to>
                                    </p:set>
                                    <p:animEffect transition="in" filter="fade">
                                      <p:cBhvr>
                                        <p:cTn id="46" dur="500"/>
                                        <p:tgtEl>
                                          <p:spTgt spid="36">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6">
                                            <p:txEl>
                                              <p:pRg st="1" end="1"/>
                                            </p:txEl>
                                          </p:spTgt>
                                        </p:tgtEl>
                                        <p:attrNameLst>
                                          <p:attrName>style.visibility</p:attrName>
                                        </p:attrNameLst>
                                      </p:cBhvr>
                                      <p:to>
                                        <p:strVal val="visible"/>
                                      </p:to>
                                    </p:set>
                                    <p:animEffect transition="in" filter="fade">
                                      <p:cBhvr>
                                        <p:cTn id="54" dur="500"/>
                                        <p:tgtEl>
                                          <p:spTgt spid="3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6">
                                            <p:txEl>
                                              <p:pRg st="2" end="2"/>
                                            </p:txEl>
                                          </p:spTgt>
                                        </p:tgtEl>
                                        <p:attrNameLst>
                                          <p:attrName>style.visibility</p:attrName>
                                        </p:attrNameLst>
                                      </p:cBhvr>
                                      <p:to>
                                        <p:strVal val="visible"/>
                                      </p:to>
                                    </p:set>
                                    <p:animEffect transition="in" filter="fade">
                                      <p:cBhvr>
                                        <p:cTn id="59" dur="500"/>
                                        <p:tgtEl>
                                          <p:spTgt spid="36">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6">
                                            <p:txEl>
                                              <p:pRg st="3" end="3"/>
                                            </p:txEl>
                                          </p:spTgt>
                                        </p:tgtEl>
                                        <p:attrNameLst>
                                          <p:attrName>style.visibility</p:attrName>
                                        </p:attrNameLst>
                                      </p:cBhvr>
                                      <p:to>
                                        <p:strVal val="visible"/>
                                      </p:to>
                                    </p:set>
                                    <p:animEffect transition="in" filter="fade">
                                      <p:cBhvr>
                                        <p:cTn id="64" dur="500"/>
                                        <p:tgtEl>
                                          <p:spTgt spid="36">
                                            <p:txEl>
                                              <p:pRg st="3" end="3"/>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5301"/>
                                        </p:tgtEl>
                                        <p:attrNameLst>
                                          <p:attrName>style.visibility</p:attrName>
                                        </p:attrNameLst>
                                      </p:cBhvr>
                                      <p:to>
                                        <p:strVal val="visible"/>
                                      </p:to>
                                    </p:set>
                                    <p:animEffect transition="in" filter="fade">
                                      <p:cBhvr>
                                        <p:cTn id="67"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34"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5" name="Ορθογώνιο 14"/>
          <p:cNvSpPr/>
          <p:nvPr/>
        </p:nvSpPr>
        <p:spPr>
          <a:xfrm>
            <a:off x="23728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V. </a:t>
            </a:r>
            <a:r>
              <a:rPr lang="en-US" b="1" i="1" err="1">
                <a:solidFill>
                  <a:srgbClr val="C00000"/>
                </a:solidFill>
              </a:rPr>
              <a:t>berus</a:t>
            </a:r>
            <a:endParaRPr lang="en-US" b="1">
              <a:solidFill>
                <a:srgbClr val="C00000"/>
              </a:solidFill>
            </a:endParaRPr>
          </a:p>
        </p:txBody>
      </p:sp>
      <p:sp>
        <p:nvSpPr>
          <p:cNvPr id="16" name="Ορθογώνιο 15"/>
          <p:cNvSpPr/>
          <p:nvPr/>
        </p:nvSpPr>
        <p:spPr>
          <a:xfrm>
            <a:off x="4372363" y="980728"/>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800" b="1" i="1" dirty="0">
                <a:solidFill>
                  <a:srgbClr val="C00000"/>
                </a:solidFill>
              </a:rPr>
              <a:t>V. </a:t>
            </a:r>
            <a:r>
              <a:rPr lang="en-US" sz="1800" b="1" i="1" dirty="0" err="1">
                <a:solidFill>
                  <a:srgbClr val="C00000"/>
                </a:solidFill>
              </a:rPr>
              <a:t>greaca</a:t>
            </a:r>
            <a:r>
              <a:rPr lang="en-US" sz="1800" b="1" i="1" dirty="0">
                <a:solidFill>
                  <a:srgbClr val="C00000"/>
                </a:solidFill>
              </a:rPr>
              <a:t> </a:t>
            </a:r>
            <a:r>
              <a:rPr lang="el-GR" sz="1800" b="1" dirty="0">
                <a:solidFill>
                  <a:srgbClr val="C00000"/>
                </a:solidFill>
              </a:rPr>
              <a:t>(τ. </a:t>
            </a:r>
            <a:r>
              <a:rPr lang="en-US" sz="1800" b="1" i="1" dirty="0">
                <a:solidFill>
                  <a:srgbClr val="C00000"/>
                </a:solidFill>
              </a:rPr>
              <a:t>V. </a:t>
            </a:r>
            <a:r>
              <a:rPr lang="en-US" sz="1800" b="1" i="1" dirty="0" err="1">
                <a:solidFill>
                  <a:srgbClr val="C00000"/>
                </a:solidFill>
              </a:rPr>
              <a:t>ursinii</a:t>
            </a:r>
            <a:r>
              <a:rPr lang="en-US" sz="1800" b="1" dirty="0">
                <a:solidFill>
                  <a:srgbClr val="C00000"/>
                </a:solidFill>
              </a:rPr>
              <a:t>)</a:t>
            </a:r>
            <a:endParaRPr lang="en-US" b="1" dirty="0">
              <a:solidFill>
                <a:srgbClr val="C00000"/>
              </a:solidFill>
            </a:endParaRPr>
          </a:p>
        </p:txBody>
      </p:sp>
      <p:sp>
        <p:nvSpPr>
          <p:cNvPr id="12" name="Ορθογώνιο 11"/>
          <p:cNvSpPr/>
          <p:nvPr/>
        </p:nvSpPr>
        <p:spPr>
          <a:xfrm>
            <a:off x="195840" y="1562018"/>
            <a:ext cx="4259360" cy="1285224"/>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700" b="1">
                <a:solidFill>
                  <a:schemeClr val="accent2"/>
                </a:solidFill>
              </a:rPr>
              <a:t>Ευρωπαϊκή εξάπλωση μέχρι και τον αρκτικό κύκλο και τη Μ Βρετανία.</a:t>
            </a:r>
            <a:endParaRPr lang="el-GR" sz="1700" b="1" i="1">
              <a:solidFill>
                <a:schemeClr val="accent2"/>
              </a:solidFill>
            </a:endParaRPr>
          </a:p>
          <a:p>
            <a:pPr marL="1588" indent="-1588" algn="just" fontAlgn="base">
              <a:lnSpc>
                <a:spcPct val="114000"/>
              </a:lnSpc>
              <a:spcBef>
                <a:spcPct val="0"/>
              </a:spcBef>
              <a:spcAft>
                <a:spcPct val="0"/>
              </a:spcAft>
              <a:tabLst>
                <a:tab pos="1257300" algn="l"/>
              </a:tabLst>
            </a:pPr>
            <a:r>
              <a:rPr lang="el-GR" sz="1700" b="1" i="1">
                <a:solidFill>
                  <a:schemeClr val="accent2"/>
                </a:solidFill>
              </a:rPr>
              <a:t> </a:t>
            </a:r>
            <a:r>
              <a:rPr lang="el-GR" sz="1600" b="1">
                <a:solidFill>
                  <a:schemeClr val="accent2"/>
                </a:solidFill>
              </a:rPr>
              <a:t>Στην </a:t>
            </a:r>
            <a:r>
              <a:rPr lang="el-GR" sz="1700" b="1">
                <a:solidFill>
                  <a:srgbClr val="00B050"/>
                </a:solidFill>
              </a:rPr>
              <a:t>Ελλάδα</a:t>
            </a:r>
            <a:r>
              <a:rPr lang="el-GR" sz="1600" b="1">
                <a:solidFill>
                  <a:srgbClr val="00B050"/>
                </a:solidFill>
              </a:rPr>
              <a:t> </a:t>
            </a:r>
            <a:r>
              <a:rPr lang="el-GR" sz="1700" b="1">
                <a:solidFill>
                  <a:schemeClr val="accent2"/>
                </a:solidFill>
              </a:rPr>
              <a:t>βρίσκεται σε ορεινές περιοχές στα Β σύνορα της Χώρας.</a:t>
            </a:r>
            <a:endParaRPr lang="en-US" sz="1700" b="1">
              <a:solidFill>
                <a:srgbClr val="00B050"/>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pic>
        <p:nvPicPr>
          <p:cNvPr id="56323" name="Picture 3" descr="F:\1.Πανεπιστήμιο\Διδασκαλία\1.Προπτυχιακά\2.Πανίδα της Ελλάδος\Παραδόσεις\source files\2. Ερπετά\V. ursinii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281" y="3674891"/>
            <a:ext cx="4437301" cy="2634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Ορθογώνιο 13"/>
          <p:cNvSpPr/>
          <p:nvPr/>
        </p:nvSpPr>
        <p:spPr>
          <a:xfrm>
            <a:off x="4526389" y="1562018"/>
            <a:ext cx="4259360" cy="1856790"/>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700" b="1" dirty="0">
                <a:solidFill>
                  <a:schemeClr val="accent2"/>
                </a:solidFill>
              </a:rPr>
              <a:t>Κατακερματισμένη εξάπλωση σε θέσεις της Ευρώπης, φθάνοντας μέχρι την Κίνα και την Μογγολία. </a:t>
            </a:r>
            <a:endParaRPr lang="el-GR" sz="1700" b="1" i="1" dirty="0">
              <a:solidFill>
                <a:schemeClr val="accent2"/>
              </a:solidFill>
            </a:endParaRPr>
          </a:p>
          <a:p>
            <a:pPr marL="1588" indent="-1588" algn="just" fontAlgn="base">
              <a:lnSpc>
                <a:spcPct val="114000"/>
              </a:lnSpc>
              <a:spcBef>
                <a:spcPct val="0"/>
              </a:spcBef>
              <a:spcAft>
                <a:spcPct val="0"/>
              </a:spcAft>
              <a:tabLst>
                <a:tab pos="1257300" algn="l"/>
              </a:tabLst>
            </a:pPr>
            <a:r>
              <a:rPr lang="el-GR" sz="1700" b="1" i="1" dirty="0">
                <a:solidFill>
                  <a:schemeClr val="accent2"/>
                </a:solidFill>
              </a:rPr>
              <a:t> </a:t>
            </a:r>
            <a:r>
              <a:rPr lang="el-GR" sz="1700" b="1" dirty="0">
                <a:solidFill>
                  <a:schemeClr val="accent2"/>
                </a:solidFill>
              </a:rPr>
              <a:t>Στην </a:t>
            </a:r>
            <a:r>
              <a:rPr lang="el-GR" sz="1700" b="1" dirty="0">
                <a:solidFill>
                  <a:srgbClr val="00B050"/>
                </a:solidFill>
              </a:rPr>
              <a:t>Ελλάδα </a:t>
            </a:r>
            <a:r>
              <a:rPr lang="el-GR" sz="1700" b="1" dirty="0">
                <a:solidFill>
                  <a:schemeClr val="accent2"/>
                </a:solidFill>
              </a:rPr>
              <a:t>βρίσκεται μόνο στην Πίνδο σε υψόμετρο &gt;1.800 </a:t>
            </a:r>
            <a:r>
              <a:rPr lang="en-US" sz="1700" b="1" dirty="0">
                <a:solidFill>
                  <a:schemeClr val="accent2"/>
                </a:solidFill>
              </a:rPr>
              <a:t>m (</a:t>
            </a:r>
            <a:r>
              <a:rPr lang="el-GR" sz="1700" b="1" dirty="0">
                <a:solidFill>
                  <a:schemeClr val="accent2"/>
                </a:solidFill>
              </a:rPr>
              <a:t>ως </a:t>
            </a:r>
            <a:r>
              <a:rPr lang="en-US" sz="1700" b="1" i="1" dirty="0">
                <a:solidFill>
                  <a:srgbClr val="C00000"/>
                </a:solidFill>
              </a:rPr>
              <a:t>V. </a:t>
            </a:r>
            <a:r>
              <a:rPr lang="en-US" sz="1700" b="1" i="1" dirty="0" err="1">
                <a:solidFill>
                  <a:srgbClr val="C00000"/>
                </a:solidFill>
              </a:rPr>
              <a:t>graeca</a:t>
            </a:r>
            <a:r>
              <a:rPr lang="en-US" sz="1700" b="1" dirty="0">
                <a:solidFill>
                  <a:schemeClr val="accent2"/>
                </a:solidFill>
              </a:rPr>
              <a:t>) </a:t>
            </a:r>
            <a:r>
              <a:rPr lang="el-GR" sz="1700" b="1" dirty="0">
                <a:solidFill>
                  <a:schemeClr val="accent2"/>
                </a:solidFill>
              </a:rPr>
              <a:t>(βλ. επόμενη διαφάνεια)</a:t>
            </a:r>
            <a:r>
              <a:rPr lang="en-US" sz="1700" b="1" dirty="0">
                <a:solidFill>
                  <a:schemeClr val="accent2"/>
                </a:solidFill>
              </a:rPr>
              <a:t>.</a:t>
            </a:r>
            <a:endParaRPr lang="el-GR" sz="1700" b="1" dirty="0">
              <a:solidFill>
                <a:schemeClr val="accent2"/>
              </a:solidFill>
            </a:endParaRPr>
          </a:p>
        </p:txBody>
      </p:sp>
      <p:pic>
        <p:nvPicPr>
          <p:cNvPr id="4" name="Picture 3" descr="A map of greece with red squares&#10;&#10;Description automatically generated">
            <a:extLst>
              <a:ext uri="{FF2B5EF4-FFF2-40B4-BE49-F238E27FC236}">
                <a16:creationId xmlns:a16="http://schemas.microsoft.com/office/drawing/2014/main" id="{FE8EF343-05A7-D9E4-7889-746B0AB08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20" y="3291159"/>
            <a:ext cx="3987800" cy="3175000"/>
          </a:xfrm>
          <a:prstGeom prst="rect">
            <a:avLst/>
          </a:prstGeom>
        </p:spPr>
      </p:pic>
    </p:spTree>
    <p:extLst>
      <p:ext uri="{BB962C8B-B14F-4D97-AF65-F5344CB8AC3E}">
        <p14:creationId xmlns:p14="http://schemas.microsoft.com/office/powerpoint/2010/main" val="27553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500"/>
                                        <p:tgtEl>
                                          <p:spTgt spid="14">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6323"/>
                                        </p:tgtEl>
                                        <p:attrNameLst>
                                          <p:attrName>style.visibility</p:attrName>
                                        </p:attrNameLst>
                                      </p:cBhvr>
                                      <p:to>
                                        <p:strVal val="visible"/>
                                      </p:to>
                                    </p:set>
                                    <p:animEffect transition="in" filter="fade">
                                      <p:cBhvr>
                                        <p:cTn id="26"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sp>
        <p:nvSpPr>
          <p:cNvPr id="14" name="Ορθογώνιο 13"/>
          <p:cNvSpPr/>
          <p:nvPr/>
        </p:nvSpPr>
        <p:spPr>
          <a:xfrm>
            <a:off x="0" y="1086072"/>
            <a:ext cx="8785749" cy="688778"/>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700" b="1" dirty="0">
                <a:solidFill>
                  <a:schemeClr val="accent1">
                    <a:lumMod val="50000"/>
                  </a:schemeClr>
                </a:solidFill>
              </a:rPr>
              <a:t>Σχετικά πρόσφατα (</a:t>
            </a:r>
            <a:r>
              <a:rPr lang="en-US" sz="1700" b="1" dirty="0" err="1">
                <a:solidFill>
                  <a:schemeClr val="accent1">
                    <a:lumMod val="50000"/>
                  </a:schemeClr>
                </a:solidFill>
              </a:rPr>
              <a:t>Mizsei</a:t>
            </a:r>
            <a:r>
              <a:rPr lang="en-US" sz="1700" b="1" dirty="0">
                <a:solidFill>
                  <a:schemeClr val="accent1">
                    <a:lumMod val="50000"/>
                  </a:schemeClr>
                </a:solidFill>
              </a:rPr>
              <a:t> et al., </a:t>
            </a:r>
            <a:r>
              <a:rPr lang="en-US" sz="1700" b="1" dirty="0" err="1">
                <a:solidFill>
                  <a:schemeClr val="accent1">
                    <a:lumMod val="50000"/>
                  </a:schemeClr>
                </a:solidFill>
              </a:rPr>
              <a:t>Zootaxa</a:t>
            </a:r>
            <a:r>
              <a:rPr lang="en-US" sz="1700" b="1" dirty="0">
                <a:solidFill>
                  <a:schemeClr val="accent1">
                    <a:lumMod val="50000"/>
                  </a:schemeClr>
                </a:solidFill>
              </a:rPr>
              <a:t> 2017), </a:t>
            </a:r>
            <a:r>
              <a:rPr lang="el-GR" sz="1700" b="1" dirty="0">
                <a:solidFill>
                  <a:schemeClr val="accent1">
                    <a:lumMod val="50000"/>
                  </a:schemeClr>
                </a:solidFill>
              </a:rPr>
              <a:t>αναβαθμίστηκε το υποείδος </a:t>
            </a:r>
            <a:r>
              <a:rPr lang="en-US" sz="1700" b="1" i="1" dirty="0" err="1">
                <a:solidFill>
                  <a:schemeClr val="accent1">
                    <a:lumMod val="50000"/>
                  </a:schemeClr>
                </a:solidFill>
              </a:rPr>
              <a:t>Vipera</a:t>
            </a:r>
            <a:r>
              <a:rPr lang="en-US" sz="1700" b="1" i="1" dirty="0">
                <a:solidFill>
                  <a:schemeClr val="accent1">
                    <a:lumMod val="50000"/>
                  </a:schemeClr>
                </a:solidFill>
              </a:rPr>
              <a:t> </a:t>
            </a:r>
            <a:r>
              <a:rPr lang="en-US" sz="1700" b="1" i="1" dirty="0" err="1">
                <a:solidFill>
                  <a:schemeClr val="accent1">
                    <a:lumMod val="50000"/>
                  </a:schemeClr>
                </a:solidFill>
              </a:rPr>
              <a:t>ursinii</a:t>
            </a:r>
            <a:r>
              <a:rPr lang="en-US" sz="1700" b="1" i="1" dirty="0">
                <a:solidFill>
                  <a:schemeClr val="accent1">
                    <a:lumMod val="50000"/>
                  </a:schemeClr>
                </a:solidFill>
              </a:rPr>
              <a:t> </a:t>
            </a:r>
            <a:r>
              <a:rPr lang="en-US" sz="1700" b="1" i="1" dirty="0" err="1">
                <a:solidFill>
                  <a:schemeClr val="accent1">
                    <a:lumMod val="50000"/>
                  </a:schemeClr>
                </a:solidFill>
              </a:rPr>
              <a:t>graeca</a:t>
            </a:r>
            <a:r>
              <a:rPr lang="el-GR" sz="1700" b="1" i="1" dirty="0">
                <a:solidFill>
                  <a:schemeClr val="accent1">
                    <a:lumMod val="50000"/>
                  </a:schemeClr>
                </a:solidFill>
              </a:rPr>
              <a:t> </a:t>
            </a:r>
            <a:r>
              <a:rPr lang="el-GR" sz="1700" b="1" dirty="0">
                <a:solidFill>
                  <a:schemeClr val="accent1">
                    <a:lumMod val="50000"/>
                  </a:schemeClr>
                </a:solidFill>
              </a:rPr>
              <a:t>σε </a:t>
            </a:r>
            <a:r>
              <a:rPr lang="en-US" sz="1700" b="1" i="1" dirty="0" err="1">
                <a:solidFill>
                  <a:schemeClr val="accent1">
                    <a:lumMod val="50000"/>
                  </a:schemeClr>
                </a:solidFill>
              </a:rPr>
              <a:t>Vipera</a:t>
            </a:r>
            <a:r>
              <a:rPr lang="en-US" sz="1700" b="1" i="1" dirty="0">
                <a:solidFill>
                  <a:schemeClr val="accent1">
                    <a:lumMod val="50000"/>
                  </a:schemeClr>
                </a:solidFill>
              </a:rPr>
              <a:t> </a:t>
            </a:r>
            <a:r>
              <a:rPr lang="en-US" sz="1700" b="1" i="1" dirty="0" err="1">
                <a:solidFill>
                  <a:schemeClr val="accent1">
                    <a:lumMod val="50000"/>
                  </a:schemeClr>
                </a:solidFill>
              </a:rPr>
              <a:t>graeca</a:t>
            </a:r>
            <a:r>
              <a:rPr lang="en-US" sz="1700" b="1" i="1" dirty="0">
                <a:solidFill>
                  <a:schemeClr val="accent1">
                    <a:lumMod val="50000"/>
                  </a:schemeClr>
                </a:solidFill>
              </a:rPr>
              <a:t>!</a:t>
            </a:r>
            <a:endParaRPr lang="en-US" sz="1700" b="1" dirty="0">
              <a:solidFill>
                <a:schemeClr val="accent1">
                  <a:lumMod val="50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846" y="1889452"/>
            <a:ext cx="6530309" cy="461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map of greece with red squares&#10;&#10;Description automatically generated">
            <a:extLst>
              <a:ext uri="{FF2B5EF4-FFF2-40B4-BE49-F238E27FC236}">
                <a16:creationId xmlns:a16="http://schemas.microsoft.com/office/drawing/2014/main" id="{5FD9CEE8-848D-7AA0-FDC5-7DBC85825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519" y="1905152"/>
            <a:ext cx="5784962" cy="4580145"/>
          </a:xfrm>
          <a:prstGeom prst="rect">
            <a:avLst/>
          </a:prstGeom>
        </p:spPr>
      </p:pic>
    </p:spTree>
    <p:extLst>
      <p:ext uri="{BB962C8B-B14F-4D97-AF65-F5344CB8AC3E}">
        <p14:creationId xmlns:p14="http://schemas.microsoft.com/office/powerpoint/2010/main" val="123450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572000" y="1209526"/>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Ορεινά λιβάδια, βρίσκοντας καταφύγιο κάτω από πέτρες. Μπορεί τοπικά να σχηματίζει πυκνούς πληθυσμούς.</a:t>
            </a:r>
            <a:endParaRPr lang="el-GR" b="1">
              <a:solidFill>
                <a:schemeClr val="accent2"/>
              </a:solidFill>
            </a:endParaRPr>
          </a:p>
        </p:txBody>
      </p:sp>
      <p:sp>
        <p:nvSpPr>
          <p:cNvPr id="14" name="Text Box 6"/>
          <p:cNvSpPr txBox="1">
            <a:spLocks noChangeArrowheads="1"/>
          </p:cNvSpPr>
          <p:nvPr/>
        </p:nvSpPr>
        <p:spPr bwMode="auto">
          <a:xfrm>
            <a:off x="107504" y="1209526"/>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Πληθώρα ενδιαιτημάτων, αποφεύγοντας τα πολύ ζεστά μέρη. Στην Ελλάδα σε ορεινά λιβάδια, με πετρώδες έδαφος, σε ξέφωτα δασών, παρυφές ρυακιών και ποταμιών.</a:t>
            </a:r>
            <a:endParaRPr lang="el-GR" b="1">
              <a:solidFill>
                <a:schemeClr val="accent2"/>
              </a:solidFill>
            </a:endParaRPr>
          </a:p>
        </p:txBody>
      </p:sp>
      <p:sp>
        <p:nvSpPr>
          <p:cNvPr id="16" name="Text Box 6"/>
          <p:cNvSpPr txBox="1">
            <a:spLocks noChangeArrowheads="1"/>
          </p:cNvSpPr>
          <p:nvPr/>
        </p:nvSpPr>
        <p:spPr bwMode="auto">
          <a:xfrm>
            <a:off x="4572000" y="3280916"/>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Δραστηριοποιείται κατά τη διάρκεια της ημέρας και πέφτει σε χειμερία νάρκη που μπορεί σε βόρειες θέσεις να διαρκεί 4-5 μήνες.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Το λιγότερο ισχυρό δηλητήριο.</a:t>
            </a:r>
          </a:p>
        </p:txBody>
      </p:sp>
      <p:sp>
        <p:nvSpPr>
          <p:cNvPr id="15" name="Text Box 6"/>
          <p:cNvSpPr txBox="1">
            <a:spLocks noChangeArrowheads="1"/>
          </p:cNvSpPr>
          <p:nvPr/>
        </p:nvSpPr>
        <p:spPr bwMode="auto">
          <a:xfrm>
            <a:off x="107504" y="3280916"/>
            <a:ext cx="43924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Δραστηριοποιείται κατά τη διάρκεια της ημέρας και πέφτει σε χειμερία νάρκη, ξυπνώντας Απρίλιο-Μάιο.</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Όταν λιάζεται χαλαρώνει τους μυς για να πλατύνει το σώμα.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Οι ορεινοί πληθυσμοί έχουν πιο σκούρα χρώματα για να θερμορρυθμίζουν πιο αποτελεσματικά.</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Σχετικά ισχυρό δηλητήριο.</a:t>
            </a:r>
          </a:p>
        </p:txBody>
      </p:sp>
      <p:sp>
        <p:nvSpPr>
          <p:cNvPr id="9"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sp>
        <p:nvSpPr>
          <p:cNvPr id="10" name="Ορθογώνιο 9"/>
          <p:cNvSpPr/>
          <p:nvPr/>
        </p:nvSpPr>
        <p:spPr>
          <a:xfrm>
            <a:off x="237288" y="62068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V. </a:t>
            </a:r>
            <a:r>
              <a:rPr lang="en-US" b="1" i="1" err="1">
                <a:solidFill>
                  <a:srgbClr val="C00000"/>
                </a:solidFill>
              </a:rPr>
              <a:t>berus</a:t>
            </a:r>
            <a:endParaRPr lang="en-US" b="1">
              <a:solidFill>
                <a:srgbClr val="C00000"/>
              </a:solidFill>
            </a:endParaRPr>
          </a:p>
        </p:txBody>
      </p:sp>
      <p:sp>
        <p:nvSpPr>
          <p:cNvPr id="17" name="Ορθογώνιο 16"/>
          <p:cNvSpPr/>
          <p:nvPr/>
        </p:nvSpPr>
        <p:spPr>
          <a:xfrm>
            <a:off x="4372363" y="620688"/>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800" b="1" i="1" dirty="0">
                <a:solidFill>
                  <a:srgbClr val="C00000"/>
                </a:solidFill>
              </a:rPr>
              <a:t>V. </a:t>
            </a:r>
            <a:r>
              <a:rPr lang="en-US" sz="1800" b="1" i="1" dirty="0" err="1">
                <a:solidFill>
                  <a:srgbClr val="C00000"/>
                </a:solidFill>
              </a:rPr>
              <a:t>greaca</a:t>
            </a:r>
            <a:r>
              <a:rPr lang="en-US" sz="1800" b="1" i="1" dirty="0">
                <a:solidFill>
                  <a:srgbClr val="C00000"/>
                </a:solidFill>
              </a:rPr>
              <a:t> </a:t>
            </a:r>
            <a:r>
              <a:rPr lang="el-GR" sz="1800" b="1" dirty="0">
                <a:solidFill>
                  <a:srgbClr val="C00000"/>
                </a:solidFill>
              </a:rPr>
              <a:t>(τ. </a:t>
            </a:r>
            <a:r>
              <a:rPr lang="en-US" sz="1800" b="1" i="1" dirty="0">
                <a:solidFill>
                  <a:srgbClr val="C00000"/>
                </a:solidFill>
              </a:rPr>
              <a:t>V. </a:t>
            </a:r>
            <a:r>
              <a:rPr lang="en-US" sz="1800" b="1" i="1" dirty="0" err="1">
                <a:solidFill>
                  <a:srgbClr val="C00000"/>
                </a:solidFill>
              </a:rPr>
              <a:t>ursinii</a:t>
            </a:r>
            <a:r>
              <a:rPr lang="en-US" sz="1800" b="1" dirty="0">
                <a:solidFill>
                  <a:srgbClr val="C00000"/>
                </a:solidFill>
              </a:rPr>
              <a:t>)</a:t>
            </a:r>
            <a:endParaRPr lang="en-US" b="1" dirty="0">
              <a:solidFill>
                <a:srgbClr val="C00000"/>
              </a:solidFill>
            </a:endParaRPr>
          </a:p>
        </p:txBody>
      </p:sp>
    </p:spTree>
    <p:extLst>
      <p:ext uri="{BB962C8B-B14F-4D97-AF65-F5344CB8AC3E}">
        <p14:creationId xmlns:p14="http://schemas.microsoft.com/office/powerpoint/2010/main" val="8203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fade">
                                      <p:cBhvr>
                                        <p:cTn id="4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2009" y="2736503"/>
            <a:ext cx="4283967" cy="1384995"/>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Φυλογενετική σχέση μεταξύ των κύριων οικογενειών των Φιδιών</a:t>
            </a:r>
            <a:endParaRPr lang="el-GR"/>
          </a:p>
        </p:txBody>
      </p:sp>
      <p:pic>
        <p:nvPicPr>
          <p:cNvPr id="37890" name="Picture 2" descr="F:\1.Πανεπιστήμιο\Διδασκαλία\1.Προπτυχιακά\2.Πανίδα της Ελλάδος\Παραδόσεις\source files\2. Ερπετά\Phylogenetic relationship among snak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054" y="690433"/>
            <a:ext cx="4475209" cy="5421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7844110" y="1844824"/>
            <a:ext cx="720080"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6" name="Ορθογώνιο 5"/>
          <p:cNvSpPr/>
          <p:nvPr/>
        </p:nvSpPr>
        <p:spPr bwMode="auto">
          <a:xfrm>
            <a:off x="7839992" y="3619624"/>
            <a:ext cx="404416"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7" name="Ορθογώνιο 6"/>
          <p:cNvSpPr/>
          <p:nvPr/>
        </p:nvSpPr>
        <p:spPr bwMode="auto">
          <a:xfrm>
            <a:off x="7845126" y="4875510"/>
            <a:ext cx="543298"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8" name="Ορθογώνιο 7"/>
          <p:cNvSpPr/>
          <p:nvPr/>
        </p:nvSpPr>
        <p:spPr bwMode="auto">
          <a:xfrm>
            <a:off x="7843042" y="5385916"/>
            <a:ext cx="617390" cy="144016"/>
          </a:xfrm>
          <a:prstGeom prst="rect">
            <a:avLst/>
          </a:prstGeom>
          <a:solidFill>
            <a:srgbClr val="C00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0415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6"/>
          <p:cNvSpPr txBox="1">
            <a:spLocks noChangeArrowheads="1"/>
          </p:cNvSpPr>
          <p:nvPr/>
        </p:nvSpPr>
        <p:spPr bwMode="auto">
          <a:xfrm>
            <a:off x="107504" y="1340768"/>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Τρωκτικά, </a:t>
            </a:r>
            <a:r>
              <a:rPr lang="el-GR" err="1">
                <a:solidFill>
                  <a:schemeClr val="accent2"/>
                </a:solidFill>
              </a:rPr>
              <a:t>μυγαλές</a:t>
            </a:r>
            <a:r>
              <a:rPr lang="el-GR">
                <a:solidFill>
                  <a:schemeClr val="accent2"/>
                </a:solidFill>
              </a:rPr>
              <a:t>, πουλιά, σαύρες και βατράχια. Τα νεαρά επίσης με μεγάλα έντομα. </a:t>
            </a:r>
          </a:p>
        </p:txBody>
      </p:sp>
      <p:sp>
        <p:nvSpPr>
          <p:cNvPr id="24" name="Text Box 6"/>
          <p:cNvSpPr txBox="1">
            <a:spLocks noChangeArrowheads="1"/>
          </p:cNvSpPr>
          <p:nvPr/>
        </p:nvSpPr>
        <p:spPr bwMode="auto">
          <a:xfrm>
            <a:off x="4572000" y="1340768"/>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Μικρά θηλαστικά και σαύρες αλλά και μεγάλες ακρίδες (έως και εκατοντάδες ακρίδες ανά άτομο). </a:t>
            </a:r>
          </a:p>
        </p:txBody>
      </p:sp>
      <p:sp>
        <p:nvSpPr>
          <p:cNvPr id="13" name="Text Box 6"/>
          <p:cNvSpPr txBox="1">
            <a:spLocks noChangeArrowheads="1"/>
          </p:cNvSpPr>
          <p:nvPr/>
        </p:nvSpPr>
        <p:spPr bwMode="auto">
          <a:xfrm>
            <a:off x="107504" y="3314015"/>
            <a:ext cx="443968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Μάιος. Τα αρσενικά προσέρχονται πρώτα στις θέσεις αναπαραγωγής και αναμένουν τα θηλυκά. Μάχονται για τα θηλυκά, υψώνοντας το ανάστημα τους και σφυρίζοντας.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5-20 μικρά τον Αύγουστο με μήκος 12-18 </a:t>
            </a:r>
            <a:r>
              <a:rPr lang="en-US">
                <a:solidFill>
                  <a:srgbClr val="333399"/>
                </a:solidFill>
              </a:rPr>
              <a:t>cm</a:t>
            </a:r>
            <a:r>
              <a:rPr lang="el-GR">
                <a:solidFill>
                  <a:srgbClr val="333399"/>
                </a:solidFill>
              </a:rPr>
              <a:t>.</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10+έτη.</a:t>
            </a:r>
          </a:p>
        </p:txBody>
      </p:sp>
      <p:sp>
        <p:nvSpPr>
          <p:cNvPr id="14" name="Text Box 6"/>
          <p:cNvSpPr txBox="1">
            <a:spLocks noChangeArrowheads="1"/>
          </p:cNvSpPr>
          <p:nvPr/>
        </p:nvSpPr>
        <p:spPr bwMode="auto">
          <a:xfrm>
            <a:off x="4572000" y="3374990"/>
            <a:ext cx="443968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900113" algn="l"/>
              </a:tabLst>
            </a:pPr>
            <a:r>
              <a:rPr lang="el-GR" b="1">
                <a:solidFill>
                  <a:srgbClr val="C00000"/>
                </a:solidFill>
              </a:rPr>
              <a:t> Αναπαραγωγή </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Μέσα με τέλη άνοιξης. </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6-18 μικρά με μήκος 12,5-16 </a:t>
            </a:r>
            <a:r>
              <a:rPr lang="en-US">
                <a:solidFill>
                  <a:srgbClr val="333399"/>
                </a:solidFill>
              </a:rPr>
              <a:t>cm</a:t>
            </a:r>
            <a:r>
              <a:rPr lang="el-GR">
                <a:solidFill>
                  <a:srgbClr val="333399"/>
                </a:solidFill>
              </a:rPr>
              <a:t>. Ωριμότερα άτομα γεννούν περισσότερα μικρά.</a:t>
            </a:r>
          </a:p>
        </p:txBody>
      </p:sp>
      <p:sp>
        <p:nvSpPr>
          <p:cNvPr id="9"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Viperidae</a:t>
            </a:r>
            <a:endParaRPr lang="en-US" sz="2800">
              <a:solidFill>
                <a:srgbClr val="800000"/>
              </a:solidFill>
            </a:endParaRPr>
          </a:p>
        </p:txBody>
      </p:sp>
      <p:sp>
        <p:nvSpPr>
          <p:cNvPr id="10" name="Ορθογώνιο 9"/>
          <p:cNvSpPr/>
          <p:nvPr/>
        </p:nvSpPr>
        <p:spPr>
          <a:xfrm>
            <a:off x="23728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V. </a:t>
            </a:r>
            <a:r>
              <a:rPr lang="en-US" b="1" i="1" err="1">
                <a:solidFill>
                  <a:srgbClr val="C00000"/>
                </a:solidFill>
              </a:rPr>
              <a:t>berus</a:t>
            </a:r>
            <a:endParaRPr lang="en-US" b="1">
              <a:solidFill>
                <a:srgbClr val="C00000"/>
              </a:solidFill>
            </a:endParaRPr>
          </a:p>
        </p:txBody>
      </p:sp>
      <p:sp>
        <p:nvSpPr>
          <p:cNvPr id="15" name="Ορθογώνιο 14"/>
          <p:cNvSpPr/>
          <p:nvPr/>
        </p:nvSpPr>
        <p:spPr>
          <a:xfrm>
            <a:off x="4372363" y="764704"/>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800" b="1" i="1" dirty="0">
                <a:solidFill>
                  <a:srgbClr val="C00000"/>
                </a:solidFill>
              </a:rPr>
              <a:t>V. </a:t>
            </a:r>
            <a:r>
              <a:rPr lang="en-US" sz="1800" b="1" i="1" dirty="0" err="1">
                <a:solidFill>
                  <a:srgbClr val="C00000"/>
                </a:solidFill>
              </a:rPr>
              <a:t>greaca</a:t>
            </a:r>
            <a:r>
              <a:rPr lang="en-US" sz="1800" b="1" i="1" dirty="0">
                <a:solidFill>
                  <a:srgbClr val="C00000"/>
                </a:solidFill>
              </a:rPr>
              <a:t> </a:t>
            </a:r>
            <a:r>
              <a:rPr lang="el-GR" sz="1800" b="1" dirty="0">
                <a:solidFill>
                  <a:srgbClr val="C00000"/>
                </a:solidFill>
              </a:rPr>
              <a:t>(τ. </a:t>
            </a:r>
            <a:r>
              <a:rPr lang="en-US" sz="1800" b="1" i="1" dirty="0">
                <a:solidFill>
                  <a:srgbClr val="C00000"/>
                </a:solidFill>
              </a:rPr>
              <a:t>V. </a:t>
            </a:r>
            <a:r>
              <a:rPr lang="en-US" sz="1800" b="1" i="1" dirty="0" err="1">
                <a:solidFill>
                  <a:srgbClr val="C00000"/>
                </a:solidFill>
              </a:rPr>
              <a:t>ursinii</a:t>
            </a:r>
            <a:r>
              <a:rPr lang="en-US" sz="1800" b="1" dirty="0">
                <a:solidFill>
                  <a:srgbClr val="C00000"/>
                </a:solidFill>
              </a:rPr>
              <a:t>)</a:t>
            </a:r>
            <a:endParaRPr lang="en-US" b="1" dirty="0">
              <a:solidFill>
                <a:srgbClr val="C00000"/>
              </a:solidFill>
            </a:endParaRPr>
          </a:p>
        </p:txBody>
      </p:sp>
    </p:spTree>
    <p:extLst>
      <p:ext uri="{BB962C8B-B14F-4D97-AF65-F5344CB8AC3E}">
        <p14:creationId xmlns:p14="http://schemas.microsoft.com/office/powerpoint/2010/main" val="34104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Φολιδωτά – Υπόταξη Φίδια</a:t>
            </a:r>
            <a:endParaRPr lang="el-GR"/>
          </a:p>
        </p:txBody>
      </p:sp>
      <p:sp>
        <p:nvSpPr>
          <p:cNvPr id="6" name="Text Box 6"/>
          <p:cNvSpPr txBox="1">
            <a:spLocks noChangeArrowheads="1"/>
          </p:cNvSpPr>
          <p:nvPr/>
        </p:nvSpPr>
        <p:spPr bwMode="auto">
          <a:xfrm>
            <a:off x="-38397" y="1196752"/>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n-US" sz="2500" b="1" err="1">
                <a:solidFill>
                  <a:srgbClr val="C00000"/>
                </a:solidFill>
              </a:rPr>
              <a:t>Colubridae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Κοινά φίδια)</a:t>
            </a:r>
          </a:p>
        </p:txBody>
      </p:sp>
      <p:sp>
        <p:nvSpPr>
          <p:cNvPr id="8" name="Text Box 4"/>
          <p:cNvSpPr txBox="1">
            <a:spLocks noChangeArrowheads="1"/>
          </p:cNvSpPr>
          <p:nvPr/>
        </p:nvSpPr>
        <p:spPr bwMode="auto">
          <a:xfrm>
            <a:off x="135386" y="3108157"/>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n-US" b="1">
                <a:solidFill>
                  <a:srgbClr val="FF0000"/>
                </a:solidFill>
              </a:rPr>
              <a:t>ca. 300</a:t>
            </a:r>
            <a:r>
              <a:rPr lang="el-GR" b="1">
                <a:solidFill>
                  <a:srgbClr val="FF0000"/>
                </a:solidFill>
              </a:rPr>
              <a:t> </a:t>
            </a:r>
            <a:r>
              <a:rPr lang="el-GR" b="1">
                <a:solidFill>
                  <a:schemeClr val="accent2"/>
                </a:solidFill>
              </a:rPr>
              <a:t>γένη –</a:t>
            </a:r>
            <a:r>
              <a:rPr lang="en-US" b="1">
                <a:solidFill>
                  <a:schemeClr val="accent2"/>
                </a:solidFill>
              </a:rPr>
              <a:t> </a:t>
            </a:r>
            <a:r>
              <a:rPr lang="en-US" b="1">
                <a:solidFill>
                  <a:srgbClr val="FF0000"/>
                </a:solidFill>
              </a:rPr>
              <a:t>ca. 1700 </a:t>
            </a:r>
            <a:r>
              <a:rPr lang="el-GR" b="1">
                <a:solidFill>
                  <a:schemeClr val="accent2"/>
                </a:solidFill>
              </a:rPr>
              <a:t>είδη παγκοσμίως (στοιχεία 2003).</a:t>
            </a:r>
            <a:endParaRPr lang="en-GB" b="1">
              <a:solidFill>
                <a:schemeClr val="accent2"/>
              </a:solidFill>
            </a:endParaRPr>
          </a:p>
        </p:txBody>
      </p:sp>
      <p:sp>
        <p:nvSpPr>
          <p:cNvPr id="7" name="Text Box 4"/>
          <p:cNvSpPr txBox="1">
            <a:spLocks noChangeArrowheads="1"/>
          </p:cNvSpPr>
          <p:nvPr/>
        </p:nvSpPr>
        <p:spPr bwMode="auto">
          <a:xfrm>
            <a:off x="135386" y="2204864"/>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Μεγάλη ποικιλία μεγεθών. </a:t>
            </a:r>
            <a:r>
              <a:rPr lang="en-US" b="1">
                <a:solidFill>
                  <a:schemeClr val="accent2"/>
                </a:solidFill>
              </a:rPr>
              <a:t> </a:t>
            </a:r>
            <a:r>
              <a:rPr lang="el-GR" b="1">
                <a:solidFill>
                  <a:schemeClr val="accent2"/>
                </a:solidFill>
              </a:rPr>
              <a:t>Μήκος σώματος από </a:t>
            </a:r>
            <a:r>
              <a:rPr lang="en-US" b="1">
                <a:solidFill>
                  <a:schemeClr val="accent2"/>
                </a:solidFill>
              </a:rPr>
              <a:t>16 cm – 3,7</a:t>
            </a:r>
            <a:r>
              <a:rPr lang="el-GR" b="1">
                <a:solidFill>
                  <a:schemeClr val="accent2"/>
                </a:solidFill>
              </a:rPr>
              <a:t> </a:t>
            </a:r>
            <a:r>
              <a:rPr lang="en-US" b="1">
                <a:solidFill>
                  <a:schemeClr val="accent2"/>
                </a:solidFill>
              </a:rPr>
              <a:t>m!</a:t>
            </a:r>
            <a:endParaRPr lang="en-GB" b="1">
              <a:solidFill>
                <a:schemeClr val="accent2"/>
              </a:solidFill>
            </a:endParaRPr>
          </a:p>
        </p:txBody>
      </p:sp>
      <p:sp>
        <p:nvSpPr>
          <p:cNvPr id="9" name="Text Box 4"/>
          <p:cNvSpPr txBox="1">
            <a:spLocks noChangeArrowheads="1"/>
          </p:cNvSpPr>
          <p:nvPr/>
        </p:nvSpPr>
        <p:spPr bwMode="auto">
          <a:xfrm>
            <a:off x="135386" y="3734451"/>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Εξάπλωση</a:t>
            </a:r>
            <a:r>
              <a:rPr lang="el-GR" b="1">
                <a:solidFill>
                  <a:schemeClr val="accent2"/>
                </a:solidFill>
              </a:rPr>
              <a:t>: Παγκόσμια, με εξαίρεση την Ανταρκτική, τα μεγάλα γεωγραφικά πλάτη της Αμερικής και την Ευρασίας και θέσεις της Αυστραλίας. </a:t>
            </a:r>
            <a:endParaRPr lang="en-GB" b="1">
              <a:solidFill>
                <a:schemeClr val="accent2"/>
              </a:solidFill>
            </a:endParaRPr>
          </a:p>
        </p:txBody>
      </p:sp>
      <p:sp>
        <p:nvSpPr>
          <p:cNvPr id="10" name="Text Box 4"/>
          <p:cNvSpPr txBox="1">
            <a:spLocks noChangeArrowheads="1"/>
          </p:cNvSpPr>
          <p:nvPr/>
        </p:nvSpPr>
        <p:spPr bwMode="auto">
          <a:xfrm>
            <a:off x="135386" y="5191743"/>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Ενδιαίτημα</a:t>
            </a:r>
            <a:r>
              <a:rPr lang="el-GR" b="1">
                <a:solidFill>
                  <a:schemeClr val="accent2"/>
                </a:solidFill>
              </a:rPr>
              <a:t>: Μεγάλη ποικιλία καθώς υπάρχουν εδαφόβια, ορυκτικά, δενδρόβια και υδρόβια είδη.</a:t>
            </a:r>
            <a:endParaRPr lang="en-GB" b="1">
              <a:solidFill>
                <a:schemeClr val="accent2"/>
              </a:solidFill>
            </a:endParaRPr>
          </a:p>
        </p:txBody>
      </p:sp>
      <p:sp>
        <p:nvSpPr>
          <p:cNvPr id="11" name="Text Box 4"/>
          <p:cNvSpPr txBox="1">
            <a:spLocks noChangeArrowheads="1"/>
          </p:cNvSpPr>
          <p:nvPr/>
        </p:nvSpPr>
        <p:spPr bwMode="auto">
          <a:xfrm>
            <a:off x="135386" y="6372036"/>
            <a:ext cx="3716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FF0000"/>
                </a:solidFill>
              </a:rPr>
              <a:t>11 </a:t>
            </a:r>
            <a:r>
              <a:rPr lang="el-GR" b="1">
                <a:solidFill>
                  <a:schemeClr val="accent2"/>
                </a:solidFill>
              </a:rPr>
              <a:t>γένη – </a:t>
            </a:r>
            <a:r>
              <a:rPr lang="el-GR" b="1">
                <a:solidFill>
                  <a:srgbClr val="FF0000"/>
                </a:solidFill>
              </a:rPr>
              <a:t>16 </a:t>
            </a:r>
            <a:r>
              <a:rPr lang="el-GR" b="1">
                <a:solidFill>
                  <a:schemeClr val="accent2"/>
                </a:solidFill>
              </a:rPr>
              <a:t>είδη στην Ελλάδα.</a:t>
            </a:r>
            <a:endParaRPr lang="en-GB" b="1">
              <a:solidFill>
                <a:schemeClr val="accent2"/>
              </a:solidFill>
            </a:endParaRPr>
          </a:p>
        </p:txBody>
      </p:sp>
      <p:pic>
        <p:nvPicPr>
          <p:cNvPr id="51203" name="Picture 3" descr="F:\1.Πανεπιστήμιο\Διδασκαλία\1.Προπτυχιακά\2.Πανίδα της Ελλάδος\Παραδόσεις\source files\2. Ερπετά\Colubridae 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137" y="1124744"/>
            <a:ext cx="4544491" cy="5624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02" name="Picture 2" descr="F:\1.Πανεπιστήμιο\Διδασκαλία\1.Προπτυχιακά\2.Πανίδα της Ελλάδος\Παραδόσεις\source files\2. Ερπετά\Παγκόσμια εξάπλωση Colubr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6615" y="2675388"/>
            <a:ext cx="4703535" cy="252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3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203"/>
                                        </p:tgtEl>
                                        <p:attrNameLst>
                                          <p:attrName>style.visibility</p:attrName>
                                        </p:attrNameLst>
                                      </p:cBhvr>
                                      <p:to>
                                        <p:strVal val="visible"/>
                                      </p:to>
                                    </p:set>
                                    <p:animEffect transition="in" filter="fade">
                                      <p:cBhvr>
                                        <p:cTn id="10" dur="500"/>
                                        <p:tgtEl>
                                          <p:spTgt spid="512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51203"/>
                                        </p:tgtEl>
                                      </p:cBhvr>
                                    </p:animEffect>
                                    <p:set>
                                      <p:cBhvr>
                                        <p:cTn id="28" dur="1" fill="hold">
                                          <p:stCondLst>
                                            <p:cond delay="499"/>
                                          </p:stCondLst>
                                        </p:cTn>
                                        <p:tgtEl>
                                          <p:spTgt spid="5120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1202"/>
                                        </p:tgtEl>
                                        <p:attrNameLst>
                                          <p:attrName>style.visibility</p:attrName>
                                        </p:attrNameLst>
                                      </p:cBhvr>
                                      <p:to>
                                        <p:strVal val="visible"/>
                                      </p:to>
                                    </p:set>
                                    <p:animEffect transition="in" filter="fade">
                                      <p:cBhvr>
                                        <p:cTn id="31" dur="500"/>
                                        <p:tgtEl>
                                          <p:spTgt spid="512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4245" y="980728"/>
            <a:ext cx="41357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Ποικιλία χρωμάτων και σωματικών σχημάτων (από λεπτόκορμα, μακριά σώματα μέχρι σχετικά κοντά και εύρωστα).</a:t>
            </a:r>
            <a:endParaRPr lang="en-GB">
              <a:solidFill>
                <a:schemeClr val="accent2"/>
              </a:solidFill>
            </a:endParaRPr>
          </a:p>
        </p:txBody>
      </p:sp>
      <p:sp>
        <p:nvSpPr>
          <p:cNvPr id="15" name="Text Box 4"/>
          <p:cNvSpPr txBox="1">
            <a:spLocks noChangeArrowheads="1"/>
          </p:cNvSpPr>
          <p:nvPr/>
        </p:nvSpPr>
        <p:spPr bwMode="auto">
          <a:xfrm>
            <a:off x="4245" y="3218396"/>
            <a:ext cx="413570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Ορισμένα είδη είναι οπισθόγλυφα και μάλιστα σε μερικά το δηλητήριο είναι αρκετά ισχυρό και επικίνδυνο για τον άνθρωπο. Τα μεγάλα πίσω δόντια, μπορεί να χρησιμοποιούνται επίσης για τη συγκράτηση θηραμάτων, για το ‘ξεφούσκωμα’ φρύνων, για τη σύνθλιψη αυγών κ.λπ. </a:t>
            </a:r>
            <a:endParaRPr lang="en-GB">
              <a:solidFill>
                <a:schemeClr val="accent2"/>
              </a:solidFill>
            </a:endParaRPr>
          </a:p>
        </p:txBody>
      </p:sp>
      <p:sp>
        <p:nvSpPr>
          <p:cNvPr id="8" name="Text Box 4"/>
          <p:cNvSpPr txBox="1">
            <a:spLocks noChangeArrowheads="1"/>
          </p:cNvSpPr>
          <p:nvPr/>
        </p:nvSpPr>
        <p:spPr bwMode="auto">
          <a:xfrm>
            <a:off x="-2604" y="2099562"/>
            <a:ext cx="41357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Γενικά, χαρακτηρίζονται από συγκεκριμένο πρότυπο πλακών στο κεφάλι, στην ραχιαία επιφάνεια του οποίου αριθμούν τις 9.</a:t>
            </a:r>
            <a:endParaRPr lang="en-GB">
              <a:solidFill>
                <a:schemeClr val="accent2"/>
              </a:solidFill>
            </a:endParaRPr>
          </a:p>
        </p:txBody>
      </p:sp>
      <p:sp>
        <p:nvSpPr>
          <p:cNvPr id="10" name="Text Box 4"/>
          <p:cNvSpPr txBox="1">
            <a:spLocks noChangeArrowheads="1"/>
          </p:cNvSpPr>
          <p:nvPr/>
        </p:nvSpPr>
        <p:spPr bwMode="auto">
          <a:xfrm>
            <a:off x="4245" y="5445224"/>
            <a:ext cx="413570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Μεγάλη ποικιλία στους τρόπους άμυνας (αλλαγή μορφή σώματος και χρωματισμός σώματος για προσομοίωση επικίνδυνων φιδιών, ιδιαίτερη στάση σώματος κ.λπ.</a:t>
            </a:r>
            <a:endParaRPr lang="en-GB">
              <a:solidFill>
                <a:schemeClr val="accent2"/>
              </a:solidFill>
            </a:endParaRPr>
          </a:p>
        </p:txBody>
      </p:sp>
      <p:pic>
        <p:nvPicPr>
          <p:cNvPr id="52226" name="Picture 2" descr="F:\1.Πανεπιστήμιο\Διδασκαλία\1.Προπτυχιακά\2.Πανίδα της Ελλάδος\Παραδόσεις\source files\2. Ερπετά\Colubridae 2.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0585" y="1196752"/>
            <a:ext cx="4318257" cy="53442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82" name="Picture 2" descr="F:\1.Πανεπιστήμιο\Διδασκαλία\1.Προπτυχιακά\2.Πανίδα της Ελλάδος\Παραδόσεις\source files\2. Ερπετά\rear fanged sn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245" y="1189082"/>
            <a:ext cx="4380937" cy="278143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F:\1.Πανεπιστήμιο\Διδασκαλία\1.Προπτυχιακά\2.Πανίδα της Ελλάδος\Παραδόσεις\source files\2. Ερπετά\Colubridae faking death.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1788" y="4149080"/>
            <a:ext cx="4355851" cy="2428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54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xit" presetSubtype="0" fill="hold" nodeType="withEffect">
                                  <p:stCondLst>
                                    <p:cond delay="0"/>
                                  </p:stCondLst>
                                  <p:childTnLst>
                                    <p:animEffect transition="out" filter="fade">
                                      <p:cBhvr>
                                        <p:cTn id="19" dur="500"/>
                                        <p:tgtEl>
                                          <p:spTgt spid="52226"/>
                                        </p:tgtEl>
                                      </p:cBhvr>
                                    </p:animEffect>
                                    <p:set>
                                      <p:cBhvr>
                                        <p:cTn id="20" dur="1" fill="hold">
                                          <p:stCondLst>
                                            <p:cond delay="499"/>
                                          </p:stCondLst>
                                        </p:cTn>
                                        <p:tgtEl>
                                          <p:spTgt spid="5222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0482"/>
                                        </p:tgtEl>
                                        <p:attrNameLst>
                                          <p:attrName>style.visibility</p:attrName>
                                        </p:attrNameLst>
                                      </p:cBhvr>
                                      <p:to>
                                        <p:strVal val="visible"/>
                                      </p:to>
                                    </p:set>
                                    <p:animEffect transition="in" filter="fade">
                                      <p:cBhvr>
                                        <p:cTn id="23" dur="500"/>
                                        <p:tgtEl>
                                          <p:spTgt spid="2048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506"/>
                                        </p:tgtEl>
                                        <p:attrNameLst>
                                          <p:attrName>style.visibility</p:attrName>
                                        </p:attrNameLst>
                                      </p:cBhvr>
                                      <p:to>
                                        <p:strVal val="visible"/>
                                      </p:to>
                                    </p:set>
                                    <p:animEffect transition="in" filter="fade">
                                      <p:cBhvr>
                                        <p:cTn id="33"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175685"/>
            <a:ext cx="9071993" cy="230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Μεγάλου μεγέθους, δυνατό και ρωμαλέο φίδι. Στενό επίμηκες κεφάλι και κοίλο από την περιοχή των ματιών μέχρι τα ρινικά ανοίγματα. Στενή μετωπική πλάκα με μεγαλύτερο μήκος από τις δύο </a:t>
            </a:r>
            <a:r>
              <a:rPr lang="el-GR" err="1">
                <a:solidFill>
                  <a:schemeClr val="accent2"/>
                </a:solidFill>
              </a:rPr>
              <a:t>εποφθάλμιες</a:t>
            </a:r>
            <a:r>
              <a:rPr lang="el-GR">
                <a:solidFill>
                  <a:schemeClr val="accent2"/>
                </a:solidFill>
              </a:rPr>
              <a:t>. Το κοίλωμα στα πλάγια του κεφαλιού, σε συνδυασμό με τα μεγάλα μάτια δίνουν μια αγριωπή όψη.</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Μεγάλες και μυτερές φολίδες στην άκρη – 17 σειρές στη μέση του σώματος.</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Χρωματισμός ράχης </a:t>
            </a:r>
            <a:r>
              <a:rPr lang="el-GR" err="1">
                <a:solidFill>
                  <a:schemeClr val="accent2"/>
                </a:solidFill>
              </a:rPr>
              <a:t>λαδοπράσινος</a:t>
            </a:r>
            <a:r>
              <a:rPr lang="el-GR">
                <a:solidFill>
                  <a:schemeClr val="accent2"/>
                </a:solidFill>
              </a:rPr>
              <a:t>, σκούρος γκρίζος ή σταχτής. Κοιλιακά απαλό γκρίζο, κίτρινο ή καστανό με στίγματα. Σειρές από σκουρόχρωμες κηλίδες στα ανήλικα.</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Malpolon</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είδος</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M. </a:t>
            </a:r>
            <a:r>
              <a:rPr lang="en-US" b="1" i="1" err="1">
                <a:solidFill>
                  <a:srgbClr val="C00000"/>
                </a:solidFill>
              </a:rPr>
              <a:t>insignitus</a:t>
            </a:r>
            <a:r>
              <a:rPr lang="en-US" b="1" i="1">
                <a:solidFill>
                  <a:srgbClr val="C00000"/>
                </a:solidFill>
              </a:rPr>
              <a:t> </a:t>
            </a:r>
            <a:r>
              <a:rPr lang="en-US" b="1">
                <a:solidFill>
                  <a:srgbClr val="C00000"/>
                </a:solidFill>
              </a:rPr>
              <a:t>(</a:t>
            </a:r>
            <a:r>
              <a:rPr lang="el-GR" b="1">
                <a:solidFill>
                  <a:srgbClr val="C00000"/>
                </a:solidFill>
              </a:rPr>
              <a:t>πρώην </a:t>
            </a:r>
            <a:r>
              <a:rPr lang="en-US" b="1" i="1">
                <a:solidFill>
                  <a:srgbClr val="C00000"/>
                </a:solidFill>
              </a:rPr>
              <a:t>M. </a:t>
            </a:r>
            <a:r>
              <a:rPr lang="en-US" b="1" i="1" err="1">
                <a:solidFill>
                  <a:srgbClr val="C00000"/>
                </a:solidFill>
              </a:rPr>
              <a:t>monspessulanus</a:t>
            </a:r>
            <a:r>
              <a:rPr lang="en-US" b="1">
                <a:solidFill>
                  <a:srgbClr val="C00000"/>
                </a:solidFill>
              </a:rPr>
              <a:t>)</a:t>
            </a:r>
            <a:r>
              <a:rPr lang="el-GR" b="1">
                <a:solidFill>
                  <a:srgbClr val="C00000"/>
                </a:solidFill>
              </a:rPr>
              <a:t> – </a:t>
            </a:r>
            <a:r>
              <a:rPr lang="el-GR" b="1" err="1">
                <a:solidFill>
                  <a:srgbClr val="C00000"/>
                </a:solidFill>
              </a:rPr>
              <a:t>Κοιλοπέλτης</a:t>
            </a:r>
            <a:r>
              <a:rPr lang="el-GR" b="1">
                <a:solidFill>
                  <a:srgbClr val="C00000"/>
                </a:solidFill>
              </a:rPr>
              <a:t>, </a:t>
            </a:r>
            <a:r>
              <a:rPr lang="el-GR" b="1" err="1">
                <a:solidFill>
                  <a:srgbClr val="C00000"/>
                </a:solidFill>
              </a:rPr>
              <a:t>Σαπίτης</a:t>
            </a:r>
            <a:r>
              <a:rPr lang="el-GR" b="1">
                <a:solidFill>
                  <a:srgbClr val="C00000"/>
                </a:solidFill>
              </a:rPr>
              <a:t> – </a:t>
            </a:r>
            <a:r>
              <a:rPr lang="en-US" b="1">
                <a:solidFill>
                  <a:srgbClr val="C00000"/>
                </a:solidFill>
              </a:rPr>
              <a:t>LC</a:t>
            </a:r>
          </a:p>
        </p:txBody>
      </p:sp>
      <p:sp>
        <p:nvSpPr>
          <p:cNvPr id="14" name="Text Box 6"/>
          <p:cNvSpPr txBox="1">
            <a:spLocks noChangeArrowheads="1"/>
          </p:cNvSpPr>
          <p:nvPr/>
        </p:nvSpPr>
        <p:spPr bwMode="auto">
          <a:xfrm>
            <a:off x="0" y="6372036"/>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Έως και 2,50 </a:t>
            </a:r>
            <a:r>
              <a:rPr lang="en-US">
                <a:solidFill>
                  <a:srgbClr val="C00000"/>
                </a:solidFill>
              </a:rPr>
              <a:t>m</a:t>
            </a:r>
            <a:r>
              <a:rPr lang="el-GR">
                <a:solidFill>
                  <a:srgbClr val="C00000"/>
                </a:solidFill>
              </a:rPr>
              <a:t>!</a:t>
            </a:r>
            <a:endParaRPr lang="en-US">
              <a:solidFill>
                <a:srgbClr val="C00000"/>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l-GR" sz="2800">
                <a:solidFill>
                  <a:srgbClr val="800000"/>
                </a:solidFill>
              </a:rPr>
              <a:t> (</a:t>
            </a:r>
            <a:r>
              <a:rPr lang="en-US" sz="2800" err="1">
                <a:solidFill>
                  <a:srgbClr val="800000"/>
                </a:solidFill>
              </a:rPr>
              <a:t>Psammophiidae</a:t>
            </a:r>
            <a:r>
              <a:rPr lang="en-US" sz="2800">
                <a:solidFill>
                  <a:srgbClr val="800000"/>
                </a:solidFill>
              </a:rPr>
              <a:t>)</a:t>
            </a:r>
          </a:p>
        </p:txBody>
      </p:sp>
      <p:pic>
        <p:nvPicPr>
          <p:cNvPr id="15" name="Picture 2" descr="F:\1.Πανεπιστήμιο\Διδασκαλία\1.Προπτυχιακά\2.Πανίδα της Ελλάδος\Παραδόσεις\source files\2. Ερπετά\Malpolon insignitus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596" y="1482782"/>
            <a:ext cx="4048126" cy="2700338"/>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F:\1.Πανεπιστήμιο\Διδασκαλία\1.Προπτυχιακά\2.Πανίδα της Ελλάδος\Παραδόσεις\source files\2. Ερπετά\Malpolon insignitu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4815"/>
            <a:ext cx="4397319" cy="2776273"/>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F:\1.Πανεπιστήμιο\Διδασκαλία\1.Προπτυχιακά\2.Πανίδα της Ελλάδος\Παραδόσεις\source files\2. Ερπετά\Malpolon insignitus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70" y="1493382"/>
            <a:ext cx="4176464" cy="267293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1.Πανεπιστήμιο\Διδασκαλία\1.Προπτυχιακά\2.Πανίδα της Ελλάδος\Παραδόσεις\source files\2. Ερπετά\Malpolon insignitus 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97" y="1484784"/>
            <a:ext cx="4158879" cy="269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51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5"/>
                                        </p:tgtEl>
                                        <p:attrNameLst>
                                          <p:attrName>style.visibility</p:attrName>
                                        </p:attrNameLst>
                                      </p:cBhvr>
                                      <p:to>
                                        <p:strVal val="visible"/>
                                      </p:to>
                                    </p:set>
                                    <p:animEffect transition="in" filter="fade">
                                      <p:cBhvr>
                                        <p:cTn id="17" dur="500"/>
                                        <p:tgtEl>
                                          <p:spTgt spid="204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500"/>
                                        <p:tgtEl>
                                          <p:spTgt spid="1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fade">
                                      <p:cBhvr>
                                        <p:cTn id="40" dur="500"/>
                                        <p:tgtEl>
                                          <p:spTgt spid="1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484"/>
                                        </p:tgtEl>
                                        <p:attrNameLst>
                                          <p:attrName>style.visibility</p:attrName>
                                        </p:attrNameLst>
                                      </p:cBhvr>
                                      <p:to>
                                        <p:strVal val="visible"/>
                                      </p:to>
                                    </p:set>
                                    <p:animEffect transition="in" filter="fade">
                                      <p:cBhvr>
                                        <p:cTn id="45" dur="500"/>
                                        <p:tgtEl>
                                          <p:spTgt spid="20484"/>
                                        </p:tgtEl>
                                      </p:cBhvr>
                                    </p:animEffect>
                                  </p:childTnLst>
                                </p:cTn>
                              </p:par>
                              <p:par>
                                <p:cTn id="46" presetID="10" presetClass="entr" presetSubtype="0" fill="hold" nodeType="withEffect">
                                  <p:stCondLst>
                                    <p:cond delay="0"/>
                                  </p:stCondLst>
                                  <p:childTnLst>
                                    <p:set>
                                      <p:cBhvr>
                                        <p:cTn id="47" dur="1" fill="hold">
                                          <p:stCondLst>
                                            <p:cond delay="0"/>
                                          </p:stCondLst>
                                        </p:cTn>
                                        <p:tgtEl>
                                          <p:spTgt spid="20482"/>
                                        </p:tgtEl>
                                        <p:attrNameLst>
                                          <p:attrName>style.visibility</p:attrName>
                                        </p:attrNameLst>
                                      </p:cBhvr>
                                      <p:to>
                                        <p:strVal val="visible"/>
                                      </p:to>
                                    </p:set>
                                    <p:animEffect transition="in" filter="fade">
                                      <p:cBhvr>
                                        <p:cTn id="48"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340768"/>
            <a:ext cx="8867872" cy="1583447"/>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Εξάπλωση σε Ιταλία, Ελλάδα, Β. Αφρική Τουρκία και μέχρι την Κασπία.</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στην ηπειρωτική χώρα (αρκετά κοινό είδος, από τα πιο συνηθισμένα θύματα τροχοφόρων) στα νησιά του Ιονίου στα νησιά του Α Αιγαίου (εκτός Λήμνου και Ικαρίας), στην Εύβοια, στη Θάσο, στη Σαμοθράκη και στη Σκόπελο.</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M. </a:t>
            </a:r>
            <a:r>
              <a:rPr lang="en-US" b="1" i="1" err="1">
                <a:solidFill>
                  <a:srgbClr val="C00000"/>
                </a:solidFill>
              </a:rPr>
              <a:t>insignitus</a:t>
            </a:r>
            <a:endParaRPr lang="en-US" b="1">
              <a:solidFill>
                <a:srgbClr val="C00000"/>
              </a:solidFill>
            </a:endParaRPr>
          </a:p>
        </p:txBody>
      </p:sp>
      <p:sp>
        <p:nvSpPr>
          <p:cNvPr id="9"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l-GR" sz="2800">
                <a:solidFill>
                  <a:srgbClr val="800000"/>
                </a:solidFill>
              </a:rPr>
              <a:t> (</a:t>
            </a:r>
            <a:r>
              <a:rPr lang="en-US" sz="2800" err="1">
                <a:solidFill>
                  <a:srgbClr val="800000"/>
                </a:solidFill>
              </a:rPr>
              <a:t>Psammophiidae</a:t>
            </a:r>
            <a:r>
              <a:rPr lang="en-US" sz="2800">
                <a:solidFill>
                  <a:srgbClr val="800000"/>
                </a:solidFill>
              </a:rPr>
              <a:t>)</a:t>
            </a:r>
          </a:p>
        </p:txBody>
      </p:sp>
      <p:pic>
        <p:nvPicPr>
          <p:cNvPr id="21506" name="Picture 2" descr="F:\1.Πανεπιστήμιο\Διδασκαλία\1.Προπτυχιακά\2.Πανίδα της Ελλάδος\Παραδόσεις\source files\2. Ερπετά\M. insignitu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727" y="2991592"/>
            <a:ext cx="5694546" cy="3758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the world with red squares&#10;&#10;Description automatically generated">
            <a:extLst>
              <a:ext uri="{FF2B5EF4-FFF2-40B4-BE49-F238E27FC236}">
                <a16:creationId xmlns:a16="http://schemas.microsoft.com/office/drawing/2014/main" id="{F740E858-1A1F-E52B-01B3-54F207308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819" y="2991592"/>
            <a:ext cx="4754362" cy="3758210"/>
          </a:xfrm>
          <a:prstGeom prst="rect">
            <a:avLst/>
          </a:prstGeom>
        </p:spPr>
      </p:pic>
    </p:spTree>
    <p:extLst>
      <p:ext uri="{BB962C8B-B14F-4D97-AF65-F5344CB8AC3E}">
        <p14:creationId xmlns:p14="http://schemas.microsoft.com/office/powerpoint/2010/main" val="36382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21506"/>
                                        </p:tgtEl>
                                      </p:cBhvr>
                                    </p:animEffect>
                                    <p:set>
                                      <p:cBhvr>
                                        <p:cTn id="18" dur="1" fill="hold">
                                          <p:stCondLst>
                                            <p:cond delay="499"/>
                                          </p:stCondLst>
                                        </p:cTn>
                                        <p:tgtEl>
                                          <p:spTgt spid="2150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179512" y="119675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Απαντά σε μεσογειακή βλάστηση, ήτοι μακκία και φρύγανα, στα όρια δασών, πάντοτε σε συνάφεια με βραχώδεις-πετρώδεις θέσεις. Επίσης κοντά σε καλλιεργημένες ή αγροτικές περιοχές. Υψομετρική κατανομή: 1000 </a:t>
            </a:r>
            <a:r>
              <a:rPr lang="en-US">
                <a:solidFill>
                  <a:schemeClr val="accent2"/>
                </a:solidFill>
              </a:rPr>
              <a:t>m</a:t>
            </a:r>
            <a:r>
              <a:rPr lang="el-GR">
                <a:solidFill>
                  <a:schemeClr val="accent2"/>
                </a:solidFill>
              </a:rPr>
              <a:t>.</a:t>
            </a:r>
            <a:endParaRPr lang="el-GR" b="1">
              <a:solidFill>
                <a:schemeClr val="accent2"/>
              </a:solidFill>
            </a:endParaRPr>
          </a:p>
        </p:txBody>
      </p:sp>
      <p:sp>
        <p:nvSpPr>
          <p:cNvPr id="18" name="Text Box 6"/>
          <p:cNvSpPr txBox="1">
            <a:spLocks noChangeArrowheads="1"/>
          </p:cNvSpPr>
          <p:nvPr/>
        </p:nvSpPr>
        <p:spPr bwMode="auto">
          <a:xfrm>
            <a:off x="179512" y="4126238"/>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Θηλαστικά, όπως αρουραίους κ.ά., με μέγιστο μέγεθος εκείνο του λαγού, πουλιά, σαύρες, τα οποία ακινητοποιεί με το δηλητήριό του. Επίσης φαινόμενα κανιβαλισμού. Τα νεαρά τρέφονται με μικρά θηλαστικά, σαύρες ή και μεγάλα κολεόπτερα.</a:t>
            </a:r>
            <a:endParaRPr lang="el-GR" b="1">
              <a:solidFill>
                <a:schemeClr val="accent2"/>
              </a:solidFill>
            </a:endParaRPr>
          </a:p>
        </p:txBody>
      </p:sp>
      <p:sp>
        <p:nvSpPr>
          <p:cNvPr id="19" name="Text Box 6"/>
          <p:cNvSpPr txBox="1">
            <a:spLocks noChangeArrowheads="1"/>
          </p:cNvSpPr>
          <p:nvPr/>
        </p:nvSpPr>
        <p:spPr bwMode="auto">
          <a:xfrm>
            <a:off x="179512" y="2384496"/>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Αποκλειστικά ημερόβιο φίδι που το χειμώνα πέφτει σε χειμερία νάρκη.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Όταν νιώσει ότι απειλείται, επιδεικνύει επιθετική συμπεριφορά: ανασηκώνεται και φουσκώνει το λαιμό του, σφυρίζει και επιτίθεται.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Είναι </a:t>
            </a:r>
            <a:r>
              <a:rPr lang="el-GR" err="1">
                <a:solidFill>
                  <a:schemeClr val="accent2"/>
                </a:solidFill>
              </a:rPr>
              <a:t>οπισθόγλυφο</a:t>
            </a:r>
            <a:r>
              <a:rPr lang="el-GR">
                <a:solidFill>
                  <a:schemeClr val="accent2"/>
                </a:solidFill>
              </a:rPr>
              <a:t>. Το δηλητήριό του δεν είναι επικίνδυνο και μπορεί το πολύ να προκαλέσει τοπικό οίδημα και πυρετό για 1-2 ημέρες.</a:t>
            </a:r>
          </a:p>
        </p:txBody>
      </p:sp>
      <p:sp>
        <p:nvSpPr>
          <p:cNvPr id="20" name="Text Box 6"/>
          <p:cNvSpPr txBox="1">
            <a:spLocks noChangeArrowheads="1"/>
          </p:cNvSpPr>
          <p:nvPr/>
        </p:nvSpPr>
        <p:spPr bwMode="auto">
          <a:xfrm>
            <a:off x="179512" y="5313982"/>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Απρίλιος-Ιούνιος.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4-18 αυγά τον Ιούλιο-Αύγουστο.</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Αρχές Σεπτεμβρίου-Οκτωβρίου. Μήκος μικρών: 25-35 </a:t>
            </a:r>
            <a:r>
              <a:rPr lang="en-US">
                <a:solidFill>
                  <a:srgbClr val="333399"/>
                </a:solidFill>
              </a:rPr>
              <a:t>cm</a:t>
            </a:r>
            <a:r>
              <a:rPr lang="el-GR">
                <a:solidFill>
                  <a:srgbClr val="333399"/>
                </a:solidFill>
              </a:rPr>
              <a:t>.</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Αρσενικά: &gt;25 έτη. Θηλυκά: 15 έτη.</a:t>
            </a:r>
          </a:p>
        </p:txBody>
      </p:sp>
      <p:sp>
        <p:nvSpPr>
          <p:cNvPr id="11" name="Ορθογώνιο 10"/>
          <p:cNvSpPr/>
          <p:nvPr/>
        </p:nvSpPr>
        <p:spPr>
          <a:xfrm>
            <a:off x="2483768" y="692696"/>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M. </a:t>
            </a:r>
            <a:r>
              <a:rPr lang="en-US" b="1" i="1" err="1">
                <a:solidFill>
                  <a:srgbClr val="C00000"/>
                </a:solidFill>
              </a:rPr>
              <a:t>insignitus</a:t>
            </a:r>
            <a:endParaRPr lang="en-US" b="1">
              <a:solidFill>
                <a:srgbClr val="C00000"/>
              </a:solidFill>
            </a:endParaRPr>
          </a:p>
        </p:txBody>
      </p:sp>
      <p:sp>
        <p:nvSpPr>
          <p:cNvPr id="12"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l-GR" sz="2800">
                <a:solidFill>
                  <a:srgbClr val="800000"/>
                </a:solidFill>
              </a:rPr>
              <a:t> (</a:t>
            </a:r>
            <a:r>
              <a:rPr lang="en-US" sz="2800" err="1">
                <a:solidFill>
                  <a:srgbClr val="800000"/>
                </a:solidFill>
              </a:rPr>
              <a:t>Psammophiidae</a:t>
            </a:r>
            <a:r>
              <a:rPr lang="en-US" sz="2800">
                <a:solidFill>
                  <a:srgbClr val="800000"/>
                </a:solidFill>
              </a:rPr>
              <a:t>)</a:t>
            </a:r>
          </a:p>
        </p:txBody>
      </p:sp>
    </p:spTree>
    <p:extLst>
      <p:ext uri="{BB962C8B-B14F-4D97-AF65-F5344CB8AC3E}">
        <p14:creationId xmlns:p14="http://schemas.microsoft.com/office/powerpoint/2010/main" val="141893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F:\1.Πανεπιστήμιο\Διδασκαλία\1.Προπτυχιακά\2.Πανίδα της Ελλάδος\Παραδόσεις\source files\2. Ερπετά\Natrix tessellata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310" y="1333387"/>
            <a:ext cx="3412831" cy="22394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F:\1.Πανεπιστήμιο\Διδασκαλία\1.Προπτυχιακά\2.Πανίδα της Ελλάδος\Παραδόσεις\source files\2. Ερπετά\Natrix natrix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24" y="1279709"/>
            <a:ext cx="3688278" cy="244845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72008" y="764704"/>
            <a:ext cx="4499992"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a:solidFill>
                  <a:srgbClr val="C00000"/>
                </a:solidFill>
              </a:rPr>
              <a:t>N. </a:t>
            </a:r>
            <a:r>
              <a:rPr lang="en-US" sz="1600" b="1" i="1" err="1">
                <a:solidFill>
                  <a:srgbClr val="C00000"/>
                </a:solidFill>
              </a:rPr>
              <a:t>natrix</a:t>
            </a:r>
            <a:r>
              <a:rPr lang="en-US" sz="1600" b="1" i="1">
                <a:solidFill>
                  <a:srgbClr val="C00000"/>
                </a:solidFill>
              </a:rPr>
              <a:t> </a:t>
            </a:r>
            <a:r>
              <a:rPr lang="en-US" sz="1600" b="1">
                <a:solidFill>
                  <a:srgbClr val="C00000"/>
                </a:solidFill>
              </a:rPr>
              <a:t>– </a:t>
            </a:r>
            <a:r>
              <a:rPr lang="el-GR" sz="1600" b="1">
                <a:solidFill>
                  <a:srgbClr val="C00000"/>
                </a:solidFill>
              </a:rPr>
              <a:t>Νερόφιδο – </a:t>
            </a:r>
            <a:r>
              <a:rPr lang="en-US" sz="1600" b="1">
                <a:solidFill>
                  <a:srgbClr val="C00000"/>
                </a:solidFill>
              </a:rPr>
              <a:t>LC</a:t>
            </a:r>
          </a:p>
        </p:txBody>
      </p:sp>
      <p:sp>
        <p:nvSpPr>
          <p:cNvPr id="15" name="Ορθογώνιο 14"/>
          <p:cNvSpPr/>
          <p:nvPr/>
        </p:nvSpPr>
        <p:spPr>
          <a:xfrm>
            <a:off x="4334866" y="764704"/>
            <a:ext cx="4773638"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a:solidFill>
                  <a:srgbClr val="C00000"/>
                </a:solidFill>
              </a:rPr>
              <a:t>N. </a:t>
            </a:r>
            <a:r>
              <a:rPr lang="en-US" sz="1600" b="1" i="1" err="1">
                <a:solidFill>
                  <a:srgbClr val="C00000"/>
                </a:solidFill>
              </a:rPr>
              <a:t>tessellata</a:t>
            </a:r>
            <a:r>
              <a:rPr lang="en-US" sz="1600" b="1" i="1">
                <a:solidFill>
                  <a:srgbClr val="C00000"/>
                </a:solidFill>
              </a:rPr>
              <a:t> </a:t>
            </a:r>
            <a:r>
              <a:rPr lang="en-US" sz="1600" b="1">
                <a:solidFill>
                  <a:srgbClr val="C00000"/>
                </a:solidFill>
              </a:rPr>
              <a:t>– </a:t>
            </a:r>
            <a:r>
              <a:rPr lang="el-GR" sz="1600" b="1" err="1">
                <a:solidFill>
                  <a:srgbClr val="C00000"/>
                </a:solidFill>
              </a:rPr>
              <a:t>Λιμνόφιδο</a:t>
            </a:r>
            <a:r>
              <a:rPr lang="el-GR" sz="1600" b="1">
                <a:solidFill>
                  <a:srgbClr val="C00000"/>
                </a:solidFill>
              </a:rPr>
              <a:t> – </a:t>
            </a:r>
            <a:r>
              <a:rPr lang="en-US" sz="1600" b="1">
                <a:solidFill>
                  <a:srgbClr val="C00000"/>
                </a:solidFill>
              </a:rPr>
              <a:t>LC</a:t>
            </a:r>
          </a:p>
        </p:txBody>
      </p:sp>
      <p:sp>
        <p:nvSpPr>
          <p:cNvPr id="32" name="Text Box 6"/>
          <p:cNvSpPr txBox="1">
            <a:spLocks noChangeArrowheads="1"/>
          </p:cNvSpPr>
          <p:nvPr/>
        </p:nvSpPr>
        <p:spPr bwMode="auto">
          <a:xfrm>
            <a:off x="0" y="3861048"/>
            <a:ext cx="449999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Μεσαίου μεγέθους, </a:t>
            </a:r>
            <a:r>
              <a:rPr lang="el-GR" sz="1600" err="1">
                <a:solidFill>
                  <a:schemeClr val="accent2"/>
                </a:solidFill>
              </a:rPr>
              <a:t>λεπτόκορμο</a:t>
            </a:r>
            <a:r>
              <a:rPr lang="el-GR" sz="1600">
                <a:solidFill>
                  <a:schemeClr val="accent2"/>
                </a:solidFill>
              </a:rPr>
              <a:t>  φίδι, με κοντό ρύγχος. Μάτια και ρουθούνια στο πλάι.</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1 προσοφθάλμια πλάκα και 7 </a:t>
            </a:r>
            <a:r>
              <a:rPr lang="el-GR" sz="1600" err="1">
                <a:solidFill>
                  <a:schemeClr val="accent2"/>
                </a:solidFill>
              </a:rPr>
              <a:t>επιχειλικές</a:t>
            </a:r>
            <a:r>
              <a:rPr lang="el-GR" sz="1600">
                <a:solidFill>
                  <a:schemeClr val="accent2"/>
                </a:solidFill>
              </a:rPr>
              <a:t>. 19 σειρές φολίδες στο μέσο του σώματος.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Βασικός ραχιαίος χρωματισμός γκρίζος-λαδί. με σκούρα στίγματα ή ταινίες και πλευρικά με σκούρες λωρίδες.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Στη βάση του κεφαλιού υπάρχει ανοιχτόχρωμο κιτρινωπό μισοφέγγαρο ακολουθούμενο από σκούρο κολάρο. Φολίδες τροπιδωτές.</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Αρκετά άτομα με μελανισμό. </a:t>
            </a:r>
          </a:p>
          <a:p>
            <a:pPr algn="just" fontAlgn="base">
              <a:spcBef>
                <a:spcPct val="0"/>
              </a:spcBef>
              <a:spcAft>
                <a:spcPct val="0"/>
              </a:spcAft>
              <a:buFont typeface="Arial" pitchFamily="34" charset="0"/>
              <a:buChar char="•"/>
              <a:tabLst>
                <a:tab pos="174625" algn="l"/>
                <a:tab pos="1436688" algn="l"/>
              </a:tabLst>
            </a:pPr>
            <a:endParaRPr lang="el-GR" sz="1600">
              <a:solidFill>
                <a:schemeClr val="accent2"/>
              </a:solidFill>
            </a:endParaRPr>
          </a:p>
        </p:txBody>
      </p:sp>
      <p:sp>
        <p:nvSpPr>
          <p:cNvPr id="34" name="Text Box 6"/>
          <p:cNvSpPr txBox="1">
            <a:spLocks noChangeArrowheads="1"/>
          </p:cNvSpPr>
          <p:nvPr/>
        </p:nvSpPr>
        <p:spPr bwMode="auto">
          <a:xfrm>
            <a:off x="0" y="6546830"/>
            <a:ext cx="4392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σώματος</a:t>
            </a:r>
            <a:r>
              <a:rPr lang="el-GR" sz="1600">
                <a:solidFill>
                  <a:srgbClr val="C00000"/>
                </a:solidFill>
              </a:rPr>
              <a:t>: 120 </a:t>
            </a:r>
            <a:r>
              <a:rPr lang="en-US" sz="1600">
                <a:solidFill>
                  <a:srgbClr val="C00000"/>
                </a:solidFill>
              </a:rPr>
              <a:t>cm</a:t>
            </a:r>
            <a:r>
              <a:rPr lang="el-GR" sz="1600">
                <a:solidFill>
                  <a:srgbClr val="C00000"/>
                </a:solidFill>
              </a:rPr>
              <a:t>.</a:t>
            </a:r>
            <a:endParaRPr lang="en-US" sz="1600">
              <a:solidFill>
                <a:srgbClr val="C00000"/>
              </a:solidFill>
            </a:endParaRPr>
          </a:p>
        </p:txBody>
      </p:sp>
      <p:sp>
        <p:nvSpPr>
          <p:cNvPr id="36" name="Text Box 6"/>
          <p:cNvSpPr txBox="1">
            <a:spLocks noChangeArrowheads="1"/>
          </p:cNvSpPr>
          <p:nvPr/>
        </p:nvSpPr>
        <p:spPr bwMode="auto">
          <a:xfrm>
            <a:off x="4480001" y="3657852"/>
            <a:ext cx="4541123"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n-US" sz="1600">
                <a:solidFill>
                  <a:schemeClr val="accent2"/>
                </a:solidFill>
              </a:rPr>
              <a:t> </a:t>
            </a:r>
            <a:r>
              <a:rPr lang="el-GR" sz="1600">
                <a:solidFill>
                  <a:schemeClr val="accent2"/>
                </a:solidFill>
              </a:rPr>
              <a:t>Μεσαίου μεγέθους, </a:t>
            </a:r>
            <a:r>
              <a:rPr lang="el-GR" sz="1600" err="1">
                <a:solidFill>
                  <a:schemeClr val="accent2"/>
                </a:solidFill>
              </a:rPr>
              <a:t>λεπτόκορμο</a:t>
            </a:r>
            <a:r>
              <a:rPr lang="el-GR" sz="1600">
                <a:solidFill>
                  <a:schemeClr val="accent2"/>
                </a:solidFill>
              </a:rPr>
              <a:t>  φίδι. Μάτια και ρουθούνια τοποθετημένα </a:t>
            </a:r>
            <a:r>
              <a:rPr lang="el-GR" sz="1600" err="1">
                <a:solidFill>
                  <a:schemeClr val="accent2"/>
                </a:solidFill>
              </a:rPr>
              <a:t>ραχαιοπλευρικά</a:t>
            </a:r>
            <a:r>
              <a:rPr lang="el-GR" sz="1600">
                <a:solidFill>
                  <a:schemeClr val="accent2"/>
                </a:solidFill>
              </a:rPr>
              <a:t>.</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2 προσοφθάλμιες πλάκες και 8 </a:t>
            </a:r>
            <a:r>
              <a:rPr lang="el-GR" sz="1600" err="1">
                <a:solidFill>
                  <a:schemeClr val="accent2"/>
                </a:solidFill>
              </a:rPr>
              <a:t>επιχειλικές</a:t>
            </a:r>
            <a:r>
              <a:rPr lang="el-GR" sz="1600">
                <a:solidFill>
                  <a:schemeClr val="accent2"/>
                </a:solidFill>
              </a:rPr>
              <a:t>. 19 σειρές φολίδες στο μέσο του σώματος.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Βασικός ραχιαίος χρωματισμός γκρίζος-λαδί ή γκρίζος-καστανός. Μαύρα στίγματα στη ραχιαία επιφάνεια που μπορεί να ενώνονται σε εγκάρσιες ραβδώσεις. </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Κοιλιακά, κιτρινωπό υπόβαθρο με σκουρόχρωμες κηλίδες σε γεωμετρικούς σχηματισμούς. Φολίδες τροπιδωτές.</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Αρκετά άτομα με μελανισμό. </a:t>
            </a:r>
          </a:p>
          <a:p>
            <a:pPr algn="just" fontAlgn="base">
              <a:spcBef>
                <a:spcPct val="0"/>
              </a:spcBef>
              <a:spcAft>
                <a:spcPct val="0"/>
              </a:spcAft>
              <a:buFont typeface="Arial" pitchFamily="34" charset="0"/>
              <a:buChar char="•"/>
              <a:tabLst>
                <a:tab pos="174625" algn="l"/>
                <a:tab pos="1436688" algn="l"/>
              </a:tabLst>
            </a:pPr>
            <a:endParaRPr lang="el-GR" sz="1600">
              <a:solidFill>
                <a:schemeClr val="accent2"/>
              </a:solidFill>
            </a:endParaRPr>
          </a:p>
        </p:txBody>
      </p:sp>
      <p:sp>
        <p:nvSpPr>
          <p:cNvPr id="20" name="Text Box 6"/>
          <p:cNvSpPr txBox="1">
            <a:spLocks noChangeArrowheads="1"/>
          </p:cNvSpPr>
          <p:nvPr/>
        </p:nvSpPr>
        <p:spPr bwMode="auto">
          <a:xfrm>
            <a:off x="4499991" y="6546830"/>
            <a:ext cx="4541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σώματος</a:t>
            </a:r>
            <a:r>
              <a:rPr lang="el-GR" sz="1600">
                <a:solidFill>
                  <a:srgbClr val="C00000"/>
                </a:solidFill>
              </a:rPr>
              <a:t>: &gt; 1 </a:t>
            </a:r>
            <a:r>
              <a:rPr lang="en-US" sz="1600">
                <a:solidFill>
                  <a:srgbClr val="C00000"/>
                </a:solidFill>
              </a:rPr>
              <a:t>m.</a:t>
            </a:r>
          </a:p>
        </p:txBody>
      </p:sp>
      <p:sp>
        <p:nvSpPr>
          <p:cNvPr id="14"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n-US" sz="2800">
                <a:solidFill>
                  <a:srgbClr val="800000"/>
                </a:solidFill>
              </a:rPr>
              <a:t> (</a:t>
            </a:r>
            <a:r>
              <a:rPr lang="en-US" sz="2800" err="1">
                <a:solidFill>
                  <a:srgbClr val="800000"/>
                </a:solidFill>
              </a:rPr>
              <a:t>Natricidae</a:t>
            </a:r>
            <a:r>
              <a:rPr lang="en-US" sz="2800">
                <a:solidFill>
                  <a:srgbClr val="800000"/>
                </a:solidFill>
              </a:rPr>
              <a:t>)</a:t>
            </a:r>
          </a:p>
        </p:txBody>
      </p:sp>
      <p:sp>
        <p:nvSpPr>
          <p:cNvPr id="16" name="Ορθογώνιο 15"/>
          <p:cNvSpPr/>
          <p:nvPr/>
        </p:nvSpPr>
        <p:spPr>
          <a:xfrm>
            <a:off x="53752"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Natrix</a:t>
            </a:r>
            <a:r>
              <a:rPr lang="el-GR" b="1">
                <a:solidFill>
                  <a:srgbClr val="C00000"/>
                </a:solidFill>
              </a:rPr>
              <a:t>:</a:t>
            </a:r>
            <a:r>
              <a:rPr lang="el-GR" b="1" i="1">
                <a:solidFill>
                  <a:srgbClr val="C00000"/>
                </a:solidFill>
              </a:rPr>
              <a:t> </a:t>
            </a:r>
            <a:r>
              <a:rPr lang="en-US" b="1">
                <a:solidFill>
                  <a:schemeClr val="accent2"/>
                </a:solidFill>
              </a:rPr>
              <a:t>2</a:t>
            </a:r>
            <a:r>
              <a:rPr lang="el-GR" b="1">
                <a:solidFill>
                  <a:schemeClr val="accent2"/>
                </a:solidFill>
              </a:rPr>
              <a:t> είδη</a:t>
            </a:r>
            <a:endParaRPr lang="en-US" b="1" i="1">
              <a:solidFill>
                <a:schemeClr val="accent2"/>
              </a:solidFill>
            </a:endParaRPr>
          </a:p>
        </p:txBody>
      </p:sp>
      <p:pic>
        <p:nvPicPr>
          <p:cNvPr id="22531" name="Picture 3" descr="F:\1.Πανεπιστήμιο\Διδασκαλία\1.Προπτυχιακά\2.Πανίδα της Ελλάδος\Παραδόσεις\source files\2. Ερπετά\Natrix natrix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117" y="1283310"/>
            <a:ext cx="3696076" cy="240166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F:\1.Πανεπιστήμιο\Διδασκαλία\1.Προπτυχιακά\2.Πανίδα της Ελλάδος\Παραδόσεις\source files\2. Ερπετά\Natrix natrix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17" y="1231718"/>
            <a:ext cx="3711671" cy="2643396"/>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F:\1.Πανεπιστήμιο\Διδασκαλία\1.Προπτυχιακά\2.Πανίδα της Ελλάδος\Παραδόσεις\source files\2. Ερπετά\Natrix tessellata 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2887" y="1175982"/>
            <a:ext cx="3405676" cy="2554257"/>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F:\1.Πανεπιστήμιο\Διδασκαλία\1.Προπτυχιακά\2.Πανίδα της Ελλάδος\Παραδόσεις\source files\2. Ερπετά\Natrix tessellata 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3204" y="1286881"/>
            <a:ext cx="3384211" cy="23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3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500"/>
                                        <p:tgtEl>
                                          <p:spTgt spid="225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2534"/>
                                        </p:tgtEl>
                                        <p:attrNameLst>
                                          <p:attrName>style.visibility</p:attrName>
                                        </p:attrNameLst>
                                      </p:cBhvr>
                                      <p:to>
                                        <p:strVal val="visible"/>
                                      </p:to>
                                    </p:set>
                                    <p:animEffect transition="in" filter="fade">
                                      <p:cBhvr>
                                        <p:cTn id="23" dur="500"/>
                                        <p:tgtEl>
                                          <p:spTgt spid="225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fade">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6">
                                            <p:txEl>
                                              <p:pRg st="0" end="0"/>
                                            </p:txEl>
                                          </p:spTgt>
                                        </p:tgtEl>
                                        <p:attrNameLst>
                                          <p:attrName>style.visibility</p:attrName>
                                        </p:attrNameLst>
                                      </p:cBhvr>
                                      <p:to>
                                        <p:strVal val="visible"/>
                                      </p:to>
                                    </p:set>
                                    <p:animEffect transition="in" filter="fade">
                                      <p:cBhvr>
                                        <p:cTn id="36" dur="500"/>
                                        <p:tgtEl>
                                          <p:spTgt spid="3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fade">
                                      <p:cBhvr>
                                        <p:cTn id="44" dur="500"/>
                                        <p:tgtEl>
                                          <p:spTgt spid="32">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2531"/>
                                        </p:tgtEl>
                                        <p:attrNameLst>
                                          <p:attrName>style.visibility</p:attrName>
                                        </p:attrNameLst>
                                      </p:cBhvr>
                                      <p:to>
                                        <p:strVal val="visible"/>
                                      </p:to>
                                    </p:set>
                                    <p:animEffect transition="in" filter="fade">
                                      <p:cBhvr>
                                        <p:cTn id="47" dur="500"/>
                                        <p:tgtEl>
                                          <p:spTgt spid="225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xEl>
                                              <p:pRg st="1" end="1"/>
                                            </p:txEl>
                                          </p:spTgt>
                                        </p:tgtEl>
                                        <p:attrNameLst>
                                          <p:attrName>style.visibility</p:attrName>
                                        </p:attrNameLst>
                                      </p:cBhvr>
                                      <p:to>
                                        <p:strVal val="visible"/>
                                      </p:to>
                                    </p:set>
                                    <p:animEffect transition="in" filter="fade">
                                      <p:cBhvr>
                                        <p:cTn id="52" dur="500"/>
                                        <p:tgtEl>
                                          <p:spTgt spid="36">
                                            <p:txEl>
                                              <p:pRg st="1" end="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2533"/>
                                        </p:tgtEl>
                                        <p:attrNameLst>
                                          <p:attrName>style.visibility</p:attrName>
                                        </p:attrNameLst>
                                      </p:cBhvr>
                                      <p:to>
                                        <p:strVal val="visible"/>
                                      </p:to>
                                    </p:set>
                                    <p:animEffect transition="in" filter="fade">
                                      <p:cBhvr>
                                        <p:cTn id="55" dur="500"/>
                                        <p:tgtEl>
                                          <p:spTgt spid="2253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xEl>
                                              <p:pRg st="2" end="2"/>
                                            </p:txEl>
                                          </p:spTgt>
                                        </p:tgtEl>
                                        <p:attrNameLst>
                                          <p:attrName>style.visibility</p:attrName>
                                        </p:attrNameLst>
                                      </p:cBhvr>
                                      <p:to>
                                        <p:strVal val="visible"/>
                                      </p:to>
                                    </p:set>
                                    <p:animEffect transition="in" filter="fade">
                                      <p:cBhvr>
                                        <p:cTn id="60" dur="500"/>
                                        <p:tgtEl>
                                          <p:spTgt spid="32">
                                            <p:txEl>
                                              <p:pRg st="2" end="2"/>
                                            </p:txEl>
                                          </p:spTgt>
                                        </p:tgtEl>
                                      </p:cBhvr>
                                    </p:animEffect>
                                  </p:childTnLst>
                                </p:cTn>
                              </p:par>
                              <p:par>
                                <p:cTn id="61" presetID="10" presetClass="exit" presetSubtype="0" fill="hold" nodeType="withEffect">
                                  <p:stCondLst>
                                    <p:cond delay="0"/>
                                  </p:stCondLst>
                                  <p:childTnLst>
                                    <p:animEffect transition="out" filter="fade">
                                      <p:cBhvr>
                                        <p:cTn id="62" dur="500"/>
                                        <p:tgtEl>
                                          <p:spTgt spid="22531"/>
                                        </p:tgtEl>
                                      </p:cBhvr>
                                    </p:animEffect>
                                    <p:set>
                                      <p:cBhvr>
                                        <p:cTn id="63" dur="1" fill="hold">
                                          <p:stCondLst>
                                            <p:cond delay="499"/>
                                          </p:stCondLst>
                                        </p:cTn>
                                        <p:tgtEl>
                                          <p:spTgt spid="22531"/>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2532"/>
                                        </p:tgtEl>
                                        <p:attrNameLst>
                                          <p:attrName>style.visibility</p:attrName>
                                        </p:attrNameLst>
                                      </p:cBhvr>
                                      <p:to>
                                        <p:strVal val="visible"/>
                                      </p:to>
                                    </p:set>
                                    <p:animEffect transition="in" filter="fade">
                                      <p:cBhvr>
                                        <p:cTn id="66" dur="500"/>
                                        <p:tgtEl>
                                          <p:spTgt spid="225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6">
                                            <p:txEl>
                                              <p:pRg st="2" end="2"/>
                                            </p:txEl>
                                          </p:spTgt>
                                        </p:tgtEl>
                                        <p:attrNameLst>
                                          <p:attrName>style.visibility</p:attrName>
                                        </p:attrNameLst>
                                      </p:cBhvr>
                                      <p:to>
                                        <p:strVal val="visible"/>
                                      </p:to>
                                    </p:set>
                                    <p:animEffect transition="in" filter="fade">
                                      <p:cBhvr>
                                        <p:cTn id="71" dur="500"/>
                                        <p:tgtEl>
                                          <p:spTgt spid="36">
                                            <p:txEl>
                                              <p:pRg st="2" end="2"/>
                                            </p:txEl>
                                          </p:spTgt>
                                        </p:tgtEl>
                                      </p:cBhvr>
                                    </p:animEffect>
                                  </p:childTnLst>
                                </p:cTn>
                              </p:par>
                              <p:par>
                                <p:cTn id="72" presetID="10" presetClass="exit" presetSubtype="0" fill="hold" nodeType="withEffect">
                                  <p:stCondLst>
                                    <p:cond delay="0"/>
                                  </p:stCondLst>
                                  <p:childTnLst>
                                    <p:animEffect transition="out" filter="fade">
                                      <p:cBhvr>
                                        <p:cTn id="73" dur="500"/>
                                        <p:tgtEl>
                                          <p:spTgt spid="22533"/>
                                        </p:tgtEl>
                                      </p:cBhvr>
                                    </p:animEffect>
                                    <p:set>
                                      <p:cBhvr>
                                        <p:cTn id="74" dur="1" fill="hold">
                                          <p:stCondLst>
                                            <p:cond delay="499"/>
                                          </p:stCondLst>
                                        </p:cTn>
                                        <p:tgtEl>
                                          <p:spTgt spid="22533"/>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2534"/>
                                        </p:tgtEl>
                                        <p:attrNameLst>
                                          <p:attrName>style.visibility</p:attrName>
                                        </p:attrNameLst>
                                      </p:cBhvr>
                                      <p:to>
                                        <p:strVal val="visible"/>
                                      </p:to>
                                    </p:set>
                                    <p:animEffect transition="in" filter="fade">
                                      <p:cBhvr>
                                        <p:cTn id="77" dur="500"/>
                                        <p:tgtEl>
                                          <p:spTgt spid="2253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2">
                                            <p:txEl>
                                              <p:pRg st="3" end="3"/>
                                            </p:txEl>
                                          </p:spTgt>
                                        </p:tgtEl>
                                        <p:attrNameLst>
                                          <p:attrName>style.visibility</p:attrName>
                                        </p:attrNameLst>
                                      </p:cBhvr>
                                      <p:to>
                                        <p:strVal val="visible"/>
                                      </p:to>
                                    </p:set>
                                    <p:animEffect transition="in" filter="fade">
                                      <p:cBhvr>
                                        <p:cTn id="82" dur="500"/>
                                        <p:tgtEl>
                                          <p:spTgt spid="32">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6">
                                            <p:txEl>
                                              <p:pRg st="3" end="3"/>
                                            </p:txEl>
                                          </p:spTgt>
                                        </p:tgtEl>
                                        <p:attrNameLst>
                                          <p:attrName>style.visibility</p:attrName>
                                        </p:attrNameLst>
                                      </p:cBhvr>
                                      <p:to>
                                        <p:strVal val="visible"/>
                                      </p:to>
                                    </p:set>
                                    <p:animEffect transition="in" filter="fade">
                                      <p:cBhvr>
                                        <p:cTn id="87" dur="500"/>
                                        <p:tgtEl>
                                          <p:spTgt spid="3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6">
                                            <p:txEl>
                                              <p:pRg st="4" end="4"/>
                                            </p:txEl>
                                          </p:spTgt>
                                        </p:tgtEl>
                                        <p:attrNameLst>
                                          <p:attrName>style.visibility</p:attrName>
                                        </p:attrNameLst>
                                      </p:cBhvr>
                                      <p:to>
                                        <p:strVal val="visible"/>
                                      </p:to>
                                    </p:set>
                                    <p:animEffect transition="in" filter="fade">
                                      <p:cBhvr>
                                        <p:cTn id="92" dur="500"/>
                                        <p:tgtEl>
                                          <p:spTgt spid="36">
                                            <p:txEl>
                                              <p:pRg st="4" end="4"/>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32">
                                            <p:txEl>
                                              <p:pRg st="4" end="4"/>
                                            </p:txEl>
                                          </p:spTgt>
                                        </p:tgtEl>
                                        <p:attrNameLst>
                                          <p:attrName>style.visibility</p:attrName>
                                        </p:attrNameLst>
                                      </p:cBhvr>
                                      <p:to>
                                        <p:strVal val="visible"/>
                                      </p:to>
                                    </p:set>
                                    <p:animEffect transition="in" filter="fade">
                                      <p:cBhvr>
                                        <p:cTn id="95" dur="500"/>
                                        <p:tgtEl>
                                          <p:spTgt spid="32">
                                            <p:txEl>
                                              <p:pRg st="4" end="4"/>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22530"/>
                                        </p:tgtEl>
                                        <p:attrNameLst>
                                          <p:attrName>style.visibility</p:attrName>
                                        </p:attrNameLst>
                                      </p:cBhvr>
                                      <p:to>
                                        <p:strVal val="visible"/>
                                      </p:to>
                                    </p:set>
                                    <p:animEffect transition="in" filter="fade">
                                      <p:cBhvr>
                                        <p:cTn id="98" dur="500"/>
                                        <p:tgtEl>
                                          <p:spTgt spid="22530"/>
                                        </p:tgtEl>
                                      </p:cBhvr>
                                    </p:animEffect>
                                  </p:childTnLst>
                                </p:cTn>
                              </p:par>
                              <p:par>
                                <p:cTn id="99" presetID="10" presetClass="entr" presetSubtype="0" fill="hold" nodeType="withEffect">
                                  <p:stCondLst>
                                    <p:cond delay="0"/>
                                  </p:stCondLst>
                                  <p:childTnLst>
                                    <p:set>
                                      <p:cBhvr>
                                        <p:cTn id="100" dur="1" fill="hold">
                                          <p:stCondLst>
                                            <p:cond delay="0"/>
                                          </p:stCondLst>
                                        </p:cTn>
                                        <p:tgtEl>
                                          <p:spTgt spid="22535"/>
                                        </p:tgtEl>
                                        <p:attrNameLst>
                                          <p:attrName>style.visibility</p:attrName>
                                        </p:attrNameLst>
                                      </p:cBhvr>
                                      <p:to>
                                        <p:strVal val="visible"/>
                                      </p:to>
                                    </p:set>
                                    <p:animEffect transition="in" filter="fade">
                                      <p:cBhvr>
                                        <p:cTn id="101"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34" grpId="0"/>
      <p:bldP spid="20"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5" name="Ορθογώνιο 14"/>
          <p:cNvSpPr/>
          <p:nvPr/>
        </p:nvSpPr>
        <p:spPr>
          <a:xfrm>
            <a:off x="23728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natrix</a:t>
            </a:r>
            <a:endParaRPr lang="en-US" b="1">
              <a:solidFill>
                <a:srgbClr val="C00000"/>
              </a:solidFill>
            </a:endParaRPr>
          </a:p>
        </p:txBody>
      </p:sp>
      <p:sp>
        <p:nvSpPr>
          <p:cNvPr id="16" name="Ορθογώνιο 15"/>
          <p:cNvSpPr/>
          <p:nvPr/>
        </p:nvSpPr>
        <p:spPr>
          <a:xfrm>
            <a:off x="4372363" y="980728"/>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tessellata</a:t>
            </a:r>
            <a:endParaRPr lang="en-US" b="1">
              <a:solidFill>
                <a:srgbClr val="C00000"/>
              </a:solidFill>
            </a:endParaRPr>
          </a:p>
        </p:txBody>
      </p:sp>
      <p:sp>
        <p:nvSpPr>
          <p:cNvPr id="12" name="Ορθογώνιο 11"/>
          <p:cNvSpPr/>
          <p:nvPr/>
        </p:nvSpPr>
        <p:spPr>
          <a:xfrm>
            <a:off x="195840" y="1562018"/>
            <a:ext cx="4259360" cy="2179892"/>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700" b="1" dirty="0">
                <a:solidFill>
                  <a:schemeClr val="accent2"/>
                </a:solidFill>
              </a:rPr>
              <a:t>Πανευρωπαϊκή εξάπλωση μέχρι την Κίνα και τη Μογγολία στα Α και μέχρι το Β Ιράν το Λίβανο και τη Συρία στα ΝΑ.</a:t>
            </a:r>
            <a:endParaRPr lang="el-GR" sz="1700" b="1" i="1" dirty="0">
              <a:solidFill>
                <a:schemeClr val="accent2"/>
              </a:solidFill>
            </a:endParaRPr>
          </a:p>
          <a:p>
            <a:pPr marL="1588" indent="-1588" algn="just" fontAlgn="base">
              <a:lnSpc>
                <a:spcPct val="114000"/>
              </a:lnSpc>
              <a:spcBef>
                <a:spcPct val="0"/>
              </a:spcBef>
              <a:spcAft>
                <a:spcPct val="0"/>
              </a:spcAft>
              <a:tabLst>
                <a:tab pos="1257300" algn="l"/>
              </a:tabLst>
            </a:pPr>
            <a:r>
              <a:rPr lang="el-GR" sz="1700" b="1" i="1" dirty="0">
                <a:solidFill>
                  <a:schemeClr val="accent2"/>
                </a:solidFill>
              </a:rPr>
              <a:t> </a:t>
            </a:r>
            <a:r>
              <a:rPr lang="el-GR" sz="1600" b="1" dirty="0">
                <a:solidFill>
                  <a:schemeClr val="accent2"/>
                </a:solidFill>
              </a:rPr>
              <a:t>Στην </a:t>
            </a:r>
            <a:r>
              <a:rPr lang="el-GR" sz="1700" b="1" dirty="0">
                <a:solidFill>
                  <a:srgbClr val="00B050"/>
                </a:solidFill>
              </a:rPr>
              <a:t>Ελλάδα</a:t>
            </a:r>
            <a:r>
              <a:rPr lang="el-GR" sz="1600" b="1" dirty="0">
                <a:solidFill>
                  <a:srgbClr val="00B050"/>
                </a:solidFill>
              </a:rPr>
              <a:t> </a:t>
            </a:r>
            <a:r>
              <a:rPr lang="el-GR" sz="1700" b="1" dirty="0">
                <a:solidFill>
                  <a:schemeClr val="accent2"/>
                </a:solidFill>
              </a:rPr>
              <a:t>βρίσκεται τόσο στην ηπειρωτική, όσο και στη νησιωτική Ελλάδα (λείπει από την Κρήτη).</a:t>
            </a:r>
            <a:endParaRPr lang="en-US" sz="1700" b="1" dirty="0">
              <a:solidFill>
                <a:srgbClr val="00B050"/>
              </a:solidFill>
            </a:endParaRPr>
          </a:p>
        </p:txBody>
      </p:sp>
      <p:sp>
        <p:nvSpPr>
          <p:cNvPr id="14" name="Ορθογώνιο 13"/>
          <p:cNvSpPr/>
          <p:nvPr/>
        </p:nvSpPr>
        <p:spPr>
          <a:xfrm>
            <a:off x="4548915" y="1556792"/>
            <a:ext cx="4259360" cy="2155014"/>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700" b="1" dirty="0">
                <a:solidFill>
                  <a:schemeClr val="accent2"/>
                </a:solidFill>
              </a:rPr>
              <a:t>Εξαπλώνεται από την κεντρική Ευρώπη μέχρι την Κίνα στα Α και το Ισραήλ και το δέλτα του Νείλου στα ΝΑ.</a:t>
            </a:r>
            <a:endParaRPr lang="el-GR" sz="1700" b="1" i="1" dirty="0">
              <a:solidFill>
                <a:schemeClr val="accent2"/>
              </a:solidFill>
            </a:endParaRPr>
          </a:p>
          <a:p>
            <a:pPr marL="1588" indent="-1588" algn="just" fontAlgn="base">
              <a:lnSpc>
                <a:spcPct val="114000"/>
              </a:lnSpc>
              <a:spcBef>
                <a:spcPct val="0"/>
              </a:spcBef>
              <a:spcAft>
                <a:spcPct val="0"/>
              </a:spcAft>
              <a:tabLst>
                <a:tab pos="1257300" algn="l"/>
              </a:tabLst>
            </a:pPr>
            <a:r>
              <a:rPr lang="el-GR" sz="1700" b="1" i="1" dirty="0">
                <a:solidFill>
                  <a:schemeClr val="accent2"/>
                </a:solidFill>
              </a:rPr>
              <a:t> </a:t>
            </a:r>
            <a:r>
              <a:rPr lang="el-GR" sz="1700" b="1" dirty="0">
                <a:solidFill>
                  <a:schemeClr val="accent2"/>
                </a:solidFill>
              </a:rPr>
              <a:t>Στην </a:t>
            </a:r>
            <a:r>
              <a:rPr lang="el-GR" sz="1700" b="1" dirty="0">
                <a:solidFill>
                  <a:srgbClr val="00B050"/>
                </a:solidFill>
              </a:rPr>
              <a:t>Ελλάδα </a:t>
            </a:r>
            <a:r>
              <a:rPr lang="el-GR" sz="1700" b="1" dirty="0">
                <a:solidFill>
                  <a:schemeClr val="accent2"/>
                </a:solidFill>
              </a:rPr>
              <a:t>απαντά στην ηπειρωτική χώρα, στην Κέρκυρα και στη Λευκάδα από τα Ιόνια, στην Κρήτη και σε αρκετά νησιά του Αιγαίου.</a:t>
            </a:r>
            <a:endParaRPr lang="en-US" sz="1700" b="1" dirty="0">
              <a:solidFill>
                <a:srgbClr val="00B050"/>
              </a:solidFill>
            </a:endParaRPr>
          </a:p>
        </p:txBody>
      </p:sp>
      <p:sp>
        <p:nvSpPr>
          <p:cNvPr id="13"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n-US" sz="2800">
                <a:solidFill>
                  <a:srgbClr val="800000"/>
                </a:solidFill>
              </a:rPr>
              <a:t> (</a:t>
            </a:r>
            <a:r>
              <a:rPr lang="en-US" sz="2800" err="1">
                <a:solidFill>
                  <a:srgbClr val="800000"/>
                </a:solidFill>
              </a:rPr>
              <a:t>Natricidae</a:t>
            </a:r>
            <a:r>
              <a:rPr lang="en-US" sz="2800">
                <a:solidFill>
                  <a:srgbClr val="800000"/>
                </a:solidFill>
              </a:rPr>
              <a:t>)</a:t>
            </a:r>
          </a:p>
        </p:txBody>
      </p:sp>
      <p:pic>
        <p:nvPicPr>
          <p:cNvPr id="23554" name="Picture 2" descr="F:\1.Πανεπιστήμιο\Διδασκαλία\1.Προπτυχιακά\2.Πανίδα της Ελλάδος\Παραδόσεις\source files\2. Ερπετά\N. natrix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99" y="4005064"/>
            <a:ext cx="3684042" cy="246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555" name="Picture 3" descr="F:\1.Πανεπιστήμιο\Διδασκαλία\1.Προπτυχιακά\2.Πανίδα της Ελλάδος\Παραδόσεις\source files\2. Ερπετά\N. tessellata distribu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283" y="4258205"/>
            <a:ext cx="4238625" cy="1962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the world with red squares&#10;&#10;Description automatically generated">
            <a:extLst>
              <a:ext uri="{FF2B5EF4-FFF2-40B4-BE49-F238E27FC236}">
                <a16:creationId xmlns:a16="http://schemas.microsoft.com/office/drawing/2014/main" id="{B5B4D396-0A36-C173-4E13-4871BCC8B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20" y="3832755"/>
            <a:ext cx="3530600" cy="2813050"/>
          </a:xfrm>
          <a:prstGeom prst="rect">
            <a:avLst/>
          </a:prstGeom>
        </p:spPr>
      </p:pic>
      <p:pic>
        <p:nvPicPr>
          <p:cNvPr id="6" name="Picture 5" descr="A map of greece with red squares&#10;&#10;Description automatically generated">
            <a:extLst>
              <a:ext uri="{FF2B5EF4-FFF2-40B4-BE49-F238E27FC236}">
                <a16:creationId xmlns:a16="http://schemas.microsoft.com/office/drawing/2014/main" id="{EE95FF44-EE69-3EB0-33B5-CC9B7087E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872" y="3803956"/>
            <a:ext cx="3612462" cy="2893448"/>
          </a:xfrm>
          <a:prstGeom prst="rect">
            <a:avLst/>
          </a:prstGeom>
        </p:spPr>
      </p:pic>
    </p:spTree>
    <p:extLst>
      <p:ext uri="{BB962C8B-B14F-4D97-AF65-F5344CB8AC3E}">
        <p14:creationId xmlns:p14="http://schemas.microsoft.com/office/powerpoint/2010/main" val="354052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500"/>
                                        <p:tgtEl>
                                          <p:spTgt spid="235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23554"/>
                                        </p:tgtEl>
                                      </p:cBhvr>
                                    </p:animEffect>
                                    <p:set>
                                      <p:cBhvr>
                                        <p:cTn id="18" dur="1" fill="hold">
                                          <p:stCondLst>
                                            <p:cond delay="499"/>
                                          </p:stCondLst>
                                        </p:cTn>
                                        <p:tgtEl>
                                          <p:spTgt spid="2355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fade">
                                      <p:cBhvr>
                                        <p:cTn id="26" dur="500"/>
                                        <p:tgtEl>
                                          <p:spTgt spid="14">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3555"/>
                                        </p:tgtEl>
                                        <p:attrNameLst>
                                          <p:attrName>style.visibility</p:attrName>
                                        </p:attrNameLst>
                                      </p:cBhvr>
                                      <p:to>
                                        <p:strVal val="visible"/>
                                      </p:to>
                                    </p:set>
                                    <p:animEffect transition="in" filter="fade">
                                      <p:cBhvr>
                                        <p:cTn id="29" dur="500"/>
                                        <p:tgtEl>
                                          <p:spTgt spid="235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fade">
                                      <p:cBhvr>
                                        <p:cTn id="34" dur="500"/>
                                        <p:tgtEl>
                                          <p:spTgt spid="14">
                                            <p:txEl>
                                              <p:pRg st="1" end="1"/>
                                            </p:txEl>
                                          </p:spTgt>
                                        </p:tgtEl>
                                      </p:cBhvr>
                                    </p:animEffect>
                                  </p:childTnLst>
                                </p:cTn>
                              </p:par>
                              <p:par>
                                <p:cTn id="35" presetID="10" presetClass="exit" presetSubtype="0" fill="hold" nodeType="withEffect">
                                  <p:stCondLst>
                                    <p:cond delay="0"/>
                                  </p:stCondLst>
                                  <p:childTnLst>
                                    <p:animEffect transition="out" filter="fade">
                                      <p:cBhvr>
                                        <p:cTn id="36" dur="500"/>
                                        <p:tgtEl>
                                          <p:spTgt spid="23555"/>
                                        </p:tgtEl>
                                      </p:cBhvr>
                                    </p:animEffect>
                                    <p:set>
                                      <p:cBhvr>
                                        <p:cTn id="37" dur="1" fill="hold">
                                          <p:stCondLst>
                                            <p:cond delay="499"/>
                                          </p:stCondLst>
                                        </p:cTn>
                                        <p:tgtEl>
                                          <p:spTgt spid="2355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572000" y="1209526"/>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Όπως το νερόφιδο, με προτίμηση σε πιο στάσιμα νερά.</a:t>
            </a:r>
            <a:endParaRPr lang="el-GR" b="1">
              <a:solidFill>
                <a:schemeClr val="accent2"/>
              </a:solidFill>
            </a:endParaRPr>
          </a:p>
        </p:txBody>
      </p:sp>
      <p:sp>
        <p:nvSpPr>
          <p:cNvPr id="14" name="Text Box 6"/>
          <p:cNvSpPr txBox="1">
            <a:spLocks noChangeArrowheads="1"/>
          </p:cNvSpPr>
          <p:nvPr/>
        </p:nvSpPr>
        <p:spPr bwMode="auto">
          <a:xfrm>
            <a:off x="107504" y="1209526"/>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Κοντά σε περιοχές με υδατοσυλλογές, όπως ποτάμια, λίμνες, βάλτοι. Είναι το πιο κοινό ερπετό σε ευρωπαϊκούς βιοτόπους.</a:t>
            </a:r>
            <a:endParaRPr lang="el-GR" b="1">
              <a:solidFill>
                <a:schemeClr val="accent2"/>
              </a:solidFill>
            </a:endParaRPr>
          </a:p>
        </p:txBody>
      </p:sp>
      <p:sp>
        <p:nvSpPr>
          <p:cNvPr id="16" name="Text Box 6"/>
          <p:cNvSpPr txBox="1">
            <a:spLocks noChangeArrowheads="1"/>
          </p:cNvSpPr>
          <p:nvPr/>
        </p:nvSpPr>
        <p:spPr bwMode="auto">
          <a:xfrm>
            <a:off x="4572000" y="2636912"/>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Πολύ πιο υδρόβιο από το νερόφιδο. Παραμένει μέσα στο νερό, μακριά από τις όχθες για πολλές ώρες.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σε παρόχθιες θέσεις σε παρόμοια σημεία με το νερόφιδο.</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a:t>
            </a:r>
          </a:p>
        </p:txBody>
      </p:sp>
      <p:sp>
        <p:nvSpPr>
          <p:cNvPr id="15" name="Text Box 6"/>
          <p:cNvSpPr txBox="1">
            <a:spLocks noChangeArrowheads="1"/>
          </p:cNvSpPr>
          <p:nvPr/>
        </p:nvSpPr>
        <p:spPr bwMode="auto">
          <a:xfrm>
            <a:off x="107504" y="2636912"/>
            <a:ext cx="43924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Δραστηριοποιείται κατά τη διάρκεια της ημέρας και πέφτει σε χειμερία νάρκη σε τρύπες τοίχων, ρίζες δένδρων ή κάτω από μεγάλες πέτρες.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Περνά την ημέρα στις όχθες, όπου λιάζεται, π.χ. πάνω σε πέτρες, μπορεί όμως να απομακρύνεται αρκετά από το νερό. Τη νύκτα κρύβεται κάτω από πέτρες.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Όταν αμύνεται εκκρίνει από αδένες κάτω από την αμάρα μια πολύ οσμηρή, αποκρουστική ουσία.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a:t>
            </a:r>
          </a:p>
        </p:txBody>
      </p:sp>
      <p:sp>
        <p:nvSpPr>
          <p:cNvPr id="10" name="Ορθογώνιο 9"/>
          <p:cNvSpPr/>
          <p:nvPr/>
        </p:nvSpPr>
        <p:spPr>
          <a:xfrm>
            <a:off x="237288" y="62068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natrix</a:t>
            </a:r>
            <a:endParaRPr lang="en-US" b="1">
              <a:solidFill>
                <a:srgbClr val="C00000"/>
              </a:solidFill>
            </a:endParaRPr>
          </a:p>
        </p:txBody>
      </p:sp>
      <p:sp>
        <p:nvSpPr>
          <p:cNvPr id="17" name="Ορθογώνιο 16"/>
          <p:cNvSpPr/>
          <p:nvPr/>
        </p:nvSpPr>
        <p:spPr>
          <a:xfrm>
            <a:off x="4372363" y="620688"/>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tessellata</a:t>
            </a:r>
            <a:endParaRPr lang="en-US" b="1">
              <a:solidFill>
                <a:srgbClr val="C00000"/>
              </a:solidFill>
            </a:endParaRPr>
          </a:p>
        </p:txBody>
      </p:sp>
      <p:sp>
        <p:nvSpPr>
          <p:cNvPr id="12"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n-US" sz="2800">
                <a:solidFill>
                  <a:srgbClr val="800000"/>
                </a:solidFill>
              </a:rPr>
              <a:t> (</a:t>
            </a:r>
            <a:r>
              <a:rPr lang="en-US" sz="2800" err="1">
                <a:solidFill>
                  <a:srgbClr val="800000"/>
                </a:solidFill>
              </a:rPr>
              <a:t>Natricidae</a:t>
            </a:r>
            <a:r>
              <a:rPr lang="en-US" sz="2800">
                <a:solidFill>
                  <a:srgbClr val="800000"/>
                </a:solidFill>
              </a:rPr>
              <a:t>)</a:t>
            </a:r>
          </a:p>
        </p:txBody>
      </p:sp>
    </p:spTree>
    <p:extLst>
      <p:ext uri="{BB962C8B-B14F-4D97-AF65-F5344CB8AC3E}">
        <p14:creationId xmlns:p14="http://schemas.microsoft.com/office/powerpoint/2010/main" val="228896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fade">
                                      <p:cBhvr>
                                        <p:cTn id="42" dur="50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xEl>
                                              <p:pRg st="2" end="2"/>
                                            </p:txEl>
                                          </p:spTgt>
                                        </p:tgtEl>
                                        <p:attrNameLst>
                                          <p:attrName>style.visibility</p:attrName>
                                        </p:attrNameLst>
                                      </p:cBhvr>
                                      <p:to>
                                        <p:strVal val="visible"/>
                                      </p:to>
                                    </p:set>
                                    <p:animEffect transition="in" filter="fade">
                                      <p:cBhvr>
                                        <p:cTn id="4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6"/>
          <p:cNvSpPr txBox="1">
            <a:spLocks noChangeArrowheads="1"/>
          </p:cNvSpPr>
          <p:nvPr/>
        </p:nvSpPr>
        <p:spPr bwMode="auto">
          <a:xfrm>
            <a:off x="107504" y="1340768"/>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Τρέφεται με διάφορα είδη άνουρων και ουρόδηλων αμφιβίων, αλλά και με ψάρια. Συμπληρώνει τη διατροφή του με μικρά θηλαστικά, πουλιά και σαύρες.</a:t>
            </a:r>
          </a:p>
        </p:txBody>
      </p:sp>
      <p:sp>
        <p:nvSpPr>
          <p:cNvPr id="24" name="Text Box 6"/>
          <p:cNvSpPr txBox="1">
            <a:spLocks noChangeArrowheads="1"/>
          </p:cNvSpPr>
          <p:nvPr/>
        </p:nvSpPr>
        <p:spPr bwMode="auto">
          <a:xfrm>
            <a:off x="4572000" y="1340768"/>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Τρέφεται κυρίως με ψάρια και συμπληρώνει τη διατροφή του με βατράχια, φρύνους και γυρίνους. Τα μικρά ψάρια τα καταβροχθίζει, ενώ τα μεγάλα πρώτα τα βγάζει στην όχθη.</a:t>
            </a:r>
          </a:p>
        </p:txBody>
      </p:sp>
      <p:sp>
        <p:nvSpPr>
          <p:cNvPr id="13" name="Text Box 6"/>
          <p:cNvSpPr txBox="1">
            <a:spLocks noChangeArrowheads="1"/>
          </p:cNvSpPr>
          <p:nvPr/>
        </p:nvSpPr>
        <p:spPr bwMode="auto">
          <a:xfrm>
            <a:off x="107504" y="3374990"/>
            <a:ext cx="443968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Μόλις ξυπνήσουν από χειμερία νάρκη. Ζευγάρωμα: Απρίλιο-Μάιο.</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30(-50) αυγά Ιούνιο-Αύγουστο.</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Μετά από 1,5-2,5 μήνες. Τα μικρά μπορούν να κολυμπήσουν αμέσως σε ρηχά νερά.</a:t>
            </a:r>
          </a:p>
        </p:txBody>
      </p:sp>
      <p:sp>
        <p:nvSpPr>
          <p:cNvPr id="14" name="Text Box 6"/>
          <p:cNvSpPr txBox="1">
            <a:spLocks noChangeArrowheads="1"/>
          </p:cNvSpPr>
          <p:nvPr/>
        </p:nvSpPr>
        <p:spPr bwMode="auto">
          <a:xfrm>
            <a:off x="4572000" y="3374990"/>
            <a:ext cx="443968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anose="020B0604020202020204" pitchFamily="34" charset="0"/>
              <a:buChar char="•"/>
            </a:pPr>
            <a:r>
              <a:rPr lang="el-GR" b="1">
                <a:solidFill>
                  <a:srgbClr val="C00000"/>
                </a:solidFill>
              </a:rPr>
              <a:t> Αναπαραγωγή </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Στα μέσα την άνοιξης.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6-35 αυγά.</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Αύγουστος. Τα μικρά έχουν μήκος 15-22 </a:t>
            </a:r>
            <a:r>
              <a:rPr lang="en-US">
                <a:solidFill>
                  <a:srgbClr val="333399"/>
                </a:solidFill>
              </a:rPr>
              <a:t>cm.</a:t>
            </a:r>
            <a:endParaRPr lang="el-GR">
              <a:solidFill>
                <a:srgbClr val="333399"/>
              </a:solidFill>
            </a:endParaRPr>
          </a:p>
          <a:p>
            <a:pPr algn="just" fontAlgn="base">
              <a:spcBef>
                <a:spcPct val="0"/>
              </a:spcBef>
              <a:spcAft>
                <a:spcPct val="0"/>
              </a:spcAft>
              <a:tabLst>
                <a:tab pos="900113" algn="l"/>
              </a:tabLst>
            </a:pPr>
            <a:r>
              <a:rPr lang="el-GR" b="1">
                <a:solidFill>
                  <a:srgbClr val="C00000"/>
                </a:solidFill>
              </a:rPr>
              <a:t> </a:t>
            </a:r>
          </a:p>
        </p:txBody>
      </p:sp>
      <p:sp>
        <p:nvSpPr>
          <p:cNvPr id="16"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r>
              <a:rPr lang="en-US" sz="2800">
                <a:solidFill>
                  <a:srgbClr val="800000"/>
                </a:solidFill>
              </a:rPr>
              <a:t> (</a:t>
            </a:r>
            <a:r>
              <a:rPr lang="en-US" sz="2800" err="1">
                <a:solidFill>
                  <a:srgbClr val="800000"/>
                </a:solidFill>
              </a:rPr>
              <a:t>Natricidae</a:t>
            </a:r>
            <a:r>
              <a:rPr lang="en-US" sz="2800">
                <a:solidFill>
                  <a:srgbClr val="800000"/>
                </a:solidFill>
              </a:rPr>
              <a:t>)</a:t>
            </a:r>
          </a:p>
        </p:txBody>
      </p:sp>
      <p:sp>
        <p:nvSpPr>
          <p:cNvPr id="17" name="Ορθογώνιο 16"/>
          <p:cNvSpPr/>
          <p:nvPr/>
        </p:nvSpPr>
        <p:spPr>
          <a:xfrm>
            <a:off x="23728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natrix</a:t>
            </a:r>
            <a:endParaRPr lang="en-US" b="1">
              <a:solidFill>
                <a:srgbClr val="C00000"/>
              </a:solidFill>
            </a:endParaRPr>
          </a:p>
        </p:txBody>
      </p:sp>
      <p:sp>
        <p:nvSpPr>
          <p:cNvPr id="18" name="Ορθογώνιο 17"/>
          <p:cNvSpPr/>
          <p:nvPr/>
        </p:nvSpPr>
        <p:spPr>
          <a:xfrm>
            <a:off x="4372363" y="764704"/>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tessellata</a:t>
            </a:r>
            <a:endParaRPr lang="en-US" b="1">
              <a:solidFill>
                <a:srgbClr val="C00000"/>
              </a:solidFill>
            </a:endParaRPr>
          </a:p>
        </p:txBody>
      </p:sp>
    </p:spTree>
    <p:extLst>
      <p:ext uri="{BB962C8B-B14F-4D97-AF65-F5344CB8AC3E}">
        <p14:creationId xmlns:p14="http://schemas.microsoft.com/office/powerpoint/2010/main" val="27434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a:solidFill>
                  <a:srgbClr val="800000"/>
                </a:solidFill>
              </a:rPr>
              <a:t>  </a:t>
            </a:r>
            <a:r>
              <a:rPr lang="el-GR" sz="2800">
                <a:solidFill>
                  <a:srgbClr val="800000"/>
                </a:solidFill>
              </a:rPr>
              <a:t>Οι πλάκες της κεφαλής των φιδιών</a:t>
            </a:r>
            <a:endParaRPr lang="en-US" sz="2800">
              <a:solidFill>
                <a:srgbClr val="800000"/>
              </a:solidFill>
            </a:endParaRPr>
          </a:p>
        </p:txBody>
      </p:sp>
      <p:pic>
        <p:nvPicPr>
          <p:cNvPr id="19458" name="Picture 2" descr="F:\1.Πανεπιστήμιο\Διδασκαλία\1.Προπτυχιακά\2.Πανίδα της Ελλάδος\Παραδόσεις\source files\2. Ερπετά\snake head morphology.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805" y="877163"/>
            <a:ext cx="3528391" cy="58736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657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034092"/>
            <a:ext cx="9071993" cy="255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sz="1700">
                <a:solidFill>
                  <a:schemeClr val="accent2"/>
                </a:solidFill>
              </a:rPr>
              <a:t> Λεπτό, μικρόσωμο φίδι. Μικρό κεφάλι που ξεχωρίζει από το σώμα. Μικρά μάτια με στρογγυλή κόρη. Φαρδιά μετωπιαία πλάκα και ρυγχιαία που εισέρχεται μεταξύ των δύο </a:t>
            </a:r>
            <a:r>
              <a:rPr lang="el-GR" sz="1700" err="1">
                <a:solidFill>
                  <a:schemeClr val="accent2"/>
                </a:solidFill>
              </a:rPr>
              <a:t>μεσορινικών</a:t>
            </a:r>
            <a:r>
              <a:rPr lang="el-GR" sz="1700">
                <a:solidFill>
                  <a:schemeClr val="accent2"/>
                </a:solidFill>
              </a:rPr>
              <a:t>. 19 σειρές φολίδων στο μέσο του σώματος. </a:t>
            </a:r>
          </a:p>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Ραχιαίος χρωματισμός γκρι, γκρι-καστανός. Εγκάρσια, σκουρόχρωμα στίγματα κατά μήκος της ράχης, συχνά ενώνονται σε λωρίδες. Σκούρες κηλίδες πλευρικά, συχνά ενώνονται με ράχης. Κοιλιά καστανή-κοκκινωπή με στίγματα στα αρσενικά - γκρίζα στα θηλυκά. </a:t>
            </a:r>
          </a:p>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Στο πίσω μέρος του κεφαλιού σκουρόχρωμος σχηματισμός, σχήματος τριγωνικού ή  </a:t>
            </a:r>
            <a:r>
              <a:rPr lang="en-US" sz="1700" b="1"/>
              <a:t>U</a:t>
            </a:r>
            <a:r>
              <a:rPr lang="el-GR" sz="1700">
                <a:solidFill>
                  <a:schemeClr val="accent2"/>
                </a:solidFill>
              </a:rPr>
              <a:t>, που δίνει όψη στέμματος. Σκουρόχρωμη ζώνη ξεκινά από τους ρώθωνες, διασχίζει τα μάτια και φθάνει μέχρι το πίσω μέρος του λαιμού. </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Coronella</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είδος</a:t>
            </a:r>
            <a:endParaRPr lang="en-US" b="1" i="1">
              <a:solidFill>
                <a:schemeClr val="accent2"/>
              </a:solidFill>
            </a:endParaRPr>
          </a:p>
        </p:txBody>
      </p:sp>
      <p:sp>
        <p:nvSpPr>
          <p:cNvPr id="13" name="Ορθογώνιο 12"/>
          <p:cNvSpPr/>
          <p:nvPr/>
        </p:nvSpPr>
        <p:spPr>
          <a:xfrm>
            <a:off x="35496" y="908720"/>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C. </a:t>
            </a:r>
            <a:r>
              <a:rPr lang="en-US" b="1" i="1" err="1">
                <a:solidFill>
                  <a:srgbClr val="C00000"/>
                </a:solidFill>
              </a:rPr>
              <a:t>austriaca</a:t>
            </a:r>
            <a:r>
              <a:rPr lang="en-US" b="1" i="1">
                <a:solidFill>
                  <a:srgbClr val="C00000"/>
                </a:solidFill>
              </a:rPr>
              <a:t> </a:t>
            </a:r>
            <a:r>
              <a:rPr lang="el-GR" b="1">
                <a:solidFill>
                  <a:srgbClr val="C00000"/>
                </a:solidFill>
              </a:rPr>
              <a:t>– </a:t>
            </a:r>
            <a:r>
              <a:rPr lang="el-GR" b="1" err="1">
                <a:solidFill>
                  <a:srgbClr val="C00000"/>
                </a:solidFill>
              </a:rPr>
              <a:t>Στεφανοφόρος</a:t>
            </a:r>
            <a:r>
              <a:rPr lang="el-GR" b="1">
                <a:solidFill>
                  <a:srgbClr val="C00000"/>
                </a:solidFill>
              </a:rPr>
              <a:t> – </a:t>
            </a:r>
            <a:r>
              <a:rPr lang="en-US" b="1">
                <a:solidFill>
                  <a:srgbClr val="C00000"/>
                </a:solidFill>
              </a:rPr>
              <a:t>LC</a:t>
            </a:r>
          </a:p>
        </p:txBody>
      </p:sp>
      <p:sp>
        <p:nvSpPr>
          <p:cNvPr id="14" name="Text Box 6"/>
          <p:cNvSpPr txBox="1">
            <a:spLocks noChangeArrowheads="1"/>
          </p:cNvSpPr>
          <p:nvPr/>
        </p:nvSpPr>
        <p:spPr bwMode="auto">
          <a:xfrm>
            <a:off x="0" y="6516052"/>
            <a:ext cx="899577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Μήκος σώματος:  </a:t>
            </a:r>
            <a:r>
              <a:rPr lang="el-GR" sz="1700">
                <a:solidFill>
                  <a:srgbClr val="C00000"/>
                </a:solidFill>
              </a:rPr>
              <a:t>έως 60</a:t>
            </a:r>
            <a:r>
              <a:rPr lang="en-US" sz="1700">
                <a:solidFill>
                  <a:srgbClr val="C00000"/>
                </a:solidFill>
              </a:rPr>
              <a:t>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25602" name="Picture 2" descr="F:\1.Πανεπιστήμιο\Διδασκαλία\1.Προπτυχιακά\2.Πανίδα της Ελλάδος\Παραδόσεις\source files\2. Ερπετά\Coronella austriaca 1.png"/>
          <p:cNvPicPr>
            <a:picLocks noChangeAspect="1" noChangeArrowheads="1"/>
          </p:cNvPicPr>
          <p:nvPr/>
        </p:nvPicPr>
        <p:blipFill rotWithShape="1">
          <a:blip r:embed="rId3">
            <a:extLst>
              <a:ext uri="{28A0092B-C50C-407E-A947-70E740481C1C}">
                <a14:useLocalDpi xmlns:a14="http://schemas.microsoft.com/office/drawing/2010/main" val="0"/>
              </a:ext>
            </a:extLst>
          </a:blip>
          <a:srcRect t="5794" b="5794"/>
          <a:stretch/>
        </p:blipFill>
        <p:spPr bwMode="auto">
          <a:xfrm>
            <a:off x="268136" y="1328061"/>
            <a:ext cx="4071309" cy="2749011"/>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F:\1.Πανεπιστήμιο\Διδασκαλία\1.Προπτυχιακά\2.Πανίδα της Ελλάδος\Παραδόσεις\source files\2. Ερπετά\Coronella austriaca 2.png"/>
          <p:cNvPicPr>
            <a:picLocks noChangeAspect="1" noChangeArrowheads="1"/>
          </p:cNvPicPr>
          <p:nvPr/>
        </p:nvPicPr>
        <p:blipFill rotWithShape="1">
          <a:blip r:embed="rId4">
            <a:extLst>
              <a:ext uri="{28A0092B-C50C-407E-A947-70E740481C1C}">
                <a14:useLocalDpi xmlns:a14="http://schemas.microsoft.com/office/drawing/2010/main" val="0"/>
              </a:ext>
            </a:extLst>
          </a:blip>
          <a:srcRect t="6242"/>
          <a:stretch/>
        </p:blipFill>
        <p:spPr bwMode="auto">
          <a:xfrm>
            <a:off x="4747147" y="1410882"/>
            <a:ext cx="4145333" cy="257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5602"/>
                                        </p:tgtEl>
                                        <p:attrNameLst>
                                          <p:attrName>style.visibility</p:attrName>
                                        </p:attrNameLst>
                                      </p:cBhvr>
                                      <p:to>
                                        <p:strVal val="visible"/>
                                      </p:to>
                                    </p:set>
                                    <p:animEffect transition="in" filter="fade">
                                      <p:cBhvr>
                                        <p:cTn id="15" dur="500"/>
                                        <p:tgtEl>
                                          <p:spTgt spid="2560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603"/>
                                        </p:tgtEl>
                                        <p:attrNameLst>
                                          <p:attrName>style.visibility</p:attrName>
                                        </p:attrNameLst>
                                      </p:cBhvr>
                                      <p:to>
                                        <p:strVal val="visible"/>
                                      </p:to>
                                    </p:set>
                                    <p:animEffect transition="in" filter="fade">
                                      <p:cBhvr>
                                        <p:cTn id="23" dur="500"/>
                                        <p:tgtEl>
                                          <p:spTgt spid="2560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577903"/>
            <a:ext cx="8867872" cy="987001"/>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Ευρεία εξάπλωση από την Ιβηρική χερσόνησο μέχρι το Β. Ιράν και το Καζακστάν.</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 Β ηπειρωτική Ελλάδα μέχρι και τη Β Πελοπόννησο. Τα μοναδικά νησιά, όπου εξαπλώνεται είναι η Θάσος και η Σαμοθράκη.</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C. </a:t>
            </a:r>
            <a:r>
              <a:rPr lang="en-US" b="1" i="1" err="1">
                <a:solidFill>
                  <a:srgbClr val="C00000"/>
                </a:solidFill>
              </a:rPr>
              <a:t>austriaca</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24578" name="Picture 2" descr="F:\1.Πανεπιστήμιο\Διδασκαλία\1.Προπτυχιακά\2.Πανίδα της Ελλάδος\Παραδόσεις\source files\2. Ερπετά\C. austriac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2737625"/>
            <a:ext cx="5705475" cy="3838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170E48A4-3053-DAD6-6033-277949D70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510" y="2737625"/>
            <a:ext cx="4824980" cy="3838574"/>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fade">
                                      <p:cBhvr>
                                        <p:cTn id="10" dur="500"/>
                                        <p:tgtEl>
                                          <p:spTgt spid="245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24578"/>
                                        </p:tgtEl>
                                      </p:cBhvr>
                                    </p:animEffect>
                                    <p:set>
                                      <p:cBhvr>
                                        <p:cTn id="18" dur="1" fill="hold">
                                          <p:stCondLst>
                                            <p:cond delay="499"/>
                                          </p:stCondLst>
                                        </p:cTn>
                                        <p:tgtEl>
                                          <p:spTgt spid="2457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179512" y="1196752"/>
            <a:ext cx="8964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θαμνώνες, παρυφές ή ξέφωτα δασών και ανοιχτές εκτάσεις με πολλές πέτρες. Επιζητά θέσεις με αρκετή υγρασία.</a:t>
            </a:r>
            <a:endParaRPr lang="el-GR" b="1">
              <a:solidFill>
                <a:schemeClr val="accent2"/>
              </a:solidFill>
            </a:endParaRPr>
          </a:p>
        </p:txBody>
      </p:sp>
      <p:sp>
        <p:nvSpPr>
          <p:cNvPr id="18" name="Text Box 6"/>
          <p:cNvSpPr txBox="1">
            <a:spLocks noChangeArrowheads="1"/>
          </p:cNvSpPr>
          <p:nvPr/>
        </p:nvSpPr>
        <p:spPr bwMode="auto">
          <a:xfrm>
            <a:off x="179512" y="4033904"/>
            <a:ext cx="8964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Μεγάλο εύρος προτιμήσεων, με τις σαύρες να αποτελούν την κύρια επιλογή (έως και 90% συνόλου). Επίσης, μικρά θηλαστικά και πουλιά και τα αυγά τους. Επιτίθεται και σε άλλα φίδια (μέχρι και σε ισομεγέθη), ακόμα και μικρές οχιές!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Συλλαμβάνει τα θύματά του με ακαριαία επίθεση και σκοτώνει με περίσφιξη.</a:t>
            </a:r>
            <a:endParaRPr lang="el-GR" b="1">
              <a:solidFill>
                <a:schemeClr val="accent2"/>
              </a:solidFill>
            </a:endParaRPr>
          </a:p>
        </p:txBody>
      </p:sp>
      <p:sp>
        <p:nvSpPr>
          <p:cNvPr id="19" name="Text Box 6"/>
          <p:cNvSpPr txBox="1">
            <a:spLocks noChangeArrowheads="1"/>
          </p:cNvSpPr>
          <p:nvPr/>
        </p:nvSpPr>
        <p:spPr bwMode="auto">
          <a:xfrm>
            <a:off x="179512" y="1922831"/>
            <a:ext cx="8964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Εξαιρετικά</a:t>
            </a:r>
            <a:r>
              <a:rPr lang="el-GR" b="1">
                <a:solidFill>
                  <a:srgbClr val="C00000"/>
                </a:solidFill>
              </a:rPr>
              <a:t> </a:t>
            </a:r>
            <a:r>
              <a:rPr lang="el-GR">
                <a:solidFill>
                  <a:schemeClr val="accent2"/>
                </a:solidFill>
              </a:rPr>
              <a:t>ντροπαλό, εντούτοις ημερόβιο και θερμόφιλο φίδι που κινείται ανάμεσα σε πέτρες και την φυλλοστρωμνή, αποφεύγοντας την έκθεση σε ανοικτά μέρη.</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Όταν λιάζεται, για καμουφλάζ τυλίγεται συχνά γύρω από ξερό κλαδί, ιδίου χρώματος.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Κυρίως εδαφόβιο, μπορεί όμως να σκαρφαλώνει και σε δένδρα για θερμορρύθμιση.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τους ψυχρούς μήνες.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Ορθογώνιο 8"/>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C. </a:t>
            </a:r>
            <a:r>
              <a:rPr lang="en-US" b="1" i="1" err="1">
                <a:solidFill>
                  <a:srgbClr val="C00000"/>
                </a:solidFill>
              </a:rPr>
              <a:t>austriaca</a:t>
            </a:r>
            <a:endParaRPr lang="en-US" b="1">
              <a:solidFill>
                <a:srgbClr val="C00000"/>
              </a:solidFill>
            </a:endParaRPr>
          </a:p>
        </p:txBody>
      </p:sp>
      <p:sp>
        <p:nvSpPr>
          <p:cNvPr id="8" name="Text Box 6"/>
          <p:cNvSpPr txBox="1">
            <a:spLocks noChangeArrowheads="1"/>
          </p:cNvSpPr>
          <p:nvPr/>
        </p:nvSpPr>
        <p:spPr bwMode="auto">
          <a:xfrm>
            <a:off x="179512" y="5313982"/>
            <a:ext cx="8964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Μέσα άνοιξης.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5-8 μικρά (ωοζωοτοκία) 6-7 εβδομάδες μετά. Μήκος μικρών: 12-20 </a:t>
            </a:r>
            <a:r>
              <a:rPr lang="en-US">
                <a:solidFill>
                  <a:srgbClr val="333399"/>
                </a:solidFill>
              </a:rPr>
              <a:t>cm</a:t>
            </a:r>
            <a:r>
              <a:rPr lang="el-GR">
                <a:solidFill>
                  <a:srgbClr val="333399"/>
                </a:solidFill>
              </a:rPr>
              <a:t>. Τα μικρά είναι σε θέση να κυνηγήσουν αμέσως για την τροφή τους.</a:t>
            </a: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fade">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Eirenis</a:t>
            </a:r>
            <a:r>
              <a:rPr lang="el-GR" b="1">
                <a:solidFill>
                  <a:srgbClr val="C00000"/>
                </a:solidFill>
              </a:rPr>
              <a:t>:</a:t>
            </a:r>
            <a:r>
              <a:rPr lang="el-GR" b="1" i="1">
                <a:solidFill>
                  <a:srgbClr val="C00000"/>
                </a:solidFill>
              </a:rPr>
              <a:t> </a:t>
            </a:r>
            <a:r>
              <a:rPr lang="el-GR" b="1">
                <a:solidFill>
                  <a:schemeClr val="accent2"/>
                </a:solidFill>
              </a:rPr>
              <a:t>1 είδος</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E. </a:t>
            </a:r>
            <a:r>
              <a:rPr lang="en-US" b="1" i="1" err="1">
                <a:solidFill>
                  <a:srgbClr val="C00000"/>
                </a:solidFill>
              </a:rPr>
              <a:t>modestus</a:t>
            </a:r>
            <a:r>
              <a:rPr lang="en-US" b="1" i="1">
                <a:solidFill>
                  <a:srgbClr val="C00000"/>
                </a:solidFill>
              </a:rPr>
              <a:t> </a:t>
            </a:r>
            <a:r>
              <a:rPr lang="el-GR" b="1">
                <a:solidFill>
                  <a:srgbClr val="C00000"/>
                </a:solidFill>
              </a:rPr>
              <a:t>– </a:t>
            </a:r>
            <a:r>
              <a:rPr lang="el-GR" b="1" err="1">
                <a:solidFill>
                  <a:srgbClr val="C00000"/>
                </a:solidFill>
              </a:rPr>
              <a:t>Θαμνόφιδο</a:t>
            </a:r>
            <a:r>
              <a:rPr lang="el-GR" b="1">
                <a:solidFill>
                  <a:srgbClr val="C00000"/>
                </a:solidFill>
              </a:rPr>
              <a:t> – </a:t>
            </a:r>
            <a:r>
              <a:rPr lang="en-US" b="1">
                <a:solidFill>
                  <a:srgbClr val="C00000"/>
                </a:solidFill>
              </a:rPr>
              <a:t>LC</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26627" name="Picture 3" descr="F:\1.Πανεπιστήμιο\Διδασκαλία\1.Προπτυχιακά\2.Πανίδα της Ελλάδος\Παραδόσεις\source files\2. Ερπετά\Eirenis modestus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1" y="1412776"/>
            <a:ext cx="4416264" cy="2953552"/>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F:\1.Πανεπιστήμιο\Διδασκαλία\1.Προπτυχιακά\2.Πανίδα της Ελλάδος\Παραδόσεις\source files\2. Ερπετά\Eirenis modestus 2.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5674" y="1423268"/>
            <a:ext cx="4450383" cy="293256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F:\1.Πανεπιστήμιο\Διδασκαλία\1.Προπτυχιακά\2.Πανίδα της Ελλάδος\Παραδόσεις\source files\2. Ερπετά\Eirenis modestus 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427129"/>
            <a:ext cx="4476613" cy="29248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36511" y="4437112"/>
            <a:ext cx="9071993" cy="203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sz="1700">
                <a:solidFill>
                  <a:schemeClr val="accent2"/>
                </a:solidFill>
              </a:rPr>
              <a:t> Λεπτό, μικρόσωμο φίδι. Μικρό κεφάλι, πιεσμένο νωτοκοιλιακά, αμβλύ ρύγχος. 1 προσοφθάλμια φολίδα και 2 οπισθοφθάλμιες. Ρυγχιαία πλάκα ελάχιστα ορατή από επάνω. 17 σειρές φολίδων στο μέσο του σώματος. Στρογγυλή κόρη ματιών.</a:t>
            </a:r>
          </a:p>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Ραχιαίος χρωματισμός λαδί-γκρίζος ή γκρίζο-κίτρινος, σχεδόν ομοιόμορφος. </a:t>
            </a:r>
          </a:p>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Το κεφάλι, κυρίως στα νεαρά φέρει σκούρες και ανοικτές κηλίδες και στο λαιμό υπάρχει μαύρο κολάρο, στο μπροστινό άκρο του οποίου υπάρχει ανοιχτόχρωμο κολάρο, πολλές φορές σε σχήμα </a:t>
            </a:r>
            <a:r>
              <a:rPr lang="en-US" sz="1700" b="1"/>
              <a:t>W</a:t>
            </a:r>
            <a:r>
              <a:rPr lang="en-US" sz="1700">
                <a:solidFill>
                  <a:schemeClr val="accent2"/>
                </a:solidFill>
              </a:rPr>
              <a:t>.</a:t>
            </a:r>
            <a:endParaRPr lang="el-GR" sz="1700">
              <a:solidFill>
                <a:schemeClr val="accent2"/>
              </a:solidFill>
            </a:endParaRPr>
          </a:p>
        </p:txBody>
      </p:sp>
      <p:sp>
        <p:nvSpPr>
          <p:cNvPr id="16" name="Text Box 6"/>
          <p:cNvSpPr txBox="1">
            <a:spLocks noChangeArrowheads="1"/>
          </p:cNvSpPr>
          <p:nvPr/>
        </p:nvSpPr>
        <p:spPr bwMode="auto">
          <a:xfrm>
            <a:off x="0" y="6516052"/>
            <a:ext cx="899577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Μήκος σώματος:  </a:t>
            </a:r>
            <a:r>
              <a:rPr lang="el-GR" sz="1700">
                <a:solidFill>
                  <a:srgbClr val="C00000"/>
                </a:solidFill>
              </a:rPr>
              <a:t>έως 60</a:t>
            </a:r>
            <a:r>
              <a:rPr lang="en-US" sz="1700">
                <a:solidFill>
                  <a:srgbClr val="C00000"/>
                </a:solidFill>
              </a:rPr>
              <a:t> cm.</a:t>
            </a:r>
          </a:p>
        </p:txBody>
      </p:sp>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6627"/>
                                        </p:tgtEl>
                                        <p:attrNameLst>
                                          <p:attrName>style.visibility</p:attrName>
                                        </p:attrNameLst>
                                      </p:cBhvr>
                                      <p:to>
                                        <p:strVal val="visible"/>
                                      </p:to>
                                    </p:set>
                                    <p:animEffect transition="in" filter="fade">
                                      <p:cBhvr>
                                        <p:cTn id="15" dur="500"/>
                                        <p:tgtEl>
                                          <p:spTgt spid="266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626"/>
                                        </p:tgtEl>
                                        <p:attrNameLst>
                                          <p:attrName>style.visibility</p:attrName>
                                        </p:attrNameLst>
                                      </p:cBhvr>
                                      <p:to>
                                        <p:strVal val="visible"/>
                                      </p:to>
                                    </p:set>
                                    <p:animEffect transition="in" filter="fade">
                                      <p:cBhvr>
                                        <p:cTn id="20" dur="500"/>
                                        <p:tgtEl>
                                          <p:spTgt spid="266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628"/>
                                        </p:tgtEl>
                                        <p:attrNameLst>
                                          <p:attrName>style.visibility</p:attrName>
                                        </p:attrNameLst>
                                      </p:cBhvr>
                                      <p:to>
                                        <p:strVal val="visible"/>
                                      </p:to>
                                    </p:set>
                                    <p:animEffect transition="in" filter="fade">
                                      <p:cBhvr>
                                        <p:cTn id="25" dur="500"/>
                                        <p:tgtEl>
                                          <p:spTgt spid="266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fade">
                                      <p:cBhvr>
                                        <p:cTn id="30" dur="500"/>
                                        <p:tgtEl>
                                          <p:spTgt spid="15">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xEl>
                                              <p:pRg st="1" end="1"/>
                                            </p:txEl>
                                          </p:spTgt>
                                        </p:tgtEl>
                                        <p:attrNameLst>
                                          <p:attrName>style.visibility</p:attrName>
                                        </p:attrNameLst>
                                      </p:cBhvr>
                                      <p:to>
                                        <p:strVal val="visible"/>
                                      </p:to>
                                    </p:set>
                                    <p:animEffect transition="in" filter="fade">
                                      <p:cBhvr>
                                        <p:cTn id="38" dur="500"/>
                                        <p:tgtEl>
                                          <p:spTgt spid="1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xEl>
                                              <p:pRg st="2" end="2"/>
                                            </p:txEl>
                                          </p:spTgt>
                                        </p:tgtEl>
                                        <p:attrNameLst>
                                          <p:attrName>style.visibility</p:attrName>
                                        </p:attrNameLst>
                                      </p:cBhvr>
                                      <p:to>
                                        <p:strVal val="visible"/>
                                      </p:to>
                                    </p:set>
                                    <p:animEffect transition="in" filter="fade">
                                      <p:cBhvr>
                                        <p:cTn id="4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285224"/>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Είδος με καθαρά ανατολική εξάπλωση, περιλαμβάνοντας Τουρκία, Μέση Ανατολή, φθάνοντας μέχρι τη Ν Ρωσία, το Ιράκ και το Ιράν.</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στα περισσότερα νησιά του Α Αιγαίου από τη Λέσβο έως το Καστελλόριζο (μοναδικοί Ευρωπαϊκοί πληθυσμοί). Γενικά, σπάνιο είδος.</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modestus</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27650" name="Picture 2" descr="F:\1.Πανεπιστήμιο\Διδασκαλία\1.Προπτυχιακά\2.Πανίδα της Ελλάδος\Παραδόσεις\source files\2. Ερπετά\E. modestu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440" y="3125145"/>
            <a:ext cx="6973121" cy="33520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868EA1A5-21F6-1BC7-AA41-76AE42C59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177" y="2924944"/>
            <a:ext cx="4703647" cy="3752432"/>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650"/>
                                        </p:tgtEl>
                                        <p:attrNameLst>
                                          <p:attrName>style.visibility</p:attrName>
                                        </p:attrNameLst>
                                      </p:cBhvr>
                                      <p:to>
                                        <p:strVal val="visible"/>
                                      </p:to>
                                    </p:set>
                                    <p:animEffect transition="in" filter="fade">
                                      <p:cBhvr>
                                        <p:cTn id="10" dur="500"/>
                                        <p:tgtEl>
                                          <p:spTgt spid="276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27650"/>
                                        </p:tgtEl>
                                      </p:cBhvr>
                                    </p:animEffect>
                                    <p:set>
                                      <p:cBhvr>
                                        <p:cTn id="18" dur="1" fill="hold">
                                          <p:stCondLst>
                                            <p:cond delay="499"/>
                                          </p:stCondLst>
                                        </p:cTn>
                                        <p:tgtEl>
                                          <p:spTgt spid="2765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179512"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βραχώδες-πετρώδες υπόστρωμα με χαμηλή βλάστηση. Ακόμη, σε καλλιεργημένες εκτάσεις και σε κήπους. </a:t>
            </a:r>
            <a:endParaRPr lang="el-GR" b="1">
              <a:solidFill>
                <a:schemeClr val="accent2"/>
              </a:solidFill>
            </a:endParaRPr>
          </a:p>
        </p:txBody>
      </p:sp>
      <p:sp>
        <p:nvSpPr>
          <p:cNvPr id="18" name="Text Box 6"/>
          <p:cNvSpPr txBox="1">
            <a:spLocks noChangeArrowheads="1"/>
          </p:cNvSpPr>
          <p:nvPr/>
        </p:nvSpPr>
        <p:spPr bwMode="auto">
          <a:xfrm>
            <a:off x="179512" y="4310903"/>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αράχνες, σαρανταποδαρούσες, σκορπιούς και έντομα. Επίσης μικρές σαύρες.</a:t>
            </a:r>
            <a:endParaRPr lang="el-GR" b="1">
              <a:solidFill>
                <a:schemeClr val="accent2"/>
              </a:solidFill>
            </a:endParaRPr>
          </a:p>
        </p:txBody>
      </p:sp>
      <p:sp>
        <p:nvSpPr>
          <p:cNvPr id="19" name="Text Box 6"/>
          <p:cNvSpPr txBox="1">
            <a:spLocks noChangeArrowheads="1"/>
          </p:cNvSpPr>
          <p:nvPr/>
        </p:nvSpPr>
        <p:spPr bwMode="auto">
          <a:xfrm>
            <a:off x="179512" y="2199830"/>
            <a:ext cx="87849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Ντροπαλό φίδι, που αποφεύγει ανοικτές τοποθεσίες. Κρύβεται κάτω από πέτρες ή σε σχισμές βράχων.</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Απαντά συνήθως στη σκιά και δραστηριοποιείται κυρίως κατά το δειλινό.</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Γενικά αργό στην κίνησή του, αλλά όχι φοβητσιάρικο – δεν θα προσπαθήσει να κρυφθεί αμέσως μόλις νιώσει απειλή.</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Ορθογώνιο 8"/>
          <p:cNvSpPr/>
          <p:nvPr/>
        </p:nvSpPr>
        <p:spPr>
          <a:xfrm>
            <a:off x="2483768" y="692696"/>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modestus</a:t>
            </a:r>
            <a:endParaRPr lang="en-US" b="1">
              <a:solidFill>
                <a:srgbClr val="C00000"/>
              </a:solidFill>
            </a:endParaRPr>
          </a:p>
        </p:txBody>
      </p:sp>
      <p:sp>
        <p:nvSpPr>
          <p:cNvPr id="8" name="Text Box 6"/>
          <p:cNvSpPr txBox="1">
            <a:spLocks noChangeArrowheads="1"/>
          </p:cNvSpPr>
          <p:nvPr/>
        </p:nvSpPr>
        <p:spPr bwMode="auto">
          <a:xfrm>
            <a:off x="179512" y="5313982"/>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Μάιος-Σεπτέμβριος.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3-8 αυγά στα μέσα του καλοκαιριού.</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Τέλη καλοκαιριού-αρχές φθινοπώρου. Μήκος μικρών: 10-12 </a:t>
            </a:r>
            <a:r>
              <a:rPr lang="en-US">
                <a:solidFill>
                  <a:srgbClr val="333399"/>
                </a:solidFill>
              </a:rPr>
              <a:t>cm</a:t>
            </a:r>
            <a:r>
              <a:rPr lang="el-GR">
                <a:solidFill>
                  <a:srgbClr val="333399"/>
                </a:solidFill>
              </a:rPr>
              <a:t>.</a:t>
            </a: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Telescopus</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είδος</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T. </a:t>
            </a:r>
            <a:r>
              <a:rPr lang="en-US" b="1" i="1" err="1">
                <a:solidFill>
                  <a:srgbClr val="C00000"/>
                </a:solidFill>
              </a:rPr>
              <a:t>fallax</a:t>
            </a:r>
            <a:r>
              <a:rPr lang="en-US" b="1" i="1">
                <a:solidFill>
                  <a:srgbClr val="C00000"/>
                </a:solidFill>
              </a:rPr>
              <a:t> </a:t>
            </a:r>
            <a:r>
              <a:rPr lang="el-GR" b="1">
                <a:solidFill>
                  <a:srgbClr val="C00000"/>
                </a:solidFill>
              </a:rPr>
              <a:t>– </a:t>
            </a:r>
            <a:r>
              <a:rPr lang="el-GR" b="1" err="1">
                <a:solidFill>
                  <a:srgbClr val="C00000"/>
                </a:solidFill>
              </a:rPr>
              <a:t>Αγιόφιδο</a:t>
            </a:r>
            <a:r>
              <a:rPr lang="el-GR" b="1">
                <a:solidFill>
                  <a:srgbClr val="C00000"/>
                </a:solidFill>
              </a:rPr>
              <a:t> – </a:t>
            </a:r>
            <a:r>
              <a:rPr lang="en-US" b="1">
                <a:solidFill>
                  <a:srgbClr val="C00000"/>
                </a:solidFill>
              </a:rPr>
              <a:t>LC</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28674" name="Picture 2" descr="F:\1.Πανεπιστήμιο\Διδασκαλία\1.Προπτυχιακά\2.Πανίδα της Ελλάδος\Παραδόσεις\source files\2. Ερπετά\Telescopus fallax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928" y="1459878"/>
            <a:ext cx="5074575" cy="3061874"/>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F:\1.Πανεπιστήμιο\Διδασκαλία\1.Προπτυχιακά\2.Πανίδα της Ελλάδος\Παραδόσεις\source files\2. Ερπετά\Telescopus fallax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31" y="797366"/>
            <a:ext cx="2852602" cy="3816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36511" y="4653136"/>
            <a:ext cx="9071993" cy="230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Μεσαίου μεγέθους, λεπτό φίδι. Κάθετη κόρη ματιού. Πιεσμένο νωτοκοιλιακά κεφάλι.</a:t>
            </a:r>
            <a:endParaRPr lang="en-US">
              <a:solidFill>
                <a:schemeClr val="accent2"/>
              </a:solidFill>
            </a:endParaRPr>
          </a:p>
          <a:p>
            <a:pPr algn="just" fontAlgn="base">
              <a:lnSpc>
                <a:spcPct val="114000"/>
              </a:lnSpc>
              <a:spcBef>
                <a:spcPct val="0"/>
              </a:spcBef>
              <a:spcAft>
                <a:spcPct val="0"/>
              </a:spcAft>
              <a:buFont typeface="Arial" pitchFamily="34" charset="0"/>
              <a:buChar char="•"/>
              <a:tabLst>
                <a:tab pos="174625" algn="l"/>
                <a:tab pos="1436688" algn="l"/>
              </a:tabLst>
            </a:pPr>
            <a:r>
              <a:rPr lang="en-US">
                <a:solidFill>
                  <a:schemeClr val="accent2"/>
                </a:solidFill>
              </a:rPr>
              <a:t> 17-21 </a:t>
            </a:r>
            <a:r>
              <a:rPr lang="el-GR">
                <a:solidFill>
                  <a:schemeClr val="accent2"/>
                </a:solidFill>
              </a:rPr>
              <a:t>σειρές φολίδες στο μέσο του σώματος.</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Χρωματισμός βάσης στη ράχη: γκρι-μπεζ ή καστανός. Φέρει πολλές καστανές-μαύρες κηλίδες στη ράχη και πιο μικρές και ανοιχτόχρωμες στα πλάγια.</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Στο λαιμό υπάρχει μεγάλη κηλίδα η οποία διακλαδιζόμενη προς το κεφάλι προσομοιάζει σχήμα σταυρού, εξ ου και το κοινό του όνομα.</a:t>
            </a:r>
          </a:p>
          <a:p>
            <a:pPr algn="just" fontAlgn="base">
              <a:lnSpc>
                <a:spcPct val="114000"/>
              </a:lnSpc>
              <a:spcBef>
                <a:spcPct val="0"/>
              </a:spcBef>
              <a:spcAft>
                <a:spcPct val="0"/>
              </a:spcAft>
              <a:buFont typeface="Arial" pitchFamily="34" charset="0"/>
              <a:buChar char="•"/>
              <a:tabLst>
                <a:tab pos="174625" algn="l"/>
                <a:tab pos="1436688" algn="l"/>
              </a:tabLst>
            </a:pPr>
            <a:endParaRPr lang="el-GR">
              <a:solidFill>
                <a:schemeClr val="accent2"/>
              </a:solidFill>
            </a:endParaRPr>
          </a:p>
        </p:txBody>
      </p:sp>
      <p:sp>
        <p:nvSpPr>
          <p:cNvPr id="15" name="Text Box 6"/>
          <p:cNvSpPr txBox="1">
            <a:spLocks noChangeArrowheads="1"/>
          </p:cNvSpPr>
          <p:nvPr/>
        </p:nvSpPr>
        <p:spPr bwMode="auto">
          <a:xfrm>
            <a:off x="0" y="6525344"/>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Έως και 120 </a:t>
            </a:r>
            <a:r>
              <a:rPr lang="en-US">
                <a:solidFill>
                  <a:srgbClr val="C00000"/>
                </a:solidFill>
              </a:rPr>
              <a:t>cm.</a:t>
            </a:r>
          </a:p>
        </p:txBody>
      </p:sp>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8676"/>
                                        </p:tgtEl>
                                        <p:attrNameLst>
                                          <p:attrName>style.visibility</p:attrName>
                                        </p:attrNameLst>
                                      </p:cBhvr>
                                      <p:to>
                                        <p:strVal val="visible"/>
                                      </p:to>
                                    </p:set>
                                    <p:animEffect transition="in" filter="fade">
                                      <p:cBhvr>
                                        <p:cTn id="15" dur="500"/>
                                        <p:tgtEl>
                                          <p:spTgt spid="28676"/>
                                        </p:tgtEl>
                                      </p:cBhvr>
                                    </p:animEffect>
                                  </p:childTnLst>
                                </p:cTn>
                              </p:par>
                              <p:par>
                                <p:cTn id="16" presetID="10" presetClass="entr" presetSubtype="0" fill="hold" nodeType="withEffect">
                                  <p:stCondLst>
                                    <p:cond delay="0"/>
                                  </p:stCondLst>
                                  <p:childTnLst>
                                    <p:set>
                                      <p:cBhvr>
                                        <p:cTn id="17" dur="1" fill="hold">
                                          <p:stCondLst>
                                            <p:cond delay="0"/>
                                          </p:stCondLst>
                                        </p:cTn>
                                        <p:tgtEl>
                                          <p:spTgt spid="28674"/>
                                        </p:tgtEl>
                                        <p:attrNameLst>
                                          <p:attrName>style.visibility</p:attrName>
                                        </p:attrNameLst>
                                      </p:cBhvr>
                                      <p:to>
                                        <p:strVal val="visible"/>
                                      </p:to>
                                    </p:set>
                                    <p:animEffect transition="in" filter="fade">
                                      <p:cBhvr>
                                        <p:cTn id="18" dur="500"/>
                                        <p:tgtEl>
                                          <p:spTgt spid="286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583447"/>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Από τις Αδριατικές ακτές, τη Μάλτα και τα Βαλκάνια, μέχρι την Κύπρο και τον Καύκασο.</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σε όλη την ηπειρωτική χώρα, στην Κεφαλονιά και στη Ζάκυνθο, στην Κρήτη και σε μεγάλο αριθμό νησιών του Αιγαίου. Από τα λίγα φίδια που μπορούν να επιβιώνουν σε βραχονησίδες.</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T. </a:t>
            </a:r>
            <a:r>
              <a:rPr lang="en-US" b="1" i="1" err="1">
                <a:solidFill>
                  <a:srgbClr val="C00000"/>
                </a:solidFill>
              </a:rPr>
              <a:t>fallax</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29698" name="Picture 2" descr="F:\1.Πανεπιστήμιο\Διδασκαλία\1.Προπτυχιακά\2.Πανίδα της Ελλάδος\Παραδόσεις\source files\2. Ερπετά\T. fallax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300" y="3129529"/>
            <a:ext cx="6339400" cy="36118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6B059656-033B-AD2C-99F9-98BC6B86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2857" y="3129528"/>
            <a:ext cx="4638287" cy="3654853"/>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98"/>
                                        </p:tgtEl>
                                        <p:attrNameLst>
                                          <p:attrName>style.visibility</p:attrName>
                                        </p:attrNameLst>
                                      </p:cBhvr>
                                      <p:to>
                                        <p:strVal val="visible"/>
                                      </p:to>
                                    </p:set>
                                    <p:animEffect transition="in" filter="fade">
                                      <p:cBhvr>
                                        <p:cTn id="10" dur="500"/>
                                        <p:tgtEl>
                                          <p:spTgt spid="296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29698"/>
                                        </p:tgtEl>
                                      </p:cBhvr>
                                    </p:animEffect>
                                    <p:set>
                                      <p:cBhvr>
                                        <p:cTn id="18" dur="1" fill="hold">
                                          <p:stCondLst>
                                            <p:cond delay="499"/>
                                          </p:stCondLst>
                                        </p:cTn>
                                        <p:tgtEl>
                                          <p:spTgt spid="2969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179512" y="119675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πετρώδες-βραχώδες υπόστρωμα, όπου κρύβεται ή κυνηγά. Περιοχές με χαμηλή βλάστηση, αλλά και σε κατοικημένες περιοχές (τοίχους, ερείπια, κήπους κ.λπ. Έως 1300 </a:t>
            </a:r>
            <a:r>
              <a:rPr lang="en-US">
                <a:solidFill>
                  <a:schemeClr val="accent2"/>
                </a:solidFill>
              </a:rPr>
              <a:t>m</a:t>
            </a:r>
            <a:r>
              <a:rPr lang="el-GR">
                <a:solidFill>
                  <a:schemeClr val="accent2"/>
                </a:solidFill>
              </a:rPr>
              <a:t> υψόμετρο.</a:t>
            </a:r>
            <a:endParaRPr lang="el-GR" b="1">
              <a:solidFill>
                <a:schemeClr val="accent2"/>
              </a:solidFill>
            </a:endParaRPr>
          </a:p>
        </p:txBody>
      </p:sp>
      <p:sp>
        <p:nvSpPr>
          <p:cNvPr id="18" name="Text Box 6"/>
          <p:cNvSpPr txBox="1">
            <a:spLocks noChangeArrowheads="1"/>
          </p:cNvSpPr>
          <p:nvPr/>
        </p:nvSpPr>
        <p:spPr bwMode="auto">
          <a:xfrm>
            <a:off x="179512" y="4369942"/>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Τρέφεται κυρίως με μεγάλη ποικιλία σαυρών και συμπληρώνει τη διατροφή του με μικρά θηλαστικά και πουλιά. Τα ανήλικα μπορεί να τρέφονται και με έντομα. Το δηλητήριό του θανατώνει μία σαύρα σε 1-3 λεπτά, ανάλογα με το μέγεθός της. </a:t>
            </a:r>
            <a:endParaRPr lang="el-GR" b="1">
              <a:solidFill>
                <a:schemeClr val="accent2"/>
              </a:solidFill>
            </a:endParaRPr>
          </a:p>
        </p:txBody>
      </p:sp>
      <p:sp>
        <p:nvSpPr>
          <p:cNvPr id="19" name="Text Box 6"/>
          <p:cNvSpPr txBox="1">
            <a:spLocks noChangeArrowheads="1"/>
          </p:cNvSpPr>
          <p:nvPr/>
        </p:nvSpPr>
        <p:spPr bwMode="auto">
          <a:xfrm>
            <a:off x="179512" y="2090850"/>
            <a:ext cx="878497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Δραστηριοποιείται κυρίως το σούρουπο ή και τη νύχτα, κατά το θέρος ή και την ημέρα σε πιο κρύες περιόδους. Πολύ καλή όραση στο σκοτάδι, χάρη στην κάθετη κόρη.</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Δυνατότητα χειμερίας νάρκης σε ψυχρότερες περιοχές.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Είναι ικανότατος αναρριχητής σε τοίχους ερείπια </a:t>
            </a:r>
            <a:r>
              <a:rPr lang="el-GR" err="1">
                <a:solidFill>
                  <a:schemeClr val="accent2"/>
                </a:solidFill>
              </a:rPr>
              <a:t>κ.λ.π</a:t>
            </a:r>
            <a:r>
              <a:rPr lang="el-GR">
                <a:solidFill>
                  <a:schemeClr val="accent2"/>
                </a:solidFill>
              </a:rPr>
              <a:t>.</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Ανασηκώνει το σώμα του για να κατοπεύσει μια περιοχή.</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a:t>
            </a:r>
            <a:r>
              <a:rPr lang="el-GR" err="1">
                <a:solidFill>
                  <a:schemeClr val="accent2"/>
                </a:solidFill>
              </a:rPr>
              <a:t>Οπισθόγλυφο</a:t>
            </a:r>
            <a:r>
              <a:rPr lang="el-GR">
                <a:solidFill>
                  <a:schemeClr val="accent2"/>
                </a:solidFill>
              </a:rPr>
              <a:t>. Το δηλητήριό του δεν είναι επικίνδυνο για τον άνθρωπο, ακόμα και αν με δυσκολία καταφέρει να το εγχύσει σε σημείο δαγκώματος.</a:t>
            </a:r>
          </a:p>
        </p:txBody>
      </p:sp>
      <p:sp>
        <p:nvSpPr>
          <p:cNvPr id="20" name="Text Box 6"/>
          <p:cNvSpPr txBox="1">
            <a:spLocks noChangeArrowheads="1"/>
          </p:cNvSpPr>
          <p:nvPr/>
        </p:nvSpPr>
        <p:spPr bwMode="auto">
          <a:xfrm>
            <a:off x="179512" y="5541039"/>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Μάιος-Ιούνιος.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7-18 επιμηκυμένα αυγά μετά από 1,5 μήνες. </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Μήκος μικρών: 15-20 </a:t>
            </a:r>
            <a:r>
              <a:rPr lang="en-US">
                <a:solidFill>
                  <a:srgbClr val="333399"/>
                </a:solidFill>
              </a:rPr>
              <a:t>cm</a:t>
            </a:r>
            <a:r>
              <a:rPr lang="el-GR">
                <a:solidFill>
                  <a:srgbClr val="333399"/>
                </a:solidFill>
              </a:rPr>
              <a:t>.</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Ορθογώνιο 8"/>
          <p:cNvSpPr/>
          <p:nvPr/>
        </p:nvSpPr>
        <p:spPr>
          <a:xfrm>
            <a:off x="2483768" y="692696"/>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T. </a:t>
            </a:r>
            <a:r>
              <a:rPr lang="en-US" b="1" i="1" err="1">
                <a:solidFill>
                  <a:srgbClr val="C00000"/>
                </a:solidFill>
              </a:rPr>
              <a:t>fallax</a:t>
            </a:r>
            <a:endParaRPr lang="en-US" b="1">
              <a:solidFill>
                <a:srgbClr val="C00000"/>
              </a:solidFill>
            </a:endParaRP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fade">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653136"/>
            <a:ext cx="9071993" cy="183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Από τα μεγαλύτερα ευρωπαϊκά φίδια. Το μικρό κεφάλι ξεχωρίζει από το σώμα. Μεγάλα μάτια και στρογγυλή κόρη. Λείες φολίδες με λεπτή, άσπρη γραμμή κατά μήκος τους.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19 σειρές φολίδων στο μέσο του σώματος.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Χρώμα ράχης γκριζωπό ή ασημί-γκρι. Κοιλιακά λευκό προς κίτρινο. Τα νεαρά φέρουν σκούρες κηλίδες και πιο καστανό χρώμα. Στα ενήλικα το κεφάλι εμφανίζει κοκκινωπό-κεραμιδί χρώμα, το οποίο επεκτείνεται για λίγο πλευρικά προς τα πίσω.</a:t>
            </a:r>
          </a:p>
        </p:txBody>
      </p:sp>
      <p:sp>
        <p:nvSpPr>
          <p:cNvPr id="11" name="Ορθογώνιο 10"/>
          <p:cNvSpPr/>
          <p:nvPr/>
        </p:nvSpPr>
        <p:spPr>
          <a:xfrm>
            <a:off x="35496" y="758170"/>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Dolichophis</a:t>
            </a:r>
            <a:r>
              <a:rPr lang="en-US" b="1" i="1">
                <a:solidFill>
                  <a:srgbClr val="C00000"/>
                </a:solidFill>
              </a:rPr>
              <a:t> </a:t>
            </a:r>
            <a:r>
              <a:rPr lang="el-GR" b="1">
                <a:solidFill>
                  <a:srgbClr val="C00000"/>
                </a:solidFill>
              </a:rPr>
              <a:t>(πρώην </a:t>
            </a:r>
            <a:r>
              <a:rPr lang="en-US" b="1" i="1" err="1">
                <a:solidFill>
                  <a:srgbClr val="C00000"/>
                </a:solidFill>
              </a:rPr>
              <a:t>Coluber</a:t>
            </a:r>
            <a:r>
              <a:rPr lang="el-GR" b="1">
                <a:solidFill>
                  <a:srgbClr val="C00000"/>
                </a:solidFill>
              </a:rPr>
              <a:t>):</a:t>
            </a:r>
            <a:r>
              <a:rPr lang="el-GR" b="1" i="1">
                <a:solidFill>
                  <a:srgbClr val="C00000"/>
                </a:solidFill>
              </a:rPr>
              <a:t> </a:t>
            </a:r>
            <a:r>
              <a:rPr lang="en-US" b="1">
                <a:solidFill>
                  <a:schemeClr val="accent2"/>
                </a:solidFill>
              </a:rPr>
              <a:t>2 </a:t>
            </a:r>
            <a:r>
              <a:rPr lang="el-GR" b="1">
                <a:solidFill>
                  <a:schemeClr val="accent2"/>
                </a:solidFill>
              </a:rPr>
              <a:t>είδη</a:t>
            </a:r>
            <a:endParaRPr lang="en-US" b="1" i="1">
              <a:solidFill>
                <a:schemeClr val="accent2"/>
              </a:solidFill>
            </a:endParaRPr>
          </a:p>
        </p:txBody>
      </p:sp>
      <p:sp>
        <p:nvSpPr>
          <p:cNvPr id="13" name="Ορθογώνιο 12"/>
          <p:cNvSpPr/>
          <p:nvPr/>
        </p:nvSpPr>
        <p:spPr>
          <a:xfrm>
            <a:off x="35496" y="1046202"/>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D. </a:t>
            </a:r>
            <a:r>
              <a:rPr lang="en-US" b="1" i="1" err="1">
                <a:solidFill>
                  <a:srgbClr val="C00000"/>
                </a:solidFill>
              </a:rPr>
              <a:t>caspius</a:t>
            </a:r>
            <a:r>
              <a:rPr lang="en-US" b="1" i="1">
                <a:solidFill>
                  <a:srgbClr val="C00000"/>
                </a:solidFill>
              </a:rPr>
              <a:t> </a:t>
            </a:r>
            <a:r>
              <a:rPr lang="el-GR" b="1">
                <a:solidFill>
                  <a:srgbClr val="C00000"/>
                </a:solidFill>
              </a:rPr>
              <a:t>– </a:t>
            </a:r>
            <a:r>
              <a:rPr lang="el-GR" b="1" err="1">
                <a:solidFill>
                  <a:srgbClr val="C00000"/>
                </a:solidFill>
              </a:rPr>
              <a:t>Αστραπόφιδο</a:t>
            </a:r>
            <a:r>
              <a:rPr lang="el-GR" b="1">
                <a:solidFill>
                  <a:srgbClr val="C00000"/>
                </a:solidFill>
              </a:rPr>
              <a:t> – </a:t>
            </a:r>
            <a:r>
              <a:rPr lang="en-US" b="1">
                <a:solidFill>
                  <a:srgbClr val="C00000"/>
                </a:solidFill>
              </a:rPr>
              <a:t>LC</a:t>
            </a:r>
          </a:p>
        </p:txBody>
      </p:sp>
      <p:sp>
        <p:nvSpPr>
          <p:cNvPr id="14" name="Text Box 6"/>
          <p:cNvSpPr txBox="1">
            <a:spLocks noChangeArrowheads="1"/>
          </p:cNvSpPr>
          <p:nvPr/>
        </p:nvSpPr>
        <p:spPr bwMode="auto">
          <a:xfrm>
            <a:off x="0" y="6372036"/>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2,5+ </a:t>
            </a:r>
            <a:r>
              <a:rPr lang="en-US">
                <a:solidFill>
                  <a:srgbClr val="C00000"/>
                </a:solidFill>
              </a:rPr>
              <a:t>m</a:t>
            </a:r>
            <a:r>
              <a:rPr lang="el-GR">
                <a:solidFill>
                  <a:srgbClr val="C00000"/>
                </a:solidFill>
              </a:rPr>
              <a:t>! </a:t>
            </a:r>
            <a:r>
              <a:rPr lang="el-GR">
                <a:solidFill>
                  <a:schemeClr val="accent2"/>
                </a:solidFill>
              </a:rPr>
              <a:t>Οι νησιωτικοί πληθυσμοί δεν ξεπερνούν συχνά το </a:t>
            </a:r>
            <a:r>
              <a:rPr lang="el-GR">
                <a:solidFill>
                  <a:srgbClr val="C00000"/>
                </a:solidFill>
              </a:rPr>
              <a:t>1 </a:t>
            </a:r>
            <a:r>
              <a:rPr lang="en-US">
                <a:solidFill>
                  <a:srgbClr val="C00000"/>
                </a:solidFill>
              </a:rPr>
              <a:t>m</a:t>
            </a:r>
            <a:r>
              <a:rPr lang="el-GR">
                <a:solidFill>
                  <a:srgbClr val="C00000"/>
                </a:solidFill>
              </a:rPr>
              <a:t>.</a:t>
            </a:r>
            <a:endParaRPr lang="en-US">
              <a:solidFill>
                <a:srgbClr val="C00000"/>
              </a:solidFill>
            </a:endParaRPr>
          </a:p>
        </p:txBody>
      </p:sp>
      <p:sp>
        <p:nvSpPr>
          <p:cNvPr id="10" name="Text Box 2"/>
          <p:cNvSpPr txBox="1">
            <a:spLocks noChangeArrowheads="1"/>
          </p:cNvSpPr>
          <p:nvPr/>
        </p:nvSpPr>
        <p:spPr bwMode="auto">
          <a:xfrm>
            <a:off x="791875" y="262524"/>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2770" name="Picture 2" descr="F:\1.Πανεπιστήμιο\Διδασκαλία\1.Προπτυχιακά\2.Πανίδα της Ελλάδος\Παραδόσεις\source files\2. Ερπετά\Dolichophis caspius 1.png"/>
          <p:cNvPicPr>
            <a:picLocks noChangeAspect="1" noChangeArrowheads="1"/>
          </p:cNvPicPr>
          <p:nvPr/>
        </p:nvPicPr>
        <p:blipFill rotWithShape="1">
          <a:blip r:embed="rId3">
            <a:extLst>
              <a:ext uri="{28A0092B-C50C-407E-A947-70E740481C1C}">
                <a14:useLocalDpi xmlns:a14="http://schemas.microsoft.com/office/drawing/2010/main" val="0"/>
              </a:ext>
            </a:extLst>
          </a:blip>
          <a:srcRect t="9081" b="3112"/>
          <a:stretch/>
        </p:blipFill>
        <p:spPr bwMode="auto">
          <a:xfrm>
            <a:off x="72570" y="1514474"/>
            <a:ext cx="4359642" cy="3138661"/>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F:\1.Πανεπιστήμιο\Διδασκαλία\1.Προπτυχιακά\2.Πανίδα της Ελλάδος\Παραδόσεις\source files\2. Ερπετά\Dolichophis caspiu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427" y="1516942"/>
            <a:ext cx="4533900"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2770"/>
                                        </p:tgtEl>
                                        <p:attrNameLst>
                                          <p:attrName>style.visibility</p:attrName>
                                        </p:attrNameLst>
                                      </p:cBhvr>
                                      <p:to>
                                        <p:strVal val="visible"/>
                                      </p:to>
                                    </p:set>
                                    <p:animEffect transition="in" filter="fade">
                                      <p:cBhvr>
                                        <p:cTn id="15" dur="500"/>
                                        <p:tgtEl>
                                          <p:spTgt spid="32770"/>
                                        </p:tgtEl>
                                      </p:cBhvr>
                                    </p:animEffect>
                                  </p:childTnLst>
                                </p:cTn>
                              </p:par>
                              <p:par>
                                <p:cTn id="16" presetID="10" presetClass="entr" presetSubtype="0" fill="hold" nodeType="with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fade">
                                      <p:cBhvr>
                                        <p:cTn id="18" dur="5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Φολιδωτά – Υπόταξη Φίδια</a:t>
            </a:r>
            <a:endParaRPr lang="el-GR"/>
          </a:p>
        </p:txBody>
      </p:sp>
      <p:sp>
        <p:nvSpPr>
          <p:cNvPr id="6" name="Text Box 6"/>
          <p:cNvSpPr txBox="1">
            <a:spLocks noChangeArrowheads="1"/>
          </p:cNvSpPr>
          <p:nvPr/>
        </p:nvSpPr>
        <p:spPr bwMode="auto">
          <a:xfrm>
            <a:off x="-38397" y="1196752"/>
            <a:ext cx="3923928" cy="815608"/>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n-US" sz="2500" b="1" err="1">
                <a:solidFill>
                  <a:srgbClr val="C00000"/>
                </a:solidFill>
              </a:rPr>
              <a:t>Boidae</a:t>
            </a:r>
            <a:endParaRPr lang="el-GR" sz="2500" b="1">
              <a:solidFill>
                <a:srgbClr val="C00000"/>
              </a:solidFill>
            </a:endParaRPr>
          </a:p>
          <a:p>
            <a:pPr algn="ctr" fontAlgn="base">
              <a:spcBef>
                <a:spcPct val="0"/>
              </a:spcBef>
              <a:spcAft>
                <a:spcPct val="0"/>
              </a:spcAft>
            </a:pPr>
            <a:r>
              <a:rPr lang="en-US" sz="2200" b="1">
                <a:solidFill>
                  <a:srgbClr val="C00000"/>
                </a:solidFill>
              </a:rPr>
              <a:t>(</a:t>
            </a:r>
            <a:r>
              <a:rPr lang="el-GR" sz="2200" b="1">
                <a:solidFill>
                  <a:srgbClr val="C00000"/>
                </a:solidFill>
              </a:rPr>
              <a:t>Βόες, Πύθωνες, </a:t>
            </a:r>
            <a:r>
              <a:rPr lang="el-GR" sz="2200" b="1" err="1">
                <a:solidFill>
                  <a:srgbClr val="C00000"/>
                </a:solidFill>
              </a:rPr>
              <a:t>Ανακόντα</a:t>
            </a:r>
            <a:r>
              <a:rPr lang="el-GR" sz="2200" b="1">
                <a:solidFill>
                  <a:srgbClr val="C00000"/>
                </a:solidFill>
              </a:rPr>
              <a:t>)</a:t>
            </a:r>
          </a:p>
        </p:txBody>
      </p:sp>
      <p:sp>
        <p:nvSpPr>
          <p:cNvPr id="8" name="Text Box 4"/>
          <p:cNvSpPr txBox="1">
            <a:spLocks noChangeArrowheads="1"/>
          </p:cNvSpPr>
          <p:nvPr/>
        </p:nvSpPr>
        <p:spPr bwMode="auto">
          <a:xfrm>
            <a:off x="135386" y="3162889"/>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n-US" b="1">
                <a:solidFill>
                  <a:srgbClr val="FF0000"/>
                </a:solidFill>
              </a:rPr>
              <a:t>7 </a:t>
            </a:r>
            <a:r>
              <a:rPr lang="el-GR" b="1">
                <a:solidFill>
                  <a:schemeClr val="accent2"/>
                </a:solidFill>
              </a:rPr>
              <a:t>γένη –</a:t>
            </a:r>
            <a:r>
              <a:rPr lang="en-US" b="1">
                <a:solidFill>
                  <a:schemeClr val="accent2"/>
                </a:solidFill>
              </a:rPr>
              <a:t> </a:t>
            </a:r>
            <a:r>
              <a:rPr lang="en-US" b="1">
                <a:solidFill>
                  <a:srgbClr val="FF0000"/>
                </a:solidFill>
              </a:rPr>
              <a:t>41 </a:t>
            </a:r>
            <a:r>
              <a:rPr lang="el-GR" b="1">
                <a:solidFill>
                  <a:schemeClr val="accent2"/>
                </a:solidFill>
              </a:rPr>
              <a:t>είδη παγκοσμίως (στοιχεία 2003).</a:t>
            </a:r>
            <a:endParaRPr lang="en-GB" b="1">
              <a:solidFill>
                <a:schemeClr val="accent2"/>
              </a:solidFill>
            </a:endParaRPr>
          </a:p>
        </p:txBody>
      </p:sp>
      <p:sp>
        <p:nvSpPr>
          <p:cNvPr id="7" name="Text Box 4"/>
          <p:cNvSpPr txBox="1">
            <a:spLocks noChangeArrowheads="1"/>
          </p:cNvSpPr>
          <p:nvPr/>
        </p:nvSpPr>
        <p:spPr bwMode="auto">
          <a:xfrm>
            <a:off x="135386" y="2045168"/>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Μικρά έως γιγάντια φίδια-σφιγκτήρες. Μήκος σώματος από 0,37-7,7+ </a:t>
            </a:r>
            <a:r>
              <a:rPr lang="en-US" b="1">
                <a:solidFill>
                  <a:schemeClr val="accent2"/>
                </a:solidFill>
              </a:rPr>
              <a:t>m</a:t>
            </a:r>
            <a:r>
              <a:rPr lang="el-GR" b="1">
                <a:solidFill>
                  <a:schemeClr val="accent2"/>
                </a:solidFill>
              </a:rPr>
              <a:t> και βάρος από 100 </a:t>
            </a:r>
            <a:r>
              <a:rPr lang="en-US" b="1">
                <a:solidFill>
                  <a:schemeClr val="accent2"/>
                </a:solidFill>
              </a:rPr>
              <a:t>gr-</a:t>
            </a:r>
            <a:r>
              <a:rPr lang="el-GR" b="1">
                <a:solidFill>
                  <a:schemeClr val="accent2"/>
                </a:solidFill>
              </a:rPr>
              <a:t>145+ </a:t>
            </a:r>
            <a:r>
              <a:rPr lang="en-US" b="1">
                <a:solidFill>
                  <a:schemeClr val="accent2"/>
                </a:solidFill>
              </a:rPr>
              <a:t>kg!</a:t>
            </a:r>
            <a:endParaRPr lang="en-GB" b="1">
              <a:solidFill>
                <a:schemeClr val="accent2"/>
              </a:solidFill>
            </a:endParaRPr>
          </a:p>
        </p:txBody>
      </p:sp>
      <p:sp>
        <p:nvSpPr>
          <p:cNvPr id="9" name="Text Box 4"/>
          <p:cNvSpPr txBox="1">
            <a:spLocks noChangeArrowheads="1"/>
          </p:cNvSpPr>
          <p:nvPr/>
        </p:nvSpPr>
        <p:spPr bwMode="auto">
          <a:xfrm>
            <a:off x="135386" y="3726612"/>
            <a:ext cx="371653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Εξάπλωση</a:t>
            </a:r>
            <a:r>
              <a:rPr lang="el-GR" b="1">
                <a:solidFill>
                  <a:schemeClr val="accent2"/>
                </a:solidFill>
              </a:rPr>
              <a:t>: Διάσπαρτη σε πολλές θέσεις της υφηλίου (π.χ. κεντρική και Ν Αμερική, Μεξικό, ΗΠΑ &amp; Καναδάς, ΝΑ Ευρώπη, Αφρική, Αραβική Χερσόνησος κ.ά.</a:t>
            </a:r>
            <a:endParaRPr lang="en-GB" b="1">
              <a:solidFill>
                <a:schemeClr val="accent2"/>
              </a:solidFill>
            </a:endParaRPr>
          </a:p>
        </p:txBody>
      </p:sp>
      <p:sp>
        <p:nvSpPr>
          <p:cNvPr id="10" name="Text Box 4"/>
          <p:cNvSpPr txBox="1">
            <a:spLocks noChangeArrowheads="1"/>
          </p:cNvSpPr>
          <p:nvPr/>
        </p:nvSpPr>
        <p:spPr bwMode="auto">
          <a:xfrm>
            <a:off x="135386" y="5398330"/>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800000"/>
                </a:solidFill>
              </a:rPr>
              <a:t>Ενδιαίτημα</a:t>
            </a:r>
            <a:r>
              <a:rPr lang="el-GR" b="1">
                <a:solidFill>
                  <a:schemeClr val="accent2"/>
                </a:solidFill>
              </a:rPr>
              <a:t>: Ποικιλία ενδιαιτημάτων, όπως χαλαρή άμμος, λιβάδια, σαβάνες, δάση, υδάτινα οικοσυστήματα.</a:t>
            </a:r>
            <a:endParaRPr lang="en-GB" b="1">
              <a:solidFill>
                <a:schemeClr val="accent2"/>
              </a:solidFill>
            </a:endParaRPr>
          </a:p>
        </p:txBody>
      </p:sp>
      <p:sp>
        <p:nvSpPr>
          <p:cNvPr id="11" name="Text Box 4"/>
          <p:cNvSpPr txBox="1">
            <a:spLocks noChangeArrowheads="1"/>
          </p:cNvSpPr>
          <p:nvPr/>
        </p:nvSpPr>
        <p:spPr bwMode="auto">
          <a:xfrm>
            <a:off x="135386" y="6516052"/>
            <a:ext cx="3716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a:t>
            </a:r>
            <a:r>
              <a:rPr lang="el-GR" b="1">
                <a:solidFill>
                  <a:srgbClr val="FF0000"/>
                </a:solidFill>
              </a:rPr>
              <a:t>1 </a:t>
            </a:r>
            <a:r>
              <a:rPr lang="el-GR" b="1">
                <a:solidFill>
                  <a:schemeClr val="accent2"/>
                </a:solidFill>
              </a:rPr>
              <a:t>γένος – </a:t>
            </a:r>
            <a:r>
              <a:rPr lang="el-GR" b="1">
                <a:solidFill>
                  <a:srgbClr val="FF0000"/>
                </a:solidFill>
              </a:rPr>
              <a:t>1 </a:t>
            </a:r>
            <a:r>
              <a:rPr lang="el-GR" b="1">
                <a:solidFill>
                  <a:schemeClr val="accent2"/>
                </a:solidFill>
              </a:rPr>
              <a:t>είδος στην Ελλάδα.</a:t>
            </a:r>
            <a:endParaRPr lang="en-GB" b="1">
              <a:solidFill>
                <a:schemeClr val="accent2"/>
              </a:solidFill>
            </a:endParaRPr>
          </a:p>
        </p:txBody>
      </p:sp>
      <p:pic>
        <p:nvPicPr>
          <p:cNvPr id="39938" name="Picture 2" descr="F:\1.Πανεπιστήμιο\Διδασκαλία\1.Προπτυχιακά\2.Πανίδα της Ελλάδος\Παραδόσεις\source files\2. Ερπετά\Boida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151" y="1216084"/>
            <a:ext cx="4464496" cy="55252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939" name="Picture 3" descr="F:\1.Πανεπιστήμιο\Διδασκαλία\1.Προπτυχιακά\2.Πανίδα της Ελλάδος\Παραδόσεις\source files\2. Ερπετά\Παγκόσμια εξάπλωση Boida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6319" y="2762391"/>
            <a:ext cx="4656161" cy="243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3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fade">
                                      <p:cBhvr>
                                        <p:cTn id="15" dur="500"/>
                                        <p:tgtEl>
                                          <p:spTgt spid="399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39938"/>
                                        </p:tgtEl>
                                      </p:cBhvr>
                                    </p:animEffect>
                                    <p:set>
                                      <p:cBhvr>
                                        <p:cTn id="28" dur="1" fill="hold">
                                          <p:stCondLst>
                                            <p:cond delay="499"/>
                                          </p:stCondLst>
                                        </p:cTn>
                                        <p:tgtEl>
                                          <p:spTgt spid="3993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9939"/>
                                        </p:tgtEl>
                                        <p:attrNameLst>
                                          <p:attrName>style.visibility</p:attrName>
                                        </p:attrNameLst>
                                      </p:cBhvr>
                                      <p:to>
                                        <p:strVal val="visible"/>
                                      </p:to>
                                    </p:set>
                                    <p:animEffect transition="in" filter="fade">
                                      <p:cBhvr>
                                        <p:cTn id="31" dur="500"/>
                                        <p:tgtEl>
                                          <p:spTgt spid="399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285224"/>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Εξαπλώνεται στα Ν Βαλκάνια, μέχρι τη Ρωσία και τις </a:t>
            </a:r>
            <a:r>
              <a:rPr lang="el-GR" sz="1700" b="1" err="1">
                <a:solidFill>
                  <a:schemeClr val="accent2"/>
                </a:solidFill>
              </a:rPr>
              <a:t>παρακαυκάσιες</a:t>
            </a:r>
            <a:r>
              <a:rPr lang="el-GR" sz="1700" b="1">
                <a:solidFill>
                  <a:schemeClr val="accent2"/>
                </a:solidFill>
              </a:rPr>
              <a:t> χώρες.</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σε όλη την ηπειρωτική χώρα, με εξαίρεση την Πελοπόννησο, καθώς και σε αρκετά νησιά του Ιονίου και του Αιγαίου (π.χ. Κέρκυρα, Άνδρο, Τήνο, Θάσο, Σαμοθράκη, Κάρπαθο κ.λπ.)</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D. </a:t>
            </a:r>
            <a:r>
              <a:rPr lang="en-US" b="1" i="1" err="1">
                <a:solidFill>
                  <a:srgbClr val="C00000"/>
                </a:solidFill>
              </a:rPr>
              <a:t>caspius</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0722" name="Picture 2" descr="F:\1.Πανεπιστήμιο\Διδασκαλία\1.Προπτυχιακά\2.Πανίδα της Ελλάδος\Παραδόσεις\source files\2. Ερπετά\D. caspius distribu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r="931"/>
          <a:stretch/>
        </p:blipFill>
        <p:spPr bwMode="auto">
          <a:xfrm>
            <a:off x="1147589" y="2923382"/>
            <a:ext cx="6848823" cy="34737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red squares&#10;&#10;Description automatically generated">
            <a:extLst>
              <a:ext uri="{FF2B5EF4-FFF2-40B4-BE49-F238E27FC236}">
                <a16:creationId xmlns:a16="http://schemas.microsoft.com/office/drawing/2014/main" id="{186DD653-7F7A-7CDA-36A4-7A9D32F01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617" y="2835593"/>
            <a:ext cx="4536766" cy="3649304"/>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fade">
                                      <p:cBhvr>
                                        <p:cTn id="10" dur="500"/>
                                        <p:tgtEl>
                                          <p:spTgt spid="307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30722"/>
                                        </p:tgtEl>
                                      </p:cBhvr>
                                    </p:animEffect>
                                    <p:set>
                                      <p:cBhvr>
                                        <p:cTn id="18" dur="1" fill="hold">
                                          <p:stCondLst>
                                            <p:cond delay="499"/>
                                          </p:stCondLst>
                                        </p:cTn>
                                        <p:tgtEl>
                                          <p:spTgt spid="3072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D. </a:t>
            </a:r>
            <a:r>
              <a:rPr lang="en-US" b="1" i="1" err="1">
                <a:solidFill>
                  <a:srgbClr val="C00000"/>
                </a:solidFill>
              </a:rPr>
              <a:t>caspius</a:t>
            </a:r>
            <a:endParaRPr lang="en-US" b="1">
              <a:solidFill>
                <a:srgbClr val="C00000"/>
              </a:solidFill>
            </a:endParaRPr>
          </a:p>
        </p:txBody>
      </p:sp>
      <p:sp>
        <p:nvSpPr>
          <p:cNvPr id="17" name="Text Box 6"/>
          <p:cNvSpPr txBox="1">
            <a:spLocks noChangeArrowheads="1"/>
          </p:cNvSpPr>
          <p:nvPr/>
        </p:nvSpPr>
        <p:spPr bwMode="auto">
          <a:xfrm>
            <a:off x="179512"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ξηρά μέρη με αραιή βλάστηση, αλλά και κήπους, καλλιέργειες, ερείπια κ.λπ. Μέγιστο υψόμετρο τα 1600 </a:t>
            </a:r>
            <a:r>
              <a:rPr lang="en-US">
                <a:solidFill>
                  <a:schemeClr val="accent2"/>
                </a:solidFill>
              </a:rPr>
              <a:t>m.</a:t>
            </a:r>
            <a:endParaRPr lang="el-GR" b="1">
              <a:solidFill>
                <a:schemeClr val="accent2"/>
              </a:solidFill>
            </a:endParaRPr>
          </a:p>
        </p:txBody>
      </p:sp>
      <p:sp>
        <p:nvSpPr>
          <p:cNvPr id="18" name="Text Box 6"/>
          <p:cNvSpPr txBox="1">
            <a:spLocks noChangeArrowheads="1"/>
          </p:cNvSpPr>
          <p:nvPr/>
        </p:nvSpPr>
        <p:spPr bwMode="auto">
          <a:xfrm>
            <a:off x="179512" y="4092944"/>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Τρέφεται με μικρά θηλαστικά, πουλιά, σαύρες, άνουρα, αλλά και μικρότερα φίδια. Σημαντικός ο ρόλος του σε νησιωτικά οικοσυστήματα για την ρύθμιση των πληθυσμών των επιζήμιων τρωκτικών.</a:t>
            </a:r>
            <a:endParaRPr lang="el-GR" b="1">
              <a:solidFill>
                <a:schemeClr val="accent2"/>
              </a:solidFill>
            </a:endParaRPr>
          </a:p>
        </p:txBody>
      </p:sp>
      <p:sp>
        <p:nvSpPr>
          <p:cNvPr id="19" name="Text Box 6"/>
          <p:cNvSpPr txBox="1">
            <a:spLocks noChangeArrowheads="1"/>
          </p:cNvSpPr>
          <p:nvPr/>
        </p:nvSpPr>
        <p:spPr bwMode="auto">
          <a:xfrm>
            <a:off x="179512" y="2367849"/>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που το καλοκαίρι επιλέγει πρωινές και απογευματινές ώρες.  Μπορεί να πέφτει σε χειμερία νάρκη.</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Ικανός αναρριχητής, που πολλές φορές λιάζεται σε κλαδιά.</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Text Box 6"/>
          <p:cNvSpPr txBox="1">
            <a:spLocks noChangeArrowheads="1"/>
          </p:cNvSpPr>
          <p:nvPr/>
        </p:nvSpPr>
        <p:spPr bwMode="auto">
          <a:xfrm>
            <a:off x="179512" y="5541039"/>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Απρίλιος (με το πέρας της χειμερίας νάρκης).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6-12 αυγά από τα μέσα Ιουνίου έως  τις αρχές Ιουλίου. </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Μέσα Αυγούστου με αρχές Σεπτεμβρίου Μήκος μικρών: 22,5-25 </a:t>
            </a:r>
            <a:r>
              <a:rPr lang="en-US">
                <a:solidFill>
                  <a:srgbClr val="333399"/>
                </a:solidFill>
              </a:rPr>
              <a:t>cm</a:t>
            </a:r>
            <a:r>
              <a:rPr lang="el-GR">
                <a:solidFill>
                  <a:srgbClr val="333399"/>
                </a:solidFill>
              </a:rPr>
              <a:t>.</a:t>
            </a: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5496" y="76470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D. </a:t>
            </a:r>
            <a:r>
              <a:rPr lang="en-US" b="1" i="1" err="1">
                <a:solidFill>
                  <a:srgbClr val="C00000"/>
                </a:solidFill>
              </a:rPr>
              <a:t>jugularis</a:t>
            </a:r>
            <a:r>
              <a:rPr lang="en-US" b="1" i="1">
                <a:solidFill>
                  <a:srgbClr val="C00000"/>
                </a:solidFill>
              </a:rPr>
              <a:t> </a:t>
            </a:r>
            <a:r>
              <a:rPr lang="el-GR" b="1">
                <a:solidFill>
                  <a:srgbClr val="C00000"/>
                </a:solidFill>
              </a:rPr>
              <a:t>– </a:t>
            </a:r>
            <a:r>
              <a:rPr lang="el-GR" b="1" err="1">
                <a:solidFill>
                  <a:srgbClr val="C00000"/>
                </a:solidFill>
              </a:rPr>
              <a:t>Ζαμενής</a:t>
            </a:r>
            <a:r>
              <a:rPr lang="el-GR" b="1">
                <a:solidFill>
                  <a:srgbClr val="C00000"/>
                </a:solidFill>
              </a:rPr>
              <a:t> – </a:t>
            </a:r>
            <a:r>
              <a:rPr lang="en-US" b="1">
                <a:solidFill>
                  <a:srgbClr val="C00000"/>
                </a:solidFill>
              </a:rPr>
              <a:t>LC</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3794" name="Picture 2" descr="F:\1.Πανεπιστήμιο\Διδασκαλία\1.Προπτυχιακά\2.Πανίδα της Ελλάδος\Παραδόσεις\source files\2. Ερπετά\Dolichophis jugulari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9" y="1357316"/>
            <a:ext cx="4417316" cy="2932425"/>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F:\1.Πανεπιστήμιο\Διδασκαλία\1.Προπτυχιακά\2.Πανίδα της Ελλάδος\Παραδόσεις\source files\2. Ερπετά\Dolichophis jugulari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028" y="1422688"/>
            <a:ext cx="4435994" cy="280168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6511" y="4405400"/>
            <a:ext cx="9071993" cy="167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Εξωτερικά μορφολογικά στοιχεία παρόμοια με του </a:t>
            </a:r>
            <a:r>
              <a:rPr lang="en-US" i="1">
                <a:solidFill>
                  <a:schemeClr val="accent2"/>
                </a:solidFill>
              </a:rPr>
              <a:t>D. </a:t>
            </a:r>
            <a:r>
              <a:rPr lang="en-US" i="1" err="1">
                <a:solidFill>
                  <a:schemeClr val="accent2"/>
                </a:solidFill>
              </a:rPr>
              <a:t>caspius</a:t>
            </a:r>
            <a:r>
              <a:rPr lang="en-US">
                <a:solidFill>
                  <a:schemeClr val="accent2"/>
                </a:solidFill>
              </a:rPr>
              <a:t>. </a:t>
            </a:r>
          </a:p>
          <a:p>
            <a:pPr algn="just" fontAlgn="base">
              <a:lnSpc>
                <a:spcPct val="114000"/>
              </a:lnSpc>
              <a:spcBef>
                <a:spcPct val="0"/>
              </a:spcBef>
              <a:spcAft>
                <a:spcPct val="0"/>
              </a:spcAft>
              <a:buFont typeface="Arial" pitchFamily="34" charset="0"/>
              <a:buChar char="•"/>
              <a:tabLst>
                <a:tab pos="174625" algn="l"/>
                <a:tab pos="1436688" algn="l"/>
              </a:tabLst>
            </a:pPr>
            <a:r>
              <a:rPr lang="en-US" i="1">
                <a:solidFill>
                  <a:schemeClr val="accent2"/>
                </a:solidFill>
              </a:rPr>
              <a:t> </a:t>
            </a:r>
            <a:r>
              <a:rPr lang="el-GR">
                <a:solidFill>
                  <a:schemeClr val="accent2"/>
                </a:solidFill>
              </a:rPr>
              <a:t>Μόνη διαφορά στο χρωματισμό, καθώς το </a:t>
            </a:r>
            <a:r>
              <a:rPr lang="en-US" i="1">
                <a:solidFill>
                  <a:schemeClr val="accent2"/>
                </a:solidFill>
              </a:rPr>
              <a:t>D. </a:t>
            </a:r>
            <a:r>
              <a:rPr lang="en-US" i="1" err="1">
                <a:solidFill>
                  <a:schemeClr val="accent2"/>
                </a:solidFill>
              </a:rPr>
              <a:t>jugularis</a:t>
            </a:r>
            <a:r>
              <a:rPr lang="en-US">
                <a:solidFill>
                  <a:schemeClr val="accent2"/>
                </a:solidFill>
              </a:rPr>
              <a:t> </a:t>
            </a:r>
            <a:r>
              <a:rPr lang="el-GR">
                <a:solidFill>
                  <a:schemeClr val="accent2"/>
                </a:solidFill>
              </a:rPr>
              <a:t>είναι στη ράχη ομοιόμορφο σκούρο μαύρο ή σκούρο καστανό. Η κοιλιά είναι πορτοκαλί-κεραμιδί, και ο λαιμός μπορεί να φέρει χρώμα κιτρινωπό έως ξανθοκάστανο χρώμα.</a:t>
            </a:r>
          </a:p>
          <a:p>
            <a:pPr algn="just" fontAlgn="base">
              <a:lnSpc>
                <a:spcPct val="114000"/>
              </a:lnSpc>
              <a:spcBef>
                <a:spcPct val="0"/>
              </a:spcBef>
              <a:spcAft>
                <a:spcPct val="0"/>
              </a:spcAft>
              <a:buFont typeface="Arial" pitchFamily="34" charset="0"/>
              <a:buChar char="•"/>
              <a:tabLst>
                <a:tab pos="174625" algn="l"/>
                <a:tab pos="1436688" algn="l"/>
              </a:tabLst>
            </a:pPr>
            <a:endParaRPr lang="el-GR">
              <a:solidFill>
                <a:schemeClr val="accent2"/>
              </a:solidFill>
            </a:endParaRPr>
          </a:p>
        </p:txBody>
      </p:sp>
      <p:sp>
        <p:nvSpPr>
          <p:cNvPr id="9" name="Text Box 6"/>
          <p:cNvSpPr txBox="1">
            <a:spLocks noChangeArrowheads="1"/>
          </p:cNvSpPr>
          <p:nvPr/>
        </p:nvSpPr>
        <p:spPr bwMode="auto">
          <a:xfrm>
            <a:off x="0" y="6372036"/>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2,5+ </a:t>
            </a:r>
            <a:r>
              <a:rPr lang="en-US">
                <a:solidFill>
                  <a:srgbClr val="C00000"/>
                </a:solidFill>
              </a:rPr>
              <a:t>m</a:t>
            </a:r>
            <a:r>
              <a:rPr lang="el-GR">
                <a:solidFill>
                  <a:srgbClr val="C00000"/>
                </a:solidFill>
              </a:rPr>
              <a:t>! </a:t>
            </a:r>
            <a:r>
              <a:rPr lang="el-GR">
                <a:solidFill>
                  <a:schemeClr val="accent2"/>
                </a:solidFill>
              </a:rPr>
              <a:t>Οι νησιωτικοί πληθυσμοί δεν ξεπερνούν συχνά το </a:t>
            </a:r>
            <a:r>
              <a:rPr lang="el-GR">
                <a:solidFill>
                  <a:srgbClr val="C00000"/>
                </a:solidFill>
              </a:rPr>
              <a:t>1 </a:t>
            </a:r>
            <a:r>
              <a:rPr lang="en-US">
                <a:solidFill>
                  <a:srgbClr val="C00000"/>
                </a:solidFill>
              </a:rPr>
              <a:t>m</a:t>
            </a:r>
            <a:r>
              <a:rPr lang="el-GR">
                <a:solidFill>
                  <a:srgbClr val="C00000"/>
                </a:solidFill>
              </a:rPr>
              <a:t>.</a:t>
            </a:r>
            <a:endParaRPr lang="en-US">
              <a:solidFill>
                <a:srgbClr val="C00000"/>
              </a:solidFill>
            </a:endParaRPr>
          </a:p>
        </p:txBody>
      </p:sp>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fade">
                                      <p:cBhvr>
                                        <p:cTn id="10" dur="500"/>
                                        <p:tgtEl>
                                          <p:spTgt spid="33795"/>
                                        </p:tgtEl>
                                      </p:cBhvr>
                                    </p:animEffect>
                                  </p:childTnLst>
                                </p:cTn>
                              </p:par>
                              <p:par>
                                <p:cTn id="11" presetID="10" presetClass="entr" presetSubtype="0" fill="hold" nodeType="with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fade">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361879"/>
            <a:ext cx="8867872" cy="1583447"/>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Κυρίως ανατολικό είδος: Μέση Ανατολή και Ν. Τουρκία έως το Ιράν. Στην Ευρώπη υπάρχουν αναφορές για παρουσία και σε άλλες περιοχές των Βαλκανίων.</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 Ρόδο, στην Κω, στην Κάλυμνο, στη Νίσυρο, στη Σύμη και στο Καστελλόριζο (Δωδεκάνησα). Στο πρόσφατο παρελθόν αποτελούσε υποείδος του </a:t>
            </a:r>
            <a:r>
              <a:rPr lang="en-US" sz="1700" b="1" i="1">
                <a:solidFill>
                  <a:schemeClr val="accent2"/>
                </a:solidFill>
              </a:rPr>
              <a:t>D. </a:t>
            </a:r>
            <a:r>
              <a:rPr lang="en-US" sz="1700" b="1" i="1" err="1">
                <a:solidFill>
                  <a:schemeClr val="accent2"/>
                </a:solidFill>
              </a:rPr>
              <a:t>caspius</a:t>
            </a:r>
            <a:r>
              <a:rPr lang="en-US" sz="1700" b="1">
                <a:solidFill>
                  <a:schemeClr val="accent2"/>
                </a:solidFill>
              </a:rPr>
              <a:t>.</a:t>
            </a:r>
            <a:endParaRPr lang="el-GR" sz="1700" b="1">
              <a:solidFill>
                <a:schemeClr val="accent2"/>
              </a:solidFill>
            </a:endParaRPr>
          </a:p>
        </p:txBody>
      </p:sp>
      <p:sp>
        <p:nvSpPr>
          <p:cNvPr id="12" name="Ορθογώνιο 11"/>
          <p:cNvSpPr/>
          <p:nvPr/>
        </p:nvSpPr>
        <p:spPr>
          <a:xfrm>
            <a:off x="2483768" y="908720"/>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D. </a:t>
            </a:r>
            <a:r>
              <a:rPr lang="en-US" b="1" i="1" err="1">
                <a:solidFill>
                  <a:srgbClr val="C00000"/>
                </a:solidFill>
              </a:rPr>
              <a:t>jugularis</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1746" name="Picture 2" descr="F:\1.Πανεπιστήμιο\Διδασκαλία\1.Προπτυχιακά\2.Πανίδα της Ελλάδος\Παραδόσεις\source files\2. Ερπετά\D. jugulari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10" y="2966480"/>
            <a:ext cx="6960380" cy="37609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DADAF15D-0C06-1948-B87A-E3ED3A7BD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092" y="2945326"/>
            <a:ext cx="4777817" cy="3782090"/>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746"/>
                                        </p:tgtEl>
                                        <p:attrNameLst>
                                          <p:attrName>style.visibility</p:attrName>
                                        </p:attrNameLst>
                                      </p:cBhvr>
                                      <p:to>
                                        <p:strVal val="visible"/>
                                      </p:to>
                                    </p:set>
                                    <p:animEffect transition="in" filter="fade">
                                      <p:cBhvr>
                                        <p:cTn id="10" dur="500"/>
                                        <p:tgtEl>
                                          <p:spTgt spid="317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31746"/>
                                        </p:tgtEl>
                                      </p:cBhvr>
                                    </p:animEffect>
                                    <p:set>
                                      <p:cBhvr>
                                        <p:cTn id="18" dur="1" fill="hold">
                                          <p:stCondLst>
                                            <p:cond delay="499"/>
                                          </p:stCondLst>
                                        </p:cTn>
                                        <p:tgtEl>
                                          <p:spTgt spid="3174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D. </a:t>
            </a:r>
            <a:r>
              <a:rPr lang="en-US" b="1" i="1" err="1">
                <a:solidFill>
                  <a:srgbClr val="C00000"/>
                </a:solidFill>
              </a:rPr>
              <a:t>jugularis</a:t>
            </a:r>
            <a:endParaRPr lang="en-US" b="1">
              <a:solidFill>
                <a:srgbClr val="C00000"/>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Text Box 6"/>
          <p:cNvSpPr txBox="1">
            <a:spLocks noChangeArrowheads="1"/>
          </p:cNvSpPr>
          <p:nvPr/>
        </p:nvSpPr>
        <p:spPr bwMode="auto">
          <a:xfrm>
            <a:off x="179512"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Ευρύ φάσμα μεσογειακών βιοτόπων με φρύγανα και μακκία βλάστηση. Επίσης κοντά σε κατοικημένες περιοχές.</a:t>
            </a:r>
            <a:endParaRPr lang="el-GR" b="1">
              <a:solidFill>
                <a:schemeClr val="accent2"/>
              </a:solidFill>
            </a:endParaRPr>
          </a:p>
        </p:txBody>
      </p:sp>
      <p:sp>
        <p:nvSpPr>
          <p:cNvPr id="11" name="Text Box 6"/>
          <p:cNvSpPr txBox="1">
            <a:spLocks noChangeArrowheads="1"/>
          </p:cNvSpPr>
          <p:nvPr/>
        </p:nvSpPr>
        <p:spPr bwMode="auto">
          <a:xfrm>
            <a:off x="179512" y="3815945"/>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Τρέφεται με μικρά θηλαστικά, πουλιά, σαύρες, άνουρα, αλλά και μικρότερα φίδια. Σημαντικός ο ρόλος του στα νησιωτικά οικοσυστήματα για την ρύθμιση των πληθυσμών των επιζήμιων τρωκτικών.</a:t>
            </a:r>
            <a:endParaRPr lang="el-GR" b="1">
              <a:solidFill>
                <a:schemeClr val="accent2"/>
              </a:solidFill>
            </a:endParaRPr>
          </a:p>
        </p:txBody>
      </p:sp>
      <p:sp>
        <p:nvSpPr>
          <p:cNvPr id="12" name="Text Box 6"/>
          <p:cNvSpPr txBox="1">
            <a:spLocks noChangeArrowheads="1"/>
          </p:cNvSpPr>
          <p:nvPr/>
        </p:nvSpPr>
        <p:spPr bwMode="auto">
          <a:xfrm>
            <a:off x="179512" y="2644848"/>
            <a:ext cx="87849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Όπως το </a:t>
            </a:r>
            <a:r>
              <a:rPr lang="en-US" i="1">
                <a:solidFill>
                  <a:schemeClr val="accent2"/>
                </a:solidFill>
              </a:rPr>
              <a:t>D. </a:t>
            </a:r>
            <a:r>
              <a:rPr lang="en-US" i="1" err="1">
                <a:solidFill>
                  <a:schemeClr val="accent2"/>
                </a:solidFill>
              </a:rPr>
              <a:t>caspius</a:t>
            </a:r>
            <a:r>
              <a:rPr lang="en-US" i="1">
                <a:solidFill>
                  <a:schemeClr val="accent2"/>
                </a:solidFill>
              </a:rPr>
              <a:t>.</a:t>
            </a:r>
            <a:endParaRPr lang="el-GR" i="1">
              <a:solidFill>
                <a:schemeClr val="accent2"/>
              </a:solidFill>
            </a:endParaRPr>
          </a:p>
        </p:txBody>
      </p:sp>
      <p:sp>
        <p:nvSpPr>
          <p:cNvPr id="13" name="Text Box 6"/>
          <p:cNvSpPr txBox="1">
            <a:spLocks noChangeArrowheads="1"/>
          </p:cNvSpPr>
          <p:nvPr/>
        </p:nvSpPr>
        <p:spPr bwMode="auto">
          <a:xfrm>
            <a:off x="179512" y="5541039"/>
            <a:ext cx="87849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r>
              <a:rPr lang="en-US" b="1">
                <a:solidFill>
                  <a:srgbClr val="C00000"/>
                </a:solidFill>
              </a:rPr>
              <a:t>: </a:t>
            </a:r>
            <a:r>
              <a:rPr lang="el-GR">
                <a:solidFill>
                  <a:schemeClr val="accent2"/>
                </a:solidFill>
              </a:rPr>
              <a:t>Όπως το </a:t>
            </a:r>
            <a:r>
              <a:rPr lang="en-US" i="1">
                <a:solidFill>
                  <a:schemeClr val="accent2"/>
                </a:solidFill>
              </a:rPr>
              <a:t>D. </a:t>
            </a:r>
            <a:r>
              <a:rPr lang="en-US" i="1" err="1">
                <a:solidFill>
                  <a:schemeClr val="accent2"/>
                </a:solidFill>
              </a:rPr>
              <a:t>caspius</a:t>
            </a:r>
            <a:endParaRPr lang="el-GR">
              <a:solidFill>
                <a:srgbClr val="333399"/>
              </a:solidFill>
            </a:endParaRP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653136"/>
            <a:ext cx="9071993" cy="198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Μεσαίου μεγέθους φίδι με εύρωστο σώμα. Ευδιάκριτο κεφάλι με αποστρογγυλωμένο ρύγχος. 23-25 σειρές φολίδων στο μέσο του σώματος. Κυκλική κόρη.</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Το χρώμα είναι στη βάση του γκρι-καστανό με λαδί-καστανές, ρομβοειδείς κηλίδες (πιο έντονες και καφετί στα νεαρά άτομα), οι οποίες πλησιάζοντας την ουρά ενώνονται σε δύο παράλληλες ταινίες που μπορεί να συνενώνονται σε μία. Λαδί-καστανές κηλίδες και στα πλάγια του σώματος. Εγκάρσια σκούρα ταινία ενώνει τα μάτια. Γκρι-άσπρη κοιλιά. </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Hemorrhois</a:t>
            </a:r>
            <a:r>
              <a:rPr lang="el-GR" b="1" i="1">
                <a:solidFill>
                  <a:srgbClr val="C00000"/>
                </a:solidFill>
              </a:rPr>
              <a:t> </a:t>
            </a:r>
            <a:r>
              <a:rPr lang="el-GR" b="1">
                <a:solidFill>
                  <a:srgbClr val="C00000"/>
                </a:solidFill>
              </a:rPr>
              <a:t>(πρώην </a:t>
            </a:r>
            <a:r>
              <a:rPr lang="en-US" b="1" i="1" err="1">
                <a:solidFill>
                  <a:srgbClr val="C00000"/>
                </a:solidFill>
              </a:rPr>
              <a:t>Coluber</a:t>
            </a:r>
            <a:r>
              <a:rPr lang="el-GR" b="1">
                <a:solidFill>
                  <a:srgbClr val="C00000"/>
                </a:solidFill>
              </a:rPr>
              <a:t>):</a:t>
            </a:r>
            <a:r>
              <a:rPr lang="el-GR" b="1" i="1">
                <a:solidFill>
                  <a:srgbClr val="C00000"/>
                </a:solidFill>
              </a:rPr>
              <a:t> </a:t>
            </a:r>
            <a:r>
              <a:rPr lang="el-GR" b="1">
                <a:solidFill>
                  <a:schemeClr val="accent2"/>
                </a:solidFill>
              </a:rPr>
              <a:t>1 είδος</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H. </a:t>
            </a:r>
            <a:r>
              <a:rPr lang="en-US" b="1" i="1" err="1">
                <a:solidFill>
                  <a:srgbClr val="C00000"/>
                </a:solidFill>
              </a:rPr>
              <a:t>nummifer</a:t>
            </a:r>
            <a:r>
              <a:rPr lang="en-US" b="1" i="1">
                <a:solidFill>
                  <a:srgbClr val="C00000"/>
                </a:solidFill>
              </a:rPr>
              <a:t> </a:t>
            </a:r>
            <a:r>
              <a:rPr lang="el-GR" b="1">
                <a:solidFill>
                  <a:srgbClr val="C00000"/>
                </a:solidFill>
              </a:rPr>
              <a:t>– </a:t>
            </a:r>
            <a:r>
              <a:rPr lang="el-GR" b="1" err="1">
                <a:solidFill>
                  <a:srgbClr val="C00000"/>
                </a:solidFill>
              </a:rPr>
              <a:t>Λεβαντόφιδο</a:t>
            </a:r>
            <a:r>
              <a:rPr lang="el-GR" b="1">
                <a:solidFill>
                  <a:srgbClr val="C00000"/>
                </a:solidFill>
              </a:rPr>
              <a:t> – </a:t>
            </a:r>
            <a:r>
              <a:rPr lang="en-US" b="1">
                <a:solidFill>
                  <a:srgbClr val="C00000"/>
                </a:solidFill>
              </a:rPr>
              <a:t>LC</a:t>
            </a:r>
          </a:p>
        </p:txBody>
      </p:sp>
      <p:sp>
        <p:nvSpPr>
          <p:cNvPr id="14" name="Text Box 6"/>
          <p:cNvSpPr txBox="1">
            <a:spLocks noChangeArrowheads="1"/>
          </p:cNvSpPr>
          <p:nvPr/>
        </p:nvSpPr>
        <p:spPr bwMode="auto">
          <a:xfrm>
            <a:off x="0" y="6516052"/>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70-100</a:t>
            </a:r>
            <a:r>
              <a:rPr lang="en-US">
                <a:solidFill>
                  <a:srgbClr val="C00000"/>
                </a:solidFill>
              </a:rPr>
              <a:t>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5842" name="Picture 2" descr="F:\1.Πανεπιστήμιο\Διδασκαλία\1.Προπτυχιακά\2.Πανίδα της Ελλάδος\Παραδόσεις\source files\2. Ερπετά\Hemorrhois nummifer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55254"/>
            <a:ext cx="44958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F:\1.Πανεπιστήμιο\Διδασκαλία\1.Προπτυχιακά\2.Πανίδα της Ελλάδος\Παραδόσεις\source files\2. Ερπετά\Hemorrhois nummifer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603" y="1447625"/>
            <a:ext cx="4090809" cy="313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5843"/>
                                        </p:tgtEl>
                                        <p:attrNameLst>
                                          <p:attrName>style.visibility</p:attrName>
                                        </p:attrNameLst>
                                      </p:cBhvr>
                                      <p:to>
                                        <p:strVal val="visible"/>
                                      </p:to>
                                    </p:set>
                                    <p:animEffect transition="in" filter="fade">
                                      <p:cBhvr>
                                        <p:cTn id="15" dur="500"/>
                                        <p:tgtEl>
                                          <p:spTgt spid="35843"/>
                                        </p:tgtEl>
                                      </p:cBhvr>
                                    </p:animEffect>
                                  </p:childTnLst>
                                </p:cTn>
                              </p:par>
                              <p:par>
                                <p:cTn id="16" presetID="10" presetClass="entr" presetSubtype="0" fill="hold" nodeType="withEffect">
                                  <p:stCondLst>
                                    <p:cond delay="0"/>
                                  </p:stCondLst>
                                  <p:childTnLst>
                                    <p:set>
                                      <p:cBhvr>
                                        <p:cTn id="17" dur="1" fill="hold">
                                          <p:stCondLst>
                                            <p:cond delay="0"/>
                                          </p:stCondLst>
                                        </p:cTn>
                                        <p:tgtEl>
                                          <p:spTgt spid="35842"/>
                                        </p:tgtEl>
                                        <p:attrNameLst>
                                          <p:attrName>style.visibility</p:attrName>
                                        </p:attrNameLst>
                                      </p:cBhvr>
                                      <p:to>
                                        <p:strVal val="visible"/>
                                      </p:to>
                                    </p:set>
                                    <p:animEffect transition="in" filter="fade">
                                      <p:cBhvr>
                                        <p:cTn id="18" dur="500"/>
                                        <p:tgtEl>
                                          <p:spTgt spid="358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285224"/>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Ανατολική εξάπλωση σε Τουρκία, Κύπρο, Μέση Ανατολή και Β Αίγυπτο, μέχρι της </a:t>
            </a:r>
            <a:r>
              <a:rPr lang="el-GR" sz="1700" b="1" err="1">
                <a:solidFill>
                  <a:schemeClr val="accent2"/>
                </a:solidFill>
              </a:rPr>
              <a:t>παρακαυκάσιες</a:t>
            </a:r>
            <a:r>
              <a:rPr lang="el-GR" sz="1700" b="1">
                <a:solidFill>
                  <a:schemeClr val="accent2"/>
                </a:solidFill>
              </a:rPr>
              <a:t> χώρες</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στην Α Μακεδονία στη Θράκη και στα νησιά Θάσο και Σαμοθράκη.</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H. </a:t>
            </a:r>
            <a:r>
              <a:rPr lang="en-US" b="1" i="1" err="1">
                <a:solidFill>
                  <a:srgbClr val="C00000"/>
                </a:solidFill>
              </a:rPr>
              <a:t>nummifer</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4818" name="Picture 2" descr="F:\1.Πανεπιστήμιο\Διδασκαλία\1.Προπτυχιακά\2.Πανίδα της Ελλάδος\Παραδόσεις\source files\2. Ερπετά\H. nummifer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2924944"/>
            <a:ext cx="5667375" cy="3781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red squares&#10;&#10;Description automatically generated">
            <a:extLst>
              <a:ext uri="{FF2B5EF4-FFF2-40B4-BE49-F238E27FC236}">
                <a16:creationId xmlns:a16="http://schemas.microsoft.com/office/drawing/2014/main" id="{DBA9CE0E-65CD-3752-87E1-5AE569A79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817" y="2817684"/>
            <a:ext cx="4942366" cy="3945985"/>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818"/>
                                        </p:tgtEl>
                                        <p:attrNameLst>
                                          <p:attrName>style.visibility</p:attrName>
                                        </p:attrNameLst>
                                      </p:cBhvr>
                                      <p:to>
                                        <p:strVal val="visible"/>
                                      </p:to>
                                    </p:set>
                                    <p:animEffect transition="in" filter="fade">
                                      <p:cBhvr>
                                        <p:cTn id="10" dur="500"/>
                                        <p:tgtEl>
                                          <p:spTgt spid="348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34818"/>
                                        </p:tgtEl>
                                      </p:cBhvr>
                                    </p:animEffect>
                                    <p:set>
                                      <p:cBhvr>
                                        <p:cTn id="18" dur="1" fill="hold">
                                          <p:stCondLst>
                                            <p:cond delay="499"/>
                                          </p:stCondLst>
                                        </p:cTn>
                                        <p:tgtEl>
                                          <p:spTgt spid="3481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H. </a:t>
            </a:r>
            <a:r>
              <a:rPr lang="en-US" b="1" i="1" err="1">
                <a:solidFill>
                  <a:srgbClr val="C00000"/>
                </a:solidFill>
              </a:rPr>
              <a:t>nummifer</a:t>
            </a:r>
            <a:endParaRPr lang="en-US" b="1">
              <a:solidFill>
                <a:srgbClr val="C00000"/>
              </a:solidFill>
            </a:endParaRPr>
          </a:p>
        </p:txBody>
      </p:sp>
      <p:sp>
        <p:nvSpPr>
          <p:cNvPr id="17" name="Text Box 6"/>
          <p:cNvSpPr txBox="1">
            <a:spLocks noChangeArrowheads="1"/>
          </p:cNvSpPr>
          <p:nvPr/>
        </p:nvSpPr>
        <p:spPr bwMode="auto">
          <a:xfrm>
            <a:off x="179512"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ξηρές, πετρώδεις θέσεις με χαμηλή βλάστηση, ακόμη και παρυφές οικισμών και εγκαταλελειμμένες καλλιέργειες.</a:t>
            </a:r>
            <a:endParaRPr lang="el-GR" b="1">
              <a:solidFill>
                <a:schemeClr val="accent2"/>
              </a:solidFill>
            </a:endParaRPr>
          </a:p>
        </p:txBody>
      </p:sp>
      <p:sp>
        <p:nvSpPr>
          <p:cNvPr id="18" name="Text Box 6"/>
          <p:cNvSpPr txBox="1">
            <a:spLocks noChangeArrowheads="1"/>
          </p:cNvSpPr>
          <p:nvPr/>
        </p:nvSpPr>
        <p:spPr bwMode="auto">
          <a:xfrm>
            <a:off x="179512" y="4310903"/>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Τρέφεται με μικρά θηλαστικά, σαύρες και πουλιά που θανατώνει με περίσφιξη.</a:t>
            </a:r>
            <a:endParaRPr lang="el-GR" b="1">
              <a:solidFill>
                <a:schemeClr val="accent2"/>
              </a:solidFill>
            </a:endParaRPr>
          </a:p>
        </p:txBody>
      </p:sp>
      <p:sp>
        <p:nvSpPr>
          <p:cNvPr id="19" name="Text Box 6"/>
          <p:cNvSpPr txBox="1">
            <a:spLocks noChangeArrowheads="1"/>
          </p:cNvSpPr>
          <p:nvPr/>
        </p:nvSpPr>
        <p:spPr bwMode="auto">
          <a:xfrm>
            <a:off x="179512" y="2199830"/>
            <a:ext cx="87849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σβέλτο και ευκίνητο φίδι.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Αποφεύγει τους πιθανούς εχθρούς, υιοθετώντας τα χρώματα των οχιών που βρίσκονται στην περιοχή (</a:t>
            </a:r>
            <a:r>
              <a:rPr lang="en-US" i="1" err="1">
                <a:solidFill>
                  <a:schemeClr val="accent2"/>
                </a:solidFill>
              </a:rPr>
              <a:t>Montivipera</a:t>
            </a:r>
            <a:r>
              <a:rPr lang="en-US" i="1">
                <a:solidFill>
                  <a:schemeClr val="accent2"/>
                </a:solidFill>
              </a:rPr>
              <a:t> </a:t>
            </a:r>
            <a:r>
              <a:rPr lang="en-US" i="1" err="1">
                <a:solidFill>
                  <a:schemeClr val="accent2"/>
                </a:solidFill>
              </a:rPr>
              <a:t>xanthina</a:t>
            </a:r>
            <a:r>
              <a:rPr lang="en-US">
                <a:solidFill>
                  <a:schemeClr val="accent2"/>
                </a:solidFill>
              </a:rPr>
              <a:t>)</a:t>
            </a:r>
            <a:r>
              <a:rPr lang="el-GR">
                <a:solidFill>
                  <a:schemeClr val="accent2"/>
                </a:solidFill>
              </a:rPr>
              <a:t>, δίνοντας την εντύπωση ότι είναι δηλητηριώδες, Όμως δεν φέρει το μεγάλο, τριγωνικό κεφάλι και δεν φέρει την κάθετη κόρη των οχιών.</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
        <p:nvSpPr>
          <p:cNvPr id="20" name="Text Box 6"/>
          <p:cNvSpPr txBox="1">
            <a:spLocks noChangeArrowheads="1"/>
          </p:cNvSpPr>
          <p:nvPr/>
        </p:nvSpPr>
        <p:spPr bwMode="auto">
          <a:xfrm>
            <a:off x="179512" y="5313982"/>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Όλη η άνοιξη ως και τις αρχές καλοκαιριού στα βόρεια.</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10 αυγά το καλοκαίρι.</a:t>
            </a:r>
            <a:endParaRPr lang="el-GR">
              <a:solidFill>
                <a:srgbClr val="00B050"/>
              </a:solidFill>
            </a:endParaRP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6-8 εβδομάδες αργότερα.</a:t>
            </a:r>
          </a:p>
          <a:p>
            <a:pPr algn="just" fontAlgn="base">
              <a:spcBef>
                <a:spcPct val="0"/>
              </a:spcBef>
              <a:spcAft>
                <a:spcPct val="0"/>
              </a:spcAft>
              <a:tabLst>
                <a:tab pos="900113" algn="l"/>
              </a:tabLst>
            </a:pPr>
            <a:endParaRPr lang="el-GR">
              <a:solidFill>
                <a:srgbClr val="333399"/>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437112"/>
            <a:ext cx="9071993" cy="222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0000"/>
              </a:lnSpc>
              <a:spcBef>
                <a:spcPct val="0"/>
              </a:spcBef>
              <a:spcAft>
                <a:spcPct val="0"/>
              </a:spcAft>
              <a:buFont typeface="Arial" pitchFamily="34" charset="0"/>
              <a:buChar char="•"/>
              <a:tabLst>
                <a:tab pos="174625" algn="l"/>
                <a:tab pos="1436688" algn="l"/>
              </a:tabLst>
            </a:pPr>
            <a:r>
              <a:rPr lang="el-GR">
                <a:solidFill>
                  <a:schemeClr val="accent2"/>
                </a:solidFill>
              </a:rPr>
              <a:t> Μεσαίου-μεγάλου μεγέθους, δυνατό φίδι. Το κεφάλι ευδιάκριτο και το ρύγχος στρογγυλοποιημένο. 1 προσοφθάλμια φολίδα και 2 οπισθοφθάλμιες.</a:t>
            </a:r>
          </a:p>
          <a:p>
            <a:pPr algn="just" fontAlgn="base">
              <a:lnSpc>
                <a:spcPct val="110000"/>
              </a:lnSpc>
              <a:spcBef>
                <a:spcPct val="0"/>
              </a:spcBef>
              <a:spcAft>
                <a:spcPct val="0"/>
              </a:spcAft>
              <a:buFont typeface="Arial" pitchFamily="34" charset="0"/>
              <a:buChar char="•"/>
              <a:tabLst>
                <a:tab pos="174625" algn="l"/>
                <a:tab pos="1436688" algn="l"/>
              </a:tabLst>
            </a:pPr>
            <a:r>
              <a:rPr lang="el-GR">
                <a:solidFill>
                  <a:schemeClr val="accent2"/>
                </a:solidFill>
              </a:rPr>
              <a:t> 19 σειρές φολίδων στο μέσο του σώματος. Λεπτή άσπρη ταινία διασχίζει κατά το διαμήκη άξονα τις φολίδες. </a:t>
            </a:r>
          </a:p>
          <a:p>
            <a:pPr algn="just" fontAlgn="base">
              <a:lnSpc>
                <a:spcPct val="110000"/>
              </a:lnSpc>
              <a:spcBef>
                <a:spcPct val="0"/>
              </a:spcBef>
              <a:spcAft>
                <a:spcPct val="0"/>
              </a:spcAft>
              <a:buFont typeface="Arial" pitchFamily="34" charset="0"/>
              <a:buChar char="•"/>
              <a:tabLst>
                <a:tab pos="174625" algn="l"/>
                <a:tab pos="1436688" algn="l"/>
              </a:tabLst>
            </a:pPr>
            <a:r>
              <a:rPr lang="el-GR">
                <a:solidFill>
                  <a:schemeClr val="accent2"/>
                </a:solidFill>
              </a:rPr>
              <a:t> Βασικός χρωματισμός ράχης γκρίζος-καστανός έως γκρίζος-λαδί με ακανόνιστα στίγματα στο πρόσθιο τμήμα του σώματος, τα οποία σταδιακά ‘σβήνουν’ στο οπίσθιο. Κοιλιακές πλάκες κιτρινωπές-κρεμ και στα άκρα τους φέρουν μαύρες βούλες.</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Hierophis</a:t>
            </a:r>
            <a:r>
              <a:rPr lang="en-US" b="1" i="1">
                <a:solidFill>
                  <a:srgbClr val="C00000"/>
                </a:solidFill>
              </a:rPr>
              <a:t>  </a:t>
            </a:r>
            <a:r>
              <a:rPr lang="el-GR" b="1">
                <a:solidFill>
                  <a:srgbClr val="C00000"/>
                </a:solidFill>
              </a:rPr>
              <a:t>(πρώην </a:t>
            </a:r>
            <a:r>
              <a:rPr lang="en-US" b="1" i="1" err="1">
                <a:solidFill>
                  <a:srgbClr val="C00000"/>
                </a:solidFill>
              </a:rPr>
              <a:t>Coluber</a:t>
            </a:r>
            <a:r>
              <a:rPr lang="el-GR" b="1">
                <a:solidFill>
                  <a:srgbClr val="C00000"/>
                </a:solidFill>
              </a:rPr>
              <a:t>):</a:t>
            </a:r>
            <a:r>
              <a:rPr lang="el-GR" b="1" i="1">
                <a:solidFill>
                  <a:srgbClr val="C00000"/>
                </a:solidFill>
              </a:rPr>
              <a:t> </a:t>
            </a:r>
            <a:r>
              <a:rPr lang="en-US" b="1">
                <a:solidFill>
                  <a:schemeClr val="accent2"/>
                </a:solidFill>
              </a:rPr>
              <a:t>2 </a:t>
            </a:r>
            <a:r>
              <a:rPr lang="el-GR" b="1">
                <a:solidFill>
                  <a:schemeClr val="accent2"/>
                </a:solidFill>
              </a:rPr>
              <a:t>είδη</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H. </a:t>
            </a:r>
            <a:r>
              <a:rPr lang="en-US" b="1" i="1" err="1">
                <a:solidFill>
                  <a:srgbClr val="C00000"/>
                </a:solidFill>
              </a:rPr>
              <a:t>gemonensis</a:t>
            </a:r>
            <a:r>
              <a:rPr lang="en-US" b="1" i="1">
                <a:solidFill>
                  <a:srgbClr val="C00000"/>
                </a:solidFill>
              </a:rPr>
              <a:t> </a:t>
            </a:r>
            <a:r>
              <a:rPr lang="el-GR" b="1">
                <a:solidFill>
                  <a:srgbClr val="C00000"/>
                </a:solidFill>
              </a:rPr>
              <a:t>– Δεντρογαλιά – </a:t>
            </a:r>
            <a:r>
              <a:rPr lang="en-US" b="1">
                <a:solidFill>
                  <a:srgbClr val="C00000"/>
                </a:solidFill>
              </a:rPr>
              <a:t>LC</a:t>
            </a:r>
          </a:p>
        </p:txBody>
      </p:sp>
      <p:sp>
        <p:nvSpPr>
          <p:cNvPr id="14" name="Text Box 6"/>
          <p:cNvSpPr txBox="1">
            <a:spLocks noChangeArrowheads="1"/>
          </p:cNvSpPr>
          <p:nvPr/>
        </p:nvSpPr>
        <p:spPr bwMode="auto">
          <a:xfrm>
            <a:off x="0" y="6516052"/>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100-130</a:t>
            </a:r>
            <a:r>
              <a:rPr lang="en-US">
                <a:solidFill>
                  <a:srgbClr val="C00000"/>
                </a:solidFill>
              </a:rPr>
              <a:t>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6867" name="Picture 3" descr="F:\1.Πανεπιστήμιο\Διδασκαλία\1.Προπτυχιακά\2.Πανίδα της Ελλάδος\Παραδόσεις\source files\2. Ερπετά\Hierophis gemonensi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003" y="1446262"/>
            <a:ext cx="44958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F:\1.Πανεπιστήμιο\Διδασκαλία\1.Προπτυχιακά\2.Πανίδα της Ελλάδος\Παραδόσεις\source files\2. Ερπετά\Hierophis gemonensis 2.png"/>
          <p:cNvPicPr>
            <a:picLocks noChangeAspect="1" noChangeArrowheads="1"/>
          </p:cNvPicPr>
          <p:nvPr/>
        </p:nvPicPr>
        <p:blipFill rotWithShape="1">
          <a:blip r:embed="rId4">
            <a:extLst>
              <a:ext uri="{28A0092B-C50C-407E-A947-70E740481C1C}">
                <a14:useLocalDpi xmlns:a14="http://schemas.microsoft.com/office/drawing/2010/main" val="0"/>
              </a:ext>
            </a:extLst>
          </a:blip>
          <a:srcRect t="9581"/>
          <a:stretch/>
        </p:blipFill>
        <p:spPr bwMode="auto">
          <a:xfrm>
            <a:off x="204100" y="1486218"/>
            <a:ext cx="4467225" cy="2945452"/>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F:\1.Πανεπιστήμιο\Διδασκαλία\1.Προπτυχιακά\2.Πανίδα της Ελλάδος\Παραδόσεις\source files\2. Ερπετά\Hierophis gemonensis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20" y="1442464"/>
            <a:ext cx="4505325" cy="305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6868"/>
                                        </p:tgtEl>
                                        <p:attrNameLst>
                                          <p:attrName>style.visibility</p:attrName>
                                        </p:attrNameLst>
                                      </p:cBhvr>
                                      <p:to>
                                        <p:strVal val="visible"/>
                                      </p:to>
                                    </p:set>
                                    <p:animEffect transition="in" filter="fade">
                                      <p:cBhvr>
                                        <p:cTn id="15" dur="500"/>
                                        <p:tgtEl>
                                          <p:spTgt spid="36868"/>
                                        </p:tgtEl>
                                      </p:cBhvr>
                                    </p:animEffect>
                                  </p:childTnLst>
                                </p:cTn>
                              </p:par>
                              <p:par>
                                <p:cTn id="16" presetID="10" presetClass="entr" presetSubtype="0" fill="hold" nodeType="withEffect">
                                  <p:stCondLst>
                                    <p:cond delay="0"/>
                                  </p:stCondLst>
                                  <p:childTnLst>
                                    <p:set>
                                      <p:cBhvr>
                                        <p:cTn id="17" dur="1" fill="hold">
                                          <p:stCondLst>
                                            <p:cond delay="0"/>
                                          </p:stCondLst>
                                        </p:cTn>
                                        <p:tgtEl>
                                          <p:spTgt spid="36867"/>
                                        </p:tgtEl>
                                        <p:attrNameLst>
                                          <p:attrName>style.visibility</p:attrName>
                                        </p:attrNameLst>
                                      </p:cBhvr>
                                      <p:to>
                                        <p:strVal val="visible"/>
                                      </p:to>
                                    </p:set>
                                    <p:animEffect transition="in" filter="fade">
                                      <p:cBhvr>
                                        <p:cTn id="18" dur="500"/>
                                        <p:tgtEl>
                                          <p:spTgt spid="368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500"/>
                                        <p:tgtEl>
                                          <p:spTgt spid="12">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6866"/>
                                        </p:tgtEl>
                                        <p:attrNameLst>
                                          <p:attrName>style.visibility</p:attrName>
                                        </p:attrNameLst>
                                      </p:cBhvr>
                                      <p:to>
                                        <p:strVal val="visible"/>
                                      </p:to>
                                    </p:set>
                                    <p:animEffect transition="in" filter="fade">
                                      <p:cBhvr>
                                        <p:cTn id="39"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285224"/>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Βαλκανικό είδος. Από τις ακτές της Αδριατικής και τη ΒΑ Ιταλία μέχρι την Ελλάδα.</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δυτικά της Πίνδου, στη Στερεά Ελλάδα και στην Πελοπόννησο. Νησιωτικά εξαπλώνεται στα Ιόνια νησιά την Κρήτη, τις Δ Κυκλάδες, την Αίγινα και την Εύβοια.</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H. </a:t>
            </a:r>
            <a:r>
              <a:rPr lang="en-US" b="1" i="1" err="1">
                <a:solidFill>
                  <a:srgbClr val="C00000"/>
                </a:solidFill>
              </a:rPr>
              <a:t>gemonensis</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8914" name="Picture 2" descr="F:\1.Πανεπιστήμιο\Διδασκαλία\1.Προπτυχιακά\2.Πανίδα της Ελλάδος\Παραδόσεις\source files\2. Ερπετά\H. gemonensi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800830"/>
            <a:ext cx="4320480" cy="39405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5AF50F28-ED1D-645E-9B91-93222AF99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302" y="2800830"/>
            <a:ext cx="4965396" cy="3940538"/>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914"/>
                                        </p:tgtEl>
                                        <p:attrNameLst>
                                          <p:attrName>style.visibility</p:attrName>
                                        </p:attrNameLst>
                                      </p:cBhvr>
                                      <p:to>
                                        <p:strVal val="visible"/>
                                      </p:to>
                                    </p:set>
                                    <p:animEffect transition="in" filter="fade">
                                      <p:cBhvr>
                                        <p:cTn id="10" dur="500"/>
                                        <p:tgtEl>
                                          <p:spTgt spid="38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38914"/>
                                        </p:tgtEl>
                                      </p:cBhvr>
                                    </p:animEffect>
                                    <p:set>
                                      <p:cBhvr>
                                        <p:cTn id="18" dur="1" fill="hold">
                                          <p:stCondLst>
                                            <p:cond delay="499"/>
                                          </p:stCondLst>
                                        </p:cTn>
                                        <p:tgtEl>
                                          <p:spTgt spid="3891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Boidae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39388" y="3055894"/>
            <a:ext cx="446737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Φέρουν ζεύγος πνευμόνων, σπιρούνια εκατέρωθεν της αμάρας και προγναθικά οστά χωρίς δόντια. Πολλά είδη φέρουν χειλικούς </a:t>
            </a:r>
            <a:r>
              <a:rPr lang="el-GR" err="1">
                <a:solidFill>
                  <a:schemeClr val="accent2"/>
                </a:solidFill>
              </a:rPr>
              <a:t>θερμοϋποδοχείς</a:t>
            </a:r>
            <a:r>
              <a:rPr lang="el-GR">
                <a:solidFill>
                  <a:schemeClr val="accent2"/>
                </a:solidFill>
              </a:rPr>
              <a:t> υπέρυθρης ακτινοβολίας (</a:t>
            </a:r>
            <a:r>
              <a:rPr lang="el-GR" err="1">
                <a:solidFill>
                  <a:schemeClr val="accent2"/>
                </a:solidFill>
              </a:rPr>
              <a:t>βοθρία</a:t>
            </a:r>
            <a:r>
              <a:rPr lang="el-GR">
                <a:solidFill>
                  <a:schemeClr val="accent2"/>
                </a:solidFill>
              </a:rPr>
              <a:t>). </a:t>
            </a:r>
            <a:endParaRPr lang="en-GB">
              <a:solidFill>
                <a:schemeClr val="accent2"/>
              </a:solidFill>
            </a:endParaRPr>
          </a:p>
        </p:txBody>
      </p:sp>
      <p:sp>
        <p:nvSpPr>
          <p:cNvPr id="15" name="Text Box 4"/>
          <p:cNvSpPr txBox="1">
            <a:spLocks noChangeArrowheads="1"/>
          </p:cNvSpPr>
          <p:nvPr/>
        </p:nvSpPr>
        <p:spPr bwMode="auto">
          <a:xfrm>
            <a:off x="-39388" y="2041782"/>
            <a:ext cx="44673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Έχουν την τάση να είναι μάλλον νυκτόβια είδη.</a:t>
            </a:r>
            <a:endParaRPr lang="en-GB">
              <a:solidFill>
                <a:schemeClr val="accent2"/>
              </a:solidFill>
            </a:endParaRPr>
          </a:p>
        </p:txBody>
      </p:sp>
      <p:sp>
        <p:nvSpPr>
          <p:cNvPr id="17" name="Text Box 4"/>
          <p:cNvSpPr txBox="1">
            <a:spLocks noChangeArrowheads="1"/>
          </p:cNvSpPr>
          <p:nvPr/>
        </p:nvSpPr>
        <p:spPr bwMode="auto">
          <a:xfrm>
            <a:off x="-39388" y="6239053"/>
            <a:ext cx="44673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Για τη σύλληψή της τροφής τους συνήθως ενεδρεύουν. </a:t>
            </a:r>
            <a:endParaRPr lang="en-GB">
              <a:solidFill>
                <a:schemeClr val="accent2"/>
              </a:solidFill>
            </a:endParaRPr>
          </a:p>
        </p:txBody>
      </p:sp>
      <p:sp>
        <p:nvSpPr>
          <p:cNvPr id="8" name="Text Box 4"/>
          <p:cNvSpPr txBox="1">
            <a:spLocks noChangeArrowheads="1"/>
          </p:cNvSpPr>
          <p:nvPr/>
        </p:nvSpPr>
        <p:spPr bwMode="auto">
          <a:xfrm>
            <a:off x="-39388" y="2548838"/>
            <a:ext cx="44673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Τα περισσότερα είδη είναι ζωοτόκα και το θηλυκά είναι πιο μεγαλόσωμα. </a:t>
            </a:r>
            <a:endParaRPr lang="en-GB">
              <a:solidFill>
                <a:schemeClr val="accent2"/>
              </a:solidFill>
            </a:endParaRPr>
          </a:p>
        </p:txBody>
      </p:sp>
      <p:sp>
        <p:nvSpPr>
          <p:cNvPr id="10" name="Text Box 4"/>
          <p:cNvSpPr txBox="1">
            <a:spLocks noChangeArrowheads="1"/>
          </p:cNvSpPr>
          <p:nvPr/>
        </p:nvSpPr>
        <p:spPr bwMode="auto">
          <a:xfrm>
            <a:off x="-39388" y="980728"/>
            <a:ext cx="44673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Μπορεί να είναι ορυκτικά (</a:t>
            </a:r>
            <a:r>
              <a:rPr lang="el-GR" err="1">
                <a:solidFill>
                  <a:schemeClr val="accent2"/>
                </a:solidFill>
              </a:rPr>
              <a:t>ερημόφιδα</a:t>
            </a:r>
            <a:r>
              <a:rPr lang="el-GR">
                <a:solidFill>
                  <a:schemeClr val="accent2"/>
                </a:solidFill>
              </a:rPr>
              <a:t>), εδαφόβια, δενδρόβια (βόες) ή και υδρόβια (</a:t>
            </a:r>
            <a:r>
              <a:rPr lang="el-GR" err="1">
                <a:solidFill>
                  <a:schemeClr val="accent2"/>
                </a:solidFill>
              </a:rPr>
              <a:t>ανακόντα</a:t>
            </a:r>
            <a:r>
              <a:rPr lang="el-GR">
                <a:solidFill>
                  <a:schemeClr val="accent2"/>
                </a:solidFill>
              </a:rPr>
              <a:t>) είδη με ανάλογες προσαρμογές.</a:t>
            </a:r>
            <a:endParaRPr lang="en-GB">
              <a:solidFill>
                <a:schemeClr val="accent2"/>
              </a:solidFill>
            </a:endParaRPr>
          </a:p>
        </p:txBody>
      </p:sp>
      <p:pic>
        <p:nvPicPr>
          <p:cNvPr id="11" name="Picture 5" descr="F:\1.Πανεπιστήμιο\Διδασκαλία\1.Προπτυχιακά\Βιολογία Ζώων ΙΙ\Παραδόσεις\source files\4η παράδοση\Δερματοκράνιο 5.jpg"/>
          <p:cNvPicPr>
            <a:picLocks noChangeAspect="1" noChangeArrowheads="1"/>
          </p:cNvPicPr>
          <p:nvPr/>
        </p:nvPicPr>
        <p:blipFill rotWithShape="1">
          <a:blip r:embed="rId2">
            <a:extLst>
              <a:ext uri="{28A0092B-C50C-407E-A947-70E740481C1C}">
                <a14:useLocalDpi xmlns:a14="http://schemas.microsoft.com/office/drawing/2010/main" val="0"/>
              </a:ext>
            </a:extLst>
          </a:blip>
          <a:srcRect b="29727"/>
          <a:stretch/>
        </p:blipFill>
        <p:spPr bwMode="auto">
          <a:xfrm>
            <a:off x="4572000" y="3789040"/>
            <a:ext cx="4361731" cy="29150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62" name="Picture 2" descr="F:\1.Πανεπιστήμιο\Διδασκαλία\1.Προπτυχιακά\2.Πανίδα της Ελλάδος\Παραδόσεις\source files\2. Ερπετά\Boidae spu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678" y="1196752"/>
            <a:ext cx="4014374" cy="2470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4"/>
          <p:cNvSpPr txBox="1">
            <a:spLocks noChangeArrowheads="1"/>
          </p:cNvSpPr>
          <p:nvPr/>
        </p:nvSpPr>
        <p:spPr bwMode="auto">
          <a:xfrm>
            <a:off x="-39388" y="4393947"/>
            <a:ext cx="446737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Όταν απειλούνται, αμύνονται με αμαρικές εκκρίσεις, σφυρίγματα, δαγκώματα και χτυπήματα.</a:t>
            </a:r>
            <a:endParaRPr lang="en-GB">
              <a:solidFill>
                <a:schemeClr val="accent2"/>
              </a:solidFill>
            </a:endParaRPr>
          </a:p>
        </p:txBody>
      </p:sp>
      <p:sp>
        <p:nvSpPr>
          <p:cNvPr id="16" name="Text Box 4"/>
          <p:cNvSpPr txBox="1">
            <a:spLocks noChangeArrowheads="1"/>
          </p:cNvSpPr>
          <p:nvPr/>
        </p:nvSpPr>
        <p:spPr bwMode="auto">
          <a:xfrm>
            <a:off x="-39388" y="5178002"/>
            <a:ext cx="44673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chemeClr val="accent2"/>
                </a:solidFill>
              </a:rPr>
              <a:t> Πολλά </a:t>
            </a:r>
            <a:r>
              <a:rPr lang="el-GR" err="1">
                <a:solidFill>
                  <a:schemeClr val="accent2"/>
                </a:solidFill>
              </a:rPr>
              <a:t>ερημόφιδα</a:t>
            </a:r>
            <a:r>
              <a:rPr lang="el-GR">
                <a:solidFill>
                  <a:schemeClr val="accent2"/>
                </a:solidFill>
              </a:rPr>
              <a:t> δεν δαγκώνουν, αλλά τυλίγονται σφικτά προβάλλοντας την ουρά, η οποία μπορεί να μπερδευτεί για κεφάλι.</a:t>
            </a:r>
            <a:endParaRPr lang="en-GB">
              <a:solidFill>
                <a:schemeClr val="accent2"/>
              </a:solidFill>
            </a:endParaRPr>
          </a:p>
        </p:txBody>
      </p:sp>
      <p:pic>
        <p:nvPicPr>
          <p:cNvPr id="40963" name="Picture 3" descr="F:\1.Πανεπιστήμιο\Διδασκαλία\1.Προπτυχιακά\2.Πανίδα της Ελλάδος\Παραδόσεις\source files\2. Ερπετά\coiling pyth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385" y="3875615"/>
            <a:ext cx="4260718" cy="288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99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62"/>
                                        </p:tgtEl>
                                        <p:attrNameLst>
                                          <p:attrName>style.visibility</p:attrName>
                                        </p:attrNameLst>
                                      </p:cBhvr>
                                      <p:to>
                                        <p:strVal val="visible"/>
                                      </p:to>
                                    </p:set>
                                    <p:animEffect transition="in" filter="fade">
                                      <p:cBhvr>
                                        <p:cTn id="27" dur="500"/>
                                        <p:tgtEl>
                                          <p:spTgt spid="409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xit" presetSubtype="0" fill="hold" nodeType="withEffect">
                                  <p:stCondLst>
                                    <p:cond delay="0"/>
                                  </p:stCondLst>
                                  <p:childTnLst>
                                    <p:animEffect transition="out" filter="fade">
                                      <p:cBhvr>
                                        <p:cTn id="44" dur="500"/>
                                        <p:tgtEl>
                                          <p:spTgt spid="40962"/>
                                        </p:tgtEl>
                                      </p:cBhvr>
                                    </p:animEffect>
                                    <p:set>
                                      <p:cBhvr>
                                        <p:cTn id="45" dur="1" fill="hold">
                                          <p:stCondLst>
                                            <p:cond delay="499"/>
                                          </p:stCondLst>
                                        </p:cTn>
                                        <p:tgtEl>
                                          <p:spTgt spid="4096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40963"/>
                                        </p:tgtEl>
                                        <p:attrNameLst>
                                          <p:attrName>style.visibility</p:attrName>
                                        </p:attrNameLst>
                                      </p:cBhvr>
                                      <p:to>
                                        <p:strVal val="visible"/>
                                      </p:to>
                                    </p:set>
                                    <p:animEffect transition="in" filter="fade">
                                      <p:cBhvr>
                                        <p:cTn id="51" dur="500"/>
                                        <p:tgtEl>
                                          <p:spTgt spid="4096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8" grpId="0"/>
      <p:bldP spid="10" grpId="0"/>
      <p:bldP spid="14"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H. </a:t>
            </a:r>
            <a:r>
              <a:rPr lang="en-US" b="1" i="1" err="1">
                <a:solidFill>
                  <a:srgbClr val="C00000"/>
                </a:solidFill>
              </a:rPr>
              <a:t>gemonensis</a:t>
            </a:r>
            <a:endParaRPr lang="en-US" b="1">
              <a:solidFill>
                <a:srgbClr val="C00000"/>
              </a:solidFill>
            </a:endParaRPr>
          </a:p>
        </p:txBody>
      </p:sp>
      <p:sp>
        <p:nvSpPr>
          <p:cNvPr id="17" name="Text Box 6"/>
          <p:cNvSpPr txBox="1">
            <a:spLocks noChangeArrowheads="1"/>
          </p:cNvSpPr>
          <p:nvPr/>
        </p:nvSpPr>
        <p:spPr bwMode="auto">
          <a:xfrm>
            <a:off x="179512" y="1196752"/>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ξηρές, πετρώδεις-βραχώδεις θέσεις με χαμηλή βλάστηση (Τυπικό είδος ξηρών ενδιαιτημάτων). Συχνά κοντά σε οικισμούς, σε κήπους, σε τοίχους και ερείπια και σε περιοχές με νερά. Δεν ξεπερνά το υψόμετρο των 1400 </a:t>
            </a:r>
            <a:r>
              <a:rPr lang="en-US">
                <a:solidFill>
                  <a:schemeClr val="accent2"/>
                </a:solidFill>
              </a:rPr>
              <a:t>m</a:t>
            </a:r>
            <a:r>
              <a:rPr lang="el-GR">
                <a:solidFill>
                  <a:schemeClr val="accent2"/>
                </a:solidFill>
              </a:rPr>
              <a:t>, πιο κοινό στα χαμηλά υψόμετρα.</a:t>
            </a:r>
            <a:endParaRPr lang="el-GR" b="1">
              <a:solidFill>
                <a:schemeClr val="accent2"/>
              </a:solidFill>
            </a:endParaRPr>
          </a:p>
        </p:txBody>
      </p:sp>
      <p:sp>
        <p:nvSpPr>
          <p:cNvPr id="18" name="Text Box 6"/>
          <p:cNvSpPr txBox="1">
            <a:spLocks noChangeArrowheads="1"/>
          </p:cNvSpPr>
          <p:nvPr/>
        </p:nvSpPr>
        <p:spPr bwMode="auto">
          <a:xfrm>
            <a:off x="179512" y="5108606"/>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σαύρες, άλλα φίδια, πουλιά, αυγά πουλιών, μικρά θηλαστικά και άνουρα. Τα μικρά επίσης με μεγαλόσωμα αρθρόποδα.</a:t>
            </a:r>
            <a:endParaRPr lang="el-GR" b="1">
              <a:solidFill>
                <a:schemeClr val="accent2"/>
              </a:solidFill>
            </a:endParaRPr>
          </a:p>
        </p:txBody>
      </p:sp>
      <p:sp>
        <p:nvSpPr>
          <p:cNvPr id="19" name="Text Box 6"/>
          <p:cNvSpPr txBox="1">
            <a:spLocks noChangeArrowheads="1"/>
          </p:cNvSpPr>
          <p:nvPr/>
        </p:nvSpPr>
        <p:spPr bwMode="auto">
          <a:xfrm>
            <a:off x="179512" y="2460182"/>
            <a:ext cx="878497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a:t>
            </a:r>
            <a:r>
              <a:rPr lang="el-GR">
                <a:solidFill>
                  <a:schemeClr val="accent2"/>
                </a:solidFill>
              </a:rPr>
              <a:t>: Ημερόβιο είδος. Εδαφόβιο είδος, αλλά μπορεί να σκαρφαλώσει σε χαμηλούς θάμνους-ξερολιθιές ή ακόμη και σε δένδρα.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Η χειμερία νάρκη μπορεί να διαρκεί 4 μήνες.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Ταχύτατο φίδι που επιτίθεται από μακριά στα θηράματά του.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Όταν απειλείται, προτιμά να κινηθεί προς τον κοντινότερο θάμνο ή τρύπα στο έδαφος και να κρυφθεί.</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Μετά τη χειμερία νάρκη κυνηγά έντονα για να ανακτήσει το χαμένο βάρος και κατόπιν μπαίνει σε φάση αναπαραγωγής.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
        <p:nvSpPr>
          <p:cNvPr id="20" name="Text Box 6"/>
          <p:cNvSpPr txBox="1">
            <a:spLocks noChangeArrowheads="1"/>
          </p:cNvSpPr>
          <p:nvPr/>
        </p:nvSpPr>
        <p:spPr bwMode="auto">
          <a:xfrm>
            <a:off x="179512" y="5818038"/>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Μάιος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3-10 αυγά στο τέλος Ιουνίου.</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fade">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Effect transition="in" filter="fade">
                                      <p:cBhvr>
                                        <p:cTn id="37" dur="500"/>
                                        <p:tgtEl>
                                          <p:spTgt spid="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826415"/>
            <a:ext cx="9071993" cy="155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Μικρόσωμο φίδι με λεπτό σώμα, μικρό κεφάλι και στρογγυλή κόρη. 19 σειρές φολίδων στο μέσο του σώματος.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Το χρώμα των ενήλικων είναι ομοιόμορφο μαύρο στη ράχη και γκρίζο κοιλιακά. Στα νεαρά ο ραχιαίος χρωματισμός είναι καφέ-γκρι ή μαύρος-γκρι με αρκετά ανοιχτόχρωμα και σκουρόχρωμα στίγματα στο λαιμό και στο πρόσθιο μισό του σώματος. </a:t>
            </a:r>
          </a:p>
        </p:txBody>
      </p:sp>
      <p:sp>
        <p:nvSpPr>
          <p:cNvPr id="13" name="Ορθογώνιο 12"/>
          <p:cNvSpPr/>
          <p:nvPr/>
        </p:nvSpPr>
        <p:spPr>
          <a:xfrm>
            <a:off x="35496" y="764704"/>
            <a:ext cx="9036496" cy="404598"/>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l-GR" b="1" i="1" dirty="0">
                <a:solidFill>
                  <a:srgbClr val="C00000"/>
                </a:solidFill>
              </a:rPr>
              <a:t>Η. </a:t>
            </a:r>
            <a:r>
              <a:rPr lang="en-US" b="1" i="1" dirty="0" err="1">
                <a:solidFill>
                  <a:srgbClr val="C00000"/>
                </a:solidFill>
              </a:rPr>
              <a:t>viridiflavus</a:t>
            </a:r>
            <a:r>
              <a:rPr lang="en-US" b="1" i="1" dirty="0">
                <a:solidFill>
                  <a:srgbClr val="C00000"/>
                </a:solidFill>
              </a:rPr>
              <a:t> </a:t>
            </a:r>
            <a:r>
              <a:rPr lang="el-GR" b="1" dirty="0">
                <a:solidFill>
                  <a:srgbClr val="C00000"/>
                </a:solidFill>
              </a:rPr>
              <a:t>– Φίδι της Γυάρου – </a:t>
            </a:r>
            <a:r>
              <a:rPr lang="en-US" b="1" dirty="0">
                <a:solidFill>
                  <a:srgbClr val="C00000"/>
                </a:solidFill>
              </a:rPr>
              <a:t>CR</a:t>
            </a:r>
          </a:p>
        </p:txBody>
      </p:sp>
      <p:sp>
        <p:nvSpPr>
          <p:cNvPr id="14" name="Text Box 6"/>
          <p:cNvSpPr txBox="1">
            <a:spLocks noChangeArrowheads="1"/>
          </p:cNvSpPr>
          <p:nvPr/>
        </p:nvSpPr>
        <p:spPr bwMode="auto">
          <a:xfrm>
            <a:off x="0" y="6372036"/>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n-US">
                <a:solidFill>
                  <a:srgbClr val="C00000"/>
                </a:solidFill>
              </a:rPr>
              <a:t>60-80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7890" name="Picture 2" descr="F:\1.Πανεπιστήμιο\Διδασκαλία\1.Προπτυχιακά\2.Πανίδα της Ελλάδος\Παραδόσεις\source files\2. Ερπετά\Hierophis viridiflavu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38461"/>
            <a:ext cx="44767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F:\1.Πανεπιστήμιο\Διδασκαλία\1.Προπτυχιακά\2.Πανίδα της Ελλάδος\Παραδόσεις\source files\2. Ερπετά\Hierophis viridiflavu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159" y="1395586"/>
            <a:ext cx="45339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7891"/>
                                        </p:tgtEl>
                                        <p:attrNameLst>
                                          <p:attrName>style.visibility</p:attrName>
                                        </p:attrNameLst>
                                      </p:cBhvr>
                                      <p:to>
                                        <p:strVal val="visible"/>
                                      </p:to>
                                    </p:set>
                                    <p:animEffect transition="in" filter="fade">
                                      <p:cBhvr>
                                        <p:cTn id="10" dur="500"/>
                                        <p:tgtEl>
                                          <p:spTgt spid="37891"/>
                                        </p:tgtEl>
                                      </p:cBhvr>
                                    </p:animEffect>
                                  </p:childTnLst>
                                </p:cTn>
                              </p:par>
                              <p:par>
                                <p:cTn id="11" presetID="10" presetClass="entr" presetSubtype="0" fill="hold" nodeType="withEffect">
                                  <p:stCondLst>
                                    <p:cond delay="0"/>
                                  </p:stCondLst>
                                  <p:childTnLst>
                                    <p:set>
                                      <p:cBhvr>
                                        <p:cTn id="12" dur="1" fill="hold">
                                          <p:stCondLst>
                                            <p:cond delay="0"/>
                                          </p:stCondLst>
                                        </p:cTn>
                                        <p:tgtEl>
                                          <p:spTgt spid="37890"/>
                                        </p:tgtEl>
                                        <p:attrNameLst>
                                          <p:attrName>style.visibility</p:attrName>
                                        </p:attrNameLst>
                                      </p:cBhvr>
                                      <p:to>
                                        <p:strVal val="visible"/>
                                      </p:to>
                                    </p:set>
                                    <p:animEffect transition="in" filter="fade">
                                      <p:cBhvr>
                                        <p:cTn id="13" dur="500"/>
                                        <p:tgtEl>
                                          <p:spTgt spid="3789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0172"/>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6" y="1268760"/>
            <a:ext cx="9109123" cy="1558568"/>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dirty="0">
                <a:solidFill>
                  <a:schemeClr val="accent2"/>
                </a:solidFill>
              </a:rPr>
              <a:t>Εξάπλωση στη ΒΑ Ιταλία, στη Δαλματία στη Σικελία, στη Μάλτα και αλλού.</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dirty="0">
                <a:solidFill>
                  <a:schemeClr val="accent2"/>
                </a:solidFill>
              </a:rPr>
              <a:t>Στην </a:t>
            </a:r>
            <a:r>
              <a:rPr lang="el-GR" sz="1700" b="1" dirty="0">
                <a:solidFill>
                  <a:srgbClr val="00B050"/>
                </a:solidFill>
              </a:rPr>
              <a:t>Ελλάδα </a:t>
            </a:r>
            <a:r>
              <a:rPr lang="el-GR" sz="1700" b="1" dirty="0">
                <a:solidFill>
                  <a:schemeClr val="accent2"/>
                </a:solidFill>
              </a:rPr>
              <a:t>απαντά μόνο στη νήσο Γυάρο, όπου μάλλον εισήχθη κατά λάθος στο μακρινό παρελθόν</a:t>
            </a:r>
            <a:r>
              <a:rPr lang="en-US" sz="1700" b="1" dirty="0">
                <a:solidFill>
                  <a:schemeClr val="accent2"/>
                </a:solidFill>
              </a:rPr>
              <a:t> (</a:t>
            </a:r>
            <a:r>
              <a:rPr lang="el-GR" sz="1700" b="1" dirty="0">
                <a:solidFill>
                  <a:schemeClr val="accent2"/>
                </a:solidFill>
              </a:rPr>
              <a:t>κατά τη Ρωμαϊκή περίοδο</a:t>
            </a:r>
            <a:r>
              <a:rPr lang="en-US" sz="1700" b="1" dirty="0">
                <a:solidFill>
                  <a:schemeClr val="accent2"/>
                </a:solidFill>
              </a:rPr>
              <a:t>)</a:t>
            </a:r>
            <a:r>
              <a:rPr lang="el-GR" sz="1700" b="1" dirty="0">
                <a:solidFill>
                  <a:schemeClr val="accent2"/>
                </a:solidFill>
              </a:rPr>
              <a:t>. Παλαιότερα θεωρούταν ενδημικό είδος της Γυάρου (</a:t>
            </a:r>
            <a:r>
              <a:rPr lang="en-US" sz="1700" b="1" i="1" dirty="0">
                <a:solidFill>
                  <a:schemeClr val="accent2"/>
                </a:solidFill>
              </a:rPr>
              <a:t>Coluber </a:t>
            </a:r>
            <a:r>
              <a:rPr lang="en-US" sz="1700" b="1" i="1" dirty="0" err="1">
                <a:solidFill>
                  <a:schemeClr val="accent2"/>
                </a:solidFill>
              </a:rPr>
              <a:t>gyarosensis</a:t>
            </a:r>
            <a:r>
              <a:rPr lang="en-US" sz="1700" b="1" dirty="0">
                <a:solidFill>
                  <a:schemeClr val="accent2"/>
                </a:solidFill>
              </a:rPr>
              <a:t>).</a:t>
            </a:r>
            <a:r>
              <a:rPr lang="el-GR" sz="1700" b="1" dirty="0">
                <a:solidFill>
                  <a:schemeClr val="accent2"/>
                </a:solidFill>
              </a:rPr>
              <a:t> Αποτελεί το μοναδικό είδος φιδιού στη Γυάρο και διατηρεί αραιούς πληθυσμούς. Απειλή: Εισαγωγή γουρουνιών!</a:t>
            </a:r>
          </a:p>
        </p:txBody>
      </p:sp>
      <p:sp>
        <p:nvSpPr>
          <p:cNvPr id="12" name="Ορθογώνιο 11"/>
          <p:cNvSpPr/>
          <p:nvPr/>
        </p:nvSpPr>
        <p:spPr>
          <a:xfrm>
            <a:off x="2483768" y="908720"/>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Η. </a:t>
            </a:r>
            <a:r>
              <a:rPr lang="en-US" b="1" i="1" err="1">
                <a:solidFill>
                  <a:srgbClr val="C00000"/>
                </a:solidFill>
              </a:rPr>
              <a:t>viridiflavus</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39938" name="Picture 2" descr="F:\1.Πανεπιστήμιο\Διδασκαλία\1.Προπτυχιακά\2.Πανίδα της Ελλάδος\Παραδόσεις\source files\2. Ερπετά\H. viridiflavu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679" y="2810316"/>
            <a:ext cx="6513673" cy="39349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Έλλειψη 1"/>
          <p:cNvSpPr/>
          <p:nvPr/>
        </p:nvSpPr>
        <p:spPr bwMode="auto">
          <a:xfrm>
            <a:off x="7303098" y="6027636"/>
            <a:ext cx="108012" cy="10801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pic>
        <p:nvPicPr>
          <p:cNvPr id="5" name="Picture 4" descr="A map of greece with a red square&#10;&#10;Description automatically generated">
            <a:extLst>
              <a:ext uri="{FF2B5EF4-FFF2-40B4-BE49-F238E27FC236}">
                <a16:creationId xmlns:a16="http://schemas.microsoft.com/office/drawing/2014/main" id="{A40CA784-E46E-3AE6-1907-5B55F6DA4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723" y="2812612"/>
            <a:ext cx="4938555" cy="3928755"/>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fade">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9938"/>
                                        </p:tgtEl>
                                      </p:cBhvr>
                                    </p:animEffect>
                                    <p:set>
                                      <p:cBhvr>
                                        <p:cTn id="23" dur="1" fill="hold">
                                          <p:stCondLst>
                                            <p:cond delay="499"/>
                                          </p:stCondLst>
                                        </p:cTn>
                                        <p:tgtEl>
                                          <p:spTgt spid="3993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Η. </a:t>
            </a:r>
            <a:r>
              <a:rPr lang="en-US" b="1" i="1" err="1">
                <a:solidFill>
                  <a:srgbClr val="C00000"/>
                </a:solidFill>
              </a:rPr>
              <a:t>viridiflavus</a:t>
            </a:r>
            <a:endParaRPr lang="en-US" b="1">
              <a:solidFill>
                <a:srgbClr val="C00000"/>
              </a:solidFill>
            </a:endParaRPr>
          </a:p>
        </p:txBody>
      </p:sp>
      <p:sp>
        <p:nvSpPr>
          <p:cNvPr id="17" name="Text Box 6"/>
          <p:cNvSpPr txBox="1">
            <a:spLocks noChangeArrowheads="1"/>
          </p:cNvSpPr>
          <p:nvPr/>
        </p:nvSpPr>
        <p:spPr bwMode="auto">
          <a:xfrm>
            <a:off x="179512"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Τυπικό είδος ξηρών μεσογειακών ενδιαιτημάτων. Στη Γυάρο απαντά σε υποβαθμισμένη φρυγανώδη βλάστηση με διάσπαρτους αειθαλείς θάμνους.</a:t>
            </a:r>
            <a:endParaRPr lang="el-GR" b="1">
              <a:solidFill>
                <a:schemeClr val="accent2"/>
              </a:solidFill>
            </a:endParaRPr>
          </a:p>
        </p:txBody>
      </p:sp>
      <p:sp>
        <p:nvSpPr>
          <p:cNvPr id="18" name="Text Box 6"/>
          <p:cNvSpPr txBox="1">
            <a:spLocks noChangeArrowheads="1"/>
          </p:cNvSpPr>
          <p:nvPr/>
        </p:nvSpPr>
        <p:spPr bwMode="auto">
          <a:xfrm>
            <a:off x="179512" y="3849239"/>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a:solidFill>
                  <a:schemeClr val="accent2"/>
                </a:solidFill>
              </a:rPr>
              <a:t>:</a:t>
            </a:r>
            <a:r>
              <a:rPr lang="en-US">
                <a:solidFill>
                  <a:schemeClr val="accent2"/>
                </a:solidFill>
              </a:rPr>
              <a:t> </a:t>
            </a:r>
            <a:r>
              <a:rPr lang="el-GR">
                <a:solidFill>
                  <a:schemeClr val="accent2"/>
                </a:solidFill>
              </a:rPr>
              <a:t>Δεν είναι πολλά γνωστά για τη δίαιτά του. Πάντως,</a:t>
            </a:r>
            <a:r>
              <a:rPr lang="el-GR" b="1">
                <a:solidFill>
                  <a:schemeClr val="accent2"/>
                </a:solidFill>
              </a:rPr>
              <a:t> </a:t>
            </a:r>
            <a:r>
              <a:rPr lang="el-GR">
                <a:solidFill>
                  <a:schemeClr val="accent2"/>
                </a:solidFill>
              </a:rPr>
              <a:t>καθώς μοιράζεται το ενδιαίτημά του με τις σαύρες </a:t>
            </a:r>
            <a:r>
              <a:rPr lang="en-US" i="1" err="1">
                <a:solidFill>
                  <a:schemeClr val="accent2"/>
                </a:solidFill>
              </a:rPr>
              <a:t>Podarcis</a:t>
            </a:r>
            <a:r>
              <a:rPr lang="en-US" i="1">
                <a:solidFill>
                  <a:schemeClr val="accent2"/>
                </a:solidFill>
              </a:rPr>
              <a:t> </a:t>
            </a:r>
            <a:r>
              <a:rPr lang="en-US" i="1" err="1">
                <a:solidFill>
                  <a:schemeClr val="accent2"/>
                </a:solidFill>
              </a:rPr>
              <a:t>erhardii</a:t>
            </a:r>
            <a:r>
              <a:rPr lang="el-GR">
                <a:solidFill>
                  <a:schemeClr val="accent2"/>
                </a:solidFill>
              </a:rPr>
              <a:t> και </a:t>
            </a:r>
            <a:r>
              <a:rPr lang="en-US" i="1" err="1">
                <a:solidFill>
                  <a:schemeClr val="accent2"/>
                </a:solidFill>
              </a:rPr>
              <a:t>Cyrtopodion</a:t>
            </a:r>
            <a:r>
              <a:rPr lang="en-US" i="1">
                <a:solidFill>
                  <a:schemeClr val="accent2"/>
                </a:solidFill>
              </a:rPr>
              <a:t> </a:t>
            </a:r>
            <a:r>
              <a:rPr lang="en-US" i="1" err="1">
                <a:solidFill>
                  <a:schemeClr val="accent2"/>
                </a:solidFill>
              </a:rPr>
              <a:t>kotschyi</a:t>
            </a:r>
            <a:r>
              <a:rPr lang="el-GR">
                <a:solidFill>
                  <a:schemeClr val="accent2"/>
                </a:solidFill>
              </a:rPr>
              <a:t>, αυτές αποτελούν πιθανώς και τα θηράματά του. </a:t>
            </a:r>
            <a:endParaRPr lang="el-GR" b="1">
              <a:solidFill>
                <a:schemeClr val="accent2"/>
              </a:solidFill>
            </a:endParaRPr>
          </a:p>
        </p:txBody>
      </p:sp>
      <p:sp>
        <p:nvSpPr>
          <p:cNvPr id="19" name="Text Box 6"/>
          <p:cNvSpPr txBox="1">
            <a:spLocks noChangeArrowheads="1"/>
          </p:cNvSpPr>
          <p:nvPr/>
        </p:nvSpPr>
        <p:spPr bwMode="auto">
          <a:xfrm>
            <a:off x="179512" y="2384496"/>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Γρήγορο και ευέλικτο, ημερόβιο φίδι. Είναι κυρίως εδαφόβιο, αλλά περιστασιακά θα ανέβει και σε θάμνους.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
        <p:nvSpPr>
          <p:cNvPr id="20" name="Text Box 6"/>
          <p:cNvSpPr txBox="1">
            <a:spLocks noChangeArrowheads="1"/>
          </p:cNvSpPr>
          <p:nvPr/>
        </p:nvSpPr>
        <p:spPr bwMode="auto">
          <a:xfrm>
            <a:off x="179512" y="531398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chemeClr val="accent2"/>
                </a:solidFill>
              </a:rPr>
              <a:t>Τα αρσενικά είναι πολύ δραστήρια κατά την αναπαραγωγική περίοδο και τα θηλυκά γεννούν 4-15 αυγά.</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437112"/>
            <a:ext cx="9071993" cy="220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0000"/>
              </a:lnSpc>
              <a:spcBef>
                <a:spcPct val="0"/>
              </a:spcBef>
              <a:spcAft>
                <a:spcPct val="0"/>
              </a:spcAft>
              <a:buFont typeface="Arial" pitchFamily="34" charset="0"/>
              <a:buChar char="•"/>
              <a:tabLst>
                <a:tab pos="174625" algn="l"/>
                <a:tab pos="1436688" algn="l"/>
              </a:tabLst>
            </a:pPr>
            <a:r>
              <a:rPr lang="el-GR">
                <a:solidFill>
                  <a:schemeClr val="accent2"/>
                </a:solidFill>
              </a:rPr>
              <a:t> Μεσαίου μεγέθους, λεπτό φίδι. Το κεφάλι είναι λεπτό και ξεχωρίζει εύκολα, χάρη στον κομψό λαιμό. Η μετωπιαία φολίδα έχει σχήμα καμπάνας. 1 προσοφθάλμια και δύο οπισθοφθάλμιες. Στρογγυλή κόρη. 19 σειρές φολίδων στο μέσο του σώματος. </a:t>
            </a:r>
          </a:p>
          <a:p>
            <a:pPr algn="just" fontAlgn="base">
              <a:lnSpc>
                <a:spcPct val="110000"/>
              </a:lnSpc>
              <a:spcBef>
                <a:spcPct val="0"/>
              </a:spcBef>
              <a:spcAft>
                <a:spcPct val="0"/>
              </a:spcAft>
              <a:buFont typeface="Arial" pitchFamily="34" charset="0"/>
              <a:buChar char="•"/>
              <a:tabLst>
                <a:tab pos="174625" algn="l"/>
                <a:tab pos="1436688" algn="l"/>
              </a:tabLst>
            </a:pPr>
            <a:r>
              <a:rPr lang="el-GR">
                <a:solidFill>
                  <a:schemeClr val="accent2"/>
                </a:solidFill>
              </a:rPr>
              <a:t> Ραχιαίος χρωματισμός στα όπισθεν 2/3 του σώματος ομοιόμορφος καστανό-πορτοκαλί. Στο υπόλοιπο πρόσθιο τμήμα είναι γκρίζο-πράσινο-λαδί με έντονες σκουρόχρωμες πλευρικές κηλίδες με λευκό περίγραμμα και μειούμενο μέγεθος προς τα πίσω. </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Platyceps</a:t>
            </a:r>
            <a:r>
              <a:rPr lang="en-US" b="1" i="1">
                <a:solidFill>
                  <a:srgbClr val="C00000"/>
                </a:solidFill>
              </a:rPr>
              <a:t> </a:t>
            </a:r>
            <a:r>
              <a:rPr lang="en-US" b="1">
                <a:solidFill>
                  <a:srgbClr val="C00000"/>
                </a:solidFill>
              </a:rPr>
              <a:t>(</a:t>
            </a:r>
            <a:r>
              <a:rPr lang="el-GR" b="1">
                <a:solidFill>
                  <a:srgbClr val="C00000"/>
                </a:solidFill>
              </a:rPr>
              <a:t>πρώην </a:t>
            </a:r>
            <a:r>
              <a:rPr lang="en-US" b="1" i="1" err="1">
                <a:solidFill>
                  <a:srgbClr val="C00000"/>
                </a:solidFill>
              </a:rPr>
              <a:t>Coluber</a:t>
            </a:r>
            <a:r>
              <a:rPr lang="en-US" b="1">
                <a:solidFill>
                  <a:srgbClr val="C00000"/>
                </a:solidFill>
              </a:rPr>
              <a:t>)</a:t>
            </a:r>
            <a:r>
              <a:rPr lang="el-GR" b="1">
                <a:solidFill>
                  <a:srgbClr val="C00000"/>
                </a:solidFill>
              </a:rPr>
              <a:t>:</a:t>
            </a:r>
            <a:r>
              <a:rPr lang="el-GR" b="1" i="1">
                <a:solidFill>
                  <a:srgbClr val="C00000"/>
                </a:solidFill>
              </a:rPr>
              <a:t> </a:t>
            </a:r>
            <a:r>
              <a:rPr lang="el-GR" b="1">
                <a:solidFill>
                  <a:schemeClr val="accent2"/>
                </a:solidFill>
              </a:rPr>
              <a:t>3 είδη</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P. </a:t>
            </a:r>
            <a:r>
              <a:rPr lang="en-US" b="1" i="1" err="1">
                <a:solidFill>
                  <a:srgbClr val="C00000"/>
                </a:solidFill>
              </a:rPr>
              <a:t>najadum</a:t>
            </a:r>
            <a:r>
              <a:rPr lang="en-US" b="1" i="1">
                <a:solidFill>
                  <a:srgbClr val="C00000"/>
                </a:solidFill>
              </a:rPr>
              <a:t> </a:t>
            </a:r>
            <a:r>
              <a:rPr lang="el-GR" b="1">
                <a:solidFill>
                  <a:srgbClr val="C00000"/>
                </a:solidFill>
              </a:rPr>
              <a:t>– Σαΐτα – </a:t>
            </a:r>
            <a:r>
              <a:rPr lang="en-US" b="1">
                <a:solidFill>
                  <a:srgbClr val="C00000"/>
                </a:solidFill>
              </a:rPr>
              <a:t>LC</a:t>
            </a:r>
          </a:p>
        </p:txBody>
      </p:sp>
      <p:sp>
        <p:nvSpPr>
          <p:cNvPr id="14" name="Text Box 6"/>
          <p:cNvSpPr txBox="1">
            <a:spLocks noChangeArrowheads="1"/>
          </p:cNvSpPr>
          <p:nvPr/>
        </p:nvSpPr>
        <p:spPr bwMode="auto">
          <a:xfrm>
            <a:off x="0" y="6516052"/>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Σπάνια μεγαλύτερο από 100</a:t>
            </a:r>
            <a:r>
              <a:rPr lang="en-US">
                <a:solidFill>
                  <a:srgbClr val="C00000"/>
                </a:solidFill>
              </a:rPr>
              <a:t>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1986" name="Picture 2" descr="F:\1.Πανεπιστήμιο\Διδασκαλία\1.Προπτυχιακά\2.Πανίδα της Ελλάδος\Παραδόσεις\source files\2. Ερπετά\Platyceps najadum 1.png"/>
          <p:cNvPicPr>
            <a:picLocks noChangeAspect="1" noChangeArrowheads="1"/>
          </p:cNvPicPr>
          <p:nvPr/>
        </p:nvPicPr>
        <p:blipFill rotWithShape="1">
          <a:blip r:embed="rId3">
            <a:extLst>
              <a:ext uri="{28A0092B-C50C-407E-A947-70E740481C1C}">
                <a14:useLocalDpi xmlns:a14="http://schemas.microsoft.com/office/drawing/2010/main" val="0"/>
              </a:ext>
            </a:extLst>
          </a:blip>
          <a:srcRect t="9122"/>
          <a:stretch/>
        </p:blipFill>
        <p:spPr bwMode="auto">
          <a:xfrm>
            <a:off x="166050" y="1419477"/>
            <a:ext cx="4297777" cy="30581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F:\1.Πανεπιστήμιο\Διδασκαλία\1.Προπτυχιακά\2.Πανίδα της Ελλάδος\Παραδόσεις\source files\2. Ερπετά\Platyceps najadum 2.png"/>
          <p:cNvPicPr>
            <a:picLocks noChangeAspect="1" noChangeArrowheads="1"/>
          </p:cNvPicPr>
          <p:nvPr/>
        </p:nvPicPr>
        <p:blipFill rotWithShape="1">
          <a:blip r:embed="rId4">
            <a:extLst>
              <a:ext uri="{28A0092B-C50C-407E-A947-70E740481C1C}">
                <a14:useLocalDpi xmlns:a14="http://schemas.microsoft.com/office/drawing/2010/main" val="0"/>
              </a:ext>
            </a:extLst>
          </a:blip>
          <a:srcRect b="5647"/>
          <a:stretch/>
        </p:blipFill>
        <p:spPr bwMode="auto">
          <a:xfrm>
            <a:off x="4677451" y="1412776"/>
            <a:ext cx="4316065" cy="307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41987"/>
                                        </p:tgtEl>
                                        <p:attrNameLst>
                                          <p:attrName>style.visibility</p:attrName>
                                        </p:attrNameLst>
                                      </p:cBhvr>
                                      <p:to>
                                        <p:strVal val="visible"/>
                                      </p:to>
                                    </p:set>
                                    <p:animEffect transition="in" filter="fade">
                                      <p:cBhvr>
                                        <p:cTn id="15" dur="500"/>
                                        <p:tgtEl>
                                          <p:spTgt spid="41987"/>
                                        </p:tgtEl>
                                      </p:cBhvr>
                                    </p:animEffect>
                                  </p:childTnLst>
                                </p:cTn>
                              </p:par>
                              <p:par>
                                <p:cTn id="16" presetID="10" presetClass="entr" presetSubtype="0" fill="hold" nodeType="withEffect">
                                  <p:stCondLst>
                                    <p:cond delay="0"/>
                                  </p:stCondLst>
                                  <p:childTnLst>
                                    <p:set>
                                      <p:cBhvr>
                                        <p:cTn id="17" dur="1" fill="hold">
                                          <p:stCondLst>
                                            <p:cond delay="0"/>
                                          </p:stCondLst>
                                        </p:cTn>
                                        <p:tgtEl>
                                          <p:spTgt spid="41986"/>
                                        </p:tgtEl>
                                        <p:attrNameLst>
                                          <p:attrName>style.visibility</p:attrName>
                                        </p:attrNameLst>
                                      </p:cBhvr>
                                      <p:to>
                                        <p:strVal val="visible"/>
                                      </p:to>
                                    </p:set>
                                    <p:animEffect transition="in" filter="fade">
                                      <p:cBhvr>
                                        <p:cTn id="18" dur="500"/>
                                        <p:tgtEl>
                                          <p:spTgt spid="419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285224"/>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Εξαπλώνεται στα Ν Βαλκάνια, στην Τουρκία, σε </a:t>
            </a:r>
            <a:r>
              <a:rPr lang="el-GR" sz="1700" b="1" err="1">
                <a:solidFill>
                  <a:schemeClr val="accent2"/>
                </a:solidFill>
              </a:rPr>
              <a:t>παρακαυκάσιες</a:t>
            </a:r>
            <a:r>
              <a:rPr lang="el-GR" sz="1700" b="1">
                <a:solidFill>
                  <a:schemeClr val="accent2"/>
                </a:solidFill>
              </a:rPr>
              <a:t> χώρες, στη Μέση Ανατολή, μέχρι το Ιράν.</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σε όλη την ηπειρωτική χώρα, στην Κέρκυρα και σε πολλά νησιά του Αιγαίου, όχι όμως στην Κρήτη. </a:t>
            </a:r>
            <a:r>
              <a:rPr lang="el-GR" sz="1700" b="1" err="1">
                <a:solidFill>
                  <a:schemeClr val="accent2"/>
                </a:solidFill>
              </a:rPr>
              <a:t>Μελανιστικές</a:t>
            </a:r>
            <a:r>
              <a:rPr lang="el-GR" sz="1700" b="1">
                <a:solidFill>
                  <a:schemeClr val="accent2"/>
                </a:solidFill>
              </a:rPr>
              <a:t> μορφές στην Κάλυμνο.</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najadum</a:t>
            </a:r>
            <a:r>
              <a:rPr lang="en-US" b="1" i="1">
                <a:solidFill>
                  <a:srgbClr val="C00000"/>
                </a:solidFill>
              </a:rPr>
              <a:t> </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0962" name="Picture 2" descr="F:\1.Πανεπιστήμιο\Διδασκαλία\1.Προπτυχιακά\2.Πανίδα της Ελλάδος\Παραδόσεις\source files\2. Ερπετά\P. najadum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312" y="2996952"/>
            <a:ext cx="6471376" cy="33768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dots&#10;&#10;Description automatically generated">
            <a:extLst>
              <a:ext uri="{FF2B5EF4-FFF2-40B4-BE49-F238E27FC236}">
                <a16:creationId xmlns:a16="http://schemas.microsoft.com/office/drawing/2014/main" id="{8CD5E673-E5BD-1308-2B1D-81E3F109C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717" y="2859856"/>
            <a:ext cx="4576567" cy="3651051"/>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fade">
                                      <p:cBhvr>
                                        <p:cTn id="10" dur="500"/>
                                        <p:tgtEl>
                                          <p:spTgt spid="409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40962"/>
                                        </p:tgtEl>
                                      </p:cBhvr>
                                    </p:animEffect>
                                    <p:set>
                                      <p:cBhvr>
                                        <p:cTn id="18" dur="1" fill="hold">
                                          <p:stCondLst>
                                            <p:cond delay="499"/>
                                          </p:stCondLst>
                                        </p:cTn>
                                        <p:tgtEl>
                                          <p:spTgt spid="4096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najadum</a:t>
            </a:r>
            <a:endParaRPr lang="en-US" b="1">
              <a:solidFill>
                <a:srgbClr val="C00000"/>
              </a:solidFill>
            </a:endParaRPr>
          </a:p>
        </p:txBody>
      </p:sp>
      <p:sp>
        <p:nvSpPr>
          <p:cNvPr id="17" name="Text Box 6"/>
          <p:cNvSpPr txBox="1">
            <a:spLocks noChangeArrowheads="1"/>
          </p:cNvSpPr>
          <p:nvPr/>
        </p:nvSpPr>
        <p:spPr bwMode="auto">
          <a:xfrm>
            <a:off x="179512"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Προτίμηση σε βραχώδεις-πετρώδεις θέσεις με χαμηλή βλάστηση. Υψόμετρο μέχρι τα 1800 </a:t>
            </a:r>
            <a:r>
              <a:rPr lang="en-US">
                <a:solidFill>
                  <a:schemeClr val="accent2"/>
                </a:solidFill>
              </a:rPr>
              <a:t>m</a:t>
            </a:r>
            <a:r>
              <a:rPr lang="el-GR">
                <a:solidFill>
                  <a:schemeClr val="accent2"/>
                </a:solidFill>
              </a:rPr>
              <a:t>, αν και κοινότερο στα χαμηλά υψόμετρα.</a:t>
            </a:r>
            <a:endParaRPr lang="el-GR" b="1">
              <a:solidFill>
                <a:schemeClr val="accent2"/>
              </a:solidFill>
            </a:endParaRPr>
          </a:p>
        </p:txBody>
      </p:sp>
      <p:sp>
        <p:nvSpPr>
          <p:cNvPr id="18" name="Text Box 6"/>
          <p:cNvSpPr txBox="1">
            <a:spLocks noChangeArrowheads="1"/>
          </p:cNvSpPr>
          <p:nvPr/>
        </p:nvSpPr>
        <p:spPr bwMode="auto">
          <a:xfrm>
            <a:off x="179512" y="4679075"/>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σαύρες, αλλά και μικρά θηλαστικά και μεγάλα έντομα, π.χ. ακρίδες.</a:t>
            </a:r>
            <a:endParaRPr lang="el-GR" b="1">
              <a:solidFill>
                <a:schemeClr val="accent2"/>
              </a:solidFill>
            </a:endParaRPr>
          </a:p>
        </p:txBody>
      </p:sp>
      <p:sp>
        <p:nvSpPr>
          <p:cNvPr id="19" name="Text Box 6"/>
          <p:cNvSpPr txBox="1">
            <a:spLocks noChangeArrowheads="1"/>
          </p:cNvSpPr>
          <p:nvPr/>
        </p:nvSpPr>
        <p:spPr bwMode="auto">
          <a:xfrm>
            <a:off x="179512" y="2106917"/>
            <a:ext cx="878497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με δραστηριότητα και τις μεγάλες απογευματινές ώρες το καλοκαίρι.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που διαρκεί μέχρι τα τέλη Μαρτίου-αρχές Απριλίου, ανάλογα με την περιοχή.</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Βασικά εδαφόβιο με καλές, όμως αναρριχητικές ικανότητες (δένδρα, τοίχοι κ.λπ.)</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Όταν κυνηγά ή απειληθεί σηκώνει το λαιμό του όρθιο εκτινάσσεται και/ή κινείται με μεγάλες ταχύτητες.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
        <p:nvSpPr>
          <p:cNvPr id="20" name="Text Box 6"/>
          <p:cNvSpPr txBox="1">
            <a:spLocks noChangeArrowheads="1"/>
          </p:cNvSpPr>
          <p:nvPr/>
        </p:nvSpPr>
        <p:spPr bwMode="auto">
          <a:xfrm>
            <a:off x="179512" y="5589240"/>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Μέσα άνοιξης.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3-5 επιμήκη αυγά στο τέλος Ιουνίου-μέσα Ιουλίου.</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Τέλος καλοκαιριού. Μήκος μικρών: 25-30 </a:t>
            </a:r>
            <a:r>
              <a:rPr lang="en-US">
                <a:solidFill>
                  <a:srgbClr val="333399"/>
                </a:solidFill>
              </a:rPr>
              <a:t>cm.</a:t>
            </a:r>
            <a:endParaRPr lang="el-GR">
              <a:solidFill>
                <a:srgbClr val="333399"/>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fade">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521656"/>
            <a:ext cx="9071993" cy="214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Ρωμαλέο, μεγάλο φίδι, από τα μεγαλύτερα της Ελλάδας</a:t>
            </a:r>
            <a:r>
              <a:rPr lang="en-US">
                <a:solidFill>
                  <a:schemeClr val="accent2"/>
                </a:solidFill>
              </a:rPr>
              <a:t>. </a:t>
            </a:r>
            <a:r>
              <a:rPr lang="el-GR">
                <a:solidFill>
                  <a:schemeClr val="accent2"/>
                </a:solidFill>
              </a:rPr>
              <a:t>Αμβλύ ρύγχος. 1 προσοφθάλμια και 2 οπισθοφθάλμιες κηλίδες. 25 σειρές φολίδων στο μέσο του σώματος. Τροπιδωτές στη ράχη και λείες στα πλευρά.</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Χρωματισμός ράχης έχει ως βάση το καστανό. Χαρακτηριστικές οι 4 σκουρόχρωμες καστανές ταινίες που διασχίζουν όλο το σώμα. Επίσης διαγώνια σκουρόχρωμη λωρίδα από το μάτι μέχρι το άνοιγμα της γνάθου.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Τα νεαρά (2-3 ετών – 1</a:t>
            </a:r>
            <a:r>
              <a:rPr lang="en-US">
                <a:solidFill>
                  <a:schemeClr val="accent2"/>
                </a:solidFill>
              </a:rPr>
              <a:t>m</a:t>
            </a:r>
            <a:r>
              <a:rPr lang="el-GR">
                <a:solidFill>
                  <a:schemeClr val="accent2"/>
                </a:solidFill>
              </a:rPr>
              <a:t> μήκος)</a:t>
            </a:r>
            <a:r>
              <a:rPr lang="en-US">
                <a:solidFill>
                  <a:schemeClr val="accent2"/>
                </a:solidFill>
              </a:rPr>
              <a:t> </a:t>
            </a:r>
            <a:r>
              <a:rPr lang="el-GR">
                <a:solidFill>
                  <a:schemeClr val="accent2"/>
                </a:solidFill>
              </a:rPr>
              <a:t>με εντελώς διαφορετικό χρωματικό πρότυπο.</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Elaphe</a:t>
            </a:r>
            <a:r>
              <a:rPr lang="el-GR" b="1">
                <a:solidFill>
                  <a:srgbClr val="C00000"/>
                </a:solidFill>
              </a:rPr>
              <a:t>:</a:t>
            </a:r>
            <a:r>
              <a:rPr lang="el-GR" b="1" i="1">
                <a:solidFill>
                  <a:srgbClr val="C00000"/>
                </a:solidFill>
              </a:rPr>
              <a:t> </a:t>
            </a:r>
            <a:r>
              <a:rPr lang="en-US" b="1">
                <a:solidFill>
                  <a:schemeClr val="accent2"/>
                </a:solidFill>
              </a:rPr>
              <a:t>2</a:t>
            </a:r>
            <a:r>
              <a:rPr lang="el-GR" b="1">
                <a:solidFill>
                  <a:schemeClr val="accent2"/>
                </a:solidFill>
              </a:rPr>
              <a:t> είδη</a:t>
            </a:r>
            <a:endParaRPr lang="en-US" b="1" i="1">
              <a:solidFill>
                <a:schemeClr val="accent2"/>
              </a:solidFill>
            </a:endParaRPr>
          </a:p>
        </p:txBody>
      </p:sp>
      <p:sp>
        <p:nvSpPr>
          <p:cNvPr id="13" name="Ορθογώνιο 12"/>
          <p:cNvSpPr/>
          <p:nvPr/>
        </p:nvSpPr>
        <p:spPr>
          <a:xfrm>
            <a:off x="35496" y="97419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E. </a:t>
            </a:r>
            <a:r>
              <a:rPr lang="en-US" b="1" i="1" err="1">
                <a:solidFill>
                  <a:srgbClr val="C00000"/>
                </a:solidFill>
              </a:rPr>
              <a:t>quatuorlineata</a:t>
            </a:r>
            <a:r>
              <a:rPr lang="en-US" b="1" i="1">
                <a:solidFill>
                  <a:srgbClr val="C00000"/>
                </a:solidFill>
              </a:rPr>
              <a:t> </a:t>
            </a:r>
            <a:r>
              <a:rPr lang="el-GR" b="1">
                <a:solidFill>
                  <a:srgbClr val="C00000"/>
                </a:solidFill>
              </a:rPr>
              <a:t>– </a:t>
            </a:r>
            <a:r>
              <a:rPr lang="el-GR" b="1" err="1">
                <a:solidFill>
                  <a:srgbClr val="C00000"/>
                </a:solidFill>
              </a:rPr>
              <a:t>Λαφιάτης</a:t>
            </a:r>
            <a:r>
              <a:rPr lang="el-GR" b="1">
                <a:solidFill>
                  <a:srgbClr val="C00000"/>
                </a:solidFill>
              </a:rPr>
              <a:t> – </a:t>
            </a:r>
            <a:r>
              <a:rPr lang="en-US" b="1">
                <a:solidFill>
                  <a:srgbClr val="C00000"/>
                </a:solidFill>
              </a:rPr>
              <a:t>LC</a:t>
            </a:r>
          </a:p>
        </p:txBody>
      </p:sp>
      <p:sp>
        <p:nvSpPr>
          <p:cNvPr id="14" name="Text Box 6"/>
          <p:cNvSpPr txBox="1">
            <a:spLocks noChangeArrowheads="1"/>
          </p:cNvSpPr>
          <p:nvPr/>
        </p:nvSpPr>
        <p:spPr bwMode="auto">
          <a:xfrm>
            <a:off x="0" y="6525344"/>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2(-2,5)</a:t>
            </a:r>
            <a:r>
              <a:rPr lang="en-US">
                <a:solidFill>
                  <a:srgbClr val="C00000"/>
                </a:solidFill>
              </a:rPr>
              <a:t> m</a:t>
            </a:r>
            <a:r>
              <a:rPr lang="el-GR">
                <a:solidFill>
                  <a:srgbClr val="C00000"/>
                </a:solidFill>
              </a:rPr>
              <a:t>!</a:t>
            </a:r>
            <a:endParaRPr lang="en-US">
              <a:solidFill>
                <a:srgbClr val="C00000"/>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4034" name="Picture 2" descr="F:\1.Πανεπιστήμιο\Διδασκαλία\1.Προπτυχιακά\2.Πανίδα της Ελλάδος\Παραδόσεις\source files\2. Ερπετά\Elaphe quatuorlineata 1.png"/>
          <p:cNvPicPr>
            <a:picLocks noChangeAspect="1" noChangeArrowheads="1"/>
          </p:cNvPicPr>
          <p:nvPr/>
        </p:nvPicPr>
        <p:blipFill rotWithShape="1">
          <a:blip r:embed="rId3">
            <a:extLst>
              <a:ext uri="{28A0092B-C50C-407E-A947-70E740481C1C}">
                <a14:useLocalDpi xmlns:a14="http://schemas.microsoft.com/office/drawing/2010/main" val="0"/>
              </a:ext>
            </a:extLst>
          </a:blip>
          <a:srcRect t="8475"/>
          <a:stretch/>
        </p:blipFill>
        <p:spPr bwMode="auto">
          <a:xfrm>
            <a:off x="229799" y="1412776"/>
            <a:ext cx="4158747" cy="3014307"/>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F:\1.Πανεπιστήμιο\Διδασκαλία\1.Προπτυχιακά\2.Πανίδα της Ελλάδος\Παραδόσεις\source files\2. Ερπετά\Elaphe quatuorlineata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73" y="1412776"/>
            <a:ext cx="4176407" cy="308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44034"/>
                                        </p:tgtEl>
                                        <p:attrNameLst>
                                          <p:attrName>style.visibility</p:attrName>
                                        </p:attrNameLst>
                                      </p:cBhvr>
                                      <p:to>
                                        <p:strVal val="visible"/>
                                      </p:to>
                                    </p:set>
                                    <p:animEffect transition="in" filter="fade">
                                      <p:cBhvr>
                                        <p:cTn id="15" dur="500"/>
                                        <p:tgtEl>
                                          <p:spTgt spid="440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4035"/>
                                        </p:tgtEl>
                                        <p:attrNameLst>
                                          <p:attrName>style.visibility</p:attrName>
                                        </p:attrNameLst>
                                      </p:cBhvr>
                                      <p:to>
                                        <p:strVal val="visible"/>
                                      </p:to>
                                    </p:set>
                                    <p:animEffect transition="in" filter="fade">
                                      <p:cBhvr>
                                        <p:cTn id="36"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583447"/>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Εξάπλωση στην Ιταλία  και στη Σικελία, στις ακτές της Αδριατικής, τη ΠΓΔΜ και τη Βουλγαρία.</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στην ηπειρωτική χώρα, όχι ανατολικότερα του Στρυμόνα και επίσης στα νησιά του Ιονίου (όχι στη Λευκάδα), στη Σκύρο και στη Σκιάθο, στις περισσότερες Κυκλάδες  και στον Αργοσαρωνικό.</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quatuorlineata</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3010" name="Picture 2" descr="F:\1.Πανεπιστήμιο\Διδασκαλία\1.Προπτυχιακά\2.Πανίδα της Ελλάδος\Παραδόσεις\source files\2. Ερπετά\E. quatuorlineat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452" y="3090316"/>
            <a:ext cx="4449096" cy="36510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A map of greece with red squares&#10;&#10;Description automatically generated">
            <a:extLst>
              <a:ext uri="{FF2B5EF4-FFF2-40B4-BE49-F238E27FC236}">
                <a16:creationId xmlns:a16="http://schemas.microsoft.com/office/drawing/2014/main" id="{F3BDF950-BFDD-EE39-4135-F0D661463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999" y="3084739"/>
            <a:ext cx="4544002" cy="3763637"/>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10"/>
                                        </p:tgtEl>
                                        <p:attrNameLst>
                                          <p:attrName>style.visibility</p:attrName>
                                        </p:attrNameLst>
                                      </p:cBhvr>
                                      <p:to>
                                        <p:strVal val="visible"/>
                                      </p:to>
                                    </p:set>
                                    <p:animEffect transition="in" filter="fade">
                                      <p:cBhvr>
                                        <p:cTn id="10" dur="600"/>
                                        <p:tgtEl>
                                          <p:spTgt spid="430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43010"/>
                                        </p:tgtEl>
                                      </p:cBhvr>
                                    </p:animEffect>
                                    <p:set>
                                      <p:cBhvr>
                                        <p:cTn id="18" dur="1" fill="hold">
                                          <p:stCondLst>
                                            <p:cond delay="499"/>
                                          </p:stCondLst>
                                        </p:cTn>
                                        <p:tgtEl>
                                          <p:spTgt spid="430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quatuorlineata</a:t>
            </a:r>
            <a:endParaRPr lang="en-US" b="1">
              <a:solidFill>
                <a:srgbClr val="C00000"/>
              </a:solidFill>
            </a:endParaRPr>
          </a:p>
        </p:txBody>
      </p:sp>
      <p:sp>
        <p:nvSpPr>
          <p:cNvPr id="17" name="Text Box 6"/>
          <p:cNvSpPr txBox="1">
            <a:spLocks noChangeArrowheads="1"/>
          </p:cNvSpPr>
          <p:nvPr/>
        </p:nvSpPr>
        <p:spPr bwMode="auto">
          <a:xfrm>
            <a:off x="179512" y="1196752"/>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μεσογειακού τύπου οικοσυστήματα με πετρώδες υπόστρωμα, παρυφές δασών, και περιοχές που σχετίζονται με ανθρώπινες δραστηριότητες, π.χ. καλλιέργειες, οπωρώνες κ.λπ. Κάθετη εξάπλωση (π.χ. στον Ταΰγετο) μπορεί να φθάνει τα 1400 </a:t>
            </a:r>
            <a:r>
              <a:rPr lang="en-US">
                <a:solidFill>
                  <a:schemeClr val="accent2"/>
                </a:solidFill>
              </a:rPr>
              <a:t>m</a:t>
            </a:r>
            <a:r>
              <a:rPr lang="el-GR">
                <a:solidFill>
                  <a:schemeClr val="accent2"/>
                </a:solidFill>
              </a:rPr>
              <a:t>. </a:t>
            </a:r>
            <a:endParaRPr lang="el-GR" b="1">
              <a:solidFill>
                <a:schemeClr val="accent2"/>
              </a:solidFill>
            </a:endParaRPr>
          </a:p>
        </p:txBody>
      </p:sp>
      <p:sp>
        <p:nvSpPr>
          <p:cNvPr id="18" name="Text Box 6"/>
          <p:cNvSpPr txBox="1">
            <a:spLocks noChangeArrowheads="1"/>
          </p:cNvSpPr>
          <p:nvPr/>
        </p:nvSpPr>
        <p:spPr bwMode="auto">
          <a:xfrm>
            <a:off x="179512" y="4137271"/>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θηλαστικά (αρουραίοι) και πουλιά, συμπληρώνοντας τη διατροφή του με μεγάλες σαύρες. Μπορεί να αρπάζει και αυγά πουλιών από φωλιές. Τα νεαρά κυνηγούν κυρίως ποντίκια και σαύρες.</a:t>
            </a:r>
            <a:endParaRPr lang="el-GR" b="1">
              <a:solidFill>
                <a:schemeClr val="accent2"/>
              </a:solidFill>
            </a:endParaRPr>
          </a:p>
        </p:txBody>
      </p:sp>
      <p:sp>
        <p:nvSpPr>
          <p:cNvPr id="19" name="Text Box 6"/>
          <p:cNvSpPr txBox="1">
            <a:spLocks noChangeArrowheads="1"/>
          </p:cNvSpPr>
          <p:nvPr/>
        </p:nvSpPr>
        <p:spPr bwMode="auto">
          <a:xfrm>
            <a:off x="179512" y="2528512"/>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που το καλοκαίρι δραστηριοποιείται κυρίως το απόγευμα.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που μπορεί να διαρκεί 3-6 μήνες.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Εδαφόβιο μεν, αλλά με καλές αναρριχητικές ικανότητες.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Αργή, μεγαλοπρεπής κίνηση.</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Text Box 6"/>
          <p:cNvSpPr txBox="1">
            <a:spLocks noChangeArrowheads="1"/>
          </p:cNvSpPr>
          <p:nvPr/>
        </p:nvSpPr>
        <p:spPr bwMode="auto">
          <a:xfrm>
            <a:off x="179512" y="5192032"/>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Τέλη Μαρτίου-μέσα Μαΐου.</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6-16 αυγά στα μέσα Ιουνίου-μέσα Ιουλίου σε προφυλαγμένες θέσεις μαλακού εδάφους.</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Μετά από 2 περίπου μήνες. Μήκος μικρών: 20-34 </a:t>
            </a:r>
            <a:r>
              <a:rPr lang="en-US">
                <a:solidFill>
                  <a:srgbClr val="333399"/>
                </a:solidFill>
              </a:rPr>
              <a:t>cm</a:t>
            </a:r>
            <a:r>
              <a:rPr lang="el-GR">
                <a:solidFill>
                  <a:srgbClr val="333399"/>
                </a:solidFill>
              </a:rPr>
              <a:t>.</a:t>
            </a: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fade">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653136"/>
            <a:ext cx="9071993" cy="198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Μεσαίου μεγέθους φίδι. Λεπτό τελείωμα κεφαλής και απότομο ουράς (σαν κολοβή) και παχύ σώμα ενδιάμεσα. 40-50 σειρές φολίδες στο μέσο του σώματος.</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Μικρά μάτια με κάθετη κόρη. Μικρές πλάκες κεφαλιού, μεγάλη ρυγχιαία πλάκα. Οι κοιλιακές πλάκες έχουν πλάτος μόνο ίσα με το 1/3 του πλάτους του σώματος.</a:t>
            </a:r>
          </a:p>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Χρώμα κιτρινωπό-καστανό ή κεραμιδί-καστανό που διακόπτεται από σκουρόχρωμο σημάδια (πιο μικρά στα πλευρά). </a:t>
            </a:r>
          </a:p>
        </p:txBody>
      </p:sp>
      <p:sp>
        <p:nvSpPr>
          <p:cNvPr id="11" name="Ορθογώνιο 10"/>
          <p:cNvSpPr/>
          <p:nvPr/>
        </p:nvSpPr>
        <p:spPr>
          <a:xfrm>
            <a:off x="35496" y="5797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Eryx</a:t>
            </a:r>
            <a:r>
              <a:rPr lang="el-GR" b="1">
                <a:solidFill>
                  <a:srgbClr val="C00000"/>
                </a:solidFill>
              </a:rPr>
              <a:t>:</a:t>
            </a:r>
            <a:r>
              <a:rPr lang="el-GR" b="1" i="1">
                <a:solidFill>
                  <a:srgbClr val="C00000"/>
                </a:solidFill>
              </a:rPr>
              <a:t> </a:t>
            </a:r>
            <a:r>
              <a:rPr lang="el-GR" b="1">
                <a:solidFill>
                  <a:schemeClr val="accent2"/>
                </a:solidFill>
              </a:rPr>
              <a:t>1</a:t>
            </a:r>
            <a:r>
              <a:rPr lang="en-US" b="1">
                <a:solidFill>
                  <a:schemeClr val="accent2"/>
                </a:solidFill>
              </a:rPr>
              <a:t> </a:t>
            </a:r>
            <a:r>
              <a:rPr lang="el-GR" b="1">
                <a:solidFill>
                  <a:schemeClr val="accent2"/>
                </a:solidFill>
              </a:rPr>
              <a:t>είδος </a:t>
            </a:r>
            <a:endParaRPr lang="en-US" b="1" i="1">
              <a:solidFill>
                <a:schemeClr val="accent2"/>
              </a:solidFill>
            </a:endParaRPr>
          </a:p>
        </p:txBody>
      </p:sp>
      <p:sp>
        <p:nvSpPr>
          <p:cNvPr id="13" name="Ορθογώνιο 12"/>
          <p:cNvSpPr/>
          <p:nvPr/>
        </p:nvSpPr>
        <p:spPr>
          <a:xfrm>
            <a:off x="35496" y="892306"/>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a:solidFill>
                  <a:srgbClr val="C00000"/>
                </a:solidFill>
              </a:rPr>
              <a:t>E. </a:t>
            </a:r>
            <a:r>
              <a:rPr lang="en-US" b="1" i="1" err="1">
                <a:solidFill>
                  <a:srgbClr val="C00000"/>
                </a:solidFill>
              </a:rPr>
              <a:t>jaculus</a:t>
            </a:r>
            <a:r>
              <a:rPr lang="en-US" b="1" i="1">
                <a:solidFill>
                  <a:srgbClr val="C00000"/>
                </a:solidFill>
              </a:rPr>
              <a:t> </a:t>
            </a:r>
            <a:r>
              <a:rPr lang="el-GR" b="1">
                <a:solidFill>
                  <a:srgbClr val="C00000"/>
                </a:solidFill>
              </a:rPr>
              <a:t>– </a:t>
            </a:r>
            <a:r>
              <a:rPr lang="el-GR" b="1" err="1">
                <a:solidFill>
                  <a:srgbClr val="C00000"/>
                </a:solidFill>
              </a:rPr>
              <a:t>Ερημόφιδο</a:t>
            </a:r>
            <a:r>
              <a:rPr lang="el-GR" b="1">
                <a:solidFill>
                  <a:srgbClr val="C00000"/>
                </a:solidFill>
              </a:rPr>
              <a:t> – </a:t>
            </a:r>
            <a:r>
              <a:rPr lang="en-US" b="1">
                <a:solidFill>
                  <a:srgbClr val="C00000"/>
                </a:solidFill>
              </a:rPr>
              <a:t>LC</a:t>
            </a:r>
          </a:p>
        </p:txBody>
      </p:sp>
      <p:sp>
        <p:nvSpPr>
          <p:cNvPr id="14" name="Text Box 6"/>
          <p:cNvSpPr txBox="1">
            <a:spLocks noChangeArrowheads="1"/>
          </p:cNvSpPr>
          <p:nvPr/>
        </p:nvSpPr>
        <p:spPr bwMode="auto">
          <a:xfrm>
            <a:off x="0" y="6516052"/>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n-US">
                <a:solidFill>
                  <a:srgbClr val="C00000"/>
                </a:solidFill>
              </a:rPr>
              <a:t>40-60(-80)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Boidae</a:t>
            </a:r>
            <a:r>
              <a:rPr lang="en-US" sz="2800">
                <a:solidFill>
                  <a:srgbClr val="800000"/>
                </a:solidFill>
              </a:rPr>
              <a:t> (</a:t>
            </a:r>
            <a:r>
              <a:rPr lang="en-US" sz="2800" err="1">
                <a:solidFill>
                  <a:srgbClr val="800000"/>
                </a:solidFill>
              </a:rPr>
              <a:t>Erycidae</a:t>
            </a:r>
            <a:r>
              <a:rPr lang="en-US" sz="2800">
                <a:solidFill>
                  <a:srgbClr val="800000"/>
                </a:solidFill>
              </a:rPr>
              <a:t>)</a:t>
            </a:r>
          </a:p>
        </p:txBody>
      </p:sp>
      <p:pic>
        <p:nvPicPr>
          <p:cNvPr id="45058" name="Picture 2" descr="F:\1.Πανεπιστήμιο\Διδασκαλία\1.Προπτυχιακά\2.Πανίδα της Ελλάδος\Παραδόσεις\source files\2. Ερπετά\Eryx jaculu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440" y="1299824"/>
            <a:ext cx="5874543" cy="341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45058"/>
                                        </p:tgtEl>
                                        <p:attrNameLst>
                                          <p:attrName>style.visibility</p:attrName>
                                        </p:attrNameLst>
                                      </p:cBhvr>
                                      <p:to>
                                        <p:strVal val="visible"/>
                                      </p:to>
                                    </p:set>
                                    <p:animEffect transition="in" filter="fade">
                                      <p:cBhvr>
                                        <p:cTn id="15" dur="500"/>
                                        <p:tgtEl>
                                          <p:spTgt spid="450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732224"/>
            <a:ext cx="9071993" cy="155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Ρωμαλέο, μεγάλο φίδι, μικρότερο όμως από το </a:t>
            </a:r>
            <a:r>
              <a:rPr lang="el-GR" i="1">
                <a:solidFill>
                  <a:schemeClr val="accent2"/>
                </a:solidFill>
              </a:rPr>
              <a:t>Ε. </a:t>
            </a:r>
            <a:r>
              <a:rPr lang="en-US" i="1" err="1">
                <a:solidFill>
                  <a:schemeClr val="accent2"/>
                </a:solidFill>
              </a:rPr>
              <a:t>quatuorlineata</a:t>
            </a:r>
            <a:r>
              <a:rPr lang="el-GR">
                <a:solidFill>
                  <a:schemeClr val="accent2"/>
                </a:solidFill>
              </a:rPr>
              <a:t>, με παρόμοια μορφολογικά χαρακτηριστικά.</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Χρωματικά, τα ενήλικα διατηρούν τα χρώματα των ανηλίκων σε ένα πιο γκρι, γκρι-κίτρινο υπόβαθρο. Στα πιο ηλικιωμένα άτομα, οι σκουρόχρωμες κηλίδες τείνουν να ξεθωριάζουν.</a:t>
            </a:r>
          </a:p>
        </p:txBody>
      </p:sp>
      <p:sp>
        <p:nvSpPr>
          <p:cNvPr id="13" name="Ορθογώνιο 12"/>
          <p:cNvSpPr/>
          <p:nvPr/>
        </p:nvSpPr>
        <p:spPr>
          <a:xfrm>
            <a:off x="35496" y="764704"/>
            <a:ext cx="9036496" cy="400110"/>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sz="1600" b="1" i="1">
                <a:solidFill>
                  <a:srgbClr val="C00000"/>
                </a:solidFill>
              </a:rPr>
              <a:t>E. </a:t>
            </a:r>
            <a:r>
              <a:rPr lang="en-US" sz="1600" b="1" i="1" err="1">
                <a:solidFill>
                  <a:srgbClr val="C00000"/>
                </a:solidFill>
              </a:rPr>
              <a:t>sauromates</a:t>
            </a:r>
            <a:r>
              <a:rPr lang="en-US" sz="1600" b="1" i="1">
                <a:solidFill>
                  <a:srgbClr val="C00000"/>
                </a:solidFill>
              </a:rPr>
              <a:t>  </a:t>
            </a:r>
            <a:r>
              <a:rPr lang="en-US" sz="1600" b="1">
                <a:solidFill>
                  <a:srgbClr val="C00000"/>
                </a:solidFill>
              </a:rPr>
              <a:t>(</a:t>
            </a:r>
            <a:r>
              <a:rPr lang="el-GR" sz="1600" b="1">
                <a:solidFill>
                  <a:srgbClr val="C00000"/>
                </a:solidFill>
              </a:rPr>
              <a:t>πρώην υποείδος του </a:t>
            </a:r>
            <a:r>
              <a:rPr lang="en-US" sz="1600" b="1" i="1">
                <a:solidFill>
                  <a:srgbClr val="C00000"/>
                </a:solidFill>
              </a:rPr>
              <a:t>E. </a:t>
            </a:r>
            <a:r>
              <a:rPr lang="en-US" sz="1600" b="1" i="1" err="1">
                <a:solidFill>
                  <a:srgbClr val="C00000"/>
                </a:solidFill>
              </a:rPr>
              <a:t>quatuorlineata</a:t>
            </a:r>
            <a:r>
              <a:rPr lang="en-US" sz="1600" b="1">
                <a:solidFill>
                  <a:srgbClr val="C00000"/>
                </a:solidFill>
              </a:rPr>
              <a:t>)</a:t>
            </a:r>
            <a:r>
              <a:rPr lang="en-US" sz="1600" b="1" i="1">
                <a:solidFill>
                  <a:srgbClr val="C00000"/>
                </a:solidFill>
              </a:rPr>
              <a:t> </a:t>
            </a:r>
            <a:r>
              <a:rPr lang="el-GR" sz="1600" b="1">
                <a:solidFill>
                  <a:srgbClr val="C00000"/>
                </a:solidFill>
              </a:rPr>
              <a:t>– </a:t>
            </a:r>
            <a:r>
              <a:rPr lang="el-GR" sz="1600" b="1" err="1">
                <a:solidFill>
                  <a:srgbClr val="C00000"/>
                </a:solidFill>
              </a:rPr>
              <a:t>Λαφιάτης</a:t>
            </a:r>
            <a:r>
              <a:rPr lang="el-GR" sz="1600" b="1">
                <a:solidFill>
                  <a:srgbClr val="C00000"/>
                </a:solidFill>
              </a:rPr>
              <a:t> της Ανατολής – </a:t>
            </a:r>
            <a:r>
              <a:rPr lang="en-US" sz="1600" b="1">
                <a:solidFill>
                  <a:srgbClr val="C00000"/>
                </a:solidFill>
              </a:rPr>
              <a:t>LC</a:t>
            </a:r>
          </a:p>
        </p:txBody>
      </p:sp>
      <p:sp>
        <p:nvSpPr>
          <p:cNvPr id="14" name="Text Box 6"/>
          <p:cNvSpPr txBox="1">
            <a:spLocks noChangeArrowheads="1"/>
          </p:cNvSpPr>
          <p:nvPr/>
        </p:nvSpPr>
        <p:spPr bwMode="auto">
          <a:xfrm>
            <a:off x="-36512" y="6300028"/>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έως 180</a:t>
            </a:r>
            <a:r>
              <a:rPr lang="en-US">
                <a:solidFill>
                  <a:srgbClr val="C00000"/>
                </a:solidFill>
              </a:rPr>
              <a:t> 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5058" name="Picture 2" descr="F:\1.Πανεπιστήμιο\Διδασκαλία\1.Προπτυχιακά\2.Πανίδα της Ελλάδος\Παραδόσεις\source files\2. Ερπετά\Elaphe sauromates 2.png"/>
          <p:cNvPicPr>
            <a:picLocks noChangeAspect="1" noChangeArrowheads="1"/>
          </p:cNvPicPr>
          <p:nvPr/>
        </p:nvPicPr>
        <p:blipFill rotWithShape="1">
          <a:blip r:embed="rId3">
            <a:extLst>
              <a:ext uri="{28A0092B-C50C-407E-A947-70E740481C1C}">
                <a14:useLocalDpi xmlns:a14="http://schemas.microsoft.com/office/drawing/2010/main" val="0"/>
              </a:ext>
            </a:extLst>
          </a:blip>
          <a:srcRect l="6862" r="17748"/>
          <a:stretch/>
        </p:blipFill>
        <p:spPr bwMode="auto">
          <a:xfrm>
            <a:off x="4738768" y="1353130"/>
            <a:ext cx="4110170" cy="3065955"/>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F:\1.Πανεπιστήμιο\Διδασκαλία\1.Προπτυχιακά\2.Πανίδα της Ελλάδος\Παραδόσεις\source files\2. Ερπετά\Elaphe sauromates.png"/>
          <p:cNvPicPr>
            <a:picLocks noChangeAspect="1" noChangeArrowheads="1"/>
          </p:cNvPicPr>
          <p:nvPr/>
        </p:nvPicPr>
        <p:blipFill rotWithShape="1">
          <a:blip r:embed="rId4">
            <a:extLst>
              <a:ext uri="{28A0092B-C50C-407E-A947-70E740481C1C}">
                <a14:useLocalDpi xmlns:a14="http://schemas.microsoft.com/office/drawing/2010/main" val="0"/>
              </a:ext>
            </a:extLst>
          </a:blip>
          <a:srcRect t="7291" r="5635"/>
          <a:stretch/>
        </p:blipFill>
        <p:spPr bwMode="auto">
          <a:xfrm>
            <a:off x="254585" y="1340768"/>
            <a:ext cx="4251448" cy="309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5058"/>
                                        </p:tgtEl>
                                        <p:attrNameLst>
                                          <p:attrName>style.visibility</p:attrName>
                                        </p:attrNameLst>
                                      </p:cBhvr>
                                      <p:to>
                                        <p:strVal val="visible"/>
                                      </p:to>
                                    </p:set>
                                    <p:animEffect transition="in" filter="fade">
                                      <p:cBhvr>
                                        <p:cTn id="10" dur="500"/>
                                        <p:tgtEl>
                                          <p:spTgt spid="45058"/>
                                        </p:tgtEl>
                                      </p:cBhvr>
                                    </p:animEffect>
                                  </p:childTnLst>
                                </p:cTn>
                              </p:par>
                              <p:par>
                                <p:cTn id="11" presetID="10" presetClass="entr" presetSubtype="0" fill="hold" nodeType="withEffect">
                                  <p:stCondLst>
                                    <p:cond delay="0"/>
                                  </p:stCondLst>
                                  <p:childTnLst>
                                    <p:set>
                                      <p:cBhvr>
                                        <p:cTn id="12" dur="1" fill="hold">
                                          <p:stCondLst>
                                            <p:cond delay="0"/>
                                          </p:stCondLst>
                                        </p:cTn>
                                        <p:tgtEl>
                                          <p:spTgt spid="45059"/>
                                        </p:tgtEl>
                                        <p:attrNameLst>
                                          <p:attrName>style.visibility</p:attrName>
                                        </p:attrNameLst>
                                      </p:cBhvr>
                                      <p:to>
                                        <p:strVal val="visible"/>
                                      </p:to>
                                    </p:set>
                                    <p:animEffect transition="in" filter="fade">
                                      <p:cBhvr>
                                        <p:cTn id="13" dur="500"/>
                                        <p:tgtEl>
                                          <p:spTgt spid="450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987001"/>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Εξάπλωση από τα Α Βαλκάνια μέχρι τη Μέση Ανατολή το Ιράν και το Καζακστάν.</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στην Α Μακεδονία, ανατολικά του Στρυμόνα, στη Θράκη και στα νησιά Θάσο και Σαμοθράκη. </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sauromates</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50178" name="Picture 2" descr="F:\1.Πανεπιστήμιο\Διδασκαλία\1.Προπτυχιακά\2.Πανίδα της Ελλάδος\Παραδόσεις\source files\2. Ερπετά\Z. sauromate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838450"/>
            <a:ext cx="5695950" cy="3781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red squares&#10;&#10;Description automatically generated">
            <a:extLst>
              <a:ext uri="{FF2B5EF4-FFF2-40B4-BE49-F238E27FC236}">
                <a16:creationId xmlns:a16="http://schemas.microsoft.com/office/drawing/2014/main" id="{ED0D8245-BAEF-A5F9-544B-C18D73BD5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455" y="2638076"/>
            <a:ext cx="5033090" cy="4182172"/>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0178"/>
                                        </p:tgtEl>
                                        <p:attrNameLst>
                                          <p:attrName>style.visibility</p:attrName>
                                        </p:attrNameLst>
                                      </p:cBhvr>
                                      <p:to>
                                        <p:strVal val="visible"/>
                                      </p:to>
                                    </p:set>
                                    <p:animEffect transition="in" filter="fade">
                                      <p:cBhvr>
                                        <p:cTn id="10" dur="500"/>
                                        <p:tgtEl>
                                          <p:spTgt spid="501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50178"/>
                                        </p:tgtEl>
                                      </p:cBhvr>
                                    </p:animEffect>
                                    <p:set>
                                      <p:cBhvr>
                                        <p:cTn id="18" dur="1" fill="hold">
                                          <p:stCondLst>
                                            <p:cond delay="499"/>
                                          </p:stCondLst>
                                        </p:cTn>
                                        <p:tgtEl>
                                          <p:spTgt spid="5017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sauromates</a:t>
            </a:r>
            <a:endParaRPr lang="en-US" b="1">
              <a:solidFill>
                <a:srgbClr val="C00000"/>
              </a:solidFill>
            </a:endParaRPr>
          </a:p>
        </p:txBody>
      </p:sp>
      <p:sp>
        <p:nvSpPr>
          <p:cNvPr id="17" name="Text Box 6"/>
          <p:cNvSpPr txBox="1">
            <a:spLocks noChangeArrowheads="1"/>
          </p:cNvSpPr>
          <p:nvPr/>
        </p:nvSpPr>
        <p:spPr bwMode="auto">
          <a:xfrm>
            <a:off x="179512" y="119675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Απαντά σε ευρύ φάσμα μεσογειακών ενδιαιτημάτων (φρύγανα, αμμοθίνες, μακκία βλάστηση, παρυφές και ξέφωτα δασών κ.λπ.). Η υψομετρική κατανομή μπορεί να φθάνει τα 2000 </a:t>
            </a:r>
            <a:r>
              <a:rPr lang="en-US">
                <a:solidFill>
                  <a:schemeClr val="accent2"/>
                </a:solidFill>
              </a:rPr>
              <a:t>m.</a:t>
            </a:r>
            <a:endParaRPr lang="el-GR" b="1">
              <a:solidFill>
                <a:schemeClr val="accent2"/>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Text Box 6"/>
          <p:cNvSpPr txBox="1">
            <a:spLocks noChangeArrowheads="1"/>
          </p:cNvSpPr>
          <p:nvPr/>
        </p:nvSpPr>
        <p:spPr bwMode="auto">
          <a:xfrm>
            <a:off x="179512" y="252851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Ηθολογία-Διατροφή-Αναπαραγωγή: </a:t>
            </a:r>
            <a:r>
              <a:rPr lang="el-GR">
                <a:solidFill>
                  <a:schemeClr val="accent2"/>
                </a:solidFill>
              </a:rPr>
              <a:t>Ισχύουν τα γενικά χαρακτηριστικά που αναφέρθηκαν και για το </a:t>
            </a:r>
            <a:r>
              <a:rPr lang="en-US" i="1">
                <a:solidFill>
                  <a:schemeClr val="accent2"/>
                </a:solidFill>
              </a:rPr>
              <a:t>E. </a:t>
            </a:r>
            <a:r>
              <a:rPr lang="en-US" i="1" err="1">
                <a:solidFill>
                  <a:schemeClr val="accent2"/>
                </a:solidFill>
              </a:rPr>
              <a:t>quatuorlineata</a:t>
            </a:r>
            <a:r>
              <a:rPr lang="el-GR" i="1">
                <a:solidFill>
                  <a:schemeClr val="accent2"/>
                </a:solidFill>
              </a:rPr>
              <a:t>.</a:t>
            </a:r>
            <a:endParaRPr lang="el-GR" b="1">
              <a:solidFill>
                <a:schemeClr val="accent2"/>
              </a:solidFill>
            </a:endParaRP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6511" y="4221088"/>
            <a:ext cx="9071993" cy="183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Εύρωστο, μεγάλο φίδι, Λεπτό κεφάλι με αμβλύ ρύγχος. 1 προσοφθάλμια και 2 οπισθοφθάλμιες κηλίδες. 23 σειρές φολίδων στο μέσο του σώματος.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Βασικός χρωματισμός ράχης είναι γκρι-λαδί και της κοιλιάς κιτρινωπός, ο οποίος στην περιοχή του κεφαλιού επεκτείνεται στις σιαγόνες και στον τράχηλο. Κάποιες φολίδες της ράχης φέρουν λευκό άκρο.</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Τα νεαρά άτομα φέρουν ραχιαία, σε 4-7 επιμήκεις σειρές, καστανά στίγματα.</a:t>
            </a:r>
          </a:p>
        </p:txBody>
      </p:sp>
      <p:sp>
        <p:nvSpPr>
          <p:cNvPr id="11" name="Ορθογώνιο 10"/>
          <p:cNvSpPr/>
          <p:nvPr/>
        </p:nvSpPr>
        <p:spPr>
          <a:xfrm>
            <a:off x="35496" y="617844"/>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a:solidFill>
                  <a:schemeClr val="accent2"/>
                </a:solidFill>
              </a:rPr>
              <a:t> </a:t>
            </a:r>
            <a:r>
              <a:rPr lang="el-GR" b="1">
                <a:solidFill>
                  <a:srgbClr val="333399"/>
                </a:solidFill>
              </a:rPr>
              <a:t>Γένος </a:t>
            </a:r>
            <a:r>
              <a:rPr lang="en-US" b="1" i="1" err="1">
                <a:solidFill>
                  <a:srgbClr val="C00000"/>
                </a:solidFill>
              </a:rPr>
              <a:t>Zamenis</a:t>
            </a:r>
            <a:r>
              <a:rPr lang="en-US" b="1" i="1">
                <a:solidFill>
                  <a:srgbClr val="C00000"/>
                </a:solidFill>
              </a:rPr>
              <a:t> </a:t>
            </a:r>
            <a:r>
              <a:rPr lang="en-US" b="1">
                <a:solidFill>
                  <a:srgbClr val="C00000"/>
                </a:solidFill>
              </a:rPr>
              <a:t>(</a:t>
            </a:r>
            <a:r>
              <a:rPr lang="el-GR" b="1">
                <a:solidFill>
                  <a:srgbClr val="C00000"/>
                </a:solidFill>
              </a:rPr>
              <a:t>πρώην </a:t>
            </a:r>
            <a:r>
              <a:rPr lang="en-US" b="1" i="1" err="1">
                <a:solidFill>
                  <a:srgbClr val="C00000"/>
                </a:solidFill>
              </a:rPr>
              <a:t>Elaphe</a:t>
            </a:r>
            <a:r>
              <a:rPr lang="en-US" b="1">
                <a:solidFill>
                  <a:srgbClr val="C00000"/>
                </a:solidFill>
              </a:rPr>
              <a:t>)</a:t>
            </a:r>
            <a:r>
              <a:rPr lang="el-GR" b="1">
                <a:solidFill>
                  <a:srgbClr val="C00000"/>
                </a:solidFill>
              </a:rPr>
              <a:t>:</a:t>
            </a:r>
            <a:r>
              <a:rPr lang="el-GR" b="1" i="1">
                <a:solidFill>
                  <a:srgbClr val="C00000"/>
                </a:solidFill>
              </a:rPr>
              <a:t> </a:t>
            </a:r>
            <a:r>
              <a:rPr lang="el-GR" b="1">
                <a:solidFill>
                  <a:schemeClr val="accent2"/>
                </a:solidFill>
              </a:rPr>
              <a:t>3 είδη</a:t>
            </a:r>
            <a:endParaRPr lang="en-US" b="1" i="1">
              <a:solidFill>
                <a:schemeClr val="accent2"/>
              </a:solidFill>
            </a:endParaRPr>
          </a:p>
        </p:txBody>
      </p:sp>
      <p:sp>
        <p:nvSpPr>
          <p:cNvPr id="13" name="Ορθογώνιο 12"/>
          <p:cNvSpPr/>
          <p:nvPr/>
        </p:nvSpPr>
        <p:spPr>
          <a:xfrm>
            <a:off x="35496" y="974194"/>
            <a:ext cx="9036496" cy="404598"/>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n-US" b="1" i="1" dirty="0">
                <a:solidFill>
                  <a:srgbClr val="C00000"/>
                </a:solidFill>
              </a:rPr>
              <a:t>Z. longissimus </a:t>
            </a:r>
            <a:r>
              <a:rPr lang="el-GR" b="1" dirty="0">
                <a:solidFill>
                  <a:srgbClr val="C00000"/>
                </a:solidFill>
              </a:rPr>
              <a:t>– </a:t>
            </a:r>
            <a:r>
              <a:rPr lang="el-GR" b="1" dirty="0" err="1">
                <a:solidFill>
                  <a:srgbClr val="C00000"/>
                </a:solidFill>
              </a:rPr>
              <a:t>Γιατρόφιδο</a:t>
            </a:r>
            <a:r>
              <a:rPr lang="el-GR" b="1" dirty="0">
                <a:solidFill>
                  <a:srgbClr val="C00000"/>
                </a:solidFill>
              </a:rPr>
              <a:t>, </a:t>
            </a:r>
            <a:r>
              <a:rPr lang="el-GR" b="1" dirty="0" err="1">
                <a:solidFill>
                  <a:srgbClr val="C00000"/>
                </a:solidFill>
              </a:rPr>
              <a:t>Λαφιάτης</a:t>
            </a:r>
            <a:r>
              <a:rPr lang="el-GR" b="1" dirty="0">
                <a:solidFill>
                  <a:srgbClr val="C00000"/>
                </a:solidFill>
              </a:rPr>
              <a:t> του Ασκληπιού – </a:t>
            </a:r>
            <a:r>
              <a:rPr lang="en-US" b="1" dirty="0">
                <a:solidFill>
                  <a:srgbClr val="C00000"/>
                </a:solidFill>
              </a:rPr>
              <a:t>LC</a:t>
            </a:r>
          </a:p>
        </p:txBody>
      </p:sp>
      <p:sp>
        <p:nvSpPr>
          <p:cNvPr id="14" name="Text Box 6"/>
          <p:cNvSpPr txBox="1">
            <a:spLocks noChangeArrowheads="1"/>
          </p:cNvSpPr>
          <p:nvPr/>
        </p:nvSpPr>
        <p:spPr bwMode="auto">
          <a:xfrm>
            <a:off x="0" y="6372036"/>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140-160(-200) </a:t>
            </a:r>
            <a:r>
              <a:rPr lang="en-US">
                <a:solidFill>
                  <a:srgbClr val="C00000"/>
                </a:solidFill>
              </a:rPr>
              <a:t>cm.</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8130" name="Picture 2" descr="F:\1.Πανεπιστήμιο\Διδασκαλία\1.Προπτυχιακά\2.Πανίδα της Ελλάδος\Παραδόσεις\source files\2. Ερπετά\Zamenis longissimu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68" y="1486449"/>
            <a:ext cx="4187424" cy="2469960"/>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F:\1.Πανεπιστήμιο\Διδασκαλία\1.Προπτυχιακά\2.Πανίδα της Ελλάδος\Παραδόσεις\source files\2. Ερπετά\Zamenis longissimu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909" y="1412776"/>
            <a:ext cx="4178571" cy="273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48131"/>
                                        </p:tgtEl>
                                        <p:attrNameLst>
                                          <p:attrName>style.visibility</p:attrName>
                                        </p:attrNameLst>
                                      </p:cBhvr>
                                      <p:to>
                                        <p:strVal val="visible"/>
                                      </p:to>
                                    </p:set>
                                    <p:animEffect transition="in" filter="fade">
                                      <p:cBhvr>
                                        <p:cTn id="15" dur="500"/>
                                        <p:tgtEl>
                                          <p:spTgt spid="48131"/>
                                        </p:tgtEl>
                                      </p:cBhvr>
                                    </p:animEffect>
                                  </p:childTnLst>
                                </p:cTn>
                              </p:par>
                              <p:par>
                                <p:cTn id="16" presetID="10" presetClass="entr" presetSubtype="0" fill="hold" nodeType="withEffect">
                                  <p:stCondLst>
                                    <p:cond delay="0"/>
                                  </p:stCondLst>
                                  <p:childTnLst>
                                    <p:set>
                                      <p:cBhvr>
                                        <p:cTn id="17" dur="1" fill="hold">
                                          <p:stCondLst>
                                            <p:cond delay="0"/>
                                          </p:stCondLst>
                                        </p:cTn>
                                        <p:tgtEl>
                                          <p:spTgt spid="48130"/>
                                        </p:tgtEl>
                                        <p:attrNameLst>
                                          <p:attrName>style.visibility</p:attrName>
                                        </p:attrNameLst>
                                      </p:cBhvr>
                                      <p:to>
                                        <p:strVal val="visible"/>
                                      </p:to>
                                    </p:set>
                                    <p:animEffect transition="in" filter="fade">
                                      <p:cBhvr>
                                        <p:cTn id="18" dur="500"/>
                                        <p:tgtEl>
                                          <p:spTgt spid="481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1285224"/>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Εξάπλωση από τα Πυρηναία μέχρι την Κασπία θάλασσα και το Β Ιράν, περιλαμβάνοντας την Ιταλική και τη Βαλκανική χερσόνησο.</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στην ηπειρωτική χώρα με ασυνεχή κατανομή. Από τα νησιά μόνο στην Κέρκυρα και στους Παξούς.</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Z. longissimus</a:t>
            </a:r>
            <a:endParaRPr lang="en-US" b="1" dirty="0">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6082" name="Picture 2" descr="F:\1.Πανεπιστήμιο\Διδασκαλία\1.Προπτυχιακά\2.Πανίδα της Ελλάδος\Παραδόσεις\source files\2. Ερπετά\Z. longissimu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284984"/>
            <a:ext cx="6143625" cy="3267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323BCDB9-9B8E-05D9-E490-014A62FC1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177" y="2781392"/>
            <a:ext cx="4945646" cy="3959975"/>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gtEl>
                                        <p:attrNameLst>
                                          <p:attrName>style.visibility</p:attrName>
                                        </p:attrNameLst>
                                      </p:cBhvr>
                                      <p:to>
                                        <p:strVal val="visible"/>
                                      </p:to>
                                    </p:set>
                                    <p:animEffect transition="in" filter="fade">
                                      <p:cBhvr>
                                        <p:cTn id="10" dur="500"/>
                                        <p:tgtEl>
                                          <p:spTgt spid="460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46082"/>
                                        </p:tgtEl>
                                      </p:cBhvr>
                                    </p:animEffect>
                                    <p:set>
                                      <p:cBhvr>
                                        <p:cTn id="18" dur="1" fill="hold">
                                          <p:stCondLst>
                                            <p:cond delay="499"/>
                                          </p:stCondLst>
                                        </p:cTn>
                                        <p:tgtEl>
                                          <p:spTgt spid="4608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Z. longissimus</a:t>
            </a:r>
            <a:endParaRPr lang="en-US" b="1" dirty="0">
              <a:solidFill>
                <a:srgbClr val="C00000"/>
              </a:solidFill>
            </a:endParaRPr>
          </a:p>
        </p:txBody>
      </p:sp>
      <p:sp>
        <p:nvSpPr>
          <p:cNvPr id="17" name="Text Box 6"/>
          <p:cNvSpPr txBox="1">
            <a:spLocks noChangeArrowheads="1"/>
          </p:cNvSpPr>
          <p:nvPr/>
        </p:nvSpPr>
        <p:spPr bwMode="auto">
          <a:xfrm>
            <a:off x="179512" y="119675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θέσεις με μέτρια βλάστηση, σε ξέφωτα φυλλοβόλων ή κωνοφόρων δασών, φρύγανα και μακκία βλάστηση, ορεινά λιβάδια. Κατακόρυφη εξάπλωση στα 2200 </a:t>
            </a:r>
            <a:r>
              <a:rPr lang="en-US">
                <a:solidFill>
                  <a:schemeClr val="accent2"/>
                </a:solidFill>
              </a:rPr>
              <a:t>m.</a:t>
            </a:r>
            <a:endParaRPr lang="el-GR" b="1">
              <a:solidFill>
                <a:schemeClr val="accent2"/>
              </a:solidFill>
            </a:endParaRPr>
          </a:p>
        </p:txBody>
      </p:sp>
      <p:sp>
        <p:nvSpPr>
          <p:cNvPr id="18" name="Text Box 6"/>
          <p:cNvSpPr txBox="1">
            <a:spLocks noChangeArrowheads="1"/>
          </p:cNvSpPr>
          <p:nvPr/>
        </p:nvSpPr>
        <p:spPr bwMode="auto">
          <a:xfrm>
            <a:off x="179512" y="4044938"/>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μικρά θηλαστικά, συμπληρώνοντας τη διατροφή του με πουλιά και τα αυγά τους.</a:t>
            </a:r>
            <a:endParaRPr lang="el-GR" b="1">
              <a:solidFill>
                <a:schemeClr val="accent2"/>
              </a:solidFill>
            </a:endParaRPr>
          </a:p>
        </p:txBody>
      </p:sp>
      <p:sp>
        <p:nvSpPr>
          <p:cNvPr id="19" name="Text Box 6"/>
          <p:cNvSpPr txBox="1">
            <a:spLocks noChangeArrowheads="1"/>
          </p:cNvSpPr>
          <p:nvPr/>
        </p:nvSpPr>
        <p:spPr bwMode="auto">
          <a:xfrm>
            <a:off x="179512" y="2620845"/>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που του αρέσει να λιάζεται και καλός αναρριχητής.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αν και οι νότιοι ελληνικοί πληθυσμοί μπορεί να είναι δραστήριοι καθ’ όλο το έτος.</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Text Box 6"/>
          <p:cNvSpPr txBox="1">
            <a:spLocks noChangeArrowheads="1"/>
          </p:cNvSpPr>
          <p:nvPr/>
        </p:nvSpPr>
        <p:spPr bwMode="auto">
          <a:xfrm>
            <a:off x="179512" y="5192032"/>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Μέσα Μαΐου με μέσα Ιουνίου.</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5-10 αρκετά μεγάλα αυγά μετά από ένα μήνα. </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Μετά από 2 περίπου μήνες. Μήκος μικρών: </a:t>
            </a:r>
            <a:r>
              <a:rPr lang="en-US">
                <a:solidFill>
                  <a:srgbClr val="333399"/>
                </a:solidFill>
              </a:rPr>
              <a:t>ca. </a:t>
            </a:r>
            <a:r>
              <a:rPr lang="el-GR">
                <a:solidFill>
                  <a:srgbClr val="333399"/>
                </a:solidFill>
              </a:rPr>
              <a:t>25 </a:t>
            </a:r>
            <a:r>
              <a:rPr lang="en-US">
                <a:solidFill>
                  <a:srgbClr val="333399"/>
                </a:solidFill>
              </a:rPr>
              <a:t>cm</a:t>
            </a:r>
            <a:r>
              <a:rPr lang="el-GR">
                <a:solidFill>
                  <a:srgbClr val="333399"/>
                </a:solidFill>
              </a:rPr>
              <a:t>.</a:t>
            </a: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5496" y="692696"/>
            <a:ext cx="9036496" cy="438582"/>
          </a:xfrm>
          <a:prstGeom prst="rect">
            <a:avLst/>
          </a:prstGeom>
        </p:spPr>
        <p:txBody>
          <a:bodyPr wrap="square">
            <a:spAutoFit/>
          </a:bodyPr>
          <a:lstStyle/>
          <a:p>
            <a:pPr marL="1588" indent="-1588" algn="ctr" fontAlgn="base">
              <a:lnSpc>
                <a:spcPct val="125000"/>
              </a:lnSpc>
              <a:spcBef>
                <a:spcPct val="0"/>
              </a:spcBef>
              <a:spcAft>
                <a:spcPct val="0"/>
              </a:spcAft>
              <a:tabLst>
                <a:tab pos="1257300" algn="l"/>
              </a:tabLst>
            </a:pPr>
            <a:r>
              <a:rPr lang="el-GR" b="1" i="1" dirty="0">
                <a:solidFill>
                  <a:srgbClr val="C00000"/>
                </a:solidFill>
              </a:rPr>
              <a:t>Ζ. </a:t>
            </a:r>
            <a:r>
              <a:rPr lang="en-US" b="1" i="1" dirty="0">
                <a:solidFill>
                  <a:srgbClr val="C00000"/>
                </a:solidFill>
              </a:rPr>
              <a:t>situla </a:t>
            </a:r>
            <a:r>
              <a:rPr lang="el-GR" b="1" dirty="0">
                <a:solidFill>
                  <a:srgbClr val="C00000"/>
                </a:solidFill>
              </a:rPr>
              <a:t>– </a:t>
            </a:r>
            <a:r>
              <a:rPr lang="el-GR" b="1" dirty="0" err="1">
                <a:solidFill>
                  <a:srgbClr val="C00000"/>
                </a:solidFill>
              </a:rPr>
              <a:t>Σπιτόφιδο</a:t>
            </a:r>
            <a:r>
              <a:rPr lang="el-GR" b="1" dirty="0">
                <a:solidFill>
                  <a:srgbClr val="C00000"/>
                </a:solidFill>
              </a:rPr>
              <a:t>, </a:t>
            </a:r>
            <a:r>
              <a:rPr lang="el-GR" b="1" dirty="0" err="1">
                <a:solidFill>
                  <a:srgbClr val="C00000"/>
                </a:solidFill>
              </a:rPr>
              <a:t>Γατόφιδο</a:t>
            </a:r>
            <a:r>
              <a:rPr lang="el-GR" b="1" dirty="0">
                <a:solidFill>
                  <a:srgbClr val="C00000"/>
                </a:solidFill>
              </a:rPr>
              <a:t> – </a:t>
            </a:r>
            <a:r>
              <a:rPr lang="en-US" b="1" dirty="0">
                <a:solidFill>
                  <a:srgbClr val="C00000"/>
                </a:solidFill>
              </a:rPr>
              <a:t>LC</a:t>
            </a: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9154" name="Picture 2" descr="F:\1.Πανεπιστήμιο\Διδασκαλία\1.Προπτυχιακά\2.Πανίδα της Ελλάδος\Παραδόσεις\source files\2. Ερπετά\Zamenis situlus 2.png"/>
          <p:cNvPicPr>
            <a:picLocks noChangeAspect="1" noChangeArrowheads="1"/>
          </p:cNvPicPr>
          <p:nvPr/>
        </p:nvPicPr>
        <p:blipFill rotWithShape="1">
          <a:blip r:embed="rId3">
            <a:extLst>
              <a:ext uri="{28A0092B-C50C-407E-A947-70E740481C1C}">
                <a14:useLocalDpi xmlns:a14="http://schemas.microsoft.com/office/drawing/2010/main" val="0"/>
              </a:ext>
            </a:extLst>
          </a:blip>
          <a:srcRect l="3376"/>
          <a:stretch/>
        </p:blipFill>
        <p:spPr bwMode="auto">
          <a:xfrm>
            <a:off x="4674092" y="1242219"/>
            <a:ext cx="4362404" cy="2876550"/>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F:\1.Πανεπιστήμιο\Διδασκαλία\1.Προπτυχιακά\2.Πανίδα της Ελλάδος\Παραδόσεις\source files\2. Ερπετά\Zamenis situl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099344"/>
            <a:ext cx="4457700" cy="3162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6511" y="4251140"/>
            <a:ext cx="9071993" cy="238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14000"/>
              </a:lnSpc>
              <a:spcBef>
                <a:spcPct val="0"/>
              </a:spcBef>
              <a:spcAft>
                <a:spcPct val="0"/>
              </a:spcAft>
              <a:buFont typeface="Arial" pitchFamily="34" charset="0"/>
              <a:buChar char="•"/>
              <a:tabLst>
                <a:tab pos="174625" algn="l"/>
                <a:tab pos="1436688" algn="l"/>
              </a:tabLst>
            </a:pPr>
            <a:r>
              <a:rPr lang="el-GR">
                <a:solidFill>
                  <a:schemeClr val="accent2"/>
                </a:solidFill>
              </a:rPr>
              <a:t> Λεπτό, μεσαίου μεγέθους φίδι, Ευδιάκριτο κεφάλι με αμβλύ ρύγχος. 1 προσοφθάλμια και 2 οπισθοφθάλμιες κηλίδες. 27 σειρές φολίδων στο μέσο του σώματος.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Βασικός χρωματισμός ράχης είναι γκρι έως καστανός. Χαρακτηριστικές οι κοκκινωπές-κεραμιδί κηλίδες με το σκούρο περίγραμμα που διατρέχουν τη ράχη. Πλευρικά, σειρά από μικρότερες, σκούρες κηλίδες. Στην κεφαλή ξεκινά κηλίδα σε σχήμα </a:t>
            </a:r>
            <a:r>
              <a:rPr lang="el-GR" b="1"/>
              <a:t>Υ</a:t>
            </a:r>
            <a:r>
              <a:rPr lang="el-GR">
                <a:solidFill>
                  <a:schemeClr val="accent2"/>
                </a:solidFill>
              </a:rPr>
              <a:t>. Κοιλιά υπόλευκη με μαύρα στίγματα. Συγκεκριμένο πρότυπο σκούρων λωρίδων στο κεφάλι.</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Σε ορισμένες περιπτώσεις, οι ραχιαίες κηλίδες αντικαθίστανται από επιμήκεις ζώνες ιδίου χρωματικού προτύπου, που διατρέχουν τη ράχη. </a:t>
            </a:r>
          </a:p>
        </p:txBody>
      </p:sp>
      <p:sp>
        <p:nvSpPr>
          <p:cNvPr id="9" name="Text Box 6"/>
          <p:cNvSpPr txBox="1">
            <a:spLocks noChangeArrowheads="1"/>
          </p:cNvSpPr>
          <p:nvPr/>
        </p:nvSpPr>
        <p:spPr bwMode="auto">
          <a:xfrm>
            <a:off x="0" y="6516052"/>
            <a:ext cx="8995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  </a:t>
            </a:r>
            <a:r>
              <a:rPr lang="el-GR">
                <a:solidFill>
                  <a:srgbClr val="C00000"/>
                </a:solidFill>
              </a:rPr>
              <a:t>έως</a:t>
            </a:r>
            <a:r>
              <a:rPr lang="el-GR">
                <a:solidFill>
                  <a:srgbClr val="800000"/>
                </a:solidFill>
              </a:rPr>
              <a:t> </a:t>
            </a:r>
            <a:r>
              <a:rPr lang="el-GR">
                <a:solidFill>
                  <a:srgbClr val="C00000"/>
                </a:solidFill>
              </a:rPr>
              <a:t>100+ </a:t>
            </a:r>
            <a:r>
              <a:rPr lang="en-US">
                <a:solidFill>
                  <a:srgbClr val="C00000"/>
                </a:solidFill>
              </a:rPr>
              <a:t>cm.</a:t>
            </a:r>
          </a:p>
        </p:txBody>
      </p:sp>
    </p:spTree>
    <p:extLst>
      <p:ext uri="{BB962C8B-B14F-4D97-AF65-F5344CB8AC3E}">
        <p14:creationId xmlns:p14="http://schemas.microsoft.com/office/powerpoint/2010/main" val="3831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9155"/>
                                        </p:tgtEl>
                                        <p:attrNameLst>
                                          <p:attrName>style.visibility</p:attrName>
                                        </p:attrNameLst>
                                      </p:cBhvr>
                                      <p:to>
                                        <p:strVal val="visible"/>
                                      </p:to>
                                    </p:set>
                                    <p:animEffect transition="in" filter="fade">
                                      <p:cBhvr>
                                        <p:cTn id="10" dur="500"/>
                                        <p:tgtEl>
                                          <p:spTgt spid="491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154"/>
                                        </p:tgtEl>
                                        <p:attrNameLst>
                                          <p:attrName>style.visibility</p:attrName>
                                        </p:attrNameLst>
                                      </p:cBhvr>
                                      <p:to>
                                        <p:strVal val="visible"/>
                                      </p:to>
                                    </p:set>
                                    <p:animEffect transition="in" filter="fade">
                                      <p:cBhvr>
                                        <p:cTn id="31"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987001"/>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Εξάπλωση στη Σικελία, στη Ν Ιταλία στις ακτές της Αδριατικής μέχρι τη Μικρά Ασία και την Κριμαία.</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σε όλη την ηπειρωτική χώρα και στα περισσότερα νησιά.</a:t>
            </a:r>
          </a:p>
        </p:txBody>
      </p:sp>
      <p:sp>
        <p:nvSpPr>
          <p:cNvPr id="12" name="Ορθογώνιο 11"/>
          <p:cNvSpPr/>
          <p:nvPr/>
        </p:nvSpPr>
        <p:spPr>
          <a:xfrm>
            <a:off x="2483768" y="980728"/>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Ζ. </a:t>
            </a:r>
            <a:r>
              <a:rPr lang="en-US" b="1" i="1" err="1">
                <a:solidFill>
                  <a:srgbClr val="C00000"/>
                </a:solidFill>
              </a:rPr>
              <a:t>situla</a:t>
            </a:r>
            <a:endParaRPr lang="en-US" b="1">
              <a:solidFill>
                <a:srgbClr val="C00000"/>
              </a:solidFill>
            </a:endParaRPr>
          </a:p>
        </p:txBody>
      </p:sp>
      <p:sp>
        <p:nvSpPr>
          <p:cNvPr id="7"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pic>
        <p:nvPicPr>
          <p:cNvPr id="47106" name="Picture 2" descr="F:\1.Πανεπιστήμιο\Διδασκαλία\1.Προπτυχιακά\2.Πανίδα της Ελλάδος\Παραδόσεις\source files\2. Ερπετά\Z. situl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557" y="2913087"/>
            <a:ext cx="6134887" cy="37562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red squares&#10;&#10;Description automatically generated">
            <a:extLst>
              <a:ext uri="{FF2B5EF4-FFF2-40B4-BE49-F238E27FC236}">
                <a16:creationId xmlns:a16="http://schemas.microsoft.com/office/drawing/2014/main" id="{360DB921-61F6-B876-5835-9DBAEEAE7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138" y="2771322"/>
            <a:ext cx="4899724" cy="3898037"/>
          </a:xfrm>
          <a:prstGeom prst="rect">
            <a:avLst/>
          </a:prstGeom>
        </p:spPr>
      </p:pic>
    </p:spTree>
    <p:extLst>
      <p:ext uri="{BB962C8B-B14F-4D97-AF65-F5344CB8AC3E}">
        <p14:creationId xmlns:p14="http://schemas.microsoft.com/office/powerpoint/2010/main" val="2078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7106"/>
                                        </p:tgtEl>
                                        <p:attrNameLst>
                                          <p:attrName>style.visibility</p:attrName>
                                        </p:attrNameLst>
                                      </p:cBhvr>
                                      <p:to>
                                        <p:strVal val="visible"/>
                                      </p:to>
                                    </p:set>
                                    <p:animEffect transition="in" filter="fade">
                                      <p:cBhvr>
                                        <p:cTn id="10" dur="500"/>
                                        <p:tgtEl>
                                          <p:spTgt spid="47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47106"/>
                                        </p:tgtEl>
                                      </p:cBhvr>
                                    </p:animEffect>
                                    <p:set>
                                      <p:cBhvr>
                                        <p:cTn id="18" dur="1" fill="hold">
                                          <p:stCondLst>
                                            <p:cond delay="499"/>
                                          </p:stCondLst>
                                        </p:cTn>
                                        <p:tgtEl>
                                          <p:spTgt spid="4710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Ζ. </a:t>
            </a:r>
            <a:r>
              <a:rPr lang="en-US" b="1" i="1" err="1">
                <a:solidFill>
                  <a:srgbClr val="C00000"/>
                </a:solidFill>
              </a:rPr>
              <a:t>situla</a:t>
            </a:r>
            <a:endParaRPr lang="en-US" b="1">
              <a:solidFill>
                <a:srgbClr val="C00000"/>
              </a:solidFill>
            </a:endParaRPr>
          </a:p>
        </p:txBody>
      </p:sp>
      <p:sp>
        <p:nvSpPr>
          <p:cNvPr id="10"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Colubridae</a:t>
            </a:r>
            <a:endParaRPr lang="en-US" sz="2800">
              <a:solidFill>
                <a:srgbClr val="800000"/>
              </a:solidFill>
            </a:endParaRPr>
          </a:p>
        </p:txBody>
      </p:sp>
      <p:sp>
        <p:nvSpPr>
          <p:cNvPr id="9" name="Text Box 6"/>
          <p:cNvSpPr txBox="1">
            <a:spLocks noChangeArrowheads="1"/>
          </p:cNvSpPr>
          <p:nvPr/>
        </p:nvSpPr>
        <p:spPr bwMode="auto">
          <a:xfrm>
            <a:off x="179512" y="5192032"/>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Μέσα άνοιξης.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3-7 αυγά στα μέσα Μαΐου-μέσα Ιουνίου σε τρύπες στη βάση θάμνων ή βράχων. </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Τον Αύγουστο. Μήκος μικρών: 30 </a:t>
            </a:r>
            <a:r>
              <a:rPr lang="en-US">
                <a:solidFill>
                  <a:srgbClr val="333399"/>
                </a:solidFill>
              </a:rPr>
              <a:t>cm</a:t>
            </a:r>
            <a:r>
              <a:rPr lang="el-GR">
                <a:solidFill>
                  <a:srgbClr val="333399"/>
                </a:solidFill>
              </a:rPr>
              <a:t>.</a:t>
            </a:r>
          </a:p>
        </p:txBody>
      </p:sp>
      <p:sp>
        <p:nvSpPr>
          <p:cNvPr id="11" name="Text Box 6"/>
          <p:cNvSpPr txBox="1">
            <a:spLocks noChangeArrowheads="1"/>
          </p:cNvSpPr>
          <p:nvPr/>
        </p:nvSpPr>
        <p:spPr bwMode="auto">
          <a:xfrm>
            <a:off x="179512" y="1196752"/>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Προτιμά μεσογειακού τύπου οικοσυστήματα, όπως φρύγανα και μακκία βλάστηση, αλλά και φυλλοβόλα δάση και υγρά λιβάδια. Κοινό και σε καλλιέργειες (αμπέλια, ελαιώνες). Αρκετά συνδεδεμένο με τον άνθρωπο, σε χωριά, μαντρότοιχους, ακόμα και σε σπίτια. Υψόμετρο έως 1600 </a:t>
            </a:r>
            <a:r>
              <a:rPr lang="en-US">
                <a:solidFill>
                  <a:schemeClr val="accent2"/>
                </a:solidFill>
              </a:rPr>
              <a:t>m </a:t>
            </a:r>
            <a:r>
              <a:rPr lang="en-US" err="1">
                <a:solidFill>
                  <a:schemeClr val="accent2"/>
                </a:solidFill>
              </a:rPr>
              <a:t>a.s.l</a:t>
            </a:r>
            <a:r>
              <a:rPr lang="en-US">
                <a:solidFill>
                  <a:schemeClr val="accent2"/>
                </a:solidFill>
              </a:rPr>
              <a:t>.</a:t>
            </a:r>
            <a:endParaRPr lang="el-GR" b="1">
              <a:solidFill>
                <a:schemeClr val="accent2"/>
              </a:solidFill>
            </a:endParaRPr>
          </a:p>
        </p:txBody>
      </p:sp>
      <p:sp>
        <p:nvSpPr>
          <p:cNvPr id="12" name="Text Box 6"/>
          <p:cNvSpPr txBox="1">
            <a:spLocks noChangeArrowheads="1"/>
          </p:cNvSpPr>
          <p:nvPr/>
        </p:nvSpPr>
        <p:spPr bwMode="auto">
          <a:xfrm>
            <a:off x="179512" y="4137271"/>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Κυρίως μικρά θηλαστικά και πουλιά, συμπληρώνοντας τη διατροφή του με πουλιά και σαύρες που σκοτώνει με περίσφιξη. Τα νεαρά κυνηγούν κυρίως μεγαλόσωμα έντομα.</a:t>
            </a:r>
            <a:endParaRPr lang="el-GR" b="1">
              <a:solidFill>
                <a:schemeClr val="accent2"/>
              </a:solidFill>
            </a:endParaRPr>
          </a:p>
        </p:txBody>
      </p:sp>
      <p:sp>
        <p:nvSpPr>
          <p:cNvPr id="13" name="Text Box 6"/>
          <p:cNvSpPr txBox="1">
            <a:spLocks noChangeArrowheads="1"/>
          </p:cNvSpPr>
          <p:nvPr/>
        </p:nvSpPr>
        <p:spPr bwMode="auto">
          <a:xfrm>
            <a:off x="179512" y="2528512"/>
            <a:ext cx="878497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Ημερόβιο φίδι που το καλοκαίρι δραστηριοποιείται μέχρι το δειλινό ή και μέσα στη νύχτα.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που μπορεί να διαρκεί και ελάχιστα (π.χ. σε νότια νησιά).</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Εδαφόβιο μεν, αλλά με καλές αναρριχητικές ικανότητες σε θάμνους και δένδρα.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Εντελώς ακίνδυνο φίδι.</a:t>
            </a:r>
          </a:p>
        </p:txBody>
      </p:sp>
    </p:spTree>
    <p:extLst>
      <p:ext uri="{BB962C8B-B14F-4D97-AF65-F5344CB8AC3E}">
        <p14:creationId xmlns:p14="http://schemas.microsoft.com/office/powerpoint/2010/main" val="6086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54868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34877" y="1433887"/>
            <a:ext cx="8867872" cy="987001"/>
          </a:xfrm>
          <a:prstGeom prst="rect">
            <a:avLst/>
          </a:prstGeom>
        </p:spPr>
        <p:txBody>
          <a:bodyPr wrap="square">
            <a:spAutoFit/>
          </a:bodyPr>
          <a:lstStyle/>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Εξάπλωση στα Ν Βαλκάνια, περιοχές γύρω από την Κασπία και στη Β. Αφρική.</a:t>
            </a:r>
          </a:p>
          <a:p>
            <a:pPr marL="285750" indent="-285750" algn="just" fontAlgn="base">
              <a:lnSpc>
                <a:spcPct val="114000"/>
              </a:lnSpc>
              <a:spcBef>
                <a:spcPct val="0"/>
              </a:spcBef>
              <a:spcAft>
                <a:spcPct val="0"/>
              </a:spcAft>
              <a:buFont typeface="Arial" panose="020B0604020202020204" pitchFamily="34" charset="0"/>
              <a:buChar char="•"/>
              <a:tabLst>
                <a:tab pos="1257300" algn="l"/>
              </a:tabLst>
            </a:pPr>
            <a:r>
              <a:rPr lang="el-GR" sz="1700" b="1">
                <a:solidFill>
                  <a:schemeClr val="accent2"/>
                </a:solidFill>
              </a:rPr>
              <a:t>Στην </a:t>
            </a:r>
            <a:r>
              <a:rPr lang="el-GR" sz="1700" b="1">
                <a:solidFill>
                  <a:srgbClr val="00B050"/>
                </a:solidFill>
              </a:rPr>
              <a:t>Ελλάδα </a:t>
            </a:r>
            <a:r>
              <a:rPr lang="el-GR" sz="1700" b="1">
                <a:solidFill>
                  <a:schemeClr val="accent2"/>
                </a:solidFill>
              </a:rPr>
              <a:t>απαντά στην ηπειρωτική χώρα και πολλές νησιωτικές περιοχές (Κέρκυρα, Κυκλάδες, Αργοσαρωνικό, Α. Αιγαίο).</a:t>
            </a:r>
          </a:p>
        </p:txBody>
      </p:sp>
      <p:sp>
        <p:nvSpPr>
          <p:cNvPr id="9" name="Ορθογώνιο 8"/>
          <p:cNvSpPr/>
          <p:nvPr/>
        </p:nvSpPr>
        <p:spPr>
          <a:xfrm>
            <a:off x="2483768" y="956241"/>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jaculus</a:t>
            </a:r>
            <a:endParaRPr lang="en-US" b="1">
              <a:solidFill>
                <a:srgbClr val="C00000"/>
              </a:solidFill>
            </a:endParaRPr>
          </a:p>
        </p:txBody>
      </p:sp>
      <p:sp>
        <p:nvSpPr>
          <p:cNvPr id="11"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Boidae</a:t>
            </a:r>
            <a:r>
              <a:rPr lang="en-US" sz="2800">
                <a:solidFill>
                  <a:srgbClr val="800000"/>
                </a:solidFill>
              </a:rPr>
              <a:t> (</a:t>
            </a:r>
            <a:r>
              <a:rPr lang="en-US" sz="2800" err="1">
                <a:solidFill>
                  <a:srgbClr val="800000"/>
                </a:solidFill>
              </a:rPr>
              <a:t>Erycidae</a:t>
            </a:r>
            <a:r>
              <a:rPr lang="en-US" sz="2800">
                <a:solidFill>
                  <a:srgbClr val="800000"/>
                </a:solidFill>
              </a:rPr>
              <a:t>)</a:t>
            </a:r>
          </a:p>
        </p:txBody>
      </p:sp>
      <p:pic>
        <p:nvPicPr>
          <p:cNvPr id="4" name="Picture 3" descr="A map of europe with red squares&#10;&#10;Description automatically generated">
            <a:extLst>
              <a:ext uri="{FF2B5EF4-FFF2-40B4-BE49-F238E27FC236}">
                <a16:creationId xmlns:a16="http://schemas.microsoft.com/office/drawing/2014/main" id="{BD602096-E0B0-5682-D45B-555F241F8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718" y="2601408"/>
            <a:ext cx="4924565" cy="3944357"/>
          </a:xfrm>
          <a:prstGeom prst="rect">
            <a:avLst/>
          </a:prstGeom>
        </p:spPr>
      </p:pic>
    </p:spTree>
    <p:extLst>
      <p:ext uri="{BB962C8B-B14F-4D97-AF65-F5344CB8AC3E}">
        <p14:creationId xmlns:p14="http://schemas.microsoft.com/office/powerpoint/2010/main" val="25312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35496" y="4004288"/>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a:t>
            </a:r>
            <a:r>
              <a:rPr lang="en-US" b="1">
                <a:solidFill>
                  <a:schemeClr val="accent2"/>
                </a:solidFill>
              </a:rPr>
              <a:t> </a:t>
            </a:r>
            <a:r>
              <a:rPr lang="el-GR">
                <a:solidFill>
                  <a:schemeClr val="accent2"/>
                </a:solidFill>
              </a:rPr>
              <a:t>Τρέφεται με μικρά τρωκτικά, πουλιά που συλλαμβάνουν στις φωλιές, καθώς και σαύρες. Θανατώνει με περίσφιξη. Τα νεαρά τρέφονται κυρίως με έντομα.</a:t>
            </a:r>
            <a:endParaRPr lang="el-GR" b="1">
              <a:solidFill>
                <a:schemeClr val="accent2"/>
              </a:solidFill>
            </a:endParaRPr>
          </a:p>
        </p:txBody>
      </p:sp>
      <p:sp>
        <p:nvSpPr>
          <p:cNvPr id="16" name="Text Box 6"/>
          <p:cNvSpPr txBox="1">
            <a:spLocks noChangeArrowheads="1"/>
          </p:cNvSpPr>
          <p:nvPr/>
        </p:nvSpPr>
        <p:spPr bwMode="auto">
          <a:xfrm>
            <a:off x="35496" y="11967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a:t>
            </a:r>
            <a:r>
              <a:rPr lang="en-US" b="1">
                <a:solidFill>
                  <a:schemeClr val="accent2"/>
                </a:solidFill>
              </a:rPr>
              <a:t> </a:t>
            </a:r>
            <a:r>
              <a:rPr lang="el-GR">
                <a:solidFill>
                  <a:schemeClr val="accent2"/>
                </a:solidFill>
              </a:rPr>
              <a:t>Επιλέγει περιοχές με χαμηλή βλάστηση, π.χ. θαμνώνες, λιβάδια και καλλιέργειες σε αμμώδες ή, το πολύ, πετρώδες υπόβαθρο.</a:t>
            </a:r>
            <a:endParaRPr lang="el-GR" b="1">
              <a:solidFill>
                <a:schemeClr val="accent2"/>
              </a:solidFill>
            </a:endParaRPr>
          </a:p>
        </p:txBody>
      </p:sp>
      <p:sp>
        <p:nvSpPr>
          <p:cNvPr id="10" name="Text Box 6"/>
          <p:cNvSpPr txBox="1">
            <a:spLocks noChangeArrowheads="1"/>
          </p:cNvSpPr>
          <p:nvPr/>
        </p:nvSpPr>
        <p:spPr bwMode="auto">
          <a:xfrm>
            <a:off x="35496" y="2323521"/>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Ζει σε στοές τρωκτικών και είναι δραστήριο την ημέρα.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Είναι κρυπτικό είδος και σπάνια εκτίθεται στην επιφάνεια του εδάφους. Αργά το απόγευμα μπορεί να θεαθεί να </a:t>
            </a:r>
            <a:r>
              <a:rPr lang="el-GR" err="1">
                <a:solidFill>
                  <a:schemeClr val="accent2"/>
                </a:solidFill>
              </a:rPr>
              <a:t>θερμορρυθμίζει</a:t>
            </a:r>
            <a:r>
              <a:rPr lang="el-GR">
                <a:solidFill>
                  <a:schemeClr val="accent2"/>
                </a:solidFill>
              </a:rPr>
              <a:t>.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Μπορεί να πέφτει σε χειμερία νάρκη που να διαρκεί έως και 3-5 μήνες.</a:t>
            </a:r>
          </a:p>
        </p:txBody>
      </p:sp>
      <p:sp>
        <p:nvSpPr>
          <p:cNvPr id="8" name="Ορθογώνιο 7"/>
          <p:cNvSpPr/>
          <p:nvPr/>
        </p:nvSpPr>
        <p:spPr>
          <a:xfrm>
            <a:off x="2483768" y="764704"/>
            <a:ext cx="4176464"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E. </a:t>
            </a:r>
            <a:r>
              <a:rPr lang="en-US" b="1" i="1" err="1">
                <a:solidFill>
                  <a:srgbClr val="C00000"/>
                </a:solidFill>
              </a:rPr>
              <a:t>jaculus</a:t>
            </a:r>
            <a:endParaRPr lang="en-US" b="1">
              <a:solidFill>
                <a:srgbClr val="C00000"/>
              </a:solidFill>
            </a:endParaRPr>
          </a:p>
        </p:txBody>
      </p:sp>
      <p:sp>
        <p:nvSpPr>
          <p:cNvPr id="13"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2800" err="1">
                <a:solidFill>
                  <a:srgbClr val="800000"/>
                </a:solidFill>
              </a:rPr>
              <a:t>Boidae</a:t>
            </a:r>
            <a:r>
              <a:rPr lang="en-US" sz="2800">
                <a:solidFill>
                  <a:srgbClr val="800000"/>
                </a:solidFill>
              </a:rPr>
              <a:t> (</a:t>
            </a:r>
            <a:r>
              <a:rPr lang="en-US" sz="2800" err="1">
                <a:solidFill>
                  <a:srgbClr val="800000"/>
                </a:solidFill>
              </a:rPr>
              <a:t>Erycidae</a:t>
            </a:r>
            <a:r>
              <a:rPr lang="en-US" sz="2800">
                <a:solidFill>
                  <a:srgbClr val="800000"/>
                </a:solidFill>
              </a:rPr>
              <a:t>)</a:t>
            </a:r>
          </a:p>
        </p:txBody>
      </p:sp>
      <p:sp>
        <p:nvSpPr>
          <p:cNvPr id="15" name="Text Box 6"/>
          <p:cNvSpPr txBox="1">
            <a:spLocks noChangeArrowheads="1"/>
          </p:cNvSpPr>
          <p:nvPr/>
        </p:nvSpPr>
        <p:spPr bwMode="auto">
          <a:xfrm>
            <a:off x="35496" y="5131058"/>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περίοδος: </a:t>
            </a:r>
            <a:r>
              <a:rPr lang="el-GR">
                <a:solidFill>
                  <a:schemeClr val="accent2"/>
                </a:solidFill>
              </a:rPr>
              <a:t>Μάιος-Ιούνιος.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3-12 μικρά (ωοζωοτοκία) μήκους 12-15 </a:t>
            </a:r>
            <a:r>
              <a:rPr lang="en-US">
                <a:solidFill>
                  <a:srgbClr val="333399"/>
                </a:solidFill>
              </a:rPr>
              <a:t>cm.</a:t>
            </a:r>
            <a:endParaRPr lang="el-GR">
              <a:solidFill>
                <a:srgbClr val="333399"/>
              </a:solidFill>
            </a:endParaRPr>
          </a:p>
        </p:txBody>
      </p:sp>
    </p:spTree>
    <p:extLst>
      <p:ext uri="{BB962C8B-B14F-4D97-AF65-F5344CB8AC3E}">
        <p14:creationId xmlns:p14="http://schemas.microsoft.com/office/powerpoint/2010/main" val="374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5" grpId="0"/>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7854</Words>
  <Application>Microsoft Office PowerPoint</Application>
  <PresentationFormat>On-screen Show (4:3)</PresentationFormat>
  <Paragraphs>656</Paragraphs>
  <Slides>78</Slides>
  <Notes>68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78</vt:i4>
      </vt:variant>
    </vt:vector>
  </HeadingPairs>
  <TitlesOfParts>
    <vt:vector size="81" baseType="lpstr">
      <vt:lpstr>Arial</vt:lpstr>
      <vt:lpstr>Calibri</vt:lpstr>
      <vt:lpstr>Προεπιλεγμένη σχεδίαση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Γιώργος Μήτσαινας</dc:creator>
  <cp:lastModifiedBy>Μήτσαινας Γεώργιος</cp:lastModifiedBy>
  <cp:revision>25</cp:revision>
  <dcterms:created xsi:type="dcterms:W3CDTF">2014-04-08T09:10:10Z</dcterms:created>
  <dcterms:modified xsi:type="dcterms:W3CDTF">2026-04-03T05:57:51Z</dcterms:modified>
</cp:coreProperties>
</file>