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7" r:id="rId2"/>
    <p:sldId id="267" r:id="rId3"/>
    <p:sldId id="328" r:id="rId4"/>
    <p:sldId id="266" r:id="rId5"/>
    <p:sldId id="331" r:id="rId6"/>
    <p:sldId id="464" r:id="rId7"/>
    <p:sldId id="463" r:id="rId8"/>
    <p:sldId id="419" r:id="rId9"/>
    <p:sldId id="466" r:id="rId10"/>
    <p:sldId id="465" r:id="rId11"/>
    <p:sldId id="467" r:id="rId12"/>
    <p:sldId id="423" r:id="rId13"/>
    <p:sldId id="424" r:id="rId14"/>
    <p:sldId id="468" r:id="rId15"/>
    <p:sldId id="469" r:id="rId16"/>
    <p:sldId id="470" r:id="rId17"/>
    <p:sldId id="472" r:id="rId18"/>
    <p:sldId id="471" r:id="rId19"/>
    <p:sldId id="473" r:id="rId20"/>
    <p:sldId id="474" r:id="rId21"/>
    <p:sldId id="475" r:id="rId22"/>
    <p:sldId id="476" r:id="rId23"/>
    <p:sldId id="478" r:id="rId24"/>
    <p:sldId id="479" r:id="rId25"/>
    <p:sldId id="480" r:id="rId26"/>
    <p:sldId id="481" r:id="rId27"/>
    <p:sldId id="477" r:id="rId28"/>
    <p:sldId id="482" r:id="rId29"/>
    <p:sldId id="483" r:id="rId30"/>
    <p:sldId id="484" r:id="rId31"/>
    <p:sldId id="485" r:id="rId32"/>
    <p:sldId id="486" r:id="rId33"/>
    <p:sldId id="487" r:id="rId34"/>
    <p:sldId id="488" r:id="rId35"/>
    <p:sldId id="489" r:id="rId36"/>
    <p:sldId id="490" r:id="rId37"/>
    <p:sldId id="494" r:id="rId38"/>
    <p:sldId id="492" r:id="rId39"/>
    <p:sldId id="493" r:id="rId40"/>
    <p:sldId id="495" r:id="rId41"/>
    <p:sldId id="496" r:id="rId42"/>
    <p:sldId id="497" r:id="rId43"/>
    <p:sldId id="498" r:id="rId44"/>
    <p:sldId id="499" r:id="rId45"/>
    <p:sldId id="500" r:id="rId46"/>
    <p:sldId id="509" r:id="rId47"/>
    <p:sldId id="501" r:id="rId48"/>
    <p:sldId id="502" r:id="rId49"/>
    <p:sldId id="503" r:id="rId50"/>
    <p:sldId id="504" r:id="rId51"/>
    <p:sldId id="505" r:id="rId52"/>
    <p:sldId id="506" r:id="rId53"/>
    <p:sldId id="507" r:id="rId54"/>
    <p:sldId id="508" r:id="rId55"/>
    <p:sldId id="516" r:id="rId56"/>
    <p:sldId id="510" r:id="rId57"/>
    <p:sldId id="512" r:id="rId58"/>
    <p:sldId id="513" r:id="rId59"/>
    <p:sldId id="514" r:id="rId60"/>
    <p:sldId id="515" r:id="rId61"/>
  </p:sldIdLst>
  <p:sldSz cx="9144000" cy="6858000" type="screen4x3"/>
  <p:notesSz cx="6797675" cy="987266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B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02F30-BA7A-36DE-5BBA-269540356B94}" v="8" dt="2023-06-08T16:24:36.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Επισκέπτης" userId="S::urn:spo:anon#bd6c8f493ca29be1bd8dfed21232685d202a3ff229f21897eb432f75766699f2::" providerId="AD" clId="Web-{1D902F30-BA7A-36DE-5BBA-269540356B94}"/>
    <pc:docChg chg="modSld">
      <pc:chgData name="Επισκέπτης" userId="S::urn:spo:anon#bd6c8f493ca29be1bd8dfed21232685d202a3ff229f21897eb432f75766699f2::" providerId="AD" clId="Web-{1D902F30-BA7A-36DE-5BBA-269540356B94}" dt="2023-06-08T16:24:36.408" v="7" actId="1076"/>
      <pc:docMkLst>
        <pc:docMk/>
      </pc:docMkLst>
      <pc:sldChg chg="modSp">
        <pc:chgData name="Επισκέπτης" userId="S::urn:spo:anon#bd6c8f493ca29be1bd8dfed21232685d202a3ff229f21897eb432f75766699f2::" providerId="AD" clId="Web-{1D902F30-BA7A-36DE-5BBA-269540356B94}" dt="2023-06-08T14:39:39.259" v="2" actId="1076"/>
        <pc:sldMkLst>
          <pc:docMk/>
          <pc:sldMk cId="873063454" sldId="331"/>
        </pc:sldMkLst>
        <pc:picChg chg="mod">
          <ac:chgData name="Επισκέπτης" userId="S::urn:spo:anon#bd6c8f493ca29be1bd8dfed21232685d202a3ff229f21897eb432f75766699f2::" providerId="AD" clId="Web-{1D902F30-BA7A-36DE-5BBA-269540356B94}" dt="2023-06-08T14:39:39.259" v="2" actId="1076"/>
          <ac:picMkLst>
            <pc:docMk/>
            <pc:sldMk cId="873063454" sldId="331"/>
            <ac:picMk id="2054" creationId="{00000000-0000-0000-0000-000000000000}"/>
          </ac:picMkLst>
        </pc:picChg>
        <pc:picChg chg="mod">
          <ac:chgData name="Επισκέπτης" userId="S::urn:spo:anon#bd6c8f493ca29be1bd8dfed21232685d202a3ff229f21897eb432f75766699f2::" providerId="AD" clId="Web-{1D902F30-BA7A-36DE-5BBA-269540356B94}" dt="2023-06-08T14:39:35.571" v="1" actId="1076"/>
          <ac:picMkLst>
            <pc:docMk/>
            <pc:sldMk cId="873063454" sldId="331"/>
            <ac:picMk id="2055" creationId="{00000000-0000-0000-0000-000000000000}"/>
          </ac:picMkLst>
        </pc:picChg>
        <pc:picChg chg="mod">
          <ac:chgData name="Επισκέπτης" userId="S::urn:spo:anon#bd6c8f493ca29be1bd8dfed21232685d202a3ff229f21897eb432f75766699f2::" providerId="AD" clId="Web-{1D902F30-BA7A-36DE-5BBA-269540356B94}" dt="2023-06-08T14:39:32.181" v="0" actId="1076"/>
          <ac:picMkLst>
            <pc:docMk/>
            <pc:sldMk cId="873063454" sldId="331"/>
            <ac:picMk id="2056" creationId="{00000000-0000-0000-0000-000000000000}"/>
          </ac:picMkLst>
        </pc:picChg>
      </pc:sldChg>
      <pc:sldChg chg="modSp">
        <pc:chgData name="Επισκέπτης" userId="S::urn:spo:anon#bd6c8f493ca29be1bd8dfed21232685d202a3ff229f21897eb432f75766699f2::" providerId="AD" clId="Web-{1D902F30-BA7A-36DE-5BBA-269540356B94}" dt="2023-06-08T16:10:10.163" v="5" actId="1076"/>
        <pc:sldMkLst>
          <pc:docMk/>
          <pc:sldMk cId="463831184" sldId="464"/>
        </pc:sldMkLst>
        <pc:picChg chg="mod">
          <ac:chgData name="Επισκέπτης" userId="S::urn:spo:anon#bd6c8f493ca29be1bd8dfed21232685d202a3ff229f21897eb432f75766699f2::" providerId="AD" clId="Web-{1D902F30-BA7A-36DE-5BBA-269540356B94}" dt="2023-06-08T16:10:10.163" v="5" actId="1076"/>
          <ac:picMkLst>
            <pc:docMk/>
            <pc:sldMk cId="463831184" sldId="464"/>
            <ac:picMk id="3090" creationId="{00000000-0000-0000-0000-000000000000}"/>
          </ac:picMkLst>
        </pc:picChg>
      </pc:sldChg>
      <pc:sldChg chg="modSp">
        <pc:chgData name="Επισκέπτης" userId="S::urn:spo:anon#bd6c8f493ca29be1bd8dfed21232685d202a3ff229f21897eb432f75766699f2::" providerId="AD" clId="Web-{1D902F30-BA7A-36DE-5BBA-269540356B94}" dt="2023-06-08T16:00:51.271" v="4" actId="1076"/>
        <pc:sldMkLst>
          <pc:docMk/>
          <pc:sldMk cId="3222913686" sldId="473"/>
        </pc:sldMkLst>
        <pc:picChg chg="mod">
          <ac:chgData name="Επισκέπτης" userId="S::urn:spo:anon#bd6c8f493ca29be1bd8dfed21232685d202a3ff229f21897eb432f75766699f2::" providerId="AD" clId="Web-{1D902F30-BA7A-36DE-5BBA-269540356B94}" dt="2023-06-08T16:00:51.271" v="4" actId="1076"/>
          <ac:picMkLst>
            <pc:docMk/>
            <pc:sldMk cId="3222913686" sldId="473"/>
            <ac:picMk id="13315" creationId="{00000000-0000-0000-0000-000000000000}"/>
          </ac:picMkLst>
        </pc:picChg>
      </pc:sldChg>
      <pc:sldChg chg="modSp">
        <pc:chgData name="Επισκέπτης" userId="S::urn:spo:anon#bd6c8f493ca29be1bd8dfed21232685d202a3ff229f21897eb432f75766699f2::" providerId="AD" clId="Web-{1D902F30-BA7A-36DE-5BBA-269540356B94}" dt="2023-06-08T16:24:36.408" v="7" actId="1076"/>
        <pc:sldMkLst>
          <pc:docMk/>
          <pc:sldMk cId="595314184" sldId="477"/>
        </pc:sldMkLst>
        <pc:picChg chg="mod">
          <ac:chgData name="Επισκέπτης" userId="S::urn:spo:anon#bd6c8f493ca29be1bd8dfed21232685d202a3ff229f21897eb432f75766699f2::" providerId="AD" clId="Web-{1D902F30-BA7A-36DE-5BBA-269540356B94}" dt="2023-06-08T16:24:32.408" v="6" actId="1076"/>
          <ac:picMkLst>
            <pc:docMk/>
            <pc:sldMk cId="595314184" sldId="477"/>
            <ac:picMk id="5124" creationId="{00000000-0000-0000-0000-000000000000}"/>
          </ac:picMkLst>
        </pc:picChg>
        <pc:picChg chg="mod">
          <ac:chgData name="Επισκέπτης" userId="S::urn:spo:anon#bd6c8f493ca29be1bd8dfed21232685d202a3ff229f21897eb432f75766699f2::" providerId="AD" clId="Web-{1D902F30-BA7A-36DE-5BBA-269540356B94}" dt="2023-06-08T16:24:36.408" v="7" actId="1076"/>
          <ac:picMkLst>
            <pc:docMk/>
            <pc:sldMk cId="595314184" sldId="477"/>
            <ac:picMk id="512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3634"/>
          </a:xfrm>
          <a:prstGeom prst="rect">
            <a:avLst/>
          </a:prstGeom>
        </p:spPr>
        <p:txBody>
          <a:bodyPr vert="horz" lIns="90142" tIns="45071" rIns="90142" bIns="45071" rtlCol="0"/>
          <a:lstStyle>
            <a:lvl1pPr algn="l">
              <a:defRPr sz="1200"/>
            </a:lvl1pPr>
          </a:lstStyle>
          <a:p>
            <a:endParaRPr lang="el-GR"/>
          </a:p>
        </p:txBody>
      </p:sp>
      <p:sp>
        <p:nvSpPr>
          <p:cNvPr id="3" name="Θέση ημερομηνίας 2"/>
          <p:cNvSpPr>
            <a:spLocks noGrp="1"/>
          </p:cNvSpPr>
          <p:nvPr>
            <p:ph type="dt" idx="1"/>
          </p:nvPr>
        </p:nvSpPr>
        <p:spPr>
          <a:xfrm>
            <a:off x="3850443" y="0"/>
            <a:ext cx="2945659" cy="493634"/>
          </a:xfrm>
          <a:prstGeom prst="rect">
            <a:avLst/>
          </a:prstGeom>
        </p:spPr>
        <p:txBody>
          <a:bodyPr vert="horz" lIns="90142" tIns="45071" rIns="90142" bIns="45071" rtlCol="0"/>
          <a:lstStyle>
            <a:lvl1pPr algn="r">
              <a:defRPr sz="1200"/>
            </a:lvl1pPr>
          </a:lstStyle>
          <a:p>
            <a:fld id="{80DCE617-FFE5-481D-93D7-9CB6C76BD841}" type="datetimeFigureOut">
              <a:rPr lang="el-GR" smtClean="0"/>
              <a:t>8/6/2023</a:t>
            </a:fld>
            <a:endParaRPr lang="el-GR"/>
          </a:p>
        </p:txBody>
      </p:sp>
      <p:sp>
        <p:nvSpPr>
          <p:cNvPr id="4" name="Θέση εικόνας διαφάνειας 3"/>
          <p:cNvSpPr>
            <a:spLocks noGrp="1" noRot="1" noChangeAspect="1"/>
          </p:cNvSpPr>
          <p:nvPr>
            <p:ph type="sldImg" idx="2"/>
          </p:nvPr>
        </p:nvSpPr>
        <p:spPr>
          <a:xfrm>
            <a:off x="931863" y="741363"/>
            <a:ext cx="4933950" cy="3700462"/>
          </a:xfrm>
          <a:prstGeom prst="rect">
            <a:avLst/>
          </a:prstGeom>
          <a:noFill/>
          <a:ln w="12700">
            <a:solidFill>
              <a:prstClr val="black"/>
            </a:solidFill>
          </a:ln>
        </p:spPr>
        <p:txBody>
          <a:bodyPr vert="horz" lIns="90142" tIns="45071" rIns="90142" bIns="45071" rtlCol="0" anchor="ctr"/>
          <a:lstStyle/>
          <a:p>
            <a:endParaRPr lang="el-GR"/>
          </a:p>
        </p:txBody>
      </p:sp>
      <p:sp>
        <p:nvSpPr>
          <p:cNvPr id="5" name="Θέση σημειώσεων 4"/>
          <p:cNvSpPr>
            <a:spLocks noGrp="1"/>
          </p:cNvSpPr>
          <p:nvPr>
            <p:ph type="body" sz="quarter" idx="3"/>
          </p:nvPr>
        </p:nvSpPr>
        <p:spPr>
          <a:xfrm>
            <a:off x="679768" y="4689516"/>
            <a:ext cx="5438140" cy="4442699"/>
          </a:xfrm>
          <a:prstGeom prst="rect">
            <a:avLst/>
          </a:prstGeom>
        </p:spPr>
        <p:txBody>
          <a:bodyPr vert="horz" lIns="90142" tIns="45071" rIns="90142" bIns="45071"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377317"/>
            <a:ext cx="2945659" cy="493634"/>
          </a:xfrm>
          <a:prstGeom prst="rect">
            <a:avLst/>
          </a:prstGeom>
        </p:spPr>
        <p:txBody>
          <a:bodyPr vert="horz" lIns="90142" tIns="45071" rIns="90142" bIns="45071"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3" y="9377317"/>
            <a:ext cx="2945659" cy="493634"/>
          </a:xfrm>
          <a:prstGeom prst="rect">
            <a:avLst/>
          </a:prstGeom>
        </p:spPr>
        <p:txBody>
          <a:bodyPr vert="horz" lIns="90142" tIns="45071" rIns="90142" bIns="45071" rtlCol="0" anchor="b"/>
          <a:lstStyle>
            <a:lvl1pPr algn="r">
              <a:defRPr sz="1200"/>
            </a:lvl1pPr>
          </a:lstStyle>
          <a:p>
            <a:fld id="{B141215A-E5BC-4665-918F-2AEA2ACBAF10}" type="slidenum">
              <a:rPr lang="el-GR" smtClean="0"/>
              <a:t>‹#›</a:t>
            </a:fld>
            <a:endParaRPr lang="el-GR"/>
          </a:p>
        </p:txBody>
      </p:sp>
    </p:spTree>
    <p:extLst>
      <p:ext uri="{BB962C8B-B14F-4D97-AF65-F5344CB8AC3E}">
        <p14:creationId xmlns:p14="http://schemas.microsoft.com/office/powerpoint/2010/main" val="150988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250506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10</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11</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12</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13</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14</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15</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16</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17</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18</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19</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2261768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20</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21</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22</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23</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24</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25</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26</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27</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28</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29</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a:t>
            </a:fld>
            <a:endParaRPr lang="el-GR"/>
          </a:p>
        </p:txBody>
      </p:sp>
    </p:spTree>
    <p:extLst>
      <p:ext uri="{BB962C8B-B14F-4D97-AF65-F5344CB8AC3E}">
        <p14:creationId xmlns:p14="http://schemas.microsoft.com/office/powerpoint/2010/main" val="2451440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30</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31</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32</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33</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34</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35</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36</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37</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38</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39</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40</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41</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42</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43</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44</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45</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46</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47</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48</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49</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50</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51</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52</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53</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54</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55</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56</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57</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58</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59</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60</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8</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9</a:t>
            </a:fld>
            <a:endParaRPr lang="el-GR"/>
          </a:p>
        </p:txBody>
      </p:sp>
    </p:spTree>
    <p:extLst>
      <p:ext uri="{BB962C8B-B14F-4D97-AF65-F5344CB8AC3E}">
        <p14:creationId xmlns:p14="http://schemas.microsoft.com/office/powerpoint/2010/main" val="1211182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66989102-6CF0-4C9A-B815-7E38F1933A9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3296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14B13B9-E3B2-4CD9-8939-28D275084A6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747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A8DEAE7-CA6B-4A1B-BCE6-46ED214E096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7928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9523526-DA5D-4C5B-8204-5AC3C8D9FEF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4296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24D96F09-6FF2-4CF7-9DF2-0FC456081B3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2370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F765EE2-1485-434F-8CC4-91BE8640AA3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7756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2EB3EDBA-3F06-4565-8DA9-5F5D5584D31E}"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845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508CB918-6E3A-4628-8793-33B2824B5D0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3516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FC2C1D68-8B07-426A-B0E1-07C61444D29B}"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0121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2A6C7516-C284-4672-B22D-268C4BC3E65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11522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F386585A-01C0-4FE8-9D9F-A1901429C1A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68098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l-G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l-G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FAF89EEB-5EFD-400E-B266-819BB674F718}" type="slidenum">
              <a:rPr lang="el-GR">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540694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7" name="Text Box 15"/>
          <p:cNvSpPr txBox="1">
            <a:spLocks noChangeArrowheads="1"/>
          </p:cNvSpPr>
          <p:nvPr/>
        </p:nvSpPr>
        <p:spPr bwMode="auto">
          <a:xfrm>
            <a:off x="755650" y="765175"/>
            <a:ext cx="7561263" cy="523220"/>
          </a:xfrm>
          <a:prstGeom prst="rect">
            <a:avLst/>
          </a:prstGeom>
          <a:noFill/>
          <a:ln w="57150" cmpd="thinThick">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Πανίδα της Ελλάδος</a:t>
            </a:r>
            <a:endParaRPr lang="el-GR" b="1">
              <a:solidFill>
                <a:srgbClr val="000000"/>
              </a:solidFill>
            </a:endParaRPr>
          </a:p>
        </p:txBody>
      </p:sp>
      <p:sp>
        <p:nvSpPr>
          <p:cNvPr id="4" name="Text Box 16"/>
          <p:cNvSpPr txBox="1">
            <a:spLocks noChangeArrowheads="1"/>
          </p:cNvSpPr>
          <p:nvPr/>
        </p:nvSpPr>
        <p:spPr bwMode="auto">
          <a:xfrm>
            <a:off x="1776748" y="2752413"/>
            <a:ext cx="5684185" cy="125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30000"/>
              </a:lnSpc>
              <a:spcBef>
                <a:spcPct val="0"/>
              </a:spcBef>
              <a:spcAft>
                <a:spcPct val="0"/>
              </a:spcAft>
            </a:pPr>
            <a:r>
              <a:rPr lang="el-GR" sz="3200" b="1">
                <a:solidFill>
                  <a:srgbClr val="800000"/>
                </a:solidFill>
              </a:rPr>
              <a:t>Βιοποικιλότητα Θηλαστικών</a:t>
            </a:r>
            <a:endParaRPr lang="en-US" sz="3200" b="1">
              <a:solidFill>
                <a:srgbClr val="800000"/>
              </a:solidFill>
            </a:endParaRPr>
          </a:p>
          <a:p>
            <a:pPr algn="ctr" fontAlgn="base">
              <a:lnSpc>
                <a:spcPct val="130000"/>
              </a:lnSpc>
              <a:spcBef>
                <a:spcPct val="0"/>
              </a:spcBef>
              <a:spcAft>
                <a:spcPct val="0"/>
              </a:spcAft>
            </a:pPr>
            <a:r>
              <a:rPr lang="el-GR" sz="2600" b="1">
                <a:solidFill>
                  <a:schemeClr val="accent2"/>
                </a:solidFill>
              </a:rPr>
              <a:t>Τάξη Σαρκοφάγα</a:t>
            </a:r>
          </a:p>
        </p:txBody>
      </p:sp>
    </p:spTree>
    <p:extLst>
      <p:ext uri="{BB962C8B-B14F-4D97-AF65-F5344CB8AC3E}">
        <p14:creationId xmlns:p14="http://schemas.microsoft.com/office/powerpoint/2010/main" val="71549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76920" y="94108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Γένος </a:t>
            </a:r>
            <a:r>
              <a:rPr lang="en-US" sz="2000" b="1" i="1" err="1">
                <a:solidFill>
                  <a:srgbClr val="C00000"/>
                </a:solidFill>
              </a:rPr>
              <a:t>Mustela</a:t>
            </a:r>
            <a:r>
              <a:rPr lang="en-US" sz="2000" b="1" i="1">
                <a:solidFill>
                  <a:srgbClr val="C00000"/>
                </a:solidFill>
              </a:rPr>
              <a:t> </a:t>
            </a:r>
            <a:r>
              <a:rPr lang="en-US" sz="2000" b="1" i="1">
                <a:solidFill>
                  <a:srgbClr val="333399"/>
                </a:solidFill>
              </a:rPr>
              <a:t>– </a:t>
            </a:r>
            <a:r>
              <a:rPr lang="en-US" sz="2000" b="1">
                <a:solidFill>
                  <a:srgbClr val="333399"/>
                </a:solidFill>
              </a:rPr>
              <a:t>2</a:t>
            </a:r>
            <a:r>
              <a:rPr lang="el-GR" sz="2000" b="1">
                <a:solidFill>
                  <a:srgbClr val="333399"/>
                </a:solidFill>
              </a:rPr>
              <a:t> είδη</a:t>
            </a:r>
            <a:endParaRPr lang="en-US" sz="2000" b="1" i="1">
              <a:solidFill>
                <a:srgbClr val="C00000"/>
              </a:solidFill>
            </a:endParaRPr>
          </a:p>
        </p:txBody>
      </p:sp>
      <p:sp>
        <p:nvSpPr>
          <p:cNvPr id="7" name="Ορθογώνιο 6"/>
          <p:cNvSpPr/>
          <p:nvPr/>
        </p:nvSpPr>
        <p:spPr>
          <a:xfrm>
            <a:off x="4536280" y="1197174"/>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700" b="1" i="1">
                <a:solidFill>
                  <a:srgbClr val="C00000"/>
                </a:solidFill>
              </a:rPr>
              <a:t>Μ. </a:t>
            </a:r>
            <a:r>
              <a:rPr lang="en-US" sz="1700" b="1" i="1" err="1">
                <a:solidFill>
                  <a:srgbClr val="C00000"/>
                </a:solidFill>
              </a:rPr>
              <a:t>putorius</a:t>
            </a:r>
            <a:r>
              <a:rPr lang="en-US" sz="1700" b="1" i="1">
                <a:solidFill>
                  <a:srgbClr val="C00000"/>
                </a:solidFill>
              </a:rPr>
              <a:t> </a:t>
            </a:r>
            <a:r>
              <a:rPr lang="el-GR" sz="1700" b="1" i="1">
                <a:solidFill>
                  <a:srgbClr val="C00000"/>
                </a:solidFill>
              </a:rPr>
              <a:t>– </a:t>
            </a:r>
            <a:r>
              <a:rPr lang="el-GR" sz="1700" b="1" err="1">
                <a:solidFill>
                  <a:srgbClr val="C00000"/>
                </a:solidFill>
              </a:rPr>
              <a:t>Βρωμοκούναβο</a:t>
            </a:r>
            <a:r>
              <a:rPr lang="el-GR" sz="1700" b="1">
                <a:solidFill>
                  <a:srgbClr val="C00000"/>
                </a:solidFill>
              </a:rPr>
              <a:t> </a:t>
            </a:r>
            <a:r>
              <a:rPr lang="en-US" sz="1700" b="1">
                <a:solidFill>
                  <a:srgbClr val="C00000"/>
                </a:solidFill>
              </a:rPr>
              <a:t>– </a:t>
            </a:r>
            <a:r>
              <a:rPr lang="el-GR" sz="1700" b="1">
                <a:solidFill>
                  <a:srgbClr val="C00000"/>
                </a:solidFill>
              </a:rPr>
              <a:t>ΝΕ</a:t>
            </a:r>
            <a:endParaRPr lang="en-US" sz="1700" b="1">
              <a:solidFill>
                <a:srgbClr val="C00000"/>
              </a:solidFill>
            </a:endParaRPr>
          </a:p>
        </p:txBody>
      </p:sp>
      <p:sp>
        <p:nvSpPr>
          <p:cNvPr id="8" name="Ορθογώνιο 7"/>
          <p:cNvSpPr/>
          <p:nvPr/>
        </p:nvSpPr>
        <p:spPr>
          <a:xfrm>
            <a:off x="-108520" y="1197174"/>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nivalis</a:t>
            </a:r>
            <a:r>
              <a:rPr lang="en-US" sz="1700" b="1" i="1">
                <a:solidFill>
                  <a:srgbClr val="C00000"/>
                </a:solidFill>
              </a:rPr>
              <a:t> </a:t>
            </a:r>
            <a:r>
              <a:rPr lang="en-US" sz="1700" b="1">
                <a:solidFill>
                  <a:srgbClr val="C00000"/>
                </a:solidFill>
              </a:rPr>
              <a:t>– </a:t>
            </a:r>
            <a:r>
              <a:rPr lang="el-GR" sz="1700" b="1">
                <a:solidFill>
                  <a:srgbClr val="C00000"/>
                </a:solidFill>
              </a:rPr>
              <a:t>Νυφίτσα – ΝΕ</a:t>
            </a:r>
            <a:endParaRPr lang="en-US" sz="1700" b="1">
              <a:solidFill>
                <a:srgbClr val="C00000"/>
              </a:solidFill>
            </a:endParaRPr>
          </a:p>
        </p:txBody>
      </p:sp>
      <p:sp>
        <p:nvSpPr>
          <p:cNvPr id="15" name="Text Box 6"/>
          <p:cNvSpPr txBox="1">
            <a:spLocks noChangeArrowheads="1"/>
          </p:cNvSpPr>
          <p:nvPr/>
        </p:nvSpPr>
        <p:spPr bwMode="auto">
          <a:xfrm>
            <a:off x="42980" y="3429000"/>
            <a:ext cx="43924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Μικρόσωμο είδος, πιο μεγαλόσωμο στη Ν. Ευρώπη. Τρίχωμα καφέ ραχιαίως και λευκό κοιλιακά με μία καφέ κηλίδα στο ύψος του φάρυγγα. </a:t>
            </a:r>
          </a:p>
        </p:txBody>
      </p:sp>
      <p:sp>
        <p:nvSpPr>
          <p:cNvPr id="18" name="Text Box 6"/>
          <p:cNvSpPr txBox="1">
            <a:spLocks noChangeArrowheads="1"/>
          </p:cNvSpPr>
          <p:nvPr/>
        </p:nvSpPr>
        <p:spPr bwMode="auto">
          <a:xfrm>
            <a:off x="42980" y="4509120"/>
            <a:ext cx="45290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a:t>
            </a:r>
            <a:r>
              <a:rPr lang="en-US" sz="1600">
                <a:solidFill>
                  <a:srgbClr val="C00000"/>
                </a:solidFill>
                <a:latin typeface="+mj-lt"/>
                <a:cs typeface="Times New Roman"/>
              </a:rPr>
              <a:t>15-20 cm, </a:t>
            </a:r>
            <a:r>
              <a:rPr lang="el-GR" sz="1600">
                <a:solidFill>
                  <a:srgbClr val="C00000"/>
                </a:solidFill>
                <a:latin typeface="+mj-lt"/>
                <a:cs typeface="Times New Roman"/>
              </a:rPr>
              <a:t>αλλά έως και </a:t>
            </a:r>
            <a:r>
              <a:rPr lang="en-US" sz="1600">
                <a:solidFill>
                  <a:srgbClr val="C00000"/>
                </a:solidFill>
                <a:latin typeface="+mj-lt"/>
                <a:cs typeface="Times New Roman"/>
              </a:rPr>
              <a:t>23-24</a:t>
            </a:r>
            <a:r>
              <a:rPr lang="el-GR" sz="1600">
                <a:solidFill>
                  <a:srgbClr val="C00000"/>
                </a:solidFill>
                <a:latin typeface="+mj-lt"/>
                <a:cs typeface="Times New Roman"/>
              </a:rPr>
              <a:t>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n-US" sz="1600">
                <a:solidFill>
                  <a:srgbClr val="C00000"/>
                </a:solidFill>
                <a:latin typeface="+mj-lt"/>
                <a:cs typeface="Times New Roman"/>
              </a:rPr>
              <a:t>3-4 cm, </a:t>
            </a:r>
            <a:r>
              <a:rPr lang="el-GR" sz="1600">
                <a:solidFill>
                  <a:srgbClr val="C00000"/>
                </a:solidFill>
                <a:latin typeface="+mj-lt"/>
                <a:cs typeface="Times New Roman"/>
              </a:rPr>
              <a:t>αλλά έως και 5-9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 </a:t>
            </a:r>
            <a:r>
              <a:rPr lang="en-US" sz="1600">
                <a:solidFill>
                  <a:srgbClr val="C00000"/>
                </a:solidFill>
                <a:latin typeface="+mj-lt"/>
                <a:cs typeface="Times New Roman"/>
              </a:rPr>
              <a:t>30-70 gr, </a:t>
            </a:r>
            <a:r>
              <a:rPr lang="el-GR" sz="1600">
                <a:solidFill>
                  <a:srgbClr val="C00000"/>
                </a:solidFill>
                <a:latin typeface="+mj-lt"/>
                <a:cs typeface="Times New Roman"/>
              </a:rPr>
              <a:t>αλλά έως και 250 </a:t>
            </a:r>
            <a:r>
              <a:rPr lang="en-US" sz="1600">
                <a:solidFill>
                  <a:srgbClr val="C00000"/>
                </a:solidFill>
                <a:latin typeface="+mj-lt"/>
                <a:cs typeface="Times New Roman"/>
              </a:rPr>
              <a:t>gr</a:t>
            </a:r>
            <a:endParaRPr lang="el-GR" sz="1600">
              <a:solidFill>
                <a:srgbClr val="C00000"/>
              </a:solidFill>
              <a:latin typeface="+mj-lt"/>
            </a:endParaRP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20" y="1667604"/>
            <a:ext cx="4425950" cy="1508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9252" y="1667604"/>
            <a:ext cx="2266454" cy="25395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6"/>
          <p:cNvSpPr txBox="1">
            <a:spLocks noChangeArrowheads="1"/>
          </p:cNvSpPr>
          <p:nvPr/>
        </p:nvSpPr>
        <p:spPr bwMode="auto">
          <a:xfrm>
            <a:off x="4614980" y="5736158"/>
            <a:ext cx="45290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a:t>
            </a:r>
            <a:r>
              <a:rPr lang="en-US" sz="1600">
                <a:solidFill>
                  <a:srgbClr val="C00000"/>
                </a:solidFill>
                <a:latin typeface="+mj-lt"/>
              </a:rPr>
              <a:t>:</a:t>
            </a:r>
            <a:r>
              <a:rPr lang="en-US" sz="1600">
                <a:solidFill>
                  <a:srgbClr val="C00000"/>
                </a:solidFill>
                <a:latin typeface="+mj-lt"/>
                <a:cs typeface="Times New Roman"/>
              </a:rPr>
              <a:t>30-46 cm, </a:t>
            </a:r>
            <a:r>
              <a:rPr lang="el-GR" sz="1600">
                <a:solidFill>
                  <a:srgbClr val="C00000"/>
                </a:solidFill>
              </a:rPr>
              <a:t>♀</a:t>
            </a:r>
            <a:r>
              <a:rPr lang="en-US" sz="1600">
                <a:solidFill>
                  <a:srgbClr val="C00000"/>
                </a:solidFill>
              </a:rPr>
              <a:t>: </a:t>
            </a:r>
            <a:r>
              <a:rPr lang="en-US" sz="1600">
                <a:solidFill>
                  <a:srgbClr val="C00000"/>
                </a:solidFill>
                <a:latin typeface="+mj-lt"/>
                <a:cs typeface="Times New Roman"/>
              </a:rPr>
              <a:t>29-35,5 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rPr>
              <a:t>♂</a:t>
            </a:r>
            <a:r>
              <a:rPr lang="en-US" sz="1600">
                <a:solidFill>
                  <a:srgbClr val="C00000"/>
                </a:solidFill>
              </a:rPr>
              <a:t>: </a:t>
            </a:r>
            <a:r>
              <a:rPr lang="en-US" sz="1600" err="1">
                <a:solidFill>
                  <a:srgbClr val="C00000"/>
                </a:solidFill>
              </a:rPr>
              <a:t>ca</a:t>
            </a:r>
            <a:r>
              <a:rPr lang="en-US" sz="1600">
                <a:solidFill>
                  <a:srgbClr val="C00000"/>
                </a:solidFill>
              </a:rPr>
              <a:t> </a:t>
            </a:r>
            <a:r>
              <a:rPr lang="en-US" sz="1600">
                <a:solidFill>
                  <a:srgbClr val="C00000"/>
                </a:solidFill>
                <a:cs typeface="Times New Roman"/>
              </a:rPr>
              <a:t>14 cm, </a:t>
            </a:r>
            <a:r>
              <a:rPr lang="el-GR" sz="1600">
                <a:solidFill>
                  <a:srgbClr val="C00000"/>
                </a:solidFill>
              </a:rPr>
              <a:t>♀</a:t>
            </a:r>
            <a:r>
              <a:rPr lang="en-US" sz="1600">
                <a:solidFill>
                  <a:srgbClr val="C00000"/>
                </a:solidFill>
              </a:rPr>
              <a:t>: </a:t>
            </a:r>
            <a:r>
              <a:rPr lang="en-US" sz="1600" err="1">
                <a:solidFill>
                  <a:srgbClr val="C00000"/>
                </a:solidFill>
              </a:rPr>
              <a:t>ca</a:t>
            </a:r>
            <a:r>
              <a:rPr lang="en-US" sz="1600">
                <a:solidFill>
                  <a:srgbClr val="C00000"/>
                </a:solidFill>
              </a:rPr>
              <a:t> </a:t>
            </a:r>
            <a:r>
              <a:rPr lang="en-US" sz="1600">
                <a:solidFill>
                  <a:srgbClr val="C00000"/>
                </a:solidFill>
                <a:cs typeface="Times New Roman"/>
              </a:rPr>
              <a:t>12,5 cm</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 </a:t>
            </a:r>
            <a:r>
              <a:rPr lang="el-GR" sz="1600">
                <a:solidFill>
                  <a:srgbClr val="C00000"/>
                </a:solidFill>
              </a:rPr>
              <a:t>♂</a:t>
            </a:r>
            <a:r>
              <a:rPr lang="en-US" sz="1600">
                <a:solidFill>
                  <a:srgbClr val="C00000"/>
                </a:solidFill>
              </a:rPr>
              <a:t>: 502-1522 gr</a:t>
            </a:r>
            <a:r>
              <a:rPr lang="en-US" sz="1600">
                <a:solidFill>
                  <a:srgbClr val="C00000"/>
                </a:solidFill>
                <a:cs typeface="Times New Roman"/>
              </a:rPr>
              <a:t>, </a:t>
            </a:r>
            <a:r>
              <a:rPr lang="el-GR" sz="1600">
                <a:solidFill>
                  <a:srgbClr val="C00000"/>
                </a:solidFill>
              </a:rPr>
              <a:t>♀</a:t>
            </a:r>
            <a:r>
              <a:rPr lang="en-US" sz="1600">
                <a:solidFill>
                  <a:srgbClr val="C00000"/>
                </a:solidFill>
              </a:rPr>
              <a:t>: 442-800 gr</a:t>
            </a:r>
            <a:endParaRPr lang="el-GR" sz="1600">
              <a:solidFill>
                <a:srgbClr val="C00000"/>
              </a:solidFill>
            </a:endParaRPr>
          </a:p>
        </p:txBody>
      </p:sp>
      <p:sp>
        <p:nvSpPr>
          <p:cNvPr id="20" name="Text Box 6"/>
          <p:cNvSpPr txBox="1">
            <a:spLocks noChangeArrowheads="1"/>
          </p:cNvSpPr>
          <p:nvPr/>
        </p:nvSpPr>
        <p:spPr bwMode="auto">
          <a:xfrm>
            <a:off x="4683246" y="4223990"/>
            <a:ext cx="43924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Σκούρο καφέ τρίχωμα, λευκό στην άκρη του ρύγχους και ανάμεσα σε μάτια-αυτιά. Το αυτί φέρει ανοιχτόχρωμο περίγραμμα. Πλευρικά πιο ανοιχτόχρωμο. Η εσωτερική (πυκνή, κοντή γούνα) πιο ανοιχτόχρωμη από την εξωτερική (αραιή, μακριά γούνα).</a:t>
            </a:r>
          </a:p>
        </p:txBody>
      </p:sp>
    </p:spTree>
    <p:extLst>
      <p:ext uri="{BB962C8B-B14F-4D97-AF65-F5344CB8AC3E}">
        <p14:creationId xmlns:p14="http://schemas.microsoft.com/office/powerpoint/2010/main" val="126690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500"/>
                                        <p:tgtEl>
                                          <p:spTgt spid="307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5"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p:cNvSpPr/>
          <p:nvPr/>
        </p:nvSpPr>
        <p:spPr>
          <a:xfrm>
            <a:off x="4536280" y="1576100"/>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700" b="1" i="1">
                <a:solidFill>
                  <a:srgbClr val="C00000"/>
                </a:solidFill>
              </a:rPr>
              <a:t>Μ. </a:t>
            </a:r>
            <a:r>
              <a:rPr lang="en-US" sz="1700" b="1" i="1" err="1">
                <a:solidFill>
                  <a:srgbClr val="C00000"/>
                </a:solidFill>
              </a:rPr>
              <a:t>putorius</a:t>
            </a:r>
            <a:endParaRPr lang="en-US" sz="1700" b="1">
              <a:solidFill>
                <a:srgbClr val="C00000"/>
              </a:solidFill>
            </a:endParaRPr>
          </a:p>
        </p:txBody>
      </p:sp>
      <p:sp>
        <p:nvSpPr>
          <p:cNvPr id="8" name="Ορθογώνιο 7"/>
          <p:cNvSpPr/>
          <p:nvPr/>
        </p:nvSpPr>
        <p:spPr>
          <a:xfrm>
            <a:off x="-108520" y="1576100"/>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nivalis</a:t>
            </a:r>
            <a:endParaRPr lang="en-US" sz="1700" b="1">
              <a:solidFill>
                <a:srgbClr val="C00000"/>
              </a:solidFill>
            </a:endParaRP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13" name="Ορθογώνιο 12"/>
          <p:cNvSpPr/>
          <p:nvPr/>
        </p:nvSpPr>
        <p:spPr>
          <a:xfrm>
            <a:off x="342415" y="1091409"/>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Ευρώπη</a:t>
            </a:r>
            <a:endParaRPr lang="en-US" sz="2200" b="1">
              <a:solidFill>
                <a:srgbClr val="C00000"/>
              </a:solidFill>
            </a:endParaRPr>
          </a:p>
        </p:txBody>
      </p:sp>
      <p:pic>
        <p:nvPicPr>
          <p:cNvPr id="4098" name="Picture 2" descr="J:\1.Πανεπιστήμιο\Διδασκαλία\Προπτυχιακά\Πανίδα της Ελλάδος\source files\Σαρκοφάγα\Χάρτες Εξάπλωσης\mustela nival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42" y="2060848"/>
            <a:ext cx="4403750" cy="463417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J:\1.Πανεπιστήμιο\Διδασκαλία\Προπτυχιακά\Πανίδα της Ελλάδος\source files\Σαρκοφάγα\Χάρτες Εξάπλωσης\mustela putori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6668" y="2060848"/>
            <a:ext cx="4326941" cy="4621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fade">
                                      <p:cBhvr>
                                        <p:cTn id="18"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4572000" y="1556792"/>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Κυρίως δάση σε χαμηλά υψόμετρα, επίσης όχθες ποταμών και βάλτοι, συχνά κοντά σε φάρμες. Για φωλιά χτίζει δικές του στοές ή καταλαμβάνει εγκαταλελειμμένες στοές κουνελιών ή σχισμές βράχων. </a:t>
            </a:r>
            <a:endParaRPr lang="el-GR" b="1">
              <a:solidFill>
                <a:schemeClr val="accent2"/>
              </a:solidFill>
            </a:endParaRPr>
          </a:p>
          <a:p>
            <a:pPr algn="just" fontAlgn="base">
              <a:spcBef>
                <a:spcPct val="0"/>
              </a:spcBef>
              <a:spcAft>
                <a:spcPct val="0"/>
              </a:spcAft>
              <a:tabLst>
                <a:tab pos="174625" algn="l"/>
                <a:tab pos="1436688" algn="l"/>
              </a:tabLst>
            </a:pPr>
            <a:endParaRPr lang="el-GR" b="1">
              <a:solidFill>
                <a:schemeClr val="accent2"/>
              </a:solidFill>
            </a:endParaRPr>
          </a:p>
        </p:txBody>
      </p:sp>
      <p:sp>
        <p:nvSpPr>
          <p:cNvPr id="8" name="Text Box 6"/>
          <p:cNvSpPr txBox="1">
            <a:spLocks noChangeArrowheads="1"/>
          </p:cNvSpPr>
          <p:nvPr/>
        </p:nvSpPr>
        <p:spPr bwMode="auto">
          <a:xfrm>
            <a:off x="179512" y="1556792"/>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Μεγάλη ποικιλία, αρκεί να παρέχει κάλυψη και άφθονη θήρευση. Από αμμοθίνες έως λιβάδια, δάση και βουνά. Καταλαμβάνει τις στοές των θηραμάτων που κυνηγά. </a:t>
            </a:r>
            <a:endParaRPr lang="el-GR" b="1">
              <a:solidFill>
                <a:schemeClr val="accent2"/>
              </a:solidFill>
            </a:endParaRPr>
          </a:p>
        </p:txBody>
      </p:sp>
      <p:sp>
        <p:nvSpPr>
          <p:cNvPr id="9" name="Text Box 6"/>
          <p:cNvSpPr txBox="1">
            <a:spLocks noChangeArrowheads="1"/>
          </p:cNvSpPr>
          <p:nvPr/>
        </p:nvSpPr>
        <p:spPr bwMode="auto">
          <a:xfrm>
            <a:off x="179512" y="3048049"/>
            <a:ext cx="43924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Δραστήρια μέρα-νύχτα με εναλλαγή ωρών δραστηριότητας-ξεκούρασης. Κυρίως τρέφεται με τρωκτικά (60-80% ποντίκια και σκαπτοποντικοί), συμπληρωματικά με πτηνά (και αυγά) και περιστασιακά ακόμα και με πολύ μεγαλύτερα θηράματα, όπως κουνέλια. Αρκετά μικρή, ώστε να ακολουθεί τα τρωκτικά στους διαδρόμους και στις στοές τους. Πρέπει να τρέφεται απαραιτήτως εντός κάθε 24ώρου για να μη λιμοκτονήσει. Τοπικές εξαφανίσεις και επαναποικίσεις είναι συχνές.  </a:t>
            </a:r>
            <a:endParaRPr lang="el-GR" b="1">
              <a:solidFill>
                <a:schemeClr val="accent2"/>
              </a:solidFill>
            </a:endParaRPr>
          </a:p>
        </p:txBody>
      </p:sp>
      <p:sp>
        <p:nvSpPr>
          <p:cNvPr id="10" name="Text Box 6"/>
          <p:cNvSpPr txBox="1">
            <a:spLocks noChangeArrowheads="1"/>
          </p:cNvSpPr>
          <p:nvPr/>
        </p:nvSpPr>
        <p:spPr bwMode="auto">
          <a:xfrm>
            <a:off x="4581128" y="3640956"/>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Ηθολογία-Διατροφή: </a:t>
            </a:r>
            <a:r>
              <a:rPr lang="el-GR">
                <a:solidFill>
                  <a:schemeClr val="accent2"/>
                </a:solidFill>
              </a:rPr>
              <a:t>Κυρίως νυχτόβιο. Τρέφεται με κουνέλια, τρωκτικά, βατράχια, πτηνά, γεωσκώληκες, έντομα, πτώματα κ.λπ. Χρησιμοποιεί κυρίως την όσφρηση. Επιτίθεται και σε κοτέτσια. Αποθηκεύει τροφή. Περιεδρικοί αδένες παράγουν δυσώδη οσμή για σήμανση περιοχής ή για λόγους άμυνας.</a:t>
            </a:r>
            <a:endParaRPr lang="el-GR" b="1">
              <a:solidFill>
                <a:schemeClr val="accent2"/>
              </a:solidFill>
            </a:endParaRPr>
          </a:p>
        </p:txBody>
      </p:sp>
      <p:sp>
        <p:nvSpPr>
          <p:cNvPr id="17" name="Ορθογώνιο 16"/>
          <p:cNvSpPr/>
          <p:nvPr/>
        </p:nvSpPr>
        <p:spPr>
          <a:xfrm>
            <a:off x="4536280" y="928028"/>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700" b="1" i="1">
                <a:solidFill>
                  <a:srgbClr val="C00000"/>
                </a:solidFill>
              </a:rPr>
              <a:t>Μ. </a:t>
            </a:r>
            <a:r>
              <a:rPr lang="en-US" sz="1700" b="1" i="1" err="1">
                <a:solidFill>
                  <a:srgbClr val="C00000"/>
                </a:solidFill>
              </a:rPr>
              <a:t>putorius</a:t>
            </a:r>
            <a:endParaRPr lang="en-US" sz="1700" b="1">
              <a:solidFill>
                <a:srgbClr val="C00000"/>
              </a:solidFill>
            </a:endParaRPr>
          </a:p>
        </p:txBody>
      </p:sp>
      <p:sp>
        <p:nvSpPr>
          <p:cNvPr id="18" name="Ορθογώνιο 17"/>
          <p:cNvSpPr/>
          <p:nvPr/>
        </p:nvSpPr>
        <p:spPr>
          <a:xfrm>
            <a:off x="-108520" y="928028"/>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nivalis</a:t>
            </a:r>
            <a:endParaRPr lang="en-US" sz="1700" b="1">
              <a:solidFill>
                <a:srgbClr val="C00000"/>
              </a:solidFill>
            </a:endParaRPr>
          </a:p>
        </p:txBody>
      </p:sp>
      <p:sp>
        <p:nvSpPr>
          <p:cNvPr id="1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Tree>
    <p:extLst>
      <p:ext uri="{BB962C8B-B14F-4D97-AF65-F5344CB8AC3E}">
        <p14:creationId xmlns:p14="http://schemas.microsoft.com/office/powerpoint/2010/main" val="16509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268760"/>
            <a:ext cx="4439681"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3-4 ζεύγη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Μπορεί και σχεδόν όλο το χρόνο.</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34-47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1-2 με 4-6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3-4 μήνες</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3-4 εβδομάδες.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3 έτη στη φύση, 10 σε αιχμαλωσία. 63% θνησιμότητα το 1</a:t>
            </a:r>
            <a:r>
              <a:rPr lang="el-GR" baseline="30000">
                <a:solidFill>
                  <a:srgbClr val="333399"/>
                </a:solidFill>
              </a:rPr>
              <a:t>ο</a:t>
            </a:r>
            <a:r>
              <a:rPr lang="el-GR">
                <a:solidFill>
                  <a:srgbClr val="333399"/>
                </a:solidFill>
              </a:rPr>
              <a:t> έτος ζωής και 96% το 2</a:t>
            </a:r>
            <a:r>
              <a:rPr lang="el-GR" baseline="30000">
                <a:solidFill>
                  <a:srgbClr val="333399"/>
                </a:solidFill>
              </a:rPr>
              <a:t>ο</a:t>
            </a:r>
            <a:r>
              <a:rPr lang="el-GR">
                <a:solidFill>
                  <a:srgbClr val="333399"/>
                </a:solidFill>
              </a:rPr>
              <a:t>.</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Τα μάτια ανοίγουν στις 4 εβδομάδες. Τα μικρά είναι έτοιμα να κυνηγήσουν σε 8 εβδομάδες. Η γονική φροντίδα παρέχεται μόνο από το θηλυκό.  </a:t>
            </a:r>
            <a:endParaRPr lang="el-GR">
              <a:solidFill>
                <a:schemeClr val="accent2"/>
              </a:solidFill>
            </a:endParaRPr>
          </a:p>
        </p:txBody>
      </p:sp>
      <p:sp>
        <p:nvSpPr>
          <p:cNvPr id="3" name="Text Box 6"/>
          <p:cNvSpPr txBox="1">
            <a:spLocks noChangeArrowheads="1"/>
          </p:cNvSpPr>
          <p:nvPr/>
        </p:nvSpPr>
        <p:spPr bwMode="auto">
          <a:xfrm>
            <a:off x="4644008" y="1268760"/>
            <a:ext cx="4305615"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5 ζεύγη</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Μάρτιος-Ιούνιος. </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42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με 2-12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το επόμενο έτος.</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1 μήνας.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4-5 έτη στη φύση, 14 σε αιχμαλωσία. Υψηλή θνησιμότητα το 1</a:t>
            </a:r>
            <a:r>
              <a:rPr lang="el-GR" baseline="30000">
                <a:solidFill>
                  <a:srgbClr val="333399"/>
                </a:solidFill>
              </a:rPr>
              <a:t>ο</a:t>
            </a:r>
            <a:r>
              <a:rPr lang="el-GR">
                <a:solidFill>
                  <a:srgbClr val="333399"/>
                </a:solidFill>
              </a:rPr>
              <a:t> έτος ζωής. </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Κατά τη συνουσία, η οποία μπορεί να διαρκεί και μία ώρα, το αρσενικό γραπώνει το θηλυκό από το λαιμό και το τραβάει δεξιά-αριστερά, πιθανώς επάγοντας της ωορρηξία. </a:t>
            </a:r>
          </a:p>
        </p:txBody>
      </p:sp>
      <p:sp>
        <p:nvSpPr>
          <p:cNvPr id="7" name="Ορθογώνιο 6"/>
          <p:cNvSpPr/>
          <p:nvPr/>
        </p:nvSpPr>
        <p:spPr>
          <a:xfrm>
            <a:off x="4536280" y="836712"/>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700" b="1" i="1">
                <a:solidFill>
                  <a:srgbClr val="C00000"/>
                </a:solidFill>
              </a:rPr>
              <a:t>Μ. </a:t>
            </a:r>
            <a:r>
              <a:rPr lang="en-US" sz="1700" b="1" i="1" err="1">
                <a:solidFill>
                  <a:srgbClr val="C00000"/>
                </a:solidFill>
              </a:rPr>
              <a:t>putorius</a:t>
            </a:r>
            <a:endParaRPr lang="en-US" sz="1700" b="1">
              <a:solidFill>
                <a:srgbClr val="C00000"/>
              </a:solidFill>
            </a:endParaRPr>
          </a:p>
        </p:txBody>
      </p:sp>
      <p:sp>
        <p:nvSpPr>
          <p:cNvPr id="8" name="Ορθογώνιο 7"/>
          <p:cNvSpPr/>
          <p:nvPr/>
        </p:nvSpPr>
        <p:spPr>
          <a:xfrm>
            <a:off x="-108520" y="836712"/>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nivalis</a:t>
            </a:r>
            <a:endParaRPr lang="en-US" sz="1700" b="1">
              <a:solidFill>
                <a:srgbClr val="C00000"/>
              </a:solidFill>
            </a:endParaRPr>
          </a:p>
        </p:txBody>
      </p:sp>
      <p:sp>
        <p:nvSpPr>
          <p:cNvPr id="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Tree>
    <p:extLst>
      <p:ext uri="{BB962C8B-B14F-4D97-AF65-F5344CB8AC3E}">
        <p14:creationId xmlns:p14="http://schemas.microsoft.com/office/powerpoint/2010/main" val="5767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p:cNvSpPr/>
          <p:nvPr/>
        </p:nvSpPr>
        <p:spPr>
          <a:xfrm>
            <a:off x="4536280" y="1197174"/>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err="1">
                <a:solidFill>
                  <a:srgbClr val="C00000"/>
                </a:solidFill>
              </a:rPr>
              <a:t>Meles</a:t>
            </a:r>
            <a:r>
              <a:rPr lang="en-US" sz="1700" b="1" i="1">
                <a:solidFill>
                  <a:srgbClr val="C00000"/>
                </a:solidFill>
              </a:rPr>
              <a:t> </a:t>
            </a:r>
            <a:r>
              <a:rPr lang="en-US" sz="1700" b="1" i="1" err="1">
                <a:solidFill>
                  <a:srgbClr val="C00000"/>
                </a:solidFill>
              </a:rPr>
              <a:t>meles</a:t>
            </a:r>
            <a:r>
              <a:rPr lang="en-US" sz="1700" b="1" i="1">
                <a:solidFill>
                  <a:srgbClr val="C00000"/>
                </a:solidFill>
              </a:rPr>
              <a:t> </a:t>
            </a:r>
            <a:r>
              <a:rPr lang="el-GR" sz="1700" b="1" i="1">
                <a:solidFill>
                  <a:srgbClr val="C00000"/>
                </a:solidFill>
              </a:rPr>
              <a:t>– </a:t>
            </a:r>
            <a:r>
              <a:rPr lang="el-GR" sz="1700" b="1">
                <a:solidFill>
                  <a:srgbClr val="C00000"/>
                </a:solidFill>
              </a:rPr>
              <a:t>Ασβός </a:t>
            </a:r>
            <a:r>
              <a:rPr lang="en-US" sz="1700" b="1">
                <a:solidFill>
                  <a:srgbClr val="C00000"/>
                </a:solidFill>
              </a:rPr>
              <a:t>– </a:t>
            </a:r>
            <a:r>
              <a:rPr lang="el-GR" sz="1700" b="1">
                <a:solidFill>
                  <a:srgbClr val="C00000"/>
                </a:solidFill>
              </a:rPr>
              <a:t>ΝΕ</a:t>
            </a:r>
            <a:endParaRPr lang="en-US" sz="1700" b="1">
              <a:solidFill>
                <a:srgbClr val="C00000"/>
              </a:solidFill>
            </a:endParaRPr>
          </a:p>
        </p:txBody>
      </p:sp>
      <p:sp>
        <p:nvSpPr>
          <p:cNvPr id="8" name="Ορθογώνιο 7"/>
          <p:cNvSpPr/>
          <p:nvPr/>
        </p:nvSpPr>
        <p:spPr>
          <a:xfrm>
            <a:off x="-108520" y="1197174"/>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err="1">
                <a:solidFill>
                  <a:srgbClr val="C00000"/>
                </a:solidFill>
              </a:rPr>
              <a:t>Vormela</a:t>
            </a:r>
            <a:r>
              <a:rPr lang="en-US" sz="1700" b="1" i="1">
                <a:solidFill>
                  <a:srgbClr val="C00000"/>
                </a:solidFill>
              </a:rPr>
              <a:t> </a:t>
            </a:r>
            <a:r>
              <a:rPr lang="en-US" sz="1700" b="1" i="1" err="1">
                <a:solidFill>
                  <a:srgbClr val="C00000"/>
                </a:solidFill>
              </a:rPr>
              <a:t>peregusna</a:t>
            </a:r>
            <a:r>
              <a:rPr lang="en-US" sz="1700" b="1" i="1">
                <a:solidFill>
                  <a:srgbClr val="C00000"/>
                </a:solidFill>
              </a:rPr>
              <a:t> </a:t>
            </a:r>
            <a:r>
              <a:rPr lang="en-US" sz="1700" b="1">
                <a:solidFill>
                  <a:srgbClr val="C00000"/>
                </a:solidFill>
              </a:rPr>
              <a:t>– </a:t>
            </a:r>
            <a:r>
              <a:rPr lang="el-GR" sz="1700" b="1" err="1">
                <a:solidFill>
                  <a:srgbClr val="C00000"/>
                </a:solidFill>
              </a:rPr>
              <a:t>Στικτοϊκτίδα</a:t>
            </a:r>
            <a:r>
              <a:rPr lang="el-GR" sz="1700" b="1">
                <a:solidFill>
                  <a:srgbClr val="C00000"/>
                </a:solidFill>
              </a:rPr>
              <a:t> – </a:t>
            </a:r>
            <a:r>
              <a:rPr lang="en-US" sz="1700" b="1">
                <a:solidFill>
                  <a:srgbClr val="C00000"/>
                </a:solidFill>
              </a:rPr>
              <a:t>DD</a:t>
            </a:r>
          </a:p>
        </p:txBody>
      </p:sp>
      <p:sp>
        <p:nvSpPr>
          <p:cNvPr id="15" name="Text Box 6"/>
          <p:cNvSpPr txBox="1">
            <a:spLocks noChangeArrowheads="1"/>
          </p:cNvSpPr>
          <p:nvPr/>
        </p:nvSpPr>
        <p:spPr bwMode="auto">
          <a:xfrm>
            <a:off x="42980" y="3068960"/>
            <a:ext cx="439248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Αρκετά μεγάλα αυτιά και κοντά πόδια. Ανοιχτόχρωμο τρίχωμα με σκουρόχρωμες βούλες. Λαιμός, Στέρνο, άκρα και τελείωμα φουντωτής ουράς: σκουρόχρωμα. Λευκόχρωμο δακτυλίδι στο κεφάλι και λευκό περίγραμμα αυτιών. Καφετί-μαύρο κοιλιακά. </a:t>
            </a:r>
          </a:p>
        </p:txBody>
      </p:sp>
      <p:sp>
        <p:nvSpPr>
          <p:cNvPr id="18" name="Text Box 6"/>
          <p:cNvSpPr txBox="1">
            <a:spLocks noChangeArrowheads="1"/>
          </p:cNvSpPr>
          <p:nvPr/>
        </p:nvSpPr>
        <p:spPr bwMode="auto">
          <a:xfrm>
            <a:off x="42980" y="5118283"/>
            <a:ext cx="45290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a:t>
            </a:r>
            <a:r>
              <a:rPr lang="el-GR" sz="1600">
                <a:solidFill>
                  <a:srgbClr val="C00000"/>
                </a:solidFill>
                <a:latin typeface="+mj-lt"/>
                <a:cs typeface="Times New Roman"/>
              </a:rPr>
              <a:t>27-38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latin typeface="+mj-lt"/>
                <a:cs typeface="Times New Roman"/>
              </a:rPr>
              <a:t>12-22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 </a:t>
            </a:r>
            <a:r>
              <a:rPr lang="el-GR" sz="1600">
                <a:solidFill>
                  <a:srgbClr val="C00000"/>
                </a:solidFill>
                <a:latin typeface="+mj-lt"/>
                <a:cs typeface="Times New Roman"/>
              </a:rPr>
              <a:t>265-520 </a:t>
            </a:r>
            <a:r>
              <a:rPr lang="en-US" sz="1600">
                <a:solidFill>
                  <a:srgbClr val="C00000"/>
                </a:solidFill>
                <a:latin typeface="+mj-lt"/>
                <a:cs typeface="Times New Roman"/>
              </a:rPr>
              <a:t>gr</a:t>
            </a:r>
            <a:endParaRPr lang="el-GR" sz="1600">
              <a:solidFill>
                <a:srgbClr val="C00000"/>
              </a:solidFill>
              <a:latin typeface="+mj-lt"/>
            </a:endParaRP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19" name="Text Box 6"/>
          <p:cNvSpPr txBox="1">
            <a:spLocks noChangeArrowheads="1"/>
          </p:cNvSpPr>
          <p:nvPr/>
        </p:nvSpPr>
        <p:spPr bwMode="auto">
          <a:xfrm>
            <a:off x="4614980" y="5517232"/>
            <a:ext cx="452902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a:t>
            </a:r>
            <a:r>
              <a:rPr lang="en-US" sz="1600">
                <a:solidFill>
                  <a:srgbClr val="C00000"/>
                </a:solidFill>
                <a:latin typeface="+mj-lt"/>
              </a:rPr>
              <a:t>:</a:t>
            </a:r>
            <a:r>
              <a:rPr lang="el-GR" sz="1600">
                <a:solidFill>
                  <a:srgbClr val="C00000"/>
                </a:solidFill>
                <a:latin typeface="+mj-lt"/>
                <a:cs typeface="Times New Roman"/>
              </a:rPr>
              <a:t>68-80</a:t>
            </a:r>
            <a:r>
              <a:rPr lang="en-US" sz="1600">
                <a:solidFill>
                  <a:srgbClr val="C00000"/>
                </a:solidFill>
                <a:latin typeface="+mj-lt"/>
                <a:cs typeface="Times New Roman"/>
              </a:rPr>
              <a:t> cm, </a:t>
            </a:r>
            <a:r>
              <a:rPr lang="el-GR" sz="1600">
                <a:solidFill>
                  <a:srgbClr val="C00000"/>
                </a:solidFill>
              </a:rPr>
              <a:t>♀</a:t>
            </a:r>
            <a:r>
              <a:rPr lang="en-US" sz="1600">
                <a:solidFill>
                  <a:srgbClr val="C00000"/>
                </a:solidFill>
              </a:rPr>
              <a:t>: </a:t>
            </a:r>
            <a:r>
              <a:rPr lang="el-GR" sz="1600">
                <a:solidFill>
                  <a:srgbClr val="C00000"/>
                </a:solidFill>
                <a:latin typeface="+mj-lt"/>
                <a:cs typeface="Times New Roman"/>
              </a:rPr>
              <a:t>67-79</a:t>
            </a:r>
            <a:r>
              <a:rPr lang="en-US" sz="1600">
                <a:solidFill>
                  <a:srgbClr val="C00000"/>
                </a:solidFill>
                <a:latin typeface="+mj-lt"/>
                <a:cs typeface="Times New Roman"/>
              </a:rPr>
              <a:t> 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rPr>
              <a:t>♂</a:t>
            </a:r>
            <a:r>
              <a:rPr lang="en-US" sz="1600">
                <a:solidFill>
                  <a:srgbClr val="C00000"/>
                </a:solidFill>
              </a:rPr>
              <a:t>: </a:t>
            </a:r>
            <a:r>
              <a:rPr lang="el-GR" sz="1600">
                <a:solidFill>
                  <a:srgbClr val="C00000"/>
                </a:solidFill>
              </a:rPr>
              <a:t>12,7-17,8 </a:t>
            </a:r>
            <a:r>
              <a:rPr lang="en-US" sz="1600">
                <a:solidFill>
                  <a:srgbClr val="C00000"/>
                </a:solidFill>
                <a:cs typeface="Times New Roman"/>
              </a:rPr>
              <a:t>cm, </a:t>
            </a:r>
            <a:r>
              <a:rPr lang="el-GR" sz="1600">
                <a:solidFill>
                  <a:srgbClr val="C00000"/>
                </a:solidFill>
              </a:rPr>
              <a:t>♀</a:t>
            </a:r>
            <a:r>
              <a:rPr lang="en-US" sz="1600">
                <a:solidFill>
                  <a:srgbClr val="C00000"/>
                </a:solidFill>
              </a:rPr>
              <a:t>: </a:t>
            </a:r>
            <a:r>
              <a:rPr lang="el-GR" sz="1600">
                <a:solidFill>
                  <a:srgbClr val="C00000"/>
                </a:solidFill>
              </a:rPr>
              <a:t>11,4-19 </a:t>
            </a:r>
            <a:r>
              <a:rPr lang="en-US" sz="1600">
                <a:solidFill>
                  <a:srgbClr val="C00000"/>
                </a:solidFill>
                <a:cs typeface="Times New Roman"/>
              </a:rPr>
              <a:t>cm</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 </a:t>
            </a:r>
            <a:r>
              <a:rPr lang="en-US" sz="1600" err="1">
                <a:solidFill>
                  <a:srgbClr val="C00000"/>
                </a:solidFill>
              </a:rPr>
              <a:t>ca</a:t>
            </a:r>
            <a:r>
              <a:rPr lang="en-US" sz="1600">
                <a:solidFill>
                  <a:srgbClr val="C00000"/>
                </a:solidFill>
              </a:rPr>
              <a:t> 12</a:t>
            </a:r>
            <a:r>
              <a:rPr lang="el-GR" sz="1600">
                <a:solidFill>
                  <a:srgbClr val="C00000"/>
                </a:solidFill>
              </a:rPr>
              <a:t>,2</a:t>
            </a:r>
            <a:r>
              <a:rPr lang="en-US" sz="1600">
                <a:solidFill>
                  <a:srgbClr val="C00000"/>
                </a:solidFill>
              </a:rPr>
              <a:t> kg </a:t>
            </a:r>
            <a:r>
              <a:rPr lang="el-GR" sz="1600">
                <a:solidFill>
                  <a:srgbClr val="C00000"/>
                </a:solidFill>
              </a:rPr>
              <a:t>πριν από το χειμερινό λήθαργο, </a:t>
            </a:r>
            <a:r>
              <a:rPr lang="en-US" sz="1600" err="1">
                <a:solidFill>
                  <a:srgbClr val="C00000"/>
                </a:solidFill>
              </a:rPr>
              <a:t>ca</a:t>
            </a:r>
            <a:r>
              <a:rPr lang="en-US" sz="1600">
                <a:solidFill>
                  <a:srgbClr val="C00000"/>
                </a:solidFill>
              </a:rPr>
              <a:t> 8,8 </a:t>
            </a:r>
            <a:r>
              <a:rPr lang="el-GR" sz="1600">
                <a:solidFill>
                  <a:srgbClr val="C00000"/>
                </a:solidFill>
              </a:rPr>
              <a:t>μετά. </a:t>
            </a:r>
          </a:p>
        </p:txBody>
      </p:sp>
      <p:sp>
        <p:nvSpPr>
          <p:cNvPr id="20" name="Text Box 6"/>
          <p:cNvSpPr txBox="1">
            <a:spLocks noChangeArrowheads="1"/>
          </p:cNvSpPr>
          <p:nvPr/>
        </p:nvSpPr>
        <p:spPr bwMode="auto">
          <a:xfrm>
            <a:off x="4683246" y="3717032"/>
            <a:ext cx="439248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Γκρι τρίχωμα πάνω και μαύρο κάτω. Εύρωστο σώμα, μακρύ ρύγχος. κοντά πόδια και κοντή, αμβλεία ουρά. Μαύρες, επίμηκες λωρίδες, εναλλασσόμενες με λευκές στην κεφαλή. Λευκό τελείωμα στα αυτιά. Οι τρίχες είναι ανοιχτόχρωμες στα άκρα και σκουρόχρωμες στη μέση.</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2" y="1772816"/>
            <a:ext cx="4425950" cy="1165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524" y="1772816"/>
            <a:ext cx="4224337" cy="1741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34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fade">
                                      <p:cBhvr>
                                        <p:cTn id="28" dur="500"/>
                                        <p:tgtEl>
                                          <p:spTgt spid="61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13" name="Ορθογώνιο 12"/>
          <p:cNvSpPr/>
          <p:nvPr/>
        </p:nvSpPr>
        <p:spPr>
          <a:xfrm>
            <a:off x="342415" y="1091409"/>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Ευρώπη</a:t>
            </a:r>
            <a:endParaRPr lang="en-US" sz="2200" b="1">
              <a:solidFill>
                <a:srgbClr val="C00000"/>
              </a:solidFill>
            </a:endParaRPr>
          </a:p>
        </p:txBody>
      </p:sp>
      <p:sp>
        <p:nvSpPr>
          <p:cNvPr id="9" name="Ορθογώνιο 8"/>
          <p:cNvSpPr/>
          <p:nvPr/>
        </p:nvSpPr>
        <p:spPr>
          <a:xfrm>
            <a:off x="4536280" y="1576100"/>
            <a:ext cx="4607719"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a:t>
            </a:r>
            <a:r>
              <a:rPr lang="el-GR" sz="1700" b="1" i="1">
                <a:solidFill>
                  <a:srgbClr val="C00000"/>
                </a:solidFill>
              </a:rPr>
              <a:t>.</a:t>
            </a:r>
            <a:r>
              <a:rPr lang="en-US" sz="1700" b="1" i="1">
                <a:solidFill>
                  <a:srgbClr val="C00000"/>
                </a:solidFill>
              </a:rPr>
              <a:t> </a:t>
            </a:r>
            <a:r>
              <a:rPr lang="en-US" sz="1700" b="1" i="1" err="1">
                <a:solidFill>
                  <a:srgbClr val="C00000"/>
                </a:solidFill>
              </a:rPr>
              <a:t>meles</a:t>
            </a:r>
            <a:endParaRPr lang="en-US" sz="1700" b="1">
              <a:solidFill>
                <a:srgbClr val="C00000"/>
              </a:solidFill>
            </a:endParaRPr>
          </a:p>
        </p:txBody>
      </p:sp>
      <p:sp>
        <p:nvSpPr>
          <p:cNvPr id="10" name="Ορθογώνιο 9"/>
          <p:cNvSpPr/>
          <p:nvPr/>
        </p:nvSpPr>
        <p:spPr>
          <a:xfrm>
            <a:off x="-108520" y="157610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V</a:t>
            </a:r>
            <a:r>
              <a:rPr lang="el-GR" sz="1700" b="1" i="1">
                <a:solidFill>
                  <a:srgbClr val="C00000"/>
                </a:solidFill>
              </a:rPr>
              <a:t>.</a:t>
            </a:r>
            <a:r>
              <a:rPr lang="en-US" sz="1700" b="1" i="1">
                <a:solidFill>
                  <a:srgbClr val="C00000"/>
                </a:solidFill>
              </a:rPr>
              <a:t> </a:t>
            </a:r>
            <a:r>
              <a:rPr lang="en-US" sz="1700" b="1" i="1" err="1">
                <a:solidFill>
                  <a:srgbClr val="C00000"/>
                </a:solidFill>
              </a:rPr>
              <a:t>peregusna</a:t>
            </a:r>
            <a:endParaRPr lang="en-US" sz="1700" b="1">
              <a:solidFill>
                <a:srgbClr val="C00000"/>
              </a:solidFill>
            </a:endParaRPr>
          </a:p>
        </p:txBody>
      </p:sp>
      <p:pic>
        <p:nvPicPr>
          <p:cNvPr id="5122" name="Picture 2" descr="J:\1.Πανεπιστήμιο\Διδασκαλία\Προπτυχιακά\Πανίδα της Ελλάδος\source files\Σαρκοφάγα\Χάρτες Εξάπλωσης\vormela peregus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167" y="2132856"/>
            <a:ext cx="4314139" cy="458297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J:\1.Πανεπιστήμιο\Διδασκαλία\Προπτυχιακά\Πανίδα της Ελλάδος\source files\Σαρκοφάγα\Χάρτες Εξάπλωσης\meles mel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268" y="2132856"/>
            <a:ext cx="4339742" cy="4646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7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fade">
                                      <p:cBhvr>
                                        <p:cTn id="18"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1.Πανεπιστήμιο\Διδασκαλία\Προπτυχιακά\Πανίδα της Ελλάδος\source files\Σαρκοφάγα\Vormela defensive st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58" y="3925934"/>
            <a:ext cx="3440757" cy="2900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4572000" y="1412776"/>
            <a:ext cx="439248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Πολύ κοινό σε μωσαϊκά τοπία δασών και λιβαδιών. Προτιμά μεικτά, φυλλοβόλα δάση με ξέφωτα. Επίσης μεγάλους κήπους, πρανή. Δεν ξεπερνά σε υψόμετρο την </a:t>
            </a:r>
            <a:r>
              <a:rPr lang="el-GR" err="1">
                <a:solidFill>
                  <a:schemeClr val="accent2"/>
                </a:solidFill>
              </a:rPr>
              <a:t>ανωδασική</a:t>
            </a:r>
            <a:r>
              <a:rPr lang="el-GR">
                <a:solidFill>
                  <a:schemeClr val="accent2"/>
                </a:solidFill>
              </a:rPr>
              <a:t> βλάστηση. Η φωλιά (</a:t>
            </a:r>
            <a:r>
              <a:rPr lang="en-US">
                <a:solidFill>
                  <a:schemeClr val="accent2"/>
                </a:solidFill>
              </a:rPr>
              <a:t>sett</a:t>
            </a:r>
            <a:r>
              <a:rPr lang="el-GR">
                <a:solidFill>
                  <a:schemeClr val="accent2"/>
                </a:solidFill>
              </a:rPr>
              <a:t>) φέρει κάθετα ανοίγματα, διαμέτρου τουλάχιστον 20</a:t>
            </a:r>
            <a:r>
              <a:rPr lang="en-US">
                <a:solidFill>
                  <a:schemeClr val="accent2"/>
                </a:solidFill>
              </a:rPr>
              <a:t>cm</a:t>
            </a:r>
            <a:r>
              <a:rPr lang="el-GR">
                <a:solidFill>
                  <a:schemeClr val="accent2"/>
                </a:solidFill>
              </a:rPr>
              <a:t> που οδηγούν σε υπόγειες στοές. Ένα σύστημα στοών μπορεί να χρησιμοποιείται και να διευρύνεται για δεκαετίες από πολλές γενιές ασβών.</a:t>
            </a:r>
            <a:endParaRPr lang="el-GR" b="1">
              <a:solidFill>
                <a:schemeClr val="accent2"/>
              </a:solidFill>
            </a:endParaRPr>
          </a:p>
          <a:p>
            <a:pPr algn="just" fontAlgn="base">
              <a:spcBef>
                <a:spcPct val="0"/>
              </a:spcBef>
              <a:spcAft>
                <a:spcPct val="0"/>
              </a:spcAft>
              <a:tabLst>
                <a:tab pos="174625" algn="l"/>
                <a:tab pos="1436688" algn="l"/>
              </a:tabLst>
            </a:pPr>
            <a:endParaRPr lang="el-GR" b="1">
              <a:solidFill>
                <a:schemeClr val="accent2"/>
              </a:solidFill>
            </a:endParaRPr>
          </a:p>
        </p:txBody>
      </p:sp>
      <p:sp>
        <p:nvSpPr>
          <p:cNvPr id="8" name="Text Box 6"/>
          <p:cNvSpPr txBox="1">
            <a:spLocks noChangeArrowheads="1"/>
          </p:cNvSpPr>
          <p:nvPr/>
        </p:nvSpPr>
        <p:spPr bwMode="auto">
          <a:xfrm>
            <a:off x="179512" y="1412776"/>
            <a:ext cx="439248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Προτιμά ξηρούς και ανοιχτούς βιοτόπους, αλλά εντοπίζεται επίσης δάση, υγρές και θαμνώδεις θέσεις. Επίσης σε καλλιεργούμενες εκτάσεις. Την φωλιά του αποτελούν συνήθως ‘ανακαινισμένες’ στοές τρωκτικών, οι οποίες σε βάθος 60-100 </a:t>
            </a:r>
            <a:r>
              <a:rPr lang="en-US">
                <a:solidFill>
                  <a:schemeClr val="accent2"/>
                </a:solidFill>
              </a:rPr>
              <a:t>cm</a:t>
            </a:r>
            <a:r>
              <a:rPr lang="el-GR">
                <a:solidFill>
                  <a:schemeClr val="accent2"/>
                </a:solidFill>
              </a:rPr>
              <a:t> διευρύνονται για να αποτελέσουν το θάλαμο ξεκούρασης.</a:t>
            </a:r>
            <a:endParaRPr lang="el-GR" b="1">
              <a:solidFill>
                <a:schemeClr val="accent2"/>
              </a:solidFill>
            </a:endParaRPr>
          </a:p>
        </p:txBody>
      </p:sp>
      <p:sp>
        <p:nvSpPr>
          <p:cNvPr id="9" name="Text Box 6"/>
          <p:cNvSpPr txBox="1">
            <a:spLocks noChangeArrowheads="1"/>
          </p:cNvSpPr>
          <p:nvPr/>
        </p:nvSpPr>
        <p:spPr bwMode="auto">
          <a:xfrm>
            <a:off x="143792" y="3845947"/>
            <a:ext cx="439248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Κυρίως δραστήριο από δύση –ανατολή ηλίου. Η τροφή αποτελείται από </a:t>
            </a:r>
            <a:r>
              <a:rPr lang="el-GR" err="1">
                <a:solidFill>
                  <a:schemeClr val="accent2"/>
                </a:solidFill>
              </a:rPr>
              <a:t>χάμστερ</a:t>
            </a:r>
            <a:r>
              <a:rPr lang="el-GR">
                <a:solidFill>
                  <a:schemeClr val="accent2"/>
                </a:solidFill>
              </a:rPr>
              <a:t>, </a:t>
            </a:r>
            <a:r>
              <a:rPr lang="el-GR" err="1">
                <a:solidFill>
                  <a:schemeClr val="accent2"/>
                </a:solidFill>
              </a:rPr>
              <a:t>λαγόγυρους</a:t>
            </a:r>
            <a:r>
              <a:rPr lang="el-GR">
                <a:solidFill>
                  <a:schemeClr val="accent2"/>
                </a:solidFill>
              </a:rPr>
              <a:t> κ.ά. τρωκτικά, πτηνά, βατράχια, ερπετά, έντομα, αλλά και περιστασιακά φρούτα και γρασίδι. Μοναχικά ζώα. Ζει κυρίως στο έδαφος, αλλά μπορεί να σκαρφαλώσει. Παίρνει ιδιαίτερη πόζα όταν απειλείται, εκκρίνοντας παράλληλα δυσώδεις οσμές. </a:t>
            </a:r>
            <a:endParaRPr lang="el-GR" b="1">
              <a:solidFill>
                <a:schemeClr val="accent2"/>
              </a:solidFill>
            </a:endParaRPr>
          </a:p>
        </p:txBody>
      </p:sp>
      <p:sp>
        <p:nvSpPr>
          <p:cNvPr id="10" name="Text Box 6"/>
          <p:cNvSpPr txBox="1">
            <a:spLocks noChangeArrowheads="1"/>
          </p:cNvSpPr>
          <p:nvPr/>
        </p:nvSpPr>
        <p:spPr bwMode="auto">
          <a:xfrm>
            <a:off x="4652620" y="4437112"/>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Ηθολογία-Διατροφή: </a:t>
            </a:r>
            <a:r>
              <a:rPr lang="el-GR">
                <a:solidFill>
                  <a:schemeClr val="accent2"/>
                </a:solidFill>
              </a:rPr>
              <a:t>Κυρίως δραστήριος από δύση μέχρι ανατολή ηλίου. Παμφάγος. Πέφτει σε λήθαργο το χειμώνα. Κοινωνικό είδος, σχηματίζει ολιγομελείς ομάδες των 2-25 ενηλίκων μαζί με νεαρά άτομα. Όραση ασθενής, όσφρηση ισχυρή. </a:t>
            </a:r>
            <a:endParaRPr lang="el-GR" b="1">
              <a:solidFill>
                <a:schemeClr val="accent2"/>
              </a:solidFill>
            </a:endParaRPr>
          </a:p>
        </p:txBody>
      </p:sp>
      <p:sp>
        <p:nvSpPr>
          <p:cNvPr id="1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11" name="Ορθογώνιο 10"/>
          <p:cNvSpPr/>
          <p:nvPr/>
        </p:nvSpPr>
        <p:spPr>
          <a:xfrm>
            <a:off x="4536280" y="908720"/>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a:t>
            </a:r>
            <a:r>
              <a:rPr lang="el-GR" sz="1700" b="1" i="1">
                <a:solidFill>
                  <a:srgbClr val="C00000"/>
                </a:solidFill>
              </a:rPr>
              <a:t>.</a:t>
            </a:r>
            <a:r>
              <a:rPr lang="en-US" sz="1700" b="1" i="1">
                <a:solidFill>
                  <a:srgbClr val="C00000"/>
                </a:solidFill>
              </a:rPr>
              <a:t> </a:t>
            </a:r>
            <a:r>
              <a:rPr lang="en-US" sz="1700" b="1" i="1" err="1">
                <a:solidFill>
                  <a:srgbClr val="C00000"/>
                </a:solidFill>
              </a:rPr>
              <a:t>meles</a:t>
            </a:r>
            <a:endParaRPr lang="en-US" sz="1700" b="1">
              <a:solidFill>
                <a:srgbClr val="C00000"/>
              </a:solidFill>
            </a:endParaRPr>
          </a:p>
        </p:txBody>
      </p:sp>
      <p:sp>
        <p:nvSpPr>
          <p:cNvPr id="12" name="Ορθογώνιο 11"/>
          <p:cNvSpPr/>
          <p:nvPr/>
        </p:nvSpPr>
        <p:spPr>
          <a:xfrm>
            <a:off x="-108520" y="908720"/>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V</a:t>
            </a:r>
            <a:r>
              <a:rPr lang="el-GR" sz="1700" b="1" i="1">
                <a:solidFill>
                  <a:srgbClr val="C00000"/>
                </a:solidFill>
              </a:rPr>
              <a:t>.</a:t>
            </a:r>
            <a:r>
              <a:rPr lang="en-US" sz="1700" b="1" i="1">
                <a:solidFill>
                  <a:srgbClr val="C00000"/>
                </a:solidFill>
              </a:rPr>
              <a:t> </a:t>
            </a:r>
            <a:r>
              <a:rPr lang="en-US" sz="1700" b="1" i="1" err="1">
                <a:solidFill>
                  <a:srgbClr val="C00000"/>
                </a:solidFill>
              </a:rPr>
              <a:t>peregusna</a:t>
            </a:r>
            <a:endParaRPr lang="en-US" sz="1700" b="1">
              <a:solidFill>
                <a:srgbClr val="C00000"/>
              </a:solidFill>
            </a:endParaRPr>
          </a:p>
        </p:txBody>
      </p:sp>
    </p:spTree>
    <p:extLst>
      <p:ext uri="{BB962C8B-B14F-4D97-AF65-F5344CB8AC3E}">
        <p14:creationId xmlns:p14="http://schemas.microsoft.com/office/powerpoint/2010/main" val="1687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xit" presetSubtype="0" fill="hold" nodeType="withEffect">
                                  <p:stCondLst>
                                    <p:cond delay="0"/>
                                  </p:stCondLst>
                                  <p:childTnLst>
                                    <p:animEffect transition="out" filter="fade">
                                      <p:cBhvr>
                                        <p:cTn id="30" dur="500"/>
                                        <p:tgtEl>
                                          <p:spTgt spid="1026"/>
                                        </p:tgtEl>
                                      </p:cBhvr>
                                    </p:animEffect>
                                    <p:set>
                                      <p:cBhvr>
                                        <p:cTn id="31" dur="1" fill="hold">
                                          <p:stCondLst>
                                            <p:cond delay="499"/>
                                          </p:stCondLst>
                                        </p:cTn>
                                        <p:tgtEl>
                                          <p:spTgt spid="1026"/>
                                        </p:tgtEl>
                                        <p:attrNameLst>
                                          <p:attrName>style.visibility</p:attrName>
                                        </p:attrNameLst>
                                      </p:cBhvr>
                                      <p:to>
                                        <p:strVal val="hidden"/>
                                      </p:to>
                                    </p:set>
                                  </p:childTnLst>
                                </p:cTn>
                              </p:par>
                              <p:par>
                                <p:cTn id="32" presetID="10" presetClass="entr" presetSubtype="0" fill="hold" grpId="2"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9" grpId="1"/>
      <p:bldP spid="9" grpId="2"/>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11" name="Ορθογώνιο 10"/>
          <p:cNvSpPr/>
          <p:nvPr/>
        </p:nvSpPr>
        <p:spPr>
          <a:xfrm>
            <a:off x="2268141" y="908720"/>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700" b="1">
                <a:solidFill>
                  <a:srgbClr val="C00000"/>
                </a:solidFill>
              </a:rPr>
              <a:t>Είσοδος στοών </a:t>
            </a:r>
            <a:r>
              <a:rPr lang="en-US" sz="1700" b="1" i="1">
                <a:solidFill>
                  <a:srgbClr val="C00000"/>
                </a:solidFill>
              </a:rPr>
              <a:t>M</a:t>
            </a:r>
            <a:r>
              <a:rPr lang="el-GR" sz="1700" b="1" i="1">
                <a:solidFill>
                  <a:srgbClr val="C00000"/>
                </a:solidFill>
              </a:rPr>
              <a:t>.</a:t>
            </a:r>
            <a:r>
              <a:rPr lang="en-US" sz="1700" b="1" i="1">
                <a:solidFill>
                  <a:srgbClr val="C00000"/>
                </a:solidFill>
              </a:rPr>
              <a:t> </a:t>
            </a:r>
            <a:r>
              <a:rPr lang="en-US" sz="1700" b="1" i="1" err="1">
                <a:solidFill>
                  <a:srgbClr val="C00000"/>
                </a:solidFill>
              </a:rPr>
              <a:t>meles</a:t>
            </a:r>
            <a:endParaRPr lang="en-US" sz="1700" b="1">
              <a:solidFill>
                <a:srgbClr val="C00000"/>
              </a:solidFill>
            </a:endParaRPr>
          </a:p>
        </p:txBody>
      </p:sp>
      <p:pic>
        <p:nvPicPr>
          <p:cNvPr id="7170" name="Picture 2" descr="J:\1.Πανεπιστήμιο\Διδασκαλία\Προπτυχιακά\Πανίδα της Ελλάδος\source files\Σαρκοφάγα\badger 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19098"/>
            <a:ext cx="432540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4.bp.blogspot.com/-sfcIFjdgfDM/UF8m5-MWGlI/AAAAAAAADTc/4k0tJX-FoeY/s1600/Badger+entran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8894" y="2384093"/>
            <a:ext cx="4469498" cy="335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fade">
                                      <p:cBhvr>
                                        <p:cTn id="15"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012395"/>
            <a:ext cx="4439681"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5 ζεύγη</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Απρίλιος - Ιούνιος</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23-45 ημέρες, με καθυστερημένη εμφύτευση φθάνει τους 6-9 μήνες.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με 1-8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50-54 ημέρες.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8 έτη και 11 μήνες σε αιχμαλωσία.</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Η γονική φροντίδα παρέχεται μόνο από το θηλυκό.  </a:t>
            </a:r>
            <a:endParaRPr lang="el-GR">
              <a:solidFill>
                <a:schemeClr val="accent2"/>
              </a:solidFill>
            </a:endParaRPr>
          </a:p>
        </p:txBody>
      </p:sp>
      <p:sp>
        <p:nvSpPr>
          <p:cNvPr id="3" name="Text Box 6"/>
          <p:cNvSpPr txBox="1">
            <a:spLocks noChangeArrowheads="1"/>
          </p:cNvSpPr>
          <p:nvPr/>
        </p:nvSpPr>
        <p:spPr bwMode="auto">
          <a:xfrm>
            <a:off x="4644008" y="1012395"/>
            <a:ext cx="4305615"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3 ζεύγη</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Κυρίως Φεβρουάριος-Μάιος, αλλά και αργότερα. Οίστρος 4-6 ημέρες κάθε μήνα. </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7 εβδομάδες, καθυστερημένη εμφύτευση φθάνει τους 3-10 μήνες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με 1-5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a:t>
            </a:r>
            <a:r>
              <a:rPr lang="el-GR">
                <a:solidFill>
                  <a:schemeClr val="accent2"/>
                </a:solidFill>
              </a:rPr>
              <a:t>♂</a:t>
            </a:r>
            <a:r>
              <a:rPr lang="en-US">
                <a:solidFill>
                  <a:schemeClr val="accent2"/>
                </a:solidFill>
              </a:rPr>
              <a:t>: </a:t>
            </a:r>
            <a:r>
              <a:rPr lang="el-GR">
                <a:solidFill>
                  <a:schemeClr val="accent2"/>
                </a:solidFill>
              </a:rPr>
              <a:t>9-8 μήνες, ♀ : 1-2 έτη.</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12 εβδομάδες έως 4-6 μήνες σε περιόδους χαμηλών επιπέδων διαθέσιμης τροφής. Παραμονή στη φωλιά για 8 εβδομάδες.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14 έτη στη φύση, 16 σε αιχμαλωσία. Θνησιμότητα ενηλίκων στο 30% ετησίως. </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Διάρκεια συνουσίας 15-60 λεπτά. Κατά το θηλασμό, η μητέρα μπορεί να βγάλει τροφή που έχει υποστεί μερική πέψη.</a:t>
            </a:r>
          </a:p>
        </p:txBody>
      </p:sp>
      <p:sp>
        <p:nvSpPr>
          <p:cNvPr id="9" name="Text Box 2"/>
          <p:cNvSpPr txBox="1">
            <a:spLocks noChangeArrowheads="1"/>
          </p:cNvSpPr>
          <p:nvPr/>
        </p:nvSpPr>
        <p:spPr bwMode="auto">
          <a:xfrm>
            <a:off x="755650" y="260648"/>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10" name="Ορθογώνιο 9"/>
          <p:cNvSpPr/>
          <p:nvPr/>
        </p:nvSpPr>
        <p:spPr>
          <a:xfrm>
            <a:off x="4536280" y="692696"/>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a:t>
            </a:r>
            <a:r>
              <a:rPr lang="el-GR" sz="1700" b="1" i="1">
                <a:solidFill>
                  <a:srgbClr val="C00000"/>
                </a:solidFill>
              </a:rPr>
              <a:t>.</a:t>
            </a:r>
            <a:r>
              <a:rPr lang="en-US" sz="1700" b="1" i="1">
                <a:solidFill>
                  <a:srgbClr val="C00000"/>
                </a:solidFill>
              </a:rPr>
              <a:t> </a:t>
            </a:r>
            <a:r>
              <a:rPr lang="en-US" sz="1700" b="1" i="1" err="1">
                <a:solidFill>
                  <a:srgbClr val="C00000"/>
                </a:solidFill>
              </a:rPr>
              <a:t>meles</a:t>
            </a:r>
            <a:endParaRPr lang="en-US" sz="1700" b="1">
              <a:solidFill>
                <a:srgbClr val="C00000"/>
              </a:solidFill>
            </a:endParaRPr>
          </a:p>
        </p:txBody>
      </p:sp>
      <p:sp>
        <p:nvSpPr>
          <p:cNvPr id="11" name="Ορθογώνιο 10"/>
          <p:cNvSpPr/>
          <p:nvPr/>
        </p:nvSpPr>
        <p:spPr>
          <a:xfrm>
            <a:off x="-108520" y="692696"/>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V</a:t>
            </a:r>
            <a:r>
              <a:rPr lang="el-GR" sz="1700" b="1" i="1">
                <a:solidFill>
                  <a:srgbClr val="C00000"/>
                </a:solidFill>
              </a:rPr>
              <a:t>.</a:t>
            </a:r>
            <a:r>
              <a:rPr lang="en-US" sz="1700" b="1" i="1">
                <a:solidFill>
                  <a:srgbClr val="C00000"/>
                </a:solidFill>
              </a:rPr>
              <a:t> </a:t>
            </a:r>
            <a:r>
              <a:rPr lang="en-US" sz="1700" b="1" i="1" err="1">
                <a:solidFill>
                  <a:srgbClr val="C00000"/>
                </a:solidFill>
              </a:rPr>
              <a:t>peregusna</a:t>
            </a:r>
            <a:endParaRPr lang="en-US" sz="1700" b="1">
              <a:solidFill>
                <a:srgbClr val="C00000"/>
              </a:solidFill>
            </a:endParaRPr>
          </a:p>
        </p:txBody>
      </p:sp>
    </p:spTree>
    <p:extLst>
      <p:ext uri="{BB962C8B-B14F-4D97-AF65-F5344CB8AC3E}">
        <p14:creationId xmlns:p14="http://schemas.microsoft.com/office/powerpoint/2010/main" val="4957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http://animal.memozee.com/WebImg/116/1207491732-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792" y="4941168"/>
            <a:ext cx="2115488" cy="1872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276920" y="94108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Γένος </a:t>
            </a:r>
            <a:r>
              <a:rPr lang="en-US" sz="2000" b="1" i="1" err="1">
                <a:solidFill>
                  <a:srgbClr val="C00000"/>
                </a:solidFill>
              </a:rPr>
              <a:t>Martes</a:t>
            </a:r>
            <a:r>
              <a:rPr lang="en-US" sz="2000" b="1" i="1">
                <a:solidFill>
                  <a:srgbClr val="C00000"/>
                </a:solidFill>
              </a:rPr>
              <a:t> </a:t>
            </a:r>
            <a:r>
              <a:rPr lang="el-GR" sz="2000" b="1" i="1">
                <a:solidFill>
                  <a:srgbClr val="C00000"/>
                </a:solidFill>
              </a:rPr>
              <a:t> </a:t>
            </a:r>
            <a:r>
              <a:rPr lang="en-US" sz="2000" b="1" i="1">
                <a:solidFill>
                  <a:srgbClr val="333399"/>
                </a:solidFill>
              </a:rPr>
              <a:t>– </a:t>
            </a:r>
            <a:r>
              <a:rPr lang="en-US" sz="2000" b="1">
                <a:solidFill>
                  <a:srgbClr val="333399"/>
                </a:solidFill>
              </a:rPr>
              <a:t>2</a:t>
            </a:r>
            <a:r>
              <a:rPr lang="el-GR" sz="2000" b="1">
                <a:solidFill>
                  <a:srgbClr val="333399"/>
                </a:solidFill>
              </a:rPr>
              <a:t> είδη</a:t>
            </a:r>
            <a:endParaRPr lang="en-US" sz="2000" b="1" i="1">
              <a:solidFill>
                <a:srgbClr val="C00000"/>
              </a:solidFill>
            </a:endParaRPr>
          </a:p>
        </p:txBody>
      </p:sp>
      <p:sp>
        <p:nvSpPr>
          <p:cNvPr id="7" name="Ορθογώνιο 6"/>
          <p:cNvSpPr/>
          <p:nvPr/>
        </p:nvSpPr>
        <p:spPr>
          <a:xfrm>
            <a:off x="4536280" y="1197174"/>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700" b="1" i="1">
                <a:solidFill>
                  <a:srgbClr val="C00000"/>
                </a:solidFill>
              </a:rPr>
              <a:t>Μ. </a:t>
            </a:r>
            <a:r>
              <a:rPr lang="en-US" sz="1700" b="1" i="1" err="1">
                <a:solidFill>
                  <a:srgbClr val="C00000"/>
                </a:solidFill>
              </a:rPr>
              <a:t>martes</a:t>
            </a:r>
            <a:r>
              <a:rPr lang="en-US" sz="1700" b="1" i="1">
                <a:solidFill>
                  <a:srgbClr val="C00000"/>
                </a:solidFill>
              </a:rPr>
              <a:t> </a:t>
            </a:r>
            <a:r>
              <a:rPr lang="el-GR" sz="1700" b="1" i="1">
                <a:solidFill>
                  <a:srgbClr val="C00000"/>
                </a:solidFill>
              </a:rPr>
              <a:t>– </a:t>
            </a:r>
            <a:r>
              <a:rPr lang="el-GR" sz="1700" b="1" err="1">
                <a:solidFill>
                  <a:srgbClr val="C00000"/>
                </a:solidFill>
              </a:rPr>
              <a:t>Δενδροκούναβο</a:t>
            </a:r>
            <a:r>
              <a:rPr lang="el-GR" sz="1700" b="1">
                <a:solidFill>
                  <a:srgbClr val="C00000"/>
                </a:solidFill>
              </a:rPr>
              <a:t> </a:t>
            </a:r>
            <a:r>
              <a:rPr lang="en-US" sz="1700" b="1">
                <a:solidFill>
                  <a:srgbClr val="C00000"/>
                </a:solidFill>
              </a:rPr>
              <a:t>– </a:t>
            </a:r>
            <a:r>
              <a:rPr lang="el-GR" sz="1700" b="1">
                <a:solidFill>
                  <a:srgbClr val="C00000"/>
                </a:solidFill>
              </a:rPr>
              <a:t>ΝΕ</a:t>
            </a:r>
            <a:endParaRPr lang="en-US" sz="1700" b="1">
              <a:solidFill>
                <a:srgbClr val="C00000"/>
              </a:solidFill>
            </a:endParaRPr>
          </a:p>
        </p:txBody>
      </p:sp>
      <p:sp>
        <p:nvSpPr>
          <p:cNvPr id="8" name="Ορθογώνιο 7"/>
          <p:cNvSpPr/>
          <p:nvPr/>
        </p:nvSpPr>
        <p:spPr>
          <a:xfrm>
            <a:off x="-108520" y="1197174"/>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foina</a:t>
            </a:r>
            <a:r>
              <a:rPr lang="en-US" sz="1700" b="1" i="1">
                <a:solidFill>
                  <a:srgbClr val="C00000"/>
                </a:solidFill>
              </a:rPr>
              <a:t> </a:t>
            </a:r>
            <a:r>
              <a:rPr lang="en-US" sz="1700" b="1">
                <a:solidFill>
                  <a:srgbClr val="C00000"/>
                </a:solidFill>
              </a:rPr>
              <a:t>– </a:t>
            </a:r>
            <a:r>
              <a:rPr lang="el-GR" sz="1700" b="1" err="1">
                <a:solidFill>
                  <a:srgbClr val="C00000"/>
                </a:solidFill>
              </a:rPr>
              <a:t>Πετροκούναβο</a:t>
            </a:r>
            <a:r>
              <a:rPr lang="el-GR" sz="1700" b="1">
                <a:solidFill>
                  <a:srgbClr val="C00000"/>
                </a:solidFill>
              </a:rPr>
              <a:t> – ΝΕ</a:t>
            </a:r>
            <a:endParaRPr lang="en-US" sz="1700" b="1">
              <a:solidFill>
                <a:srgbClr val="C00000"/>
              </a:solidFill>
            </a:endParaRPr>
          </a:p>
        </p:txBody>
      </p:sp>
      <p:sp>
        <p:nvSpPr>
          <p:cNvPr id="15" name="Text Box 6"/>
          <p:cNvSpPr txBox="1">
            <a:spLocks noChangeArrowheads="1"/>
          </p:cNvSpPr>
          <p:nvPr/>
        </p:nvSpPr>
        <p:spPr bwMode="auto">
          <a:xfrm>
            <a:off x="42980" y="3429000"/>
            <a:ext cx="439248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Σκούρο καφέ με κοιλιακή λευκή ή γκριζωπή περιοχή, η οποία χωρίζει σε δεξιά και αριστερή, λόγω επιμήκους σκούρας λωρίδας στη μέση. Ξεχωρίζει από το </a:t>
            </a:r>
            <a:r>
              <a:rPr lang="el-GR" sz="1600" b="1" err="1">
                <a:solidFill>
                  <a:schemeClr val="accent2"/>
                </a:solidFill>
              </a:rPr>
              <a:t>Δενδροκούναβο</a:t>
            </a:r>
            <a:r>
              <a:rPr lang="el-GR" sz="1600" b="1">
                <a:solidFill>
                  <a:schemeClr val="accent2"/>
                </a:solidFill>
              </a:rPr>
              <a:t>, λόγω λιγότερο τριχωτών ποδιών, στενότερων αυτιών και κοντύτερης μουσούδας. Σχετικά μακριά πόδια.</a:t>
            </a:r>
          </a:p>
        </p:txBody>
      </p:sp>
      <p:sp>
        <p:nvSpPr>
          <p:cNvPr id="18" name="Text Box 6"/>
          <p:cNvSpPr txBox="1">
            <a:spLocks noChangeArrowheads="1"/>
          </p:cNvSpPr>
          <p:nvPr/>
        </p:nvSpPr>
        <p:spPr bwMode="auto">
          <a:xfrm>
            <a:off x="42980" y="5448126"/>
            <a:ext cx="45290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a:t>
            </a:r>
            <a:r>
              <a:rPr lang="el-GR" sz="1600">
                <a:solidFill>
                  <a:srgbClr val="C00000"/>
                </a:solidFill>
                <a:latin typeface="+mj-lt"/>
                <a:cs typeface="Times New Roman"/>
              </a:rPr>
              <a:t>42-48</a:t>
            </a:r>
            <a:r>
              <a:rPr lang="en-US" sz="1600">
                <a:solidFill>
                  <a:srgbClr val="C00000"/>
                </a:solidFill>
                <a:latin typeface="+mj-lt"/>
                <a:cs typeface="Times New Roman"/>
              </a:rPr>
              <a:t> 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n-US" sz="1600" err="1">
                <a:solidFill>
                  <a:srgbClr val="C00000"/>
                </a:solidFill>
                <a:latin typeface="+mj-lt"/>
                <a:cs typeface="Times New Roman"/>
              </a:rPr>
              <a:t>ca</a:t>
            </a:r>
            <a:r>
              <a:rPr lang="en-US" sz="1600">
                <a:solidFill>
                  <a:srgbClr val="C00000"/>
                </a:solidFill>
                <a:latin typeface="+mj-lt"/>
                <a:cs typeface="Times New Roman"/>
              </a:rPr>
              <a:t> 26 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 </a:t>
            </a:r>
            <a:r>
              <a:rPr lang="en-US" sz="1600">
                <a:solidFill>
                  <a:srgbClr val="C00000"/>
                </a:solidFill>
                <a:latin typeface="+mj-lt"/>
                <a:cs typeface="Times New Roman"/>
              </a:rPr>
              <a:t>1,3-2,3 kg (</a:t>
            </a:r>
            <a:r>
              <a:rPr lang="el-GR" sz="1600">
                <a:solidFill>
                  <a:srgbClr val="C00000"/>
                </a:solidFill>
                <a:latin typeface="+mj-lt"/>
                <a:cs typeface="Times New Roman"/>
              </a:rPr>
              <a:t>το αρσενικό μεγαλύτερο από το θηλυκό)</a:t>
            </a:r>
            <a:endParaRPr lang="el-GR" sz="1600">
              <a:solidFill>
                <a:srgbClr val="C00000"/>
              </a:solidFill>
              <a:latin typeface="+mj-lt"/>
            </a:endParaRP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19" name="Text Box 6"/>
          <p:cNvSpPr txBox="1">
            <a:spLocks noChangeArrowheads="1"/>
          </p:cNvSpPr>
          <p:nvPr/>
        </p:nvSpPr>
        <p:spPr bwMode="auto">
          <a:xfrm>
            <a:off x="4614980" y="5736158"/>
            <a:ext cx="45290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36-56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rPr>
              <a:t>17-28</a:t>
            </a: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 </a:t>
            </a:r>
            <a:r>
              <a:rPr lang="el-GR" sz="1600">
                <a:solidFill>
                  <a:srgbClr val="C00000"/>
                </a:solidFill>
              </a:rPr>
              <a:t>♂</a:t>
            </a:r>
            <a:r>
              <a:rPr lang="en-US" sz="1600">
                <a:solidFill>
                  <a:srgbClr val="C00000"/>
                </a:solidFill>
              </a:rPr>
              <a:t>: </a:t>
            </a:r>
            <a:r>
              <a:rPr lang="el-GR" sz="1600">
                <a:solidFill>
                  <a:srgbClr val="C00000"/>
                </a:solidFill>
              </a:rPr>
              <a:t>670-1050</a:t>
            </a:r>
            <a:r>
              <a:rPr lang="en-US" sz="1600">
                <a:solidFill>
                  <a:srgbClr val="C00000"/>
                </a:solidFill>
              </a:rPr>
              <a:t> gr</a:t>
            </a:r>
            <a:r>
              <a:rPr lang="en-US" sz="1600">
                <a:solidFill>
                  <a:srgbClr val="C00000"/>
                </a:solidFill>
                <a:cs typeface="Times New Roman"/>
              </a:rPr>
              <a:t>, </a:t>
            </a:r>
            <a:r>
              <a:rPr lang="el-GR" sz="1600">
                <a:solidFill>
                  <a:srgbClr val="C00000"/>
                </a:solidFill>
              </a:rPr>
              <a:t>♀</a:t>
            </a:r>
            <a:r>
              <a:rPr lang="en-US" sz="1600">
                <a:solidFill>
                  <a:srgbClr val="C00000"/>
                </a:solidFill>
              </a:rPr>
              <a:t>: </a:t>
            </a:r>
            <a:r>
              <a:rPr lang="el-GR" sz="1600">
                <a:solidFill>
                  <a:srgbClr val="C00000"/>
                </a:solidFill>
              </a:rPr>
              <a:t>484-850</a:t>
            </a:r>
            <a:r>
              <a:rPr lang="en-US" sz="1600">
                <a:solidFill>
                  <a:srgbClr val="C00000"/>
                </a:solidFill>
              </a:rPr>
              <a:t> gr</a:t>
            </a:r>
            <a:endParaRPr lang="el-GR" sz="1600">
              <a:solidFill>
                <a:srgbClr val="C00000"/>
              </a:solidFill>
            </a:endParaRPr>
          </a:p>
        </p:txBody>
      </p:sp>
      <p:sp>
        <p:nvSpPr>
          <p:cNvPr id="20" name="Text Box 6"/>
          <p:cNvSpPr txBox="1">
            <a:spLocks noChangeArrowheads="1"/>
          </p:cNvSpPr>
          <p:nvPr/>
        </p:nvSpPr>
        <p:spPr bwMode="auto">
          <a:xfrm>
            <a:off x="4683246" y="3645024"/>
            <a:ext cx="439248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Τρίχωμα σοκολατί, και κιτρινωπό κοιλιακά στην περιοχή του λαιμού. Ξεχωρίζει ως μακροπόδαρο. Τα πέλματα των ποδιών φέρουν πυκνό τρίχωμα. Συγκριτικά με το </a:t>
            </a:r>
            <a:r>
              <a:rPr lang="el-GR" sz="1600" b="1" err="1">
                <a:solidFill>
                  <a:schemeClr val="accent2"/>
                </a:solidFill>
              </a:rPr>
              <a:t>Πετροκούναβο</a:t>
            </a:r>
            <a:r>
              <a:rPr lang="el-GR" sz="1600" b="1">
                <a:solidFill>
                  <a:schemeClr val="accent2"/>
                </a:solidFill>
              </a:rPr>
              <a:t> φέρει μακρύτερα και φαρδύτερα αυτιά. Σχετικά μακριά πόδια.</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108" y="1719597"/>
            <a:ext cx="4370388" cy="1741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96" y="1769078"/>
            <a:ext cx="4370387" cy="164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9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3315"/>
                                        </p:tgtEl>
                                        <p:attrNameLst>
                                          <p:attrName>style.visibility</p:attrName>
                                        </p:attrNameLst>
                                      </p:cBhvr>
                                      <p:to>
                                        <p:strVal val="visible"/>
                                      </p:to>
                                    </p:set>
                                    <p:animEffect transition="in" filter="fade">
                                      <p:cBhvr>
                                        <p:cTn id="15" dur="500"/>
                                        <p:tgtEl>
                                          <p:spTgt spid="133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317"/>
                                        </p:tgtEl>
                                        <p:attrNameLst>
                                          <p:attrName>style.visibility</p:attrName>
                                        </p:attrNameLst>
                                      </p:cBhvr>
                                      <p:to>
                                        <p:strVal val="visible"/>
                                      </p:to>
                                    </p:set>
                                    <p:animEffect transition="in" filter="fade">
                                      <p:cBhvr>
                                        <p:cTn id="25" dur="500"/>
                                        <p:tgtEl>
                                          <p:spTgt spid="133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xit" presetSubtype="0" fill="hold" nodeType="withEffect">
                                  <p:stCondLst>
                                    <p:cond delay="0"/>
                                  </p:stCondLst>
                                  <p:childTnLst>
                                    <p:animEffect transition="out" filter="fade">
                                      <p:cBhvr>
                                        <p:cTn id="32" dur="500"/>
                                        <p:tgtEl>
                                          <p:spTgt spid="13317"/>
                                        </p:tgtEl>
                                      </p:cBhvr>
                                    </p:animEffect>
                                    <p:set>
                                      <p:cBhvr>
                                        <p:cTn id="33" dur="1" fill="hold">
                                          <p:stCondLst>
                                            <p:cond delay="499"/>
                                          </p:stCondLst>
                                        </p:cTn>
                                        <p:tgtEl>
                                          <p:spTgt spid="133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314"/>
                                        </p:tgtEl>
                                        <p:attrNameLst>
                                          <p:attrName>style.visibility</p:attrName>
                                        </p:attrNameLst>
                                      </p:cBhvr>
                                      <p:to>
                                        <p:strVal val="visible"/>
                                      </p:to>
                                    </p:set>
                                    <p:animEffect transition="in" filter="fade">
                                      <p:cBhvr>
                                        <p:cTn id="43" dur="500"/>
                                        <p:tgtEl>
                                          <p:spTgt spid="133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5"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Σαρκοφάγα</a:t>
            </a:r>
            <a:endParaRPr lang="el-GR" b="1">
              <a:solidFill>
                <a:srgbClr val="000000"/>
              </a:solidFill>
            </a:endParaRPr>
          </a:p>
        </p:txBody>
      </p:sp>
      <p:pic>
        <p:nvPicPr>
          <p:cNvPr id="104456" name="Picture 8" descr="mammal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1341438"/>
            <a:ext cx="5984875" cy="5461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bwMode="auto">
          <a:xfrm>
            <a:off x="2672898" y="1425027"/>
            <a:ext cx="1317352" cy="216024"/>
          </a:xfrm>
          <a:prstGeom prst="rect">
            <a:avLst/>
          </a:prstGeom>
          <a:solidFill>
            <a:srgbClr val="FFC000">
              <a:alpha val="27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Tree>
    <p:extLst>
      <p:ext uri="{BB962C8B-B14F-4D97-AF65-F5344CB8AC3E}">
        <p14:creationId xmlns:p14="http://schemas.microsoft.com/office/powerpoint/2010/main" val="1597692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56"/>
                                        </p:tgtEl>
                                        <p:attrNameLst>
                                          <p:attrName>style.visibility</p:attrName>
                                        </p:attrNameLst>
                                      </p:cBhvr>
                                      <p:to>
                                        <p:strVal val="visible"/>
                                      </p:to>
                                    </p:set>
                                    <p:animEffect transition="in" filter="fade">
                                      <p:cBhvr>
                                        <p:cTn id="7" dur="1000"/>
                                        <p:tgtEl>
                                          <p:spTgt spid="1044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13" name="Ορθογώνιο 12"/>
          <p:cNvSpPr/>
          <p:nvPr/>
        </p:nvSpPr>
        <p:spPr>
          <a:xfrm>
            <a:off x="342415" y="1091409"/>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Ευρώπη</a:t>
            </a:r>
            <a:endParaRPr lang="en-US" sz="2200" b="1">
              <a:solidFill>
                <a:srgbClr val="C00000"/>
              </a:solidFill>
            </a:endParaRPr>
          </a:p>
        </p:txBody>
      </p:sp>
      <p:sp>
        <p:nvSpPr>
          <p:cNvPr id="9" name="Ορθογώνιο 8"/>
          <p:cNvSpPr/>
          <p:nvPr/>
        </p:nvSpPr>
        <p:spPr>
          <a:xfrm>
            <a:off x="4536280" y="1576100"/>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700" b="1" i="1">
                <a:solidFill>
                  <a:srgbClr val="C00000"/>
                </a:solidFill>
              </a:rPr>
              <a:t>Μ. </a:t>
            </a:r>
            <a:r>
              <a:rPr lang="en-US" sz="1700" b="1" i="1" err="1">
                <a:solidFill>
                  <a:srgbClr val="C00000"/>
                </a:solidFill>
              </a:rPr>
              <a:t>martes</a:t>
            </a:r>
            <a:endParaRPr lang="en-US" sz="1700" b="1">
              <a:solidFill>
                <a:srgbClr val="C00000"/>
              </a:solidFill>
            </a:endParaRPr>
          </a:p>
        </p:txBody>
      </p:sp>
      <p:sp>
        <p:nvSpPr>
          <p:cNvPr id="10" name="Ορθογώνιο 9"/>
          <p:cNvSpPr/>
          <p:nvPr/>
        </p:nvSpPr>
        <p:spPr>
          <a:xfrm>
            <a:off x="-108520" y="1576100"/>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foina</a:t>
            </a:r>
            <a:endParaRPr lang="en-US" sz="1700" b="1">
              <a:solidFill>
                <a:srgbClr val="C00000"/>
              </a:solidFill>
            </a:endParaRPr>
          </a:p>
        </p:txBody>
      </p:sp>
      <p:pic>
        <p:nvPicPr>
          <p:cNvPr id="16385" name="Picture 1" descr="J:\1.Πανεπιστήμιο\Διδασκαλία\Προπτυχιακά\Πανίδα της Ελλάδος\source files\Σαρκοφάγα\Χάρτες Εξάπλωσης\martes fo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27" y="2060848"/>
            <a:ext cx="4390949" cy="4646981"/>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J:\1.Πανεπιστήμιο\Διδασκαλία\Προπτυχιακά\Πανίδα της Ελλάδος\source files\Σαρκοφάγα\Χάρτες Εξάπλωσης\martes mart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867" y="2060848"/>
            <a:ext cx="4352544" cy="4595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51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385"/>
                                        </p:tgtEl>
                                        <p:attrNameLst>
                                          <p:attrName>style.visibility</p:attrName>
                                        </p:attrNameLst>
                                      </p:cBhvr>
                                      <p:to>
                                        <p:strVal val="visible"/>
                                      </p:to>
                                    </p:set>
                                    <p:animEffect transition="in" filter="fade">
                                      <p:cBhvr>
                                        <p:cTn id="10" dur="500"/>
                                        <p:tgtEl>
                                          <p:spTgt spid="163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6386"/>
                                        </p:tgtEl>
                                        <p:attrNameLst>
                                          <p:attrName>style.visibility</p:attrName>
                                        </p:attrNameLst>
                                      </p:cBhvr>
                                      <p:to>
                                        <p:strVal val="visible"/>
                                      </p:to>
                                    </p:set>
                                    <p:animEffect transition="in" filter="fade">
                                      <p:cBhvr>
                                        <p:cTn id="18"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4572000" y="1196752"/>
            <a:ext cx="439248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Κυρίως ώριμα δάση, κωνοφόρα ή μεικτά, αποφεύγοντας ανοίγματα και ξέφωτα. Επίσης βραχώδεις θέσεις. Φωλιάζει σε κοιλότητες δένδρων, παλιές φωλιές σκίουρων, σχισμές βράχων. Οι φωλιές είναι διασκορπισμένες στην επικράτεια και κάποιες  μόνο χρησιμοποιούνται τακτικά. </a:t>
            </a:r>
            <a:endParaRPr lang="el-GR" b="1">
              <a:solidFill>
                <a:schemeClr val="accent2"/>
              </a:solidFill>
            </a:endParaRPr>
          </a:p>
          <a:p>
            <a:pPr algn="just" fontAlgn="base">
              <a:spcBef>
                <a:spcPct val="0"/>
              </a:spcBef>
              <a:spcAft>
                <a:spcPct val="0"/>
              </a:spcAft>
              <a:tabLst>
                <a:tab pos="174625" algn="l"/>
                <a:tab pos="1436688" algn="l"/>
              </a:tabLst>
            </a:pPr>
            <a:endParaRPr lang="el-GR" b="1">
              <a:solidFill>
                <a:schemeClr val="accent2"/>
              </a:solidFill>
            </a:endParaRPr>
          </a:p>
        </p:txBody>
      </p:sp>
      <p:sp>
        <p:nvSpPr>
          <p:cNvPr id="8" name="Text Box 6"/>
          <p:cNvSpPr txBox="1">
            <a:spLocks noChangeArrowheads="1"/>
          </p:cNvSpPr>
          <p:nvPr/>
        </p:nvSpPr>
        <p:spPr bwMode="auto">
          <a:xfrm>
            <a:off x="179512" y="1196752"/>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Ανάλογα με την περιοχή. Φυλλοβόλα δάση, όρια δασών, κοντά σε σπίτια ή ακόμα και μέσα σε αυτά.</a:t>
            </a:r>
            <a:endParaRPr lang="el-GR" b="1">
              <a:solidFill>
                <a:schemeClr val="accent2"/>
              </a:solidFill>
            </a:endParaRPr>
          </a:p>
        </p:txBody>
      </p:sp>
      <p:sp>
        <p:nvSpPr>
          <p:cNvPr id="9" name="Text Box 6"/>
          <p:cNvSpPr txBox="1">
            <a:spLocks noChangeArrowheads="1"/>
          </p:cNvSpPr>
          <p:nvPr/>
        </p:nvSpPr>
        <p:spPr bwMode="auto">
          <a:xfrm>
            <a:off x="179512" y="2132856"/>
            <a:ext cx="439248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Αποκλειστικά νυχτόβιο και συνήθως σαρκοφάγο. Κυρίως τρωκτικά, πτηνά και φρούτα (σύκα-</a:t>
            </a:r>
            <a:r>
              <a:rPr lang="el-GR" err="1">
                <a:solidFill>
                  <a:schemeClr val="accent2"/>
                </a:solidFill>
              </a:rPr>
              <a:t>μούρ</a:t>
            </a:r>
            <a:r>
              <a:rPr lang="el-GR">
                <a:solidFill>
                  <a:schemeClr val="accent2"/>
                </a:solidFill>
              </a:rPr>
              <a:t>α). Σε μερικές περιοχές σχεδόν αποκλειστικά εντομοφάγο-φρουτοφάγο. Γενικά μοναχικά, αν και σχηματίζουν και ομάδες 4-5 ατόμων. Κάνουν θόρυβο με τις φωνές τους, αποτελώντας σε μερικές περιπτώσεις όχληση για τους ανθρώπους. Ικανός αναρριχητής. </a:t>
            </a:r>
            <a:endParaRPr lang="el-GR" b="1">
              <a:solidFill>
                <a:schemeClr val="accent2"/>
              </a:solidFill>
            </a:endParaRPr>
          </a:p>
        </p:txBody>
      </p:sp>
      <p:sp>
        <p:nvSpPr>
          <p:cNvPr id="10" name="Text Box 6"/>
          <p:cNvSpPr txBox="1">
            <a:spLocks noChangeArrowheads="1"/>
          </p:cNvSpPr>
          <p:nvPr/>
        </p:nvSpPr>
        <p:spPr bwMode="auto">
          <a:xfrm>
            <a:off x="4581128" y="3496940"/>
            <a:ext cx="439248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Ηθολογία-Διατροφή: </a:t>
            </a:r>
            <a:r>
              <a:rPr lang="el-GR">
                <a:solidFill>
                  <a:schemeClr val="accent2"/>
                </a:solidFill>
              </a:rPr>
              <a:t>Δραστήριο κυρίως από δύση σε ανατολή ηλίου αν και το καλοκαίρι μπορεί και την ημέρα. Σαρκοφάγο. Κυρίως σκαπτοποντικοί, αλλά και κουνέλια, πτηνά, βατράχια, σκαθάρια, μούρα, μανιτάρια, πτώματα, ανάλογα με την εποχή και τις διαθέσιμες πηγές. Λαμβάνει ημερησίως το 20% του βάρους του σε τροφή. Ιδιαίτερα ανεπτυγμένες αισθήσεις, παραγωγή οσμών από </a:t>
            </a:r>
            <a:r>
              <a:rPr lang="el-GR" err="1">
                <a:solidFill>
                  <a:schemeClr val="accent2"/>
                </a:solidFill>
              </a:rPr>
              <a:t>εδρικούς</a:t>
            </a:r>
            <a:r>
              <a:rPr lang="el-GR">
                <a:solidFill>
                  <a:schemeClr val="accent2"/>
                </a:solidFill>
              </a:rPr>
              <a:t> &amp; κοιλιακούς αδένες. Είναι ιδιαίτερα περίεργο.</a:t>
            </a:r>
            <a:endParaRPr lang="el-GR" b="1">
              <a:solidFill>
                <a:schemeClr val="accent2"/>
              </a:solidFill>
            </a:endParaRPr>
          </a:p>
        </p:txBody>
      </p:sp>
      <p:sp>
        <p:nvSpPr>
          <p:cNvPr id="17" name="Ορθογώνιο 16"/>
          <p:cNvSpPr/>
          <p:nvPr/>
        </p:nvSpPr>
        <p:spPr>
          <a:xfrm>
            <a:off x="4536280" y="764704"/>
            <a:ext cx="4607719"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700" b="1" i="1">
                <a:solidFill>
                  <a:srgbClr val="C00000"/>
                </a:solidFill>
              </a:rPr>
              <a:t>Μ. </a:t>
            </a:r>
            <a:r>
              <a:rPr lang="en-US" sz="1700" b="1" i="1" err="1">
                <a:solidFill>
                  <a:srgbClr val="C00000"/>
                </a:solidFill>
              </a:rPr>
              <a:t>martes</a:t>
            </a:r>
            <a:endParaRPr lang="en-US" sz="1700" b="1">
              <a:solidFill>
                <a:srgbClr val="C00000"/>
              </a:solidFill>
            </a:endParaRPr>
          </a:p>
        </p:txBody>
      </p:sp>
      <p:sp>
        <p:nvSpPr>
          <p:cNvPr id="18" name="Ορθογώνιο 17"/>
          <p:cNvSpPr/>
          <p:nvPr/>
        </p:nvSpPr>
        <p:spPr>
          <a:xfrm>
            <a:off x="-108520" y="764704"/>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foina</a:t>
            </a:r>
            <a:endParaRPr lang="en-US" sz="1700" b="1">
              <a:solidFill>
                <a:srgbClr val="C00000"/>
              </a:solidFill>
            </a:endParaRPr>
          </a:p>
        </p:txBody>
      </p:sp>
      <p:sp>
        <p:nvSpPr>
          <p:cNvPr id="1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Tree>
    <p:extLst>
      <p:ext uri="{BB962C8B-B14F-4D97-AF65-F5344CB8AC3E}">
        <p14:creationId xmlns:p14="http://schemas.microsoft.com/office/powerpoint/2010/main" val="354651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268760"/>
            <a:ext cx="4439681"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2 ζεύγη</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μέσα καλοκαιριού.</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30 ημέρες, καθυστέρηση εμφύτευσης στη μήτρα: 230-275 ημέρες. </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με 1-8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1-2 έτη</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8 εβδομάδες.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18 έτη σε αιχμαλωσία. Συχνά θύμα τροχαίων.</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Τα μικρά είναι έτοιμα να βγουν από τη φωλιά σε 8 εβδομάδες. Η γονική φροντίδα παρέχεται μόνο από το θηλυκό.  </a:t>
            </a:r>
            <a:endParaRPr lang="el-GR">
              <a:solidFill>
                <a:schemeClr val="accent2"/>
              </a:solidFill>
            </a:endParaRPr>
          </a:p>
        </p:txBody>
      </p:sp>
      <p:sp>
        <p:nvSpPr>
          <p:cNvPr id="3" name="Text Box 6"/>
          <p:cNvSpPr txBox="1">
            <a:spLocks noChangeArrowheads="1"/>
          </p:cNvSpPr>
          <p:nvPr/>
        </p:nvSpPr>
        <p:spPr bwMode="auto">
          <a:xfrm>
            <a:off x="4644008" y="1268760"/>
            <a:ext cx="4305615"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2 ζεύγη</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Ιούλιος-Αύγουστος </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28 ημέρες, καθυστέρηση εμφύτευσης στη μήτρα: 165-210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με 1-6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a:t>
            </a:r>
            <a:r>
              <a:rPr lang="el-GR" i="1">
                <a:solidFill>
                  <a:schemeClr val="accent2"/>
                </a:solidFill>
              </a:rPr>
              <a:t>♂</a:t>
            </a:r>
            <a:r>
              <a:rPr lang="en-US" i="1">
                <a:solidFill>
                  <a:schemeClr val="accent2"/>
                </a:solidFill>
              </a:rPr>
              <a:t>: </a:t>
            </a:r>
            <a:r>
              <a:rPr lang="el-GR">
                <a:solidFill>
                  <a:schemeClr val="accent2"/>
                </a:solidFill>
              </a:rPr>
              <a:t>27 μήνες</a:t>
            </a:r>
            <a:r>
              <a:rPr lang="en-US">
                <a:solidFill>
                  <a:schemeClr val="accent2"/>
                </a:solidFill>
                <a:cs typeface="Times New Roman"/>
              </a:rPr>
              <a:t>, </a:t>
            </a:r>
            <a:r>
              <a:rPr lang="el-GR">
                <a:solidFill>
                  <a:schemeClr val="accent2"/>
                </a:solidFill>
              </a:rPr>
              <a:t>♀</a:t>
            </a:r>
            <a:r>
              <a:rPr lang="en-US">
                <a:solidFill>
                  <a:schemeClr val="accent2"/>
                </a:solidFill>
              </a:rPr>
              <a:t>: </a:t>
            </a:r>
            <a:r>
              <a:rPr lang="el-GR">
                <a:solidFill>
                  <a:schemeClr val="accent2"/>
                </a:solidFill>
              </a:rPr>
              <a:t>15 μήνες. </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8-10 εβδομάδες. </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17-18 σε αιχμαλωσία. </a:t>
            </a:r>
            <a:r>
              <a:rPr lang="el-GR">
                <a:solidFill>
                  <a:srgbClr val="00B050"/>
                </a:solidFill>
              </a:rPr>
              <a:t>Λοιπά χαρακτηριστικά</a:t>
            </a:r>
            <a:r>
              <a:rPr lang="el-GR">
                <a:solidFill>
                  <a:srgbClr val="333399"/>
                </a:solidFill>
              </a:rPr>
              <a:t>: Η συνουσία διαρκεί 15-75 λεπτά. Η γονική φροντίδα παρέχεται μόνο από το θηλυκό. </a:t>
            </a:r>
          </a:p>
        </p:txBody>
      </p:sp>
      <p:sp>
        <p:nvSpPr>
          <p:cNvPr id="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10" name="Ορθογώνιο 9"/>
          <p:cNvSpPr/>
          <p:nvPr/>
        </p:nvSpPr>
        <p:spPr>
          <a:xfrm>
            <a:off x="4536280" y="832487"/>
            <a:ext cx="4607719"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700" b="1" i="1">
                <a:solidFill>
                  <a:srgbClr val="C00000"/>
                </a:solidFill>
              </a:rPr>
              <a:t>Μ. </a:t>
            </a:r>
            <a:r>
              <a:rPr lang="en-US" sz="1700" b="1" i="1" err="1">
                <a:solidFill>
                  <a:srgbClr val="C00000"/>
                </a:solidFill>
              </a:rPr>
              <a:t>martes</a:t>
            </a:r>
            <a:endParaRPr lang="en-US" sz="1700" b="1">
              <a:solidFill>
                <a:srgbClr val="C00000"/>
              </a:solidFill>
            </a:endParaRPr>
          </a:p>
        </p:txBody>
      </p:sp>
      <p:sp>
        <p:nvSpPr>
          <p:cNvPr id="11" name="Ορθογώνιο 10"/>
          <p:cNvSpPr/>
          <p:nvPr/>
        </p:nvSpPr>
        <p:spPr>
          <a:xfrm>
            <a:off x="-108520" y="832487"/>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foina</a:t>
            </a:r>
            <a:endParaRPr lang="en-US" sz="1700" b="1">
              <a:solidFill>
                <a:srgbClr val="C00000"/>
              </a:solidFill>
            </a:endParaRPr>
          </a:p>
        </p:txBody>
      </p:sp>
    </p:spTree>
    <p:extLst>
      <p:ext uri="{BB962C8B-B14F-4D97-AF65-F5344CB8AC3E}">
        <p14:creationId xmlns:p14="http://schemas.microsoft.com/office/powerpoint/2010/main" val="34692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108520" y="980728"/>
            <a:ext cx="920182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err="1">
                <a:solidFill>
                  <a:srgbClr val="C00000"/>
                </a:solidFill>
              </a:rPr>
              <a:t>Lutra</a:t>
            </a:r>
            <a:r>
              <a:rPr lang="en-US" sz="1700" b="1" i="1">
                <a:solidFill>
                  <a:srgbClr val="C00000"/>
                </a:solidFill>
              </a:rPr>
              <a:t> </a:t>
            </a:r>
            <a:r>
              <a:rPr lang="en-US" sz="1700" b="1" i="1" err="1">
                <a:solidFill>
                  <a:srgbClr val="C00000"/>
                </a:solidFill>
              </a:rPr>
              <a:t>lutra</a:t>
            </a:r>
            <a:r>
              <a:rPr lang="en-US" sz="1700" b="1" i="1">
                <a:solidFill>
                  <a:srgbClr val="C00000"/>
                </a:solidFill>
              </a:rPr>
              <a:t> </a:t>
            </a:r>
            <a:r>
              <a:rPr lang="en-US" sz="1700" b="1">
                <a:solidFill>
                  <a:srgbClr val="C00000"/>
                </a:solidFill>
              </a:rPr>
              <a:t>– </a:t>
            </a:r>
            <a:r>
              <a:rPr lang="el-GR" sz="1700" b="1">
                <a:solidFill>
                  <a:srgbClr val="C00000"/>
                </a:solidFill>
              </a:rPr>
              <a:t>Βίδρα – ΕΝ</a:t>
            </a:r>
            <a:endParaRPr lang="en-US" sz="1700" b="1">
              <a:solidFill>
                <a:srgbClr val="C00000"/>
              </a:solidFill>
            </a:endParaRPr>
          </a:p>
        </p:txBody>
      </p:sp>
      <p:sp>
        <p:nvSpPr>
          <p:cNvPr id="15" name="Text Box 6"/>
          <p:cNvSpPr txBox="1">
            <a:spLocks noChangeArrowheads="1"/>
          </p:cNvSpPr>
          <p:nvPr/>
        </p:nvSpPr>
        <p:spPr bwMode="auto">
          <a:xfrm>
            <a:off x="42979" y="1412776"/>
            <a:ext cx="444941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Μακρύ, λεπτό σώμα, κοντά πόδια, μακριά ουρά, χοντρή στη βάση της, λεπταίνοντας σταδιακά προς την άκρη. Αμβλύ ρύγχος, μικρά αυτιά, δάκτυλα ποδιών με νύχια και ενωμένα με μεμβράνη. Το τρίχωμα στεγνώνει γρήγορα μετά την ανάδυση δίνοντας όψη ‘καρφιών’.</a:t>
            </a:r>
            <a:r>
              <a:rPr lang="en-US" sz="1600" b="1">
                <a:solidFill>
                  <a:schemeClr val="accent2"/>
                </a:solidFill>
              </a:rPr>
              <a:t> </a:t>
            </a:r>
            <a:r>
              <a:rPr lang="el-GR" sz="1600" b="1">
                <a:solidFill>
                  <a:schemeClr val="accent2"/>
                </a:solidFill>
              </a:rPr>
              <a:t>Σκληρές, αισθητήριες τρίχες στο ρύγχος. </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pic>
        <p:nvPicPr>
          <p:cNvPr id="1026" name="Picture 2" descr="J:\1.Πανεπιστήμιο\Διδασκαλία\Προπτυχιακά\Πανίδα της Ελλάδος\source files\Σαρκοφάγα\otter sket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660" y="1463079"/>
            <a:ext cx="4425950" cy="36941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 Box 6"/>
          <p:cNvSpPr txBox="1">
            <a:spLocks noChangeArrowheads="1"/>
          </p:cNvSpPr>
          <p:nvPr/>
        </p:nvSpPr>
        <p:spPr bwMode="auto">
          <a:xfrm>
            <a:off x="3174" y="5438617"/>
            <a:ext cx="45290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a:t>
            </a:r>
            <a:r>
              <a:rPr lang="en-US" sz="1600">
                <a:solidFill>
                  <a:srgbClr val="C00000"/>
                </a:solidFill>
                <a:latin typeface="+mj-lt"/>
              </a:rPr>
              <a:t>:</a:t>
            </a:r>
            <a:r>
              <a:rPr lang="el-GR" sz="1600">
                <a:solidFill>
                  <a:srgbClr val="C00000"/>
                </a:solidFill>
                <a:latin typeface="+mj-lt"/>
                <a:cs typeface="Times New Roman"/>
              </a:rPr>
              <a:t>60-90</a:t>
            </a:r>
            <a:r>
              <a:rPr lang="en-US" sz="1600">
                <a:solidFill>
                  <a:srgbClr val="C00000"/>
                </a:solidFill>
                <a:latin typeface="+mj-lt"/>
                <a:cs typeface="Times New Roman"/>
              </a:rPr>
              <a:t> cm, </a:t>
            </a:r>
            <a:r>
              <a:rPr lang="el-GR" sz="1600">
                <a:solidFill>
                  <a:srgbClr val="C00000"/>
                </a:solidFill>
              </a:rPr>
              <a:t>♀</a:t>
            </a:r>
            <a:r>
              <a:rPr lang="en-US" sz="1600">
                <a:solidFill>
                  <a:srgbClr val="C00000"/>
                </a:solidFill>
              </a:rPr>
              <a:t>: </a:t>
            </a:r>
            <a:r>
              <a:rPr lang="el-GR" sz="1600">
                <a:solidFill>
                  <a:srgbClr val="C00000"/>
                </a:solidFill>
                <a:latin typeface="+mj-lt"/>
                <a:cs typeface="Times New Roman"/>
              </a:rPr>
              <a:t>59-70</a:t>
            </a:r>
            <a:r>
              <a:rPr lang="en-US" sz="1600">
                <a:solidFill>
                  <a:srgbClr val="C00000"/>
                </a:solidFill>
                <a:latin typeface="+mj-lt"/>
                <a:cs typeface="Times New Roman"/>
              </a:rPr>
              <a:t> 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rPr>
              <a:t>♂</a:t>
            </a:r>
            <a:r>
              <a:rPr lang="en-US" sz="1600">
                <a:solidFill>
                  <a:srgbClr val="C00000"/>
                </a:solidFill>
              </a:rPr>
              <a:t>: </a:t>
            </a:r>
            <a:r>
              <a:rPr lang="el-GR" sz="1600">
                <a:solidFill>
                  <a:srgbClr val="C00000"/>
                </a:solidFill>
              </a:rPr>
              <a:t>36-47 </a:t>
            </a:r>
            <a:r>
              <a:rPr lang="en-US" sz="1600">
                <a:solidFill>
                  <a:srgbClr val="C00000"/>
                </a:solidFill>
                <a:cs typeface="Times New Roman"/>
              </a:rPr>
              <a:t>cm, </a:t>
            </a:r>
            <a:r>
              <a:rPr lang="el-GR" sz="1600">
                <a:solidFill>
                  <a:srgbClr val="C00000"/>
                </a:solidFill>
              </a:rPr>
              <a:t>♀</a:t>
            </a:r>
            <a:r>
              <a:rPr lang="en-US" sz="1600">
                <a:solidFill>
                  <a:srgbClr val="C00000"/>
                </a:solidFill>
              </a:rPr>
              <a:t>: </a:t>
            </a:r>
            <a:r>
              <a:rPr lang="el-GR" sz="1600">
                <a:solidFill>
                  <a:srgbClr val="C00000"/>
                </a:solidFill>
              </a:rPr>
              <a:t>35-42 </a:t>
            </a:r>
            <a:r>
              <a:rPr lang="en-US" sz="1600">
                <a:solidFill>
                  <a:srgbClr val="C00000"/>
                </a:solidFill>
                <a:cs typeface="Times New Roman"/>
              </a:rPr>
              <a:t>cm</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a:t>
            </a:r>
            <a:r>
              <a:rPr lang="el-GR" sz="1600">
                <a:solidFill>
                  <a:srgbClr val="C00000"/>
                </a:solidFill>
              </a:rPr>
              <a:t> ♂</a:t>
            </a:r>
            <a:r>
              <a:rPr lang="en-US" sz="1600">
                <a:solidFill>
                  <a:srgbClr val="C00000"/>
                </a:solidFill>
              </a:rPr>
              <a:t>: </a:t>
            </a:r>
            <a:r>
              <a:rPr lang="el-GR" sz="1600">
                <a:solidFill>
                  <a:srgbClr val="C00000"/>
                </a:solidFill>
              </a:rPr>
              <a:t>6-17</a:t>
            </a:r>
            <a:r>
              <a:rPr lang="en-US" sz="1600">
                <a:solidFill>
                  <a:srgbClr val="C00000"/>
                </a:solidFill>
              </a:rPr>
              <a:t> kg</a:t>
            </a:r>
            <a:r>
              <a:rPr lang="en-US" sz="1600">
                <a:solidFill>
                  <a:srgbClr val="C00000"/>
                </a:solidFill>
                <a:cs typeface="Times New Roman"/>
              </a:rPr>
              <a:t>, </a:t>
            </a:r>
            <a:r>
              <a:rPr lang="el-GR" sz="1600">
                <a:solidFill>
                  <a:srgbClr val="C00000"/>
                </a:solidFill>
              </a:rPr>
              <a:t>♀</a:t>
            </a:r>
            <a:r>
              <a:rPr lang="en-US" sz="1600">
                <a:solidFill>
                  <a:srgbClr val="C00000"/>
                </a:solidFill>
              </a:rPr>
              <a:t>: 6-12  kg</a:t>
            </a:r>
            <a:endParaRPr lang="el-GR" sz="1600">
              <a:solidFill>
                <a:srgbClr val="C00000"/>
              </a:solidFill>
            </a:endParaRPr>
          </a:p>
        </p:txBody>
      </p:sp>
      <p:pic>
        <p:nvPicPr>
          <p:cNvPr id="1028" name="Picture 4" descr="http://www.treesforlife.org.uk/images/otter_webbed_feet_drawing.jpg"/>
          <p:cNvPicPr>
            <a:picLocks noChangeAspect="1" noChangeArrowheads="1"/>
          </p:cNvPicPr>
          <p:nvPr/>
        </p:nvPicPr>
        <p:blipFill rotWithShape="1">
          <a:blip r:embed="rId4">
            <a:extLst>
              <a:ext uri="{28A0092B-C50C-407E-A947-70E740481C1C}">
                <a14:useLocalDpi xmlns:a14="http://schemas.microsoft.com/office/drawing/2010/main" val="0"/>
              </a:ext>
            </a:extLst>
          </a:blip>
          <a:srcRect t="9553" b="7402"/>
          <a:stretch/>
        </p:blipFill>
        <p:spPr bwMode="auto">
          <a:xfrm>
            <a:off x="473120" y="3399165"/>
            <a:ext cx="3589128" cy="20460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4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13" name="Ορθογώνιο 12"/>
          <p:cNvSpPr/>
          <p:nvPr/>
        </p:nvSpPr>
        <p:spPr>
          <a:xfrm>
            <a:off x="342415" y="1091409"/>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a:t>
            </a:r>
            <a:r>
              <a:rPr lang="en-US" sz="2200" b="1">
                <a:solidFill>
                  <a:srgbClr val="333399"/>
                </a:solidFill>
              </a:rPr>
              <a:t> </a:t>
            </a:r>
            <a:r>
              <a:rPr lang="el-GR" sz="2200" b="1">
                <a:solidFill>
                  <a:srgbClr val="333399"/>
                </a:solidFill>
              </a:rPr>
              <a:t>Ελλάδα</a:t>
            </a:r>
            <a:endParaRPr lang="en-US" sz="2200" b="1">
              <a:solidFill>
                <a:srgbClr val="C00000"/>
              </a:solidFill>
            </a:endParaRPr>
          </a:p>
        </p:txBody>
      </p:sp>
      <p:sp>
        <p:nvSpPr>
          <p:cNvPr id="10" name="Ορθογώνιο 9"/>
          <p:cNvSpPr/>
          <p:nvPr/>
        </p:nvSpPr>
        <p:spPr>
          <a:xfrm>
            <a:off x="2199478" y="157610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L. </a:t>
            </a:r>
            <a:r>
              <a:rPr lang="en-US" sz="1700" b="1" i="1" err="1">
                <a:solidFill>
                  <a:srgbClr val="C00000"/>
                </a:solidFill>
              </a:rPr>
              <a:t>lutra</a:t>
            </a:r>
            <a:endParaRPr lang="en-US" sz="1700" b="1">
              <a:solidFill>
                <a:srgbClr val="C00000"/>
              </a:solidFill>
            </a:endParaRPr>
          </a:p>
        </p:txBody>
      </p:sp>
      <p:sp>
        <p:nvSpPr>
          <p:cNvPr id="11" name="Text Box 6"/>
          <p:cNvSpPr txBox="1">
            <a:spLocks noChangeArrowheads="1"/>
          </p:cNvSpPr>
          <p:nvPr/>
        </p:nvSpPr>
        <p:spPr bwMode="auto">
          <a:xfrm>
            <a:off x="86870" y="2217053"/>
            <a:ext cx="4449411"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l-GR"/>
            </a:defPPr>
            <a:lvl1pPr algn="just" fontAlgn="base">
              <a:spcBef>
                <a:spcPct val="0"/>
              </a:spcBef>
              <a:spcAft>
                <a:spcPct val="0"/>
              </a:spcAft>
              <a:buFont typeface="Arial" pitchFamily="34" charset="0"/>
              <a:buChar char="•"/>
              <a:tabLst>
                <a:tab pos="174625" algn="l"/>
                <a:tab pos="1436688" algn="l"/>
              </a:tabLst>
              <a:defRPr b="1">
                <a:solidFill>
                  <a:srgbClr val="C00000"/>
                </a:solidFill>
              </a:defRPr>
            </a:lvl1pPr>
          </a:lstStyle>
          <a:p>
            <a:r>
              <a:rPr lang="el-GR" sz="1700">
                <a:solidFill>
                  <a:schemeClr val="accent2"/>
                </a:solidFill>
              </a:rPr>
              <a:t> Η βίδρα απαντάται σε όλη την ηπειρωτική Ελλάδα και στα νησιά Κέρκυρα, Εύβοια, Λέσβο και Χίο. Καλοί πληθυσμοί στην Ήπειρο, στην Α. Μακεδονία και στη Θράκη και μειωμένοι στην υπόλοιπη Ελλάδα.</a:t>
            </a:r>
          </a:p>
          <a:p>
            <a:r>
              <a:rPr lang="el-GR" sz="1700">
                <a:solidFill>
                  <a:schemeClr val="accent2"/>
                </a:solidFill>
              </a:rPr>
              <a:t> Οι νησιωτικοί πληθυσμοί της Χίου, της Λέσβου και της Κέρκυρας, είναι μικροί και απομονωμένοι και ως εκ τούτου ιδιαιτέρως απειλούμενοι. Στην Εύβοια η κατάσταση είναι μάλλον καλύτερη, ωστόσο και στο νησί αυτό οι πληθυσμοί είναι απομονωμένοι και υπάρχουν ενδείξεις συρρίκνωσης της εξάπλωσης του είδους, ιδίως στις πεδινές περιοχές.</a:t>
            </a:r>
          </a:p>
        </p:txBody>
      </p:sp>
      <p:pic>
        <p:nvPicPr>
          <p:cNvPr id="6146" name="Picture 2" descr="J:\1.Πανεπιστήμιο\Διδασκαλία\Προπτυχιακά\Πανίδα της Ελλάδος\source files\Σαρκοφάγα\Χάρτες Εξάπλωσης\lutra lutra Gree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348" y="2406856"/>
            <a:ext cx="4307083" cy="361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26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227525"/>
            <a:ext cx="88569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Γλυκά νερά με όχθες που παρέχουν επαρκή κάλυψη. Επίσης ακτές και εκβολές ποταμών, ιδιαίτερα σε βραχώδεις ακτές. Φωλιές (</a:t>
            </a:r>
            <a:r>
              <a:rPr lang="en-US">
                <a:solidFill>
                  <a:schemeClr val="accent2"/>
                </a:solidFill>
              </a:rPr>
              <a:t>holts) </a:t>
            </a:r>
            <a:r>
              <a:rPr lang="el-GR">
                <a:solidFill>
                  <a:schemeClr val="accent2"/>
                </a:solidFill>
              </a:rPr>
              <a:t>σε κοιλότητες των </a:t>
            </a:r>
            <a:r>
              <a:rPr lang="el-GR" err="1">
                <a:solidFill>
                  <a:schemeClr val="accent2"/>
                </a:solidFill>
              </a:rPr>
              <a:t>όχθεων</a:t>
            </a:r>
            <a:r>
              <a:rPr lang="el-GR">
                <a:solidFill>
                  <a:schemeClr val="accent2"/>
                </a:solidFill>
              </a:rPr>
              <a:t>, δένδρων, ανάμεσα σε βράχους κ.λπ. Η είσοδος μπορεί να είναι υποβρύχια με αεραγωγό εσωτερικά. Ξαπλώνει και επιφανειακά πάνω στην παρακείμενη βλάστηση.</a:t>
            </a:r>
            <a:r>
              <a:rPr lang="en-US">
                <a:solidFill>
                  <a:schemeClr val="accent2"/>
                </a:solidFill>
              </a:rPr>
              <a:t> </a:t>
            </a:r>
            <a:r>
              <a:rPr lang="el-GR">
                <a:solidFill>
                  <a:schemeClr val="accent2"/>
                </a:solidFill>
              </a:rPr>
              <a:t>Χρησιμοποιούν πολλές φωλιές και θέσης ξεκούρασης στην επικράτειά τους.</a:t>
            </a:r>
            <a:endParaRPr lang="el-GR" b="1">
              <a:solidFill>
                <a:schemeClr val="accent2"/>
              </a:solidFill>
            </a:endParaRPr>
          </a:p>
        </p:txBody>
      </p:sp>
      <p:sp>
        <p:nvSpPr>
          <p:cNvPr id="9" name="Text Box 6"/>
          <p:cNvSpPr txBox="1">
            <a:spLocks noChangeArrowheads="1"/>
          </p:cNvSpPr>
          <p:nvPr/>
        </p:nvSpPr>
        <p:spPr bwMode="auto">
          <a:xfrm>
            <a:off x="179512" y="2909843"/>
            <a:ext cx="885698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Κυρίως νυχτόβιο με περίοδο αδράνειας στη μέση της νύχτας. Σαρκοφάγο με προτίμηση στα ψάρια, αλλά επίσης παρυδάτια πτηνά, τρωκτικά, αμφίβια, υδρόβια ασπόνδυλα κ.λπ.  Υψηλές ενεργειακές απώλειες, συνεπώς πρέπει να προσλαμβάνει το 15% του βάρους της ημερησίως σε τροφή. Κυνηγά με την όραση, αλλά και με τη βοήθεια των απτικών μυστάκων. Τα περιττώματά της (</a:t>
            </a:r>
            <a:r>
              <a:rPr lang="en-US">
                <a:solidFill>
                  <a:schemeClr val="accent2"/>
                </a:solidFill>
              </a:rPr>
              <a:t>spraints) </a:t>
            </a:r>
            <a:r>
              <a:rPr lang="el-GR">
                <a:solidFill>
                  <a:schemeClr val="accent2"/>
                </a:solidFill>
              </a:rPr>
              <a:t>έχουν χαρακτηριστική μυρωδιά ψαριού και εναποθέτονται σε περίοπτες θέσεις, ως μέσο σήμανσης περιοχών. </a:t>
            </a:r>
            <a:endParaRPr lang="el-GR" b="1">
              <a:solidFill>
                <a:schemeClr val="accent2"/>
              </a:solidFill>
            </a:endParaRPr>
          </a:p>
        </p:txBody>
      </p:sp>
      <p:sp>
        <p:nvSpPr>
          <p:cNvPr id="1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pic>
        <p:nvPicPr>
          <p:cNvPr id="3074" name="Picture 2" descr="Otter in Cheshire. © Darin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5" y="4645399"/>
            <a:ext cx="2838450" cy="2152650"/>
          </a:xfrm>
          <a:prstGeom prst="rect">
            <a:avLst/>
          </a:prstGeom>
          <a:noFill/>
          <a:extLst>
            <a:ext uri="{909E8E84-426E-40DD-AFC4-6F175D3DCCD1}">
              <a14:hiddenFill xmlns:a14="http://schemas.microsoft.com/office/drawing/2010/main">
                <a:solidFill>
                  <a:srgbClr val="FFFFFF"/>
                </a:solidFill>
              </a14:hiddenFill>
            </a:ext>
          </a:extLst>
        </p:spPr>
      </p:pic>
      <p:sp>
        <p:nvSpPr>
          <p:cNvPr id="11" name="Ορθογώνιο 10"/>
          <p:cNvSpPr/>
          <p:nvPr/>
        </p:nvSpPr>
        <p:spPr>
          <a:xfrm>
            <a:off x="2199478" y="805045"/>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L. </a:t>
            </a:r>
            <a:r>
              <a:rPr lang="en-US" sz="1700" b="1" i="1" err="1">
                <a:solidFill>
                  <a:srgbClr val="C00000"/>
                </a:solidFill>
              </a:rPr>
              <a:t>lutra</a:t>
            </a:r>
            <a:endParaRPr lang="en-US" sz="1700" b="1">
              <a:solidFill>
                <a:srgbClr val="C00000"/>
              </a:solidFill>
            </a:endParaRPr>
          </a:p>
        </p:txBody>
      </p:sp>
    </p:spTree>
    <p:extLst>
      <p:ext uri="{BB962C8B-B14F-4D97-AF65-F5344CB8AC3E}">
        <p14:creationId xmlns:p14="http://schemas.microsoft.com/office/powerpoint/2010/main" val="287042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616020"/>
            <a:ext cx="8856984"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3 ζεύγη</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όλο το χρόνο, κυρίως όμως καλοκαίρι.</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61-63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με 1-5 μικρά (συνήθως 2-3)</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a:t>
            </a:r>
            <a:r>
              <a:rPr lang="en-US">
                <a:solidFill>
                  <a:srgbClr val="333399"/>
                </a:solidFill>
              </a:rPr>
              <a:t>:</a:t>
            </a:r>
            <a:r>
              <a:rPr lang="el-GR">
                <a:solidFill>
                  <a:srgbClr val="333399"/>
                </a:solidFill>
              </a:rPr>
              <a:t>1 έτος &amp; 5 μήνες, ♀:1 έτος &amp;10 μήνες</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16 εβδομάδες.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3-4 έτη στη φύση, 11-15 σε αιχμαλωσία.</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Στους πρώτους 3 μήνες ζωής θα γίνουν οι πρώτες απόπειρες κολύμβησης. Η μητέρα αφιερώνεται στα νεαρά και μένει μαζί τους για περίπου ένα έτος, μαθαίνοντάς τα να ψαρεύουν (τους προσφέρει ζωντανά θηράματα για εξάσκηση). Εντούτοις η κατάκτηση της τεχνικής του ψαρέματος θα χρειαστεί 18 μήνες. Η μεγάλη περίοδος εξάρτησης των νεαρών από τη μητέρα τους, το μικρό μέγεθος της γέννας και η μικρή διάρκεια ζωής, καθιστά χαμηλό το ρυθμό πληθυσμιακής αύξησης και την βίδρα ευαίσθητη σε απειλές. </a:t>
            </a:r>
            <a:endParaRPr lang="el-GR">
              <a:solidFill>
                <a:schemeClr val="accent2"/>
              </a:solidFill>
            </a:endParaRPr>
          </a:p>
        </p:txBody>
      </p:sp>
      <p:sp>
        <p:nvSpPr>
          <p:cNvPr id="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endParaRPr lang="el-GR" b="1">
              <a:solidFill>
                <a:srgbClr val="000000"/>
              </a:solidFill>
            </a:endParaRPr>
          </a:p>
        </p:txBody>
      </p:sp>
      <p:sp>
        <p:nvSpPr>
          <p:cNvPr id="7" name="Ορθογώνιο 6"/>
          <p:cNvSpPr/>
          <p:nvPr/>
        </p:nvSpPr>
        <p:spPr>
          <a:xfrm>
            <a:off x="2199478" y="90872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L. </a:t>
            </a:r>
            <a:r>
              <a:rPr lang="en-US" sz="1700" b="1" i="1" err="1">
                <a:solidFill>
                  <a:srgbClr val="C00000"/>
                </a:solidFill>
              </a:rPr>
              <a:t>lutra</a:t>
            </a:r>
            <a:endParaRPr lang="en-US" sz="1700" b="1">
              <a:solidFill>
                <a:srgbClr val="C00000"/>
              </a:solidFill>
            </a:endParaRPr>
          </a:p>
        </p:txBody>
      </p:sp>
    </p:spTree>
    <p:extLst>
      <p:ext uri="{BB962C8B-B14F-4D97-AF65-F5344CB8AC3E}">
        <p14:creationId xmlns:p14="http://schemas.microsoft.com/office/powerpoint/2010/main" val="224508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J:\1.Πανεπιστήμιο\Διδασκαλία\Προπτυχιακά\Πανίδα της Ελλάδος\source files\Σαρκοφάγα\fennec f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823" y="1854492"/>
            <a:ext cx="3024336" cy="45746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choolpress.sch.gr/2dimkaliv/files/2013/05/lik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392" y="1591300"/>
            <a:ext cx="4611009" cy="345825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r>
              <a:rPr lang="el-GR" sz="2800" b="1">
                <a:solidFill>
                  <a:srgbClr val="800000"/>
                </a:solidFill>
              </a:rPr>
              <a:t>: Γεν. χαρακτηριστικά</a:t>
            </a:r>
            <a:endParaRPr lang="el-GR" b="1">
              <a:solidFill>
                <a:srgbClr val="000000"/>
              </a:solidFill>
            </a:endParaRPr>
          </a:p>
        </p:txBody>
      </p:sp>
      <p:sp>
        <p:nvSpPr>
          <p:cNvPr id="5" name="Text Box 6"/>
          <p:cNvSpPr txBox="1">
            <a:spLocks noChangeArrowheads="1"/>
          </p:cNvSpPr>
          <p:nvPr/>
        </p:nvSpPr>
        <p:spPr bwMode="auto">
          <a:xfrm>
            <a:off x="179512" y="1052736"/>
            <a:ext cx="8584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Ποικίλουν σε μέγεθος από &lt; 2 </a:t>
            </a:r>
            <a:r>
              <a:rPr lang="en-US" b="1">
                <a:solidFill>
                  <a:schemeClr val="accent2"/>
                </a:solidFill>
              </a:rPr>
              <a:t>kg</a:t>
            </a:r>
            <a:r>
              <a:rPr lang="el-GR" b="1">
                <a:solidFill>
                  <a:schemeClr val="accent2"/>
                </a:solidFill>
              </a:rPr>
              <a:t> (είδος αλεπούς) έως &gt;60 </a:t>
            </a:r>
            <a:r>
              <a:rPr lang="en-US" b="1">
                <a:solidFill>
                  <a:schemeClr val="accent2"/>
                </a:solidFill>
              </a:rPr>
              <a:t>kg (</a:t>
            </a:r>
            <a:r>
              <a:rPr lang="el-GR" b="1">
                <a:solidFill>
                  <a:schemeClr val="accent2"/>
                </a:solidFill>
              </a:rPr>
              <a:t>λύκος). 19 γένη καταγράφηκαν το </a:t>
            </a:r>
            <a:r>
              <a:rPr lang="el-GR" b="1" err="1">
                <a:solidFill>
                  <a:schemeClr val="accent2"/>
                </a:solidFill>
              </a:rPr>
              <a:t>Ολιγόκαινο</a:t>
            </a:r>
            <a:r>
              <a:rPr lang="el-GR" b="1">
                <a:solidFill>
                  <a:schemeClr val="accent2"/>
                </a:solidFill>
              </a:rPr>
              <a:t> (34-24 </a:t>
            </a:r>
            <a:r>
              <a:rPr lang="en-US" b="1" err="1">
                <a:solidFill>
                  <a:schemeClr val="accent2"/>
                </a:solidFill>
              </a:rPr>
              <a:t>mya</a:t>
            </a:r>
            <a:r>
              <a:rPr lang="el-GR" b="1">
                <a:solidFill>
                  <a:schemeClr val="accent2"/>
                </a:solidFill>
              </a:rPr>
              <a:t>) και 42 το Μειόκαινο (</a:t>
            </a:r>
            <a:r>
              <a:rPr lang="en-US" b="1">
                <a:solidFill>
                  <a:schemeClr val="accent2"/>
                </a:solidFill>
              </a:rPr>
              <a:t>24-5 </a:t>
            </a:r>
            <a:r>
              <a:rPr lang="en-US" b="1" err="1">
                <a:solidFill>
                  <a:schemeClr val="accent2"/>
                </a:solidFill>
              </a:rPr>
              <a:t>mya</a:t>
            </a:r>
            <a:r>
              <a:rPr lang="en-US" b="1">
                <a:solidFill>
                  <a:schemeClr val="accent2"/>
                </a:solidFill>
              </a:rPr>
              <a:t>)</a:t>
            </a:r>
            <a:r>
              <a:rPr lang="el-GR" b="1">
                <a:solidFill>
                  <a:schemeClr val="accent2"/>
                </a:solidFill>
              </a:rPr>
              <a:t>. Σήμερα, 36 είδη σε 13 γένη.</a:t>
            </a:r>
          </a:p>
        </p:txBody>
      </p:sp>
      <p:sp>
        <p:nvSpPr>
          <p:cNvPr id="7" name="Text Box 6"/>
          <p:cNvSpPr txBox="1">
            <a:spLocks noChangeArrowheads="1"/>
          </p:cNvSpPr>
          <p:nvPr/>
        </p:nvSpPr>
        <p:spPr bwMode="auto">
          <a:xfrm>
            <a:off x="179512" y="1924187"/>
            <a:ext cx="85849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Σώμα ευέλικτο, προσαρμοσμένο στην γρήγορη καταδίωξη θηραμάτων. Μακριά, φουντωτή ουρά, μακριά πόδια και περπάτημα στα δάκτυλα. Τέσσερα δάκτυλα με νύχια που δεν μαζεύονται. Υποτυπώδες πρώτο δάκτυλο στα πρόσθια άκρα. </a:t>
            </a:r>
          </a:p>
        </p:txBody>
      </p:sp>
      <p:sp>
        <p:nvSpPr>
          <p:cNvPr id="8" name="Text Box 6"/>
          <p:cNvSpPr txBox="1">
            <a:spLocks noChangeArrowheads="1"/>
          </p:cNvSpPr>
          <p:nvPr/>
        </p:nvSpPr>
        <p:spPr bwMode="auto">
          <a:xfrm>
            <a:off x="179512" y="3072637"/>
            <a:ext cx="85849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Χαρακτηριστική είναι η τυχοδιωκτική και προσαρμόσιμη συμπεριφορά τους. Πολύπλοκη και ευέλικτη κοινωνική συμπεριφορά, με μεγάλη ποικιλότητα τόσο μεταξύ ειδών όσο και εντός του ιδίου είδους (από μοναχική έως κοινωνική). </a:t>
            </a:r>
          </a:p>
        </p:txBody>
      </p:sp>
      <p:sp>
        <p:nvSpPr>
          <p:cNvPr id="10" name="Text Box 6"/>
          <p:cNvSpPr txBox="1">
            <a:spLocks noChangeArrowheads="1"/>
          </p:cNvSpPr>
          <p:nvPr/>
        </p:nvSpPr>
        <p:spPr bwMode="auto">
          <a:xfrm>
            <a:off x="179512" y="4221088"/>
            <a:ext cx="8584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Το τυπικό κρανίο έχει μακρύ ρύγχος, καλά ανεπτυγμένες γνάθους, Ο 4</a:t>
            </a:r>
            <a:r>
              <a:rPr lang="el-GR" b="1" baseline="30000">
                <a:solidFill>
                  <a:srgbClr val="333399"/>
                </a:solidFill>
              </a:rPr>
              <a:t>ος</a:t>
            </a:r>
            <a:r>
              <a:rPr lang="el-GR" b="1">
                <a:solidFill>
                  <a:srgbClr val="333399"/>
                </a:solidFill>
              </a:rPr>
              <a:t> προγόμφιος και οι γομφίοι καλά ανεπτυγμένοι.</a:t>
            </a:r>
            <a:endParaRPr lang="el-GR" b="1">
              <a:solidFill>
                <a:schemeClr val="accent2"/>
              </a:solidFill>
            </a:endParaRPr>
          </a:p>
        </p:txBody>
      </p:sp>
      <p:sp>
        <p:nvSpPr>
          <p:cNvPr id="17" name="Text Box 6"/>
          <p:cNvSpPr txBox="1">
            <a:spLocks noChangeArrowheads="1"/>
          </p:cNvSpPr>
          <p:nvPr/>
        </p:nvSpPr>
        <p:spPr bwMode="auto">
          <a:xfrm>
            <a:off x="6241789" y="5445224"/>
            <a:ext cx="2902211" cy="646331"/>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b="1">
                <a:solidFill>
                  <a:srgbClr val="C00000"/>
                </a:solidFill>
              </a:rPr>
              <a:t>Οδοντικός τύπος:</a:t>
            </a:r>
            <a:endParaRPr lang="en-US" b="1">
              <a:solidFill>
                <a:srgbClr val="C00000"/>
              </a:solidFill>
            </a:endParaRPr>
          </a:p>
          <a:p>
            <a:pPr algn="ctr" fontAlgn="base">
              <a:spcBef>
                <a:spcPct val="0"/>
              </a:spcBef>
              <a:spcAft>
                <a:spcPct val="0"/>
              </a:spcAft>
            </a:pPr>
            <a:r>
              <a:rPr lang="el-GR" b="1">
                <a:solidFill>
                  <a:srgbClr val="C00000"/>
                </a:solidFill>
              </a:rPr>
              <a:t>3/3   1/1   4/4   2/3 = 42</a:t>
            </a:r>
          </a:p>
        </p:txBody>
      </p:sp>
      <p:sp>
        <p:nvSpPr>
          <p:cNvPr id="22" name="Text Box 6"/>
          <p:cNvSpPr txBox="1">
            <a:spLocks noChangeArrowheads="1"/>
          </p:cNvSpPr>
          <p:nvPr/>
        </p:nvSpPr>
        <p:spPr bwMode="auto">
          <a:xfrm>
            <a:off x="179512" y="5583723"/>
            <a:ext cx="2294204" cy="369332"/>
          </a:xfrm>
          <a:prstGeom prst="rect">
            <a:avLst/>
          </a:prstGeom>
          <a:noFill/>
          <a:ln>
            <a:noFill/>
          </a:ln>
          <a:effectLst/>
        </p:spPr>
        <p:txBody>
          <a:bodyPr wrap="square">
            <a:spAutoFit/>
          </a:bodyPr>
          <a:lstStyle/>
          <a:p>
            <a:pPr algn="ctr" fontAlgn="base">
              <a:spcBef>
                <a:spcPct val="0"/>
              </a:spcBef>
              <a:spcAft>
                <a:spcPct val="0"/>
              </a:spcAft>
            </a:pPr>
            <a:r>
              <a:rPr lang="el-GR" b="1">
                <a:solidFill>
                  <a:srgbClr val="C00000"/>
                </a:solidFill>
              </a:rPr>
              <a:t>Λύκος:</a:t>
            </a:r>
            <a:r>
              <a:rPr lang="en-US" b="1">
                <a:solidFill>
                  <a:srgbClr val="C00000"/>
                </a:solidFill>
              </a:rPr>
              <a:t> </a:t>
            </a:r>
            <a:r>
              <a:rPr lang="el-GR" b="1">
                <a:solidFill>
                  <a:srgbClr val="C00000"/>
                </a:solidFill>
              </a:rPr>
              <a:t>27,4</a:t>
            </a:r>
            <a:r>
              <a:rPr lang="en-US" b="1">
                <a:solidFill>
                  <a:srgbClr val="C00000"/>
                </a:solidFill>
              </a:rPr>
              <a:t> cm</a:t>
            </a:r>
            <a:endParaRPr lang="el-GR" b="1">
              <a:solidFill>
                <a:srgbClr val="C00000"/>
              </a:solidFill>
            </a:endParaRPr>
          </a:p>
        </p:txBody>
      </p:sp>
      <p:pic>
        <p:nvPicPr>
          <p:cNvPr id="5123" name="Picture 3" descr="J:\1.Πανεπιστήμιο\Διδασκαλία\Προπτυχιακά\Πανίδα της Ελλάδος\source files\Σαρκοφάγα\canidae skulls.jpg"/>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r="4171" b="68894"/>
          <a:stretch/>
        </p:blipFill>
        <p:spPr bwMode="auto">
          <a:xfrm>
            <a:off x="2500343" y="4867418"/>
            <a:ext cx="3623371" cy="18019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xit" presetSubtype="0" fill="hold" nodeType="withEffect">
                                  <p:stCondLst>
                                    <p:cond delay="0"/>
                                  </p:stCondLst>
                                  <p:childTnLst>
                                    <p:animEffect transition="out" filter="fade">
                                      <p:cBhvr>
                                        <p:cTn id="24" dur="500"/>
                                        <p:tgtEl>
                                          <p:spTgt spid="5126"/>
                                        </p:tgtEl>
                                      </p:cBhvr>
                                    </p:animEffect>
                                    <p:set>
                                      <p:cBhvr>
                                        <p:cTn id="25" dur="1" fill="hold">
                                          <p:stCondLst>
                                            <p:cond delay="499"/>
                                          </p:stCondLst>
                                        </p:cTn>
                                        <p:tgtEl>
                                          <p:spTgt spid="51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124"/>
                                        </p:tgtEl>
                                      </p:cBhvr>
                                    </p:animEffect>
                                    <p:set>
                                      <p:cBhvr>
                                        <p:cTn id="28" dur="1" fill="hold">
                                          <p:stCondLst>
                                            <p:cond delay="499"/>
                                          </p:stCondLst>
                                        </p:cTn>
                                        <p:tgtEl>
                                          <p:spTgt spid="51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5123"/>
                                        </p:tgtEl>
                                        <p:attrNameLst>
                                          <p:attrName>style.visibility</p:attrName>
                                        </p:attrNameLst>
                                      </p:cBhvr>
                                      <p:to>
                                        <p:strVal val="visible"/>
                                      </p:to>
                                    </p:set>
                                    <p:animEffect transition="in" filter="fade">
                                      <p:cBhvr>
                                        <p:cTn id="4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7"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108520" y="1085835"/>
            <a:ext cx="920182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err="1">
                <a:solidFill>
                  <a:srgbClr val="C00000"/>
                </a:solidFill>
              </a:rPr>
              <a:t>Canis</a:t>
            </a:r>
            <a:r>
              <a:rPr lang="en-US" sz="1700" b="1" i="1">
                <a:solidFill>
                  <a:srgbClr val="C00000"/>
                </a:solidFill>
              </a:rPr>
              <a:t> lupus </a:t>
            </a:r>
            <a:r>
              <a:rPr lang="en-US" sz="1700" b="1">
                <a:solidFill>
                  <a:srgbClr val="C00000"/>
                </a:solidFill>
              </a:rPr>
              <a:t>– </a:t>
            </a:r>
            <a:r>
              <a:rPr lang="el-GR" sz="1700" b="1">
                <a:solidFill>
                  <a:srgbClr val="C00000"/>
                </a:solidFill>
              </a:rPr>
              <a:t>Λύκος – </a:t>
            </a:r>
            <a:r>
              <a:rPr lang="en-US" sz="1700" b="1">
                <a:solidFill>
                  <a:srgbClr val="C00000"/>
                </a:solidFill>
              </a:rPr>
              <a:t>VU</a:t>
            </a:r>
          </a:p>
        </p:txBody>
      </p:sp>
      <p:sp>
        <p:nvSpPr>
          <p:cNvPr id="15" name="Text Box 6"/>
          <p:cNvSpPr txBox="1">
            <a:spLocks noChangeArrowheads="1"/>
          </p:cNvSpPr>
          <p:nvPr/>
        </p:nvSpPr>
        <p:spPr bwMode="auto">
          <a:xfrm>
            <a:off x="42979" y="1517883"/>
            <a:ext cx="444941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Θυμίζει γερμανικό ποιμενικό, πλην όμως έχει φαρδύτερο κεφάλι και χοντρό λαιμό. Χρώμα τριχώματος γκριζωπό με καφετί-κοκκινωπή χροιά, κυρίως στην πλάτη και στο κεφάλι/αυτιά. Τριχωτές φούντες στα μάγουλα. Αλλάζει τρίχωμα στην αρχή του καλοκαιριού. Η αγέλη κινείται σε διάταξη φάλαγγας στο βαθύ χιόνι.</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sp>
        <p:nvSpPr>
          <p:cNvPr id="17" name="Text Box 6"/>
          <p:cNvSpPr txBox="1">
            <a:spLocks noChangeArrowheads="1"/>
          </p:cNvSpPr>
          <p:nvPr/>
        </p:nvSpPr>
        <p:spPr bwMode="auto">
          <a:xfrm>
            <a:off x="3174" y="4182179"/>
            <a:ext cx="45290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90-150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rPr>
              <a:t>30-50 </a:t>
            </a:r>
            <a:r>
              <a:rPr lang="en-US" sz="1600">
                <a:solidFill>
                  <a:srgbClr val="C00000"/>
                </a:solidFill>
                <a:cs typeface="Times New Roman"/>
              </a:rPr>
              <a:t>cm</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a:t>
            </a:r>
            <a:r>
              <a:rPr lang="el-GR" sz="1600">
                <a:solidFill>
                  <a:srgbClr val="C00000"/>
                </a:solidFill>
              </a:rPr>
              <a:t> ♂</a:t>
            </a:r>
            <a:r>
              <a:rPr lang="en-US" sz="1600">
                <a:solidFill>
                  <a:srgbClr val="C00000"/>
                </a:solidFill>
              </a:rPr>
              <a:t>: </a:t>
            </a:r>
            <a:r>
              <a:rPr lang="el-GR" sz="1600">
                <a:solidFill>
                  <a:srgbClr val="C00000"/>
                </a:solidFill>
              </a:rPr>
              <a:t>20-60</a:t>
            </a:r>
            <a:r>
              <a:rPr lang="en-US" sz="1600">
                <a:solidFill>
                  <a:srgbClr val="C00000"/>
                </a:solidFill>
              </a:rPr>
              <a:t> kg</a:t>
            </a:r>
            <a:r>
              <a:rPr lang="en-US" sz="1600">
                <a:solidFill>
                  <a:srgbClr val="C00000"/>
                </a:solidFill>
                <a:cs typeface="Times New Roman"/>
              </a:rPr>
              <a:t>, </a:t>
            </a:r>
            <a:r>
              <a:rPr lang="el-GR" sz="1600">
                <a:solidFill>
                  <a:srgbClr val="C00000"/>
                </a:solidFill>
              </a:rPr>
              <a:t>♀</a:t>
            </a:r>
            <a:r>
              <a:rPr lang="en-US" sz="1600">
                <a:solidFill>
                  <a:srgbClr val="C00000"/>
                </a:solidFill>
              </a:rPr>
              <a:t>: </a:t>
            </a:r>
            <a:r>
              <a:rPr lang="el-GR" sz="1600">
                <a:solidFill>
                  <a:srgbClr val="C00000"/>
                </a:solidFill>
              </a:rPr>
              <a:t>18-50</a:t>
            </a:r>
            <a:r>
              <a:rPr lang="en-US" sz="1600">
                <a:solidFill>
                  <a:srgbClr val="C00000"/>
                </a:solidFill>
              </a:rPr>
              <a:t>  kg</a:t>
            </a:r>
            <a:endParaRPr lang="el-GR" sz="1600">
              <a:solidFill>
                <a:srgbClr val="C00000"/>
              </a:solidFill>
            </a:endParaRPr>
          </a:p>
        </p:txBody>
      </p:sp>
      <p:pic>
        <p:nvPicPr>
          <p:cNvPr id="6146" name="Picture 2" descr="J:\1.Πανεπιστήμιο\Διδασκαλία\Προπτυχιακά\Πανίδα της Ελλάδος\source files\Σαρκοφάγα\canis sketch.jpg"/>
          <p:cNvPicPr>
            <a:picLocks noChangeAspect="1" noChangeArrowheads="1"/>
          </p:cNvPicPr>
          <p:nvPr/>
        </p:nvPicPr>
        <p:blipFill rotWithShape="1">
          <a:blip r:embed="rId3">
            <a:extLst>
              <a:ext uri="{28A0092B-C50C-407E-A947-70E740481C1C}">
                <a14:useLocalDpi xmlns:a14="http://schemas.microsoft.com/office/drawing/2010/main" val="0"/>
              </a:ext>
            </a:extLst>
          </a:blip>
          <a:srcRect r="3755" b="52403"/>
          <a:stretch/>
        </p:blipFill>
        <p:spPr bwMode="auto">
          <a:xfrm>
            <a:off x="4706507" y="1488015"/>
            <a:ext cx="4224618" cy="24111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SEhUSExQVFhQXFBQUFRcVFBQVFBUUFhQWFxUUFBQYHCggGBolGxQUITEhJSkrLi4uGB8zODMsNygtLisBCgoKDg0OGhAQGiwcHCQsLCwsLCwsLCwsLCwsLCwsLCwsLCwsLCwsLCwsLCwsLCwsLCwsLCwsLCwsLCwsLCwsLP/AABEIALkBEQMBIgACEQEDEQH/xAAbAAACAwEBAQAAAAAAAAAAAAACAwEEBQAGB//EAD8QAAEDAgQDBQYFAwIFBQAAAAEAAhEDIQQSMUEFUWETInGBkQYyobHB8BRCUtHhI5LxFWIHcqKywhZDU2OC/8QAGQEBAQEBAQEAAAAAAAAAAAAAAAECAwQF/8QAHxEBAQEBAAMBAQEBAQAAAAAAAAERAgMSITFBE2Ei/9oADAMBAAIRAxEAPwD5tQp7K/2IASsO0BOddVhVYwzK0aIsl5ICNpACKXXfsoBhdCIoiaQQ1imByE3VCsygBE5sJwFkVVhSbJ7aaTUQIfUQlxUEImhUC1t03KjY1EWqABSUBqsiyU8oOACQ8J2QptClOqCtSBNlew+E3KeykAj/ABEKB7WgBIemU6wK5xVwV2NJQvplqtMbukYqorgOmZCVkvZHhU2wKmICroqZqQrOKqToqj+aoMOnVA+vFgqlWtskzKWi010g+X38VEc03Ct18PqFFS+iqF/e65M7Ncil0QrTSFWiykFYMWAJSqimkFL1VILkTSjLEp7YQODoQvxCQHKcqIYx8qw51rJDKSexqKEEwkucm1CltCBZZKNlNG4hLc9Aw2VigAVnFxTqFeEFnEMQiihNWU0PsgWTClhUF4XB6C3SvZPq4a0rN7aFZp4smyimU2hPpMQUWJtVvJWVA13xoqThKudna6z69SFYjn1cqX+IlVahlBTaZSi6Tdc4yCPMfX4fJJum02k6KaK7qcrm4crUw2Em8J9TCgJRSw9CJ6iPX/Cd2cJtS0Rzv4JdVwI6/t/laFaei5EuQUC9G1wVZr0WZStLbaiJyoh909tRBZaEFQKG1FDnIIFFNp00JqWQGqgZUq7IG1FXcbq0ygc+USXgTljUJUG7RVYJNlZp1wffkDoNhrc6HomYhzWwWze94Ij91ANHD81FWijcx7XgOlrsshkQI681o9gIQZLaBQPoFbgpDZUsTTKCgGQgLlb/AAzlwwhKYioEwMKts4c4KwzClFZjKZJWhQwZ1Vyjw+8q/TpQmCmyiQm9mrmUKKtK0oMrECFj4pplb1RsqrUww3V0ZNGjKsDDQtDD0RKfWpIjGdTurVEAJuIoTojwtDmgJr7+SEOt439UWItA15+Ef4S3FL9UAFr8/v5pZpz8vvzUufeCd7fX4oK9SCiD/DrkH4pcoMClcgcyApe+SSuwwlw8z6An6IAo1/RtKNhQ0hZx5N+ZA+qBpVVazqO0VcuUApqLOdRmQNKkKwOYtCrXeHiowOp2ygyT2hO0AXH7IeBYI1q7GAA3l0kgZRcyQtyngH16jn27NhynUEAmO6COVkqMChgoBcBcxMAxe8SfFHiMHnAN+6LSJH8Lar0S10SYgtyFoBaAbmQPGPEIcPTMgB2UXJhoc50gNLRIt/Kxsa9azMJ2jnuc7v2LTLrsgTLRyI5LUJBAhPrYI0HsqT3C7LeZBsCSdBy+yq3GsM6hXcxxlru8wgWIPhvrYKz9RNN0Lm1ASqgrSFawVPous+MUdRwCOkWoq1EHVJDANE3T8X2050CB9GNlYwGJHJPx1cZVF0jDPCPEALPZWS62JKhFwESpxOIEQqgcSElrCSpgRiKpCQ55Kv1GAoMrRuqsKwtIkqy9jpXUq4arBxIKn0VnOjXokl6XxSvCzaeNTBoPF78j9P2XVCIMfP5LOdiSd0JxMJIUVatB9f2QzOqTiyGk8hEfCLeCGlU7uZ2kmBu87xyA3KuCxIXKt/qB/TT/ALVCCthtXHkx/wARH1Sw5NayGP5yweVz9Al0qZPqs4poEMJ5kAeV3f8AilJ9cgkAaAQPqfMyofTuhpcqWNkrim4dyFMbhygcyFcdiLJLXSVYjW9kcV2OIDne6QQV6fhPEKZxBa33ahJAHrJ+915k0m5AudUIeyoxxzAAtFjBFiEvKa9j7QT2dd+UOqUw3IJyhzHFriRzHvebVT9kqzn0TWewNd2zabI3a6A4x4eHunktTCPbXp/1GnN+aQCCddOoC85xHinYOLKFMNynWIjrl3WbZf419aXF+INp1g0nugkwL9SD4ysr2txxqinVZAhsCwnz5BZNPBPqkkzGrnbGL/wmYt3ad12gHdjfYNNlztak1cpua+g2o5gDgYc5pgO6xHzVPi/G6bBko02l5jvS6G/HVX+F0c2De0kh4LrQfQarzGQ58xF5OsESOYP0Sd5sX1X8JXxLxcN8QP5RsrvHvfCBf9N5urdD3Q0e7Y219f2PNZ/E6QaZF40MwfSVqd1PSNOkW83ySAZJGo0ECNd53UtrgvjKNCIcTY8xB0NgNPqsfD40ObAtqLmfnvN07A1YJOs+VxGqz11WueY2jhJ0c4a6d87aAnSZ+9F4rh9YCacPgAkEZT5X+iPDYrvdNxHhy2C2KOLa0CQToYiwnlmXP/XqN/5815OnxMtOV7S0zAvN1aOLkSNtfDmFsV+Gl/8AUDRDw4ZXAgPgTpHIFecxOG7N4iQxxjclpOrSeUTC78eSdfHHvjHV8QQqlTFlCSSCSlikSujCxRxPNPqYyAqIpbK2/CDKmGqmJxRcFXwlIk+qYacHyPyUU6t4G8geOyFGaRBhJrUoRUKxLgn1KZ0VxnairRJDS493LJPQEhrRzJhV3Yl7nAMJaLBrW2AHKfr4laWJpiAP0gC9riZsqbgGzbvHYbAj53UrQe3/APtf/c791yCB+kepXIaLsiKbhuS34Suw1AgF3kPE/sFcpiQf+ZvlAcVNWoAbWABgfurjO1Q/DQnPp7bwm06mYqyykHX5lDayqlJQ1i1K1AJJpBDVHKVABCu06d02swJhqqx7it32eh803F0gEsH5cx5ib+Cy6TVfotAc13X06oPTYLiopMyEAPEk7wYiQd91kmj21SwsdSBbrJK0cRSpuPfa6498XDgQALAd3VUeJ8QY4mlQBaJ774cCT7oA3gfWFw6jtHVsS0N7NgInbXxN7i87wqOMowAN7fvdaHDeHuGYkWnu3kbDXxHLcJ2OwWVw6gDUxHTyXHq/XXmDoUctIAZRLAXGdSf8dd1g0MEZdIsTuDY8wN/4XsMLRy0gyxBiDaxGv1KS/ClsRAsYi1x9YjXqsezWMWnhoBtp4WA8NPAoKmGk6RpAOkHS8TsVqOpuc6IEgTrJJEgCOtr9ITsNhSP1EGLdTqLbSAPRa9qmRiU+DNkmLuuY5xeI2t8UmnhO+QBGnUX0/de2bgoZGxyjXcEFzRzEj5rN/CZXuOhJDecW+anVq84x3cMIFiQd+nh5K2OHZm5ZMgD81rWjXnHmrdSpBvpvtcHn5fcJmHqd4wbaX28lytdI0aNAZbiTYnSRBEnp5LI9qcE7vNa2czczQNC9txbZbDBFrXBEaO5S09JuFHGXgkTGurtoBOnwtzXTx37Kx5Jsx827SWi3+d0mo8xZaGIoF1Wo2LZswgRAOunUFBXwhGy+hPs14mQ3NMqy3FmIT24bnZKdQug54zBJ/ClsO8/BXGUwEVSuIiERQyQ7znyNwrziJaOZHoSEoMDr/dv4hWcDTmo0/pBPoP8ACqKuNxPfcZBOYwI01gn9lRqFztN5k7nzVinRBk8/mjqMieWimNazfwx6LlczdFyZE2rb6ZLGhsgOcSZ12AHrKrVKRDj1myvOaRlP6Wz5kkj6JVGnDr/firzt+s24SyhAk2/bkEwVjBOg0aE00i43O+i6tSOg0H2St+rPsqZ3KHOKs9gVzaSeie6q15TmElPGGTqdCE9F9ldrDqrWGumOpwPNOoUln1b16v2TxjHtOHqRmBlk79B4QrXDuGNFR7HsBIByneF5Vks/qN94RfwK9JwPj5e4NqCXRAdztofNY74v8b57adXDAS0W6C8R5LHxbJMnmB81tYuqXjONBaLwPTxWI5jnOEXi/wAevReDyfHr8f1r4Cm3KGmMwGYaTuLdYUYnBjkNvDp6SfIoRhC4Nmzmi3jr9Vo0adr9B+3nKsmxm36xsRhSXMN4aXgjYyIHhcg+vNW6WGMt2u7r/wC2T8/kFpOa1ovz+n7ALO4hxNlMECCWlkX2y5h8o81rnx9VL5I1BhwNBz+JleUx5yuczcv87jNYFPre0RLiRoLDwnVHxAtcBU1DnEg3iQ2Mp5aLfk8N5m1nx+WW4wMc4j9+UH4JuFaT3hrBjxj7+KP8KTJFzN/hpCuMpgMnULzWPRvxdbV7toJ7rhOxBEHw/dI4nGQgE7GxvFrjqs817i4Np8COXxt0SsZXkQLmCLRzBMDx+S36/ZjO/rJou/rAwB3SDG50n/pWlDTss2tTyVJtGX4yI+DnfFR+NheybkeW/tWsThhFl57EktKvYriZiAs11XNqtTWLgadaSPFRUdLuitUqIR18OLeErr61i9TFNlWAQPH01j5+SsYR/wDSqOOohrdtRDvKCpfQA7334J2IZkpsZaHHOI1u0a+vwT1xPaKVDX4oX1rHmjbTOnMxb4qG0dSSN+u/TqpZWpSOydyXJ2Vv63en8qFMq6v4i/dGv0AhDlAbG64QLnUqHN5LrHK36ZTFs/kPFGKlkYAy5RsJPidfohawKxml1HqaI5qXU41XAKpItMAKW4rnMtb/ACubSsprefVh1MFoO6MOspw7e9B0hOOHEKNFYVxiDurWAdlqNMaPZ/3BVY9AreHcPei4IQejwggVmdAR/dB+aPBs0Q4ZkGpJn+mb+L5CscPZJH30XyvLHv8AF/WHxfiNSnWc0GwI25hJZxWqdTbMHdbaBRx1wdXqRGsTbblCo5YEhfS55nrHgvX/AKqziuKvdafuVQOJM9686qHjdDVYukkZtpzXwDymy1+E4oQaTjZ0FvJrxv5ix6LCaCGRzKKlI+qz1NmVef3Y9TTp93QjUQbEdFn4p5Ewdrgix8ufXolcDx0EsqGxGYHkQBr0j5K7xDBmQbzaR0K+d5fHeK9/i8k6jz9dxZUB/KYnS0mJUdpmdbYGTsQbmFZrgnumC0GRI0I6/HyWNhcWMgGjhbwGhEeQTrn5OovN+3mr2IIzgagt882sHyLvVVqlAJmEeHVCCCWluU2mCXTmHIjVHWoOBJIkDUyBMxBhevwdfJK8nm5u2xQfhGxKU+iANFfI9Ck1GBejHBUa1PAkR6fVFNkIby8lDCjTkRP3yT+JGXCQBlAGsiNdPP4LqYDiAdZ9V2JqAvNrgxKf0/hGWbnYfZhVyz00hPIPrIQUzb59fv6qLpP/AOB8VysdqP8Ab/af2XLLevRO9la3db3TPuuE5dJgmEkeymInugO7+TumZcLmB03X0n/UszD2bC4Bs5iMrBA5m58go4HSqMYM+UvMuJLj+ckwBFlvWMeKo+xuJv3QJ66K5hvYV7jJf4wLTynf+F78NJ94+TZA8zqVYaYHID0CnsuPBH/h7u+tA1NlbwP/AA9pkS97xJsBGnWea9bT/qGfyDT/AHHn4K4Fm9U9Y8qfYGhEBzh5qG+wNL9bl62UUqe1ayPGO9hGz77vLXoVTd7HFry3PY3ZHPeeS+gP57hVMeSWy1pc9vebHOIieswk6o8XifYR5aC2oJiSIWfU9lKtMkBwJDS4zaw1A9F9K4bVa9gcDeIcNwRq0+CnGYdhGd35A467ZTM+Sl7/AIY8BiHANcRqWj/ubutDg9OXAcmysKiwue9hMSLcxcaL0fs7erB8B1Xg/bI9v5LXn8bwDK5z6tVrczzA8TKsUfY6sRmDmubFoXseKeytKvJcXSdxFvBIpUjgaYpNFSs06QJcJ2XvvkeH1+vAf6NUNQ08hkfVOq+yOJiQ0G+kr0LalVuKEDJ2ggh5BIg9F6LF8TbRLWOe3M7QT8fBTm3lflfL38FxAOU0nSNQPmuPB8Q0gGk4ZjAkanZfVaWEqFxfLYcB6KxUwkmXGRpGw+zHn8NXtJHxqpw+tTIzMcHTaxg3AIvrqtzgAJbUpPBBaGlsgiGmZbe9jMeK+h4zh7agyVGh4vGzhOpY/Y9J9BZeV4vRc0NJDi4UssklrhkeA5r3NkEGDDgQRaZvOO7Oucrpz8vx5XibOzcGxroeVl5njHC6lB/aZHAPvMSBYONucE6r2QwLsTWbTZMkH3iIDSLklouNL3Xsi+liG/h67TnyvD594Gl3XBpFyJOYbkXIvJ5eCfLL+Ovmv2Wfr5N7P4V/vuDhmGZsyQWi5yzymY8eS1+KUhk7RrSCBDgI7wBmwNv8r37sIxruyjuMw4cMuxzQ0t6OgO/5gV572g4dkzGwa9pdTsQLidPPT+FfJzZnXLPHW/KwKfsxiXsa5jA4HQz+q7f28Uqr7K4uA7sxEayIj9UnaF6PhPEBSYKQdNGs8Nq+8RRzEy9rgIhxkESMpMiZXscXxRgAJnJla/QgGbgC2wBMb93nB7897Njj1xlx8gxPCK1O1RhFvuyodg8mGtM6QAfsr6Z7au7ajnoPuAD3XbG8GPD53mEj2f4bApVS5zHH+m57S2XBzTq0tIjM2mBvEGyS/Ux87bTfnhwLYvJBG9rx0KOnw6tU0pvPIwbx1Xuva7DO7fC0iWHO8/1CA1zRLBLm6O1MDTXwHoMRhrhsumYdEN1F3DIALtBN/wBMbrX9M+PkLeH1YzFpygi50BJsDyV3B+yuIrTlZaxkkAQ4S0iNiIPmvZcUaMVUNGk2KNKGve0dwPLS5zRzcGjLybmfN8q1uD5m0mtymabRlOnaMImD1+qv/Ux4H/0HieTf7j+y5fSv9TbzHxUJpi+Aislh/RGHLIMFS5s2IkFBKY0hRYYFKhrhCjOimSuCAFG2VBIClFCKQouK5kTAjnb5qvjRVfTc1oEmBMwI3n73WhAROcl+keEo8Ardo9z2axBaZmdZ5EEeF1t8Owrqb8xaRpBhegyoXCFy/wAud10vktmEhzyizvHNNaRyUrpa54p1aDXHM5jS4bkX9QkYLhVOk8vDCXG8uOYieRddaQK4lNMEK5/SlOqkgyLEW3i0Edf5U9r3sv8Atn4o0yCo/FugAtiD7xIi0w74AEW1KyeJZqheabXOmCeUi0jn/BXoMoQ1GNMSJgyOh5g7LPXOzGubl15DhvAqlMl7mSTcDNle0/qp1Ae6emh00UPo1mOqV3sdWpkgVGsGTFU3sb3arA0gPcA4jukSDIkL1YqZTBmJs4xefymN/nbdU8bWbSJqCAQMz2ggGowA3E6ubr6jcLXMyZDrrbrzXCMcaj3VW1ATTcyleWte1zmu79OT2VTM5gsIztfqr2LxdLEAtq9wMeHhlYZSXEAhs7gyRlGoPURPGuEh84iiWMrhk54llYOzTTqR7zTLQHaiyRgOKtfFKsHMxIBFVpmHAGCW/lc3w2EaBbxlnVeJUcMxz2tHfFQGiSC03jI5tz4nS3VTwP2hoh5wdRzalN4L6Ly4ODWi3ZVifdIy908okgq9xTCgd9vYvgBrWBgbmExlJzZd4BtBAvsfI+0nD6bmjsmCnUaXujPJDszyKTaUyXEsDYgESNd2Z+FrT4vws0s7qAcaRuWXLCwzDmuN2t05zlNo1p8M43ia0DJFOkWvcZgAU3h7hmPvaGAOY6o63Faj20HUXvAqvLKlHK0hpbZwcSBGZxgTcAybytnhOGY1jjUpltOqZY4D3YEAEtuCYLgeUA6AJiD9oHZuI4dgEltF7wNLxULSeksarHH+Idg1lSk6BDyQRnaxmRziQNQQGGG7xAiV5LAVMTU4hSrGm57GUqbD2bSWECi4XcRAdmc4a626rbwfB8RUxDH1muZRY97y1zwXPILexBDSQWNDW+bTa6sWtLg2GeKdGm65DXVKri2JfUkumTLpLnjMAJutao8k5M19TH5Rz6E7euyOm4wXEXcZjkPyjpb4koWMI5Em5PM/cDyV1mlfgaX/AMbf7VydJ6LldQ5qkGOSWwocTWyMc8icoJ9FkPDkSxxxvuNf2ZMuLSA6XWaHd0AHM4zGW17JzOOsIOVj7CbhobGdrCS4EwBnBJjQEiYKmxcrVaAjACw6ftI2bUqjjacuUCSWABpeWl05xEgTC28NiBUY14BAc0OE2MG4kdRB81NXBNKYoAUhBJTGIAFDTKgZlCkALgpKiuyKMqNolSeqmgMqkeCkEKHFP0RlUjwUAow5NFau27CLd6D1EGR8B6JxCl0KAVQIagLSmF0IC5ADmbG4KWcMASRqY1ubCwn4qzCEq6Mh/D3teCzLlm7HOcMkk5nUiJg392IttdHU4NRc/PUY1zhEFwmImDHO5WpCh0K7Rm4rDvLm5cvZz3hmc10cxls7wMJDeA4cZiKY7xJcCSWuJ1JaZExaeVlqOKXmV1FPBcLpUQRSphgdBdF5I0mVZLBEbfcI5QPKogdLISuJQi5REOKB5ROEICbKoiyhRnXIDCZKTQ91vgPkmDVAbeQt4IwUKIKAntBBBuCCCDcEHUEckTSlNRhRTYRNCEI2JVSCpYQuapKyCzrsyWpKYpgdCEvlKcpTA8ALiUoIgoDzqc6WFyuINdCAqSoqShBSyuYqh2ZAXIBooGiA88bocyWuCol4lLypiU9US7xUFnVAFyCIhCSock1FWTDVQB6SUpi3gtZ+i5IXKYP/2Q=="/>
          <p:cNvSpPr>
            <a:spLocks noChangeAspect="1" noChangeArrowheads="1"/>
          </p:cNvSpPr>
          <p:nvPr/>
        </p:nvSpPr>
        <p:spPr bwMode="auto">
          <a:xfrm>
            <a:off x="155575" y="-2133600"/>
            <a:ext cx="6553200" cy="4448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6150" name="Picture 6" descr="https://www-s.aces.uiuc.edu/photolib/lib1523/midsize/E000521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697" y="3982425"/>
            <a:ext cx="4214238" cy="28024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276920" y="836712"/>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Γένος </a:t>
            </a:r>
            <a:r>
              <a:rPr lang="en-US" sz="2000" b="1" i="1" err="1">
                <a:solidFill>
                  <a:srgbClr val="C00000"/>
                </a:solidFill>
              </a:rPr>
              <a:t>Canis</a:t>
            </a:r>
            <a:r>
              <a:rPr lang="en-US" sz="2000" b="1" i="1">
                <a:solidFill>
                  <a:srgbClr val="C00000"/>
                </a:solidFill>
              </a:rPr>
              <a:t> </a:t>
            </a:r>
            <a:r>
              <a:rPr lang="el-GR" sz="2000" b="1" i="1">
                <a:solidFill>
                  <a:srgbClr val="C00000"/>
                </a:solidFill>
              </a:rPr>
              <a:t> </a:t>
            </a:r>
            <a:r>
              <a:rPr lang="en-US" sz="2000" b="1" i="1">
                <a:solidFill>
                  <a:srgbClr val="333399"/>
                </a:solidFill>
              </a:rPr>
              <a:t>– </a:t>
            </a:r>
            <a:r>
              <a:rPr lang="en-US" sz="2000" b="1">
                <a:solidFill>
                  <a:srgbClr val="333399"/>
                </a:solidFill>
              </a:rPr>
              <a:t>2</a:t>
            </a:r>
            <a:r>
              <a:rPr lang="el-GR" sz="2000" b="1">
                <a:solidFill>
                  <a:srgbClr val="333399"/>
                </a:solidFill>
              </a:rPr>
              <a:t> είδη</a:t>
            </a:r>
            <a:endParaRPr lang="en-US" sz="2000" b="1" i="1">
              <a:solidFill>
                <a:srgbClr val="C00000"/>
              </a:solidFill>
            </a:endParaRPr>
          </a:p>
        </p:txBody>
      </p:sp>
    </p:spTree>
    <p:extLst>
      <p:ext uri="{BB962C8B-B14F-4D97-AF65-F5344CB8AC3E}">
        <p14:creationId xmlns:p14="http://schemas.microsoft.com/office/powerpoint/2010/main" val="88808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fade">
                                      <p:cBhvr>
                                        <p:cTn id="20" dur="500"/>
                                        <p:tgtEl>
                                          <p:spTgt spid="61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150"/>
                                        </p:tgtEl>
                                        <p:attrNameLst>
                                          <p:attrName>style.visibility</p:attrName>
                                        </p:attrNameLst>
                                      </p:cBhvr>
                                      <p:to>
                                        <p:strVal val="visible"/>
                                      </p:to>
                                    </p:set>
                                    <p:animEffect transition="in" filter="fade">
                                      <p:cBhvr>
                                        <p:cTn id="25" dur="500"/>
                                        <p:tgtEl>
                                          <p:spTgt spid="61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7"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342415" y="1091409"/>
            <a:ext cx="8459171" cy="600164"/>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Ελλάδα</a:t>
            </a:r>
            <a:endParaRPr lang="en-US" sz="2200" b="1">
              <a:solidFill>
                <a:srgbClr val="C00000"/>
              </a:solidFill>
            </a:endParaRPr>
          </a:p>
        </p:txBody>
      </p:sp>
      <p:sp>
        <p:nvSpPr>
          <p:cNvPr id="10" name="Ορθογώνιο 9"/>
          <p:cNvSpPr/>
          <p:nvPr/>
        </p:nvSpPr>
        <p:spPr>
          <a:xfrm>
            <a:off x="2199478" y="157610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C. lupus</a:t>
            </a:r>
            <a:endParaRPr lang="en-US" sz="1700" b="1">
              <a:solidFill>
                <a:srgbClr val="C00000"/>
              </a:solidFill>
            </a:endParaRPr>
          </a:p>
        </p:txBody>
      </p:sp>
      <p:sp>
        <p:nvSpPr>
          <p:cNvPr id="11" name="Text Box 6"/>
          <p:cNvSpPr txBox="1">
            <a:spLocks noChangeArrowheads="1"/>
          </p:cNvSpPr>
          <p:nvPr/>
        </p:nvSpPr>
        <p:spPr bwMode="auto">
          <a:xfrm>
            <a:off x="86870" y="2217053"/>
            <a:ext cx="4449411"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l-GR"/>
            </a:defPPr>
            <a:lvl1pPr algn="just" fontAlgn="base">
              <a:spcBef>
                <a:spcPct val="0"/>
              </a:spcBef>
              <a:spcAft>
                <a:spcPct val="0"/>
              </a:spcAft>
              <a:buFont typeface="Arial" pitchFamily="34" charset="0"/>
              <a:buChar char="•"/>
              <a:tabLst>
                <a:tab pos="174625" algn="l"/>
                <a:tab pos="1436688" algn="l"/>
              </a:tabLst>
              <a:defRPr b="1">
                <a:solidFill>
                  <a:srgbClr val="C00000"/>
                </a:solidFill>
              </a:defRPr>
            </a:lvl1pPr>
          </a:lstStyle>
          <a:p>
            <a:r>
              <a:rPr lang="el-GR" sz="1600">
                <a:solidFill>
                  <a:schemeClr val="accent2"/>
                </a:solidFill>
              </a:rPr>
              <a:t> Στην Ελλάδα εκτιμάται ότι υπάρχουν</a:t>
            </a:r>
            <a:r>
              <a:rPr lang="en-US" sz="1600">
                <a:solidFill>
                  <a:schemeClr val="accent2"/>
                </a:solidFill>
              </a:rPr>
              <a:t> </a:t>
            </a:r>
            <a:r>
              <a:rPr lang="el-GR" sz="1600">
                <a:solidFill>
                  <a:schemeClr val="accent2"/>
                </a:solidFill>
              </a:rPr>
              <a:t>600 περίπου άτομα λύκου με έκταση κατανομής να ξεπερνά τα 40.000 </a:t>
            </a:r>
            <a:r>
              <a:rPr lang="el-GR" sz="1600" err="1">
                <a:solidFill>
                  <a:schemeClr val="accent2"/>
                </a:solidFill>
              </a:rPr>
              <a:t>τ.χλμ</a:t>
            </a:r>
            <a:r>
              <a:rPr lang="el-GR" sz="1600">
                <a:solidFill>
                  <a:schemeClr val="accent2"/>
                </a:solidFill>
              </a:rPr>
              <a:t>. Η σταδιακή επανάκαμψη του πληθυσμού του λύκου και η επανεμφάνιση σε περιοχές από όπου είχε εξαφανισθεί (ιδιαίτερα στη Στερεά Ελλάδα και την Α. Ήπειρο) ξεκίνησε τη δεκαετία του '80, βοηθούμενη από το υψηλό αναπαραγωγικό δυναμικό τους και την ιδιαίτερη ικανότητα να εποικίζουν νέες θέσεις, μέσω διασποράς. Παρατηρείται μείωση του αριθμού των λύκων σε κάποιες περιοχές της κατανομής του είδους (Β. Πίνδος), πιθανόν εξαιτίας της μείωσης των κοπαδιών ελεύθερης βοσκής, που αποτελούν ακόμα και σήμερα βασική τροφή του είδους στην Ελλάδα.</a:t>
            </a:r>
          </a:p>
        </p:txBody>
      </p:sp>
      <p:sp>
        <p:nvSpPr>
          <p:cNvPr id="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pic>
        <p:nvPicPr>
          <p:cNvPr id="7171" name="Picture 3" descr="J:\1.Πανεπιστήμιο\Διδασκαλία\Προπτυχιακά\Πανίδα της Ελλάδος\source files\Σαρκοφάγα\Χάρτες Εξάπλωσης\canis lupus Gree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452243"/>
            <a:ext cx="4248472" cy="356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8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fade">
                                      <p:cBhvr>
                                        <p:cTn id="15"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Γεωλογικός Χρόνος</a:t>
            </a:r>
            <a:endParaRPr lang="el-GR" b="1">
              <a:solidFill>
                <a:srgbClr val="000000"/>
              </a:solidFill>
            </a:endParaRPr>
          </a:p>
        </p:txBody>
      </p:sp>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6897" t="10759" r="5512" b="12593"/>
          <a:stretch/>
        </p:blipFill>
        <p:spPr>
          <a:xfrm>
            <a:off x="704850" y="1196796"/>
            <a:ext cx="7858580" cy="5256540"/>
          </a:xfrm>
          <a:prstGeom prst="rect">
            <a:avLst/>
          </a:prstGeom>
        </p:spPr>
      </p:pic>
    </p:spTree>
    <p:extLst>
      <p:ext uri="{BB962C8B-B14F-4D97-AF65-F5344CB8AC3E}">
        <p14:creationId xmlns:p14="http://schemas.microsoft.com/office/powerpoint/2010/main" val="2674399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227525"/>
            <a:ext cx="88569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Προσαρμόζεται σε όλα τα χερσαία ενδιαιτήματα. Συνήθως ανοικτές εκτάσεις που παρέχουν κάποια κάλυψη. Ανοικτές, δασωμένες εκτάσεις, πυκνά δάση και βουνά. Φωλιάζει σε στοές ή σπηλιές, υπό πυκνή κάλυψη. Μερικές φορές σκάβει τη δική του φωλιά ή διευρύνει και καταλαμβάνει φωλιές αλεπούδων και ασβών.</a:t>
            </a:r>
            <a:endParaRPr lang="el-GR" b="1">
              <a:solidFill>
                <a:schemeClr val="accent2"/>
              </a:solidFill>
            </a:endParaRPr>
          </a:p>
        </p:txBody>
      </p:sp>
      <p:sp>
        <p:nvSpPr>
          <p:cNvPr id="9" name="Text Box 6"/>
          <p:cNvSpPr txBox="1">
            <a:spLocks noChangeArrowheads="1"/>
          </p:cNvSpPr>
          <p:nvPr/>
        </p:nvSpPr>
        <p:spPr bwMode="auto">
          <a:xfrm>
            <a:off x="179512" y="2636912"/>
            <a:ext cx="88569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Κυρίως νυκτόβιος και σαρκοφάγος, χωρίς ιδιαίτερη προτίμηση. Οπληφόρα, Λαγόμορφα, Τρωκτικά, πτηνά, πτώματα, ακόμη και ανθρωπογενή απορρίμματα. Από μοναχικό έως κοινωνικό (ομάδες με ‘α’ κυρίαρχο ζεύγος), ανάλογα με διαθεσιμότητα και τύπο θηραμάτων. Πολύπλοκες και ποικίλες θέσεις σώματος και εκφράσεις προσώπου, οι οποίες παίζουν ρόλο στην επικοινωνία. Εξαιρετική όσφρηση, καλή ακοή, όραση καλή κοντά. </a:t>
            </a:r>
            <a:endParaRPr lang="el-GR" b="1">
              <a:solidFill>
                <a:schemeClr val="accent2"/>
              </a:solidFill>
            </a:endParaRPr>
          </a:p>
        </p:txBody>
      </p:sp>
      <p:sp>
        <p:nvSpPr>
          <p:cNvPr id="11" name="Ορθογώνιο 10"/>
          <p:cNvSpPr/>
          <p:nvPr/>
        </p:nvSpPr>
        <p:spPr>
          <a:xfrm>
            <a:off x="2199478" y="805045"/>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C. lupus</a:t>
            </a:r>
            <a:endParaRPr lang="en-US" sz="1700" b="1">
              <a:solidFill>
                <a:srgbClr val="C00000"/>
              </a:solidFill>
            </a:endParaRPr>
          </a:p>
        </p:txBody>
      </p:sp>
      <p:sp>
        <p:nvSpPr>
          <p:cNvPr id="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509120"/>
            <a:ext cx="7671994" cy="16569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6"/>
          <p:cNvSpPr txBox="1">
            <a:spLocks noChangeArrowheads="1"/>
          </p:cNvSpPr>
          <p:nvPr/>
        </p:nvSpPr>
        <p:spPr bwMode="auto">
          <a:xfrm>
            <a:off x="1243023" y="6228601"/>
            <a:ext cx="10967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fontAlgn="base">
              <a:spcBef>
                <a:spcPct val="0"/>
              </a:spcBef>
              <a:spcAft>
                <a:spcPct val="0"/>
              </a:spcAft>
              <a:tabLst>
                <a:tab pos="174625" algn="l"/>
                <a:tab pos="1436688" algn="l"/>
              </a:tabLst>
            </a:pPr>
            <a:r>
              <a:rPr lang="el-GR" sz="1600">
                <a:solidFill>
                  <a:schemeClr val="accent2"/>
                </a:solidFill>
              </a:rPr>
              <a:t>Επιθετικά αμυντική</a:t>
            </a:r>
          </a:p>
        </p:txBody>
      </p:sp>
      <p:sp>
        <p:nvSpPr>
          <p:cNvPr id="12" name="Text Box 6"/>
          <p:cNvSpPr txBox="1">
            <a:spLocks noChangeArrowheads="1"/>
          </p:cNvSpPr>
          <p:nvPr/>
        </p:nvSpPr>
        <p:spPr bwMode="auto">
          <a:xfrm>
            <a:off x="2428626" y="6228601"/>
            <a:ext cx="10664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fontAlgn="base">
              <a:spcBef>
                <a:spcPct val="0"/>
              </a:spcBef>
              <a:spcAft>
                <a:spcPct val="0"/>
              </a:spcAft>
              <a:tabLst>
                <a:tab pos="174625" algn="l"/>
                <a:tab pos="1436688" algn="l"/>
              </a:tabLst>
            </a:pPr>
            <a:r>
              <a:rPr lang="el-GR" sz="1600">
                <a:solidFill>
                  <a:schemeClr val="accent2"/>
                </a:solidFill>
              </a:rPr>
              <a:t>Πολύ </a:t>
            </a:r>
          </a:p>
          <a:p>
            <a:pPr algn="ctr" fontAlgn="base">
              <a:spcBef>
                <a:spcPct val="0"/>
              </a:spcBef>
              <a:spcAft>
                <a:spcPct val="0"/>
              </a:spcAft>
              <a:tabLst>
                <a:tab pos="174625" algn="l"/>
                <a:tab pos="1436688" algn="l"/>
              </a:tabLst>
            </a:pPr>
            <a:r>
              <a:rPr lang="el-GR" sz="1600">
                <a:solidFill>
                  <a:schemeClr val="accent2"/>
                </a:solidFill>
              </a:rPr>
              <a:t>αμυντική</a:t>
            </a:r>
          </a:p>
        </p:txBody>
      </p:sp>
      <p:sp>
        <p:nvSpPr>
          <p:cNvPr id="13" name="Text Box 6"/>
          <p:cNvSpPr txBox="1">
            <a:spLocks noChangeArrowheads="1"/>
          </p:cNvSpPr>
          <p:nvPr/>
        </p:nvSpPr>
        <p:spPr bwMode="auto">
          <a:xfrm>
            <a:off x="3583935" y="6228601"/>
            <a:ext cx="106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fontAlgn="base">
              <a:spcBef>
                <a:spcPct val="0"/>
              </a:spcBef>
              <a:spcAft>
                <a:spcPct val="0"/>
              </a:spcAft>
              <a:tabLst>
                <a:tab pos="174625" algn="l"/>
                <a:tab pos="1436688" algn="l"/>
              </a:tabLst>
            </a:pPr>
            <a:r>
              <a:rPr lang="el-GR" sz="1600">
                <a:solidFill>
                  <a:schemeClr val="accent2"/>
                </a:solidFill>
              </a:rPr>
              <a:t>Πολύ </a:t>
            </a:r>
          </a:p>
          <a:p>
            <a:pPr algn="ctr" fontAlgn="base">
              <a:spcBef>
                <a:spcPct val="0"/>
              </a:spcBef>
              <a:spcAft>
                <a:spcPct val="0"/>
              </a:spcAft>
              <a:tabLst>
                <a:tab pos="174625" algn="l"/>
                <a:tab pos="1436688" algn="l"/>
              </a:tabLst>
            </a:pPr>
            <a:r>
              <a:rPr lang="el-GR" sz="1600">
                <a:solidFill>
                  <a:schemeClr val="accent2"/>
                </a:solidFill>
              </a:rPr>
              <a:t>επιθετική</a:t>
            </a:r>
          </a:p>
        </p:txBody>
      </p:sp>
      <p:sp>
        <p:nvSpPr>
          <p:cNvPr id="14" name="Text Box 6"/>
          <p:cNvSpPr txBox="1">
            <a:spLocks noChangeArrowheads="1"/>
          </p:cNvSpPr>
          <p:nvPr/>
        </p:nvSpPr>
        <p:spPr bwMode="auto">
          <a:xfrm>
            <a:off x="7452321" y="6351711"/>
            <a:ext cx="720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fontAlgn="base">
              <a:spcBef>
                <a:spcPct val="0"/>
              </a:spcBef>
              <a:spcAft>
                <a:spcPct val="0"/>
              </a:spcAft>
              <a:tabLst>
                <a:tab pos="174625" algn="l"/>
                <a:tab pos="1436688" algn="l"/>
              </a:tabLst>
            </a:pPr>
            <a:r>
              <a:rPr lang="el-GR" sz="1600">
                <a:solidFill>
                  <a:schemeClr val="accent2"/>
                </a:solidFill>
              </a:rPr>
              <a:t>Φιλική</a:t>
            </a:r>
          </a:p>
        </p:txBody>
      </p:sp>
      <p:sp>
        <p:nvSpPr>
          <p:cNvPr id="15" name="Text Box 6"/>
          <p:cNvSpPr txBox="1">
            <a:spLocks noChangeArrowheads="1"/>
          </p:cNvSpPr>
          <p:nvPr/>
        </p:nvSpPr>
        <p:spPr bwMode="auto">
          <a:xfrm>
            <a:off x="4733943" y="6351711"/>
            <a:ext cx="13597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fontAlgn="base">
              <a:spcBef>
                <a:spcPct val="0"/>
              </a:spcBef>
              <a:spcAft>
                <a:spcPct val="0"/>
              </a:spcAft>
              <a:tabLst>
                <a:tab pos="174625" algn="l"/>
                <a:tab pos="1436688" algn="l"/>
              </a:tabLst>
            </a:pPr>
            <a:r>
              <a:rPr lang="el-GR" sz="1600">
                <a:solidFill>
                  <a:schemeClr val="accent2"/>
                </a:solidFill>
              </a:rPr>
              <a:t>Παιχνιδιάρικη</a:t>
            </a:r>
          </a:p>
        </p:txBody>
      </p:sp>
      <p:sp>
        <p:nvSpPr>
          <p:cNvPr id="16" name="Text Box 6"/>
          <p:cNvSpPr txBox="1">
            <a:spLocks noChangeArrowheads="1"/>
          </p:cNvSpPr>
          <p:nvPr/>
        </p:nvSpPr>
        <p:spPr bwMode="auto">
          <a:xfrm>
            <a:off x="6182585" y="6351711"/>
            <a:ext cx="11808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fontAlgn="base">
              <a:spcBef>
                <a:spcPct val="0"/>
              </a:spcBef>
              <a:spcAft>
                <a:spcPct val="0"/>
              </a:spcAft>
              <a:tabLst>
                <a:tab pos="174625" algn="l"/>
                <a:tab pos="1436688" algn="l"/>
              </a:tabLst>
            </a:pPr>
            <a:r>
              <a:rPr lang="el-GR" sz="1600">
                <a:solidFill>
                  <a:schemeClr val="accent2"/>
                </a:solidFill>
              </a:rPr>
              <a:t>Υποτακτική</a:t>
            </a:r>
          </a:p>
        </p:txBody>
      </p:sp>
    </p:spTree>
    <p:extLst>
      <p:ext uri="{BB962C8B-B14F-4D97-AF65-F5344CB8AC3E}">
        <p14:creationId xmlns:p14="http://schemas.microsoft.com/office/powerpoint/2010/main" val="86546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3"/>
                                        </p:tgtEl>
                                        <p:attrNameLst>
                                          <p:attrName>style.visibility</p:attrName>
                                        </p:attrNameLst>
                                      </p:cBhvr>
                                      <p:to>
                                        <p:strVal val="visible"/>
                                      </p:to>
                                    </p:set>
                                    <p:animEffect transition="in" filter="fade">
                                      <p:cBhvr>
                                        <p:cTn id="22" dur="500"/>
                                        <p:tgtEl>
                                          <p:spTgt spid="81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0" grpId="0"/>
      <p:bldP spid="12" grpId="0"/>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616020"/>
            <a:ext cx="8856984"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4 ζεύγη</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Φεβρουάριο-Απρίλιο. </a:t>
            </a:r>
            <a:r>
              <a:rPr lang="el-GR">
                <a:solidFill>
                  <a:srgbClr val="00B050"/>
                </a:solidFill>
              </a:rPr>
              <a:t>Γεννήσεις</a:t>
            </a:r>
            <a:r>
              <a:rPr lang="el-GR">
                <a:solidFill>
                  <a:srgbClr val="333399"/>
                </a:solidFill>
              </a:rPr>
              <a:t>: Μάρτιο-Μάιο</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63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με 3-7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2 έτη, αλλά σπάνια αναπαράγεται τότε, λόγω περιορισμών ιεραρχίας.</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8 εβδομάδες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15-20 έτη σε αιχμαλωσία, λιγότερα στη φύση.</a:t>
            </a:r>
          </a:p>
          <a:p>
            <a:pPr algn="just" fontAlgn="base">
              <a:spcBef>
                <a:spcPct val="0"/>
              </a:spcBef>
              <a:spcAft>
                <a:spcPct val="0"/>
              </a:spcAft>
              <a:tabLst>
                <a:tab pos="900113" algn="l"/>
              </a:tabLst>
            </a:pPr>
            <a:r>
              <a:rPr lang="el-GR">
                <a:solidFill>
                  <a:srgbClr val="333399"/>
                </a:solidFill>
              </a:rPr>
              <a:t>.</a:t>
            </a:r>
            <a:r>
              <a:rPr lang="el-GR">
                <a:solidFill>
                  <a:srgbClr val="00B050"/>
                </a:solidFill>
              </a:rPr>
              <a:t>Λοιπά χαρακτηριστικά</a:t>
            </a:r>
            <a:r>
              <a:rPr lang="el-GR">
                <a:solidFill>
                  <a:srgbClr val="333399"/>
                </a:solidFill>
              </a:rPr>
              <a:t>: Και οι δύο γονείς φροντίζουν τα μικρά με το αρσενικό να φέρνει τροφή και στο θηλάζον θηλυκό. Τα νεαρά παραμένουν με τους γονείς για τουλάχιστον ένα έτος. </a:t>
            </a:r>
            <a:endParaRPr lang="el-GR">
              <a:solidFill>
                <a:schemeClr val="accent2"/>
              </a:solidFill>
            </a:endParaRPr>
          </a:p>
        </p:txBody>
      </p:sp>
      <p:sp>
        <p:nvSpPr>
          <p:cNvPr id="7" name="Ορθογώνιο 6"/>
          <p:cNvSpPr/>
          <p:nvPr/>
        </p:nvSpPr>
        <p:spPr>
          <a:xfrm>
            <a:off x="2199478" y="90872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C. lupus</a:t>
            </a:r>
            <a:endParaRPr lang="en-US" sz="1700" b="1">
              <a:solidFill>
                <a:srgbClr val="C00000"/>
              </a:solidFill>
            </a:endParaRPr>
          </a:p>
        </p:txBody>
      </p:sp>
      <p:sp>
        <p:nvSpPr>
          <p:cNvPr id="5"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spTree>
    <p:extLst>
      <p:ext uri="{BB962C8B-B14F-4D97-AF65-F5344CB8AC3E}">
        <p14:creationId xmlns:p14="http://schemas.microsoft.com/office/powerpoint/2010/main" val="161154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108520" y="980728"/>
            <a:ext cx="920182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C</a:t>
            </a:r>
            <a:r>
              <a:rPr lang="el-GR" sz="1700" b="1" i="1">
                <a:solidFill>
                  <a:srgbClr val="C00000"/>
                </a:solidFill>
              </a:rPr>
              <a:t>.</a:t>
            </a:r>
            <a:r>
              <a:rPr lang="en-US" sz="1700" b="1" i="1">
                <a:solidFill>
                  <a:srgbClr val="C00000"/>
                </a:solidFill>
              </a:rPr>
              <a:t> </a:t>
            </a:r>
            <a:r>
              <a:rPr lang="en-US" sz="1700" b="1" i="1" err="1">
                <a:solidFill>
                  <a:srgbClr val="C00000"/>
                </a:solidFill>
              </a:rPr>
              <a:t>aureus</a:t>
            </a:r>
            <a:r>
              <a:rPr lang="en-US" sz="1700" b="1" i="1">
                <a:solidFill>
                  <a:srgbClr val="C00000"/>
                </a:solidFill>
              </a:rPr>
              <a:t> </a:t>
            </a:r>
            <a:r>
              <a:rPr lang="en-US" sz="1700" b="1">
                <a:solidFill>
                  <a:srgbClr val="C00000"/>
                </a:solidFill>
              </a:rPr>
              <a:t>– </a:t>
            </a:r>
            <a:r>
              <a:rPr lang="el-GR" sz="1700" b="1">
                <a:solidFill>
                  <a:srgbClr val="C00000"/>
                </a:solidFill>
              </a:rPr>
              <a:t>Τσακάλι – ΕΝ</a:t>
            </a:r>
            <a:endParaRPr lang="en-US" sz="1700" b="1">
              <a:solidFill>
                <a:srgbClr val="C00000"/>
              </a:solidFill>
            </a:endParaRPr>
          </a:p>
        </p:txBody>
      </p:sp>
      <p:sp>
        <p:nvSpPr>
          <p:cNvPr id="15" name="Text Box 6"/>
          <p:cNvSpPr txBox="1">
            <a:spLocks noChangeArrowheads="1"/>
          </p:cNvSpPr>
          <p:nvPr/>
        </p:nvSpPr>
        <p:spPr bwMode="auto">
          <a:xfrm>
            <a:off x="42979" y="1847726"/>
            <a:ext cx="444941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Θυμίζει λύκο, αλλά πιο μικρόσωμο, χρώματα πιο καφέ-πορτοκαλί, σώμα πιο λεπτό, κοντύτερα πόδια, μικρότερα πέλματα και μεγαλύτερα αυτιά. Μυτεροί και καμπυλωτοί κυνόδοντες, προσαρμοσμένοι στο κυνήγι μικρών θηλαστικών. Μικρός φυλετικός διμορφισμός.</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sp>
        <p:nvSpPr>
          <p:cNvPr id="17" name="Text Box 6"/>
          <p:cNvSpPr txBox="1">
            <a:spLocks noChangeArrowheads="1"/>
          </p:cNvSpPr>
          <p:nvPr/>
        </p:nvSpPr>
        <p:spPr bwMode="auto">
          <a:xfrm>
            <a:off x="3174" y="4077072"/>
            <a:ext cx="45290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a:t>
            </a:r>
            <a:r>
              <a:rPr lang="en-US" sz="1600">
                <a:solidFill>
                  <a:srgbClr val="C00000"/>
                </a:solidFill>
                <a:latin typeface="+mj-lt"/>
              </a:rPr>
              <a:t>65-105</a:t>
            </a:r>
            <a:r>
              <a:rPr lang="el-GR" sz="1600">
                <a:solidFill>
                  <a:srgbClr val="C00000"/>
                </a:solidFill>
                <a:latin typeface="+mj-lt"/>
              </a:rPr>
              <a:t>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n-US" sz="1600">
                <a:solidFill>
                  <a:srgbClr val="C00000"/>
                </a:solidFill>
              </a:rPr>
              <a:t>20-24</a:t>
            </a:r>
            <a:r>
              <a:rPr lang="el-GR" sz="1600">
                <a:solidFill>
                  <a:srgbClr val="C00000"/>
                </a:solidFill>
              </a:rPr>
              <a:t> </a:t>
            </a:r>
            <a:r>
              <a:rPr lang="en-US" sz="1600">
                <a:solidFill>
                  <a:srgbClr val="C00000"/>
                </a:solidFill>
                <a:cs typeface="Times New Roman"/>
              </a:rPr>
              <a:t>cm</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a:t>
            </a:r>
            <a:r>
              <a:rPr lang="el-GR" sz="1600">
                <a:solidFill>
                  <a:srgbClr val="C00000"/>
                </a:solidFill>
              </a:rPr>
              <a:t> </a:t>
            </a:r>
            <a:r>
              <a:rPr lang="en-US" sz="1600">
                <a:solidFill>
                  <a:srgbClr val="C00000"/>
                </a:solidFill>
              </a:rPr>
              <a:t>7-15  kg</a:t>
            </a:r>
            <a:endParaRPr lang="el-GR" sz="1600">
              <a:solidFill>
                <a:srgbClr val="C00000"/>
              </a:solidFill>
            </a:endParaRPr>
          </a:p>
        </p:txBody>
      </p:sp>
      <p:sp>
        <p:nvSpPr>
          <p:cNvPr id="2" name="AutoShape 4" descr="data:image/jpeg;base64,/9j/4AAQSkZJRgABAQAAAQABAAD/2wCEAAkGBxQSEhUSExQVFhQXFBQUFRcVFBQVFBUUFhQWFxUUFBQYHCggGBolGxQUITEhJSkrLi4uGB8zODMsNygtLisBCgoKDg0OGhAQGiwcHCQsLCwsLCwsLCwsLCwsLCwsLCwsLCwsLCwsLCwsLCwsLCwsLCwsLCwsLCwsLCwsLCwsLP/AABEIALkBEQMBIgACEQEDEQH/xAAbAAACAwEBAQAAAAAAAAAAAAACAwEEBQAGB//EAD8QAAEDAgQDBQYFAwIFBQAAAAEAAhEDIQQSMUEFUWETInGBkQYyobHB8BRCUtHhI5LxFWIHcqKywhZDU2OC/8QAGQEBAQEBAQEAAAAAAAAAAAAAAAECAwQF/8QAHxEBAQEBAAMBAQEBAQAAAAAAAAERAgMSITFBE2Ei/9oADAMBAAIRAxEAPwD5tQp7K/2IASsO0BOddVhVYwzK0aIsl5ICNpACKXXfsoBhdCIoiaQQ1imByE3VCsygBE5sJwFkVVhSbJ7aaTUQIfUQlxUEImhUC1t03KjY1EWqABSUBqsiyU8oOACQ8J2QptClOqCtSBNlew+E3KeykAj/ABEKB7WgBIemU6wK5xVwV2NJQvplqtMbukYqorgOmZCVkvZHhU2wKmICroqZqQrOKqToqj+aoMOnVA+vFgqlWtskzKWi010g+X38VEc03Ct18PqFFS+iqF/e65M7Ncil0QrTSFWiykFYMWAJSqimkFL1VILkTSjLEp7YQODoQvxCQHKcqIYx8qw51rJDKSexqKEEwkucm1CltCBZZKNlNG4hLc9Aw2VigAVnFxTqFeEFnEMQiihNWU0PsgWTClhUF4XB6C3SvZPq4a0rN7aFZp4smyimU2hPpMQUWJtVvJWVA13xoqThKudna6z69SFYjn1cqX+IlVahlBTaZSi6Tdc4yCPMfX4fJJum02k6KaK7qcrm4crUw2Em8J9TCgJRSw9CJ6iPX/Cd2cJtS0Rzv4JdVwI6/t/laFaei5EuQUC9G1wVZr0WZStLbaiJyoh909tRBZaEFQKG1FDnIIFFNp00JqWQGqgZUq7IG1FXcbq0ygc+USXgTljUJUG7RVYJNlZp1wffkDoNhrc6HomYhzWwWze94Ij91ANHD81FWijcx7XgOlrsshkQI681o9gIQZLaBQPoFbgpDZUsTTKCgGQgLlb/AAzlwwhKYioEwMKts4c4KwzClFZjKZJWhQwZ1Vyjw+8q/TpQmCmyiQm9mrmUKKtK0oMrECFj4pplb1RsqrUww3V0ZNGjKsDDQtDD0RKfWpIjGdTurVEAJuIoTojwtDmgJr7+SEOt439UWItA15+Ef4S3FL9UAFr8/v5pZpz8vvzUufeCd7fX4oK9SCiD/DrkH4pcoMClcgcyApe+SSuwwlw8z6An6IAo1/RtKNhQ0hZx5N+ZA+qBpVVazqO0VcuUApqLOdRmQNKkKwOYtCrXeHiowOp2ygyT2hO0AXH7IeBYI1q7GAA3l0kgZRcyQtyngH16jn27NhynUEAmO6COVkqMChgoBcBcxMAxe8SfFHiMHnAN+6LSJH8Lar0S10SYgtyFoBaAbmQPGPEIcPTMgB2UXJhoc50gNLRIt/Kxsa9azMJ2jnuc7v2LTLrsgTLRyI5LUJBAhPrYI0HsqT3C7LeZBsCSdBy+yq3GsM6hXcxxlru8wgWIPhvrYKz9RNN0Lm1ASqgrSFawVPous+MUdRwCOkWoq1EHVJDANE3T8X2050CB9GNlYwGJHJPx1cZVF0jDPCPEALPZWS62JKhFwESpxOIEQqgcSElrCSpgRiKpCQ55Kv1GAoMrRuqsKwtIkqy9jpXUq4arBxIKn0VnOjXokl6XxSvCzaeNTBoPF78j9P2XVCIMfP5LOdiSd0JxMJIUVatB9f2QzOqTiyGk8hEfCLeCGlU7uZ2kmBu87xyA3KuCxIXKt/qB/TT/ALVCCthtXHkx/wARH1Sw5NayGP5yweVz9Al0qZPqs4poEMJ5kAeV3f8AilJ9cgkAaAQPqfMyofTuhpcqWNkrim4dyFMbhygcyFcdiLJLXSVYjW9kcV2OIDne6QQV6fhPEKZxBa33ahJAHrJ+915k0m5AudUIeyoxxzAAtFjBFiEvKa9j7QT2dd+UOqUw3IJyhzHFriRzHvebVT9kqzn0TWewNd2zabI3a6A4x4eHunktTCPbXp/1GnN+aQCCddOoC85xHinYOLKFMNynWIjrl3WbZf419aXF+INp1g0nugkwL9SD4ysr2txxqinVZAhsCwnz5BZNPBPqkkzGrnbGL/wmYt3ad12gHdjfYNNlztak1cpua+g2o5gDgYc5pgO6xHzVPi/G6bBko02l5jvS6G/HVX+F0c2De0kh4LrQfQarzGQ58xF5OsESOYP0Sd5sX1X8JXxLxcN8QP5RsrvHvfCBf9N5urdD3Q0e7Y219f2PNZ/E6QaZF40MwfSVqd1PSNOkW83ySAZJGo0ECNd53UtrgvjKNCIcTY8xB0NgNPqsfD40ObAtqLmfnvN07A1YJOs+VxGqz11WueY2jhJ0c4a6d87aAnSZ+9F4rh9YCacPgAkEZT5X+iPDYrvdNxHhy2C2KOLa0CQToYiwnlmXP/XqN/5815OnxMtOV7S0zAvN1aOLkSNtfDmFsV+Gl/8AUDRDw4ZXAgPgTpHIFecxOG7N4iQxxjclpOrSeUTC78eSdfHHvjHV8QQqlTFlCSSCSlikSujCxRxPNPqYyAqIpbK2/CDKmGqmJxRcFXwlIk+qYacHyPyUU6t4G8geOyFGaRBhJrUoRUKxLgn1KZ0VxnairRJDS493LJPQEhrRzJhV3Yl7nAMJaLBrW2AHKfr4laWJpiAP0gC9riZsqbgGzbvHYbAj53UrQe3/APtf/c791yCB+kepXIaLsiKbhuS34Suw1AgF3kPE/sFcpiQf+ZvlAcVNWoAbWABgfurjO1Q/DQnPp7bwm06mYqyykHX5lDayqlJQ1i1K1AJJpBDVHKVABCu06d02swJhqqx7it32eh803F0gEsH5cx5ib+Cy6TVfotAc13X06oPTYLiopMyEAPEk7wYiQd91kmj21SwsdSBbrJK0cRSpuPfa6498XDgQALAd3VUeJ8QY4mlQBaJ774cCT7oA3gfWFw6jtHVsS0N7NgInbXxN7i87wqOMowAN7fvdaHDeHuGYkWnu3kbDXxHLcJ2OwWVw6gDUxHTyXHq/XXmDoUctIAZRLAXGdSf8dd1g0MEZdIsTuDY8wN/4XsMLRy0gyxBiDaxGv1KS/ClsRAsYi1x9YjXqsezWMWnhoBtp4WA8NPAoKmGk6RpAOkHS8TsVqOpuc6IEgTrJJEgCOtr9ITsNhSP1EGLdTqLbSAPRa9qmRiU+DNkmLuuY5xeI2t8UmnhO+QBGnUX0/de2bgoZGxyjXcEFzRzEj5rN/CZXuOhJDecW+anVq84x3cMIFiQd+nh5K2OHZm5ZMgD81rWjXnHmrdSpBvpvtcHn5fcJmHqd4wbaX28lytdI0aNAZbiTYnSRBEnp5LI9qcE7vNa2czczQNC9txbZbDBFrXBEaO5S09JuFHGXgkTGurtoBOnwtzXTx37Kx5Jsx827SWi3+d0mo8xZaGIoF1Wo2LZswgRAOunUFBXwhGy+hPs14mQ3NMqy3FmIT24bnZKdQug54zBJ/ClsO8/BXGUwEVSuIiERQyQ7znyNwrziJaOZHoSEoMDr/dv4hWcDTmo0/pBPoP8ACqKuNxPfcZBOYwI01gn9lRqFztN5k7nzVinRBk8/mjqMieWimNazfwx6LlczdFyZE2rb6ZLGhsgOcSZ12AHrKrVKRDj1myvOaRlP6Wz5kkj6JVGnDr/firzt+s24SyhAk2/bkEwVjBOg0aE00i43O+i6tSOg0H2St+rPsqZ3KHOKs9gVzaSeie6q15TmElPGGTqdCE9F9ldrDqrWGumOpwPNOoUln1b16v2TxjHtOHqRmBlk79B4QrXDuGNFR7HsBIByneF5Vks/qN94RfwK9JwPj5e4NqCXRAdztofNY74v8b57adXDAS0W6C8R5LHxbJMnmB81tYuqXjONBaLwPTxWI5jnOEXi/wAevReDyfHr8f1r4Cm3KGmMwGYaTuLdYUYnBjkNvDp6SfIoRhC4Nmzmi3jr9Vo0adr9B+3nKsmxm36xsRhSXMN4aXgjYyIHhcg+vNW6WGMt2u7r/wC2T8/kFpOa1ovz+n7ALO4hxNlMECCWlkX2y5h8o81rnx9VL5I1BhwNBz+JleUx5yuczcv87jNYFPre0RLiRoLDwnVHxAtcBU1DnEg3iQ2Mp5aLfk8N5m1nx+WW4wMc4j9+UH4JuFaT3hrBjxj7+KP8KTJFzN/hpCuMpgMnULzWPRvxdbV7toJ7rhOxBEHw/dI4nGQgE7GxvFrjqs817i4Np8COXxt0SsZXkQLmCLRzBMDx+S36/ZjO/rJou/rAwB3SDG50n/pWlDTss2tTyVJtGX4yI+DnfFR+NheybkeW/tWsThhFl57EktKvYriZiAs11XNqtTWLgadaSPFRUdLuitUqIR18OLeErr61i9TFNlWAQPH01j5+SsYR/wDSqOOohrdtRDvKCpfQA7334J2IZkpsZaHHOI1u0a+vwT1xPaKVDX4oX1rHmjbTOnMxb4qG0dSSN+u/TqpZWpSOydyXJ2Vv63en8qFMq6v4i/dGv0AhDlAbG64QLnUqHN5LrHK36ZTFs/kPFGKlkYAy5RsJPidfohawKxml1HqaI5qXU41XAKpItMAKW4rnMtb/ACubSsprefVh1MFoO6MOspw7e9B0hOOHEKNFYVxiDurWAdlqNMaPZ/3BVY9AreHcPei4IQejwggVmdAR/dB+aPBs0Q4ZkGpJn+mb+L5CscPZJH30XyvLHv8AF/WHxfiNSnWc0GwI25hJZxWqdTbMHdbaBRx1wdXqRGsTbblCo5YEhfS55nrHgvX/AKqziuKvdafuVQOJM9686qHjdDVYukkZtpzXwDymy1+E4oQaTjZ0FvJrxv5ix6LCaCGRzKKlI+qz1NmVef3Y9TTp93QjUQbEdFn4p5Ewdrgix8ufXolcDx0EsqGxGYHkQBr0j5K7xDBmQbzaR0K+d5fHeK9/i8k6jz9dxZUB/KYnS0mJUdpmdbYGTsQbmFZrgnumC0GRI0I6/HyWNhcWMgGjhbwGhEeQTrn5OovN+3mr2IIzgagt882sHyLvVVqlAJmEeHVCCCWluU2mCXTmHIjVHWoOBJIkDUyBMxBhevwdfJK8nm5u2xQfhGxKU+iANFfI9Ck1GBejHBUa1PAkR6fVFNkIby8lDCjTkRP3yT+JGXCQBlAGsiNdPP4LqYDiAdZ9V2JqAvNrgxKf0/hGWbnYfZhVyz00hPIPrIQUzb59fv6qLpP/AOB8VysdqP8Ab/af2XLLevRO9la3db3TPuuE5dJgmEkeymInugO7+TumZcLmB03X0n/UszD2bC4Bs5iMrBA5m58go4HSqMYM+UvMuJLj+ckwBFlvWMeKo+xuJv3QJ66K5hvYV7jJf4wLTynf+F78NJ94+TZA8zqVYaYHID0CnsuPBH/h7u+tA1NlbwP/AA9pkS97xJsBGnWea9bT/qGfyDT/AHHn4K4Fm9U9Y8qfYGhEBzh5qG+wNL9bl62UUqe1ayPGO9hGz77vLXoVTd7HFry3PY3ZHPeeS+gP57hVMeSWy1pc9vebHOIieswk6o8XifYR5aC2oJiSIWfU9lKtMkBwJDS4zaw1A9F9K4bVa9gcDeIcNwRq0+CnGYdhGd35A467ZTM+Sl7/AIY8BiHANcRqWj/ubutDg9OXAcmysKiwue9hMSLcxcaL0fs7erB8B1Xg/bI9v5LXn8bwDK5z6tVrczzA8TKsUfY6sRmDmubFoXseKeytKvJcXSdxFvBIpUjgaYpNFSs06QJcJ2XvvkeH1+vAf6NUNQ08hkfVOq+yOJiQ0G+kr0LalVuKEDJ2ggh5BIg9F6LF8TbRLWOe3M7QT8fBTm3lflfL38FxAOU0nSNQPmuPB8Q0gGk4ZjAkanZfVaWEqFxfLYcB6KxUwkmXGRpGw+zHn8NXtJHxqpw+tTIzMcHTaxg3AIvrqtzgAJbUpPBBaGlsgiGmZbe9jMeK+h4zh7agyVGh4vGzhOpY/Y9J9BZeV4vRc0NJDi4UssklrhkeA5r3NkEGDDgQRaZvOO7Oucrpz8vx5XibOzcGxroeVl5njHC6lB/aZHAPvMSBYONucE6r2QwLsTWbTZMkH3iIDSLklouNL3Xsi+liG/h67TnyvD594Gl3XBpFyJOYbkXIvJ5eCfLL+Ovmv2Wfr5N7P4V/vuDhmGZsyQWi5yzymY8eS1+KUhk7RrSCBDgI7wBmwNv8r37sIxruyjuMw4cMuxzQ0t6OgO/5gV572g4dkzGwa9pdTsQLidPPT+FfJzZnXLPHW/KwKfsxiXsa5jA4HQz+q7f28Uqr7K4uA7sxEayIj9UnaF6PhPEBSYKQdNGs8Nq+8RRzEy9rgIhxkESMpMiZXscXxRgAJnJla/QgGbgC2wBMb93nB7897Njj1xlx8gxPCK1O1RhFvuyodg8mGtM6QAfsr6Z7au7ajnoPuAD3XbG8GPD53mEj2f4bApVS5zHH+m57S2XBzTq0tIjM2mBvEGyS/Ux87bTfnhwLYvJBG9rx0KOnw6tU0pvPIwbx1Xuva7DO7fC0iWHO8/1CA1zRLBLm6O1MDTXwHoMRhrhsumYdEN1F3DIALtBN/wBMbrX9M+PkLeH1YzFpygi50BJsDyV3B+yuIrTlZaxkkAQ4S0iNiIPmvZcUaMVUNGk2KNKGve0dwPLS5zRzcGjLybmfN8q1uD5m0mtymabRlOnaMImD1+qv/Ux4H/0HieTf7j+y5fSv9TbzHxUJpi+Aislh/RGHLIMFS5s2IkFBKY0hRYYFKhrhCjOimSuCAFG2VBIClFCKQouK5kTAjnb5qvjRVfTc1oEmBMwI3n73WhAROcl+keEo8Ardo9z2axBaZmdZ5EEeF1t8Owrqb8xaRpBhegyoXCFy/wAud10vktmEhzyizvHNNaRyUrpa54p1aDXHM5jS4bkX9QkYLhVOk8vDCXG8uOYieRddaQK4lNMEK5/SlOqkgyLEW3i0Edf5U9r3sv8Atn4o0yCo/FugAtiD7xIi0w74AEW1KyeJZqheabXOmCeUi0jn/BXoMoQ1GNMSJgyOh5g7LPXOzGubl15DhvAqlMl7mSTcDNle0/qp1Ae6emh00UPo1mOqV3sdWpkgVGsGTFU3sb3arA0gPcA4jukSDIkL1YqZTBmJs4xefymN/nbdU8bWbSJqCAQMz2ggGowA3E6ubr6jcLXMyZDrrbrzXCMcaj3VW1ATTcyleWte1zmu79OT2VTM5gsIztfqr2LxdLEAtq9wMeHhlYZSXEAhs7gyRlGoPURPGuEh84iiWMrhk54llYOzTTqR7zTLQHaiyRgOKtfFKsHMxIBFVpmHAGCW/lc3w2EaBbxlnVeJUcMxz2tHfFQGiSC03jI5tz4nS3VTwP2hoh5wdRzalN4L6Ly4ODWi3ZVifdIy908okgq9xTCgd9vYvgBrWBgbmExlJzZd4BtBAvsfI+0nD6bmjsmCnUaXujPJDszyKTaUyXEsDYgESNd2Z+FrT4vws0s7qAcaRuWXLCwzDmuN2t05zlNo1p8M43ia0DJFOkWvcZgAU3h7hmPvaGAOY6o63Faj20HUXvAqvLKlHK0hpbZwcSBGZxgTcAybytnhOGY1jjUpltOqZY4D3YEAEtuCYLgeUA6AJiD9oHZuI4dgEltF7wNLxULSeksarHH+Idg1lSk6BDyQRnaxmRziQNQQGGG7xAiV5LAVMTU4hSrGm57GUqbD2bSWECi4XcRAdmc4a626rbwfB8RUxDH1muZRY97y1zwXPILexBDSQWNDW+bTa6sWtLg2GeKdGm65DXVKri2JfUkumTLpLnjMAJutao8k5M19TH5Rz6E7euyOm4wXEXcZjkPyjpb4koWMI5Em5PM/cDyV1mlfgaX/AMbf7VydJ6LldQ5qkGOSWwocTWyMc8icoJ9FkPDkSxxxvuNf2ZMuLSA6XWaHd0AHM4zGW17JzOOsIOVj7CbhobGdrCS4EwBnBJjQEiYKmxcrVaAjACw6ftI2bUqjjacuUCSWABpeWl05xEgTC28NiBUY14BAc0OE2MG4kdRB81NXBNKYoAUhBJTGIAFDTKgZlCkALgpKiuyKMqNolSeqmgMqkeCkEKHFP0RlUjwUAow5NFau27CLd6D1EGR8B6JxCl0KAVQIagLSmF0IC5ADmbG4KWcMASRqY1ubCwn4qzCEq6Mh/D3teCzLlm7HOcMkk5nUiJg392IttdHU4NRc/PUY1zhEFwmImDHO5WpCh0K7Rm4rDvLm5cvZz3hmc10cxls7wMJDeA4cZiKY7xJcCSWuJ1JaZExaeVlqOKXmV1FPBcLpUQRSphgdBdF5I0mVZLBEbfcI5QPKogdLISuJQi5REOKB5ROEICbKoiyhRnXIDCZKTQ91vgPkmDVAbeQt4IwUKIKAntBBBuCCCDcEHUEckTSlNRhRTYRNCEI2JVSCpYQuapKyCzrsyWpKYpgdCEvlKcpTA8ALiUoIgoDzqc6WFyuINdCAqSoqShBSyuYqh2ZAXIBooGiA88bocyWuCol4lLypiU9US7xUFnVAFyCIhCSock1FWTDVQB6SUpi3gtZ+i5IXKYP/2Q=="/>
          <p:cNvSpPr>
            <a:spLocks noChangeAspect="1" noChangeArrowheads="1"/>
          </p:cNvSpPr>
          <p:nvPr/>
        </p:nvSpPr>
        <p:spPr bwMode="auto">
          <a:xfrm>
            <a:off x="155575" y="-2133600"/>
            <a:ext cx="6553200" cy="4448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1266" name="Picture 2" descr="J:\1.Πανεπιστήμιο\Διδασκαλία\Προπτυχιακά\Πανίδα της Ελλάδος\source files\Σαρκοφάγα\canis sketch.jpg"/>
          <p:cNvPicPr>
            <a:picLocks noChangeAspect="1" noChangeArrowheads="1"/>
          </p:cNvPicPr>
          <p:nvPr/>
        </p:nvPicPr>
        <p:blipFill rotWithShape="1">
          <a:blip r:embed="rId3">
            <a:extLst>
              <a:ext uri="{28A0092B-C50C-407E-A947-70E740481C1C}">
                <a14:useLocalDpi xmlns:a14="http://schemas.microsoft.com/office/drawing/2010/main" val="0"/>
              </a:ext>
            </a:extLst>
          </a:blip>
          <a:srcRect l="14523" t="53270" r="5485" b="6647"/>
          <a:stretch/>
        </p:blipFill>
        <p:spPr bwMode="auto">
          <a:xfrm>
            <a:off x="4703086" y="1465476"/>
            <a:ext cx="4261402" cy="24643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8" name="Picture 4" descr="http://upload.wikimedia.org/wikipedia/commons/8/88/Golden_jackal_small.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64463" y="4005064"/>
            <a:ext cx="3338649" cy="281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4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8"/>
                                        </p:tgtEl>
                                        <p:attrNameLst>
                                          <p:attrName>style.visibility</p:attrName>
                                        </p:attrNameLst>
                                      </p:cBhvr>
                                      <p:to>
                                        <p:strVal val="visible"/>
                                      </p:to>
                                    </p:set>
                                    <p:animEffect transition="in" filter="fade">
                                      <p:cBhvr>
                                        <p:cTn id="22" dur="500"/>
                                        <p:tgtEl>
                                          <p:spTgt spid="112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342415" y="836712"/>
            <a:ext cx="8459171" cy="600164"/>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Ελλάδα</a:t>
            </a:r>
            <a:endParaRPr lang="en-US" sz="2200" b="1">
              <a:solidFill>
                <a:srgbClr val="C00000"/>
              </a:solidFill>
            </a:endParaRPr>
          </a:p>
        </p:txBody>
      </p:sp>
      <p:sp>
        <p:nvSpPr>
          <p:cNvPr id="10" name="Ορθογώνιο 9"/>
          <p:cNvSpPr/>
          <p:nvPr/>
        </p:nvSpPr>
        <p:spPr>
          <a:xfrm>
            <a:off x="4476552" y="1340768"/>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C. </a:t>
            </a:r>
            <a:r>
              <a:rPr lang="en-US" sz="1700" b="1" i="1" err="1">
                <a:solidFill>
                  <a:srgbClr val="C00000"/>
                </a:solidFill>
              </a:rPr>
              <a:t>aureus</a:t>
            </a:r>
            <a:endParaRPr lang="en-US" sz="1700" b="1">
              <a:solidFill>
                <a:srgbClr val="C00000"/>
              </a:solidFill>
            </a:endParaRPr>
          </a:p>
        </p:txBody>
      </p:sp>
      <p:sp>
        <p:nvSpPr>
          <p:cNvPr id="11" name="Text Box 6"/>
          <p:cNvSpPr txBox="1">
            <a:spLocks noChangeArrowheads="1"/>
          </p:cNvSpPr>
          <p:nvPr/>
        </p:nvSpPr>
        <p:spPr bwMode="auto">
          <a:xfrm>
            <a:off x="86870" y="1340768"/>
            <a:ext cx="4449411"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l-GR"/>
            </a:defPPr>
            <a:lvl1pPr algn="just" fontAlgn="base">
              <a:spcBef>
                <a:spcPct val="0"/>
              </a:spcBef>
              <a:spcAft>
                <a:spcPct val="0"/>
              </a:spcAft>
              <a:buFont typeface="Arial" pitchFamily="34" charset="0"/>
              <a:buChar char="•"/>
              <a:tabLst>
                <a:tab pos="174625" algn="l"/>
                <a:tab pos="1436688" algn="l"/>
              </a:tabLst>
              <a:defRPr b="1">
                <a:solidFill>
                  <a:srgbClr val="C00000"/>
                </a:solidFill>
              </a:defRPr>
            </a:lvl1pPr>
          </a:lstStyle>
          <a:p>
            <a:r>
              <a:rPr lang="el-GR" sz="1600">
                <a:solidFill>
                  <a:schemeClr val="accent6"/>
                </a:solidFill>
              </a:rPr>
              <a:t> Οι περιοχές εξάπλωσης του τσακαλιού είναι: Πελοπόννησος, Φωκίδα, Χαλκιδική, Α. Μακεδονία-Θράκη (Δέλτα Νέστου, </a:t>
            </a:r>
            <a:r>
              <a:rPr lang="el-GR" sz="1600" err="1">
                <a:solidFill>
                  <a:schemeClr val="accent6"/>
                </a:solidFill>
              </a:rPr>
              <a:t>Βιστωνίδα</a:t>
            </a:r>
            <a:r>
              <a:rPr lang="el-GR" sz="1600">
                <a:solidFill>
                  <a:schemeClr val="accent6"/>
                </a:solidFill>
              </a:rPr>
              <a:t>, λιμνοθάλασσες Κομοτηνής, Δέλτα Έβρου),  Σάμος και απομονωμένοι μικροί πληθυσμοί σε Κεντρική Μακεδονία (Κερκίνη, παραποτάμιο δάσος Αξιού). Ο μεγαλύτερος </a:t>
            </a:r>
            <a:r>
              <a:rPr lang="el-GR" sz="1600" err="1">
                <a:solidFill>
                  <a:schemeClr val="accent6"/>
                </a:solidFill>
              </a:rPr>
              <a:t>υποπληθυσμός</a:t>
            </a:r>
            <a:r>
              <a:rPr lang="el-GR" sz="1600">
                <a:solidFill>
                  <a:schemeClr val="accent6"/>
                </a:solidFill>
              </a:rPr>
              <a:t> στη χώρα είναι αυτός του Δέλτα Νέστου, </a:t>
            </a:r>
            <a:r>
              <a:rPr lang="el-GR" sz="1600" err="1">
                <a:solidFill>
                  <a:schemeClr val="accent6"/>
                </a:solidFill>
              </a:rPr>
              <a:t>Βιστωνίδας</a:t>
            </a:r>
            <a:r>
              <a:rPr lang="el-GR" sz="1600">
                <a:solidFill>
                  <a:schemeClr val="accent6"/>
                </a:solidFill>
              </a:rPr>
              <a:t> και λιμνοθαλασσών Κομοτηνής. Ο πληθυσμός του τσακαλιού εξακολουθεί να μειώνεται τοπικά στην Πελοπόννησο (μεγαλύτερη πυκνότητα στη Ν. Πελοπόννησο) αλλά και σε περιοχές της Χαλκιδικής, ενώ παρουσιάζει διακυμάνσεις στη Φωκίδα. Οι πληθυσμοί της Θράκης είναι εύρωστοι και παρουσιάζουν σταθερότητα ή και αύξηση τοπικά. Ομοίως σταθερός φαίνεται ο πληθυσμός της Σάμου. Οι μικροί πληθυσμοί στην Κεντρική Μακεδονία απειλούνται άμεσα με εξαφάνιση</a:t>
            </a:r>
            <a:r>
              <a:rPr lang="en-US" sz="1600">
                <a:solidFill>
                  <a:schemeClr val="accent6"/>
                </a:solidFill>
              </a:rPr>
              <a:t> (</a:t>
            </a:r>
            <a:r>
              <a:rPr lang="el-GR" sz="1600">
                <a:solidFill>
                  <a:schemeClr val="accent6"/>
                </a:solidFill>
              </a:rPr>
              <a:t>Πηγή: Κόκκινο Βιβλίο, 2009).</a:t>
            </a:r>
          </a:p>
        </p:txBody>
      </p:sp>
      <p:sp>
        <p:nvSpPr>
          <p:cNvPr id="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pic>
        <p:nvPicPr>
          <p:cNvPr id="8194" name="Picture 2" descr="J:\1.Πανεπιστήμιο\Διδασκαλία\Προπτυχιακά\Πανίδα της Ελλάδος\source files\Σαρκοφάγα\Χάρτες Εξάπλωσης\canis aureus gree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8083" y="2281010"/>
            <a:ext cx="4453527" cy="374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9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227525"/>
            <a:ext cx="88569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err="1">
                <a:solidFill>
                  <a:schemeClr val="accent2"/>
                </a:solidFill>
              </a:rPr>
              <a:t>Ημι</a:t>
            </a:r>
            <a:r>
              <a:rPr lang="el-GR">
                <a:solidFill>
                  <a:schemeClr val="accent2"/>
                </a:solidFill>
              </a:rPr>
              <a:t>-ξηρή περιοχή με κάλυψη, ανοικτές εκτάσεις, περιλαμβάνοντας λιβάδια και φάρμες. Η φωλιά είναι στοά σε πυκνή κάλυψη. </a:t>
            </a:r>
            <a:endParaRPr lang="el-GR" b="1">
              <a:solidFill>
                <a:schemeClr val="accent2"/>
              </a:solidFill>
            </a:endParaRPr>
          </a:p>
        </p:txBody>
      </p:sp>
      <p:sp>
        <p:nvSpPr>
          <p:cNvPr id="9" name="Text Box 6"/>
          <p:cNvSpPr txBox="1">
            <a:spLocks noChangeArrowheads="1"/>
          </p:cNvSpPr>
          <p:nvPr/>
        </p:nvSpPr>
        <p:spPr bwMode="auto">
          <a:xfrm>
            <a:off x="179512" y="2909843"/>
            <a:ext cx="885698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Κυρίως νυκτόβιος οργανισμός, περνώντας την ημέρα υπό κάλυψη στη φωλιά. Μεγαλύτερη δραστηριότητα κατά τη δύση και πριν την ανατολή του ηλίου. Παμφάγο, τρώγοντας σπονδυλωτά, έντομα, φρούτα, πτώματα, σκουπίδια. Ιδιαίτερα ικανός κυνηγός μικρών σπονδυλωτών. Τέτοια κατασκευή ποδιών</a:t>
            </a:r>
            <a:r>
              <a:rPr lang="en-US">
                <a:solidFill>
                  <a:schemeClr val="accent2"/>
                </a:solidFill>
              </a:rPr>
              <a:t>,</a:t>
            </a:r>
            <a:r>
              <a:rPr lang="el-GR">
                <a:solidFill>
                  <a:schemeClr val="accent2"/>
                </a:solidFill>
              </a:rPr>
              <a:t> που επιτρέπει την διατήρηση ενός σταθερού ρυθμού τρεξίματος, χαμηλής ταχύτητας (12-16 </a:t>
            </a:r>
            <a:r>
              <a:rPr lang="en-US">
                <a:solidFill>
                  <a:schemeClr val="accent2"/>
                </a:solidFill>
              </a:rPr>
              <a:t>km/h)</a:t>
            </a:r>
            <a:r>
              <a:rPr lang="el-GR">
                <a:solidFill>
                  <a:schemeClr val="accent2"/>
                </a:solidFill>
              </a:rPr>
              <a:t> για μεγάλα διαστήματα, καθώς αναζητά τροφή. Βασική κοινωνική ομάδα το μονογαμικό ζευγάρι, συνήθως ομάδες των 5, αλλά και πιο πολυπληθείς με 30+ άτομα, με κυρίαρχο ζευγάρι. Συνεργασία στο κυνήγι και στην ανατροφή των νεαρών. Συνηθίζουν να επικοινωνούν με ουρλιαχτά.</a:t>
            </a:r>
          </a:p>
        </p:txBody>
      </p:sp>
      <p:sp>
        <p:nvSpPr>
          <p:cNvPr id="11" name="Ορθογώνιο 10"/>
          <p:cNvSpPr/>
          <p:nvPr/>
        </p:nvSpPr>
        <p:spPr>
          <a:xfrm>
            <a:off x="2199478" y="805045"/>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C. </a:t>
            </a:r>
            <a:r>
              <a:rPr lang="en-US" sz="1700" b="1" i="1" err="1">
                <a:solidFill>
                  <a:srgbClr val="C00000"/>
                </a:solidFill>
              </a:rPr>
              <a:t>aureus</a:t>
            </a:r>
            <a:endParaRPr lang="en-US" sz="1700" b="1">
              <a:solidFill>
                <a:srgbClr val="C00000"/>
              </a:solidFill>
            </a:endParaRPr>
          </a:p>
        </p:txBody>
      </p:sp>
      <p:sp>
        <p:nvSpPr>
          <p:cNvPr id="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spTree>
    <p:extLst>
      <p:ext uri="{BB962C8B-B14F-4D97-AF65-F5344CB8AC3E}">
        <p14:creationId xmlns:p14="http://schemas.microsoft.com/office/powerpoint/2010/main" val="78979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616020"/>
            <a:ext cx="885698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4 ζεύγη</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Νωρίς την Άνοιξη. </a:t>
            </a:r>
            <a:r>
              <a:rPr lang="el-GR">
                <a:solidFill>
                  <a:srgbClr val="00B050"/>
                </a:solidFill>
              </a:rPr>
              <a:t>Γεννήσεις</a:t>
            </a:r>
            <a:r>
              <a:rPr lang="el-GR">
                <a:solidFill>
                  <a:srgbClr val="333399"/>
                </a:solidFill>
              </a:rPr>
              <a:t>: Μάρτιο-Μάιο</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63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με 1-9 μικρά (συνήθως 2-4).</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11 μήνες, αλλά σπάνια αναπαράγεται τότε, λόγω περιορισμών ιεραρχίας.</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8 εβδομάδες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a:t>
            </a:r>
            <a:r>
              <a:rPr lang="en-US">
                <a:solidFill>
                  <a:srgbClr val="333399"/>
                </a:solidFill>
              </a:rPr>
              <a:t>16</a:t>
            </a:r>
            <a:r>
              <a:rPr lang="el-GR">
                <a:solidFill>
                  <a:srgbClr val="333399"/>
                </a:solidFill>
              </a:rPr>
              <a:t> έτη σε αιχμαλωσία, λιγότερα στη φύση.</a:t>
            </a:r>
          </a:p>
          <a:p>
            <a:pPr algn="just" fontAlgn="base">
              <a:spcBef>
                <a:spcPct val="0"/>
              </a:spcBef>
              <a:spcAft>
                <a:spcPct val="0"/>
              </a:spcAft>
              <a:tabLst>
                <a:tab pos="900113" algn="l"/>
              </a:tabLst>
            </a:pPr>
            <a:r>
              <a:rPr lang="el-GR">
                <a:solidFill>
                  <a:srgbClr val="333399"/>
                </a:solidFill>
              </a:rPr>
              <a:t>.</a:t>
            </a:r>
            <a:r>
              <a:rPr lang="el-GR">
                <a:solidFill>
                  <a:srgbClr val="00B050"/>
                </a:solidFill>
              </a:rPr>
              <a:t>Λοιπά χαρακτηριστικά</a:t>
            </a:r>
            <a:r>
              <a:rPr lang="el-GR">
                <a:solidFill>
                  <a:srgbClr val="333399"/>
                </a:solidFill>
              </a:rPr>
              <a:t>: Τα νεαρά παραμένουν στη φωλιά για 3 εβδομάδες, κατά τη διάρκεια των οποίων η μητέρα παραμένει μαζί τους το περισσότερο διάστημα.</a:t>
            </a:r>
            <a:endParaRPr lang="el-GR">
              <a:solidFill>
                <a:schemeClr val="accent2"/>
              </a:solidFill>
            </a:endParaRPr>
          </a:p>
        </p:txBody>
      </p:sp>
      <p:sp>
        <p:nvSpPr>
          <p:cNvPr id="7" name="Ορθογώνιο 6"/>
          <p:cNvSpPr/>
          <p:nvPr/>
        </p:nvSpPr>
        <p:spPr>
          <a:xfrm>
            <a:off x="2199478" y="90872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C. </a:t>
            </a:r>
            <a:r>
              <a:rPr lang="en-US" sz="1700" b="1" i="1" err="1">
                <a:solidFill>
                  <a:srgbClr val="C00000"/>
                </a:solidFill>
              </a:rPr>
              <a:t>aureus</a:t>
            </a:r>
            <a:endParaRPr lang="en-US" sz="1700" b="1">
              <a:solidFill>
                <a:srgbClr val="C00000"/>
              </a:solidFill>
            </a:endParaRPr>
          </a:p>
        </p:txBody>
      </p:sp>
      <p:sp>
        <p:nvSpPr>
          <p:cNvPr id="5"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spTree>
    <p:extLst>
      <p:ext uri="{BB962C8B-B14F-4D97-AF65-F5344CB8AC3E}">
        <p14:creationId xmlns:p14="http://schemas.microsoft.com/office/powerpoint/2010/main" val="264401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108520" y="980728"/>
            <a:ext cx="920182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err="1">
                <a:solidFill>
                  <a:srgbClr val="C00000"/>
                </a:solidFill>
              </a:rPr>
              <a:t>Vulpes</a:t>
            </a:r>
            <a:r>
              <a:rPr lang="en-US" sz="1700" b="1" i="1">
                <a:solidFill>
                  <a:srgbClr val="C00000"/>
                </a:solidFill>
              </a:rPr>
              <a:t> </a:t>
            </a:r>
            <a:r>
              <a:rPr lang="en-US" sz="1700" b="1" i="1" err="1">
                <a:solidFill>
                  <a:srgbClr val="C00000"/>
                </a:solidFill>
              </a:rPr>
              <a:t>vulpes</a:t>
            </a:r>
            <a:r>
              <a:rPr lang="en-US" sz="1700" b="1" i="1">
                <a:solidFill>
                  <a:srgbClr val="C00000"/>
                </a:solidFill>
              </a:rPr>
              <a:t> </a:t>
            </a:r>
            <a:r>
              <a:rPr lang="en-US" sz="1700" b="1">
                <a:solidFill>
                  <a:srgbClr val="C00000"/>
                </a:solidFill>
              </a:rPr>
              <a:t>– </a:t>
            </a:r>
            <a:r>
              <a:rPr lang="el-GR" sz="1700" b="1">
                <a:solidFill>
                  <a:srgbClr val="C00000"/>
                </a:solidFill>
              </a:rPr>
              <a:t>Αλεπού – ΝΕ</a:t>
            </a:r>
            <a:endParaRPr lang="en-US" sz="1700" b="1">
              <a:solidFill>
                <a:srgbClr val="C00000"/>
              </a:solidFill>
            </a:endParaRPr>
          </a:p>
        </p:txBody>
      </p:sp>
      <p:sp>
        <p:nvSpPr>
          <p:cNvPr id="15" name="Text Box 6"/>
          <p:cNvSpPr txBox="1">
            <a:spLocks noChangeArrowheads="1"/>
          </p:cNvSpPr>
          <p:nvPr/>
        </p:nvSpPr>
        <p:spPr bwMode="auto">
          <a:xfrm>
            <a:off x="42979" y="1847726"/>
            <a:ext cx="4449411"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Συνήθως κόκκινο-καφέ τρίχωμα, αν και υπάρχει ποικιλότητα. Ουρά μακριά, παχιά, και φουντωτή και η άκρη είναι λευκή ή φέρει τουλάχιστον κάποιες λευκές τρίχες. Λεπτό ρύγχος και λευκό άνω χείλος και ενίοτε σκουρόχρωμο σημάδι σε σχήμα σταγόνας κάτω από το μάτι. Συνήθως λευκό τρίχωμα κάτω από το λαιμό. Μαύρο ‘τελείωμα’ στα άκρα. Ξεχωρίζει από λύκο και τσακάλι, όντας πιο μικρόσωμη, με κοντύτερα πόδια και μεγαλύτερη ουρά. </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sp>
        <p:nvSpPr>
          <p:cNvPr id="17" name="Text Box 6"/>
          <p:cNvSpPr txBox="1">
            <a:spLocks noChangeArrowheads="1"/>
          </p:cNvSpPr>
          <p:nvPr/>
        </p:nvSpPr>
        <p:spPr bwMode="auto">
          <a:xfrm>
            <a:off x="3174" y="5622339"/>
            <a:ext cx="45290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58-90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rPr>
              <a:t>32-48 </a:t>
            </a:r>
            <a:r>
              <a:rPr lang="en-US" sz="1600">
                <a:solidFill>
                  <a:srgbClr val="C00000"/>
                </a:solidFill>
                <a:cs typeface="Times New Roman"/>
              </a:rPr>
              <a:t>cm</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a:t>
            </a:r>
            <a:r>
              <a:rPr lang="el-GR" sz="1600">
                <a:solidFill>
                  <a:srgbClr val="C00000"/>
                </a:solidFill>
              </a:rPr>
              <a:t> ♂</a:t>
            </a:r>
            <a:r>
              <a:rPr lang="en-US" sz="1600">
                <a:solidFill>
                  <a:srgbClr val="C00000"/>
                </a:solidFill>
              </a:rPr>
              <a:t>: 5,5-9,3</a:t>
            </a:r>
            <a:r>
              <a:rPr lang="el-GR" sz="1600">
                <a:solidFill>
                  <a:srgbClr val="C00000"/>
                </a:solidFill>
              </a:rPr>
              <a:t> </a:t>
            </a:r>
            <a:r>
              <a:rPr lang="en-US" sz="1600">
                <a:solidFill>
                  <a:srgbClr val="C00000"/>
                </a:solidFill>
                <a:cs typeface="Times New Roman"/>
              </a:rPr>
              <a:t>kg, </a:t>
            </a:r>
            <a:r>
              <a:rPr lang="el-GR" sz="1600">
                <a:solidFill>
                  <a:srgbClr val="C00000"/>
                </a:solidFill>
              </a:rPr>
              <a:t>♀</a:t>
            </a:r>
            <a:r>
              <a:rPr lang="en-US" sz="1600">
                <a:solidFill>
                  <a:srgbClr val="C00000"/>
                </a:solidFill>
              </a:rPr>
              <a:t>: 3,5-7,8</a:t>
            </a:r>
            <a:r>
              <a:rPr lang="el-GR" sz="1600">
                <a:solidFill>
                  <a:srgbClr val="C00000"/>
                </a:solidFill>
              </a:rPr>
              <a:t> </a:t>
            </a:r>
            <a:r>
              <a:rPr lang="en-US" sz="1600">
                <a:solidFill>
                  <a:srgbClr val="C00000"/>
                </a:solidFill>
              </a:rPr>
              <a:t>kg</a:t>
            </a:r>
            <a:endParaRPr lang="el-GR" sz="1600">
              <a:solidFill>
                <a:srgbClr val="C00000"/>
              </a:solidFill>
            </a:endParaRPr>
          </a:p>
        </p:txBody>
      </p:sp>
      <p:sp>
        <p:nvSpPr>
          <p:cNvPr id="2" name="AutoShape 4" descr="data:image/jpeg;base64,/9j/4AAQSkZJRgABAQAAAQABAAD/2wCEAAkGBxQSEhUSExQVFhQXFBQUFRcVFBQVFBUUFhQWFxUUFBQYHCggGBolGxQUITEhJSkrLi4uGB8zODMsNygtLisBCgoKDg0OGhAQGiwcHCQsLCwsLCwsLCwsLCwsLCwsLCwsLCwsLCwsLCwsLCwsLCwsLCwsLCwsLCwsLCwsLCwsLP/AABEIALkBEQMBIgACEQEDEQH/xAAbAAACAwEBAQAAAAAAAAAAAAACAwEEBQAGB//EAD8QAAEDAgQDBQYFAwIFBQAAAAEAAhEDIQQSMUEFUWETInGBkQYyobHB8BRCUtHhI5LxFWIHcqKywhZDU2OC/8QAGQEBAQEBAQEAAAAAAAAAAAAAAAECAwQF/8QAHxEBAQEBAAMBAQEBAQAAAAAAAAERAgMSITFBE2Ei/9oADAMBAAIRAxEAPwD5tQp7K/2IASsO0BOddVhVYwzK0aIsl5ICNpACKXXfsoBhdCIoiaQQ1imByE3VCsygBE5sJwFkVVhSbJ7aaTUQIfUQlxUEImhUC1t03KjY1EWqABSUBqsiyU8oOACQ8J2QptClOqCtSBNlew+E3KeykAj/ABEKB7WgBIemU6wK5xVwV2NJQvplqtMbukYqorgOmZCVkvZHhU2wKmICroqZqQrOKqToqj+aoMOnVA+vFgqlWtskzKWi010g+X38VEc03Ct18PqFFS+iqF/e65M7Ncil0QrTSFWiykFYMWAJSqimkFL1VILkTSjLEp7YQODoQvxCQHKcqIYx8qw51rJDKSexqKEEwkucm1CltCBZZKNlNG4hLc9Aw2VigAVnFxTqFeEFnEMQiihNWU0PsgWTClhUF4XB6C3SvZPq4a0rN7aFZp4smyimU2hPpMQUWJtVvJWVA13xoqThKudna6z69SFYjn1cqX+IlVahlBTaZSi6Tdc4yCPMfX4fJJum02k6KaK7qcrm4crUw2Em8J9TCgJRSw9CJ6iPX/Cd2cJtS0Rzv4JdVwI6/t/laFaei5EuQUC9G1wVZr0WZStLbaiJyoh909tRBZaEFQKG1FDnIIFFNp00JqWQGqgZUq7IG1FXcbq0ygc+USXgTljUJUG7RVYJNlZp1wffkDoNhrc6HomYhzWwWze94Ij91ANHD81FWijcx7XgOlrsshkQI681o9gIQZLaBQPoFbgpDZUsTTKCgGQgLlb/AAzlwwhKYioEwMKts4c4KwzClFZjKZJWhQwZ1Vyjw+8q/TpQmCmyiQm9mrmUKKtK0oMrECFj4pplb1RsqrUww3V0ZNGjKsDDQtDD0RKfWpIjGdTurVEAJuIoTojwtDmgJr7+SEOt439UWItA15+Ef4S3FL9UAFr8/v5pZpz8vvzUufeCd7fX4oK9SCiD/DrkH4pcoMClcgcyApe+SSuwwlw8z6An6IAo1/RtKNhQ0hZx5N+ZA+qBpVVazqO0VcuUApqLOdRmQNKkKwOYtCrXeHiowOp2ygyT2hO0AXH7IeBYI1q7GAA3l0kgZRcyQtyngH16jn27NhynUEAmO6COVkqMChgoBcBcxMAxe8SfFHiMHnAN+6LSJH8Lar0S10SYgtyFoBaAbmQPGPEIcPTMgB2UXJhoc50gNLRIt/Kxsa9azMJ2jnuc7v2LTLrsgTLRyI5LUJBAhPrYI0HsqT3C7LeZBsCSdBy+yq3GsM6hXcxxlru8wgWIPhvrYKz9RNN0Lm1ASqgrSFawVPous+MUdRwCOkWoq1EHVJDANE3T8X2050CB9GNlYwGJHJPx1cZVF0jDPCPEALPZWS62JKhFwESpxOIEQqgcSElrCSpgRiKpCQ55Kv1GAoMrRuqsKwtIkqy9jpXUq4arBxIKn0VnOjXokl6XxSvCzaeNTBoPF78j9P2XVCIMfP5LOdiSd0JxMJIUVatB9f2QzOqTiyGk8hEfCLeCGlU7uZ2kmBu87xyA3KuCxIXKt/qB/TT/ALVCCthtXHkx/wARH1Sw5NayGP5yweVz9Al0qZPqs4poEMJ5kAeV3f8AilJ9cgkAaAQPqfMyofTuhpcqWNkrim4dyFMbhygcyFcdiLJLXSVYjW9kcV2OIDne6QQV6fhPEKZxBa33ahJAHrJ+915k0m5AudUIeyoxxzAAtFjBFiEvKa9j7QT2dd+UOqUw3IJyhzHFriRzHvebVT9kqzn0TWewNd2zabI3a6A4x4eHunktTCPbXp/1GnN+aQCCddOoC85xHinYOLKFMNynWIjrl3WbZf419aXF+INp1g0nugkwL9SD4ysr2txxqinVZAhsCwnz5BZNPBPqkkzGrnbGL/wmYt3ad12gHdjfYNNlztak1cpua+g2o5gDgYc5pgO6xHzVPi/G6bBko02l5jvS6G/HVX+F0c2De0kh4LrQfQarzGQ58xF5OsESOYP0Sd5sX1X8JXxLxcN8QP5RsrvHvfCBf9N5urdD3Q0e7Y219f2PNZ/E6QaZF40MwfSVqd1PSNOkW83ySAZJGo0ECNd53UtrgvjKNCIcTY8xB0NgNPqsfD40ObAtqLmfnvN07A1YJOs+VxGqz11WueY2jhJ0c4a6d87aAnSZ+9F4rh9YCacPgAkEZT5X+iPDYrvdNxHhy2C2KOLa0CQToYiwnlmXP/XqN/5815OnxMtOV7S0zAvN1aOLkSNtfDmFsV+Gl/8AUDRDw4ZXAgPgTpHIFecxOG7N4iQxxjclpOrSeUTC78eSdfHHvjHV8QQqlTFlCSSCSlikSujCxRxPNPqYyAqIpbK2/CDKmGqmJxRcFXwlIk+qYacHyPyUU6t4G8geOyFGaRBhJrUoRUKxLgn1KZ0VxnairRJDS493LJPQEhrRzJhV3Yl7nAMJaLBrW2AHKfr4laWJpiAP0gC9riZsqbgGzbvHYbAj53UrQe3/APtf/c791yCB+kepXIaLsiKbhuS34Suw1AgF3kPE/sFcpiQf+ZvlAcVNWoAbWABgfurjO1Q/DQnPp7bwm06mYqyykHX5lDayqlJQ1i1K1AJJpBDVHKVABCu06d02swJhqqx7it32eh803F0gEsH5cx5ib+Cy6TVfotAc13X06oPTYLiopMyEAPEk7wYiQd91kmj21SwsdSBbrJK0cRSpuPfa6498XDgQALAd3VUeJ8QY4mlQBaJ774cCT7oA3gfWFw6jtHVsS0N7NgInbXxN7i87wqOMowAN7fvdaHDeHuGYkWnu3kbDXxHLcJ2OwWVw6gDUxHTyXHq/XXmDoUctIAZRLAXGdSf8dd1g0MEZdIsTuDY8wN/4XsMLRy0gyxBiDaxGv1KS/ClsRAsYi1x9YjXqsezWMWnhoBtp4WA8NPAoKmGk6RpAOkHS8TsVqOpuc6IEgTrJJEgCOtr9ITsNhSP1EGLdTqLbSAPRa9qmRiU+DNkmLuuY5xeI2t8UmnhO+QBGnUX0/de2bgoZGxyjXcEFzRzEj5rN/CZXuOhJDecW+anVq84x3cMIFiQd+nh5K2OHZm5ZMgD81rWjXnHmrdSpBvpvtcHn5fcJmHqd4wbaX28lytdI0aNAZbiTYnSRBEnp5LI9qcE7vNa2czczQNC9txbZbDBFrXBEaO5S09JuFHGXgkTGurtoBOnwtzXTx37Kx5Jsx827SWi3+d0mo8xZaGIoF1Wo2LZswgRAOunUFBXwhGy+hPs14mQ3NMqy3FmIT24bnZKdQug54zBJ/ClsO8/BXGUwEVSuIiERQyQ7znyNwrziJaOZHoSEoMDr/dv4hWcDTmo0/pBPoP8ACqKuNxPfcZBOYwI01gn9lRqFztN5k7nzVinRBk8/mjqMieWimNazfwx6LlczdFyZE2rb6ZLGhsgOcSZ12AHrKrVKRDj1myvOaRlP6Wz5kkj6JVGnDr/firzt+s24SyhAk2/bkEwVjBOg0aE00i43O+i6tSOg0H2St+rPsqZ3KHOKs9gVzaSeie6q15TmElPGGTqdCE9F9ldrDqrWGumOpwPNOoUln1b16v2TxjHtOHqRmBlk79B4QrXDuGNFR7HsBIByneF5Vks/qN94RfwK9JwPj5e4NqCXRAdztofNY74v8b57adXDAS0W6C8R5LHxbJMnmB81tYuqXjONBaLwPTxWI5jnOEXi/wAevReDyfHr8f1r4Cm3KGmMwGYaTuLdYUYnBjkNvDp6SfIoRhC4Nmzmi3jr9Vo0adr9B+3nKsmxm36xsRhSXMN4aXgjYyIHhcg+vNW6WGMt2u7r/wC2T8/kFpOa1ovz+n7ALO4hxNlMECCWlkX2y5h8o81rnx9VL5I1BhwNBz+JleUx5yuczcv87jNYFPre0RLiRoLDwnVHxAtcBU1DnEg3iQ2Mp5aLfk8N5m1nx+WW4wMc4j9+UH4JuFaT3hrBjxj7+KP8KTJFzN/hpCuMpgMnULzWPRvxdbV7toJ7rhOxBEHw/dI4nGQgE7GxvFrjqs817i4Np8COXxt0SsZXkQLmCLRzBMDx+S36/ZjO/rJou/rAwB3SDG50n/pWlDTss2tTyVJtGX4yI+DnfFR+NheybkeW/tWsThhFl57EktKvYriZiAs11XNqtTWLgadaSPFRUdLuitUqIR18OLeErr61i9TFNlWAQPH01j5+SsYR/wDSqOOohrdtRDvKCpfQA7334J2IZkpsZaHHOI1u0a+vwT1xPaKVDX4oX1rHmjbTOnMxb4qG0dSSN+u/TqpZWpSOydyXJ2Vv63en8qFMq6v4i/dGv0AhDlAbG64QLnUqHN5LrHK36ZTFs/kPFGKlkYAy5RsJPidfohawKxml1HqaI5qXU41XAKpItMAKW4rnMtb/ACubSsprefVh1MFoO6MOspw7e9B0hOOHEKNFYVxiDurWAdlqNMaPZ/3BVY9AreHcPei4IQejwggVmdAR/dB+aPBs0Q4ZkGpJn+mb+L5CscPZJH30XyvLHv8AF/WHxfiNSnWc0GwI25hJZxWqdTbMHdbaBRx1wdXqRGsTbblCo5YEhfS55nrHgvX/AKqziuKvdafuVQOJM9686qHjdDVYukkZtpzXwDymy1+E4oQaTjZ0FvJrxv5ix6LCaCGRzKKlI+qz1NmVef3Y9TTp93QjUQbEdFn4p5Ewdrgix8ufXolcDx0EsqGxGYHkQBr0j5K7xDBmQbzaR0K+d5fHeK9/i8k6jz9dxZUB/KYnS0mJUdpmdbYGTsQbmFZrgnumC0GRI0I6/HyWNhcWMgGjhbwGhEeQTrn5OovN+3mr2IIzgagt882sHyLvVVqlAJmEeHVCCCWluU2mCXTmHIjVHWoOBJIkDUyBMxBhevwdfJK8nm5u2xQfhGxKU+iANFfI9Ck1GBejHBUa1PAkR6fVFNkIby8lDCjTkRP3yT+JGXCQBlAGsiNdPP4LqYDiAdZ9V2JqAvNrgxKf0/hGWbnYfZhVyz00hPIPrIQUzb59fv6qLpP/AOB8VysdqP8Ab/af2XLLevRO9la3db3TPuuE5dJgmEkeymInugO7+TumZcLmB03X0n/UszD2bC4Bs5iMrBA5m58go4HSqMYM+UvMuJLj+ckwBFlvWMeKo+xuJv3QJ66K5hvYV7jJf4wLTynf+F78NJ94+TZA8zqVYaYHID0CnsuPBH/h7u+tA1NlbwP/AA9pkS97xJsBGnWea9bT/qGfyDT/AHHn4K4Fm9U9Y8qfYGhEBzh5qG+wNL9bl62UUqe1ayPGO9hGz77vLXoVTd7HFry3PY3ZHPeeS+gP57hVMeSWy1pc9vebHOIieswk6o8XifYR5aC2oJiSIWfU9lKtMkBwJDS4zaw1A9F9K4bVa9gcDeIcNwRq0+CnGYdhGd35A467ZTM+Sl7/AIY8BiHANcRqWj/ubutDg9OXAcmysKiwue9hMSLcxcaL0fs7erB8B1Xg/bI9v5LXn8bwDK5z6tVrczzA8TKsUfY6sRmDmubFoXseKeytKvJcXSdxFvBIpUjgaYpNFSs06QJcJ2XvvkeH1+vAf6NUNQ08hkfVOq+yOJiQ0G+kr0LalVuKEDJ2ggh5BIg9F6LF8TbRLWOe3M7QT8fBTm3lflfL38FxAOU0nSNQPmuPB8Q0gGk4ZjAkanZfVaWEqFxfLYcB6KxUwkmXGRpGw+zHn8NXtJHxqpw+tTIzMcHTaxg3AIvrqtzgAJbUpPBBaGlsgiGmZbe9jMeK+h4zh7agyVGh4vGzhOpY/Y9J9BZeV4vRc0NJDi4UssklrhkeA5r3NkEGDDgQRaZvOO7Oucrpz8vx5XibOzcGxroeVl5njHC6lB/aZHAPvMSBYONucE6r2QwLsTWbTZMkH3iIDSLklouNL3Xsi+liG/h67TnyvD594Gl3XBpFyJOYbkXIvJ5eCfLL+Ovmv2Wfr5N7P4V/vuDhmGZsyQWi5yzymY8eS1+KUhk7RrSCBDgI7wBmwNv8r37sIxruyjuMw4cMuxzQ0t6OgO/5gV572g4dkzGwa9pdTsQLidPPT+FfJzZnXLPHW/KwKfsxiXsa5jA4HQz+q7f28Uqr7K4uA7sxEayIj9UnaF6PhPEBSYKQdNGs8Nq+8RRzEy9rgIhxkESMpMiZXscXxRgAJnJla/QgGbgC2wBMb93nB7897Njj1xlx8gxPCK1O1RhFvuyodg8mGtM6QAfsr6Z7au7ajnoPuAD3XbG8GPD53mEj2f4bApVS5zHH+m57S2XBzTq0tIjM2mBvEGyS/Ux87bTfnhwLYvJBG9rx0KOnw6tU0pvPIwbx1Xuva7DO7fC0iWHO8/1CA1zRLBLm6O1MDTXwHoMRhrhsumYdEN1F3DIALtBN/wBMbrX9M+PkLeH1YzFpygi50BJsDyV3B+yuIrTlZaxkkAQ4S0iNiIPmvZcUaMVUNGk2KNKGve0dwPLS5zRzcGjLybmfN8q1uD5m0mtymabRlOnaMImD1+qv/Ux4H/0HieTf7j+y5fSv9TbzHxUJpi+Aislh/RGHLIMFS5s2IkFBKY0hRYYFKhrhCjOimSuCAFG2VBIClFCKQouK5kTAjnb5qvjRVfTc1oEmBMwI3n73WhAROcl+keEo8Ardo9z2axBaZmdZ5EEeF1t8Owrqb8xaRpBhegyoXCFy/wAud10vktmEhzyizvHNNaRyUrpa54p1aDXHM5jS4bkX9QkYLhVOk8vDCXG8uOYieRddaQK4lNMEK5/SlOqkgyLEW3i0Edf5U9r3sv8Atn4o0yCo/FugAtiD7xIi0w74AEW1KyeJZqheabXOmCeUi0jn/BXoMoQ1GNMSJgyOh5g7LPXOzGubl15DhvAqlMl7mSTcDNle0/qp1Ae6emh00UPo1mOqV3sdWpkgVGsGTFU3sb3arA0gPcA4jukSDIkL1YqZTBmJs4xefymN/nbdU8bWbSJqCAQMz2ggGowA3E6ubr6jcLXMyZDrrbrzXCMcaj3VW1ATTcyleWte1zmu79OT2VTM5gsIztfqr2LxdLEAtq9wMeHhlYZSXEAhs7gyRlGoPURPGuEh84iiWMrhk54llYOzTTqR7zTLQHaiyRgOKtfFKsHMxIBFVpmHAGCW/lc3w2EaBbxlnVeJUcMxz2tHfFQGiSC03jI5tz4nS3VTwP2hoh5wdRzalN4L6Ly4ODWi3ZVifdIy908okgq9xTCgd9vYvgBrWBgbmExlJzZd4BtBAvsfI+0nD6bmjsmCnUaXujPJDszyKTaUyXEsDYgESNd2Z+FrT4vws0s7qAcaRuWXLCwzDmuN2t05zlNo1p8M43ia0DJFOkWvcZgAU3h7hmPvaGAOY6o63Faj20HUXvAqvLKlHK0hpbZwcSBGZxgTcAybytnhOGY1jjUpltOqZY4D3YEAEtuCYLgeUA6AJiD9oHZuI4dgEltF7wNLxULSeksarHH+Idg1lSk6BDyQRnaxmRziQNQQGGG7xAiV5LAVMTU4hSrGm57GUqbD2bSWECi4XcRAdmc4a626rbwfB8RUxDH1muZRY97y1zwXPILexBDSQWNDW+bTa6sWtLg2GeKdGm65DXVKri2JfUkumTLpLnjMAJutao8k5M19TH5Rz6E7euyOm4wXEXcZjkPyjpb4koWMI5Em5PM/cDyV1mlfgaX/AMbf7VydJ6LldQ5qkGOSWwocTWyMc8icoJ9FkPDkSxxxvuNf2ZMuLSA6XWaHd0AHM4zGW17JzOOsIOVj7CbhobGdrCS4EwBnBJjQEiYKmxcrVaAjACw6ftI2bUqjjacuUCSWABpeWl05xEgTC28NiBUY14BAc0OE2MG4kdRB81NXBNKYoAUhBJTGIAFDTKgZlCkALgpKiuyKMqNolSeqmgMqkeCkEKHFP0RlUjwUAow5NFau27CLd6D1EGR8B6JxCl0KAVQIagLSmF0IC5ADmbG4KWcMASRqY1ubCwn4qzCEq6Mh/D3teCzLlm7HOcMkk5nUiJg392IttdHU4NRc/PUY1zhEFwmImDHO5WpCh0K7Rm4rDvLm5cvZz3hmc10cxls7wMJDeA4cZiKY7xJcCSWuJ1JaZExaeVlqOKXmV1FPBcLpUQRSphgdBdF5I0mVZLBEbfcI5QPKogdLISuJQi5REOKB5ROEICbKoiyhRnXIDCZKTQ91vgPkmDVAbeQt4IwUKIKAntBBBuCCCDcEHUEckTSlNRhRTYRNCEI2JVSCpYQuapKyCzrsyWpKYpgdCEvlKcpTA8ALiUoIgoDzqc6WFyuINdCAqSoqShBSyuYqh2ZAXIBooGiA88bocyWuCol4lLypiU9US7xUFnVAFyCIhCSock1FWTDVQB6SUpi3gtZ+i5IXKYP/2Q=="/>
          <p:cNvSpPr>
            <a:spLocks noChangeAspect="1" noChangeArrowheads="1"/>
          </p:cNvSpPr>
          <p:nvPr/>
        </p:nvSpPr>
        <p:spPr bwMode="auto">
          <a:xfrm>
            <a:off x="155575" y="-2133600"/>
            <a:ext cx="6553200" cy="4448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0" name="Picture 2" descr="J:\1.Πανεπιστήμιο\Διδασκαλία\Προπτυχιακά\Πανίδα της Ελλάδος\source files\Σαρκοφάγα\vulpes sket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970" y="1556792"/>
            <a:ext cx="4370388" cy="2597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www.lhnet.org/assets/Carnivores/Red-fox/Red-fox-Vulpes-vulpe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1320" y="4315346"/>
            <a:ext cx="4113688" cy="24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342415" y="1091409"/>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Ευρώπη</a:t>
            </a:r>
            <a:endParaRPr lang="en-US" sz="2200" b="1">
              <a:solidFill>
                <a:srgbClr val="C00000"/>
              </a:solidFill>
            </a:endParaRPr>
          </a:p>
        </p:txBody>
      </p:sp>
      <p:sp>
        <p:nvSpPr>
          <p:cNvPr id="10" name="Ορθογώνιο 9"/>
          <p:cNvSpPr/>
          <p:nvPr/>
        </p:nvSpPr>
        <p:spPr>
          <a:xfrm>
            <a:off x="2199478" y="157610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V. </a:t>
            </a:r>
            <a:r>
              <a:rPr lang="en-US" sz="1700" b="1" i="1" err="1">
                <a:solidFill>
                  <a:srgbClr val="C00000"/>
                </a:solidFill>
              </a:rPr>
              <a:t>vulpes</a:t>
            </a:r>
            <a:endParaRPr lang="en-US" sz="1700" b="1">
              <a:solidFill>
                <a:srgbClr val="C00000"/>
              </a:solidFill>
            </a:endParaRPr>
          </a:p>
        </p:txBody>
      </p:sp>
      <p:sp>
        <p:nvSpPr>
          <p:cNvPr id="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pic>
        <p:nvPicPr>
          <p:cNvPr id="3074" name="Picture 2" descr="J:\1.Πανεπιστήμιο\Διδασκαλία\Προπτυχιακά\Πανίδα της Ελλάδος\source files\Σαρκοφάγα\Χάρτες Εξάπλωσης\vulpes vulp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928" y="2131193"/>
            <a:ext cx="4362145" cy="4538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53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227525"/>
            <a:ext cx="885698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Σχεδόν απεριόριστη προσαρμοστικότητα σε  μεσογειακά περιβάλλοντα., περιλαμβάνοντας μωσαϊκά θαμνωδών, δασωμένων και καλλιεργούμενων εκτάσεων. Επίσης σε βουνά, ακόμα και πάνω από το δασικό όριο, σε αμμοθίνες και κοντά σε κατοικημένες περιοχές. Φωλιάζει σε στοές, τις οποίες είτε ετοιμάζει μόνη της, είτε προέρχονται από ασβούς και κουνέλια, τις οποίες διευρύνει, ενίοτε συγκατοικώντας. Οι φωλιές έχουν συνήθως 2-4 ανοίγματα και η καθεμιά χρησιμοποιείται ορισμένες μόνο φορές. </a:t>
            </a:r>
            <a:endParaRPr lang="el-GR" b="1">
              <a:solidFill>
                <a:schemeClr val="accent2"/>
              </a:solidFill>
            </a:endParaRPr>
          </a:p>
        </p:txBody>
      </p:sp>
      <p:sp>
        <p:nvSpPr>
          <p:cNvPr id="9" name="Text Box 6"/>
          <p:cNvSpPr txBox="1">
            <a:spLocks noChangeArrowheads="1"/>
          </p:cNvSpPr>
          <p:nvPr/>
        </p:nvSpPr>
        <p:spPr bwMode="auto">
          <a:xfrm>
            <a:off x="179512" y="3690898"/>
            <a:ext cx="88569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Κυρίως νυκτόβιος οργανισμός, εντούτοις και ημερόβιος σε θέσεις που δεν ενοχλείται. Συχνά περνά την ημέρα κρυμμένη στην επιφάνεια (ανάμεσα σε πέτρες, κάτω από ρίζες κ.λπ.). Γενικά παμφάγο: τρωκτικά, </a:t>
            </a:r>
            <a:r>
              <a:rPr lang="el-GR" err="1">
                <a:solidFill>
                  <a:schemeClr val="accent2"/>
                </a:solidFill>
              </a:rPr>
              <a:t>λαγόμορφα</a:t>
            </a:r>
            <a:r>
              <a:rPr lang="el-GR">
                <a:solidFill>
                  <a:schemeClr val="accent2"/>
                </a:solidFill>
              </a:rPr>
              <a:t>, πτηνά, αυγά, έντομα, γαιοσκώληκες, πτώματα, φρούτα, μούρα. Δεν επιλέγει μυγαλές και ασπάλακες, αλλά θα φάει σκαντζόχοιρους. Επίσης σκουπίδια. Απαιτεί περίπου μισό κιλό τροφής ημερησίως. </a:t>
            </a:r>
          </a:p>
        </p:txBody>
      </p:sp>
      <p:sp>
        <p:nvSpPr>
          <p:cNvPr id="11" name="Ορθογώνιο 10"/>
          <p:cNvSpPr/>
          <p:nvPr/>
        </p:nvSpPr>
        <p:spPr>
          <a:xfrm>
            <a:off x="2199478" y="805045"/>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V. </a:t>
            </a:r>
            <a:r>
              <a:rPr lang="en-US" sz="1700" b="1" i="1" err="1">
                <a:solidFill>
                  <a:srgbClr val="C00000"/>
                </a:solidFill>
              </a:rPr>
              <a:t>vulpes</a:t>
            </a:r>
            <a:endParaRPr lang="en-US" sz="1700" b="1">
              <a:solidFill>
                <a:srgbClr val="C00000"/>
              </a:solidFill>
            </a:endParaRPr>
          </a:p>
        </p:txBody>
      </p:sp>
      <p:sp>
        <p:nvSpPr>
          <p:cNvPr id="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spTree>
    <p:extLst>
      <p:ext uri="{BB962C8B-B14F-4D97-AF65-F5344CB8AC3E}">
        <p14:creationId xmlns:p14="http://schemas.microsoft.com/office/powerpoint/2010/main" val="256055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616020"/>
            <a:ext cx="8856984"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Συνήθως 4 ζεύγη</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Δεκέμβριο-Φεβρουάριο. </a:t>
            </a:r>
            <a:r>
              <a:rPr lang="el-GR">
                <a:solidFill>
                  <a:srgbClr val="00B050"/>
                </a:solidFill>
              </a:rPr>
              <a:t>Γεννήσεις</a:t>
            </a:r>
            <a:r>
              <a:rPr lang="el-GR">
                <a:solidFill>
                  <a:srgbClr val="333399"/>
                </a:solidFill>
              </a:rPr>
              <a:t>: Μάρτιο-Μάιο</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52-53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με 4-5 μικρά. Η τροφική διαθεσιμότητα καθορίζει την δυνατότητα ζευγαρώματος και το μέγεθος της γέννας. </a:t>
            </a: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10 μήνες.</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6-12 εβδομάδες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έως 9 έτη στη φύση. Έως και 80% θνησιμότητα το πρώτο έτος. </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Κατά την περίοδο του ζευγαρώματος, οι όρχεις έχουν 6πλασιαστεί σε μέγεθος. Τα θηλυκά είναι σε οίστρο για 3 εβδομάδες και η γονιμοποίηση είναι δυνατή εντός 3 ημερών. Και οι δύο γονείς συμμετέχουν στην ανατροφή των νεαρών. Τις πρώτες ημέρες το αρσενικό φέρνει τροφή στο καθηλωμένο θηλυκό. Μετά τον απογαλακτισμό, και οι δύο γονείς φέρνουν τροφή στα νεαρά. Σταδιακά, το θηλυκό περνά περισσότερο χρόνο στην επιφάνεια για να μην δίνει στόχο στη φωλιά. Σε περίπτωση ομάδας, μόνο ένα, το πολύ δύο θηλυκά από τα περίπου πέντε θα δώσουν απογόνους, και τα υπόλοιπα θα συνεισφέρουν στην ανατροφή τους. </a:t>
            </a:r>
            <a:endParaRPr lang="el-GR">
              <a:solidFill>
                <a:schemeClr val="accent2"/>
              </a:solidFill>
            </a:endParaRPr>
          </a:p>
        </p:txBody>
      </p:sp>
      <p:sp>
        <p:nvSpPr>
          <p:cNvPr id="7" name="Ορθογώνιο 6"/>
          <p:cNvSpPr/>
          <p:nvPr/>
        </p:nvSpPr>
        <p:spPr>
          <a:xfrm>
            <a:off x="2199478" y="90872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V. </a:t>
            </a:r>
            <a:r>
              <a:rPr lang="en-US" sz="1700" b="1" i="1" err="1">
                <a:solidFill>
                  <a:srgbClr val="C00000"/>
                </a:solidFill>
              </a:rPr>
              <a:t>vulpes</a:t>
            </a:r>
            <a:endParaRPr lang="en-US" sz="1700" b="1">
              <a:solidFill>
                <a:srgbClr val="C00000"/>
              </a:solidFill>
            </a:endParaRPr>
          </a:p>
        </p:txBody>
      </p:sp>
      <p:sp>
        <p:nvSpPr>
          <p:cNvPr id="5"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Canidae</a:t>
            </a:r>
            <a:endParaRPr lang="el-GR" b="1">
              <a:solidFill>
                <a:srgbClr val="000000"/>
              </a:solidFill>
            </a:endParaRPr>
          </a:p>
        </p:txBody>
      </p:sp>
    </p:spTree>
    <p:extLst>
      <p:ext uri="{BB962C8B-B14F-4D97-AF65-F5344CB8AC3E}">
        <p14:creationId xmlns:p14="http://schemas.microsoft.com/office/powerpoint/2010/main" val="43964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Σαρκοφάγα</a:t>
            </a:r>
            <a:r>
              <a:rPr lang="en-US" sz="2800" b="1">
                <a:solidFill>
                  <a:srgbClr val="800000"/>
                </a:solidFill>
              </a:rPr>
              <a:t>: </a:t>
            </a:r>
            <a:r>
              <a:rPr lang="el-GR" sz="2800" b="1">
                <a:solidFill>
                  <a:srgbClr val="800000"/>
                </a:solidFill>
              </a:rPr>
              <a:t>Εξέλιξη</a:t>
            </a:r>
            <a:endParaRPr lang="el-GR" b="1">
              <a:solidFill>
                <a:srgbClr val="000000"/>
              </a:solidFill>
            </a:endParaRPr>
          </a:p>
        </p:txBody>
      </p:sp>
      <p:sp>
        <p:nvSpPr>
          <p:cNvPr id="4" name="AutoShape 4" descr="data:image/jpeg;base64,/9j/4AAQSkZJRgABAQAAAQABAAD/2wCEAAkGBxMTEhQUExQUFBQVFBUUFBUUFBQUFBQUFBQWFxYUFBUYHCggGBolGxcVITEhJSkrLi4uFyAzODYsNygtLysBCgoKDg0OFxAQFywcHBwsLCwsLCwsLCwsLCwsLCwsLCwsLCwsLCwsLCwsLCwsLCwsLCwsLCwsLDcsLCwsNyw3LP/AABEIALcBEwMBIgACEQEDEQH/xAAcAAACAgMBAQAAAAAAAAAAAAAEBQIDAAEGBwj/xAA5EAACAQMDAgMHAQYGAwEAAAABAhEAAyEEEjEFQSJRYQYTMnGBkaGxFEJSwdHwByMzYnLhFZKigv/EABgBAAMBAQAAAAAAAAAAAAAAAAABAgME/8QAHxEBAQEBAQACAgMAAAAAAAAAAAERAiESMQNBMlFh/9oADAMBAAIRAxEAPwCy3Vy1VbFToNtzVRrbGozQFbCqzVzGqSaZNEVErWb6kTQEVqc1paygLlNW2zQ26rVNAEFqrY1rfUbhpGpuNWluVo1FqAmblVXHrGNRUTQErKTR9oVCxaooJFBKnahrlE3qF93TgSQVIvFaURWNT0sQuamqjrDVV+2aFIIqiF++mqNQZqnfWi1MlJkcURo9aQaraqSlMOq0XUfWnen1c15/ZvkU40fUanD117NNUXLYoLS6yaMDzU4YVrWayiorKWHpJbWtsa0lYxqVK7lUzVrmhmagLGNQK1sVumSk1YBNRZakDTJILWKK0DVooCvbU1rDWE0BOoXDW91Vu9INBa0UqStUg9AVG1V9q3Fa3VsXKAKSpsaHDUPqNaF/ibMHapaD5EjFBiHNVlqW6zr2ntttd33clUtlys+ZkCfSaP0hS8huWXFwKJddpS4g82Q9s8gmgmM1SVqqY1FWpheyzQOoSiw9UXc0wXXVqK0Wy1gsVcqcDCtOKtuWoqhzVJVOajbukVJqrNIzbQ9Qiug0mskVxaGmOj1UUYHW+9rKULrsVlLD1MPQ967FVvfoDU6qsGmCzdmp2xSy3qaLsXc0AaBW2qDPVfvaAtqBWsBqwLTJtKlUeKizUw25qrfUXaaiKZLC9RLVvbVVw0gmbtQN7yovpnSGukFpVScev9Oa6az0fT2gN57AcABZkwSe5/kam9SKnLmtFpXczEAEc+p8vLBos6Q/uoRzBPiJg4jGcZ4ineqkQtpfCf4csec+nmasN0KhC+JzzH5BxgT5n5TWd/JaucwnbSMqF9zAIsuNoMRyJ4JkcDA7nFE9SsW7Vtbl9gqBVIBlvERIUKPib0jtR1q3NuHIIHxcBWJkkHzz/KlPV72+wU+J14wzQMxhZJxycc1XHV31PcmOC6jet6nUDYDuklgVCiB5jn6mfSmfRAdPq7exjO4cfDnlSO4Oa5gFrGpJIYEyrBlgkN6H7cV3Xs708/tH7TcB93YHvXnhnGLdsepaPoDWvXqIu6hbVbtxV+FXYL/xDED8UJcNX3LhYljySSfmTJqhqAiDUzWba1QGlWrQlU7ooixcmjRiq5bFAX7VOLi0HdSrlTYUkVCirlvNVG3VpVRWK9XbKruWYpGtGoNZQmaylowzuvS7UTR5StDSzWONdAadaZ6epW9HFEjSxQSLnFQQVebeKppBNGondQyJmiGTFMK2eqy9aaoTTJaKkBWkXFYBTDLzxRnQOmNfcMf9NTBn94wSAPqKAFsuwQASxgSYHzJ7RXZaVNiBEICLgMBJYgS0Dy9Se9T1b+jn+p668LK7yJCSYAzO3tHqBXlPSeva3U6q2itccMVNxHRPdrkliIHHkSZNemXuo2yrBRv24iWXdGee9CXNLti8hClsuuCBI/d4A+dc/wDHfNbfyz9Hd3TwoFxowMLiRE8j5dooRrEBNgcLulhKgEcwTyfoe5qk6gusKyHglviz2A+s1d0pGJcXpYiCnDFfOQcUp1Kd5sS1WplSSoCCOAQBnJk+Ed6TKzuZ3DJI27Aw8sk+I4Hbyo7rbkAh8r28MfTA/uBS3p2p8YGwSfgk4gGfDEZpzvKV40P0zpult6q4dUGJiUYK7FsZVRJgj1oH2g9pmuOtuzb9xprZxbwWduPeXSP3uwGYrq+p2ybbPuVmXO0ndInjxZFcFqdMzudkEscDODWk/JsReMplZvgrPGMzj81UNYM4MSM+c+Q5orRezdwr43WInDTHpwI/7prpelW7bHHAklp9Dn5VXzwpwUqZ4K/cjj5iqd48/wA08REDl9skeHwr5n0/UihdbYBMsmJMMAFIPkYInP0FOdl8SuatttFDuYj1x25HI+dbDVRGC3Jqu6KpS5VheaZBbiVBbdEtUWxVypsRWzUXs1cj1PBq/tJY2mrKYlK3U4rVVtKNsKK3cswardorHV4K2isJoIaqpLfmjQtahzAq8sKHumgNzRKULZopWpAPeWKqFXXzQ6NmmBKCpbJrLdXLgUya6WyJeBuYUhl3RO0sCA0ehimGn1F+9YbwC2iO1rchl7ibQdwngNu/B4pTcFG6DqFy2oVTIPZhjI4+80rDQce7UCQpkJgISSPEUtE8QAxMieY4pr7P9P8ACTcGWYseFaWMQdmDNA/+Rdrlq0NMr7wCtzcRHifBwYAifSarPtBe07NavSSMIzRle3w4B/GPI1l3Fc3Dvp3SLK3iVDDad0AyJjB25HbvVz3T75gCG7mIDY4J/wC6C6fdv3E3xEyQTxB/MfpR2j6Q1zxv/l+ZgHdjt6GuW7PJHRzZfaHYG4doOMqTMeKcYOJ/pVFzoQBndHfbMH595PrTvT27Vpfdr4xcYhi0ZgcH0gAVzfW9ZB2R8JCrumWEefcj81OrM+vKTaCq0EKJOBM0isqEksgmFyIB4g/P/upbztG6TgztmREjz/Wo7sAwHYEgkQJB+Xzz8we1bSsrD29cBWWgECQRMdpGOPkaT++gAwRIIxmBz27Qfx9aJLKy5BmAGAMGOSIOD3PyJpffBXar4AO2YIJUhgCe01X2QyzpR/qbEYSAceITnB7n5/ig9dd8TBiGGYglWg8bh3A8/vTjRIFQCMREj4sAnPnwKXdQsqGPwzyYO0w3723yPmP61pEX7c3rrbq2SZ4PB+reYOM1XYuziZI7+dXa6yRAGQD4cncJPAnuT9+1Aso7nxcqYyJBOcSRP9ir5qbDEGrFeqNNcDD1GGHkf6VM1ohdzUXFRRqnNAUMa3aepslSs2JOKuVNiQespgvTsVlVpYY63S0l1CRXWXbU0t1WimsLGjmLoNQtsaZ6jSRQnuaRt+8qt2rbIagRQG7XNGLxQlur6ZKr71WgrLwqCtQB9phW31AFLvemhtRqaCNv2kGte+n7H9IpIupoi1qaDdLoertbXbAZeQCOD5qe3AoXqmqtX/iEMe/IOKCS5IrTIOfLj68fmjNDrPZO825LNzxbTIOB4Asj55rsNVdEHEAAfSWA/nXCeznVU3ID/qL4QT3GMTXXa+5KGO4I9SeZ+9cv5JZW3NmF+ttl4PHuyYOQDyDx6frXOa+4rXJXOFkZjBA+vY/euo1t8FBtwGUGR24xXGXLgZmVhDAmcd5yfkcH03VnZI15tZuMuRuMGVgxIyZ+UCPnR/7OCDBBAIgQcAqYB8xz9xQGkujtJglR8wSwntnP2p7pLUTjaCImQPhOI8iR+SatNJtVqALjESS0bYjjkQD2j9TU77l7qT3jB4xmO49R/wAvShOtP7u5AAmOYzHDR6c/L7VDSLubgkEiM4EQQw8sHbVJOveH1EEDbjAOVI8uD58nil+uvSWXy+HwklSZnB9Yn0JMUXe9D2iSYw+YIjPDfUetKffHH7zeJZDZMEkR9O/liqhUt1G7PBOJDcGTMcweP7xVVkbsGSdp9CBGfn/Ws1LbhmVjiM+WCewDcT/EKLNuDM8qhjdyHGQMcED81rGdLLdw27gJ4ODnkGIb8zTRhS/U2/Bj1K+ZHmD37/ar+l3dyAEyQMHzGYq5UiakGiqzROm0pamErNsscU80GiA7Vmh0UdqcWbUUyQXT1lFVlBNEVRdis99UHaptVgHVWgaWXdOe1Obq0KyipMnZKhct0xvoKBuv2oAcCpVFq0DQEbgmh2FFGqjboAW7QF1TTY2arfT0yIjbINF6ZDRVyxWWkikYq1VpaqFNTJpykrYwcY9RzXeeyfVBfte7cgOvhHqIPHrH61wTGqU1TW2DIxBEwR2nuKXXOwS49IvWLqMy/uZj1xyPLJj6Cuc1+mhneCdyzjngj+h+tdp7PaldVpku8kgqQTMMuCT9M/WrE0K7tkBgAJJ8x5elcvX423Pbg+kWjuYRzyIwfBBI+rE/Q11+qWLUSZgEfWAQPWirWhtB8QIwO0dp/JofrNsbiuI3ET3llmPkQambIvy1x3tE2d3cggny3TtKn0ZTPoan7N2iAxImNojtggyPTFBdS3SkzIZhHeSzqSR9fyKc9NsbbcRDFBE9iFB/pVfLwsUa9yGhvEAp8gQIgsscQQp+tLNgDMqkkGDHDAjhge2R25BzRerYbi44GFDEghTgE+YEx8qp0bsWZyCecxjEj9V+5NaSpsSfpyKeZ3Bhn4pPIHkOI89tKNSAqKCTPw4EbVBja3r6+dOtZqJ3bgQwA787fDI+zH6Usv6gQx78ERzOJgdzE+k/fSIpY94EQ2NrEjHE/Ev6VTpb226PI48uYk/pVa2wSAJ4IzxJ4/Mf2Krv3JEiZVh9oyM+UCqS6fTWtxro+n6SlXSrPFdRpEgVcStt2YqwmKkxqgmmTe6sqMVlAK/fVNbtUrRNpJrKNKkjTVOot0YLVVXRTxOlF4UtvA09vWaEu6akZKQRVtujH0uKBvpFMJPioqRQr3/Oq/2igGEio3CKBXUVG5qKAIcih2uinfs17OtqlNxyUtAxj4nI52zwBgT513mm6PY0oAW0iMYEkl3Yn/cc/bFAeaDpd+NwtMRE4yfqOaGuSphgVPqIr1m8JxsXIjIHbt9qTdR6PaANzbHgghcgjyCwQPpRA88EkgKCSTAAySTwAK6voXs+6+8FwW9wCMVZFuefhgqT5SVpv0X2eSwfflTvZRtU593u5jzbMfT1ojqelVgMSRBwSIPOGnnj7UX+gY9A98jFbliyFJ8BsSDtPdkCgfemOrsBCSQQMme3f+lcZcN+1Lq7sq+KCTuCxlSVInyyMR3pbrP8VLJ0729rm4RtIYQV+9Z2HDrq/UrW/axggzuBiQcGf77USdWl9TtILKuTIkwPCfzXmNvqyageK4q3CSYYhTAyQJMRUdBqmtXPBdXJK7gQcNGD5dqz64q51He6vQB2D4BBJPrAI/lP0ohwI3SMhozhTAH9fzS3ovRrl9NzXW2htrr5ggkj8/muh1nTkWw0KfiEAcmCDH4j61nlX8nN6rRrmSCIBOBERx/7EfQirNLYW1bzneq7ZMcElp+cn7UTq+kAMyhjbAVWAOSVyefOABQPtDpYtA78hQfoCc/mrnhbpZqr5/zAYIWCDnGNw+pO4f8A5pM96ZgAjHc8AbT9cfSZrep1rFRA5K7hzO5BMHt/3QLmGwfi2x8wCCa25Z2Ipd4nESD5kgzP4ifWhdTgsAOY+pEQQfkKs1CkcfYSDxMz86Fv3jBB4gAGcgjg/iqS9K6BbJtW2PdFP4rorJpb0Sxt09oeVtf0qy7qIrRJgz1oCllnUbjTSytBNxWUWLNZTDntlFWqqirEaoiqvDVB1mtB61vmmTfuxUHtCrN9U3blLACv2qBuaSabgg1hsing1x/UdGRxSLVMVruOpabFcl1S0INFglKU6jmp3NbSC5d2vXVf4f8ASzq9UpKzasxcuHsY+BJ8yR9gak3rlhGs9PsCAH2IkeTPBM/LJ+lXWdQzKrMx9NoHO2DJP4irOoK10WxtwGkk47lR9PiNSusqoR/CdqgTJEQKAp1PULVogEwwUHe7bjkgZJ45ozTEXNpQgg5GM4MYnuaRarSbmB91NzcBgwpA73OxAEGM5iKa373u1JngH/kcfugfbHnTCWpvAbgWGxdzFu4A52+ZH84pGNVduqGAFtYDbWHi25MMRMGOaq6Z1G5e8dyLaRCpgkieWJEzIHl8qc2rOSf774pkVWbt0gmbcA8KxbzLQCBk+H80h9o+i3NUFG22x3ksxbbctE/eRj60367eZHQWBbB3i2Wc4BMYCD48Hz5jmo67X3HfZZVdimN5BLG53CrxhpBJPnSN5NqtBcW+mn8O52CL5Fi+0T5Z7V3Gv/wlv203pfRnE+FkKIfkQT+aG6l0wXhvb4BEvhCjnGCh4GPv3rp/Z72g1FgJa1AN5EWLZEe+P8O4TBBEZMdqmw9D/wCHN3WWHuWNRbi3t3JdHiTeIXbu+XnFdVc96wPigFg30Bk/XNLem+1lm6zidrA+K0/hYYBBg8j1opurIwi2Q0HdC5HYRNY9c++rnXhZ7QW2e5bYk7UZSx4JVclT6fF965rX9R95IHwbSB8pBCg/MCmXtnfykkgNJIkjEMK5m6ygeA4aYHPAI/QissutJZhZcv7SZXhQD/yWP6fmqm1ybs8GO0HjxfeB9aIe0SCDniZ7kDP6UCLIYcZnjyjg/WujlnRly6GUzBBUQTHMCfuZxSiyC9wIuSY45IIkj9atNxp93tJnAxkn5V1nsd0m3pz728SXIkQJCn7eVa882otx3dvwW1HkoH2FKdQ8nNXvrkdVMtb+nPkM8fWlmv042Blusf4jM+flitZwz+R1oCiiSTA5O0wPnRTe0GnRd0s3lA5P1NcTpNSiGXdiJyGBII48vr9K6bVe7uJtYACBEDyPxTHrFGQeiV9trMYRv/Zayudb2fQHDGPWZ/FZR8aWx0LCtoKI93UWt1ni9YqTWykVNa2aLBoZmoa9coi/QN6iQVZabNG2mFL9PRtoU9LFPUiIrhOsvzXY9UODXBdduwDSNxmskuQASZwBkmvon2E6Iuj0NlCNty4gu3f4i7iSG74ECPSuG/w09mFS2dbfXxNIsqwwqnHvIjk9vSvUbloP4iTkKoBMgKJP0mpps/bDljgA4EScCRjtJqn9jY5Mdok9gJn0nNTayDcCznn/AG8R4vP5VPq+vW0keQ4xLeZPkPU+VGDU7zFdoUwW+KY+GSSP++00J1OxbIFxtrNbHhPcfKcDtmlGr6u5GyyQdQQjMzr4LaE+sjgHAJjmlvvHfd/mG4dohVAXJBznAmcA+QqiZ1HqQtEM1xEG3dnKgcEMAfESSB4Z5+VNdN1hHUtDBFVXDlWCMCoMrPNcde6Jg6i6Cdki1b+Il9wIa4eD5dqaXLy3LbbmuEsALiqQCtmP9MDEQPLM+fNAL9R1JbgW3YO9mDlrlsSV3klyLjD45jI4miD04KFRUYAq1xgDIEljLt3niK1qbMWraoDhF3ANgW9mfFnxffANM7KG4NgUERi4SZxEACMnvOIgUBzyK12yy20VLanb4WIJYEkbp5ESSeZIq72WtgbXYXC24kBAJMjZtYxMcf3x1jdMGwgFVBUiFER2Jj8R3+1JdIi6ZTuJCC4zLgsfdgAAE4gyMZ/e+y+jDdZuWJYX9NuuMFA3IA21YJlgfPdn/b60N0fp9kCbLvYvk70QvKkQPCytgCDOTPhIph7RdUW4i+7XwsrS8lbh3oDK7gCAAzYIzB8qXdN1NuyqhVuPcVtuwEQT+62OQNo7fypZo3Bmu9nNbqdvvr9oKu5cW2LiMEcwTOfp9uMvezuusuGA94u4qoTkqO+3tj64Nek6S7cQ3WOEYloUbgW2gP65cg4Gd1GaacAgJ4V43YEYExzMYMSCflU2YqV5P/5ViCrpBMxiDA5pZ+3O1xowe/YCRE169qOjWiDbdQyho83UK3n5BScTJjma5jqHsiqsdhBBwkwS0gwD69p7mlJDtJemBUgkk3B8LY/Bpxotd8XvATA+4J5nzodOl3beGtxjExJWYkD51sHaNxAndgAZA7R8prblnTO6qupKFmGMTMY7jk/mqdS621DB4EDcqqeT5gk0J70KVZfCynxeWfIU0tWxdWDG4jtgkD0iD9K1l1nfCkuXnAbyBEmOeabaN2CLHiP8My5WO/yjFKtOTbuGFIIzABA4z+JonWWnubWDDBjwnBHyx9qj9qSuasgmFnJzJH43VlVsmTNtSZyWUSfnWVSceg7Kru1UNYKrvawRULY12o+8oF9UKit6TRoFXXoa5VvNa2UBVZMUV72BVQSqdTeAFSYHq2qwaQez/RDr9ULZBNpPHdMY2g4WfX9Jq7Wb71wWrQLOxgAfqfIDua9K9nul29DaWystcbxXXAMs3c+i8AUAZdC7toEKggDtjiq7RciIA8ULjkTk/iqdc8sduO328vpU7l/3aIRwCVtiOWIJLGe3P1AqTUf+QKlxHiAMHBxMAQe8ZriOt9Yb/NYtN3dtCfHu4Kkg8bf5Cun6hqLVi0XuKzF2wFUs7O5wmOew+nek3SvZZzde9qGSzuLMqnaWAYcmDCkTxnvVQirQ3bhmbiyV38MWI2iJ/iYkGSTimNjU6kW0SyodokzhgXM5jJ9flxxTbQ6XQWJcObz7igHIBOQoAHpycDNcz7SddvsRst3LK7JAQhQNzDZvVIAMAxJPnRYDwW2t20Fwb7k5UzBYkSQDmJj70p0Nl/e3Ld5R7smSZg7TBYLGVWSBGO3rSd9TqtRdV2LKbREMMlW81BjuAYnv3rpuoaC1p0/aNzG4Spf3juWuGRkruPkYWMU8PVuktMzXd3hskMoEQQJYbVXESsfj5010NgWbKKpIAWM/ER+YxiqNF1a29rdbYXHj4VPiUk5LFhjnmPkDQdzqive2hTuB2qRvK5mTuxuiOBNBGFy4S0Q4ExggDM/UnH61LUaC3sYOm4YUd/L4ZGO2R+tbS0QQoAVRwCJJbHjOfU0ZaIcltxCW5kcbiII+gggUqI4PrOhawVtFzCkXUkmdpEQw+Yg+dUae49yHDgZ948SCRuUKgUSfDLHjyAma6L23TcEZE2m2ct4pKtgiRiJjnzpJYvG4oCMbZkGIgzPAIyOZpyaVuOj9ndQ4W5++N1sAuot7d7eIbYMEDacyfF2mn2p1qHepO5FIXlcFYLT3wD/81zOm8Cggz7sEy5RQ3igwGlsmPQAD5Uu6wGDICAERSO9pmu3HD3vCREYtheJgiTUWVUpvqdVHitNcCMVQK+AxZZ8LEbuDE9orevabB94DJCqAApcNvzz9T8jSSzccLtXA8MtuZmP+Yu62qGGG3wHPmavS9cd0BcZNwXAjf5S4lVmc8jjuSM05BaO6VcMBLgfdbydx3TJMyRyBI54MVNxbuNctMhQb2C3AIUhROPWD+KSP1V9GWUoztBUBIlVYeEndjkn7UNpOuWoD3CbL7mItE+8CTALAMoGRxn+Kj2DymfUOle7DCNyFTsfdJLBZmOQJJEelc70XqoVwHBXMKy5z/LtTDQdVuKCRtbwFfFLeEmC0dhnn1obT9PZ1k/CVJGIiDkFpwK0lTjoNYEu8MBdGQCQCR/OllnUoAbbKFJP8MCfWP7zVe3IDICVEG4uWAn/6q3UaBXIMCTjmMHv5zV31Ioaqz3JPruH9KyladM1EYQR/u5+smsoAhesHzrb9VNarKw1pitNcSaY6G7uNbrKQPrC4qeysrKZKb5gVz3VrxzWVlMOq/wAPfZ9bdv8Aarubl0HZ32W/T1MT9hTndue5cEwFCxPkcY+dZWVNOKb7LZT3l3IjO3sCZj51i6J32tG0dgW3QOwP0PasrKrCCX7oVl2r7y4PhzsS3yNzEySfiGATntSDWdU9/wDDb96VZkVSQib8qpOQcsQecDvzO6yg8U9HDWjfJTZN0lSzBt3gAZgFJjxSQPIjypV1rWpcb3SBpIt5GAWKkgGc8Dn1NZWUW+ifRl0rUtcRGdi6jAWQBKbV3HGM9h6fOl/UnOqZ5JGySwABU+7IXMn1aBHc1lZVEV6fUrbHgQGAZJkbgxwIB9DXUezVm5dFp2bai2wNvzYhfhxwOwHP0Gqygj28h3YOXkzJx4ox96KsWiEicmOJ5+vrW6ykYbqjgr7pp33cKF9CCOccgV5+8i4y7hulgCBE7SQZH5rKynz9lfoQl5lugyCNolWAYMA05njKnvOaP1Vz3ircJa4zsUQtgpcErcaQQIgqQPz5ZWU+kxZb0Jb3mwKINuS0MERE4CxkkyJz5n1l1lfd3C0fBcCr23ALuBaDyOeB8VZWVnKslS+y3CLgnsCD2GYE/fNNunaJouXHso67NwDsrQqsJYyOfTzrKyrhNdS6SRb32VS2pYBiqqD45IG2YiCOM4onQdPA03i2kEk92EeoZe3l+aysphBrgQyiqGtgHggkHme3E0zXRe895cJG1k2jwwcmd0A+XHFZWUSixs2XUlRY3hSQG94o3AGAYJ8qysrKelj/2Q=="/>
          <p:cNvSpPr>
            <a:spLocks noChangeAspect="1" noChangeArrowheads="1"/>
          </p:cNvSpPr>
          <p:nvPr/>
        </p:nvSpPr>
        <p:spPr bwMode="auto">
          <a:xfrm>
            <a:off x="155575" y="-1371600"/>
            <a:ext cx="42862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7" name="Text Box 6"/>
          <p:cNvSpPr txBox="1">
            <a:spLocks noChangeArrowheads="1"/>
          </p:cNvSpPr>
          <p:nvPr/>
        </p:nvSpPr>
        <p:spPr bwMode="auto">
          <a:xfrm>
            <a:off x="35497" y="1257964"/>
            <a:ext cx="439248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2000" b="1">
                <a:solidFill>
                  <a:srgbClr val="C00000"/>
                </a:solidFill>
              </a:rPr>
              <a:t> </a:t>
            </a:r>
            <a:r>
              <a:rPr lang="el-GR" sz="1600" b="1">
                <a:solidFill>
                  <a:schemeClr val="accent2"/>
                </a:solidFill>
              </a:rPr>
              <a:t>Οι </a:t>
            </a:r>
            <a:r>
              <a:rPr lang="el-GR" sz="1600" b="1">
                <a:solidFill>
                  <a:srgbClr val="C00000"/>
                </a:solidFill>
              </a:rPr>
              <a:t> </a:t>
            </a:r>
            <a:r>
              <a:rPr lang="el-GR" sz="1600" b="1">
                <a:solidFill>
                  <a:schemeClr val="accent2"/>
                </a:solidFill>
              </a:rPr>
              <a:t>πιο πιθανοί πρόγονοι των Σαρκοφάγων είναι η εξαφανισθείσα υπεροικογένεια </a:t>
            </a:r>
            <a:r>
              <a:rPr lang="en-US" sz="1600" b="1" err="1">
                <a:solidFill>
                  <a:srgbClr val="C00000"/>
                </a:solidFill>
              </a:rPr>
              <a:t>Miacoidea</a:t>
            </a:r>
            <a:r>
              <a:rPr lang="en-US" sz="1600" b="1">
                <a:solidFill>
                  <a:srgbClr val="C00000"/>
                </a:solidFill>
              </a:rPr>
              <a:t> </a:t>
            </a:r>
            <a:r>
              <a:rPr lang="en-US" sz="1600" b="1">
                <a:solidFill>
                  <a:schemeClr val="accent2"/>
                </a:solidFill>
              </a:rPr>
              <a:t>(</a:t>
            </a:r>
            <a:r>
              <a:rPr lang="el-GR" sz="1600" b="1">
                <a:solidFill>
                  <a:schemeClr val="accent2"/>
                </a:solidFill>
              </a:rPr>
              <a:t>δασόβια και πιθανώς δενδρόβια θηλαστικά). </a:t>
            </a:r>
          </a:p>
        </p:txBody>
      </p:sp>
      <p:pic>
        <p:nvPicPr>
          <p:cNvPr id="3" name="Picture 2" descr="J:\1.Πανεπιστήμιο\Διδασκαλία\Προπτυχιακά\Πανίδα της Ελλάδος\source files\Σαρκοφάγα\Evolution carnivo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436" y="3543324"/>
            <a:ext cx="4027778" cy="32700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 Box 6"/>
          <p:cNvSpPr txBox="1">
            <a:spLocks noChangeArrowheads="1"/>
          </p:cNvSpPr>
          <p:nvPr/>
        </p:nvSpPr>
        <p:spPr bwMode="auto">
          <a:xfrm>
            <a:off x="35496" y="2667654"/>
            <a:ext cx="439248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2000" b="1">
                <a:solidFill>
                  <a:srgbClr val="C00000"/>
                </a:solidFill>
              </a:rPr>
              <a:t> </a:t>
            </a:r>
            <a:r>
              <a:rPr lang="el-GR" sz="1600" b="1">
                <a:solidFill>
                  <a:schemeClr val="accent2"/>
                </a:solidFill>
              </a:rPr>
              <a:t>Οι σύγχρονες οικογένειες των Σαρκοφάγων εξελίχθηκαν μαζικά κατά το </a:t>
            </a:r>
            <a:r>
              <a:rPr lang="el-GR" sz="1600" b="1" err="1">
                <a:solidFill>
                  <a:srgbClr val="C00000"/>
                </a:solidFill>
              </a:rPr>
              <a:t>Ηώκαινο</a:t>
            </a:r>
            <a:r>
              <a:rPr lang="el-GR" sz="1600" b="1">
                <a:solidFill>
                  <a:srgbClr val="C00000"/>
                </a:solidFill>
              </a:rPr>
              <a:t>-</a:t>
            </a:r>
            <a:r>
              <a:rPr lang="el-GR" sz="1600" b="1" err="1">
                <a:solidFill>
                  <a:srgbClr val="C00000"/>
                </a:solidFill>
              </a:rPr>
              <a:t>Ολιγόκαινο</a:t>
            </a:r>
            <a:r>
              <a:rPr lang="el-GR" sz="1600" b="1">
                <a:solidFill>
                  <a:srgbClr val="C00000"/>
                </a:solidFill>
              </a:rPr>
              <a:t> </a:t>
            </a:r>
            <a:r>
              <a:rPr lang="el-GR" sz="1600" b="1">
                <a:solidFill>
                  <a:schemeClr val="accent2"/>
                </a:solidFill>
              </a:rPr>
              <a:t>(54-26 </a:t>
            </a:r>
            <a:r>
              <a:rPr lang="en-US" sz="1600" b="1" err="1">
                <a:solidFill>
                  <a:schemeClr val="accent2"/>
                </a:solidFill>
              </a:rPr>
              <a:t>mya</a:t>
            </a:r>
            <a:r>
              <a:rPr lang="en-US" sz="1600" b="1">
                <a:solidFill>
                  <a:schemeClr val="accent2"/>
                </a:solidFill>
              </a:rPr>
              <a:t>).</a:t>
            </a:r>
            <a:endParaRPr lang="el-GR" sz="1600" b="1">
              <a:solidFill>
                <a:srgbClr val="C00000"/>
              </a:solidFill>
            </a:endParaRPr>
          </a:p>
        </p:txBody>
      </p:sp>
      <p:sp>
        <p:nvSpPr>
          <p:cNvPr id="19" name="Text Box 6"/>
          <p:cNvSpPr txBox="1">
            <a:spLocks noChangeArrowheads="1"/>
          </p:cNvSpPr>
          <p:nvPr/>
        </p:nvSpPr>
        <p:spPr bwMode="auto">
          <a:xfrm>
            <a:off x="35496" y="3831123"/>
            <a:ext cx="439248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2000" b="1">
                <a:solidFill>
                  <a:srgbClr val="C00000"/>
                </a:solidFill>
              </a:rPr>
              <a:t> </a:t>
            </a:r>
            <a:r>
              <a:rPr lang="el-GR" sz="1600" b="1">
                <a:solidFill>
                  <a:schemeClr val="accent2"/>
                </a:solidFill>
              </a:rPr>
              <a:t>Εδώ και 50 εκ. έτη, τα Σαρκοφάγα έχουν χωρισθεί σε 2 κύριους κλάδους. Ο πρώτος προέρχεται από τα </a:t>
            </a:r>
            <a:r>
              <a:rPr lang="en-US" sz="1600" b="1" err="1">
                <a:solidFill>
                  <a:srgbClr val="C00000"/>
                </a:solidFill>
              </a:rPr>
              <a:t>Viverravines</a:t>
            </a:r>
            <a:r>
              <a:rPr lang="el-GR" sz="1600" b="1">
                <a:solidFill>
                  <a:srgbClr val="C00000"/>
                </a:solidFill>
              </a:rPr>
              <a:t> </a:t>
            </a:r>
            <a:r>
              <a:rPr lang="el-GR" sz="1600" b="1">
                <a:solidFill>
                  <a:schemeClr val="accent2"/>
                </a:solidFill>
              </a:rPr>
              <a:t>και περιλαμβάνει τις </a:t>
            </a:r>
            <a:r>
              <a:rPr lang="el-GR" sz="1600" b="1" err="1">
                <a:solidFill>
                  <a:schemeClr val="accent2"/>
                </a:solidFill>
              </a:rPr>
              <a:t>γατόμορφες</a:t>
            </a:r>
            <a:r>
              <a:rPr lang="el-GR" sz="1600" b="1">
                <a:solidFill>
                  <a:schemeClr val="accent2"/>
                </a:solidFill>
              </a:rPr>
              <a:t> οικογένειες και ο δεύτερος από τα </a:t>
            </a:r>
            <a:r>
              <a:rPr lang="en-US" sz="1600" b="1" err="1">
                <a:solidFill>
                  <a:srgbClr val="C00000"/>
                </a:solidFill>
              </a:rPr>
              <a:t>Vulpavines</a:t>
            </a:r>
            <a:r>
              <a:rPr lang="el-GR" sz="1600" b="1">
                <a:solidFill>
                  <a:srgbClr val="C00000"/>
                </a:solidFill>
              </a:rPr>
              <a:t> </a:t>
            </a:r>
            <a:r>
              <a:rPr lang="el-GR" sz="1600" b="1">
                <a:solidFill>
                  <a:schemeClr val="accent2"/>
                </a:solidFill>
              </a:rPr>
              <a:t>και περιλαμβάνει τις κυνόμορφες οικογένειες.</a:t>
            </a:r>
            <a:endParaRPr lang="el-GR" sz="1600" b="1">
              <a:solidFill>
                <a:srgbClr val="C00000"/>
              </a:solidFill>
            </a:endParaRPr>
          </a:p>
        </p:txBody>
      </p:sp>
      <p:pic>
        <p:nvPicPr>
          <p:cNvPr id="1028" name="Picture 4" descr="http://loulourie64.files.wordpress.com/2014/04/cryptoprocta_ferox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463" y="1076324"/>
            <a:ext cx="2371725" cy="2352675"/>
          </a:xfrm>
          <a:prstGeom prst="rect">
            <a:avLst/>
          </a:prstGeom>
          <a:noFill/>
          <a:extLst>
            <a:ext uri="{909E8E84-426E-40DD-AFC4-6F175D3DCCD1}">
              <a14:hiddenFill xmlns:a14="http://schemas.microsoft.com/office/drawing/2010/main">
                <a:solidFill>
                  <a:srgbClr val="FFFFFF"/>
                </a:solidFill>
              </a14:hiddenFill>
            </a:ext>
          </a:extLst>
        </p:spPr>
      </p:pic>
      <p:sp>
        <p:nvSpPr>
          <p:cNvPr id="6" name="Έλλειψη 5"/>
          <p:cNvSpPr/>
          <p:nvPr/>
        </p:nvSpPr>
        <p:spPr bwMode="auto">
          <a:xfrm>
            <a:off x="5291583" y="3632214"/>
            <a:ext cx="3024833" cy="1957026"/>
          </a:xfrm>
          <a:prstGeom prst="ellipse">
            <a:avLst/>
          </a:prstGeom>
          <a:solidFill>
            <a:schemeClr val="accent1">
              <a:alpha val="5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20" name="Έλλειψη 19"/>
          <p:cNvSpPr/>
          <p:nvPr/>
        </p:nvSpPr>
        <p:spPr bwMode="auto">
          <a:xfrm>
            <a:off x="6588224" y="5373216"/>
            <a:ext cx="2266982" cy="1439596"/>
          </a:xfrm>
          <a:prstGeom prst="ellipse">
            <a:avLst/>
          </a:prstGeom>
          <a:solidFill>
            <a:srgbClr val="C000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21" name="Text Box 6"/>
          <p:cNvSpPr txBox="1">
            <a:spLocks noChangeArrowheads="1"/>
          </p:cNvSpPr>
          <p:nvPr/>
        </p:nvSpPr>
        <p:spPr bwMode="auto">
          <a:xfrm>
            <a:off x="35496" y="5733256"/>
            <a:ext cx="439248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2000" b="1">
                <a:solidFill>
                  <a:srgbClr val="C00000"/>
                </a:solidFill>
              </a:rPr>
              <a:t> </a:t>
            </a:r>
            <a:r>
              <a:rPr lang="el-GR" sz="1600" b="1">
                <a:solidFill>
                  <a:schemeClr val="accent2"/>
                </a:solidFill>
              </a:rPr>
              <a:t>Σήμερα καταγράφονται 15 Οικογένειες με 283 είδη</a:t>
            </a:r>
            <a:r>
              <a:rPr lang="en-US" sz="1600" b="1">
                <a:solidFill>
                  <a:schemeClr val="accent2"/>
                </a:solidFill>
              </a:rPr>
              <a:t>, </a:t>
            </a:r>
            <a:r>
              <a:rPr lang="el-GR" sz="1600" b="1">
                <a:solidFill>
                  <a:srgbClr val="333399"/>
                </a:solidFill>
              </a:rPr>
              <a:t>παγκόσμια εξάπλωση και μεγάλη ποικιλία σε μορφές, μεγέθη, ενδιαιτήματα κ.λπ</a:t>
            </a:r>
            <a:r>
              <a:rPr lang="el-GR" sz="1600" b="1">
                <a:solidFill>
                  <a:schemeClr val="accent2"/>
                </a:solidFill>
              </a:rPr>
              <a:t>. </a:t>
            </a:r>
            <a:endParaRPr lang="el-GR" sz="1600" b="1">
              <a:solidFill>
                <a:srgbClr val="C00000"/>
              </a:solidFill>
            </a:endParaRPr>
          </a:p>
        </p:txBody>
      </p:sp>
    </p:spTree>
    <p:extLst>
      <p:ext uri="{BB962C8B-B14F-4D97-AF65-F5344CB8AC3E}">
        <p14:creationId xmlns:p14="http://schemas.microsoft.com/office/powerpoint/2010/main" val="30711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6" grpId="0" animBg="1"/>
      <p:bldP spid="20" grpId="0" animBg="1"/>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1.Πανεπιστήμιο\Διδασκαλία\Προπτυχιακά\Πανίδα της Ελλάδος\source files\Σαρκοφάγα\Bear sk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099563"/>
            <a:ext cx="4397865" cy="295312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Ursidae</a:t>
            </a:r>
            <a:r>
              <a:rPr lang="el-GR" sz="2800" b="1">
                <a:solidFill>
                  <a:srgbClr val="800000"/>
                </a:solidFill>
              </a:rPr>
              <a:t>: Γεν. χαρακτηριστικά</a:t>
            </a:r>
            <a:endParaRPr lang="el-GR" b="1">
              <a:solidFill>
                <a:srgbClr val="000000"/>
              </a:solidFill>
            </a:endParaRPr>
          </a:p>
        </p:txBody>
      </p:sp>
      <p:sp>
        <p:nvSpPr>
          <p:cNvPr id="5" name="Text Box 6"/>
          <p:cNvSpPr txBox="1">
            <a:spLocks noChangeArrowheads="1"/>
          </p:cNvSpPr>
          <p:nvPr/>
        </p:nvSpPr>
        <p:spPr bwMode="auto">
          <a:xfrm>
            <a:off x="179512" y="1052736"/>
            <a:ext cx="8584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Περιλαμβάνει τα μεγαλύτερα χερσόβια σαρκοφάγα (έστω και αν κάποια είδη δεν είναι σαρκοφάγα, (πάντα) ή χερσόβια (πολική αρκούδα). </a:t>
            </a:r>
          </a:p>
        </p:txBody>
      </p:sp>
      <p:sp>
        <p:nvSpPr>
          <p:cNvPr id="7" name="Text Box 6"/>
          <p:cNvSpPr txBox="1">
            <a:spLocks noChangeArrowheads="1"/>
          </p:cNvSpPr>
          <p:nvPr/>
        </p:nvSpPr>
        <p:spPr bwMode="auto">
          <a:xfrm>
            <a:off x="179512" y="2190926"/>
            <a:ext cx="85849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Σώμα ογκώδες και μυώδες και για την υποστήριξη του βάρους του σώματος τα πίσω άκρα είναι πελματοβάμονα. Όλα τα είδη έχουν 5 δάκτυλα στα άκρα, με καμπυλωτά, νύχια που δεν μαζεύονται. Τα περισσότερα είδη διαθέτουν αναρριχητική ικανότητα. Μοναδικό γνώρισμα η κοντή ουρά και η έλλειψη απτικών μυστάκων στο ρύγχος. </a:t>
            </a:r>
          </a:p>
        </p:txBody>
      </p:sp>
      <p:sp>
        <p:nvSpPr>
          <p:cNvPr id="8" name="Text Box 6"/>
          <p:cNvSpPr txBox="1">
            <a:spLocks noChangeArrowheads="1"/>
          </p:cNvSpPr>
          <p:nvPr/>
        </p:nvSpPr>
        <p:spPr bwMode="auto">
          <a:xfrm>
            <a:off x="179512" y="3591018"/>
            <a:ext cx="8584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Το μεγάλο μέγεθος επιτρέπει την κατανάλωση μεγάλων ποσοτήτων τροφής, όταν αυτή είναι διαθέσιμη, και την εναπόθεση λίπους, που χρησιμοποιείται ως πηγή ενέργειας κατά την χειμερία νάρκη. </a:t>
            </a:r>
          </a:p>
        </p:txBody>
      </p:sp>
      <p:sp>
        <p:nvSpPr>
          <p:cNvPr id="10" name="Text Box 6"/>
          <p:cNvSpPr txBox="1">
            <a:spLocks noChangeArrowheads="1"/>
          </p:cNvSpPr>
          <p:nvPr/>
        </p:nvSpPr>
        <p:spPr bwMode="auto">
          <a:xfrm>
            <a:off x="179512" y="4759984"/>
            <a:ext cx="85849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Το τυπικό κρανίο είναι ογκώδες, το μεγαλύτερο σε όλα τα σαρκοφάγα. Η μορφολογία των δοντιών παραπέμπει σε μία απόκλιση από τον αμιγώς σαρκοφάγο τρόπο διατροφής προς τον φυτοφάγο. Οι γομφίοι είναι ευρείς και με σχετικά πιο στρογγυλεμένα φύματα. Μεγάλοι κυνόδοντες. Πρόσθιοι προγόμφιοι συνήθως υπολειμματικοί, δημιουργώντας διάστημα.</a:t>
            </a:r>
            <a:endParaRPr lang="el-GR" b="1">
              <a:solidFill>
                <a:schemeClr val="accent2"/>
              </a:solidFill>
            </a:endParaRPr>
          </a:p>
        </p:txBody>
      </p:sp>
      <p:sp>
        <p:nvSpPr>
          <p:cNvPr id="17" name="Text Box 6"/>
          <p:cNvSpPr txBox="1">
            <a:spLocks noChangeArrowheads="1"/>
          </p:cNvSpPr>
          <p:nvPr/>
        </p:nvSpPr>
        <p:spPr bwMode="auto">
          <a:xfrm>
            <a:off x="5004048" y="2263308"/>
            <a:ext cx="3419872" cy="646331"/>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b="1">
                <a:solidFill>
                  <a:srgbClr val="C00000"/>
                </a:solidFill>
              </a:rPr>
              <a:t>Οδοντικός τύπος:</a:t>
            </a:r>
            <a:endParaRPr lang="en-US" b="1">
              <a:solidFill>
                <a:srgbClr val="C00000"/>
              </a:solidFill>
            </a:endParaRPr>
          </a:p>
          <a:p>
            <a:pPr algn="ctr" fontAlgn="base">
              <a:spcBef>
                <a:spcPct val="0"/>
              </a:spcBef>
              <a:spcAft>
                <a:spcPct val="0"/>
              </a:spcAft>
            </a:pPr>
            <a:r>
              <a:rPr lang="el-GR" b="1">
                <a:solidFill>
                  <a:srgbClr val="C00000"/>
                </a:solidFill>
              </a:rPr>
              <a:t>3/3   1/1   2-4/2-4   2/3 = 34-42</a:t>
            </a:r>
          </a:p>
        </p:txBody>
      </p:sp>
      <p:sp>
        <p:nvSpPr>
          <p:cNvPr id="22" name="Text Box 6"/>
          <p:cNvSpPr txBox="1">
            <a:spLocks noChangeArrowheads="1"/>
          </p:cNvSpPr>
          <p:nvPr/>
        </p:nvSpPr>
        <p:spPr bwMode="auto">
          <a:xfrm>
            <a:off x="1413700" y="4252446"/>
            <a:ext cx="2294204" cy="369332"/>
          </a:xfrm>
          <a:prstGeom prst="rect">
            <a:avLst/>
          </a:prstGeom>
          <a:noFill/>
          <a:ln>
            <a:noFill/>
          </a:ln>
          <a:effectLst/>
        </p:spPr>
        <p:txBody>
          <a:bodyPr wrap="square">
            <a:spAutoFit/>
          </a:bodyPr>
          <a:lstStyle/>
          <a:p>
            <a:pPr algn="ctr" fontAlgn="base">
              <a:spcBef>
                <a:spcPct val="0"/>
              </a:spcBef>
              <a:spcAft>
                <a:spcPct val="0"/>
              </a:spcAft>
            </a:pPr>
            <a:r>
              <a:rPr lang="el-GR" b="1">
                <a:solidFill>
                  <a:srgbClr val="C00000"/>
                </a:solidFill>
              </a:rPr>
              <a:t>Αρκούδα:</a:t>
            </a:r>
            <a:r>
              <a:rPr lang="en-US" b="1">
                <a:solidFill>
                  <a:srgbClr val="C00000"/>
                </a:solidFill>
              </a:rPr>
              <a:t> </a:t>
            </a:r>
            <a:r>
              <a:rPr lang="el-GR" b="1">
                <a:solidFill>
                  <a:srgbClr val="C00000"/>
                </a:solidFill>
              </a:rPr>
              <a:t>37 </a:t>
            </a:r>
            <a:r>
              <a:rPr lang="en-US" b="1">
                <a:solidFill>
                  <a:srgbClr val="C00000"/>
                </a:solidFill>
              </a:rPr>
              <a:t>cm</a:t>
            </a:r>
            <a:endParaRPr lang="el-GR" b="1">
              <a:solidFill>
                <a:srgbClr val="C00000"/>
              </a:solidFill>
            </a:endParaRPr>
          </a:p>
        </p:txBody>
      </p:sp>
      <p:sp>
        <p:nvSpPr>
          <p:cNvPr id="13" name="Text Box 6"/>
          <p:cNvSpPr txBox="1">
            <a:spLocks noChangeArrowheads="1"/>
          </p:cNvSpPr>
          <p:nvPr/>
        </p:nvSpPr>
        <p:spPr bwMode="auto">
          <a:xfrm>
            <a:off x="179512" y="1621831"/>
            <a:ext cx="8584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Όταν κυνηγούν, βασίζονται περισσότερο στη δύναμή τους, παρά στην ταχύτητά τους. </a:t>
            </a:r>
          </a:p>
        </p:txBody>
      </p:sp>
    </p:spTree>
    <p:extLst>
      <p:ext uri="{BB962C8B-B14F-4D97-AF65-F5344CB8AC3E}">
        <p14:creationId xmlns:p14="http://schemas.microsoft.com/office/powerpoint/2010/main" val="77064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4098"/>
                                        </p:tgtEl>
                                        <p:attrNameLst>
                                          <p:attrName>style.visibility</p:attrName>
                                        </p:attrNameLst>
                                      </p:cBhvr>
                                      <p:to>
                                        <p:strVal val="visible"/>
                                      </p:to>
                                    </p:set>
                                    <p:animEffect transition="in" filter="fade">
                                      <p:cBhvr>
                                        <p:cTn id="5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P spid="8" grpId="1"/>
      <p:bldP spid="10" grpId="0"/>
      <p:bldP spid="17" grpId="0" animBg="1"/>
      <p:bldP spid="22" grpId="0"/>
      <p:bldP spid="13" grpId="0"/>
      <p:bldP spid="1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108520" y="908720"/>
            <a:ext cx="920182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err="1">
                <a:solidFill>
                  <a:srgbClr val="C00000"/>
                </a:solidFill>
              </a:rPr>
              <a:t>Ursus</a:t>
            </a:r>
            <a:r>
              <a:rPr lang="en-US" sz="1700" b="1" i="1">
                <a:solidFill>
                  <a:srgbClr val="C00000"/>
                </a:solidFill>
              </a:rPr>
              <a:t> </a:t>
            </a:r>
            <a:r>
              <a:rPr lang="en-US" sz="1700" b="1" i="1" err="1">
                <a:solidFill>
                  <a:srgbClr val="C00000"/>
                </a:solidFill>
              </a:rPr>
              <a:t>arctos</a:t>
            </a:r>
            <a:r>
              <a:rPr lang="en-US" sz="1700" b="1" i="1">
                <a:solidFill>
                  <a:srgbClr val="C00000"/>
                </a:solidFill>
              </a:rPr>
              <a:t> </a:t>
            </a:r>
            <a:r>
              <a:rPr lang="en-US" sz="1700" b="1">
                <a:solidFill>
                  <a:srgbClr val="C00000"/>
                </a:solidFill>
              </a:rPr>
              <a:t>– </a:t>
            </a:r>
            <a:r>
              <a:rPr lang="el-GR" sz="1700" b="1">
                <a:solidFill>
                  <a:srgbClr val="C00000"/>
                </a:solidFill>
              </a:rPr>
              <a:t>Καφέ αρκούδα – ΕΝ</a:t>
            </a:r>
            <a:endParaRPr lang="en-US" sz="1700" b="1">
              <a:solidFill>
                <a:srgbClr val="C00000"/>
              </a:solidFill>
            </a:endParaRPr>
          </a:p>
        </p:txBody>
      </p:sp>
      <p:sp>
        <p:nvSpPr>
          <p:cNvPr id="15" name="Text Box 6"/>
          <p:cNvSpPr txBox="1">
            <a:spLocks noChangeArrowheads="1"/>
          </p:cNvSpPr>
          <p:nvPr/>
        </p:nvSpPr>
        <p:spPr bwMode="auto">
          <a:xfrm>
            <a:off x="42979" y="1517883"/>
            <a:ext cx="444941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Πολύ μεγάλο μέγεθος, εύρωστο σώμα, μικρά αυτιά, απουσία ορατής ουράς. Τρίχωμα κυρίως καφετί. Αλλάζει τρίχωμα μία φορά ετησίως το καλοκαίρι, το οποίο πυκνώνει το φθινόπωρο, εν όψει χειμώνα. </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Ursidae</a:t>
            </a:r>
            <a:endParaRPr lang="el-GR" b="1">
              <a:solidFill>
                <a:srgbClr val="000000"/>
              </a:solidFill>
            </a:endParaRPr>
          </a:p>
        </p:txBody>
      </p:sp>
      <p:sp>
        <p:nvSpPr>
          <p:cNvPr id="17" name="Text Box 6"/>
          <p:cNvSpPr txBox="1">
            <a:spLocks noChangeArrowheads="1"/>
          </p:cNvSpPr>
          <p:nvPr/>
        </p:nvSpPr>
        <p:spPr bwMode="auto">
          <a:xfrm>
            <a:off x="3174" y="4182179"/>
            <a:ext cx="452902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170-180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rPr>
              <a:t>6-21 </a:t>
            </a:r>
            <a:r>
              <a:rPr lang="en-US" sz="1600">
                <a:solidFill>
                  <a:srgbClr val="C00000"/>
                </a:solidFill>
              </a:rPr>
              <a:t>mm</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a:t>
            </a:r>
            <a:r>
              <a:rPr lang="el-GR" sz="1600">
                <a:solidFill>
                  <a:srgbClr val="C00000"/>
                </a:solidFill>
              </a:rPr>
              <a:t> ♂</a:t>
            </a:r>
            <a:r>
              <a:rPr lang="en-US" sz="1600">
                <a:solidFill>
                  <a:srgbClr val="C00000"/>
                </a:solidFill>
              </a:rPr>
              <a:t>: 100-315 (780-1500) kg</a:t>
            </a:r>
            <a:r>
              <a:rPr lang="en-US" sz="1600">
                <a:solidFill>
                  <a:srgbClr val="C00000"/>
                </a:solidFill>
                <a:cs typeface="Times New Roman"/>
              </a:rPr>
              <a:t>, </a:t>
            </a:r>
            <a:r>
              <a:rPr lang="el-GR" sz="1600">
                <a:solidFill>
                  <a:srgbClr val="C00000"/>
                </a:solidFill>
              </a:rPr>
              <a:t>♀</a:t>
            </a:r>
            <a:r>
              <a:rPr lang="en-US" sz="1600">
                <a:solidFill>
                  <a:srgbClr val="C00000"/>
                </a:solidFill>
              </a:rPr>
              <a:t>: 60-200  kg</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Οδοντικός τύπος</a:t>
            </a:r>
            <a:r>
              <a:rPr lang="el-GR" sz="1600">
                <a:solidFill>
                  <a:srgbClr val="C00000"/>
                </a:solidFill>
              </a:rPr>
              <a:t>: 3/3 1/1 4/4 2/3 = 42</a:t>
            </a:r>
            <a:endParaRPr lang="el-GR" sz="1600">
              <a:solidFill>
                <a:schemeClr val="accent2"/>
              </a:solidFill>
            </a:endParaRPr>
          </a:p>
        </p:txBody>
      </p:sp>
      <p:sp>
        <p:nvSpPr>
          <p:cNvPr id="2" name="AutoShape 4" descr="data:image/jpeg;base64,/9j/4AAQSkZJRgABAQAAAQABAAD/2wCEAAkGBxQSEhUSExQVFhQXFBQUFRcVFBQVFBUUFhQWFxUUFBQYHCggGBolGxQUITEhJSkrLi4uGB8zODMsNygtLisBCgoKDg0OGhAQGiwcHCQsLCwsLCwsLCwsLCwsLCwsLCwsLCwsLCwsLCwsLCwsLCwsLCwsLCwsLCwsLCwsLCwsLP/AABEIALkBEQMBIgACEQEDEQH/xAAbAAACAwEBAQAAAAAAAAAAAAACAwEEBQAGB//EAD8QAAEDAgQDBQYFAwIFBQAAAAEAAhEDIQQSMUEFUWETInGBkQYyobHB8BRCUtHhI5LxFWIHcqKywhZDU2OC/8QAGQEBAQEBAQEAAAAAAAAAAAAAAAECAwQF/8QAHxEBAQEBAAMBAQEBAQAAAAAAAAERAgMSITFBE2Ei/9oADAMBAAIRAxEAPwD5tQp7K/2IASsO0BOddVhVYwzK0aIsl5ICNpACKXXfsoBhdCIoiaQQ1imByE3VCsygBE5sJwFkVVhSbJ7aaTUQIfUQlxUEImhUC1t03KjY1EWqABSUBqsiyU8oOACQ8J2QptClOqCtSBNlew+E3KeykAj/ABEKB7WgBIemU6wK5xVwV2NJQvplqtMbukYqorgOmZCVkvZHhU2wKmICroqZqQrOKqToqj+aoMOnVA+vFgqlWtskzKWi010g+X38VEc03Ct18PqFFS+iqF/e65M7Ncil0QrTSFWiykFYMWAJSqimkFL1VILkTSjLEp7YQODoQvxCQHKcqIYx8qw51rJDKSexqKEEwkucm1CltCBZZKNlNG4hLc9Aw2VigAVnFxTqFeEFnEMQiihNWU0PsgWTClhUF4XB6C3SvZPq4a0rN7aFZp4smyimU2hPpMQUWJtVvJWVA13xoqThKudna6z69SFYjn1cqX+IlVahlBTaZSi6Tdc4yCPMfX4fJJum02k6KaK7qcrm4crUw2Em8J9TCgJRSw9CJ6iPX/Cd2cJtS0Rzv4JdVwI6/t/laFaei5EuQUC9G1wVZr0WZStLbaiJyoh909tRBZaEFQKG1FDnIIFFNp00JqWQGqgZUq7IG1FXcbq0ygc+USXgTljUJUG7RVYJNlZp1wffkDoNhrc6HomYhzWwWze94Ij91ANHD81FWijcx7XgOlrsshkQI681o9gIQZLaBQPoFbgpDZUsTTKCgGQgLlb/AAzlwwhKYioEwMKts4c4KwzClFZjKZJWhQwZ1Vyjw+8q/TpQmCmyiQm9mrmUKKtK0oMrECFj4pplb1RsqrUww3V0ZNGjKsDDQtDD0RKfWpIjGdTurVEAJuIoTojwtDmgJr7+SEOt439UWItA15+Ef4S3FL9UAFr8/v5pZpz8vvzUufeCd7fX4oK9SCiD/DrkH4pcoMClcgcyApe+SSuwwlw8z6An6IAo1/RtKNhQ0hZx5N+ZA+qBpVVazqO0VcuUApqLOdRmQNKkKwOYtCrXeHiowOp2ygyT2hO0AXH7IeBYI1q7GAA3l0kgZRcyQtyngH16jn27NhynUEAmO6COVkqMChgoBcBcxMAxe8SfFHiMHnAN+6LSJH8Lar0S10SYgtyFoBaAbmQPGPEIcPTMgB2UXJhoc50gNLRIt/Kxsa9azMJ2jnuc7v2LTLrsgTLRyI5LUJBAhPrYI0HsqT3C7LeZBsCSdBy+yq3GsM6hXcxxlru8wgWIPhvrYKz9RNN0Lm1ASqgrSFawVPous+MUdRwCOkWoq1EHVJDANE3T8X2050CB9GNlYwGJHJPx1cZVF0jDPCPEALPZWS62JKhFwESpxOIEQqgcSElrCSpgRiKpCQ55Kv1GAoMrRuqsKwtIkqy9jpXUq4arBxIKn0VnOjXokl6XxSvCzaeNTBoPF78j9P2XVCIMfP5LOdiSd0JxMJIUVatB9f2QzOqTiyGk8hEfCLeCGlU7uZ2kmBu87xyA3KuCxIXKt/qB/TT/ALVCCthtXHkx/wARH1Sw5NayGP5yweVz9Al0qZPqs4poEMJ5kAeV3f8AilJ9cgkAaAQPqfMyofTuhpcqWNkrim4dyFMbhygcyFcdiLJLXSVYjW9kcV2OIDne6QQV6fhPEKZxBa33ahJAHrJ+915k0m5AudUIeyoxxzAAtFjBFiEvKa9j7QT2dd+UOqUw3IJyhzHFriRzHvebVT9kqzn0TWewNd2zabI3a6A4x4eHunktTCPbXp/1GnN+aQCCddOoC85xHinYOLKFMNynWIjrl3WbZf419aXF+INp1g0nugkwL9SD4ysr2txxqinVZAhsCwnz5BZNPBPqkkzGrnbGL/wmYt3ad12gHdjfYNNlztak1cpua+g2o5gDgYc5pgO6xHzVPi/G6bBko02l5jvS6G/HVX+F0c2De0kh4LrQfQarzGQ58xF5OsESOYP0Sd5sX1X8JXxLxcN8QP5RsrvHvfCBf9N5urdD3Q0e7Y219f2PNZ/E6QaZF40MwfSVqd1PSNOkW83ySAZJGo0ECNd53UtrgvjKNCIcTY8xB0NgNPqsfD40ObAtqLmfnvN07A1YJOs+VxGqz11WueY2jhJ0c4a6d87aAnSZ+9F4rh9YCacPgAkEZT5X+iPDYrvdNxHhy2C2KOLa0CQToYiwnlmXP/XqN/5815OnxMtOV7S0zAvN1aOLkSNtfDmFsV+Gl/8AUDRDw4ZXAgPgTpHIFecxOG7N4iQxxjclpOrSeUTC78eSdfHHvjHV8QQqlTFlCSSCSlikSujCxRxPNPqYyAqIpbK2/CDKmGqmJxRcFXwlIk+qYacHyPyUU6t4G8geOyFGaRBhJrUoRUKxLgn1KZ0VxnairRJDS493LJPQEhrRzJhV3Yl7nAMJaLBrW2AHKfr4laWJpiAP0gC9riZsqbgGzbvHYbAj53UrQe3/APtf/c791yCB+kepXIaLsiKbhuS34Suw1AgF3kPE/sFcpiQf+ZvlAcVNWoAbWABgfurjO1Q/DQnPp7bwm06mYqyykHX5lDayqlJQ1i1K1AJJpBDVHKVABCu06d02swJhqqx7it32eh803F0gEsH5cx5ib+Cy6TVfotAc13X06oPTYLiopMyEAPEk7wYiQd91kmj21SwsdSBbrJK0cRSpuPfa6498XDgQALAd3VUeJ8QY4mlQBaJ774cCT7oA3gfWFw6jtHVsS0N7NgInbXxN7i87wqOMowAN7fvdaHDeHuGYkWnu3kbDXxHLcJ2OwWVw6gDUxHTyXHq/XXmDoUctIAZRLAXGdSf8dd1g0MEZdIsTuDY8wN/4XsMLRy0gyxBiDaxGv1KS/ClsRAsYi1x9YjXqsezWMWnhoBtp4WA8NPAoKmGk6RpAOkHS8TsVqOpuc6IEgTrJJEgCOtr9ITsNhSP1EGLdTqLbSAPRa9qmRiU+DNkmLuuY5xeI2t8UmnhO+QBGnUX0/de2bgoZGxyjXcEFzRzEj5rN/CZXuOhJDecW+anVq84x3cMIFiQd+nh5K2OHZm5ZMgD81rWjXnHmrdSpBvpvtcHn5fcJmHqd4wbaX28lytdI0aNAZbiTYnSRBEnp5LI9qcE7vNa2czczQNC9txbZbDBFrXBEaO5S09JuFHGXgkTGurtoBOnwtzXTx37Kx5Jsx827SWi3+d0mo8xZaGIoF1Wo2LZswgRAOunUFBXwhGy+hPs14mQ3NMqy3FmIT24bnZKdQug54zBJ/ClsO8/BXGUwEVSuIiERQyQ7znyNwrziJaOZHoSEoMDr/dv4hWcDTmo0/pBPoP8ACqKuNxPfcZBOYwI01gn9lRqFztN5k7nzVinRBk8/mjqMieWimNazfwx6LlczdFyZE2rb6ZLGhsgOcSZ12AHrKrVKRDj1myvOaRlP6Wz5kkj6JVGnDr/firzt+s24SyhAk2/bkEwVjBOg0aE00i43O+i6tSOg0H2St+rPsqZ3KHOKs9gVzaSeie6q15TmElPGGTqdCE9F9ldrDqrWGumOpwPNOoUln1b16v2TxjHtOHqRmBlk79B4QrXDuGNFR7HsBIByneF5Vks/qN94RfwK9JwPj5e4NqCXRAdztofNY74v8b57adXDAS0W6C8R5LHxbJMnmB81tYuqXjONBaLwPTxWI5jnOEXi/wAevReDyfHr8f1r4Cm3KGmMwGYaTuLdYUYnBjkNvDp6SfIoRhC4Nmzmi3jr9Vo0adr9B+3nKsmxm36xsRhSXMN4aXgjYyIHhcg+vNW6WGMt2u7r/wC2T8/kFpOa1ovz+n7ALO4hxNlMECCWlkX2y5h8o81rnx9VL5I1BhwNBz+JleUx5yuczcv87jNYFPre0RLiRoLDwnVHxAtcBU1DnEg3iQ2Mp5aLfk8N5m1nx+WW4wMc4j9+UH4JuFaT3hrBjxj7+KP8KTJFzN/hpCuMpgMnULzWPRvxdbV7toJ7rhOxBEHw/dI4nGQgE7GxvFrjqs817i4Np8COXxt0SsZXkQLmCLRzBMDx+S36/ZjO/rJou/rAwB3SDG50n/pWlDTss2tTyVJtGX4yI+DnfFR+NheybkeW/tWsThhFl57EktKvYriZiAs11XNqtTWLgadaSPFRUdLuitUqIR18OLeErr61i9TFNlWAQPH01j5+SsYR/wDSqOOohrdtRDvKCpfQA7334J2IZkpsZaHHOI1u0a+vwT1xPaKVDX4oX1rHmjbTOnMxb4qG0dSSN+u/TqpZWpSOydyXJ2Vv63en8qFMq6v4i/dGv0AhDlAbG64QLnUqHN5LrHK36ZTFs/kPFGKlkYAy5RsJPidfohawKxml1HqaI5qXU41XAKpItMAKW4rnMtb/ACubSsprefVh1MFoO6MOspw7e9B0hOOHEKNFYVxiDurWAdlqNMaPZ/3BVY9AreHcPei4IQejwggVmdAR/dB+aPBs0Q4ZkGpJn+mb+L5CscPZJH30XyvLHv8AF/WHxfiNSnWc0GwI25hJZxWqdTbMHdbaBRx1wdXqRGsTbblCo5YEhfS55nrHgvX/AKqziuKvdafuVQOJM9686qHjdDVYukkZtpzXwDymy1+E4oQaTjZ0FvJrxv5ix6LCaCGRzKKlI+qz1NmVef3Y9TTp93QjUQbEdFn4p5Ewdrgix8ufXolcDx0EsqGxGYHkQBr0j5K7xDBmQbzaR0K+d5fHeK9/i8k6jz9dxZUB/KYnS0mJUdpmdbYGTsQbmFZrgnumC0GRI0I6/HyWNhcWMgGjhbwGhEeQTrn5OovN+3mr2IIzgagt882sHyLvVVqlAJmEeHVCCCWluU2mCXTmHIjVHWoOBJIkDUyBMxBhevwdfJK8nm5u2xQfhGxKU+iANFfI9Ck1GBejHBUa1PAkR6fVFNkIby8lDCjTkRP3yT+JGXCQBlAGsiNdPP4LqYDiAdZ9V2JqAvNrgxKf0/hGWbnYfZhVyz00hPIPrIQUzb59fv6qLpP/AOB8VysdqP8Ab/af2XLLevRO9la3db3TPuuE5dJgmEkeymInugO7+TumZcLmB03X0n/UszD2bC4Bs5iMrBA5m58go4HSqMYM+UvMuJLj+ckwBFlvWMeKo+xuJv3QJ66K5hvYV7jJf4wLTynf+F78NJ94+TZA8zqVYaYHID0CnsuPBH/h7u+tA1NlbwP/AA9pkS97xJsBGnWea9bT/qGfyDT/AHHn4K4Fm9U9Y8qfYGhEBzh5qG+wNL9bl62UUqe1ayPGO9hGz77vLXoVTd7HFry3PY3ZHPeeS+gP57hVMeSWy1pc9vebHOIieswk6o8XifYR5aC2oJiSIWfU9lKtMkBwJDS4zaw1A9F9K4bVa9gcDeIcNwRq0+CnGYdhGd35A467ZTM+Sl7/AIY8BiHANcRqWj/ubutDg9OXAcmysKiwue9hMSLcxcaL0fs7erB8B1Xg/bI9v5LXn8bwDK5z6tVrczzA8TKsUfY6sRmDmubFoXseKeytKvJcXSdxFvBIpUjgaYpNFSs06QJcJ2XvvkeH1+vAf6NUNQ08hkfVOq+yOJiQ0G+kr0LalVuKEDJ2ggh5BIg9F6LF8TbRLWOe3M7QT8fBTm3lflfL38FxAOU0nSNQPmuPB8Q0gGk4ZjAkanZfVaWEqFxfLYcB6KxUwkmXGRpGw+zHn8NXtJHxqpw+tTIzMcHTaxg3AIvrqtzgAJbUpPBBaGlsgiGmZbe9jMeK+h4zh7agyVGh4vGzhOpY/Y9J9BZeV4vRc0NJDi4UssklrhkeA5r3NkEGDDgQRaZvOO7Oucrpz8vx5XibOzcGxroeVl5njHC6lB/aZHAPvMSBYONucE6r2QwLsTWbTZMkH3iIDSLklouNL3Xsi+liG/h67TnyvD594Gl3XBpFyJOYbkXIvJ5eCfLL+Ovmv2Wfr5N7P4V/vuDhmGZsyQWi5yzymY8eS1+KUhk7RrSCBDgI7wBmwNv8r37sIxruyjuMw4cMuxzQ0t6OgO/5gV572g4dkzGwa9pdTsQLidPPT+FfJzZnXLPHW/KwKfsxiXsa5jA4HQz+q7f28Uqr7K4uA7sxEayIj9UnaF6PhPEBSYKQdNGs8Nq+8RRzEy9rgIhxkESMpMiZXscXxRgAJnJla/QgGbgC2wBMb93nB7897Njj1xlx8gxPCK1O1RhFvuyodg8mGtM6QAfsr6Z7au7ajnoPuAD3XbG8GPD53mEj2f4bApVS5zHH+m57S2XBzTq0tIjM2mBvEGyS/Ux87bTfnhwLYvJBG9rx0KOnw6tU0pvPIwbx1Xuva7DO7fC0iWHO8/1CA1zRLBLm6O1MDTXwHoMRhrhsumYdEN1F3DIALtBN/wBMbrX9M+PkLeH1YzFpygi50BJsDyV3B+yuIrTlZaxkkAQ4S0iNiIPmvZcUaMVUNGk2KNKGve0dwPLS5zRzcGjLybmfN8q1uD5m0mtymabRlOnaMImD1+qv/Ux4H/0HieTf7j+y5fSv9TbzHxUJpi+Aislh/RGHLIMFS5s2IkFBKY0hRYYFKhrhCjOimSuCAFG2VBIClFCKQouK5kTAjnb5qvjRVfTc1oEmBMwI3n73WhAROcl+keEo8Ardo9z2axBaZmdZ5EEeF1t8Owrqb8xaRpBhegyoXCFy/wAud10vktmEhzyizvHNNaRyUrpa54p1aDXHM5jS4bkX9QkYLhVOk8vDCXG8uOYieRddaQK4lNMEK5/SlOqkgyLEW3i0Edf5U9r3sv8Atn4o0yCo/FugAtiD7xIi0w74AEW1KyeJZqheabXOmCeUi0jn/BXoMoQ1GNMSJgyOh5g7LPXOzGubl15DhvAqlMl7mSTcDNle0/qp1Ae6emh00UPo1mOqV3sdWpkgVGsGTFU3sb3arA0gPcA4jukSDIkL1YqZTBmJs4xefymN/nbdU8bWbSJqCAQMz2ggGowA3E6ubr6jcLXMyZDrrbrzXCMcaj3VW1ATTcyleWte1zmu79OT2VTM5gsIztfqr2LxdLEAtq9wMeHhlYZSXEAhs7gyRlGoPURPGuEh84iiWMrhk54llYOzTTqR7zTLQHaiyRgOKtfFKsHMxIBFVpmHAGCW/lc3w2EaBbxlnVeJUcMxz2tHfFQGiSC03jI5tz4nS3VTwP2hoh5wdRzalN4L6Ly4ODWi3ZVifdIy908okgq9xTCgd9vYvgBrWBgbmExlJzZd4BtBAvsfI+0nD6bmjsmCnUaXujPJDszyKTaUyXEsDYgESNd2Z+FrT4vws0s7qAcaRuWXLCwzDmuN2t05zlNo1p8M43ia0DJFOkWvcZgAU3h7hmPvaGAOY6o63Faj20HUXvAqvLKlHK0hpbZwcSBGZxgTcAybytnhOGY1jjUpltOqZY4D3YEAEtuCYLgeUA6AJiD9oHZuI4dgEltF7wNLxULSeksarHH+Idg1lSk6BDyQRnaxmRziQNQQGGG7xAiV5LAVMTU4hSrGm57GUqbD2bSWECi4XcRAdmc4a626rbwfB8RUxDH1muZRY97y1zwXPILexBDSQWNDW+bTa6sWtLg2GeKdGm65DXVKri2JfUkumTLpLnjMAJutao8k5M19TH5Rz6E7euyOm4wXEXcZjkPyjpb4koWMI5Em5PM/cDyV1mlfgaX/AMbf7VydJ6LldQ5qkGOSWwocTWyMc8icoJ9FkPDkSxxxvuNf2ZMuLSA6XWaHd0AHM4zGW17JzOOsIOVj7CbhobGdrCS4EwBnBJjQEiYKmxcrVaAjACw6ftI2bUqjjacuUCSWABpeWl05xEgTC28NiBUY14BAc0OE2MG4kdRB81NXBNKYoAUhBJTGIAFDTKgZlCkALgpKiuyKMqNolSeqmgMqkeCkEKHFP0RlUjwUAow5NFau27CLd6D1EGR8B6JxCl0KAVQIagLSmF0IC5ADmbG4KWcMASRqY1ubCwn4qzCEq6Mh/D3teCzLlm7HOcMkk5nUiJg392IttdHU4NRc/PUY1zhEFwmImDHO5WpCh0K7Rm4rDvLm5cvZz3hmc10cxls7wMJDeA4cZiKY7xJcCSWuJ1JaZExaeVlqOKXmV1FPBcLpUQRSphgdBdF5I0mVZLBEbfcI5QPKogdLISuJQi5REOKB5ROEICbKoiyhRnXIDCZKTQ91vgPkmDVAbeQt4IwUKIKAntBBBuCCCDcEHUEckTSlNRhRTYRNCEI2JVSCpYQuapKyCzrsyWpKYpgdCEvlKcpTA8ALiUoIgoDzqc6WFyuINdCAqSoqShBSyuYqh2ZAXIBooGiA88bocyWuCol4lLypiU9US7xUFnVAFyCIhCSock1FWTDVQB6SUpi3gtZ+i5IXKYP/2Q=="/>
          <p:cNvSpPr>
            <a:spLocks noChangeAspect="1" noChangeArrowheads="1"/>
          </p:cNvSpPr>
          <p:nvPr/>
        </p:nvSpPr>
        <p:spPr bwMode="auto">
          <a:xfrm>
            <a:off x="155575" y="-2133600"/>
            <a:ext cx="6553200" cy="4448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5122" name="Picture 2" descr="J:\1.Πανεπιστήμιο\Διδασκαλία\Προπτυχιακά\Πανίδα της Ελλάδος\source files\Σαρκοφάγα\bear sket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412776"/>
            <a:ext cx="3757673" cy="27694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http://www.visualphotos.com/photo/1x9107524/grizzly_bear_ursus_arctos_horribilis_mother_standing_with_three_cubs_alaska_115600.jpg"/>
          <p:cNvPicPr>
            <a:picLocks noChangeAspect="1" noChangeArrowheads="1"/>
          </p:cNvPicPr>
          <p:nvPr/>
        </p:nvPicPr>
        <p:blipFill rotWithShape="1">
          <a:blip r:embed="rId4">
            <a:extLst>
              <a:ext uri="{28A0092B-C50C-407E-A947-70E740481C1C}">
                <a14:useLocalDpi xmlns:a14="http://schemas.microsoft.com/office/drawing/2010/main" val="0"/>
              </a:ext>
            </a:extLst>
          </a:blip>
          <a:srcRect b="5122"/>
          <a:stretch/>
        </p:blipFill>
        <p:spPr bwMode="auto">
          <a:xfrm>
            <a:off x="4879642" y="4261429"/>
            <a:ext cx="3738063" cy="246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6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500"/>
                                        <p:tgtEl>
                                          <p:spTgt spid="51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342415" y="1091409"/>
            <a:ext cx="8459171" cy="600164"/>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Ελλάδα</a:t>
            </a:r>
            <a:endParaRPr lang="en-US" sz="2200" b="1">
              <a:solidFill>
                <a:srgbClr val="C00000"/>
              </a:solidFill>
            </a:endParaRPr>
          </a:p>
        </p:txBody>
      </p:sp>
      <p:sp>
        <p:nvSpPr>
          <p:cNvPr id="10" name="Ορθογώνιο 9"/>
          <p:cNvSpPr/>
          <p:nvPr/>
        </p:nvSpPr>
        <p:spPr>
          <a:xfrm>
            <a:off x="2199478" y="1484784"/>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U. </a:t>
            </a:r>
            <a:r>
              <a:rPr lang="en-US" sz="1700" b="1" i="1" err="1">
                <a:solidFill>
                  <a:srgbClr val="C00000"/>
                </a:solidFill>
              </a:rPr>
              <a:t>arctos</a:t>
            </a:r>
            <a:endParaRPr lang="en-US" sz="1700" b="1">
              <a:solidFill>
                <a:srgbClr val="C00000"/>
              </a:solidFill>
            </a:endParaRPr>
          </a:p>
        </p:txBody>
      </p:sp>
      <p:sp>
        <p:nvSpPr>
          <p:cNvPr id="11" name="Text Box 6"/>
          <p:cNvSpPr txBox="1">
            <a:spLocks noChangeArrowheads="1"/>
          </p:cNvSpPr>
          <p:nvPr/>
        </p:nvSpPr>
        <p:spPr bwMode="auto">
          <a:xfrm>
            <a:off x="86870" y="1913740"/>
            <a:ext cx="4449411"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l-GR"/>
            </a:defPPr>
            <a:lvl1pPr algn="just" fontAlgn="base">
              <a:spcBef>
                <a:spcPct val="0"/>
              </a:spcBef>
              <a:spcAft>
                <a:spcPct val="0"/>
              </a:spcAft>
              <a:buFont typeface="Arial" pitchFamily="34" charset="0"/>
              <a:buChar char="•"/>
              <a:tabLst>
                <a:tab pos="174625" algn="l"/>
                <a:tab pos="1436688" algn="l"/>
              </a:tabLst>
              <a:defRPr b="1">
                <a:solidFill>
                  <a:srgbClr val="C00000"/>
                </a:solidFill>
              </a:defRPr>
            </a:lvl1pPr>
          </a:lstStyle>
          <a:p>
            <a:r>
              <a:rPr lang="el-GR" sz="1600">
                <a:solidFill>
                  <a:schemeClr val="accent2"/>
                </a:solidFill>
              </a:rPr>
              <a:t> Εξάπλωση σε έκταση 13.500 </a:t>
            </a:r>
            <a:r>
              <a:rPr lang="el-GR" sz="1600" err="1">
                <a:solidFill>
                  <a:schemeClr val="accent2"/>
                </a:solidFill>
              </a:rPr>
              <a:t>τ.χλμ</a:t>
            </a:r>
            <a:r>
              <a:rPr lang="el-GR" sz="1600">
                <a:solidFill>
                  <a:schemeClr val="accent2"/>
                </a:solidFill>
              </a:rPr>
              <a:t>. και δύο βασικούς και γεωγραφικά απομονωμένους πληθυσμιακούς πυρήνες. Ο πρώτος στην ευρύτερη οροσειρά της Ροδόπης και ο δεύτερος την ευρύτερη οροσειρά της Πίνδου (Ν. άκρο εξάπλωσης της αρκούδας στην Ευρώ</a:t>
            </a:r>
            <a:r>
              <a:rPr lang="da-DK" sz="1600">
                <a:solidFill>
                  <a:schemeClr val="accent2"/>
                </a:solidFill>
              </a:rPr>
              <a:t>πη</a:t>
            </a:r>
            <a:r>
              <a:rPr lang="el-GR" sz="1600">
                <a:solidFill>
                  <a:schemeClr val="accent2"/>
                </a:solidFill>
              </a:rPr>
              <a:t>.</a:t>
            </a:r>
            <a:r>
              <a:rPr lang="da-DK" sz="1600">
                <a:solidFill>
                  <a:schemeClr val="accent2"/>
                </a:solidFill>
              </a:rPr>
              <a:t> </a:t>
            </a:r>
            <a:r>
              <a:rPr lang="el-GR" sz="1600">
                <a:solidFill>
                  <a:schemeClr val="accent2"/>
                </a:solidFill>
              </a:rPr>
              <a:t>Στο εσωτερικό τους οι εν λόγω πληθυσμοί παρουσιάζουν περαιτέρω τάσεις διάσπασης, λόγω υποβάθμισης δασικών περιοχών που λειτουργούν ως συνδετικές ζώνες, διαμορφώνοντας 4 μικρότερους υπο-πληθυσμούς. Η </a:t>
            </a:r>
            <a:r>
              <a:rPr lang="el-GR" sz="1600" err="1">
                <a:solidFill>
                  <a:schemeClr val="accent2"/>
                </a:solidFill>
              </a:rPr>
              <a:t>επαναποίκηση</a:t>
            </a:r>
            <a:r>
              <a:rPr lang="el-GR" sz="1600">
                <a:solidFill>
                  <a:schemeClr val="accent2"/>
                </a:solidFill>
              </a:rPr>
              <a:t> νέων περιοχών από το είδος (Όλυμπος, </a:t>
            </a:r>
            <a:r>
              <a:rPr lang="el-GR" sz="1600" err="1">
                <a:solidFill>
                  <a:schemeClr val="accent2"/>
                </a:solidFill>
              </a:rPr>
              <a:t>Πιέρια</a:t>
            </a:r>
            <a:r>
              <a:rPr lang="el-GR" sz="1600">
                <a:solidFill>
                  <a:schemeClr val="accent2"/>
                </a:solidFill>
              </a:rPr>
              <a:t>, </a:t>
            </a:r>
            <a:r>
              <a:rPr lang="el-GR" sz="1600" err="1">
                <a:solidFill>
                  <a:schemeClr val="accent2"/>
                </a:solidFill>
              </a:rPr>
              <a:t>Αντιχάσια</a:t>
            </a:r>
            <a:r>
              <a:rPr lang="el-GR" sz="1600">
                <a:solidFill>
                  <a:schemeClr val="accent2"/>
                </a:solidFill>
              </a:rPr>
              <a:t>, νότια Πίνδος) έχει διαμορφώσει 2 τουλάχιστον </a:t>
            </a:r>
            <a:r>
              <a:rPr lang="el-GR" sz="1600" err="1">
                <a:solidFill>
                  <a:schemeClr val="accent2"/>
                </a:solidFill>
              </a:rPr>
              <a:t>μετα</a:t>
            </a:r>
            <a:r>
              <a:rPr lang="el-GR" sz="1600">
                <a:solidFill>
                  <a:schemeClr val="accent2"/>
                </a:solidFill>
              </a:rPr>
              <a:t>-πληθυσμούς (στο ορεινό τόξο του </a:t>
            </a:r>
            <a:r>
              <a:rPr lang="el-GR" sz="1600" err="1">
                <a:solidFill>
                  <a:schemeClr val="accent2"/>
                </a:solidFill>
              </a:rPr>
              <a:t>Βόρα</a:t>
            </a:r>
            <a:r>
              <a:rPr lang="el-GR" sz="1600">
                <a:solidFill>
                  <a:schemeClr val="accent2"/>
                </a:solidFill>
              </a:rPr>
              <a:t> και τη Νότια Πίνδο). Ο ελάχιστος συνολικός πληθυσμός εκτιμάται σε 190-260 άτομα και φαίνεται σταθεροποιημένος, με ανοδικές τάσεις σε τοπική κλίμακα.</a:t>
            </a:r>
          </a:p>
        </p:txBody>
      </p:sp>
      <p:sp>
        <p:nvSpPr>
          <p:cNvPr id="8"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Ursidae</a:t>
            </a:r>
            <a:endParaRPr lang="el-GR" b="1">
              <a:solidFill>
                <a:srgbClr val="000000"/>
              </a:solidFill>
            </a:endParaRPr>
          </a:p>
        </p:txBody>
      </p:sp>
      <p:pic>
        <p:nvPicPr>
          <p:cNvPr id="9218" name="Picture 2" descr="J:\1.Πανεπιστήμιο\Διδασκαλία\Προπτυχιακά\Πανίδα της Ελλάδος\source files\Σαρκοφάγα\Χάρτες Εξάπλωσης\ursus arctos Gree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505085"/>
            <a:ext cx="4276775" cy="358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75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227525"/>
            <a:ext cx="88569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Μικτά δάση, κυρίως </a:t>
            </a:r>
            <a:r>
              <a:rPr lang="el-GR" err="1">
                <a:solidFill>
                  <a:schemeClr val="accent2"/>
                </a:solidFill>
              </a:rPr>
              <a:t>ελατοδάση</a:t>
            </a:r>
            <a:r>
              <a:rPr lang="el-GR">
                <a:solidFill>
                  <a:schemeClr val="accent2"/>
                </a:solidFill>
              </a:rPr>
              <a:t> σε ορεινές περιοχές, ξεπερνώντας κατά πολύ το δασικό όριο. Σε ανοικτές περιοχές χρειάζεται κάλυψη και παραμένει σε απομονωμένες θέσεις κατά την ημέρα. Πέφτει σε χειμερία νάρκη σε υπόγεια στοά ή σε σπηλιά. Μπορεί να ετοιμάσει περισσότερες της μία φωλιές πριν το χειμώνα. </a:t>
            </a:r>
            <a:endParaRPr lang="el-GR" b="1">
              <a:solidFill>
                <a:schemeClr val="accent2"/>
              </a:solidFill>
            </a:endParaRPr>
          </a:p>
        </p:txBody>
      </p:sp>
      <p:sp>
        <p:nvSpPr>
          <p:cNvPr id="9" name="Text Box 6"/>
          <p:cNvSpPr txBox="1">
            <a:spLocks noChangeArrowheads="1"/>
          </p:cNvSpPr>
          <p:nvPr/>
        </p:nvSpPr>
        <p:spPr bwMode="auto">
          <a:xfrm>
            <a:off x="179512" y="2909843"/>
            <a:ext cx="885698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Κυρίως νυκτόβιος οργανισμός, αλλά και ημερόβιος όταν δεν ενοχλείται. Η τροφή αποτελείται κυρίως από μούρα, καρπούς, γρασίδι, έντομα, πτώματα, ριζώματα και βολβούς (εκμεταλλευόμενο την εξαιρετική σκαπτική ικανότητά του) μέλι, αλλά και διάφορα σπονδυλωτά. Γενικά μοναχικός οργανισμός με μεγάλες επικράτειες (έως και 2000 </a:t>
            </a:r>
            <a:r>
              <a:rPr lang="en-US">
                <a:solidFill>
                  <a:schemeClr val="accent2"/>
                </a:solidFill>
              </a:rPr>
              <a:t>m</a:t>
            </a:r>
            <a:r>
              <a:rPr lang="en-US" baseline="30000">
                <a:solidFill>
                  <a:schemeClr val="accent2"/>
                </a:solidFill>
              </a:rPr>
              <a:t>2</a:t>
            </a:r>
            <a:r>
              <a:rPr lang="en-US">
                <a:solidFill>
                  <a:schemeClr val="accent2"/>
                </a:solidFill>
              </a:rPr>
              <a:t> </a:t>
            </a:r>
            <a:r>
              <a:rPr lang="el-GR">
                <a:solidFill>
                  <a:schemeClr val="accent2"/>
                </a:solidFill>
              </a:rPr>
              <a:t>για τα αρσενικά</a:t>
            </a:r>
            <a:r>
              <a:rPr lang="en-US">
                <a:solidFill>
                  <a:schemeClr val="accent2"/>
                </a:solidFill>
              </a:rPr>
              <a:t>)</a:t>
            </a:r>
            <a:r>
              <a:rPr lang="el-GR">
                <a:solidFill>
                  <a:schemeClr val="accent2"/>
                </a:solidFill>
              </a:rPr>
              <a:t>. Το χειμώνα, η θερμοκρασία πέφτει μεν λίγους μόνο βαθμούς (από </a:t>
            </a:r>
            <a:r>
              <a:rPr lang="en-US" err="1">
                <a:solidFill>
                  <a:schemeClr val="accent2"/>
                </a:solidFill>
              </a:rPr>
              <a:t>ca</a:t>
            </a:r>
            <a:r>
              <a:rPr lang="en-US">
                <a:solidFill>
                  <a:schemeClr val="accent2"/>
                </a:solidFill>
              </a:rPr>
              <a:t> 38 °C </a:t>
            </a:r>
            <a:r>
              <a:rPr lang="el-GR">
                <a:solidFill>
                  <a:schemeClr val="accent2"/>
                </a:solidFill>
              </a:rPr>
              <a:t>σε</a:t>
            </a:r>
            <a:r>
              <a:rPr lang="en-US">
                <a:solidFill>
                  <a:schemeClr val="accent2"/>
                </a:solidFill>
              </a:rPr>
              <a:t> </a:t>
            </a:r>
            <a:r>
              <a:rPr lang="en-US" err="1">
                <a:solidFill>
                  <a:schemeClr val="accent2"/>
                </a:solidFill>
              </a:rPr>
              <a:t>ca</a:t>
            </a:r>
            <a:r>
              <a:rPr lang="en-US">
                <a:solidFill>
                  <a:schemeClr val="accent2"/>
                </a:solidFill>
              </a:rPr>
              <a:t> 34 °C), </a:t>
            </a:r>
            <a:r>
              <a:rPr lang="el-GR">
                <a:solidFill>
                  <a:schemeClr val="accent2"/>
                </a:solidFill>
              </a:rPr>
              <a:t>αλλά ο καρδιακός και αναπνευστικός ρυθμός μειώνονται σημαντικά και προκύπτουν και άλλες φυσιολογικές μεταβολές που παραπέμπουν σε πραγματική χειμερία νάρκη. </a:t>
            </a:r>
            <a:endParaRPr lang="el-GR" b="1">
              <a:solidFill>
                <a:schemeClr val="accent2"/>
              </a:solidFill>
            </a:endParaRPr>
          </a:p>
        </p:txBody>
      </p:sp>
      <p:sp>
        <p:nvSpPr>
          <p:cNvPr id="11" name="Ορθογώνιο 10"/>
          <p:cNvSpPr/>
          <p:nvPr/>
        </p:nvSpPr>
        <p:spPr>
          <a:xfrm>
            <a:off x="2199478" y="805045"/>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U. </a:t>
            </a:r>
            <a:r>
              <a:rPr lang="en-US" sz="1700" b="1" i="1" err="1">
                <a:solidFill>
                  <a:srgbClr val="C00000"/>
                </a:solidFill>
              </a:rPr>
              <a:t>arctos</a:t>
            </a:r>
            <a:endParaRPr lang="en-US" sz="1700" b="1">
              <a:solidFill>
                <a:srgbClr val="C00000"/>
              </a:solidFill>
            </a:endParaRPr>
          </a:p>
        </p:txBody>
      </p:sp>
      <p:sp>
        <p:nvSpPr>
          <p:cNvPr id="10"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Ursidae</a:t>
            </a:r>
            <a:endParaRPr lang="el-GR" b="1">
              <a:solidFill>
                <a:srgbClr val="000000"/>
              </a:solidFill>
            </a:endParaRPr>
          </a:p>
        </p:txBody>
      </p:sp>
    </p:spTree>
    <p:extLst>
      <p:ext uri="{BB962C8B-B14F-4D97-AF65-F5344CB8AC3E}">
        <p14:creationId xmlns:p14="http://schemas.microsoft.com/office/powerpoint/2010/main" val="416446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616020"/>
            <a:ext cx="8856984"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2 ζεύγη</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Μάιος-Ιούλιος. </a:t>
            </a:r>
            <a:r>
              <a:rPr lang="el-GR">
                <a:solidFill>
                  <a:srgbClr val="00B050"/>
                </a:solidFill>
              </a:rPr>
              <a:t>Γεννήσεις</a:t>
            </a:r>
            <a:r>
              <a:rPr lang="el-GR">
                <a:solidFill>
                  <a:srgbClr val="333399"/>
                </a:solidFill>
              </a:rPr>
              <a:t>: Ιανουάριος-Φεβρουάριος</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60 ημέρες. Μετά τη γονιμοποίηση, το έμβρυο αναπτύσσεται μέχρι το στάδιο του βλαστιδίου και καθυστερεί η εμφύτευση στη μήτρα και η περαιτέρω ανάπτυξη μέχρι τον Νοέμβριο. </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κάθε τρία ή περισσότερα έτη με 1-3(5) μικρά, συνήθως δίδυμα.</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Τουλάχιστον 5 έτη.</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1,5 έτη</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έως και 50 έτη σε αιχμαλωσία, περισσότερα από 30 έτη στη φύση. Ιδιαίτερα υψηλά ποσοστά θνησιμότητας κατά το πρώτο έτος ζωής. Παρατηρείται και </a:t>
            </a:r>
            <a:r>
              <a:rPr lang="el-GR" err="1">
                <a:solidFill>
                  <a:srgbClr val="333399"/>
                </a:solidFill>
              </a:rPr>
              <a:t>καννιβαλισμός</a:t>
            </a:r>
            <a:r>
              <a:rPr lang="el-GR">
                <a:solidFill>
                  <a:srgbClr val="333399"/>
                </a:solidFill>
              </a:rPr>
              <a:t>. </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Τα μικρά παραμένουν στην φωλιά για 4 μήνες και ακολουθούν τη μητέρα για 1,5-3,5 έτη</a:t>
            </a:r>
            <a:endParaRPr lang="el-GR">
              <a:solidFill>
                <a:schemeClr val="accent2"/>
              </a:solidFill>
            </a:endParaRPr>
          </a:p>
        </p:txBody>
      </p:sp>
      <p:sp>
        <p:nvSpPr>
          <p:cNvPr id="7" name="Ορθογώνιο 6"/>
          <p:cNvSpPr/>
          <p:nvPr/>
        </p:nvSpPr>
        <p:spPr>
          <a:xfrm>
            <a:off x="2199478" y="90872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U. </a:t>
            </a:r>
            <a:r>
              <a:rPr lang="en-US" sz="1700" b="1" i="1" err="1">
                <a:solidFill>
                  <a:srgbClr val="C00000"/>
                </a:solidFill>
              </a:rPr>
              <a:t>arctos</a:t>
            </a:r>
            <a:endParaRPr lang="en-US" sz="1700" b="1">
              <a:solidFill>
                <a:srgbClr val="C00000"/>
              </a:solidFill>
            </a:endParaRPr>
          </a:p>
        </p:txBody>
      </p:sp>
      <p:sp>
        <p:nvSpPr>
          <p:cNvPr id="6"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Ursidae</a:t>
            </a:r>
            <a:endParaRPr lang="el-GR" b="1">
              <a:solidFill>
                <a:srgbClr val="000000"/>
              </a:solidFill>
            </a:endParaRPr>
          </a:p>
        </p:txBody>
      </p:sp>
    </p:spTree>
    <p:extLst>
      <p:ext uri="{BB962C8B-B14F-4D97-AF65-F5344CB8AC3E}">
        <p14:creationId xmlns:p14="http://schemas.microsoft.com/office/powerpoint/2010/main" val="12143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Οικ</a:t>
            </a:r>
            <a:r>
              <a:rPr lang="en-US" sz="2800" b="1">
                <a:solidFill>
                  <a:srgbClr val="800000"/>
                </a:solidFill>
              </a:rPr>
              <a:t>. </a:t>
            </a:r>
            <a:r>
              <a:rPr lang="en-US" sz="2800" b="1" err="1">
                <a:solidFill>
                  <a:srgbClr val="800000"/>
                </a:solidFill>
              </a:rPr>
              <a:t>Felidae</a:t>
            </a:r>
            <a:r>
              <a:rPr lang="el-GR" sz="2800" b="1">
                <a:solidFill>
                  <a:srgbClr val="800000"/>
                </a:solidFill>
              </a:rPr>
              <a:t>: Γεν. χαρακτηριστικά</a:t>
            </a:r>
            <a:endParaRPr lang="el-GR" b="1">
              <a:solidFill>
                <a:srgbClr val="000000"/>
              </a:solidFill>
            </a:endParaRPr>
          </a:p>
        </p:txBody>
      </p:sp>
      <p:sp>
        <p:nvSpPr>
          <p:cNvPr id="5" name="Text Box 6"/>
          <p:cNvSpPr txBox="1">
            <a:spLocks noChangeArrowheads="1"/>
          </p:cNvSpPr>
          <p:nvPr/>
        </p:nvSpPr>
        <p:spPr bwMode="auto">
          <a:xfrm>
            <a:off x="179512" y="1052736"/>
            <a:ext cx="8584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Περιλαμβάνει τα πιο σαρκοφάγα των σαρκοφάγων, που βρίσκονται στην κορυφή της τροφικής πυραμίδας! Αποτελούν την πιο απειλούμενη ομάδα σαρκοφάγων θηλαστικών!</a:t>
            </a:r>
          </a:p>
        </p:txBody>
      </p:sp>
      <p:sp>
        <p:nvSpPr>
          <p:cNvPr id="7" name="Text Box 6"/>
          <p:cNvSpPr txBox="1">
            <a:spLocks noChangeArrowheads="1"/>
          </p:cNvSpPr>
          <p:nvPr/>
        </p:nvSpPr>
        <p:spPr bwMode="auto">
          <a:xfrm>
            <a:off x="179512" y="1884311"/>
            <a:ext cx="85849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Μοιράζονται πολλά με τον κοινό τους πρόγονο (</a:t>
            </a:r>
            <a:r>
              <a:rPr lang="en-US" b="1" i="1" err="1">
                <a:solidFill>
                  <a:schemeClr val="accent2"/>
                </a:solidFill>
              </a:rPr>
              <a:t>Pseudailurus</a:t>
            </a:r>
            <a:r>
              <a:rPr lang="en-US" b="1">
                <a:solidFill>
                  <a:schemeClr val="accent2"/>
                </a:solidFill>
              </a:rPr>
              <a:t>), </a:t>
            </a:r>
            <a:r>
              <a:rPr lang="el-GR" b="1">
                <a:solidFill>
                  <a:schemeClr val="accent2"/>
                </a:solidFill>
              </a:rPr>
              <a:t>ήτοι αμβλεία, επίπεδα πρόσωπα, μεγάλα μάτια, νύχια που μαζεύονται και μεγάλα, ευαίσθητα αυτιά. Το κιτρινωπό με διάφορα χρωματικά σχέδια τρίχωμά τους αποτελεί χρωματική προσαρμογή, καθώς τα 2/3 των ειδών ζουν σε πυκνά δάση σε απομόνωση. </a:t>
            </a:r>
          </a:p>
        </p:txBody>
      </p:sp>
      <p:sp>
        <p:nvSpPr>
          <p:cNvPr id="10" name="Text Box 6"/>
          <p:cNvSpPr txBox="1">
            <a:spLocks noChangeArrowheads="1"/>
          </p:cNvSpPr>
          <p:nvPr/>
        </p:nvSpPr>
        <p:spPr bwMode="auto">
          <a:xfrm>
            <a:off x="179512" y="3269883"/>
            <a:ext cx="85849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Το τυπικό κρανίο είναι μικρό με κοντό πρόσωπο, εξαιτίας σμίκρυνσης της ρινικής κοιλότητας και μείωσης του γναθικού μήκους. Οι προγόμφιοι και γομφίοι είναι προσαρμοσμένοι για το συγκράτηση και το σχίσιμο της σάρκας. Ο 3</a:t>
            </a:r>
            <a:r>
              <a:rPr lang="el-GR" b="1" baseline="30000">
                <a:solidFill>
                  <a:srgbClr val="333399"/>
                </a:solidFill>
              </a:rPr>
              <a:t>ος</a:t>
            </a:r>
            <a:r>
              <a:rPr lang="el-GR" b="1">
                <a:solidFill>
                  <a:srgbClr val="333399"/>
                </a:solidFill>
              </a:rPr>
              <a:t> άνω προγόμφιος παίζει διπλό ρόλο: φέρει αιχμηρή, κοπτική άκρη και το οπίσθιο φύμα είναι πλατύ για να συνθλίβει οστά.  Μεγάλοι κυνόδοντες. Μόνο κάθετη κίνηση των γνάθων με πανίσχυρο μασητικό μυ που προσδίδει γράπωμα 'μέγγενης'. </a:t>
            </a:r>
            <a:endParaRPr lang="el-GR" b="1">
              <a:solidFill>
                <a:schemeClr val="accent2"/>
              </a:solidFill>
            </a:endParaRPr>
          </a:p>
        </p:txBody>
      </p:sp>
      <p:sp>
        <p:nvSpPr>
          <p:cNvPr id="17" name="Text Box 6"/>
          <p:cNvSpPr txBox="1">
            <a:spLocks noChangeArrowheads="1"/>
          </p:cNvSpPr>
          <p:nvPr/>
        </p:nvSpPr>
        <p:spPr bwMode="auto">
          <a:xfrm>
            <a:off x="5436096" y="5787681"/>
            <a:ext cx="3419872" cy="646331"/>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b="1">
                <a:solidFill>
                  <a:srgbClr val="C00000"/>
                </a:solidFill>
              </a:rPr>
              <a:t>Οδοντικός τύπος:</a:t>
            </a:r>
            <a:endParaRPr lang="en-US" b="1">
              <a:solidFill>
                <a:srgbClr val="C00000"/>
              </a:solidFill>
            </a:endParaRPr>
          </a:p>
          <a:p>
            <a:pPr algn="ctr" fontAlgn="base">
              <a:spcBef>
                <a:spcPct val="0"/>
              </a:spcBef>
              <a:spcAft>
                <a:spcPct val="0"/>
              </a:spcAft>
            </a:pPr>
            <a:r>
              <a:rPr lang="el-GR" b="1">
                <a:solidFill>
                  <a:srgbClr val="C00000"/>
                </a:solidFill>
              </a:rPr>
              <a:t>3/3   1/1   2-3/2   1/1 = 28-30</a:t>
            </a:r>
          </a:p>
        </p:txBody>
      </p:sp>
      <p:sp>
        <p:nvSpPr>
          <p:cNvPr id="22" name="Text Box 6"/>
          <p:cNvSpPr txBox="1">
            <a:spLocks noChangeArrowheads="1"/>
          </p:cNvSpPr>
          <p:nvPr/>
        </p:nvSpPr>
        <p:spPr bwMode="auto">
          <a:xfrm>
            <a:off x="323528" y="5926180"/>
            <a:ext cx="2294204" cy="369332"/>
          </a:xfrm>
          <a:prstGeom prst="rect">
            <a:avLst/>
          </a:prstGeom>
          <a:noFill/>
          <a:ln>
            <a:noFill/>
          </a:ln>
          <a:effectLst/>
        </p:spPr>
        <p:txBody>
          <a:bodyPr wrap="square">
            <a:spAutoFit/>
          </a:bodyPr>
          <a:lstStyle/>
          <a:p>
            <a:pPr algn="ctr" fontAlgn="base">
              <a:spcBef>
                <a:spcPct val="0"/>
              </a:spcBef>
              <a:spcAft>
                <a:spcPct val="0"/>
              </a:spcAft>
            </a:pPr>
            <a:r>
              <a:rPr lang="el-GR" b="1">
                <a:solidFill>
                  <a:srgbClr val="C00000"/>
                </a:solidFill>
              </a:rPr>
              <a:t>Αγριόγατα:</a:t>
            </a:r>
            <a:r>
              <a:rPr lang="en-US" b="1">
                <a:solidFill>
                  <a:srgbClr val="C00000"/>
                </a:solidFill>
              </a:rPr>
              <a:t> </a:t>
            </a:r>
            <a:r>
              <a:rPr lang="el-GR" b="1">
                <a:solidFill>
                  <a:srgbClr val="C00000"/>
                </a:solidFill>
              </a:rPr>
              <a:t>9,7 </a:t>
            </a:r>
            <a:r>
              <a:rPr lang="en-US" b="1">
                <a:solidFill>
                  <a:srgbClr val="C00000"/>
                </a:solidFill>
              </a:rPr>
              <a:t>cm</a:t>
            </a:r>
            <a:endParaRPr lang="el-GR" b="1">
              <a:solidFill>
                <a:srgbClr val="C00000"/>
              </a:solidFill>
            </a:endParaRPr>
          </a:p>
        </p:txBody>
      </p:sp>
      <p:pic>
        <p:nvPicPr>
          <p:cNvPr id="10242" name="Picture 2" descr="J:\1.Πανεπιστήμιο\Διδασκαλία\Προπτυχιακά\Πανίδα της Ελλάδος\source files\Σαρκοφάγα\canid skulls.jpg"/>
          <p:cNvPicPr>
            <a:picLocks noChangeAspect="1" noChangeArrowheads="1"/>
          </p:cNvPicPr>
          <p:nvPr/>
        </p:nvPicPr>
        <p:blipFill rotWithShape="1">
          <a:blip r:embed="rId3">
            <a:extLst>
              <a:ext uri="{28A0092B-C50C-407E-A947-70E740481C1C}">
                <a14:useLocalDpi xmlns:a14="http://schemas.microsoft.com/office/drawing/2010/main" val="0"/>
              </a:ext>
            </a:extLst>
          </a:blip>
          <a:srcRect b="65656"/>
          <a:stretch/>
        </p:blipFill>
        <p:spPr bwMode="auto">
          <a:xfrm>
            <a:off x="2646348" y="5363692"/>
            <a:ext cx="2569880" cy="14943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79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0242"/>
                                        </p:tgtEl>
                                        <p:attrNameLst>
                                          <p:attrName>style.visibility</p:attrName>
                                        </p:attrNameLst>
                                      </p:cBhvr>
                                      <p:to>
                                        <p:strVal val="visible"/>
                                      </p:to>
                                    </p:set>
                                    <p:animEffect transition="in" filter="fade">
                                      <p:cBhvr>
                                        <p:cTn id="26"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7" grpId="0" animBg="1"/>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Οικ</a:t>
            </a:r>
            <a:r>
              <a:rPr lang="en-US" sz="2800" b="1">
                <a:solidFill>
                  <a:srgbClr val="800000"/>
                </a:solidFill>
              </a:rPr>
              <a:t>. </a:t>
            </a:r>
            <a:r>
              <a:rPr lang="en-US" sz="2800" b="1" err="1">
                <a:solidFill>
                  <a:srgbClr val="800000"/>
                </a:solidFill>
              </a:rPr>
              <a:t>Felidae</a:t>
            </a:r>
            <a:r>
              <a:rPr lang="el-GR" sz="2800" b="1">
                <a:solidFill>
                  <a:srgbClr val="800000"/>
                </a:solidFill>
              </a:rPr>
              <a:t>: Γεν. χαρακτηριστικά</a:t>
            </a:r>
            <a:endParaRPr lang="el-GR" b="1">
              <a:solidFill>
                <a:srgbClr val="000000"/>
              </a:solidFill>
            </a:endParaRPr>
          </a:p>
        </p:txBody>
      </p:sp>
      <p:sp>
        <p:nvSpPr>
          <p:cNvPr id="5" name="Text Box 6"/>
          <p:cNvSpPr txBox="1">
            <a:spLocks noChangeArrowheads="1"/>
          </p:cNvSpPr>
          <p:nvPr/>
        </p:nvSpPr>
        <p:spPr bwMode="auto">
          <a:xfrm>
            <a:off x="179512" y="1052736"/>
            <a:ext cx="8584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Η έλλειψη μασητικών γομφίων αντισταθμίζεται από την κατασκευή της γλώσσας, η οποία επενδύεται από μυτερές θηλές που συγκρατούν και γδέρνουν την σάρκα σαν οδοντωτή λίμα.</a:t>
            </a:r>
          </a:p>
        </p:txBody>
      </p:sp>
      <p:sp>
        <p:nvSpPr>
          <p:cNvPr id="12" name="Text Box 6"/>
          <p:cNvSpPr txBox="1">
            <a:spLocks noChangeArrowheads="1"/>
          </p:cNvSpPr>
          <p:nvPr/>
        </p:nvSpPr>
        <p:spPr bwMode="auto">
          <a:xfrm>
            <a:off x="179512" y="1915476"/>
            <a:ext cx="85849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Τη νύχτα η όραση είναι 6 φορές ισχυρότερη από του ανθρώπου. Προσαρμόζεται ταχύτατα στις ξαφνικές αλλαγές φωτεινότητας, μέσω της ταχείας αντίδρασης των μυών της ίριδας. Η εικόνα ενισχύεται περαιτέρω από ένα αντανακλαστικό στρώμα στο πίσω μέρος του οφθαλμού που ονομάζεται </a:t>
            </a:r>
            <a:r>
              <a:rPr lang="en-US" b="1" i="1" err="1">
                <a:solidFill>
                  <a:schemeClr val="accent2"/>
                </a:solidFill>
              </a:rPr>
              <a:t>tapetum</a:t>
            </a:r>
            <a:r>
              <a:rPr lang="en-US" b="1" i="1">
                <a:solidFill>
                  <a:schemeClr val="accent2"/>
                </a:solidFill>
              </a:rPr>
              <a:t> </a:t>
            </a:r>
            <a:r>
              <a:rPr lang="en-US" b="1" i="1" err="1">
                <a:solidFill>
                  <a:schemeClr val="accent2"/>
                </a:solidFill>
              </a:rPr>
              <a:t>lucidum</a:t>
            </a:r>
            <a:r>
              <a:rPr lang="el-GR" b="1">
                <a:solidFill>
                  <a:schemeClr val="accent2"/>
                </a:solidFill>
              </a:rPr>
              <a:t>. Φως που την πρώτη φορά δεν περνά από τους οπτικούς υποδοχείς αντανακλάται προς αυτούς. </a:t>
            </a:r>
            <a:endParaRPr lang="el-GR" b="1" i="1">
              <a:solidFill>
                <a:schemeClr val="accent2"/>
              </a:solidFill>
            </a:endParaRPr>
          </a:p>
        </p:txBody>
      </p:sp>
      <p:pic>
        <p:nvPicPr>
          <p:cNvPr id="11266" name="Picture 2" descr="http://www.ophthobook.com/wp-content/uploads/2012/02/tapetumlucidu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764" y="3628727"/>
            <a:ext cx="4248472" cy="31846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163476" y="3609212"/>
            <a:ext cx="8584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Εξαιρετική ακοή, χάρη στα μεγάλα αυτιά που προωθούν τους ήχους προς το έσω αυτί. Οι μικρές γάτες είναι ιδιαίτερα ευαίσθητες σε υψίσυχνους ήχους. </a:t>
            </a:r>
          </a:p>
        </p:txBody>
      </p:sp>
      <p:sp>
        <p:nvSpPr>
          <p:cNvPr id="13" name="Text Box 6"/>
          <p:cNvSpPr txBox="1">
            <a:spLocks noChangeArrowheads="1"/>
          </p:cNvSpPr>
          <p:nvPr/>
        </p:nvSpPr>
        <p:spPr bwMode="auto">
          <a:xfrm>
            <a:off x="179512" y="4194954"/>
            <a:ext cx="85849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chemeClr val="accent2"/>
                </a:solidFill>
              </a:rPr>
              <a:t> Σημαντικό χαρακτηριστικό είναι ότι οι γάτες προσγειώνονται πάντα όρθιες. Καθώς πέφτουν, η αίθουσα του έσω αυτιού που παρακολουθεί το υψόμετρο και την ισορροπία, σε συνεργασία με την όραση, παρέχουν την πληροφόρηση για τον προσανατολισμό. Οι μύες του λαιμού φέρουν το κεφάλι σε όρθια, οριζόντια θέση, με την οποία ευθυγραμμίζεται τάχιστα το υπόλοιπο σώμα.</a:t>
            </a:r>
            <a:endParaRPr lang="el-GR" b="1" i="1">
              <a:solidFill>
                <a:schemeClr val="accent2"/>
              </a:solidFill>
            </a:endParaRPr>
          </a:p>
        </p:txBody>
      </p:sp>
    </p:spTree>
    <p:extLst>
      <p:ext uri="{BB962C8B-B14F-4D97-AF65-F5344CB8AC3E}">
        <p14:creationId xmlns:p14="http://schemas.microsoft.com/office/powerpoint/2010/main" val="55792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xit" presetSubtype="0" fill="hold" nodeType="withEffect">
                                  <p:stCondLst>
                                    <p:cond delay="0"/>
                                  </p:stCondLst>
                                  <p:childTnLst>
                                    <p:animEffect transition="out" filter="fade">
                                      <p:cBhvr>
                                        <p:cTn id="22" dur="500"/>
                                        <p:tgtEl>
                                          <p:spTgt spid="11266"/>
                                        </p:tgtEl>
                                      </p:cBhvr>
                                    </p:animEffect>
                                    <p:set>
                                      <p:cBhvr>
                                        <p:cTn id="23" dur="1" fill="hold">
                                          <p:stCondLst>
                                            <p:cond delay="499"/>
                                          </p:stCondLst>
                                        </p:cTn>
                                        <p:tgtEl>
                                          <p:spTgt spid="1126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1"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108520" y="908720"/>
            <a:ext cx="920182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Lynx </a:t>
            </a:r>
            <a:r>
              <a:rPr lang="en-US" sz="1700" b="1" i="1" err="1">
                <a:solidFill>
                  <a:srgbClr val="C00000"/>
                </a:solidFill>
              </a:rPr>
              <a:t>lynx</a:t>
            </a:r>
            <a:r>
              <a:rPr lang="en-US" sz="1700" b="1" i="1">
                <a:solidFill>
                  <a:srgbClr val="C00000"/>
                </a:solidFill>
              </a:rPr>
              <a:t> </a:t>
            </a:r>
            <a:r>
              <a:rPr lang="en-US" sz="1700" b="1">
                <a:solidFill>
                  <a:srgbClr val="C00000"/>
                </a:solidFill>
              </a:rPr>
              <a:t>– </a:t>
            </a:r>
            <a:r>
              <a:rPr lang="el-GR" sz="1700" b="1">
                <a:solidFill>
                  <a:srgbClr val="C00000"/>
                </a:solidFill>
              </a:rPr>
              <a:t>Λύγκας – </a:t>
            </a:r>
            <a:r>
              <a:rPr lang="en-US" sz="1700" b="1">
                <a:solidFill>
                  <a:srgbClr val="C00000"/>
                </a:solidFill>
              </a:rPr>
              <a:t>CR</a:t>
            </a:r>
          </a:p>
        </p:txBody>
      </p:sp>
      <p:sp>
        <p:nvSpPr>
          <p:cNvPr id="15" name="Text Box 6"/>
          <p:cNvSpPr txBox="1">
            <a:spLocks noChangeArrowheads="1"/>
          </p:cNvSpPr>
          <p:nvPr/>
        </p:nvSpPr>
        <p:spPr bwMode="auto">
          <a:xfrm>
            <a:off x="42979" y="1517883"/>
            <a:ext cx="444941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Μεγάλα πόδια, εύρωστο σώμα. Τρίχωμα, κίτρινο-καφέ το καλοκαίρι, αχνότερο το χειμώνα με πυκνές βούλες στα πόδια και πιο αραιές στη ράχη. Κοντή ουρά με μαύρη άκρη. Χαρακτηριστικές οι τούφες τριχώματος που προβάλλουν από την άκρη των αυτιών.</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Felidae</a:t>
            </a:r>
            <a:endParaRPr lang="el-GR" b="1">
              <a:solidFill>
                <a:srgbClr val="000000"/>
              </a:solidFill>
            </a:endParaRPr>
          </a:p>
        </p:txBody>
      </p:sp>
      <p:sp>
        <p:nvSpPr>
          <p:cNvPr id="17" name="Text Box 6"/>
          <p:cNvSpPr txBox="1">
            <a:spLocks noChangeArrowheads="1"/>
          </p:cNvSpPr>
          <p:nvPr/>
        </p:nvSpPr>
        <p:spPr bwMode="auto">
          <a:xfrm>
            <a:off x="3174" y="4182179"/>
            <a:ext cx="45290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80-130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rPr>
              <a:t>11-25 </a:t>
            </a:r>
            <a:r>
              <a:rPr lang="en-US" sz="1600">
                <a:solidFill>
                  <a:srgbClr val="C00000"/>
                </a:solidFill>
              </a:rPr>
              <a:t>cm</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a:t>
            </a:r>
            <a:r>
              <a:rPr lang="el-GR" sz="1600">
                <a:solidFill>
                  <a:srgbClr val="C00000"/>
                </a:solidFill>
              </a:rPr>
              <a:t> </a:t>
            </a:r>
            <a:r>
              <a:rPr lang="en-US" sz="1600">
                <a:solidFill>
                  <a:srgbClr val="C00000"/>
                </a:solidFill>
              </a:rPr>
              <a:t>18-25 kg</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Οδοντικός τύπος</a:t>
            </a:r>
            <a:r>
              <a:rPr lang="el-GR" sz="1600">
                <a:solidFill>
                  <a:srgbClr val="C00000"/>
                </a:solidFill>
              </a:rPr>
              <a:t>: 3/3 1/1 </a:t>
            </a:r>
            <a:r>
              <a:rPr lang="en-US" sz="1600">
                <a:solidFill>
                  <a:srgbClr val="C00000"/>
                </a:solidFill>
              </a:rPr>
              <a:t>2-3/2</a:t>
            </a:r>
            <a:r>
              <a:rPr lang="el-GR" sz="1600">
                <a:solidFill>
                  <a:srgbClr val="C00000"/>
                </a:solidFill>
              </a:rPr>
              <a:t> </a:t>
            </a:r>
            <a:r>
              <a:rPr lang="en-US" sz="1600">
                <a:solidFill>
                  <a:srgbClr val="C00000"/>
                </a:solidFill>
              </a:rPr>
              <a:t>1/1</a:t>
            </a:r>
            <a:r>
              <a:rPr lang="el-GR" sz="1600">
                <a:solidFill>
                  <a:srgbClr val="C00000"/>
                </a:solidFill>
              </a:rPr>
              <a:t> = </a:t>
            </a:r>
            <a:r>
              <a:rPr lang="en-US" sz="1600">
                <a:solidFill>
                  <a:srgbClr val="C00000"/>
                </a:solidFill>
              </a:rPr>
              <a:t>28-30</a:t>
            </a:r>
            <a:endParaRPr lang="el-GR" sz="1600">
              <a:solidFill>
                <a:schemeClr val="accent2"/>
              </a:solidFill>
            </a:endParaRPr>
          </a:p>
        </p:txBody>
      </p:sp>
      <p:sp>
        <p:nvSpPr>
          <p:cNvPr id="2" name="AutoShape 4" descr="data:image/jpeg;base64,/9j/4AAQSkZJRgABAQAAAQABAAD/2wCEAAkGBxQSEhUSExQVFhQXFBQUFRcVFBQVFBUUFhQWFxUUFBQYHCggGBolGxQUITEhJSkrLi4uGB8zODMsNygtLisBCgoKDg0OGhAQGiwcHCQsLCwsLCwsLCwsLCwsLCwsLCwsLCwsLCwsLCwsLCwsLCwsLCwsLCwsLCwsLCwsLCwsLP/AABEIALkBEQMBIgACEQEDEQH/xAAbAAACAwEBAQAAAAAAAAAAAAACAwEEBQAGB//EAD8QAAEDAgQDBQYFAwIFBQAAAAEAAhEDIQQSMUEFUWETInGBkQYyobHB8BRCUtHhI5LxFWIHcqKywhZDU2OC/8QAGQEBAQEBAQEAAAAAAAAAAAAAAAECAwQF/8QAHxEBAQEBAAMBAQEBAQAAAAAAAAERAgMSITFBE2Ei/9oADAMBAAIRAxEAPwD5tQp7K/2IASsO0BOddVhVYwzK0aIsl5ICNpACKXXfsoBhdCIoiaQQ1imByE3VCsygBE5sJwFkVVhSbJ7aaTUQIfUQlxUEImhUC1t03KjY1EWqABSUBqsiyU8oOACQ8J2QptClOqCtSBNlew+E3KeykAj/ABEKB7WgBIemU6wK5xVwV2NJQvplqtMbukYqorgOmZCVkvZHhU2wKmICroqZqQrOKqToqj+aoMOnVA+vFgqlWtskzKWi010g+X38VEc03Ct18PqFFS+iqF/e65M7Ncil0QrTSFWiykFYMWAJSqimkFL1VILkTSjLEp7YQODoQvxCQHKcqIYx8qw51rJDKSexqKEEwkucm1CltCBZZKNlNG4hLc9Aw2VigAVnFxTqFeEFnEMQiihNWU0PsgWTClhUF4XB6C3SvZPq4a0rN7aFZp4smyimU2hPpMQUWJtVvJWVA13xoqThKudna6z69SFYjn1cqX+IlVahlBTaZSi6Tdc4yCPMfX4fJJum02k6KaK7qcrm4crUw2Em8J9TCgJRSw9CJ6iPX/Cd2cJtS0Rzv4JdVwI6/t/laFaei5EuQUC9G1wVZr0WZStLbaiJyoh909tRBZaEFQKG1FDnIIFFNp00JqWQGqgZUq7IG1FXcbq0ygc+USXgTljUJUG7RVYJNlZp1wffkDoNhrc6HomYhzWwWze94Ij91ANHD81FWijcx7XgOlrsshkQI681o9gIQZLaBQPoFbgpDZUsTTKCgGQgLlb/AAzlwwhKYioEwMKts4c4KwzClFZjKZJWhQwZ1Vyjw+8q/TpQmCmyiQm9mrmUKKtK0oMrECFj4pplb1RsqrUww3V0ZNGjKsDDQtDD0RKfWpIjGdTurVEAJuIoTojwtDmgJr7+SEOt439UWItA15+Ef4S3FL9UAFr8/v5pZpz8vvzUufeCd7fX4oK9SCiD/DrkH4pcoMClcgcyApe+SSuwwlw8z6An6IAo1/RtKNhQ0hZx5N+ZA+qBpVVazqO0VcuUApqLOdRmQNKkKwOYtCrXeHiowOp2ygyT2hO0AXH7IeBYI1q7GAA3l0kgZRcyQtyngH16jn27NhynUEAmO6COVkqMChgoBcBcxMAxe8SfFHiMHnAN+6LSJH8Lar0S10SYgtyFoBaAbmQPGPEIcPTMgB2UXJhoc50gNLRIt/Kxsa9azMJ2jnuc7v2LTLrsgTLRyI5LUJBAhPrYI0HsqT3C7LeZBsCSdBy+yq3GsM6hXcxxlru8wgWIPhvrYKz9RNN0Lm1ASqgrSFawVPous+MUdRwCOkWoq1EHVJDANE3T8X2050CB9GNlYwGJHJPx1cZVF0jDPCPEALPZWS62JKhFwESpxOIEQqgcSElrCSpgRiKpCQ55Kv1GAoMrRuqsKwtIkqy9jpXUq4arBxIKn0VnOjXokl6XxSvCzaeNTBoPF78j9P2XVCIMfP5LOdiSd0JxMJIUVatB9f2QzOqTiyGk8hEfCLeCGlU7uZ2kmBu87xyA3KuCxIXKt/qB/TT/ALVCCthtXHkx/wARH1Sw5NayGP5yweVz9Al0qZPqs4poEMJ5kAeV3f8AilJ9cgkAaAQPqfMyofTuhpcqWNkrim4dyFMbhygcyFcdiLJLXSVYjW9kcV2OIDne6QQV6fhPEKZxBa33ahJAHrJ+915k0m5AudUIeyoxxzAAtFjBFiEvKa9j7QT2dd+UOqUw3IJyhzHFriRzHvebVT9kqzn0TWewNd2zabI3a6A4x4eHunktTCPbXp/1GnN+aQCCddOoC85xHinYOLKFMNynWIjrl3WbZf419aXF+INp1g0nugkwL9SD4ysr2txxqinVZAhsCwnz5BZNPBPqkkzGrnbGL/wmYt3ad12gHdjfYNNlztak1cpua+g2o5gDgYc5pgO6xHzVPi/G6bBko02l5jvS6G/HVX+F0c2De0kh4LrQfQarzGQ58xF5OsESOYP0Sd5sX1X8JXxLxcN8QP5RsrvHvfCBf9N5urdD3Q0e7Y219f2PNZ/E6QaZF40MwfSVqd1PSNOkW83ySAZJGo0ECNd53UtrgvjKNCIcTY8xB0NgNPqsfD40ObAtqLmfnvN07A1YJOs+VxGqz11WueY2jhJ0c4a6d87aAnSZ+9F4rh9YCacPgAkEZT5X+iPDYrvdNxHhy2C2KOLa0CQToYiwnlmXP/XqN/5815OnxMtOV7S0zAvN1aOLkSNtfDmFsV+Gl/8AUDRDw4ZXAgPgTpHIFecxOG7N4iQxxjclpOrSeUTC78eSdfHHvjHV8QQqlTFlCSSCSlikSujCxRxPNPqYyAqIpbK2/CDKmGqmJxRcFXwlIk+qYacHyPyUU6t4G8geOyFGaRBhJrUoRUKxLgn1KZ0VxnairRJDS493LJPQEhrRzJhV3Yl7nAMJaLBrW2AHKfr4laWJpiAP0gC9riZsqbgGzbvHYbAj53UrQe3/APtf/c791yCB+kepXIaLsiKbhuS34Suw1AgF3kPE/sFcpiQf+ZvlAcVNWoAbWABgfurjO1Q/DQnPp7bwm06mYqyykHX5lDayqlJQ1i1K1AJJpBDVHKVABCu06d02swJhqqx7it32eh803F0gEsH5cx5ib+Cy6TVfotAc13X06oPTYLiopMyEAPEk7wYiQd91kmj21SwsdSBbrJK0cRSpuPfa6498XDgQALAd3VUeJ8QY4mlQBaJ774cCT7oA3gfWFw6jtHVsS0N7NgInbXxN7i87wqOMowAN7fvdaHDeHuGYkWnu3kbDXxHLcJ2OwWVw6gDUxHTyXHq/XXmDoUctIAZRLAXGdSf8dd1g0MEZdIsTuDY8wN/4XsMLRy0gyxBiDaxGv1KS/ClsRAsYi1x9YjXqsezWMWnhoBtp4WA8NPAoKmGk6RpAOkHS8TsVqOpuc6IEgTrJJEgCOtr9ITsNhSP1EGLdTqLbSAPRa9qmRiU+DNkmLuuY5xeI2t8UmnhO+QBGnUX0/de2bgoZGxyjXcEFzRzEj5rN/CZXuOhJDecW+anVq84x3cMIFiQd+nh5K2OHZm5ZMgD81rWjXnHmrdSpBvpvtcHn5fcJmHqd4wbaX28lytdI0aNAZbiTYnSRBEnp5LI9qcE7vNa2czczQNC9txbZbDBFrXBEaO5S09JuFHGXgkTGurtoBOnwtzXTx37Kx5Jsx827SWi3+d0mo8xZaGIoF1Wo2LZswgRAOunUFBXwhGy+hPs14mQ3NMqy3FmIT24bnZKdQug54zBJ/ClsO8/BXGUwEVSuIiERQyQ7znyNwrziJaOZHoSEoMDr/dv4hWcDTmo0/pBPoP8ACqKuNxPfcZBOYwI01gn9lRqFztN5k7nzVinRBk8/mjqMieWimNazfwx6LlczdFyZE2rb6ZLGhsgOcSZ12AHrKrVKRDj1myvOaRlP6Wz5kkj6JVGnDr/firzt+s24SyhAk2/bkEwVjBOg0aE00i43O+i6tSOg0H2St+rPsqZ3KHOKs9gVzaSeie6q15TmElPGGTqdCE9F9ldrDqrWGumOpwPNOoUln1b16v2TxjHtOHqRmBlk79B4QrXDuGNFR7HsBIByneF5Vks/qN94RfwK9JwPj5e4NqCXRAdztofNY74v8b57adXDAS0W6C8R5LHxbJMnmB81tYuqXjONBaLwPTxWI5jnOEXi/wAevReDyfHr8f1r4Cm3KGmMwGYaTuLdYUYnBjkNvDp6SfIoRhC4Nmzmi3jr9Vo0adr9B+3nKsmxm36xsRhSXMN4aXgjYyIHhcg+vNW6WGMt2u7r/wC2T8/kFpOa1ovz+n7ALO4hxNlMECCWlkX2y5h8o81rnx9VL5I1BhwNBz+JleUx5yuczcv87jNYFPre0RLiRoLDwnVHxAtcBU1DnEg3iQ2Mp5aLfk8N5m1nx+WW4wMc4j9+UH4JuFaT3hrBjxj7+KP8KTJFzN/hpCuMpgMnULzWPRvxdbV7toJ7rhOxBEHw/dI4nGQgE7GxvFrjqs817i4Np8COXxt0SsZXkQLmCLRzBMDx+S36/ZjO/rJou/rAwB3SDG50n/pWlDTss2tTyVJtGX4yI+DnfFR+NheybkeW/tWsThhFl57EktKvYriZiAs11XNqtTWLgadaSPFRUdLuitUqIR18OLeErr61i9TFNlWAQPH01j5+SsYR/wDSqOOohrdtRDvKCpfQA7334J2IZkpsZaHHOI1u0a+vwT1xPaKVDX4oX1rHmjbTOnMxb4qG0dSSN+u/TqpZWpSOydyXJ2Vv63en8qFMq6v4i/dGv0AhDlAbG64QLnUqHN5LrHK36ZTFs/kPFGKlkYAy5RsJPidfohawKxml1HqaI5qXU41XAKpItMAKW4rnMtb/ACubSsprefVh1MFoO6MOspw7e9B0hOOHEKNFYVxiDurWAdlqNMaPZ/3BVY9AreHcPei4IQejwggVmdAR/dB+aPBs0Q4ZkGpJn+mb+L5CscPZJH30XyvLHv8AF/WHxfiNSnWc0GwI25hJZxWqdTbMHdbaBRx1wdXqRGsTbblCo5YEhfS55nrHgvX/AKqziuKvdafuVQOJM9686qHjdDVYukkZtpzXwDymy1+E4oQaTjZ0FvJrxv5ix6LCaCGRzKKlI+qz1NmVef3Y9TTp93QjUQbEdFn4p5Ewdrgix8ufXolcDx0EsqGxGYHkQBr0j5K7xDBmQbzaR0K+d5fHeK9/i8k6jz9dxZUB/KYnS0mJUdpmdbYGTsQbmFZrgnumC0GRI0I6/HyWNhcWMgGjhbwGhEeQTrn5OovN+3mr2IIzgagt882sHyLvVVqlAJmEeHVCCCWluU2mCXTmHIjVHWoOBJIkDUyBMxBhevwdfJK8nm5u2xQfhGxKU+iANFfI9Ck1GBejHBUa1PAkR6fVFNkIby8lDCjTkRP3yT+JGXCQBlAGsiNdPP4LqYDiAdZ9V2JqAvNrgxKf0/hGWbnYfZhVyz00hPIPrIQUzb59fv6qLpP/AOB8VysdqP8Ab/af2XLLevRO9la3db3TPuuE5dJgmEkeymInugO7+TumZcLmB03X0n/UszD2bC4Bs5iMrBA5m58go4HSqMYM+UvMuJLj+ckwBFlvWMeKo+xuJv3QJ66K5hvYV7jJf4wLTynf+F78NJ94+TZA8zqVYaYHID0CnsuPBH/h7u+tA1NlbwP/AA9pkS97xJsBGnWea9bT/qGfyDT/AHHn4K4Fm9U9Y8qfYGhEBzh5qG+wNL9bl62UUqe1ayPGO9hGz77vLXoVTd7HFry3PY3ZHPeeS+gP57hVMeSWy1pc9vebHOIieswk6o8XifYR5aC2oJiSIWfU9lKtMkBwJDS4zaw1A9F9K4bVa9gcDeIcNwRq0+CnGYdhGd35A467ZTM+Sl7/AIY8BiHANcRqWj/ubutDg9OXAcmysKiwue9hMSLcxcaL0fs7erB8B1Xg/bI9v5LXn8bwDK5z6tVrczzA8TKsUfY6sRmDmubFoXseKeytKvJcXSdxFvBIpUjgaYpNFSs06QJcJ2XvvkeH1+vAf6NUNQ08hkfVOq+yOJiQ0G+kr0LalVuKEDJ2ggh5BIg9F6LF8TbRLWOe3M7QT8fBTm3lflfL38FxAOU0nSNQPmuPB8Q0gGk4ZjAkanZfVaWEqFxfLYcB6KxUwkmXGRpGw+zHn8NXtJHxqpw+tTIzMcHTaxg3AIvrqtzgAJbUpPBBaGlsgiGmZbe9jMeK+h4zh7agyVGh4vGzhOpY/Y9J9BZeV4vRc0NJDi4UssklrhkeA5r3NkEGDDgQRaZvOO7Oucrpz8vx5XibOzcGxroeVl5njHC6lB/aZHAPvMSBYONucE6r2QwLsTWbTZMkH3iIDSLklouNL3Xsi+liG/h67TnyvD594Gl3XBpFyJOYbkXIvJ5eCfLL+Ovmv2Wfr5N7P4V/vuDhmGZsyQWi5yzymY8eS1+KUhk7RrSCBDgI7wBmwNv8r37sIxruyjuMw4cMuxzQ0t6OgO/5gV572g4dkzGwa9pdTsQLidPPT+FfJzZnXLPHW/KwKfsxiXsa5jA4HQz+q7f28Uqr7K4uA7sxEayIj9UnaF6PhPEBSYKQdNGs8Nq+8RRzEy9rgIhxkESMpMiZXscXxRgAJnJla/QgGbgC2wBMb93nB7897Njj1xlx8gxPCK1O1RhFvuyodg8mGtM6QAfsr6Z7au7ajnoPuAD3XbG8GPD53mEj2f4bApVS5zHH+m57S2XBzTq0tIjM2mBvEGyS/Ux87bTfnhwLYvJBG9rx0KOnw6tU0pvPIwbx1Xuva7DO7fC0iWHO8/1CA1zRLBLm6O1MDTXwHoMRhrhsumYdEN1F3DIALtBN/wBMbrX9M+PkLeH1YzFpygi50BJsDyV3B+yuIrTlZaxkkAQ4S0iNiIPmvZcUaMVUNGk2KNKGve0dwPLS5zRzcGjLybmfN8q1uD5m0mtymabRlOnaMImD1+qv/Ux4H/0HieTf7j+y5fSv9TbzHxUJpi+Aislh/RGHLIMFS5s2IkFBKY0hRYYFKhrhCjOimSuCAFG2VBIClFCKQouK5kTAjnb5qvjRVfTc1oEmBMwI3n73WhAROcl+keEo8Ardo9z2axBaZmdZ5EEeF1t8Owrqb8xaRpBhegyoXCFy/wAud10vktmEhzyizvHNNaRyUrpa54p1aDXHM5jS4bkX9QkYLhVOk8vDCXG8uOYieRddaQK4lNMEK5/SlOqkgyLEW3i0Edf5U9r3sv8Atn4o0yCo/FugAtiD7xIi0w74AEW1KyeJZqheabXOmCeUi0jn/BXoMoQ1GNMSJgyOh5g7LPXOzGubl15DhvAqlMl7mSTcDNle0/qp1Ae6emh00UPo1mOqV3sdWpkgVGsGTFU3sb3arA0gPcA4jukSDIkL1YqZTBmJs4xefymN/nbdU8bWbSJqCAQMz2ggGowA3E6ubr6jcLXMyZDrrbrzXCMcaj3VW1ATTcyleWte1zmu79OT2VTM5gsIztfqr2LxdLEAtq9wMeHhlYZSXEAhs7gyRlGoPURPGuEh84iiWMrhk54llYOzTTqR7zTLQHaiyRgOKtfFKsHMxIBFVpmHAGCW/lc3w2EaBbxlnVeJUcMxz2tHfFQGiSC03jI5tz4nS3VTwP2hoh5wdRzalN4L6Ly4ODWi3ZVifdIy908okgq9xTCgd9vYvgBrWBgbmExlJzZd4BtBAvsfI+0nD6bmjsmCnUaXujPJDszyKTaUyXEsDYgESNd2Z+FrT4vws0s7qAcaRuWXLCwzDmuN2t05zlNo1p8M43ia0DJFOkWvcZgAU3h7hmPvaGAOY6o63Faj20HUXvAqvLKlHK0hpbZwcSBGZxgTcAybytnhOGY1jjUpltOqZY4D3YEAEtuCYLgeUA6AJiD9oHZuI4dgEltF7wNLxULSeksarHH+Idg1lSk6BDyQRnaxmRziQNQQGGG7xAiV5LAVMTU4hSrGm57GUqbD2bSWECi4XcRAdmc4a626rbwfB8RUxDH1muZRY97y1zwXPILexBDSQWNDW+bTa6sWtLg2GeKdGm65DXVKri2JfUkumTLpLnjMAJutao8k5M19TH5Rz6E7euyOm4wXEXcZjkPyjpb4koWMI5Em5PM/cDyV1mlfgaX/AMbf7VydJ6LldQ5qkGOSWwocTWyMc8icoJ9FkPDkSxxxvuNf2ZMuLSA6XWaHd0AHM4zGW17JzOOsIOVj7CbhobGdrCS4EwBnBJjQEiYKmxcrVaAjACw6ftI2bUqjjacuUCSWABpeWl05xEgTC28NiBUY14BAc0OE2MG4kdRB81NXBNKYoAUhBJTGIAFDTKgZlCkALgpKiuyKMqNolSeqmgMqkeCkEKHFP0RlUjwUAow5NFau27CLd6D1EGR8B6JxCl0KAVQIagLSmF0IC5ADmbG4KWcMASRqY1ubCwn4qzCEq6Mh/D3teCzLlm7HOcMkk5nUiJg392IttdHU4NRc/PUY1zhEFwmImDHO5WpCh0K7Rm4rDvLm5cvZz3hmc10cxls7wMJDeA4cZiKY7xJcCSWuJ1JaZExaeVlqOKXmV1FPBcLpUQRSphgdBdF5I0mVZLBEbfcI5QPKogdLISuJQi5REOKB5ROEICbKoiyhRnXIDCZKTQ91vgPkmDVAbeQt4IwUKIKAntBBBuCCCDcEHUEckTSlNRhRTYRNCEI2JVSCpYQuapKyCzrsyWpKYpgdCEvlKcpTA8ALiUoIgoDzqc6WFyuINdCAqSoqShBSyuYqh2ZAXIBooGiA88bocyWuCol4lLypiU9US7xUFnVAFyCIhCSock1FWTDVQB6SUpi3gtZ+i5IXKYP/2Q=="/>
          <p:cNvSpPr>
            <a:spLocks noChangeAspect="1" noChangeArrowheads="1"/>
          </p:cNvSpPr>
          <p:nvPr/>
        </p:nvSpPr>
        <p:spPr bwMode="auto">
          <a:xfrm>
            <a:off x="155575" y="-2133600"/>
            <a:ext cx="6553200" cy="4448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grpSp>
        <p:nvGrpSpPr>
          <p:cNvPr id="4" name="Ομάδα 3"/>
          <p:cNvGrpSpPr/>
          <p:nvPr/>
        </p:nvGrpSpPr>
        <p:grpSpPr>
          <a:xfrm>
            <a:off x="4702621" y="1498106"/>
            <a:ext cx="4333875" cy="5027238"/>
            <a:chOff x="4702621" y="1498106"/>
            <a:chExt cx="4333875" cy="5027238"/>
          </a:xfrm>
        </p:grpSpPr>
        <p:pic>
          <p:nvPicPr>
            <p:cNvPr id="19457" name="Picture 1" descr="J:\1.Πανεπιστήμιο\Διδασκαλία\Προπτυχιακά\Πανίδα της Ελλάδος\source files\Σαρκοφάγα\felidae sketch.jpg"/>
            <p:cNvPicPr>
              <a:picLocks noChangeAspect="1" noChangeArrowheads="1"/>
            </p:cNvPicPr>
            <p:nvPr/>
          </p:nvPicPr>
          <p:blipFill rotWithShape="1">
            <a:blip r:embed="rId3">
              <a:extLst>
                <a:ext uri="{28A0092B-C50C-407E-A947-70E740481C1C}">
                  <a14:useLocalDpi xmlns:a14="http://schemas.microsoft.com/office/drawing/2010/main" val="0"/>
                </a:ext>
              </a:extLst>
            </a:blip>
            <a:srcRect b="26097"/>
            <a:stretch/>
          </p:blipFill>
          <p:spPr bwMode="auto">
            <a:xfrm>
              <a:off x="4702621" y="1498106"/>
              <a:ext cx="4333875" cy="502723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grpSp>
          <p:nvGrpSpPr>
            <p:cNvPr id="3" name="Ομάδα 2"/>
            <p:cNvGrpSpPr/>
            <p:nvPr/>
          </p:nvGrpSpPr>
          <p:grpSpPr>
            <a:xfrm>
              <a:off x="5724128" y="2936557"/>
              <a:ext cx="1586899" cy="3228747"/>
              <a:chOff x="5724128" y="2936557"/>
              <a:chExt cx="1586899" cy="3228747"/>
            </a:xfrm>
          </p:grpSpPr>
          <p:sp>
            <p:nvSpPr>
              <p:cNvPr id="10" name="Text Box 6"/>
              <p:cNvSpPr txBox="1">
                <a:spLocks noChangeArrowheads="1"/>
              </p:cNvSpPr>
              <p:nvPr/>
            </p:nvSpPr>
            <p:spPr bwMode="auto">
              <a:xfrm>
                <a:off x="5796136" y="2936557"/>
                <a:ext cx="15148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174625" algn="l"/>
                    <a:tab pos="1436688" algn="l"/>
                  </a:tabLst>
                </a:pPr>
                <a:r>
                  <a:rPr lang="el-GR" sz="1600" b="1">
                    <a:solidFill>
                      <a:schemeClr val="accent2"/>
                    </a:solidFill>
                  </a:rPr>
                  <a:t>Λύγκας</a:t>
                </a:r>
              </a:p>
            </p:txBody>
          </p:sp>
          <p:sp>
            <p:nvSpPr>
              <p:cNvPr id="11" name="Text Box 6"/>
              <p:cNvSpPr txBox="1">
                <a:spLocks noChangeArrowheads="1"/>
              </p:cNvSpPr>
              <p:nvPr/>
            </p:nvSpPr>
            <p:spPr bwMode="auto">
              <a:xfrm>
                <a:off x="5724128" y="5580529"/>
                <a:ext cx="15148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174625" algn="l"/>
                    <a:tab pos="1436688" algn="l"/>
                  </a:tabLst>
                </a:pPr>
                <a:r>
                  <a:rPr lang="el-GR" sz="1600" b="1">
                    <a:solidFill>
                      <a:schemeClr val="accent2"/>
                    </a:solidFill>
                  </a:rPr>
                  <a:t>Ιβηρικός</a:t>
                </a:r>
              </a:p>
              <a:p>
                <a:pPr algn="ctr" fontAlgn="base">
                  <a:spcBef>
                    <a:spcPct val="0"/>
                  </a:spcBef>
                  <a:spcAft>
                    <a:spcPct val="0"/>
                  </a:spcAft>
                  <a:tabLst>
                    <a:tab pos="174625" algn="l"/>
                    <a:tab pos="1436688" algn="l"/>
                  </a:tabLst>
                </a:pPr>
                <a:r>
                  <a:rPr lang="el-GR" sz="1600" b="1">
                    <a:solidFill>
                      <a:schemeClr val="accent2"/>
                    </a:solidFill>
                  </a:rPr>
                  <a:t>Λύγκας</a:t>
                </a:r>
              </a:p>
            </p:txBody>
          </p:sp>
        </p:grpSp>
      </p:grpSp>
      <p:pic>
        <p:nvPicPr>
          <p:cNvPr id="19458" name="Picture 2" descr="J:\1.Πανεπιστήμιο\Διδασκαλία\Προπτυχιακά\Πανίδα της Ελλάδος\source files\Σαρκοφάγα\Iberian-lyn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947" y="4170329"/>
            <a:ext cx="3801222" cy="253219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ata:image/jpeg;base64,/9j/4AAQSkZJRgABAQAAAQABAAD/2wCEAAkGBhQSEBQUEhIUFRUUGBUXFxgXFxQUFBgVFxQVFBUUGBcXHCYeFxkkGRQUHy8gIycpLCwsFR4xNTAqNSYrLCkBCQoKDgwOFw8PFCkcHBwpKSkpKSkpKSkpKSkpKSkpKSkpKSkpKSkpKSkpKSkpKSkpLCkpKSwpKSksKSwsKSwsLP/AABEIALcBEwMBIgACEQEDEQH/xAAcAAABBQEBAQAAAAAAAAAAAAADAAECBAUGBwj/xAA+EAABAwIEAwcBBgMHBQEAAAABAAIRAyEEEjFBBVFhBhMiMnGBkaEHI0Kx0fAUUsFDYnKS0uHxFTOCg6Ik/8QAGAEBAQEBAQAAAAAAAAAAAAAAAAECAwT/xAAgEQEBAAIDAQEBAAMAAAAAAAAAAQIRAyExQVESExRx/9oADAMBAAIRAxEAPwDvnYkOMaItN1/KT6BAtOnNaJxDaWRveU2OkOeHHxFsEQB679FoVaZBkAm+0Km/BkHyuj0K1sNQy1xHlcC5saQdR9fghPga2Z9q1R/msWFrbHScu3rsmxm0KNp25ozGO3mEbCwKFPvAf+5o24DvHrzAunq4Vxq53uBb/ZgeUD/V1+OSCbJuYIvFwAY59E7GJmEZ6oJsXuB9IH1GqFjHENFMWc+QSNqY8zumbQep5KqtMZOgJUHuMwhV6BJbFNzmhjQIeWtBvIgNN9LpjnBY0tDR4rF5c4iBaCBABhQWKcyiBqZrDElEeY0hUANOTqnbTTtupEgDVApgwiGmFVp1JdurobZAzQEhUlSDOifKiB1KsCwQgC830VppTlBBrANApJ4TQgi98JA2lOWodV6CNR52UQSotB9EQ2HVFDrPPOFHB7qvUcZWR237UDh2CNSxquOWm07vO56NFz6dUHR1HqvVqjQL534b9peOZiBUdiHvk+JrrsIJkjLoNTovoDBU+8YypMBwDhzuJUl2utA1gTeCgFhWq/Cg6WVOtgncwqypOkaITiTzVruY8x+EIVORCALaXRJWmVraJLTFo9R1/f8Aqo0Gtbo0STBNwDuXaabeqliMPy1uoUKTj5tFhsXOw/gF5kmdBa9tzEdFOniG5YywyNCOZENiNdZ9kmgaXU3OGkKqAHAmzAYkNjYSBNvU8kclodJaJ5wSd4i1zp6dVOgwDRKoDBjVBClXyzlaOZ9THydT7dU4qCCQwBxnYiYHPlJT0aeUXH1VljBqgpPYCfKCTN4cBYafkp4ZnjgNaJmYmYHUi+3ytBrY9EzSNgPYXQTJhCJBKTWDNuiFplBBtNI4YHVTqGFNoQRp0Q0WsphqlCjVmEQ8pZlluLjcp89tUVpypBVMMx2p0Vh1SEROEkMPSa9AnuQSyfRSeZUQy/NFKQNBKBVeUeo6NFUddA9AXnkvCvth7WtxWJFGnOTDGo0mbOqEgOI9Msey9k7RcS/hsHWrAw4NLWXj7x/hZHoTPsvmatgqhcczXF0kk3knUnqsZZSdNYxZ7KYNtXF0WPnKXtzQJJE3C+lKXFBtECwjkNl419mHZ2Xmu8OBZ5QRYzvK9UosgJiZNQ8U5BDqY0lU8yjN1tgTEuMTqqjWzqFYzCLAz6rPxTywztqgvhwFklkCs51+aSu3O3t2VRt/cpmKy5tzZMWrMrqq1W8k4p2uphpzD9hHyXiUQBtOdFJlGfNCk03iFIMJKKE7ojUmg2KJlEQDdSyR6ogb2TqbBEa0AQAnAGimAqINZGiYvjZGKQaEAQSbwpt6qZCRQIlRJSJhOXIK76KHRwRJ6K2xEQDcOSAaLiVaKUoINopnW0RCVXq1OSAbyRcJ2PtdIunRCdUBN0UqjpKVOlP6qdKlJ6BPWrgW+iDzb7WeIkupYcXaAajhbW7Gz/8Ae2687pCwMhk3nYDqOXuuq7dY5zsfUJghoDWjSwE9ZuXLC4a0vqtkNLTAy+psOt14M7vOvXjNYx6bwfChlBgEGQCSN+qvBCa4BoGkAD4Cj3y9c6eazY7nwgZt/hTDJ1UnBb2wpuqbq2KIqthwIbaTp7A81HDUgXyRYX/RaBrWjZAWiKbWgBjIFhaUyrhyS25X10j2315oTmo5191FzFl1CphFaEwppCyCFUAJqX1Ri1PCgg0ooCiB0UwFRGOSTQp5U5HJBHKnCRKYIJFM4SE2ZCfiAEEjTJUf4XqUD+JcbBGw7ibyDGsXvyKAzWQpKJdCWZA6UrB4924w+EEOd3j7ju6cOdI1BOjfdcFjvtVxT6sUqbabI/lzH3e4wfYLnlyY4+tzC16xWfAVSCTA0XkNbtRjHnM7F1GjcBzWD4DAqeN4y8tLqleo4RqXve34zLl/sT5HScN+17JWxbB5qjGxzc1v5lVqvGKAPir0QdL1KYv8rw/CV3PfPdsg6VGkX9nXnSUXE4hjZaWiTfLlBDucTYlLz38X/FP17XiO0WHa22IokcxUYb+xXPce7dUKdFxo1G1qujWtMgHm4jQDXmV5c/GOJDRRcQdZERykHbqOSOTWc0ZWMHPM6fgAKXmy/Ccc/VHH8SdVqE1LudfeOtwr3ZXDF2Ia27TOovFpkHbTfmg4ihWaAS0HZzQQR/iaToVb4NVNB4qky0GXWh2XeeZXGa326PSXpg5DbWD2hzTLTcHmCiNZ8L2vOKyoiBhdYJ6DbqwSBorGKYMDW2+dyosAO8fkovcnYyw6rSCsw5hJaFAQ0AaJLTlfWo4XKRakRdILLqQCSbvAnBQSJkKTWpNakQgaUpSTQgeUpSypZUCVDjVCq+g7uHZazfFTnylwvkd/dcJafWdloZEiIQZXZnjX8XhKdYtyucC17TqyoxxZUYfRzT9FpGmDsCvJe0Ax3BcQ+rhnl+Cr1DUcxwzhj3mXG9233B5StLCfbKzMBUobSXMeAB6tf/qWP7k9a/m/HozWnYABch2Jc5uM4lSe6QMQHU72c0h2bLzynKDGhlUsb9rDTLaNJxcQcrnEANsTnLY0GsSuCx9Sph206weWkkBnidnJkGwAv13+Vm8k+Nfxfr34Bcp2z7VCg00qZ+9cLkSMjSOf8x+kzyXA4/trji8GjXe7ykt8As5rSNhNjr7rMrVnOcXVCS51yCdyTJP8x9Vz5OXrUbw4++2RWqd5WLg5sNkaSZO0nQen9UqvE6bHBpJmJs2fdWBjA55DWOaW7geHblYpVCxw08TdREC9sw6Lzfe3f/ivWDqjmllQGmfM3nO6MaVOkyHA5fUkCenK/RRw2FyEwNTMdeg3RXY1jXZH+EmIJu0z10CrOx8JRbA7uzdogiFXdgnF5FSnmYLtdYkRzEzG/wCquYnCNdTy+UG4LZY4GbEW6IbcO6G/evMeaSfF68irpA8XXLSHZC4AEyIzWEzHzZEbiGkgZjPnbctkHToQqTKj2GHukQTJ5BxiT/hIHsk/BsJLjNgIgwIHiEK2QlFpvqio+8tIJAPig8gULC1zUaCZbOoHMHUcvTqn/wCptOXW7c/sDBQG1O9cx4cQBPSbRfos6/Vdz2O4lmBpTIaMzfT93XUUm2krguxLXfxBGsNdcCLF1h7Lv3vAgL1cd3i5ZzsWnITOlDc9TbUMLrHLIz9FZwnmHRVmGTdWI5KstIP9ElmNqpLW3K+undqfVMQnOpThR1QbQCllUgUgOqB2hJzEgOqUlBEEp4PNIhPCBsnqlCeEkDBydzk1k7kGb2goB2Fqy3PDSQ3WSAvnrE4VrajnNbMkODQTDcw8vXWI6L6D7R4ru8NUcJ0i3W0/VeE4vDDvcrCdjsTH4T7hzjK83N8duPxWw7shJDgZEEROpEwZjVp1BCp8XFSqGl1Q/dzk6XHJWsThDDDTa42JgaQ0ka7afmh08OSPxa7xGixLpqza1wx2Z9MtENc0l0aZpggfC0MVScBDvE0kgOE5m+pFo6qtwimGwBe9tiJ9f36K07GZHwbhzoPK4t9Vzs7bl6ZjYY0BrZ2tcnrzKH34JzQYE3Ivyc0j4/NHxOHc1xyO3kZrmNSB6a+kotNpex0shzTtdrv1m6mjZnYmQQ0eIeWfKTEgfT6dFPB1RWpkOAm4c3cEC4VShYQ0EggETqANCOrTYj9VYe8jxtaM+hAMT1B+q1EHpUHUqTg1znG+UOkxOgB3CDhseCWg2cW5v9vlWBig4kfibBjoR/ygVMM1zbASfCTvA/crWg1RkggkEEb3mJkRyhV8KHMoiGS4Wy2Ns3PlARK4BPhN22HqYk+sILccfHtHhady4DxEeimgPE4prXNAE5jAAFwAfoEn13h5AZIgZeWY7dBCq0qD21G6ZAIPPS3rstbhDTWqZGtNjExAJ6c1lqOu7EYDLnrO8zoaPQCSR7ldA+p4wmw+EFOm1g2H1U7bG69WM1NOFu6d9YKdCpvdDZh59P3srTYW2anSEouIdDfdPQHsiVcOC0g78lWGaMSOYSVmng2gRCS1pi3t1jxdPTUSLn1UmlGyJukUiEhCBJSpAhM4IGaUOtXDVI0p3SbhwEAxVJGicUnO3hFJjZQGKCCbaUJ5UDWkWT0wVBR47hzUw9RrBLi05RoSReAdiYsea8IxbfvCcznnI4OeWZHZg8GHAE3FhY3j1X0O9eIdv6pZjMQMsHPIABghwDgepNj1JK4c3krtxfjJqcSpvqFwcSySKVDLlptDfDmqOBk5j4i0ayAXBHwvZxpaSGPJ/uvyA76BzQPQfCz+GcKqSGuZMXcPKQd4/liL5oF13mG4I2ozcgWMH8Q1ufiVybcXjGd0HHVjTDwc+YXsWuJl0T+hTY+kDzylrTOsQbEH2Wp2n4RTLhSa8iu+cgfJkCHFsi0HruPVCxnDw3Lnt3bGzGmkutoQrUZtMnLmkzbbkbGCInREw1SGFzhOVx0BkhogetlNtMBkMktbcDmDe07X+iHRpkNb3cHM43OlyST/AECljQbMW01IjzSRaBIN45HfqnFBmaM0Rca+hHokKFJxczec0aXO4/2I+qz61MM8bBBY4hxObYSZJ6LMK2nUYAMiecXidD+9gqzsTDoPsBt6/qpYKsal9tY5c/VTdQY8loIJjx+xsCf6eq3tAauDOZzmuuRofLrd/PoqeKpeYsIdUFr6Cb+g3V+rw0buMGC87kDRvRvRBq03VW+EGmMxk6OcBvHVCMvWo2T4g24FhtOvwvQ+x+BysbULfMAWzquK4XhGurZZmMsTrF9ea9Qotysa0CwATCbuzK6gtSpdFa/92VLNc9FMOK7xyWXVU+EILjPqqjnKVN0XhaRtd6ApGHQQYI9pWa2oTcq7hazQ0zckqypYtsIhJBbUskujhfXS80jCr0mu1crBdCy6kWSkWpBylKCLVOU2ZMfVQSa1MVA1FJtSUClQNAEyiqLmhAwYAmdWA1KHUq21VVzZ3VFh2LErF492fp4kseQ3PTILHFodlI0K1nYS1jdPTwjt4U1v1Y4qp2Gc9/3j3QLwzwg66uN4MnSNVq4akymMjRDRYDYQukbPJc/xykaZztEgxmA15Sudw121Mt+ua4twdpxPfm5DAxv925JI9oHysGtwiKj3POZtQQ1hmAI8RI6ro8XxOxOUGDzi0TN/XRY/Eq73gCkJe4w4nRki5PMRy5Bee912nUYlPEtJfTa3wsESDIkxDecxJVNr20w4EFrWX3i4LjB39ua6CnwgUqZaAXkSSbZnONiTt+ir4rhBylwbnzR4Zsdt7AIrDr4cuaxzRkdmDoJ1BsW2teAg8QrBhcSQc7gX6Q0BsH5hWMRmYSSHEERYy1scrSOXsFntpUWM8YhpMnNJLj/XRTQ2uG4LMJbo4A+vL6Jq2Da0922WFwzHKLxNzPz8roeCYb7gVAPC6AJBFgBsdNVHGUmva5p9oOV19gfhbk6ZtcliMKGGm0MqVDNmgnKL3e47m+6fHd6ZJDWtkAc41Lj+i0mvZQpAZag1s4Fz5VPGsdU1OVkaXDjznkFm1qQuzlIHEsOl5ncwNCvQy+y8z4I5tPENm5DiRyv1XpI/Na46zmkH69UwTOaEgV2jmRKk13JCcVKi660D96iYeuCFJuFBF09CgGAzqb/oESrLCY0TqdLQJl1ee+utLrlKE5KhqsOomTqoaJ/lOAgYlV6lOTMo5pBO2mAgC3DSI091M0cuim72TBnVUMWShVXomaEOo5m5QQoNBmVOphmgW/NRFRo0n5RmkOCCLQp5youeGiwVepiTtCgMwXTYjDBwII1UKeJG6uNAO6DiuJ8Cyk8isulgA119YidovFl6DjcIKjS0a/uF56eNwXNqNgtdlPtr9VwyxkdscqPXwbXCJI0mNYVXG4Zvd92CWA2trHIHn1Vep2gafKHCOYj3HNaHH+HtGGY4ky8A8vwzss6NuU4/kZRDGwNABzj/AIWDwyi+we4EkzoIHQKeL7slxB8sguMmIubnSEbgWFBfTpl7jo5x/uAzE7TEexWK6R3lT7rB0qQ80ZnE63uJ6x/RcfUx7mVLCb+1j+/lavFeLFxe4nX8tvb9Fl8LwRr1m0x+Iweg/EfiVb2k6H4nTL2/2n3kEEAAsBEieY6rBqvFMGkwhzzfxGff/Zem9oeH/d+C2UAbWaLLhMfgg3MYbmg39kymjGsXD0sjvE6dIn9816PSr2aZkED6hecEF7SQPGNLyLbfXVdd2UxBfhmzMtJbJ3i4j5j2U4/VznTfcUpUC+yQXocTFyZtSCovVerUVG9hqkgTsi1YOgWHgsW55hklxtAuZXT8O4SW+KoZOoaNB6ncqxKsYfhhLRJjpBKStNqGE66uFvbULJJ1TimOSG1xk+qLmWHRJKeqi93umbVRRISQ31TyTd70QRrvICqtxnNWn1uiBVqjcSiAmqXHVRrUjqiNptnkiurRZqCm1XqVSAgl8m6IwieSBqxJ0VR7TuFql42Qm0gDLvYck9FNtMlHouLeoR6lQKNJ8dVAdp5LyDt7Q7nHPdJh4zxJAEgTbe7Sek9V6z3nOy4D7U6UOovDmCQ5t7EkXbHOSfoscnjeHrh6GIcXjM8ZYiAN5uZXcfadig3uKTSR4HOBiQB4WifYLzZ1QzId+R0N/wBF0fazivfVWG5aKVEczHdgmw6lcZeq667c7iawIu10OOQgX1JEkDbr1VgZqVE5IGbLTab6zr7D81WoEknIQ4DLI0cLGSebrixhei9k8GwYdpLWue2QHECYN7bDbRJN3S26jzzEY6oIDxAO5BaTECeRC6/sDhAHOrHllYdiT5yOoiPcroMVRbVBD2MeBs4B35hVW1W02BrGta0aBoAaPQBb/nTntr4khzHA8j+S84x9Qgk6DmV0eO4k/IW02OcXa5QXGPZcxxfAV2U81Sm8B28aa6x5TE6rOTWLEvmdlPms31NrdLld3g8IKVNjAB4Rtz3+q5jszw9zqmdwsznrOwhdRUrQs4T6ud+LQqc0g5U/4nqrFDD1H+Wm8+0fUrtHJKqqOJK0f+mV5junfLQPmVao9jnvM1Hho5Nlx+TAH1WtUP2MwmVr6mrnnIOgbr8k/Rda1qp8OwDMOzIyd9TJuZN0WpXW4zR20DsQnQGYkwmW3G+tpteCp55VIm59U4Kw7LkJiQFWLzGqnTcIgyqE7GAaKnXxRJsrRoMF7FVazGnS3LkpUSp1+aKWNKqDDP5fCM1hGv6II1aDptdFbhSj0gTtZWAmhTOFcguMG6ul7wdAUTvOYUFXBOsT8KThNyil90N7SVQFzpMbI9MgC0dUFzTsI6nVVhQeHZgR1vqOSCXFcUGMJJgbnkvLO2fGhXextOXBgs61pMyC4QIK9H4xww1oGYDpBI6LmeIfZwamX/8AQGkEG1Od/wDHdcc5lfHTCyevMXmXZZAOg9OZt6omNxos2SCLScwOQNAkEf1svXOF9gMNTcHin3j7DM+/L8I8Iv0UsJiaVWv3T6FItzQ0EU3EEMDw7IZMQY0EEESYKzOK/a1c48kw8ugnS0XgGZnUXtHzoF6XwqmG0WADYexTYbtu95Y04Vr2PcWRTznLFR9MMIqNaxz3BpIAdENdMWQqva2gDmDSKQaXAtac0CnWqQGE2OWlz3iN10nHq7Zue2lRwI3/ADKMzDMBnI2ecAlZlXtdRYXh7Kze6MVCWtimc1Rga6HGSTSdGWdRzU6vGS9lM0WeKrV7kCr4Mp7t9UuOTNmGVlspuXa2K1pjbdY6AjsfysuUwPa9uYsqs8YcG/dHvmeWhmdmtID64FgSACToVbpdtKOUONOu1rssEsZcvp06rGiHm7mVWETA5kKo6V+AZVHiYHeoE/OoVQdnS2zIy8jqP1QHduqLKZLaOIdlhsZGN8eVryyXP82UkzocpgmRO5Vx0CnlbL6pAa0kWFnVHOLSRDWzoSCconxBXpds6hwLJcMY09A0H5ARv4N2/wCqFxHtbRo1Hse2p93YuDWZC/um1hTBLx4sjgbgCbTMTTw3belUflFOqAXU2NcRTgvqOqMywHl1jTdJAItPKSNI0o0CNSoWl3xoufp/aBQLA4U8QWugNIptu40RiMo8fmFMgwY5CSjO7YMfUpU2Mf8Ae1XUwXgNDmsNVlRzIJJh9MCHAeeVVaVUxogOdzWXU7W0ss93XIioQQxvip0s/eVWy/yt7t2sO0hplHwXaHD1HtpinW8bg0Pc1obJNdrTIfIBdhqwFvwiYBBMReYBCdWRgafI/JSW3K+ik3TgpJLLukClKSSCQckWzsCkkiJMIRgkkiHPqlnSSQLvUpSSQMWqD22skkgjTkqRoTqkkgj/AA45JGkkkgZ1SFm1cneZmsAdeSAAb6/KSSCLMA3K0Cm3Kw5miGgNdJOZo2MudfqVQxXZ2g9jqbqLGhzS2WtY1wBa5ljFjlc4f+R5pklBXf2cw7apeKNOYDQMrcoAdUcS0RYk1Xyd5RjwqiafdmjTyTmyZG5c380RE9UkkFrAdnaAhxoUgGkFngZYgNEgRaAxn+RvILTbwfDloHcUi2AACxsQGCmBEbMa1voAEklRMcHw+XL3FLKZlvdsymWd2ZEfyeH0slToU2OBaIhjabQAA1jGmcrGgQ0aT/hbyCSSCti8JSfOelTdJk5mNMnKGSZFzlAbPIQqFbg+HOuHom0f9tmmfvI0/nJd6mUkkVB/DKPd5DRpZJBy5G5ZDRTBiInIA30EaKeC4Dh25vuabs7nvcXMYXEvc9xExp948AbAwkkgst4FhiTOGonMcxmnTJLvFc2ufG//ADHmVbHDqIIIpUwQQRDWiCC9wIgWINWof/Y7mUkkFpsRokkkm0/mP//Z"/>
          <p:cNvSpPr>
            <a:spLocks noChangeAspect="1" noChangeArrowheads="1"/>
          </p:cNvSpPr>
          <p:nvPr/>
        </p:nvSpPr>
        <p:spPr bwMode="auto">
          <a:xfrm>
            <a:off x="155575" y="-1973263"/>
            <a:ext cx="6191250" cy="411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9462" name="Picture 6" descr="http://cdn2.arkive.org/media/D1/D19C5C1A-C119-45F9-A1AA-98DE6F8977A2/Presentation.Large/Eurasian-lynx-female-marking-territory-with-ur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4278" y="1363125"/>
            <a:ext cx="3830560" cy="254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09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xit" presetSubtype="0" fill="hold"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9458"/>
                                        </p:tgtEl>
                                        <p:attrNameLst>
                                          <p:attrName>style.visibility</p:attrName>
                                        </p:attrNameLst>
                                      </p:cBhvr>
                                      <p:to>
                                        <p:strVal val="visible"/>
                                      </p:to>
                                    </p:set>
                                    <p:animEffect transition="in" filter="fade">
                                      <p:cBhvr>
                                        <p:cTn id="26" dur="500"/>
                                        <p:tgtEl>
                                          <p:spTgt spid="19458"/>
                                        </p:tgtEl>
                                      </p:cBhvr>
                                    </p:animEffect>
                                  </p:childTnLst>
                                </p:cTn>
                              </p:par>
                              <p:par>
                                <p:cTn id="27" presetID="10" presetClass="entr" presetSubtype="0" fill="hold" nodeType="withEffect">
                                  <p:stCondLst>
                                    <p:cond delay="0"/>
                                  </p:stCondLst>
                                  <p:childTnLst>
                                    <p:set>
                                      <p:cBhvr>
                                        <p:cTn id="28" dur="1" fill="hold">
                                          <p:stCondLst>
                                            <p:cond delay="0"/>
                                          </p:stCondLst>
                                        </p:cTn>
                                        <p:tgtEl>
                                          <p:spTgt spid="19462"/>
                                        </p:tgtEl>
                                        <p:attrNameLst>
                                          <p:attrName>style.visibility</p:attrName>
                                        </p:attrNameLst>
                                      </p:cBhvr>
                                      <p:to>
                                        <p:strVal val="visible"/>
                                      </p:to>
                                    </p:set>
                                    <p:animEffect transition="in" filter="fade">
                                      <p:cBhvr>
                                        <p:cTn id="29"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342415" y="980728"/>
            <a:ext cx="8459171" cy="600164"/>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Ελλάδα</a:t>
            </a:r>
            <a:endParaRPr lang="en-US" sz="2200" b="1">
              <a:solidFill>
                <a:srgbClr val="C00000"/>
              </a:solidFill>
            </a:endParaRPr>
          </a:p>
        </p:txBody>
      </p:sp>
      <p:sp>
        <p:nvSpPr>
          <p:cNvPr id="10" name="Ορθογώνιο 9"/>
          <p:cNvSpPr/>
          <p:nvPr/>
        </p:nvSpPr>
        <p:spPr>
          <a:xfrm>
            <a:off x="2199478" y="1484784"/>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L. lynx</a:t>
            </a:r>
            <a:endParaRPr lang="en-US" sz="1700" b="1">
              <a:solidFill>
                <a:srgbClr val="C00000"/>
              </a:solidFill>
            </a:endParaRPr>
          </a:p>
        </p:txBody>
      </p:sp>
      <p:sp>
        <p:nvSpPr>
          <p:cNvPr id="11" name="Text Box 6"/>
          <p:cNvSpPr txBox="1">
            <a:spLocks noChangeArrowheads="1"/>
          </p:cNvSpPr>
          <p:nvPr/>
        </p:nvSpPr>
        <p:spPr bwMode="auto">
          <a:xfrm>
            <a:off x="86870" y="2419810"/>
            <a:ext cx="444941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l-GR"/>
            </a:defPPr>
            <a:lvl1pPr algn="just" fontAlgn="base">
              <a:spcBef>
                <a:spcPct val="0"/>
              </a:spcBef>
              <a:spcAft>
                <a:spcPct val="0"/>
              </a:spcAft>
              <a:buFont typeface="Arial" pitchFamily="34" charset="0"/>
              <a:buChar char="•"/>
              <a:tabLst>
                <a:tab pos="174625" algn="l"/>
                <a:tab pos="1436688" algn="l"/>
              </a:tabLst>
              <a:defRPr b="1">
                <a:solidFill>
                  <a:srgbClr val="C00000"/>
                </a:solidFill>
              </a:defRPr>
            </a:lvl1pPr>
          </a:lstStyle>
          <a:p>
            <a:r>
              <a:rPr lang="el-GR" sz="1600">
                <a:solidFill>
                  <a:schemeClr val="accent2"/>
                </a:solidFill>
              </a:rPr>
              <a:t> Δεν υπάρχουν δεδομένα για τον πληθυσμό και την τάση του. Η μέχρι σήμερα έρευνα έχει βασισθεί κυρίως σε πληροφορίες από συνεντεύξεις κατοίκων από τη Θράκη, τη Μακεδονία, την Ήπειρο, τη Θεσσαλία και τη Στερεά Ελλάδα και στην καταγραφή βιοδηλωτικών ιχνών. Εκτιμάται η παρουσία μεμονωμένων ατόμων λύγκα στην ελληνική επικράτεια τα τελευταία 20 χρόνια, χωρίς να μπορεί να επιβεβαιωθεί η παρουσία μόνιμου αναπαραγωγικού πληθυσμού σε αυτήν. </a:t>
            </a:r>
          </a:p>
        </p:txBody>
      </p:sp>
      <p:sp>
        <p:nvSpPr>
          <p:cNvPr id="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Felidae</a:t>
            </a:r>
            <a:endParaRPr lang="el-GR" b="1">
              <a:solidFill>
                <a:srgbClr val="000000"/>
              </a:solidFill>
            </a:endParaRPr>
          </a:p>
        </p:txBody>
      </p:sp>
      <p:pic>
        <p:nvPicPr>
          <p:cNvPr id="18433" name="Picture 1" descr="J:\1.Πανεπιστήμιο\Διδασκαλία\Προπτυχιακά\Πανίδα της Ελλάδος\source files\Σαρκοφάγα\Χάρτες Εξάπλωσης\Lynx lynx Gree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167314"/>
            <a:ext cx="4240161" cy="355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227525"/>
            <a:ext cx="88569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Ώριμα. ψηλά δάση κωνοφόρων ή μεικτά δάση με πυκνό </a:t>
            </a:r>
            <a:r>
              <a:rPr lang="el-GR" err="1">
                <a:solidFill>
                  <a:schemeClr val="accent2"/>
                </a:solidFill>
              </a:rPr>
              <a:t>υπόροφο</a:t>
            </a:r>
            <a:r>
              <a:rPr lang="el-GR">
                <a:solidFill>
                  <a:schemeClr val="accent2"/>
                </a:solidFill>
              </a:rPr>
              <a:t>. Βραχώδες, ορεινό και απότομο υπόστρωμα. Συνήθως από τα 700-1000(2000)</a:t>
            </a:r>
            <a:r>
              <a:rPr lang="en-US">
                <a:solidFill>
                  <a:schemeClr val="accent2"/>
                </a:solidFill>
              </a:rPr>
              <a:t> m.</a:t>
            </a:r>
            <a:r>
              <a:rPr lang="el-GR">
                <a:solidFill>
                  <a:schemeClr val="accent2"/>
                </a:solidFill>
              </a:rPr>
              <a:t> Φωλιάζει σε σπηλιές, στοές ασβών, πυκνές συστάδες βλάστησης ή κάτω από βράχους. </a:t>
            </a:r>
            <a:endParaRPr lang="el-GR" b="1">
              <a:solidFill>
                <a:schemeClr val="accent2"/>
              </a:solidFill>
            </a:endParaRPr>
          </a:p>
        </p:txBody>
      </p:sp>
      <p:sp>
        <p:nvSpPr>
          <p:cNvPr id="9" name="Text Box 6"/>
          <p:cNvSpPr txBox="1">
            <a:spLocks noChangeArrowheads="1"/>
          </p:cNvSpPr>
          <p:nvPr/>
        </p:nvSpPr>
        <p:spPr bwMode="auto">
          <a:xfrm>
            <a:off x="179512" y="2909843"/>
            <a:ext cx="88569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Δραστήριος από δύση μέχρι ανατολή ηλίου. Σαρκοφάγο, που προτιμά κυρίως αγριόγιδα και ζαρκάδια, δευτερευόντως δε λαγούς, τρωκτικά, ελάφια, και πτηνά του εδάφους (π.χ. πέρδικες).</a:t>
            </a:r>
            <a:endParaRPr lang="el-GR" b="1">
              <a:solidFill>
                <a:schemeClr val="accent2"/>
              </a:solidFill>
            </a:endParaRPr>
          </a:p>
        </p:txBody>
      </p:sp>
      <p:sp>
        <p:nvSpPr>
          <p:cNvPr id="11" name="Ορθογώνιο 10"/>
          <p:cNvSpPr/>
          <p:nvPr/>
        </p:nvSpPr>
        <p:spPr>
          <a:xfrm>
            <a:off x="2199478" y="805045"/>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L. lynx</a:t>
            </a:r>
            <a:endParaRPr lang="en-US" sz="1700" b="1">
              <a:solidFill>
                <a:srgbClr val="C00000"/>
              </a:solidFill>
            </a:endParaRPr>
          </a:p>
        </p:txBody>
      </p:sp>
      <p:sp>
        <p:nvSpPr>
          <p:cNvPr id="6"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Felidae</a:t>
            </a:r>
            <a:endParaRPr lang="el-GR" b="1">
              <a:solidFill>
                <a:srgbClr val="000000"/>
              </a:solidFill>
            </a:endParaRPr>
          </a:p>
        </p:txBody>
      </p:sp>
    </p:spTree>
    <p:extLst>
      <p:ext uri="{BB962C8B-B14F-4D97-AF65-F5344CB8AC3E}">
        <p14:creationId xmlns:p14="http://schemas.microsoft.com/office/powerpoint/2010/main" val="254160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179512" y="476250"/>
            <a:ext cx="8784976"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l-GR" sz="2800" b="1">
                <a:solidFill>
                  <a:srgbClr val="800000"/>
                </a:solidFill>
              </a:rPr>
              <a:t>Τάξη Σαρκοφάγα: Γεν. χαρακτηριστικά σώματος</a:t>
            </a:r>
            <a:endParaRPr lang="el-GR" b="1">
              <a:solidFill>
                <a:srgbClr val="000000"/>
              </a:solidFill>
            </a:endParaRPr>
          </a:p>
        </p:txBody>
      </p:sp>
      <p:sp>
        <p:nvSpPr>
          <p:cNvPr id="10" name="Text Box 6"/>
          <p:cNvSpPr txBox="1">
            <a:spLocks noChangeArrowheads="1"/>
          </p:cNvSpPr>
          <p:nvPr/>
        </p:nvSpPr>
        <p:spPr bwMode="auto">
          <a:xfrm>
            <a:off x="179512" y="2692370"/>
            <a:ext cx="85397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Υπάρχουν τρία ζεύγη κοπτήρων. Τα ζεύγη του 4</a:t>
            </a:r>
            <a:r>
              <a:rPr lang="el-GR" b="1" baseline="30000">
                <a:solidFill>
                  <a:srgbClr val="333399"/>
                </a:solidFill>
              </a:rPr>
              <a:t>ου</a:t>
            </a:r>
            <a:r>
              <a:rPr lang="el-GR" b="1">
                <a:solidFill>
                  <a:srgbClr val="333399"/>
                </a:solidFill>
              </a:rPr>
              <a:t> προγομφίου και 1</a:t>
            </a:r>
            <a:r>
              <a:rPr lang="el-GR" b="1" baseline="30000">
                <a:solidFill>
                  <a:srgbClr val="333399"/>
                </a:solidFill>
              </a:rPr>
              <a:t>ου</a:t>
            </a:r>
            <a:r>
              <a:rPr lang="el-GR" b="1">
                <a:solidFill>
                  <a:srgbClr val="333399"/>
                </a:solidFill>
              </a:rPr>
              <a:t> γομφίου έχουν κοπτική επιφάνεια.</a:t>
            </a:r>
            <a:endParaRPr lang="en-GB" b="1">
              <a:solidFill>
                <a:srgbClr val="333399"/>
              </a:solidFill>
            </a:endParaRPr>
          </a:p>
        </p:txBody>
      </p:sp>
      <p:sp>
        <p:nvSpPr>
          <p:cNvPr id="13" name="Text Box 6"/>
          <p:cNvSpPr txBox="1">
            <a:spLocks noChangeArrowheads="1"/>
          </p:cNvSpPr>
          <p:nvPr/>
        </p:nvSpPr>
        <p:spPr bwMode="auto">
          <a:xfrm>
            <a:off x="179512" y="3356992"/>
            <a:ext cx="853979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Ιδιαίτερα ανεπτυγμένοι κροταφικοί μύες (που επιτρέπουν το ισχυρό κλείσιμο των ανοικτών γνάθων)  και μασητικοί μύες (που επιτρέπουν τον τεμαχισμό σάρκας και την άλεση όταν οι γνάθοι είναι σχεδόν κλειστές).</a:t>
            </a:r>
            <a:endParaRPr lang="en-GB" b="1">
              <a:solidFill>
                <a:srgbClr val="333399"/>
              </a:solidFill>
            </a:endParaRPr>
          </a:p>
        </p:txBody>
      </p:sp>
      <p:sp>
        <p:nvSpPr>
          <p:cNvPr id="14" name="Text Box 6"/>
          <p:cNvSpPr txBox="1">
            <a:spLocks noChangeArrowheads="1"/>
          </p:cNvSpPr>
          <p:nvPr/>
        </p:nvSpPr>
        <p:spPr bwMode="auto">
          <a:xfrm>
            <a:off x="302104" y="1196752"/>
            <a:ext cx="853979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Ισχυρό, ευέλικτο σώμα, προσαρμοσμένο για τρέξιμο. Η περόνη και η ωλένη είναι καλά ανεπτυγμένες και η κερκίδα με την ωλένη είναι μεταξύ τους ‘κλειδωμένες’ ώστε να αποτρέπεται η συστροφή.  Η κλείδα  έχει μικρό μέγεθος και  το σκαφοειδές και μηνοειδές οστό το καρπού έχουν ενωθεί στο </a:t>
            </a:r>
            <a:r>
              <a:rPr lang="el-GR" b="1" err="1">
                <a:solidFill>
                  <a:srgbClr val="333399"/>
                </a:solidFill>
              </a:rPr>
              <a:t>σκαφομηνοειδές</a:t>
            </a:r>
            <a:r>
              <a:rPr lang="el-GR" b="1">
                <a:solidFill>
                  <a:srgbClr val="333399"/>
                </a:solidFill>
              </a:rPr>
              <a:t> οστό.</a:t>
            </a:r>
            <a:endParaRPr lang="en-GB" b="1">
              <a:solidFill>
                <a:srgbClr val="333399"/>
              </a:solidFill>
            </a:endParaRPr>
          </a:p>
        </p:txBody>
      </p:sp>
      <p:pic>
        <p:nvPicPr>
          <p:cNvPr id="2051" name="Picture 3" descr="J:\1.Πανεπιστήμιο\Διδασκαλία\Προπτυχιακά\Πανίδα της Ελλάδος\source files\Σαρκοφάγα\carnivovore general body fo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66" y="4365104"/>
            <a:ext cx="3592664" cy="23778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J:\1.Πανεπιστήμιο\Διδασκαλία\Προπτυχιακά\Πανίδα της Ελλάδος\source files\Σαρκοφάγα\carnivore wri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441" y="4365104"/>
            <a:ext cx="2421055" cy="23131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74820" y="5085184"/>
            <a:ext cx="3652755" cy="707886"/>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000" b="1">
                <a:solidFill>
                  <a:srgbClr val="C00000"/>
                </a:solidFill>
              </a:rPr>
              <a:t>Βασικός οδοντικός τύπος:</a:t>
            </a:r>
          </a:p>
          <a:p>
            <a:pPr algn="ctr" fontAlgn="base">
              <a:spcBef>
                <a:spcPct val="0"/>
              </a:spcBef>
              <a:spcAft>
                <a:spcPct val="0"/>
              </a:spcAft>
            </a:pPr>
            <a:r>
              <a:rPr lang="el-GR" sz="2000" b="1">
                <a:solidFill>
                  <a:srgbClr val="C00000"/>
                </a:solidFill>
              </a:rPr>
              <a:t>3/3   1/1   4/4   3/3 = 44</a:t>
            </a:r>
          </a:p>
        </p:txBody>
      </p:sp>
      <p:pic>
        <p:nvPicPr>
          <p:cNvPr id="2054" name="Picture 6" descr="J:\1.Πανεπιστήμιο\Διδασκαλία\Προπτυχιακά\Πανίδα της Ελλάδος\source files\Σαρκοφάγα\carnivore skull-tee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295" y="4345312"/>
            <a:ext cx="3662362" cy="2390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7" name="Picture 9" descr="J:\1.Πανεπιστήμιο\Διδασκαλία\Προπτυχιακά\Πανίδα της Ελλάδος\source files\Σαρκοφάγα\carnivore clavic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403" y="4365104"/>
            <a:ext cx="2634351" cy="234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5" name="Picture 7" descr="J:\1.Πανεπιστήμιο\Διδασκαλία\Προπτυχιακά\Πανίδα της Ελλάδος\source files\Σαρκοφάγα\carnivore teeth closeu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5256" y="1371345"/>
            <a:ext cx="3531014" cy="22262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J:\1.Πανεπιστήμιο\Διδασκαλία\Προπτυχιακά\Πανίδα της Ελλάδος\source files\Σαρκοφάγα\carnivore skull muscl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7810" y="4434377"/>
            <a:ext cx="4187981" cy="236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06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xit" presetSubtype="0" fill="hold" nodeType="withEffect">
                                  <p:stCondLst>
                                    <p:cond delay="0"/>
                                  </p:stCondLst>
                                  <p:childTnLst>
                                    <p:animEffect transition="out" filter="fade">
                                      <p:cBhvr>
                                        <p:cTn id="26" dur="500"/>
                                        <p:tgtEl>
                                          <p:spTgt spid="2051"/>
                                        </p:tgtEl>
                                      </p:cBhvr>
                                    </p:animEffect>
                                    <p:set>
                                      <p:cBhvr>
                                        <p:cTn id="27" dur="1" fill="hold">
                                          <p:stCondLst>
                                            <p:cond delay="499"/>
                                          </p:stCondLst>
                                        </p:cTn>
                                        <p:tgtEl>
                                          <p:spTgt spid="205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53"/>
                                        </p:tgtEl>
                                      </p:cBhvr>
                                    </p:animEffect>
                                    <p:set>
                                      <p:cBhvr>
                                        <p:cTn id="30" dur="1" fill="hold">
                                          <p:stCondLst>
                                            <p:cond delay="499"/>
                                          </p:stCondLst>
                                        </p:cTn>
                                        <p:tgtEl>
                                          <p:spTgt spid="205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57"/>
                                        </p:tgtEl>
                                      </p:cBhvr>
                                    </p:animEffect>
                                    <p:set>
                                      <p:cBhvr>
                                        <p:cTn id="33" dur="1" fill="hold">
                                          <p:stCondLst>
                                            <p:cond delay="499"/>
                                          </p:stCondLst>
                                        </p:cTn>
                                        <p:tgtEl>
                                          <p:spTgt spid="205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Effect transition="in" filter="fade">
                                      <p:cBhvr>
                                        <p:cTn id="36" dur="500"/>
                                        <p:tgtEl>
                                          <p:spTgt spid="205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xit" presetSubtype="0" fill="hold" nodeType="withEffect">
                                  <p:stCondLst>
                                    <p:cond delay="0"/>
                                  </p:stCondLst>
                                  <p:childTnLst>
                                    <p:animEffect transition="out" filter="fade">
                                      <p:cBhvr>
                                        <p:cTn id="43" dur="500"/>
                                        <p:tgtEl>
                                          <p:spTgt spid="2054"/>
                                        </p:tgtEl>
                                      </p:cBhvr>
                                    </p:animEffect>
                                    <p:set>
                                      <p:cBhvr>
                                        <p:cTn id="44" dur="1" fill="hold">
                                          <p:stCondLst>
                                            <p:cond delay="499"/>
                                          </p:stCondLst>
                                        </p:cTn>
                                        <p:tgtEl>
                                          <p:spTgt spid="2054"/>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2055"/>
                                        </p:tgtEl>
                                        <p:attrNameLst>
                                          <p:attrName>style.visibility</p:attrName>
                                        </p:attrNameLst>
                                      </p:cBhvr>
                                      <p:to>
                                        <p:strVal val="visible"/>
                                      </p:to>
                                    </p:set>
                                    <p:animEffect transition="in" filter="fade">
                                      <p:cBhvr>
                                        <p:cTn id="47" dur="500"/>
                                        <p:tgtEl>
                                          <p:spTgt spid="20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xit" presetSubtype="0" fill="hold" nodeType="withEffect">
                                  <p:stCondLst>
                                    <p:cond delay="0"/>
                                  </p:stCondLst>
                                  <p:childTnLst>
                                    <p:animEffect transition="out" filter="fade">
                                      <p:cBhvr>
                                        <p:cTn id="54" dur="500"/>
                                        <p:tgtEl>
                                          <p:spTgt spid="2055"/>
                                        </p:tgtEl>
                                      </p:cBhvr>
                                    </p:animEffect>
                                    <p:set>
                                      <p:cBhvr>
                                        <p:cTn id="55" dur="1" fill="hold">
                                          <p:stCondLst>
                                            <p:cond delay="499"/>
                                          </p:stCondLst>
                                        </p:cTn>
                                        <p:tgtEl>
                                          <p:spTgt spid="205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2056"/>
                                        </p:tgtEl>
                                        <p:attrNameLst>
                                          <p:attrName>style.visibility</p:attrName>
                                        </p:attrNameLst>
                                      </p:cBhvr>
                                      <p:to>
                                        <p:strVal val="visible"/>
                                      </p:to>
                                    </p:set>
                                    <p:animEffect transition="in" filter="fade">
                                      <p:cBhvr>
                                        <p:cTn id="58"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616020"/>
            <a:ext cx="885698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endParaRPr lang="el-GR">
              <a:solidFill>
                <a:srgbClr val="00B050"/>
              </a:solidFill>
            </a:endParaRP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Ιανουάριος-Μάρτιος. </a:t>
            </a:r>
            <a:r>
              <a:rPr lang="el-GR">
                <a:solidFill>
                  <a:srgbClr val="00B050"/>
                </a:solidFill>
              </a:rPr>
              <a:t>Γεννήσεις</a:t>
            </a:r>
            <a:r>
              <a:rPr lang="el-GR">
                <a:solidFill>
                  <a:srgbClr val="333399"/>
                </a:solidFill>
              </a:rPr>
              <a:t>: Μάιος-Ιούνιος.</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74 ημέρες. </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 με 1-5 (συνήθως 2-3)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30 μήνες για τα αρσενικά και 22 για τα θηλυκά.</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2-5 μήνες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έως και 17 έτη σε αιχμαλωσία, έως και 15 έτη στη φύση.</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Το αρσενικό εκδιώκεται με την γέννηση των μικρών, εντούτοις αυτό φέρνει τροφή στο θηλυκό για δύο μήνες. Τα νεαρά παραμένουν με την μητέρα για </a:t>
            </a:r>
            <a:r>
              <a:rPr lang="en-US" err="1">
                <a:solidFill>
                  <a:srgbClr val="333399"/>
                </a:solidFill>
              </a:rPr>
              <a:t>ca</a:t>
            </a:r>
            <a:r>
              <a:rPr lang="el-GR">
                <a:solidFill>
                  <a:srgbClr val="333399"/>
                </a:solidFill>
              </a:rPr>
              <a:t> 12 μήνες. </a:t>
            </a:r>
            <a:endParaRPr lang="el-GR">
              <a:solidFill>
                <a:schemeClr val="accent2"/>
              </a:solidFill>
            </a:endParaRPr>
          </a:p>
        </p:txBody>
      </p:sp>
      <p:sp>
        <p:nvSpPr>
          <p:cNvPr id="7" name="Ορθογώνιο 6"/>
          <p:cNvSpPr/>
          <p:nvPr/>
        </p:nvSpPr>
        <p:spPr>
          <a:xfrm>
            <a:off x="2199478" y="90872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L. lynx</a:t>
            </a:r>
            <a:endParaRPr lang="en-US" sz="1700" b="1">
              <a:solidFill>
                <a:srgbClr val="C00000"/>
              </a:solidFill>
            </a:endParaRPr>
          </a:p>
        </p:txBody>
      </p:sp>
      <p:sp>
        <p:nvSpPr>
          <p:cNvPr id="5"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Felidae</a:t>
            </a:r>
            <a:endParaRPr lang="el-GR" b="1">
              <a:solidFill>
                <a:srgbClr val="000000"/>
              </a:solidFill>
            </a:endParaRPr>
          </a:p>
        </p:txBody>
      </p:sp>
    </p:spTree>
    <p:extLst>
      <p:ext uri="{BB962C8B-B14F-4D97-AF65-F5344CB8AC3E}">
        <p14:creationId xmlns:p14="http://schemas.microsoft.com/office/powerpoint/2010/main" val="76329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108520" y="908720"/>
            <a:ext cx="920182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Felis </a:t>
            </a:r>
            <a:r>
              <a:rPr lang="en-US" sz="1700" b="1" i="1" err="1">
                <a:solidFill>
                  <a:srgbClr val="C00000"/>
                </a:solidFill>
              </a:rPr>
              <a:t>silvestris</a:t>
            </a:r>
            <a:r>
              <a:rPr lang="en-US" sz="1700" b="1" i="1">
                <a:solidFill>
                  <a:srgbClr val="C00000"/>
                </a:solidFill>
              </a:rPr>
              <a:t> </a:t>
            </a:r>
            <a:r>
              <a:rPr lang="en-US" sz="1700" b="1">
                <a:solidFill>
                  <a:srgbClr val="C00000"/>
                </a:solidFill>
              </a:rPr>
              <a:t>– </a:t>
            </a:r>
            <a:r>
              <a:rPr lang="el-GR" sz="1700" b="1">
                <a:solidFill>
                  <a:srgbClr val="C00000"/>
                </a:solidFill>
              </a:rPr>
              <a:t>Αγριόγατα – ΝΕ</a:t>
            </a:r>
            <a:endParaRPr lang="en-US" sz="1700" b="1">
              <a:solidFill>
                <a:srgbClr val="C00000"/>
              </a:solidFill>
            </a:endParaRPr>
          </a:p>
        </p:txBody>
      </p:sp>
      <p:sp>
        <p:nvSpPr>
          <p:cNvPr id="15" name="Text Box 6"/>
          <p:cNvSpPr txBox="1">
            <a:spLocks noChangeArrowheads="1"/>
          </p:cNvSpPr>
          <p:nvPr/>
        </p:nvSpPr>
        <p:spPr bwMode="auto">
          <a:xfrm>
            <a:off x="42979" y="1517883"/>
            <a:ext cx="444941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Ομοιάζει μεν, το σώμα όμως είναι αρκετά πιο εύρωστο από της κοινής γάτας και γενικά μεγαλύτερο. Στο σώμα φέρει μόνο ρίγες και όχι βούλες. Κύριο διακριτικό γνώρισμα είναι η φουντωτή ουρά που στο τελείωμά της φέρει 3-5 μαύρους δακτυλίους και μαύρο τρίχωμα στην άκρη. Κεχριμπαρένια μάτια και ροζ μύτη.  </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Felidae</a:t>
            </a:r>
            <a:endParaRPr lang="el-GR" b="1">
              <a:solidFill>
                <a:srgbClr val="000000"/>
              </a:solidFill>
            </a:endParaRPr>
          </a:p>
        </p:txBody>
      </p:sp>
      <p:sp>
        <p:nvSpPr>
          <p:cNvPr id="17" name="Text Box 6"/>
          <p:cNvSpPr txBox="1">
            <a:spLocks noChangeArrowheads="1"/>
          </p:cNvSpPr>
          <p:nvPr/>
        </p:nvSpPr>
        <p:spPr bwMode="auto">
          <a:xfrm>
            <a:off x="3174" y="4182179"/>
            <a:ext cx="45290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48-68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rPr>
              <a:t>21-38,5 </a:t>
            </a:r>
            <a:r>
              <a:rPr lang="en-US" sz="1600">
                <a:solidFill>
                  <a:srgbClr val="C00000"/>
                </a:solidFill>
              </a:rPr>
              <a:t>mm</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a:t>
            </a:r>
            <a:r>
              <a:rPr lang="el-GR" sz="1600">
                <a:solidFill>
                  <a:srgbClr val="C00000"/>
                </a:solidFill>
              </a:rPr>
              <a:t> 1,6-8 </a:t>
            </a:r>
            <a:r>
              <a:rPr lang="en-US" sz="1600">
                <a:solidFill>
                  <a:srgbClr val="C00000"/>
                </a:solidFill>
              </a:rPr>
              <a:t>kg</a:t>
            </a:r>
            <a:endParaRPr lang="el-GR" sz="1600">
              <a:solidFill>
                <a:schemeClr val="accent2"/>
              </a:solidFill>
            </a:endParaRPr>
          </a:p>
        </p:txBody>
      </p:sp>
      <p:sp>
        <p:nvSpPr>
          <p:cNvPr id="2" name="AutoShape 4" descr="data:image/jpeg;base64,/9j/4AAQSkZJRgABAQAAAQABAAD/2wCEAAkGBxQSEhUSExQVFhQXFBQUFRcVFBQVFBUUFhQWFxUUFBQYHCggGBolGxQUITEhJSkrLi4uGB8zODMsNygtLisBCgoKDg0OGhAQGiwcHCQsLCwsLCwsLCwsLCwsLCwsLCwsLCwsLCwsLCwsLCwsLCwsLCwsLCwsLCwsLCwsLCwsLP/AABEIALkBEQMBIgACEQEDEQH/xAAbAAACAwEBAQAAAAAAAAAAAAACAwEEBQAGB//EAD8QAAEDAgQDBQYFAwIFBQAAAAEAAhEDIQQSMUEFUWETInGBkQYyobHB8BRCUtHhI5LxFWIHcqKywhZDU2OC/8QAGQEBAQEBAQEAAAAAAAAAAAAAAAECAwQF/8QAHxEBAQEBAAMBAQEBAQAAAAAAAAERAgMSITFBE2Ei/9oADAMBAAIRAxEAPwD5tQp7K/2IASsO0BOddVhVYwzK0aIsl5ICNpACKXXfsoBhdCIoiaQQ1imByE3VCsygBE5sJwFkVVhSbJ7aaTUQIfUQlxUEImhUC1t03KjY1EWqABSUBqsiyU8oOACQ8J2QptClOqCtSBNlew+E3KeykAj/ABEKB7WgBIemU6wK5xVwV2NJQvplqtMbukYqorgOmZCVkvZHhU2wKmICroqZqQrOKqToqj+aoMOnVA+vFgqlWtskzKWi010g+X38VEc03Ct18PqFFS+iqF/e65M7Ncil0QrTSFWiykFYMWAJSqimkFL1VILkTSjLEp7YQODoQvxCQHKcqIYx8qw51rJDKSexqKEEwkucm1CltCBZZKNlNG4hLc9Aw2VigAVnFxTqFeEFnEMQiihNWU0PsgWTClhUF4XB6C3SvZPq4a0rN7aFZp4smyimU2hPpMQUWJtVvJWVA13xoqThKudna6z69SFYjn1cqX+IlVahlBTaZSi6Tdc4yCPMfX4fJJum02k6KaK7qcrm4crUw2Em8J9TCgJRSw9CJ6iPX/Cd2cJtS0Rzv4JdVwI6/t/laFaei5EuQUC9G1wVZr0WZStLbaiJyoh909tRBZaEFQKG1FDnIIFFNp00JqWQGqgZUq7IG1FXcbq0ygc+USXgTljUJUG7RVYJNlZp1wffkDoNhrc6HomYhzWwWze94Ij91ANHD81FWijcx7XgOlrsshkQI681o9gIQZLaBQPoFbgpDZUsTTKCgGQgLlb/AAzlwwhKYioEwMKts4c4KwzClFZjKZJWhQwZ1Vyjw+8q/TpQmCmyiQm9mrmUKKtK0oMrECFj4pplb1RsqrUww3V0ZNGjKsDDQtDD0RKfWpIjGdTurVEAJuIoTojwtDmgJr7+SEOt439UWItA15+Ef4S3FL9UAFr8/v5pZpz8vvzUufeCd7fX4oK9SCiD/DrkH4pcoMClcgcyApe+SSuwwlw8z6An6IAo1/RtKNhQ0hZx5N+ZA+qBpVVazqO0VcuUApqLOdRmQNKkKwOYtCrXeHiowOp2ygyT2hO0AXH7IeBYI1q7GAA3l0kgZRcyQtyngH16jn27NhynUEAmO6COVkqMChgoBcBcxMAxe8SfFHiMHnAN+6LSJH8Lar0S10SYgtyFoBaAbmQPGPEIcPTMgB2UXJhoc50gNLRIt/Kxsa9azMJ2jnuc7v2LTLrsgTLRyI5LUJBAhPrYI0HsqT3C7LeZBsCSdBy+yq3GsM6hXcxxlru8wgWIPhvrYKz9RNN0Lm1ASqgrSFawVPous+MUdRwCOkWoq1EHVJDANE3T8X2050CB9GNlYwGJHJPx1cZVF0jDPCPEALPZWS62JKhFwESpxOIEQqgcSElrCSpgRiKpCQ55Kv1GAoMrRuqsKwtIkqy9jpXUq4arBxIKn0VnOjXokl6XxSvCzaeNTBoPF78j9P2XVCIMfP5LOdiSd0JxMJIUVatB9f2QzOqTiyGk8hEfCLeCGlU7uZ2kmBu87xyA3KuCxIXKt/qB/TT/ALVCCthtXHkx/wARH1Sw5NayGP5yweVz9Al0qZPqs4poEMJ5kAeV3f8AilJ9cgkAaAQPqfMyofTuhpcqWNkrim4dyFMbhygcyFcdiLJLXSVYjW9kcV2OIDne6QQV6fhPEKZxBa33ahJAHrJ+915k0m5AudUIeyoxxzAAtFjBFiEvKa9j7QT2dd+UOqUw3IJyhzHFriRzHvebVT9kqzn0TWewNd2zabI3a6A4x4eHunktTCPbXp/1GnN+aQCCddOoC85xHinYOLKFMNynWIjrl3WbZf419aXF+INp1g0nugkwL9SD4ysr2txxqinVZAhsCwnz5BZNPBPqkkzGrnbGL/wmYt3ad12gHdjfYNNlztak1cpua+g2o5gDgYc5pgO6xHzVPi/G6bBko02l5jvS6G/HVX+F0c2De0kh4LrQfQarzGQ58xF5OsESOYP0Sd5sX1X8JXxLxcN8QP5RsrvHvfCBf9N5urdD3Q0e7Y219f2PNZ/E6QaZF40MwfSVqd1PSNOkW83ySAZJGo0ECNd53UtrgvjKNCIcTY8xB0NgNPqsfD40ObAtqLmfnvN07A1YJOs+VxGqz11WueY2jhJ0c4a6d87aAnSZ+9F4rh9YCacPgAkEZT5X+iPDYrvdNxHhy2C2KOLa0CQToYiwnlmXP/XqN/5815OnxMtOV7S0zAvN1aOLkSNtfDmFsV+Gl/8AUDRDw4ZXAgPgTpHIFecxOG7N4iQxxjclpOrSeUTC78eSdfHHvjHV8QQqlTFlCSSCSlikSujCxRxPNPqYyAqIpbK2/CDKmGqmJxRcFXwlIk+qYacHyPyUU6t4G8geOyFGaRBhJrUoRUKxLgn1KZ0VxnairRJDS493LJPQEhrRzJhV3Yl7nAMJaLBrW2AHKfr4laWJpiAP0gC9riZsqbgGzbvHYbAj53UrQe3/APtf/c791yCB+kepXIaLsiKbhuS34Suw1AgF3kPE/sFcpiQf+ZvlAcVNWoAbWABgfurjO1Q/DQnPp7bwm06mYqyykHX5lDayqlJQ1i1K1AJJpBDVHKVABCu06d02swJhqqx7it32eh803F0gEsH5cx5ib+Cy6TVfotAc13X06oPTYLiopMyEAPEk7wYiQd91kmj21SwsdSBbrJK0cRSpuPfa6498XDgQALAd3VUeJ8QY4mlQBaJ774cCT7oA3gfWFw6jtHVsS0N7NgInbXxN7i87wqOMowAN7fvdaHDeHuGYkWnu3kbDXxHLcJ2OwWVw6gDUxHTyXHq/XXmDoUctIAZRLAXGdSf8dd1g0MEZdIsTuDY8wN/4XsMLRy0gyxBiDaxGv1KS/ClsRAsYi1x9YjXqsezWMWnhoBtp4WA8NPAoKmGk6RpAOkHS8TsVqOpuc6IEgTrJJEgCOtr9ITsNhSP1EGLdTqLbSAPRa9qmRiU+DNkmLuuY5xeI2t8UmnhO+QBGnUX0/de2bgoZGxyjXcEFzRzEj5rN/CZXuOhJDecW+anVq84x3cMIFiQd+nh5K2OHZm5ZMgD81rWjXnHmrdSpBvpvtcHn5fcJmHqd4wbaX28lytdI0aNAZbiTYnSRBEnp5LI9qcE7vNa2czczQNC9txbZbDBFrXBEaO5S09JuFHGXgkTGurtoBOnwtzXTx37Kx5Jsx827SWi3+d0mo8xZaGIoF1Wo2LZswgRAOunUFBXwhGy+hPs14mQ3NMqy3FmIT24bnZKdQug54zBJ/ClsO8/BXGUwEVSuIiERQyQ7znyNwrziJaOZHoSEoMDr/dv4hWcDTmo0/pBPoP8ACqKuNxPfcZBOYwI01gn9lRqFztN5k7nzVinRBk8/mjqMieWimNazfwx6LlczdFyZE2rb6ZLGhsgOcSZ12AHrKrVKRDj1myvOaRlP6Wz5kkj6JVGnDr/firzt+s24SyhAk2/bkEwVjBOg0aE00i43O+i6tSOg0H2St+rPsqZ3KHOKs9gVzaSeie6q15TmElPGGTqdCE9F9ldrDqrWGumOpwPNOoUln1b16v2TxjHtOHqRmBlk79B4QrXDuGNFR7HsBIByneF5Vks/qN94RfwK9JwPj5e4NqCXRAdztofNY74v8b57adXDAS0W6C8R5LHxbJMnmB81tYuqXjONBaLwPTxWI5jnOEXi/wAevReDyfHr8f1r4Cm3KGmMwGYaTuLdYUYnBjkNvDp6SfIoRhC4Nmzmi3jr9Vo0adr9B+3nKsmxm36xsRhSXMN4aXgjYyIHhcg+vNW6WGMt2u7r/wC2T8/kFpOa1ovz+n7ALO4hxNlMECCWlkX2y5h8o81rnx9VL5I1BhwNBz+JleUx5yuczcv87jNYFPre0RLiRoLDwnVHxAtcBU1DnEg3iQ2Mp5aLfk8N5m1nx+WW4wMc4j9+UH4JuFaT3hrBjxj7+KP8KTJFzN/hpCuMpgMnULzWPRvxdbV7toJ7rhOxBEHw/dI4nGQgE7GxvFrjqs817i4Np8COXxt0SsZXkQLmCLRzBMDx+S36/ZjO/rJou/rAwB3SDG50n/pWlDTss2tTyVJtGX4yI+DnfFR+NheybkeW/tWsThhFl57EktKvYriZiAs11XNqtTWLgadaSPFRUdLuitUqIR18OLeErr61i9TFNlWAQPH01j5+SsYR/wDSqOOohrdtRDvKCpfQA7334J2IZkpsZaHHOI1u0a+vwT1xPaKVDX4oX1rHmjbTOnMxb4qG0dSSN+u/TqpZWpSOydyXJ2Vv63en8qFMq6v4i/dGv0AhDlAbG64QLnUqHN5LrHK36ZTFs/kPFGKlkYAy5RsJPidfohawKxml1HqaI5qXU41XAKpItMAKW4rnMtb/ACubSsprefVh1MFoO6MOspw7e9B0hOOHEKNFYVxiDurWAdlqNMaPZ/3BVY9AreHcPei4IQejwggVmdAR/dB+aPBs0Q4ZkGpJn+mb+L5CscPZJH30XyvLHv8AF/WHxfiNSnWc0GwI25hJZxWqdTbMHdbaBRx1wdXqRGsTbblCo5YEhfS55nrHgvX/AKqziuKvdafuVQOJM9686qHjdDVYukkZtpzXwDymy1+E4oQaTjZ0FvJrxv5ix6LCaCGRzKKlI+qz1NmVef3Y9TTp93QjUQbEdFn4p5Ewdrgix8ufXolcDx0EsqGxGYHkQBr0j5K7xDBmQbzaR0K+d5fHeK9/i8k6jz9dxZUB/KYnS0mJUdpmdbYGTsQbmFZrgnumC0GRI0I6/HyWNhcWMgGjhbwGhEeQTrn5OovN+3mr2IIzgagt882sHyLvVVqlAJmEeHVCCCWluU2mCXTmHIjVHWoOBJIkDUyBMxBhevwdfJK8nm5u2xQfhGxKU+iANFfI9Ck1GBejHBUa1PAkR6fVFNkIby8lDCjTkRP3yT+JGXCQBlAGsiNdPP4LqYDiAdZ9V2JqAvNrgxKf0/hGWbnYfZhVyz00hPIPrIQUzb59fv6qLpP/AOB8VysdqP8Ab/af2XLLevRO9la3db3TPuuE5dJgmEkeymInugO7+TumZcLmB03X0n/UszD2bC4Bs5iMrBA5m58go4HSqMYM+UvMuJLj+ckwBFlvWMeKo+xuJv3QJ66K5hvYV7jJf4wLTynf+F78NJ94+TZA8zqVYaYHID0CnsuPBH/h7u+tA1NlbwP/AA9pkS97xJsBGnWea9bT/qGfyDT/AHHn4K4Fm9U9Y8qfYGhEBzh5qG+wNL9bl62UUqe1ayPGO9hGz77vLXoVTd7HFry3PY3ZHPeeS+gP57hVMeSWy1pc9vebHOIieswk6o8XifYR5aC2oJiSIWfU9lKtMkBwJDS4zaw1A9F9K4bVa9gcDeIcNwRq0+CnGYdhGd35A467ZTM+Sl7/AIY8BiHANcRqWj/ubutDg9OXAcmysKiwue9hMSLcxcaL0fs7erB8B1Xg/bI9v5LXn8bwDK5z6tVrczzA8TKsUfY6sRmDmubFoXseKeytKvJcXSdxFvBIpUjgaYpNFSs06QJcJ2XvvkeH1+vAf6NUNQ08hkfVOq+yOJiQ0G+kr0LalVuKEDJ2ggh5BIg9F6LF8TbRLWOe3M7QT8fBTm3lflfL38FxAOU0nSNQPmuPB8Q0gGk4ZjAkanZfVaWEqFxfLYcB6KxUwkmXGRpGw+zHn8NXtJHxqpw+tTIzMcHTaxg3AIvrqtzgAJbUpPBBaGlsgiGmZbe9jMeK+h4zh7agyVGh4vGzhOpY/Y9J9BZeV4vRc0NJDi4UssklrhkeA5r3NkEGDDgQRaZvOO7Oucrpz8vx5XibOzcGxroeVl5njHC6lB/aZHAPvMSBYONucE6r2QwLsTWbTZMkH3iIDSLklouNL3Xsi+liG/h67TnyvD594Gl3XBpFyJOYbkXIvJ5eCfLL+Ovmv2Wfr5N7P4V/vuDhmGZsyQWi5yzymY8eS1+KUhk7RrSCBDgI7wBmwNv8r37sIxruyjuMw4cMuxzQ0t6OgO/5gV572g4dkzGwa9pdTsQLidPPT+FfJzZnXLPHW/KwKfsxiXsa5jA4HQz+q7f28Uqr7K4uA7sxEayIj9UnaF6PhPEBSYKQdNGs8Nq+8RRzEy9rgIhxkESMpMiZXscXxRgAJnJla/QgGbgC2wBMb93nB7897Njj1xlx8gxPCK1O1RhFvuyodg8mGtM6QAfsr6Z7au7ajnoPuAD3XbG8GPD53mEj2f4bApVS5zHH+m57S2XBzTq0tIjM2mBvEGyS/Ux87bTfnhwLYvJBG9rx0KOnw6tU0pvPIwbx1Xuva7DO7fC0iWHO8/1CA1zRLBLm6O1MDTXwHoMRhrhsumYdEN1F3DIALtBN/wBMbrX9M+PkLeH1YzFpygi50BJsDyV3B+yuIrTlZaxkkAQ4S0iNiIPmvZcUaMVUNGk2KNKGve0dwPLS5zRzcGjLybmfN8q1uD5m0mtymabRlOnaMImD1+qv/Ux4H/0HieTf7j+y5fSv9TbzHxUJpi+Aislh/RGHLIMFS5s2IkFBKY0hRYYFKhrhCjOimSuCAFG2VBIClFCKQouK5kTAjnb5qvjRVfTc1oEmBMwI3n73WhAROcl+keEo8Ardo9z2axBaZmdZ5EEeF1t8Owrqb8xaRpBhegyoXCFy/wAud10vktmEhzyizvHNNaRyUrpa54p1aDXHM5jS4bkX9QkYLhVOk8vDCXG8uOYieRddaQK4lNMEK5/SlOqkgyLEW3i0Edf5U9r3sv8Atn4o0yCo/FugAtiD7xIi0w74AEW1KyeJZqheabXOmCeUi0jn/BXoMoQ1GNMSJgyOh5g7LPXOzGubl15DhvAqlMl7mSTcDNle0/qp1Ae6emh00UPo1mOqV3sdWpkgVGsGTFU3sb3arA0gPcA4jukSDIkL1YqZTBmJs4xefymN/nbdU8bWbSJqCAQMz2ggGowA3E6ubr6jcLXMyZDrrbrzXCMcaj3VW1ATTcyleWte1zmu79OT2VTM5gsIztfqr2LxdLEAtq9wMeHhlYZSXEAhs7gyRlGoPURPGuEh84iiWMrhk54llYOzTTqR7zTLQHaiyRgOKtfFKsHMxIBFVpmHAGCW/lc3w2EaBbxlnVeJUcMxz2tHfFQGiSC03jI5tz4nS3VTwP2hoh5wdRzalN4L6Ly4ODWi3ZVifdIy908okgq9xTCgd9vYvgBrWBgbmExlJzZd4BtBAvsfI+0nD6bmjsmCnUaXujPJDszyKTaUyXEsDYgESNd2Z+FrT4vws0s7qAcaRuWXLCwzDmuN2t05zlNo1p8M43ia0DJFOkWvcZgAU3h7hmPvaGAOY6o63Faj20HUXvAqvLKlHK0hpbZwcSBGZxgTcAybytnhOGY1jjUpltOqZY4D3YEAEtuCYLgeUA6AJiD9oHZuI4dgEltF7wNLxULSeksarHH+Idg1lSk6BDyQRnaxmRziQNQQGGG7xAiV5LAVMTU4hSrGm57GUqbD2bSWECi4XcRAdmc4a626rbwfB8RUxDH1muZRY97y1zwXPILexBDSQWNDW+bTa6sWtLg2GeKdGm65DXVKri2JfUkumTLpLnjMAJutao8k5M19TH5Rz6E7euyOm4wXEXcZjkPyjpb4koWMI5Em5PM/cDyV1mlfgaX/AMbf7VydJ6LldQ5qkGOSWwocTWyMc8icoJ9FkPDkSxxxvuNf2ZMuLSA6XWaHd0AHM4zGW17JzOOsIOVj7CbhobGdrCS4EwBnBJjQEiYKmxcrVaAjACw6ftI2bUqjjacuUCSWABpeWl05xEgTC28NiBUY14BAc0OE2MG4kdRB81NXBNKYoAUhBJTGIAFDTKgZlCkALgpKiuyKMqNolSeqmgMqkeCkEKHFP0RlUjwUAow5NFau27CLd6D1EGR8B6JxCl0KAVQIagLSmF0IC5ADmbG4KWcMASRqY1ubCwn4qzCEq6Mh/D3teCzLlm7HOcMkk5nUiJg392IttdHU4NRc/PUY1zhEFwmImDHO5WpCh0K7Rm4rDvLm5cvZz3hmc10cxls7wMJDeA4cZiKY7xJcCSWuJ1JaZExaeVlqOKXmV1FPBcLpUQRSphgdBdF5I0mVZLBEbfcI5QPKogdLISuJQi5REOKB5ROEICbKoiyhRnXIDCZKTQ91vgPkmDVAbeQt4IwUKIKAntBBBuCCCDcEHUEckTSlNRhRTYRNCEI2JVSCpYQuapKyCzrsyWpKYpgdCEvlKcpTA8ALiUoIgoDzqc6WFyuINdCAqSoqShBSyuYqh2ZAXIBooGiA88bocyWuCol4lLypiU9US7xUFnVAFyCIhCSock1FWTDVQB6SUpi3gtZ+i5IXKYP/2Q=="/>
          <p:cNvSpPr>
            <a:spLocks noChangeAspect="1" noChangeArrowheads="1"/>
          </p:cNvSpPr>
          <p:nvPr/>
        </p:nvSpPr>
        <p:spPr bwMode="auto">
          <a:xfrm>
            <a:off x="155575" y="-2133600"/>
            <a:ext cx="6553200" cy="4448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5361" name="Picture 1" descr="J:\1.Πανεπιστήμιο\Διδασκαλία\Προπτυχιακά\Πανίδα της Ελλάδος\source files\Σαρκοφάγα\felidae sketch.jpg"/>
          <p:cNvPicPr>
            <a:picLocks noChangeAspect="1" noChangeArrowheads="1"/>
          </p:cNvPicPr>
          <p:nvPr/>
        </p:nvPicPr>
        <p:blipFill rotWithShape="1">
          <a:blip r:embed="rId3">
            <a:extLst>
              <a:ext uri="{28A0092B-C50C-407E-A947-70E740481C1C}">
                <a14:useLocalDpi xmlns:a14="http://schemas.microsoft.com/office/drawing/2010/main" val="0"/>
              </a:ext>
            </a:extLst>
          </a:blip>
          <a:srcRect t="72916"/>
          <a:stretch/>
        </p:blipFill>
        <p:spPr bwMode="auto">
          <a:xfrm>
            <a:off x="4832350" y="1517882"/>
            <a:ext cx="4333875" cy="18423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63" name="Picture 3" descr="http://cdn2.arkive.org/media/D8/D8086CE2-9D22-4B32-B272-9B84A049B320/Presentation.Large/Wildcat-in-winter-habit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621" y="3638315"/>
            <a:ext cx="4333875" cy="28870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0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5363"/>
                                        </p:tgtEl>
                                        <p:attrNameLst>
                                          <p:attrName>style.visibility</p:attrName>
                                        </p:attrNameLst>
                                      </p:cBhvr>
                                      <p:to>
                                        <p:strVal val="visible"/>
                                      </p:to>
                                    </p:set>
                                    <p:animEffect transition="in" filter="fade">
                                      <p:cBhvr>
                                        <p:cTn id="15" dur="500"/>
                                        <p:tgtEl>
                                          <p:spTgt spid="15363"/>
                                        </p:tgtEl>
                                      </p:cBhvr>
                                    </p:animEffect>
                                  </p:childTnLst>
                                </p:cTn>
                              </p:par>
                              <p:par>
                                <p:cTn id="16" presetID="10" presetClass="entr" presetSubtype="0" fill="hold" nodeType="withEffect">
                                  <p:stCondLst>
                                    <p:cond delay="0"/>
                                  </p:stCondLst>
                                  <p:childTnLst>
                                    <p:set>
                                      <p:cBhvr>
                                        <p:cTn id="17" dur="1" fill="hold">
                                          <p:stCondLst>
                                            <p:cond delay="0"/>
                                          </p:stCondLst>
                                        </p:cTn>
                                        <p:tgtEl>
                                          <p:spTgt spid="15361"/>
                                        </p:tgtEl>
                                        <p:attrNameLst>
                                          <p:attrName>style.visibility</p:attrName>
                                        </p:attrNameLst>
                                      </p:cBhvr>
                                      <p:to>
                                        <p:strVal val="visible"/>
                                      </p:to>
                                    </p:set>
                                    <p:animEffect transition="in" filter="fade">
                                      <p:cBhvr>
                                        <p:cTn id="18" dur="500"/>
                                        <p:tgtEl>
                                          <p:spTgt spid="153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342415" y="1091409"/>
            <a:ext cx="8459171" cy="600164"/>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Ευρώπη</a:t>
            </a:r>
            <a:endParaRPr lang="en-US" sz="2200" b="1">
              <a:solidFill>
                <a:srgbClr val="C00000"/>
              </a:solidFill>
            </a:endParaRPr>
          </a:p>
        </p:txBody>
      </p:sp>
      <p:sp>
        <p:nvSpPr>
          <p:cNvPr id="10" name="Ορθογώνιο 9"/>
          <p:cNvSpPr/>
          <p:nvPr/>
        </p:nvSpPr>
        <p:spPr>
          <a:xfrm>
            <a:off x="2199478" y="157610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F. </a:t>
            </a:r>
            <a:r>
              <a:rPr lang="en-US" sz="1700" b="1" i="1" err="1">
                <a:solidFill>
                  <a:srgbClr val="C00000"/>
                </a:solidFill>
              </a:rPr>
              <a:t>silvestris</a:t>
            </a:r>
            <a:endParaRPr lang="en-US" sz="1700" b="1">
              <a:solidFill>
                <a:srgbClr val="C00000"/>
              </a:solidFill>
            </a:endParaRPr>
          </a:p>
        </p:txBody>
      </p:sp>
      <p:sp>
        <p:nvSpPr>
          <p:cNvPr id="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Felidae</a:t>
            </a:r>
            <a:endParaRPr lang="el-GR" b="1">
              <a:solidFill>
                <a:srgbClr val="000000"/>
              </a:solidFill>
            </a:endParaRPr>
          </a:p>
        </p:txBody>
      </p:sp>
      <p:pic>
        <p:nvPicPr>
          <p:cNvPr id="14337" name="Picture 1" descr="J:\1.Πανεπιστήμιο\Διδασκαλία\Προπτυχιακά\Πανίδα της Ελλάδος\source files\Σαρκοφάγα\Χάρτες Εξάπλωσης\Felis silvestr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728" y="2107189"/>
            <a:ext cx="4352544" cy="463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0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fade">
                                      <p:cBhvr>
                                        <p:cTn id="7" dur="5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648540"/>
            <a:ext cx="88569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Γενικά καταλαμβάνει φυλλοβόλα δάση πεδιάδων και χαμηλών λόφων, επιλέγοντας κυρίως ξέφωτα και τα όρια των δασών. Φωλιάζει σε κοιλότητες δένδρων, σχισμές βράχων, στοές κουνελιών, εγκαταλελειμμένες στοές ασβών. Οι φωλιές χρησιμοποιούνται από Νοέμβριο έως Φεβρουάριο. </a:t>
            </a:r>
            <a:endParaRPr lang="el-GR" b="1">
              <a:solidFill>
                <a:schemeClr val="accent2"/>
              </a:solidFill>
            </a:endParaRPr>
          </a:p>
        </p:txBody>
      </p:sp>
      <p:sp>
        <p:nvSpPr>
          <p:cNvPr id="9" name="Text Box 6"/>
          <p:cNvSpPr txBox="1">
            <a:spLocks noChangeArrowheads="1"/>
          </p:cNvSpPr>
          <p:nvPr/>
        </p:nvSpPr>
        <p:spPr bwMode="auto">
          <a:xfrm>
            <a:off x="179512" y="3330858"/>
            <a:ext cx="88569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Κυρίως δραστήριο από δύση σε ανατολή, αλλά μπορεί και να δραστηριοποιείται και κατά την ημέρα. Σαρκοφάγο με προτίμηση σε μικρά τρωκτικά και </a:t>
            </a:r>
            <a:r>
              <a:rPr lang="el-GR" err="1">
                <a:solidFill>
                  <a:schemeClr val="accent2"/>
                </a:solidFill>
              </a:rPr>
              <a:t>λαγόμορφα</a:t>
            </a:r>
            <a:r>
              <a:rPr lang="el-GR">
                <a:solidFill>
                  <a:schemeClr val="accent2"/>
                </a:solidFill>
              </a:rPr>
              <a:t>, επίσης πτηνά, αμφίβια, ερπετά, σπανιότερα έντομα. Επίσης λαμβάνει σε μικρές ποσότητες γρασίδι. Γενικά προτιμά να κυνηγά σε ανοικτούς χώρους, παρά εντός πυκνού δάσους. Τα αυτιά μπορούν να περιστρέφονται κατά 180° και είναι πολύ ευαίσθητα. </a:t>
            </a:r>
            <a:endParaRPr lang="el-GR" b="1">
              <a:solidFill>
                <a:schemeClr val="accent2"/>
              </a:solidFill>
            </a:endParaRPr>
          </a:p>
        </p:txBody>
      </p:sp>
      <p:sp>
        <p:nvSpPr>
          <p:cNvPr id="11" name="Ορθογώνιο 10"/>
          <p:cNvSpPr/>
          <p:nvPr/>
        </p:nvSpPr>
        <p:spPr>
          <a:xfrm>
            <a:off x="2199478" y="1010036"/>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F. </a:t>
            </a:r>
            <a:r>
              <a:rPr lang="en-US" sz="1700" b="1" i="1" err="1">
                <a:solidFill>
                  <a:srgbClr val="C00000"/>
                </a:solidFill>
              </a:rPr>
              <a:t>silvestris</a:t>
            </a:r>
            <a:endParaRPr lang="en-US" sz="1700" b="1">
              <a:solidFill>
                <a:srgbClr val="C00000"/>
              </a:solidFill>
            </a:endParaRPr>
          </a:p>
        </p:txBody>
      </p:sp>
      <p:sp>
        <p:nvSpPr>
          <p:cNvPr id="6"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Felidae</a:t>
            </a:r>
            <a:endParaRPr lang="el-GR" b="1">
              <a:solidFill>
                <a:srgbClr val="000000"/>
              </a:solidFill>
            </a:endParaRPr>
          </a:p>
        </p:txBody>
      </p:sp>
    </p:spTree>
    <p:extLst>
      <p:ext uri="{BB962C8B-B14F-4D97-AF65-F5344CB8AC3E}">
        <p14:creationId xmlns:p14="http://schemas.microsoft.com/office/powerpoint/2010/main" val="38105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616020"/>
            <a:ext cx="8856984"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Συνήθως 4 ζεύγη (ενίοτε λείπει το μασχαλιαίο)</a:t>
            </a:r>
          </a:p>
          <a:p>
            <a:pPr algn="just" fontAlgn="base">
              <a:spcBef>
                <a:spcPct val="0"/>
              </a:spcBef>
              <a:spcAft>
                <a:spcPct val="0"/>
              </a:spcAft>
              <a:tabLst>
                <a:tab pos="900113" algn="l"/>
              </a:tabLst>
            </a:pPr>
            <a:r>
              <a:rPr lang="el-GR">
                <a:solidFill>
                  <a:srgbClr val="00B050"/>
                </a:solidFill>
              </a:rPr>
              <a:t>Περίοδος ζευγαρώματος</a:t>
            </a:r>
            <a:r>
              <a:rPr lang="el-GR">
                <a:solidFill>
                  <a:srgbClr val="333399"/>
                </a:solidFill>
              </a:rPr>
              <a:t>: Τέλος χειμώνα-άνοιξη. </a:t>
            </a:r>
            <a:r>
              <a:rPr lang="el-GR">
                <a:solidFill>
                  <a:srgbClr val="00B050"/>
                </a:solidFill>
              </a:rPr>
              <a:t>Γεννήσεις</a:t>
            </a:r>
            <a:r>
              <a:rPr lang="el-GR">
                <a:solidFill>
                  <a:srgbClr val="333399"/>
                </a:solidFill>
              </a:rPr>
              <a:t>: Απρίλης-Σεπτέμβριος</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63-69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συνήθως 1 με 2-6 μικρά.</a:t>
            </a: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1 έτος για τα αρσενικά και 9-10 μήνες για τα θηλυκά.</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2-5,5 μήνες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έως και </a:t>
            </a:r>
            <a:r>
              <a:rPr lang="en-US">
                <a:solidFill>
                  <a:srgbClr val="333399"/>
                </a:solidFill>
              </a:rPr>
              <a:t>15</a:t>
            </a:r>
            <a:r>
              <a:rPr lang="el-GR">
                <a:solidFill>
                  <a:srgbClr val="333399"/>
                </a:solidFill>
              </a:rPr>
              <a:t> έτη σε αιχμαλωσία, </a:t>
            </a:r>
            <a:r>
              <a:rPr lang="en-US">
                <a:solidFill>
                  <a:srgbClr val="333399"/>
                </a:solidFill>
              </a:rPr>
              <a:t>11 </a:t>
            </a:r>
            <a:r>
              <a:rPr lang="el-GR">
                <a:solidFill>
                  <a:srgbClr val="333399"/>
                </a:solidFill>
              </a:rPr>
              <a:t>έτη στη φύση. Λόγοι θνησιμότητας περιλαμβάνουν τροχαία, θήρευση νεαρών από άλλους θηρευτές, αποτυχία στο να ξεπεραστεί ο χειμώνας κ.ά.</a:t>
            </a:r>
          </a:p>
          <a:p>
            <a:pPr algn="just" fontAlgn="base">
              <a:spcBef>
                <a:spcPct val="0"/>
              </a:spcBef>
              <a:spcAft>
                <a:spcPct val="0"/>
              </a:spcAft>
              <a:tabLst>
                <a:tab pos="900113" algn="l"/>
              </a:tabLst>
            </a:pPr>
            <a:r>
              <a:rPr lang="el-GR">
                <a:solidFill>
                  <a:srgbClr val="333399"/>
                </a:solidFill>
              </a:rPr>
              <a:t>.</a:t>
            </a:r>
            <a:r>
              <a:rPr lang="el-GR">
                <a:solidFill>
                  <a:srgbClr val="00B050"/>
                </a:solidFill>
              </a:rPr>
              <a:t>Λοιπά χαρακτηριστικά</a:t>
            </a:r>
            <a:r>
              <a:rPr lang="el-GR">
                <a:solidFill>
                  <a:srgbClr val="333399"/>
                </a:solidFill>
              </a:rPr>
              <a:t>: Μόνο η μητέρα φροντίζει τα μικρά. Η οικογένεια χωρίζει στους 5 περίπου μήνες. </a:t>
            </a:r>
            <a:endParaRPr lang="el-GR">
              <a:solidFill>
                <a:schemeClr val="accent2"/>
              </a:solidFill>
            </a:endParaRPr>
          </a:p>
        </p:txBody>
      </p:sp>
      <p:sp>
        <p:nvSpPr>
          <p:cNvPr id="7" name="Ορθογώνιο 6"/>
          <p:cNvSpPr/>
          <p:nvPr/>
        </p:nvSpPr>
        <p:spPr>
          <a:xfrm>
            <a:off x="2199478" y="976503"/>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F. </a:t>
            </a:r>
            <a:r>
              <a:rPr lang="en-US" sz="1700" b="1" i="1" err="1">
                <a:solidFill>
                  <a:srgbClr val="C00000"/>
                </a:solidFill>
              </a:rPr>
              <a:t>silvestris</a:t>
            </a:r>
            <a:endParaRPr lang="en-US" sz="1700" b="1">
              <a:solidFill>
                <a:srgbClr val="C00000"/>
              </a:solidFill>
            </a:endParaRPr>
          </a:p>
        </p:txBody>
      </p:sp>
      <p:sp>
        <p:nvSpPr>
          <p:cNvPr id="5"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Felidae</a:t>
            </a:r>
            <a:endParaRPr lang="el-GR" b="1">
              <a:solidFill>
                <a:srgbClr val="000000"/>
              </a:solidFill>
            </a:endParaRPr>
          </a:p>
        </p:txBody>
      </p:sp>
    </p:spTree>
    <p:extLst>
      <p:ext uri="{BB962C8B-B14F-4D97-AF65-F5344CB8AC3E}">
        <p14:creationId xmlns:p14="http://schemas.microsoft.com/office/powerpoint/2010/main" val="282013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Πτερυγιόποδα</a:t>
            </a:r>
            <a:endParaRPr lang="el-GR" b="1">
              <a:solidFill>
                <a:srgbClr val="000000"/>
              </a:solidFill>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605719"/>
            <a:ext cx="2232248" cy="21356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5050169"/>
            <a:ext cx="2967252" cy="1584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394" y="1348293"/>
            <a:ext cx="3168030" cy="2909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785" y="1252487"/>
            <a:ext cx="4013523" cy="36074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31840" y="1252487"/>
            <a:ext cx="1146468" cy="369332"/>
          </a:xfrm>
          <a:prstGeom prst="rect">
            <a:avLst/>
          </a:prstGeom>
          <a:solidFill>
            <a:srgbClr val="D0B990"/>
          </a:solidFill>
          <a:ln>
            <a:solidFill>
              <a:schemeClr val="tx1"/>
            </a:solidFill>
          </a:ln>
        </p:spPr>
        <p:txBody>
          <a:bodyPr wrap="none" rtlCol="0">
            <a:spAutoFit/>
          </a:bodyPr>
          <a:lstStyle/>
          <a:p>
            <a:r>
              <a:rPr lang="en-US" err="1"/>
              <a:t>Phocidae</a:t>
            </a:r>
            <a:endParaRPr lang="el-GR"/>
          </a:p>
        </p:txBody>
      </p:sp>
      <p:sp>
        <p:nvSpPr>
          <p:cNvPr id="8" name="TextBox 7"/>
          <p:cNvSpPr txBox="1"/>
          <p:nvPr/>
        </p:nvSpPr>
        <p:spPr>
          <a:xfrm>
            <a:off x="251520" y="4490590"/>
            <a:ext cx="1120820" cy="369332"/>
          </a:xfrm>
          <a:prstGeom prst="rect">
            <a:avLst/>
          </a:prstGeom>
          <a:solidFill>
            <a:srgbClr val="D0B990"/>
          </a:solidFill>
          <a:ln>
            <a:solidFill>
              <a:schemeClr val="tx1"/>
            </a:solidFill>
          </a:ln>
        </p:spPr>
        <p:txBody>
          <a:bodyPr wrap="none" rtlCol="0">
            <a:spAutoFit/>
          </a:bodyPr>
          <a:lstStyle/>
          <a:p>
            <a:r>
              <a:rPr lang="en-US" err="1"/>
              <a:t>Otariidae</a:t>
            </a:r>
            <a:endParaRPr lang="el-GR"/>
          </a:p>
        </p:txBody>
      </p:sp>
      <p:sp>
        <p:nvSpPr>
          <p:cNvPr id="9" name="TextBox 8"/>
          <p:cNvSpPr txBox="1"/>
          <p:nvPr/>
        </p:nvSpPr>
        <p:spPr>
          <a:xfrm>
            <a:off x="6228184" y="4129335"/>
            <a:ext cx="1008112" cy="307777"/>
          </a:xfrm>
          <a:prstGeom prst="rect">
            <a:avLst/>
          </a:prstGeom>
          <a:solidFill>
            <a:srgbClr val="D0B990"/>
          </a:solidFill>
          <a:ln>
            <a:solidFill>
              <a:schemeClr val="tx1"/>
            </a:solidFill>
          </a:ln>
        </p:spPr>
        <p:txBody>
          <a:bodyPr wrap="square" rtlCol="0">
            <a:spAutoFit/>
          </a:bodyPr>
          <a:lstStyle/>
          <a:p>
            <a:pPr algn="ctr"/>
            <a:r>
              <a:rPr lang="en-US" sz="1400" err="1"/>
              <a:t>Phocidae</a:t>
            </a:r>
            <a:endParaRPr lang="el-GR" sz="1400"/>
          </a:p>
        </p:txBody>
      </p:sp>
      <p:sp>
        <p:nvSpPr>
          <p:cNvPr id="11" name="TextBox 10"/>
          <p:cNvSpPr txBox="1"/>
          <p:nvPr/>
        </p:nvSpPr>
        <p:spPr>
          <a:xfrm>
            <a:off x="7382363" y="4129335"/>
            <a:ext cx="1008112" cy="307777"/>
          </a:xfrm>
          <a:prstGeom prst="rect">
            <a:avLst/>
          </a:prstGeom>
          <a:solidFill>
            <a:srgbClr val="D0B990"/>
          </a:solidFill>
          <a:ln>
            <a:solidFill>
              <a:schemeClr val="tx1"/>
            </a:solidFill>
          </a:ln>
        </p:spPr>
        <p:txBody>
          <a:bodyPr wrap="square" rtlCol="0">
            <a:spAutoFit/>
          </a:bodyPr>
          <a:lstStyle/>
          <a:p>
            <a:pPr algn="ctr"/>
            <a:r>
              <a:rPr lang="en-US" sz="1400" err="1"/>
              <a:t>Otariidae</a:t>
            </a:r>
            <a:endParaRPr lang="el-GR" sz="1400"/>
          </a:p>
        </p:txBody>
      </p:sp>
    </p:spTree>
    <p:extLst>
      <p:ext uri="{BB962C8B-B14F-4D97-AF65-F5344CB8AC3E}">
        <p14:creationId xmlns:p14="http://schemas.microsoft.com/office/powerpoint/2010/main" val="95712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100"/>
                                        </p:tgtEl>
                                        <p:attrNameLst>
                                          <p:attrName>style.visibility</p:attrName>
                                        </p:attrNameLst>
                                      </p:cBhvr>
                                      <p:to>
                                        <p:strVal val="visible"/>
                                      </p:to>
                                    </p:set>
                                    <p:animEffect transition="in" filter="fade">
                                      <p:cBhvr>
                                        <p:cTn id="3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Οικ</a:t>
            </a:r>
            <a:r>
              <a:rPr lang="en-US" sz="2800" b="1">
                <a:solidFill>
                  <a:srgbClr val="800000"/>
                </a:solidFill>
              </a:rPr>
              <a:t>. </a:t>
            </a:r>
            <a:r>
              <a:rPr lang="en-US" sz="2800" b="1" err="1">
                <a:solidFill>
                  <a:srgbClr val="800000"/>
                </a:solidFill>
              </a:rPr>
              <a:t>Phocidae</a:t>
            </a:r>
            <a:r>
              <a:rPr lang="el-GR" sz="2800" b="1">
                <a:solidFill>
                  <a:srgbClr val="800000"/>
                </a:solidFill>
              </a:rPr>
              <a:t>: Γεν. χαρακτηριστικά</a:t>
            </a:r>
            <a:endParaRPr lang="el-GR" b="1">
              <a:solidFill>
                <a:srgbClr val="000000"/>
              </a:solidFill>
            </a:endParaRPr>
          </a:p>
        </p:txBody>
      </p:sp>
      <p:sp>
        <p:nvSpPr>
          <p:cNvPr id="5" name="Text Box 6"/>
          <p:cNvSpPr txBox="1">
            <a:spLocks noChangeArrowheads="1"/>
          </p:cNvSpPr>
          <p:nvPr/>
        </p:nvSpPr>
        <p:spPr bwMode="auto">
          <a:xfrm>
            <a:off x="179512" y="1052736"/>
            <a:ext cx="85849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Κολυμπούν με δυνατές πλευρικές κινήσεις του πίσω μισού του σώματός τους.  Τα πρόσθια άκρα δεν έχουν ιδιαίτερο προωθητικό ρόλο. Είναι τοποθετημένα στη βάση των βραχιόνων και χρησιμοποιούνται ως πηδάλια και μερικές φορές κατά την έξοδο στη στεριά. Τα μακριά, ενωμένα με μεμβράνη οπίσθια άκρα αποτελούν αποτελεσματικά ‘πέδιλα’ αλλά είναι άχρηστα στην ξηρά. </a:t>
            </a:r>
          </a:p>
        </p:txBody>
      </p:sp>
      <p:sp>
        <p:nvSpPr>
          <p:cNvPr id="10" name="Text Box 6"/>
          <p:cNvSpPr txBox="1">
            <a:spLocks noChangeArrowheads="1"/>
          </p:cNvSpPr>
          <p:nvPr/>
        </p:nvSpPr>
        <p:spPr bwMode="auto">
          <a:xfrm>
            <a:off x="179512" y="4294837"/>
            <a:ext cx="8584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Το τυπικό κρανίο είναι μεγάλο και στιβαρό. Τα δόντια ποικίλλουν αρκετά σε αριθμό σε σχέση με τα υπόλοιπα χερσόβια θηλαστικά. </a:t>
            </a:r>
            <a:endParaRPr lang="el-GR" b="1">
              <a:solidFill>
                <a:schemeClr val="accent2"/>
              </a:solidFill>
            </a:endParaRPr>
          </a:p>
        </p:txBody>
      </p:sp>
      <p:sp>
        <p:nvSpPr>
          <p:cNvPr id="17" name="Text Box 6"/>
          <p:cNvSpPr txBox="1">
            <a:spLocks noChangeArrowheads="1"/>
          </p:cNvSpPr>
          <p:nvPr/>
        </p:nvSpPr>
        <p:spPr bwMode="auto">
          <a:xfrm>
            <a:off x="5436096" y="5594905"/>
            <a:ext cx="3419872" cy="646331"/>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b="1">
                <a:solidFill>
                  <a:srgbClr val="C00000"/>
                </a:solidFill>
              </a:rPr>
              <a:t>Οδοντικός τύπος:</a:t>
            </a:r>
            <a:endParaRPr lang="en-US" b="1">
              <a:solidFill>
                <a:srgbClr val="C00000"/>
              </a:solidFill>
            </a:endParaRPr>
          </a:p>
          <a:p>
            <a:pPr algn="ctr" fontAlgn="base">
              <a:spcBef>
                <a:spcPct val="0"/>
              </a:spcBef>
              <a:spcAft>
                <a:spcPct val="0"/>
              </a:spcAft>
            </a:pPr>
            <a:r>
              <a:rPr lang="el-GR" b="1">
                <a:solidFill>
                  <a:srgbClr val="C00000"/>
                </a:solidFill>
              </a:rPr>
              <a:t>3/2-3   1/1   5/5 = 32-34</a:t>
            </a:r>
          </a:p>
        </p:txBody>
      </p:sp>
      <p:sp>
        <p:nvSpPr>
          <p:cNvPr id="22" name="Text Box 6"/>
          <p:cNvSpPr txBox="1">
            <a:spLocks noChangeArrowheads="1"/>
          </p:cNvSpPr>
          <p:nvPr/>
        </p:nvSpPr>
        <p:spPr bwMode="auto">
          <a:xfrm>
            <a:off x="323528" y="5733404"/>
            <a:ext cx="2294204" cy="369332"/>
          </a:xfrm>
          <a:prstGeom prst="rect">
            <a:avLst/>
          </a:prstGeom>
          <a:noFill/>
          <a:ln>
            <a:noFill/>
          </a:ln>
          <a:effectLst/>
        </p:spPr>
        <p:txBody>
          <a:bodyPr wrap="square">
            <a:spAutoFit/>
          </a:bodyPr>
          <a:lstStyle/>
          <a:p>
            <a:pPr algn="ctr" fontAlgn="base">
              <a:spcBef>
                <a:spcPct val="0"/>
              </a:spcBef>
              <a:spcAft>
                <a:spcPct val="0"/>
              </a:spcAft>
            </a:pPr>
            <a:r>
              <a:rPr lang="el-GR" b="1">
                <a:solidFill>
                  <a:srgbClr val="C00000"/>
                </a:solidFill>
              </a:rPr>
              <a:t>Φώκια:</a:t>
            </a:r>
            <a:r>
              <a:rPr lang="en-US" b="1">
                <a:solidFill>
                  <a:srgbClr val="C00000"/>
                </a:solidFill>
              </a:rPr>
              <a:t> </a:t>
            </a:r>
            <a:r>
              <a:rPr lang="el-GR" b="1">
                <a:solidFill>
                  <a:srgbClr val="C00000"/>
                </a:solidFill>
              </a:rPr>
              <a:t>35 </a:t>
            </a:r>
            <a:r>
              <a:rPr lang="en-US" b="1">
                <a:solidFill>
                  <a:srgbClr val="C00000"/>
                </a:solidFill>
              </a:rPr>
              <a:t>cm</a:t>
            </a:r>
            <a:endParaRPr lang="el-GR" b="1">
              <a:solidFill>
                <a:srgbClr val="C00000"/>
              </a:solidFill>
            </a:endParaRPr>
          </a:p>
        </p:txBody>
      </p:sp>
      <p:sp>
        <p:nvSpPr>
          <p:cNvPr id="9" name="Text Box 6"/>
          <p:cNvSpPr txBox="1">
            <a:spLocks noChangeArrowheads="1"/>
          </p:cNvSpPr>
          <p:nvPr/>
        </p:nvSpPr>
        <p:spPr bwMode="auto">
          <a:xfrm>
            <a:off x="179512" y="2950785"/>
            <a:ext cx="85849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Ειδικές προσαρμογές στο αναπνευστικό και κυκλοφορικό σύστημα, που επιτρέπουν την μεγάλη, υποβρύχια παραμονή. Επίσης ιδιαίτερες προσαρμογές στην όραση ώστε να είναι αποτελεσματική στις υδάτινες και σκοτεινές, υποβρύχιες συνθήκες. </a:t>
            </a:r>
          </a:p>
        </p:txBody>
      </p:sp>
      <p:pic>
        <p:nvPicPr>
          <p:cNvPr id="3074" name="Picture 2" descr="J:\1.Πανεπιστήμιο\Διδασκαλία\Προπτυχιακά\Πανίδα της Ελλάδος\source files\Σαρκοφάγα\seal sk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5229200"/>
            <a:ext cx="2576924" cy="1377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7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7" grpId="0" animBg="1"/>
      <p:bldP spid="22"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108520" y="908720"/>
            <a:ext cx="920182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err="1">
                <a:solidFill>
                  <a:srgbClr val="C00000"/>
                </a:solidFill>
              </a:rPr>
              <a:t>Monachus</a:t>
            </a:r>
            <a:r>
              <a:rPr lang="en-US" sz="1700" b="1" i="1">
                <a:solidFill>
                  <a:srgbClr val="C00000"/>
                </a:solidFill>
              </a:rPr>
              <a:t> </a:t>
            </a:r>
            <a:r>
              <a:rPr lang="en-US" sz="1700" b="1" i="1" err="1">
                <a:solidFill>
                  <a:srgbClr val="C00000"/>
                </a:solidFill>
              </a:rPr>
              <a:t>monachus</a:t>
            </a:r>
            <a:r>
              <a:rPr lang="en-US" sz="1700" b="1" i="1">
                <a:solidFill>
                  <a:srgbClr val="C00000"/>
                </a:solidFill>
              </a:rPr>
              <a:t> </a:t>
            </a:r>
            <a:r>
              <a:rPr lang="en-US" sz="1700" b="1">
                <a:solidFill>
                  <a:srgbClr val="C00000"/>
                </a:solidFill>
              </a:rPr>
              <a:t>– </a:t>
            </a:r>
            <a:r>
              <a:rPr lang="el-GR" sz="1700" b="1">
                <a:solidFill>
                  <a:srgbClr val="C00000"/>
                </a:solidFill>
              </a:rPr>
              <a:t>Μεσογειακή Φώκια – </a:t>
            </a:r>
            <a:r>
              <a:rPr lang="en-US" sz="1700" b="1">
                <a:solidFill>
                  <a:srgbClr val="C00000"/>
                </a:solidFill>
              </a:rPr>
              <a:t>CR</a:t>
            </a:r>
          </a:p>
        </p:txBody>
      </p:sp>
      <p:sp>
        <p:nvSpPr>
          <p:cNvPr id="15" name="Text Box 6"/>
          <p:cNvSpPr txBox="1">
            <a:spLocks noChangeArrowheads="1"/>
          </p:cNvSpPr>
          <p:nvPr/>
        </p:nvSpPr>
        <p:spPr bwMode="auto">
          <a:xfrm>
            <a:off x="42979" y="1517883"/>
            <a:ext cx="444941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Το χρώμα του τριχώματος ποικίλει, εντούτοις συνήθως είναι σκούρο ραχιαίως με ανοιχτόχρωμη κηλίδα </a:t>
            </a:r>
            <a:r>
              <a:rPr lang="el-GR" sz="1600" b="1" err="1">
                <a:solidFill>
                  <a:schemeClr val="accent2"/>
                </a:solidFill>
              </a:rPr>
              <a:t>κοιλιακώς</a:t>
            </a:r>
            <a:r>
              <a:rPr lang="el-GR" sz="1600" b="1">
                <a:solidFill>
                  <a:schemeClr val="accent2"/>
                </a:solidFill>
              </a:rPr>
              <a:t>. Αλλάζουν τρίχωμα κάθε χρόνο. </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Phocidae</a:t>
            </a:r>
            <a:endParaRPr lang="el-GR" b="1">
              <a:solidFill>
                <a:srgbClr val="000000"/>
              </a:solidFill>
            </a:endParaRPr>
          </a:p>
        </p:txBody>
      </p:sp>
      <p:sp>
        <p:nvSpPr>
          <p:cNvPr id="17" name="Text Box 6"/>
          <p:cNvSpPr txBox="1">
            <a:spLocks noChangeArrowheads="1"/>
          </p:cNvSpPr>
          <p:nvPr/>
        </p:nvSpPr>
        <p:spPr bwMode="auto">
          <a:xfrm>
            <a:off x="3174" y="4182179"/>
            <a:ext cx="45290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a:solidFill>
                  <a:schemeClr val="accent2"/>
                </a:solidFill>
                <a:latin typeface="+mj-lt"/>
              </a:rPr>
              <a:t>κεφαλοκορμού</a:t>
            </a:r>
            <a:r>
              <a:rPr lang="el-GR" sz="1600">
                <a:solidFill>
                  <a:srgbClr val="C00000"/>
                </a:solidFill>
                <a:latin typeface="+mj-lt"/>
              </a:rPr>
              <a:t>: 230-278 </a:t>
            </a:r>
            <a:r>
              <a:rPr lang="en-US" sz="1600">
                <a:solidFill>
                  <a:srgbClr val="C00000"/>
                </a:solidFill>
                <a:latin typeface="+mj-lt"/>
                <a:cs typeface="Times New Roman"/>
              </a:rPr>
              <a:t>cm</a:t>
            </a:r>
            <a:endParaRPr lang="el-GR" sz="1600">
              <a:solidFill>
                <a:srgbClr val="C00000"/>
              </a:solidFill>
              <a:latin typeface="+mj-lt"/>
            </a:endParaRP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latin typeface="+mj-lt"/>
              </a:rPr>
              <a:t> </a:t>
            </a:r>
            <a:r>
              <a:rPr lang="el-GR" sz="1600">
                <a:solidFill>
                  <a:schemeClr val="accent2"/>
                </a:solidFill>
                <a:latin typeface="+mj-lt"/>
              </a:rPr>
              <a:t>Μήκος ουράς</a:t>
            </a:r>
            <a:r>
              <a:rPr lang="el-GR" sz="1600">
                <a:solidFill>
                  <a:srgbClr val="C00000"/>
                </a:solidFill>
                <a:latin typeface="+mj-lt"/>
              </a:rPr>
              <a:t>: </a:t>
            </a:r>
            <a:r>
              <a:rPr lang="el-GR" sz="1600">
                <a:solidFill>
                  <a:srgbClr val="C00000"/>
                </a:solidFill>
              </a:rPr>
              <a:t>-</a:t>
            </a: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latin typeface="+mj-lt"/>
              </a:rPr>
              <a:t> </a:t>
            </a:r>
            <a:r>
              <a:rPr lang="el-GR" sz="1600">
                <a:solidFill>
                  <a:schemeClr val="accent2"/>
                </a:solidFill>
                <a:latin typeface="+mj-lt"/>
              </a:rPr>
              <a:t>Βάρος</a:t>
            </a:r>
            <a:r>
              <a:rPr lang="el-GR" sz="1600">
                <a:solidFill>
                  <a:srgbClr val="C00000"/>
                </a:solidFill>
                <a:latin typeface="+mj-lt"/>
              </a:rPr>
              <a:t>:</a:t>
            </a:r>
            <a:r>
              <a:rPr lang="el-GR" sz="1600">
                <a:solidFill>
                  <a:srgbClr val="C00000"/>
                </a:solidFill>
              </a:rPr>
              <a:t> 250-300(400) </a:t>
            </a:r>
            <a:r>
              <a:rPr lang="en-US" sz="1600">
                <a:solidFill>
                  <a:srgbClr val="C00000"/>
                </a:solidFill>
              </a:rPr>
              <a:t>kg</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Οδοντικός τύπος</a:t>
            </a:r>
            <a:r>
              <a:rPr lang="el-GR" sz="1600">
                <a:solidFill>
                  <a:srgbClr val="C00000"/>
                </a:solidFill>
              </a:rPr>
              <a:t>: </a:t>
            </a:r>
            <a:r>
              <a:rPr lang="en-US" sz="1600">
                <a:solidFill>
                  <a:srgbClr val="C00000"/>
                </a:solidFill>
              </a:rPr>
              <a:t>2/2 1/1 5/5 </a:t>
            </a:r>
            <a:r>
              <a:rPr lang="el-GR" sz="1600">
                <a:solidFill>
                  <a:srgbClr val="C00000"/>
                </a:solidFill>
              </a:rPr>
              <a:t>= </a:t>
            </a:r>
            <a:r>
              <a:rPr lang="en-US" sz="1600">
                <a:solidFill>
                  <a:srgbClr val="C00000"/>
                </a:solidFill>
              </a:rPr>
              <a:t>32</a:t>
            </a:r>
            <a:endParaRPr lang="el-GR" sz="1600">
              <a:solidFill>
                <a:schemeClr val="accent2"/>
              </a:solidFill>
            </a:endParaRPr>
          </a:p>
        </p:txBody>
      </p:sp>
      <p:sp>
        <p:nvSpPr>
          <p:cNvPr id="2" name="AutoShape 4" descr="data:image/jpeg;base64,/9j/4AAQSkZJRgABAQAAAQABAAD/2wCEAAkGBxQSEhUSExQVFhQXFBQUFRcVFBQVFBUUFhQWFxUUFBQYHCggGBolGxQUITEhJSkrLi4uGB8zODMsNygtLisBCgoKDg0OGhAQGiwcHCQsLCwsLCwsLCwsLCwsLCwsLCwsLCwsLCwsLCwsLCwsLCwsLCwsLCwsLCwsLCwsLCwsLP/AABEIALkBEQMBIgACEQEDEQH/xAAbAAACAwEBAQAAAAAAAAAAAAACAwEEBQAGB//EAD8QAAEDAgQDBQYFAwIFBQAAAAEAAhEDIQQSMUEFUWETInGBkQYyobHB8BRCUtHhI5LxFWIHcqKywhZDU2OC/8QAGQEBAQEBAQEAAAAAAAAAAAAAAAECAwQF/8QAHxEBAQEBAAMBAQEBAQAAAAAAAAERAgMSITFBE2Ei/9oADAMBAAIRAxEAPwD5tQp7K/2IASsO0BOddVhVYwzK0aIsl5ICNpACKXXfsoBhdCIoiaQQ1imByE3VCsygBE5sJwFkVVhSbJ7aaTUQIfUQlxUEImhUC1t03KjY1EWqABSUBqsiyU8oOACQ8J2QptClOqCtSBNlew+E3KeykAj/ABEKB7WgBIemU6wK5xVwV2NJQvplqtMbukYqorgOmZCVkvZHhU2wKmICroqZqQrOKqToqj+aoMOnVA+vFgqlWtskzKWi010g+X38VEc03Ct18PqFFS+iqF/e65M7Ncil0QrTSFWiykFYMWAJSqimkFL1VILkTSjLEp7YQODoQvxCQHKcqIYx8qw51rJDKSexqKEEwkucm1CltCBZZKNlNG4hLc9Aw2VigAVnFxTqFeEFnEMQiihNWU0PsgWTClhUF4XB6C3SvZPq4a0rN7aFZp4smyimU2hPpMQUWJtVvJWVA13xoqThKudna6z69SFYjn1cqX+IlVahlBTaZSi6Tdc4yCPMfX4fJJum02k6KaK7qcrm4crUw2Em8J9TCgJRSw9CJ6iPX/Cd2cJtS0Rzv4JdVwI6/t/laFaei5EuQUC9G1wVZr0WZStLbaiJyoh909tRBZaEFQKG1FDnIIFFNp00JqWQGqgZUq7IG1FXcbq0ygc+USXgTljUJUG7RVYJNlZp1wffkDoNhrc6HomYhzWwWze94Ij91ANHD81FWijcx7XgOlrsshkQI681o9gIQZLaBQPoFbgpDZUsTTKCgGQgLlb/AAzlwwhKYioEwMKts4c4KwzClFZjKZJWhQwZ1Vyjw+8q/TpQmCmyiQm9mrmUKKtK0oMrECFj4pplb1RsqrUww3V0ZNGjKsDDQtDD0RKfWpIjGdTurVEAJuIoTojwtDmgJr7+SEOt439UWItA15+Ef4S3FL9UAFr8/v5pZpz8vvzUufeCd7fX4oK9SCiD/DrkH4pcoMClcgcyApe+SSuwwlw8z6An6IAo1/RtKNhQ0hZx5N+ZA+qBpVVazqO0VcuUApqLOdRmQNKkKwOYtCrXeHiowOp2ygyT2hO0AXH7IeBYI1q7GAA3l0kgZRcyQtyngH16jn27NhynUEAmO6COVkqMChgoBcBcxMAxe8SfFHiMHnAN+6LSJH8Lar0S10SYgtyFoBaAbmQPGPEIcPTMgB2UXJhoc50gNLRIt/Kxsa9azMJ2jnuc7v2LTLrsgTLRyI5LUJBAhPrYI0HsqT3C7LeZBsCSdBy+yq3GsM6hXcxxlru8wgWIPhvrYKz9RNN0Lm1ASqgrSFawVPous+MUdRwCOkWoq1EHVJDANE3T8X2050CB9GNlYwGJHJPx1cZVF0jDPCPEALPZWS62JKhFwESpxOIEQqgcSElrCSpgRiKpCQ55Kv1GAoMrRuqsKwtIkqy9jpXUq4arBxIKn0VnOjXokl6XxSvCzaeNTBoPF78j9P2XVCIMfP5LOdiSd0JxMJIUVatB9f2QzOqTiyGk8hEfCLeCGlU7uZ2kmBu87xyA3KuCxIXKt/qB/TT/ALVCCthtXHkx/wARH1Sw5NayGP5yweVz9Al0qZPqs4poEMJ5kAeV3f8AilJ9cgkAaAQPqfMyofTuhpcqWNkrim4dyFMbhygcyFcdiLJLXSVYjW9kcV2OIDne6QQV6fhPEKZxBa33ahJAHrJ+915k0m5AudUIeyoxxzAAtFjBFiEvKa9j7QT2dd+UOqUw3IJyhzHFriRzHvebVT9kqzn0TWewNd2zabI3a6A4x4eHunktTCPbXp/1GnN+aQCCddOoC85xHinYOLKFMNynWIjrl3WbZf419aXF+INp1g0nugkwL9SD4ysr2txxqinVZAhsCwnz5BZNPBPqkkzGrnbGL/wmYt3ad12gHdjfYNNlztak1cpua+g2o5gDgYc5pgO6xHzVPi/G6bBko02l5jvS6G/HVX+F0c2De0kh4LrQfQarzGQ58xF5OsESOYP0Sd5sX1X8JXxLxcN8QP5RsrvHvfCBf9N5urdD3Q0e7Y219f2PNZ/E6QaZF40MwfSVqd1PSNOkW83ySAZJGo0ECNd53UtrgvjKNCIcTY8xB0NgNPqsfD40ObAtqLmfnvN07A1YJOs+VxGqz11WueY2jhJ0c4a6d87aAnSZ+9F4rh9YCacPgAkEZT5X+iPDYrvdNxHhy2C2KOLa0CQToYiwnlmXP/XqN/5815OnxMtOV7S0zAvN1aOLkSNtfDmFsV+Gl/8AUDRDw4ZXAgPgTpHIFecxOG7N4iQxxjclpOrSeUTC78eSdfHHvjHV8QQqlTFlCSSCSlikSujCxRxPNPqYyAqIpbK2/CDKmGqmJxRcFXwlIk+qYacHyPyUU6t4G8geOyFGaRBhJrUoRUKxLgn1KZ0VxnairRJDS493LJPQEhrRzJhV3Yl7nAMJaLBrW2AHKfr4laWJpiAP0gC9riZsqbgGzbvHYbAj53UrQe3/APtf/c791yCB+kepXIaLsiKbhuS34Suw1AgF3kPE/sFcpiQf+ZvlAcVNWoAbWABgfurjO1Q/DQnPp7bwm06mYqyykHX5lDayqlJQ1i1K1AJJpBDVHKVABCu06d02swJhqqx7it32eh803F0gEsH5cx5ib+Cy6TVfotAc13X06oPTYLiopMyEAPEk7wYiQd91kmj21SwsdSBbrJK0cRSpuPfa6498XDgQALAd3VUeJ8QY4mlQBaJ774cCT7oA3gfWFw6jtHVsS0N7NgInbXxN7i87wqOMowAN7fvdaHDeHuGYkWnu3kbDXxHLcJ2OwWVw6gDUxHTyXHq/XXmDoUctIAZRLAXGdSf8dd1g0MEZdIsTuDY8wN/4XsMLRy0gyxBiDaxGv1KS/ClsRAsYi1x9YjXqsezWMWnhoBtp4WA8NPAoKmGk6RpAOkHS8TsVqOpuc6IEgTrJJEgCOtr9ITsNhSP1EGLdTqLbSAPRa9qmRiU+DNkmLuuY5xeI2t8UmnhO+QBGnUX0/de2bgoZGxyjXcEFzRzEj5rN/CZXuOhJDecW+anVq84x3cMIFiQd+nh5K2OHZm5ZMgD81rWjXnHmrdSpBvpvtcHn5fcJmHqd4wbaX28lytdI0aNAZbiTYnSRBEnp5LI9qcE7vNa2czczQNC9txbZbDBFrXBEaO5S09JuFHGXgkTGurtoBOnwtzXTx37Kx5Jsx827SWi3+d0mo8xZaGIoF1Wo2LZswgRAOunUFBXwhGy+hPs14mQ3NMqy3FmIT24bnZKdQug54zBJ/ClsO8/BXGUwEVSuIiERQyQ7znyNwrziJaOZHoSEoMDr/dv4hWcDTmo0/pBPoP8ACqKuNxPfcZBOYwI01gn9lRqFztN5k7nzVinRBk8/mjqMieWimNazfwx6LlczdFyZE2rb6ZLGhsgOcSZ12AHrKrVKRDj1myvOaRlP6Wz5kkj6JVGnDr/firzt+s24SyhAk2/bkEwVjBOg0aE00i43O+i6tSOg0H2St+rPsqZ3KHOKs9gVzaSeie6q15TmElPGGTqdCE9F9ldrDqrWGumOpwPNOoUln1b16v2TxjHtOHqRmBlk79B4QrXDuGNFR7HsBIByneF5Vks/qN94RfwK9JwPj5e4NqCXRAdztofNY74v8b57adXDAS0W6C8R5LHxbJMnmB81tYuqXjONBaLwPTxWI5jnOEXi/wAevReDyfHr8f1r4Cm3KGmMwGYaTuLdYUYnBjkNvDp6SfIoRhC4Nmzmi3jr9Vo0adr9B+3nKsmxm36xsRhSXMN4aXgjYyIHhcg+vNW6WGMt2u7r/wC2T8/kFpOa1ovz+n7ALO4hxNlMECCWlkX2y5h8o81rnx9VL5I1BhwNBz+JleUx5yuczcv87jNYFPre0RLiRoLDwnVHxAtcBU1DnEg3iQ2Mp5aLfk8N5m1nx+WW4wMc4j9+UH4JuFaT3hrBjxj7+KP8KTJFzN/hpCuMpgMnULzWPRvxdbV7toJ7rhOxBEHw/dI4nGQgE7GxvFrjqs817i4Np8COXxt0SsZXkQLmCLRzBMDx+S36/ZjO/rJou/rAwB3SDG50n/pWlDTss2tTyVJtGX4yI+DnfFR+NheybkeW/tWsThhFl57EktKvYriZiAs11XNqtTWLgadaSPFRUdLuitUqIR18OLeErr61i9TFNlWAQPH01j5+SsYR/wDSqOOohrdtRDvKCpfQA7334J2IZkpsZaHHOI1u0a+vwT1xPaKVDX4oX1rHmjbTOnMxb4qG0dSSN+u/TqpZWpSOydyXJ2Vv63en8qFMq6v4i/dGv0AhDlAbG64QLnUqHN5LrHK36ZTFs/kPFGKlkYAy5RsJPidfohawKxml1HqaI5qXU41XAKpItMAKW4rnMtb/ACubSsprefVh1MFoO6MOspw7e9B0hOOHEKNFYVxiDurWAdlqNMaPZ/3BVY9AreHcPei4IQejwggVmdAR/dB+aPBs0Q4ZkGpJn+mb+L5CscPZJH30XyvLHv8AF/WHxfiNSnWc0GwI25hJZxWqdTbMHdbaBRx1wdXqRGsTbblCo5YEhfS55nrHgvX/AKqziuKvdafuVQOJM9686qHjdDVYukkZtpzXwDymy1+E4oQaTjZ0FvJrxv5ix6LCaCGRzKKlI+qz1NmVef3Y9TTp93QjUQbEdFn4p5Ewdrgix8ufXolcDx0EsqGxGYHkQBr0j5K7xDBmQbzaR0K+d5fHeK9/i8k6jz9dxZUB/KYnS0mJUdpmdbYGTsQbmFZrgnumC0GRI0I6/HyWNhcWMgGjhbwGhEeQTrn5OovN+3mr2IIzgagt882sHyLvVVqlAJmEeHVCCCWluU2mCXTmHIjVHWoOBJIkDUyBMxBhevwdfJK8nm5u2xQfhGxKU+iANFfI9Ck1GBejHBUa1PAkR6fVFNkIby8lDCjTkRP3yT+JGXCQBlAGsiNdPP4LqYDiAdZ9V2JqAvNrgxKf0/hGWbnYfZhVyz00hPIPrIQUzb59fv6qLpP/AOB8VysdqP8Ab/af2XLLevRO9la3db3TPuuE5dJgmEkeymInugO7+TumZcLmB03X0n/UszD2bC4Bs5iMrBA5m58go4HSqMYM+UvMuJLj+ckwBFlvWMeKo+xuJv3QJ66K5hvYV7jJf4wLTynf+F78NJ94+TZA8zqVYaYHID0CnsuPBH/h7u+tA1NlbwP/AA9pkS97xJsBGnWea9bT/qGfyDT/AHHn4K4Fm9U9Y8qfYGhEBzh5qG+wNL9bl62UUqe1ayPGO9hGz77vLXoVTd7HFry3PY3ZHPeeS+gP57hVMeSWy1pc9vebHOIieswk6o8XifYR5aC2oJiSIWfU9lKtMkBwJDS4zaw1A9F9K4bVa9gcDeIcNwRq0+CnGYdhGd35A467ZTM+Sl7/AIY8BiHANcRqWj/ubutDg9OXAcmysKiwue9hMSLcxcaL0fs7erB8B1Xg/bI9v5LXn8bwDK5z6tVrczzA8TKsUfY6sRmDmubFoXseKeytKvJcXSdxFvBIpUjgaYpNFSs06QJcJ2XvvkeH1+vAf6NUNQ08hkfVOq+yOJiQ0G+kr0LalVuKEDJ2ggh5BIg9F6LF8TbRLWOe3M7QT8fBTm3lflfL38FxAOU0nSNQPmuPB8Q0gGk4ZjAkanZfVaWEqFxfLYcB6KxUwkmXGRpGw+zHn8NXtJHxqpw+tTIzMcHTaxg3AIvrqtzgAJbUpPBBaGlsgiGmZbe9jMeK+h4zh7agyVGh4vGzhOpY/Y9J9BZeV4vRc0NJDi4UssklrhkeA5r3NkEGDDgQRaZvOO7Oucrpz8vx5XibOzcGxroeVl5njHC6lB/aZHAPvMSBYONucE6r2QwLsTWbTZMkH3iIDSLklouNL3Xsi+liG/h67TnyvD594Gl3XBpFyJOYbkXIvJ5eCfLL+Ovmv2Wfr5N7P4V/vuDhmGZsyQWi5yzymY8eS1+KUhk7RrSCBDgI7wBmwNv8r37sIxruyjuMw4cMuxzQ0t6OgO/5gV572g4dkzGwa9pdTsQLidPPT+FfJzZnXLPHW/KwKfsxiXsa5jA4HQz+q7f28Uqr7K4uA7sxEayIj9UnaF6PhPEBSYKQdNGs8Nq+8RRzEy9rgIhxkESMpMiZXscXxRgAJnJla/QgGbgC2wBMb93nB7897Njj1xlx8gxPCK1O1RhFvuyodg8mGtM6QAfsr6Z7au7ajnoPuAD3XbG8GPD53mEj2f4bApVS5zHH+m57S2XBzTq0tIjM2mBvEGyS/Ux87bTfnhwLYvJBG9rx0KOnw6tU0pvPIwbx1Xuva7DO7fC0iWHO8/1CA1zRLBLm6O1MDTXwHoMRhrhsumYdEN1F3DIALtBN/wBMbrX9M+PkLeH1YzFpygi50BJsDyV3B+yuIrTlZaxkkAQ4S0iNiIPmvZcUaMVUNGk2KNKGve0dwPLS5zRzcGjLybmfN8q1uD5m0mtymabRlOnaMImD1+qv/Ux4H/0HieTf7j+y5fSv9TbzHxUJpi+Aislh/RGHLIMFS5s2IkFBKY0hRYYFKhrhCjOimSuCAFG2VBIClFCKQouK5kTAjnb5qvjRVfTc1oEmBMwI3n73WhAROcl+keEo8Ardo9z2axBaZmdZ5EEeF1t8Owrqb8xaRpBhegyoXCFy/wAud10vktmEhzyizvHNNaRyUrpa54p1aDXHM5jS4bkX9QkYLhVOk8vDCXG8uOYieRddaQK4lNMEK5/SlOqkgyLEW3i0Edf5U9r3sv8Atn4o0yCo/FugAtiD7xIi0w74AEW1KyeJZqheabXOmCeUi0jn/BXoMoQ1GNMSJgyOh5g7LPXOzGubl15DhvAqlMl7mSTcDNle0/qp1Ae6emh00UPo1mOqV3sdWpkgVGsGTFU3sb3arA0gPcA4jukSDIkL1YqZTBmJs4xefymN/nbdU8bWbSJqCAQMz2ggGowA3E6ubr6jcLXMyZDrrbrzXCMcaj3VW1ATTcyleWte1zmu79OT2VTM5gsIztfqr2LxdLEAtq9wMeHhlYZSXEAhs7gyRlGoPURPGuEh84iiWMrhk54llYOzTTqR7zTLQHaiyRgOKtfFKsHMxIBFVpmHAGCW/lc3w2EaBbxlnVeJUcMxz2tHfFQGiSC03jI5tz4nS3VTwP2hoh5wdRzalN4L6Ly4ODWi3ZVifdIy908okgq9xTCgd9vYvgBrWBgbmExlJzZd4BtBAvsfI+0nD6bmjsmCnUaXujPJDszyKTaUyXEsDYgESNd2Z+FrT4vws0s7qAcaRuWXLCwzDmuN2t05zlNo1p8M43ia0DJFOkWvcZgAU3h7hmPvaGAOY6o63Faj20HUXvAqvLKlHK0hpbZwcSBGZxgTcAybytnhOGY1jjUpltOqZY4D3YEAEtuCYLgeUA6AJiD9oHZuI4dgEltF7wNLxULSeksarHH+Idg1lSk6BDyQRnaxmRziQNQQGGG7xAiV5LAVMTU4hSrGm57GUqbD2bSWECi4XcRAdmc4a626rbwfB8RUxDH1muZRY97y1zwXPILexBDSQWNDW+bTa6sWtLg2GeKdGm65DXVKri2JfUkumTLpLnjMAJutao8k5M19TH5Rz6E7euyOm4wXEXcZjkPyjpb4koWMI5Em5PM/cDyV1mlfgaX/AMbf7VydJ6LldQ5qkGOSWwocTWyMc8icoJ9FkPDkSxxxvuNf2ZMuLSA6XWaHd0AHM4zGW17JzOOsIOVj7CbhobGdrCS4EwBnBJjQEiYKmxcrVaAjACw6ftI2bUqjjacuUCSWABpeWl05xEgTC28NiBUY14BAc0OE2MG4kdRB81NXBNKYoAUhBJTGIAFDTKgZlCkALgpKiuyKMqNolSeqmgMqkeCkEKHFP0RlUjwUAow5NFau27CLd6D1EGR8B6JxCl0KAVQIagLSmF0IC5ADmbG4KWcMASRqY1ubCwn4qzCEq6Mh/D3teCzLlm7HOcMkk5nUiJg392IttdHU4NRc/PUY1zhEFwmImDHO5WpCh0K7Rm4rDvLm5cvZz3hmc10cxls7wMJDeA4cZiKY7xJcCSWuJ1JaZExaeVlqOKXmV1FPBcLpUQRSphgdBdF5I0mVZLBEbfcI5QPKogdLISuJQi5REOKB5ROEICbKoiyhRnXIDCZKTQ91vgPkmDVAbeQt4IwUKIKAntBBBuCCCDcEHUEckTSlNRhRTYRNCEI2JVSCpYQuapKyCzrsyWpKYpgdCEvlKcpTA8ALiUoIgoDzqc6WFyuINdCAqSoqShBSyuYqh2ZAXIBooGiA88bocyWuCol4lLypiU9US7xUFnVAFyCIhCSock1FWTDVQB6SUpi3gtZ+i5IXKYP/2Q=="/>
          <p:cNvSpPr>
            <a:spLocks noChangeAspect="1" noChangeArrowheads="1"/>
          </p:cNvSpPr>
          <p:nvPr/>
        </p:nvSpPr>
        <p:spPr bwMode="auto">
          <a:xfrm>
            <a:off x="155575" y="-2133600"/>
            <a:ext cx="6553200" cy="4448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4" descr="data:image/jpeg;base64,/9j/4AAQSkZJRgABAQAAAQABAAD/2wCEAAkGBhQSEBQUEhIUFRUUGBUXFxgXFxQUFBgVFxQVFBUUGBcXHCYeFxkkGRQUHy8gIycpLCwsFR4xNTAqNSYrLCkBCQoKDgwOFw8PFCkcHBwpKSkpKSkpKSkpKSkpKSkpKSkpKSkpKSkpKSkpKSkpKSkpLCkpKSwpKSksKSwsKSwsLP/AABEIALcBEwMBIgACEQEDEQH/xAAcAAABBQEBAQAAAAAAAAAAAAADAAECBAUGBwj/xAA+EAABAwIEAwcBBgMHBQEAAAABAAIRAyEEEjFBBVFhBhMiMnGBkaEHI0Kx0fAUUsFDYnKS0uHxFTOCg6Ik/8QAGAEBAQEBAQAAAAAAAAAAAAAAAAECAwT/xAAgEQEBAAIDAQEBAAMAAAAAAAAAAQIRAyExQVESExRx/9oADAMBAAIRAxEAPwDvnYkOMaItN1/KT6BAtOnNaJxDaWRveU2OkOeHHxFsEQB679FoVaZBkAm+0Km/BkHyuj0K1sNQy1xHlcC5saQdR9fghPga2Z9q1R/msWFrbHScu3rsmxm0KNp25ozGO3mEbCwKFPvAf+5o24DvHrzAunq4Vxq53uBb/ZgeUD/V1+OSCbJuYIvFwAY59E7GJmEZ6oJsXuB9IH1GqFjHENFMWc+QSNqY8zumbQep5KqtMZOgJUHuMwhV6BJbFNzmhjQIeWtBvIgNN9LpjnBY0tDR4rF5c4iBaCBABhQWKcyiBqZrDElEeY0hUANOTqnbTTtupEgDVApgwiGmFVp1JdurobZAzQEhUlSDOifKiB1KsCwQgC830VppTlBBrANApJ4TQgi98JA2lOWodV6CNR52UQSotB9EQ2HVFDrPPOFHB7qvUcZWR237UDh2CNSxquOWm07vO56NFz6dUHR1HqvVqjQL534b9peOZiBUdiHvk+JrrsIJkjLoNTovoDBU+8YypMBwDhzuJUl2utA1gTeCgFhWq/Cg6WVOtgncwqypOkaITiTzVruY8x+EIVORCALaXRJWmVraJLTFo9R1/f8Aqo0Gtbo0STBNwDuXaabeqliMPy1uoUKTj5tFhsXOw/gF5kmdBa9tzEdFOniG5YywyNCOZENiNdZ9kmgaXU3OGkKqAHAmzAYkNjYSBNvU8kclodJaJ5wSd4i1zp6dVOgwDRKoDBjVBClXyzlaOZ9THydT7dU4qCCQwBxnYiYHPlJT0aeUXH1VljBqgpPYCfKCTN4cBYafkp4ZnjgNaJmYmYHUi+3ytBrY9EzSNgPYXQTJhCJBKTWDNuiFplBBtNI4YHVTqGFNoQRp0Q0WsphqlCjVmEQ8pZlluLjcp89tUVpypBVMMx2p0Vh1SEROEkMPSa9AnuQSyfRSeZUQy/NFKQNBKBVeUeo6NFUddA9AXnkvCvth7WtxWJFGnOTDGo0mbOqEgOI9Msey9k7RcS/hsHWrAw4NLWXj7x/hZHoTPsvmatgqhcczXF0kk3knUnqsZZSdNYxZ7KYNtXF0WPnKXtzQJJE3C+lKXFBtECwjkNl419mHZ2Xmu8OBZ5QRYzvK9UosgJiZNQ8U5BDqY0lU8yjN1tgTEuMTqqjWzqFYzCLAz6rPxTywztqgvhwFklkCs51+aSu3O3t2VRt/cpmKy5tzZMWrMrqq1W8k4p2uphpzD9hHyXiUQBtOdFJlGfNCk03iFIMJKKE7ojUmg2KJlEQDdSyR6ogb2TqbBEa0AQAnAGimAqINZGiYvjZGKQaEAQSbwpt6qZCRQIlRJSJhOXIK76KHRwRJ6K2xEQDcOSAaLiVaKUoINopnW0RCVXq1OSAbyRcJ2PtdIunRCdUBN0UqjpKVOlP6qdKlJ6BPWrgW+iDzb7WeIkupYcXaAajhbW7Gz/8Ae2687pCwMhk3nYDqOXuuq7dY5zsfUJghoDWjSwE9ZuXLC4a0vqtkNLTAy+psOt14M7vOvXjNYx6bwfChlBgEGQCSN+qvBCa4BoGkAD4Cj3y9c6eazY7nwgZt/hTDJ1UnBb2wpuqbq2KIqthwIbaTp7A81HDUgXyRYX/RaBrWjZAWiKbWgBjIFhaUyrhyS25X10j2315oTmo5191FzFl1CphFaEwppCyCFUAJqX1Ri1PCgg0ooCiB0UwFRGOSTQp5U5HJBHKnCRKYIJFM4SE2ZCfiAEEjTJUf4XqUD+JcbBGw7ibyDGsXvyKAzWQpKJdCWZA6UrB4924w+EEOd3j7ju6cOdI1BOjfdcFjvtVxT6sUqbabI/lzH3e4wfYLnlyY4+tzC16xWfAVSCTA0XkNbtRjHnM7F1GjcBzWD4DAqeN4y8tLqleo4RqXve34zLl/sT5HScN+17JWxbB5qjGxzc1v5lVqvGKAPir0QdL1KYv8rw/CV3PfPdsg6VGkX9nXnSUXE4hjZaWiTfLlBDucTYlLz38X/FP17XiO0WHa22IokcxUYb+xXPce7dUKdFxo1G1qujWtMgHm4jQDXmV5c/GOJDRRcQdZERykHbqOSOTWc0ZWMHPM6fgAKXmy/Ccc/VHH8SdVqE1LudfeOtwr3ZXDF2Ia27TOovFpkHbTfmg4ihWaAS0HZzQQR/iaToVb4NVNB4qky0GXWh2XeeZXGa326PSXpg5DbWD2hzTLTcHmCiNZ8L2vOKyoiBhdYJ6DbqwSBorGKYMDW2+dyosAO8fkovcnYyw6rSCsw5hJaFAQ0AaJLTlfWo4XKRakRdILLqQCSbvAnBQSJkKTWpNakQgaUpSTQgeUpSypZUCVDjVCq+g7uHZazfFTnylwvkd/dcJafWdloZEiIQZXZnjX8XhKdYtyucC17TqyoxxZUYfRzT9FpGmDsCvJe0Ax3BcQ+rhnl+Cr1DUcxwzhj3mXG9233B5StLCfbKzMBUobSXMeAB6tf/qWP7k9a/m/HozWnYABch2Jc5uM4lSe6QMQHU72c0h2bLzynKDGhlUsb9rDTLaNJxcQcrnEANsTnLY0GsSuCx9Sph206weWkkBnidnJkGwAv13+Vm8k+Nfxfr34Bcp2z7VCg00qZ+9cLkSMjSOf8x+kzyXA4/trji8GjXe7ykt8As5rSNhNjr7rMrVnOcXVCS51yCdyTJP8x9Vz5OXrUbw4++2RWqd5WLg5sNkaSZO0nQen9UqvE6bHBpJmJs2fdWBjA55DWOaW7geHblYpVCxw08TdREC9sw6Lzfe3f/ivWDqjmllQGmfM3nO6MaVOkyHA5fUkCenK/RRw2FyEwNTMdeg3RXY1jXZH+EmIJu0z10CrOx8JRbA7uzdogiFXdgnF5FSnmYLtdYkRzEzG/wCquYnCNdTy+UG4LZY4GbEW6IbcO6G/evMeaSfF68irpA8XXLSHZC4AEyIzWEzHzZEbiGkgZjPnbctkHToQqTKj2GHukQTJ5BxiT/hIHsk/BsJLjNgIgwIHiEK2QlFpvqio+8tIJAPig8gULC1zUaCZbOoHMHUcvTqn/wCptOXW7c/sDBQG1O9cx4cQBPSbRfos6/Vdz2O4lmBpTIaMzfT93XUUm2krguxLXfxBGsNdcCLF1h7Lv3vAgL1cd3i5ZzsWnITOlDc9TbUMLrHLIz9FZwnmHRVmGTdWI5KstIP9ElmNqpLW3K+undqfVMQnOpThR1QbQCllUgUgOqB2hJzEgOqUlBEEp4PNIhPCBsnqlCeEkDBydzk1k7kGb2goB2Fqy3PDSQ3WSAvnrE4VrajnNbMkODQTDcw8vXWI6L6D7R4ru8NUcJ0i3W0/VeE4vDDvcrCdjsTH4T7hzjK83N8duPxWw7shJDgZEEROpEwZjVp1BCp8XFSqGl1Q/dzk6XHJWsThDDDTa42JgaQ0ka7afmh08OSPxa7xGixLpqza1wx2Z9MtENc0l0aZpggfC0MVScBDvE0kgOE5m+pFo6qtwimGwBe9tiJ9f36K07GZHwbhzoPK4t9Vzs7bl6ZjYY0BrZ2tcnrzKH34JzQYE3Ivyc0j4/NHxOHc1xyO3kZrmNSB6a+kotNpex0shzTtdrv1m6mjZnYmQQ0eIeWfKTEgfT6dFPB1RWpkOAm4c3cEC4VShYQ0EggETqANCOrTYj9VYe8jxtaM+hAMT1B+q1EHpUHUqTg1znG+UOkxOgB3CDhseCWg2cW5v9vlWBig4kfibBjoR/ygVMM1zbASfCTvA/crWg1RkggkEEb3mJkRyhV8KHMoiGS4Wy2Ns3PlARK4BPhN22HqYk+sILccfHtHhady4DxEeimgPE4prXNAE5jAAFwAfoEn13h5AZIgZeWY7dBCq0qD21G6ZAIPPS3rstbhDTWqZGtNjExAJ6c1lqOu7EYDLnrO8zoaPQCSR7ldA+p4wmw+EFOm1g2H1U7bG69WM1NOFu6d9YKdCpvdDZh59P3srTYW2anSEouIdDfdPQHsiVcOC0g78lWGaMSOYSVmng2gRCS1pi3t1jxdPTUSLn1UmlGyJukUiEhCBJSpAhM4IGaUOtXDVI0p3SbhwEAxVJGicUnO3hFJjZQGKCCbaUJ5UDWkWT0wVBR47hzUw9RrBLi05RoSReAdiYsea8IxbfvCcznnI4OeWZHZg8GHAE3FhY3j1X0O9eIdv6pZjMQMsHPIABghwDgepNj1JK4c3krtxfjJqcSpvqFwcSySKVDLlptDfDmqOBk5j4i0ayAXBHwvZxpaSGPJ/uvyA76BzQPQfCz+GcKqSGuZMXcPKQd4/liL5oF13mG4I2ozcgWMH8Q1ufiVybcXjGd0HHVjTDwc+YXsWuJl0T+hTY+kDzylrTOsQbEH2Wp2n4RTLhSa8iu+cgfJkCHFsi0HruPVCxnDw3Lnt3bGzGmkutoQrUZtMnLmkzbbkbGCInREw1SGFzhOVx0BkhogetlNtMBkMktbcDmDe07X+iHRpkNb3cHM43OlyST/AECljQbMW01IjzSRaBIN45HfqnFBmaM0Rca+hHokKFJxczec0aXO4/2I+qz61MM8bBBY4hxObYSZJ6LMK2nUYAMiecXidD+9gqzsTDoPsBt6/qpYKsal9tY5c/VTdQY8loIJjx+xsCf6eq3tAauDOZzmuuRofLrd/PoqeKpeYsIdUFr6Cb+g3V+rw0buMGC87kDRvRvRBq03VW+EGmMxk6OcBvHVCMvWo2T4g24FhtOvwvQ+x+BysbULfMAWzquK4XhGurZZmMsTrF9ea9Qotysa0CwATCbuzK6gtSpdFa/92VLNc9FMOK7xyWXVU+EILjPqqjnKVN0XhaRtd6ApGHQQYI9pWa2oTcq7hazQ0zckqypYtsIhJBbUskujhfXS80jCr0mu1crBdCy6kWSkWpBylKCLVOU2ZMfVQSa1MVA1FJtSUClQNAEyiqLmhAwYAmdWA1KHUq21VVzZ3VFh2LErF492fp4kseQ3PTILHFodlI0K1nYS1jdPTwjt4U1v1Y4qp2Gc9/3j3QLwzwg66uN4MnSNVq4akymMjRDRYDYQukbPJc/xykaZztEgxmA15Sudw121Mt+ua4twdpxPfm5DAxv925JI9oHysGtwiKj3POZtQQ1hmAI8RI6ro8XxOxOUGDzi0TN/XRY/Eq73gCkJe4w4nRki5PMRy5Bee912nUYlPEtJfTa3wsESDIkxDecxJVNr20w4EFrWX3i4LjB39ua6CnwgUqZaAXkSSbZnONiTt+ir4rhBylwbnzR4Zsdt7AIrDr4cuaxzRkdmDoJ1BsW2teAg8QrBhcSQc7gX6Q0BsH5hWMRmYSSHEERYy1scrSOXsFntpUWM8YhpMnNJLj/XRTQ2uG4LMJbo4A+vL6Jq2Da0922WFwzHKLxNzPz8roeCYb7gVAPC6AJBFgBsdNVHGUmva5p9oOV19gfhbk6ZtcliMKGGm0MqVDNmgnKL3e47m+6fHd6ZJDWtkAc41Lj+i0mvZQpAZag1s4Fz5VPGsdU1OVkaXDjznkFm1qQuzlIHEsOl5ncwNCvQy+y8z4I5tPENm5DiRyv1XpI/Na46zmkH69UwTOaEgV2jmRKk13JCcVKi660D96iYeuCFJuFBF09CgGAzqb/oESrLCY0TqdLQJl1ee+utLrlKE5KhqsOomTqoaJ/lOAgYlV6lOTMo5pBO2mAgC3DSI091M0cuim72TBnVUMWShVXomaEOo5m5QQoNBmVOphmgW/NRFRo0n5RmkOCCLQp5youeGiwVepiTtCgMwXTYjDBwII1UKeJG6uNAO6DiuJ8Cyk8isulgA119YidovFl6DjcIKjS0a/uF56eNwXNqNgtdlPtr9VwyxkdscqPXwbXCJI0mNYVXG4Zvd92CWA2trHIHn1Vep2gafKHCOYj3HNaHH+HtGGY4ky8A8vwzss6NuU4/kZRDGwNABzj/AIWDwyi+we4EkzoIHQKeL7slxB8sguMmIubnSEbgWFBfTpl7jo5x/uAzE7TEexWK6R3lT7rB0qQ80ZnE63uJ6x/RcfUx7mVLCb+1j+/lavFeLFxe4nX8tvb9Fl8LwRr1m0x+Iweg/EfiVb2k6H4nTL2/2n3kEEAAsBEieY6rBqvFMGkwhzzfxGff/Zem9oeH/d+C2UAbWaLLhMfgg3MYbmg39kymjGsXD0sjvE6dIn9816PSr2aZkED6hecEF7SQPGNLyLbfXVdd2UxBfhmzMtJbJ3i4j5j2U4/VznTfcUpUC+yQXocTFyZtSCovVerUVG9hqkgTsi1YOgWHgsW55hklxtAuZXT8O4SW+KoZOoaNB6ncqxKsYfhhLRJjpBKStNqGE66uFvbULJJ1TimOSG1xk+qLmWHRJKeqi93umbVRRISQ31TyTd70QRrvICqtxnNWn1uiBVqjcSiAmqXHVRrUjqiNptnkiurRZqCm1XqVSAgl8m6IwieSBqxJ0VR7TuFql42Qm0gDLvYck9FNtMlHouLeoR6lQKNJ8dVAdp5LyDt7Q7nHPdJh4zxJAEgTbe7Sek9V6z3nOy4D7U6UOovDmCQ5t7EkXbHOSfoscnjeHrh6GIcXjM8ZYiAN5uZXcfadig3uKTSR4HOBiQB4WifYLzZ1QzId+R0N/wBF0fazivfVWG5aKVEczHdgmw6lcZeq667c7iawIu10OOQgX1JEkDbr1VgZqVE5IGbLTab6zr7D81WoEknIQ4DLI0cLGSebrixhei9k8GwYdpLWue2QHECYN7bDbRJN3S26jzzEY6oIDxAO5BaTECeRC6/sDhAHOrHllYdiT5yOoiPcroMVRbVBD2MeBs4B35hVW1W02BrGta0aBoAaPQBb/nTntr4khzHA8j+S84x9Qgk6DmV0eO4k/IW02OcXa5QXGPZcxxfAV2U81Sm8B28aa6x5TE6rOTWLEvmdlPms31NrdLld3g8IKVNjAB4Rtz3+q5jszw9zqmdwsznrOwhdRUrQs4T6ud+LQqc0g5U/4nqrFDD1H+Wm8+0fUrtHJKqqOJK0f+mV5junfLQPmVao9jnvM1Hho5Nlx+TAH1WtUP2MwmVr6mrnnIOgbr8k/Rda1qp8OwDMOzIyd9TJuZN0WpXW4zR20DsQnQGYkwmW3G+tpteCp55VIm59U4Kw7LkJiQFWLzGqnTcIgyqE7GAaKnXxRJsrRoMF7FVazGnS3LkpUSp1+aKWNKqDDP5fCM1hGv6II1aDptdFbhSj0gTtZWAmhTOFcguMG6ul7wdAUTvOYUFXBOsT8KThNyil90N7SVQFzpMbI9MgC0dUFzTsI6nVVhQeHZgR1vqOSCXFcUGMJJgbnkvLO2fGhXextOXBgs61pMyC4QIK9H4xww1oGYDpBI6LmeIfZwamX/8AQGkEG1Od/wDHdcc5lfHTCyevMXmXZZAOg9OZt6omNxos2SCLScwOQNAkEf1svXOF9gMNTcHin3j7DM+/L8I8Iv0UsJiaVWv3T6FItzQ0EU3EEMDw7IZMQY0EEESYKzOK/a1c48kw8ugnS0XgGZnUXtHzoF6XwqmG0WADYexTYbtu95Y04Vr2PcWRTznLFR9MMIqNaxz3BpIAdENdMWQqva2gDmDSKQaXAtac0CnWqQGE2OWlz3iN10nHq7Zue2lRwI3/ADKMzDMBnI2ecAlZlXtdRYXh7Kze6MVCWtimc1Rga6HGSTSdGWdRzU6vGS9lM0WeKrV7kCr4Mp7t9UuOTNmGVlspuXa2K1pjbdY6AjsfysuUwPa9uYsqs8YcG/dHvmeWhmdmtID64FgSACToVbpdtKOUONOu1rssEsZcvp06rGiHm7mVWETA5kKo6V+AZVHiYHeoE/OoVQdnS2zIy8jqP1QHduqLKZLaOIdlhsZGN8eVryyXP82UkzocpgmRO5Vx0CnlbL6pAa0kWFnVHOLSRDWzoSCconxBXpds6hwLJcMY09A0H5ARv4N2/wCqFxHtbRo1Hse2p93YuDWZC/um1hTBLx4sjgbgCbTMTTw3belUflFOqAXU2NcRTgvqOqMywHl1jTdJAItPKSNI0o0CNSoWl3xoufp/aBQLA4U8QWugNIptu40RiMo8fmFMgwY5CSjO7YMfUpU2Mf8Ae1XUwXgNDmsNVlRzIJJh9MCHAeeVVaVUxogOdzWXU7W0ss93XIioQQxvip0s/eVWy/yt7t2sO0hplHwXaHD1HtpinW8bg0Pc1obJNdrTIfIBdhqwFvwiYBBMReYBCdWRgafI/JSW3K+ik3TgpJLLukClKSSCQckWzsCkkiJMIRgkkiHPqlnSSQLvUpSSQMWqD22skkgjTkqRoTqkkgj/AA45JGkkkgZ1SFm1cneZmsAdeSAAb6/KSSCLMA3K0Cm3Kw5miGgNdJOZo2MudfqVQxXZ2g9jqbqLGhzS2WtY1wBa5ljFjlc4f+R5pklBXf2cw7apeKNOYDQMrcoAdUcS0RYk1Xyd5RjwqiafdmjTyTmyZG5c380RE9UkkFrAdnaAhxoUgGkFngZYgNEgRaAxn+RvILTbwfDloHcUi2AACxsQGCmBEbMa1voAEklRMcHw+XL3FLKZlvdsymWd2ZEfyeH0slToU2OBaIhjabQAA1jGmcrGgQ0aT/hbyCSSCti8JSfOelTdJk5mNMnKGSZFzlAbPIQqFbg+HOuHom0f9tmmfvI0/nJd6mUkkVB/DKPd5DRpZJBy5G5ZDRTBiInIA30EaKeC4Dh25vuabs7nvcXMYXEvc9xExp948AbAwkkgst4FhiTOGonMcxmnTJLvFc2ufG//ADHmVbHDqIIIpUwQQRDWiCC9wIgWINWof/Y7mUkkFpsRokkkm0/mP//Z"/>
          <p:cNvSpPr>
            <a:spLocks noChangeAspect="1" noChangeArrowheads="1"/>
          </p:cNvSpPr>
          <p:nvPr/>
        </p:nvSpPr>
        <p:spPr bwMode="auto">
          <a:xfrm>
            <a:off x="155575" y="-1973263"/>
            <a:ext cx="6191250" cy="411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0" name="Picture 2" descr="J:\1.Πανεπιστήμιο\Διδασκαλία\Προπτυχιακά\Πανίδα της Ελλάδος\source files\Σαρκοφάγα\monachus sket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100" y="1471612"/>
            <a:ext cx="4243388" cy="19573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www.econews.gr/wp-content/uploads/2010/04/dead-mediterranean-seal-samo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400" y="3861048"/>
            <a:ext cx="3714750"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14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Ορθογώνιο 12"/>
          <p:cNvSpPr/>
          <p:nvPr/>
        </p:nvSpPr>
        <p:spPr>
          <a:xfrm>
            <a:off x="342415" y="980728"/>
            <a:ext cx="8459171" cy="600164"/>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Ελλάδα</a:t>
            </a:r>
            <a:endParaRPr lang="en-US" sz="2200" b="1">
              <a:solidFill>
                <a:srgbClr val="C00000"/>
              </a:solidFill>
            </a:endParaRPr>
          </a:p>
        </p:txBody>
      </p:sp>
      <p:sp>
        <p:nvSpPr>
          <p:cNvPr id="10" name="Ορθογώνιο 9"/>
          <p:cNvSpPr/>
          <p:nvPr/>
        </p:nvSpPr>
        <p:spPr>
          <a:xfrm>
            <a:off x="2199478" y="1484784"/>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monachus</a:t>
            </a:r>
            <a:endParaRPr lang="en-US" sz="1700" b="1">
              <a:solidFill>
                <a:srgbClr val="C00000"/>
              </a:solidFill>
            </a:endParaRPr>
          </a:p>
        </p:txBody>
      </p:sp>
      <p:sp>
        <p:nvSpPr>
          <p:cNvPr id="11" name="Text Box 6"/>
          <p:cNvSpPr txBox="1">
            <a:spLocks noChangeArrowheads="1"/>
          </p:cNvSpPr>
          <p:nvPr/>
        </p:nvSpPr>
        <p:spPr bwMode="auto">
          <a:xfrm>
            <a:off x="86870" y="2419810"/>
            <a:ext cx="444941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l-GR"/>
            </a:defPPr>
            <a:lvl1pPr algn="just" fontAlgn="base">
              <a:spcBef>
                <a:spcPct val="0"/>
              </a:spcBef>
              <a:spcAft>
                <a:spcPct val="0"/>
              </a:spcAft>
              <a:buFont typeface="Arial" pitchFamily="34" charset="0"/>
              <a:buChar char="•"/>
              <a:tabLst>
                <a:tab pos="174625" algn="l"/>
                <a:tab pos="1436688" algn="l"/>
              </a:tabLst>
              <a:defRPr b="1">
                <a:solidFill>
                  <a:srgbClr val="C00000"/>
                </a:solidFill>
              </a:defRPr>
            </a:lvl1pPr>
          </a:lstStyle>
          <a:p>
            <a:r>
              <a:rPr lang="el-GR" sz="1600">
                <a:solidFill>
                  <a:schemeClr val="accent2"/>
                </a:solidFill>
              </a:rPr>
              <a:t> Παράκτια και νησιωτική εξάπλωση, με εξαίρεση τον Κορινθιακό και Αμβρακικό κόλπο. Αποφεύγει τον άνθρωπο, προτιμώντας απομονωμένες, βραχώδεις και δυσπρόσιτες νησιωτικές και παράκτιες περιοχές. Η Ελλάδα φέρει το 40-52% του παγκόσμιου πληθυσμού με εκτίμηση για περίπου 250 άτομα. Οι περισσότεροι υποπληθυσμοί είναι μικρού μεγέθους. Οι μεγαλύτεροι τοπικοί πληθυσμοί εμφανίζονται στο Θαλάσσιο Πάρκο Β. Σποράδων, στο νησιωτικό σύμπλεγμα Κιμώλου-Πολυαίγου, σε Ζάκυνθο-Κεφαλονιά, στο νησιωτικό σύμπλεγμα Καρπάθου </a:t>
            </a:r>
            <a:r>
              <a:rPr lang="el-GR" sz="1600" err="1">
                <a:solidFill>
                  <a:schemeClr val="accent2"/>
                </a:solidFill>
              </a:rPr>
              <a:t>Σαρίας</a:t>
            </a:r>
            <a:r>
              <a:rPr lang="el-GR" sz="1600">
                <a:solidFill>
                  <a:schemeClr val="accent2"/>
                </a:solidFill>
              </a:rPr>
              <a:t> και πιο πρόσφατα στη Γυάρο.</a:t>
            </a:r>
          </a:p>
        </p:txBody>
      </p:sp>
      <p:sp>
        <p:nvSpPr>
          <p:cNvPr id="8"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Phocidae</a:t>
            </a:r>
            <a:endParaRPr lang="el-GR" b="1">
              <a:solidFill>
                <a:srgbClr val="000000"/>
              </a:solidFill>
            </a:endParaRPr>
          </a:p>
        </p:txBody>
      </p:sp>
      <p:pic>
        <p:nvPicPr>
          <p:cNvPr id="1026" name="Picture 2" descr="J:\1.Πανεπιστήμιο\Διδασκαλία\Προπτυχιακά\Πανίδα της Ελλάδος\source files\Σαρκοφάγα\Χάρτες Εξάπλωσης\Monachus monachus Gree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2420888"/>
            <a:ext cx="4217863" cy="3533373"/>
          </a:xfrm>
          <a:prstGeom prst="rect">
            <a:avLst/>
          </a:prstGeom>
          <a:noFill/>
          <a:extLst>
            <a:ext uri="{909E8E84-426E-40DD-AFC4-6F175D3DCCD1}">
              <a14:hiddenFill xmlns:a14="http://schemas.microsoft.com/office/drawing/2010/main">
                <a:solidFill>
                  <a:srgbClr val="FFFFFF"/>
                </a:solidFill>
              </a14:hiddenFill>
            </a:ext>
          </a:extLst>
        </p:spPr>
      </p:pic>
      <p:sp>
        <p:nvSpPr>
          <p:cNvPr id="2" name="Έλλειψη 1"/>
          <p:cNvSpPr/>
          <p:nvPr/>
        </p:nvSpPr>
        <p:spPr bwMode="auto">
          <a:xfrm>
            <a:off x="6516216" y="3501008"/>
            <a:ext cx="411348" cy="360040"/>
          </a:xfrm>
          <a:prstGeom prst="ellipse">
            <a:avLst/>
          </a:prstGeom>
          <a:solidFill>
            <a:srgbClr val="FFC000">
              <a:alpha val="7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3" name="Έλλειψη 2"/>
          <p:cNvSpPr/>
          <p:nvPr/>
        </p:nvSpPr>
        <p:spPr bwMode="auto">
          <a:xfrm>
            <a:off x="6732240" y="4869160"/>
            <a:ext cx="212282" cy="144016"/>
          </a:xfrm>
          <a:prstGeom prst="ellipse">
            <a:avLst/>
          </a:prstGeom>
          <a:solidFill>
            <a:srgbClr val="FFC000">
              <a:alpha val="7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2" name="Έλλειψη 11"/>
          <p:cNvSpPr/>
          <p:nvPr/>
        </p:nvSpPr>
        <p:spPr bwMode="auto">
          <a:xfrm>
            <a:off x="7822710" y="5229200"/>
            <a:ext cx="277682" cy="288032"/>
          </a:xfrm>
          <a:prstGeom prst="ellipse">
            <a:avLst/>
          </a:prstGeom>
          <a:solidFill>
            <a:srgbClr val="FFC000">
              <a:alpha val="7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4" name="Έλλειψη 13"/>
          <p:cNvSpPr/>
          <p:nvPr/>
        </p:nvSpPr>
        <p:spPr bwMode="auto">
          <a:xfrm>
            <a:off x="5182728" y="3948348"/>
            <a:ext cx="205674" cy="783704"/>
          </a:xfrm>
          <a:prstGeom prst="ellipse">
            <a:avLst/>
          </a:prstGeom>
          <a:solidFill>
            <a:srgbClr val="FFC000">
              <a:alpha val="7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5" name="Έλλειψη 14"/>
          <p:cNvSpPr/>
          <p:nvPr/>
        </p:nvSpPr>
        <p:spPr bwMode="auto">
          <a:xfrm>
            <a:off x="6816948" y="4462512"/>
            <a:ext cx="221199" cy="144016"/>
          </a:xfrm>
          <a:prstGeom prst="ellipse">
            <a:avLst/>
          </a:prstGeom>
          <a:solidFill>
            <a:srgbClr val="FFC000">
              <a:alpha val="7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9687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3" grpId="0" animBg="1"/>
      <p:bldP spid="12" grpId="0" animBg="1"/>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227525"/>
            <a:ext cx="88569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Υποτροπικές ακτογραμμές, προφυλαγμένες, απομονωμένες παραλίες (όλο και πιο πολύ σε απομακρυσμένες θέσεις). Η γέννηση και η ανατροφή των νεαρών ατόμων γίνεται σε σπηλιές σε παραθαλάσσια βράχια, πολλές φορές με υποβρύχια είσοδο. </a:t>
            </a:r>
            <a:endParaRPr lang="el-GR" b="1">
              <a:solidFill>
                <a:schemeClr val="accent2"/>
              </a:solidFill>
            </a:endParaRPr>
          </a:p>
        </p:txBody>
      </p:sp>
      <p:sp>
        <p:nvSpPr>
          <p:cNvPr id="9" name="Text Box 6"/>
          <p:cNvSpPr txBox="1">
            <a:spLocks noChangeArrowheads="1"/>
          </p:cNvSpPr>
          <p:nvPr/>
        </p:nvSpPr>
        <p:spPr bwMode="auto">
          <a:xfrm>
            <a:off x="179512" y="2747243"/>
            <a:ext cx="885698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Ημερόβιος οργανισμός, αλλά όλο και πιο νυκτόβιος, λόγω αυξανόμενων οχλήσεων. Γενικά δεν μετακινείται πολύ. Δεν είναι πολλά γνωστά για την κοινωνική του δομή, αλλά μάλλον σχηματίζει μικρές ομάδες και είναι πιθανώς </a:t>
            </a:r>
            <a:r>
              <a:rPr lang="el-GR" err="1">
                <a:solidFill>
                  <a:schemeClr val="accent2"/>
                </a:solidFill>
              </a:rPr>
              <a:t>πολυγυνικό</a:t>
            </a:r>
            <a:r>
              <a:rPr lang="el-GR">
                <a:solidFill>
                  <a:schemeClr val="accent2"/>
                </a:solidFill>
              </a:rPr>
              <a:t> είδος. Η τροφή του αποτελείται από ψάρια, περιλαμβάνοντας σελάχια και κεφαλόποδα. </a:t>
            </a:r>
            <a:endParaRPr lang="el-GR" b="1">
              <a:solidFill>
                <a:schemeClr val="accent2"/>
              </a:solidFill>
            </a:endParaRPr>
          </a:p>
        </p:txBody>
      </p:sp>
      <p:sp>
        <p:nvSpPr>
          <p:cNvPr id="11" name="Ορθογώνιο 10"/>
          <p:cNvSpPr/>
          <p:nvPr/>
        </p:nvSpPr>
        <p:spPr>
          <a:xfrm>
            <a:off x="2199478" y="805045"/>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monachus</a:t>
            </a:r>
            <a:endParaRPr lang="en-US" sz="1700" b="1">
              <a:solidFill>
                <a:srgbClr val="C00000"/>
              </a:solidFill>
            </a:endParaRPr>
          </a:p>
        </p:txBody>
      </p:sp>
      <p:sp>
        <p:nvSpPr>
          <p:cNvPr id="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Phocidae</a:t>
            </a:r>
            <a:endParaRPr lang="el-GR" b="1">
              <a:solidFill>
                <a:srgbClr val="000000"/>
              </a:solidFill>
            </a:endParaRPr>
          </a:p>
        </p:txBody>
      </p:sp>
      <p:sp>
        <p:nvSpPr>
          <p:cNvPr id="10" name="Text Box 6"/>
          <p:cNvSpPr txBox="1">
            <a:spLocks noChangeArrowheads="1"/>
          </p:cNvSpPr>
          <p:nvPr/>
        </p:nvSpPr>
        <p:spPr bwMode="auto">
          <a:xfrm>
            <a:off x="179512" y="4543960"/>
            <a:ext cx="88569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Απειλές: </a:t>
            </a:r>
            <a:r>
              <a:rPr lang="el-GR">
                <a:solidFill>
                  <a:schemeClr val="accent2"/>
                </a:solidFill>
              </a:rPr>
              <a:t>Αλλοίωση-υποβάθμιση-καταστροφή των παράκτιων οικοσυστημάτων που αποτελούν κατάλληλο ενδιαίτημα, λόγω ανθρωπογενών επιδράσεων (δόμηση, τουρισμός, αλιεία, βιομηχανία κ.λπ.). Θανατώσεις ατόμων εκ προθέσεως. Παγίδευση σε αλιευτικά εργαλεία (π.χ. δίχτυα). Ρύπανση θαλασσίου περιβάλλοντος. Ασθένειες που λαμβάνουν μορφή επιδημίας.</a:t>
            </a:r>
          </a:p>
          <a:p>
            <a:pPr algn="just" fontAlgn="base">
              <a:spcBef>
                <a:spcPct val="0"/>
              </a:spcBef>
              <a:spcAft>
                <a:spcPct val="0"/>
              </a:spcAft>
              <a:buFont typeface="Arial" pitchFamily="34" charset="0"/>
              <a:buChar char="•"/>
              <a:tabLst>
                <a:tab pos="174625" algn="l"/>
                <a:tab pos="1436688" algn="l"/>
              </a:tabLst>
            </a:pPr>
            <a:endParaRPr lang="el-GR" b="1">
              <a:solidFill>
                <a:schemeClr val="accent2"/>
              </a:solidFill>
            </a:endParaRPr>
          </a:p>
        </p:txBody>
      </p:sp>
    </p:spTree>
    <p:extLst>
      <p:ext uri="{BB962C8B-B14F-4D97-AF65-F5344CB8AC3E}">
        <p14:creationId xmlns:p14="http://schemas.microsoft.com/office/powerpoint/2010/main" val="266800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Σαρκοφάγα: Συστηματική</a:t>
            </a:r>
            <a:endParaRPr lang="el-GR" b="1">
              <a:solidFill>
                <a:srgbClr val="000000"/>
              </a:solidFill>
            </a:endParaRPr>
          </a:p>
        </p:txBody>
      </p:sp>
      <p:sp>
        <p:nvSpPr>
          <p:cNvPr id="8" name="Text Box 6"/>
          <p:cNvSpPr txBox="1">
            <a:spLocks noChangeArrowheads="1"/>
          </p:cNvSpPr>
          <p:nvPr/>
        </p:nvSpPr>
        <p:spPr bwMode="auto">
          <a:xfrm>
            <a:off x="467891" y="1837273"/>
            <a:ext cx="30243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Οικογένεια </a:t>
            </a:r>
            <a:r>
              <a:rPr lang="en-US" sz="2000" b="1" err="1">
                <a:solidFill>
                  <a:srgbClr val="C00000"/>
                </a:solidFill>
              </a:rPr>
              <a:t>Mustelidae</a:t>
            </a:r>
            <a:endParaRPr lang="en-US" sz="2000" b="1">
              <a:solidFill>
                <a:srgbClr val="C00000"/>
              </a:solidFill>
            </a:endParaRPr>
          </a:p>
          <a:p>
            <a:pPr algn="ctr" fontAlgn="base">
              <a:spcBef>
                <a:spcPct val="0"/>
              </a:spcBef>
              <a:spcAft>
                <a:spcPct val="0"/>
              </a:spcAft>
            </a:pPr>
            <a:r>
              <a:rPr lang="en-US" sz="2000">
                <a:solidFill>
                  <a:schemeClr val="accent2"/>
                </a:solidFill>
              </a:rPr>
              <a:t>(</a:t>
            </a:r>
            <a:r>
              <a:rPr lang="el-GR" sz="2000">
                <a:solidFill>
                  <a:schemeClr val="accent2"/>
                </a:solidFill>
              </a:rPr>
              <a:t>κουνάβι, ασβός, βίδρα, νυφίτσα)</a:t>
            </a:r>
            <a:endParaRPr lang="en-GB" sz="2000">
              <a:solidFill>
                <a:schemeClr val="accent2"/>
              </a:solidFill>
            </a:endParaRPr>
          </a:p>
        </p:txBody>
      </p:sp>
      <p:sp>
        <p:nvSpPr>
          <p:cNvPr id="9" name="Text Box 6"/>
          <p:cNvSpPr txBox="1">
            <a:spLocks noChangeArrowheads="1"/>
          </p:cNvSpPr>
          <p:nvPr/>
        </p:nvSpPr>
        <p:spPr bwMode="auto">
          <a:xfrm>
            <a:off x="467544" y="3081154"/>
            <a:ext cx="30243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Οικογένεια </a:t>
            </a:r>
            <a:r>
              <a:rPr lang="en-US" sz="2000" b="1" err="1">
                <a:solidFill>
                  <a:srgbClr val="C00000"/>
                </a:solidFill>
              </a:rPr>
              <a:t>Canidae</a:t>
            </a:r>
            <a:endParaRPr lang="el-GR" sz="2000" b="1">
              <a:solidFill>
                <a:srgbClr val="C00000"/>
              </a:solidFill>
            </a:endParaRPr>
          </a:p>
          <a:p>
            <a:pPr algn="ctr" fontAlgn="base">
              <a:spcBef>
                <a:spcPct val="0"/>
              </a:spcBef>
              <a:spcAft>
                <a:spcPct val="0"/>
              </a:spcAft>
            </a:pPr>
            <a:r>
              <a:rPr lang="el-GR" sz="2000">
                <a:solidFill>
                  <a:schemeClr val="accent2"/>
                </a:solidFill>
              </a:rPr>
              <a:t>(λύκος, τσακάλι, αλεπού)</a:t>
            </a:r>
            <a:endParaRPr lang="en-GB" sz="2000">
              <a:solidFill>
                <a:schemeClr val="accent2"/>
              </a:solidFill>
            </a:endParaRPr>
          </a:p>
        </p:txBody>
      </p:sp>
      <p:sp>
        <p:nvSpPr>
          <p:cNvPr id="10" name="Text Box 6"/>
          <p:cNvSpPr txBox="1">
            <a:spLocks noChangeArrowheads="1"/>
          </p:cNvSpPr>
          <p:nvPr/>
        </p:nvSpPr>
        <p:spPr bwMode="auto">
          <a:xfrm>
            <a:off x="467544" y="4017258"/>
            <a:ext cx="30243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Οικογένεια </a:t>
            </a:r>
            <a:r>
              <a:rPr lang="en-US" sz="2000" b="1" err="1">
                <a:solidFill>
                  <a:srgbClr val="C00000"/>
                </a:solidFill>
              </a:rPr>
              <a:t>Felidae</a:t>
            </a:r>
            <a:endParaRPr lang="el-GR" sz="2000" b="1">
              <a:solidFill>
                <a:srgbClr val="C00000"/>
              </a:solidFill>
            </a:endParaRPr>
          </a:p>
          <a:p>
            <a:pPr algn="ctr" fontAlgn="base">
              <a:spcBef>
                <a:spcPct val="0"/>
              </a:spcBef>
              <a:spcAft>
                <a:spcPct val="0"/>
              </a:spcAft>
            </a:pPr>
            <a:r>
              <a:rPr lang="el-GR" sz="2000">
                <a:solidFill>
                  <a:schemeClr val="accent2"/>
                </a:solidFill>
              </a:rPr>
              <a:t>(αγριόγατα, </a:t>
            </a:r>
            <a:r>
              <a:rPr lang="el-GR" sz="2000" err="1">
                <a:solidFill>
                  <a:schemeClr val="accent2"/>
                </a:solidFill>
              </a:rPr>
              <a:t>λύγκας</a:t>
            </a:r>
            <a:r>
              <a:rPr lang="el-GR" sz="2000">
                <a:solidFill>
                  <a:schemeClr val="accent2"/>
                </a:solidFill>
              </a:rPr>
              <a:t>) </a:t>
            </a:r>
            <a:endParaRPr lang="en-GB" sz="2000">
              <a:solidFill>
                <a:schemeClr val="accent2"/>
              </a:solidFill>
            </a:endParaRPr>
          </a:p>
        </p:txBody>
      </p:sp>
      <p:sp>
        <p:nvSpPr>
          <p:cNvPr id="21" name="Text Box 6"/>
          <p:cNvSpPr txBox="1">
            <a:spLocks noChangeArrowheads="1"/>
          </p:cNvSpPr>
          <p:nvPr/>
        </p:nvSpPr>
        <p:spPr bwMode="auto">
          <a:xfrm>
            <a:off x="467544" y="4953362"/>
            <a:ext cx="30243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Οικογένεια </a:t>
            </a:r>
            <a:r>
              <a:rPr lang="en-US" sz="2000" b="1" err="1">
                <a:solidFill>
                  <a:srgbClr val="C00000"/>
                </a:solidFill>
              </a:rPr>
              <a:t>Ursidae</a:t>
            </a:r>
            <a:endParaRPr lang="el-GR" sz="2000" b="1">
              <a:solidFill>
                <a:srgbClr val="C00000"/>
              </a:solidFill>
            </a:endParaRPr>
          </a:p>
          <a:p>
            <a:pPr algn="ctr" fontAlgn="base">
              <a:spcBef>
                <a:spcPct val="0"/>
              </a:spcBef>
              <a:spcAft>
                <a:spcPct val="0"/>
              </a:spcAft>
            </a:pPr>
            <a:r>
              <a:rPr lang="el-GR" sz="2000">
                <a:solidFill>
                  <a:schemeClr val="accent2"/>
                </a:solidFill>
              </a:rPr>
              <a:t>(αρκούδα)</a:t>
            </a:r>
            <a:endParaRPr lang="en-GB" sz="2000">
              <a:solidFill>
                <a:schemeClr val="accent2"/>
              </a:solidFill>
            </a:endParaRPr>
          </a:p>
        </p:txBody>
      </p:sp>
      <p:sp>
        <p:nvSpPr>
          <p:cNvPr id="29" name="Text Box 6"/>
          <p:cNvSpPr txBox="1">
            <a:spLocks noChangeArrowheads="1"/>
          </p:cNvSpPr>
          <p:nvPr/>
        </p:nvSpPr>
        <p:spPr bwMode="auto">
          <a:xfrm>
            <a:off x="179512" y="1268760"/>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Ευρώπη – Ελλάδα</a:t>
            </a:r>
            <a:endParaRPr lang="en-GB" sz="2000" b="1">
              <a:solidFill>
                <a:srgbClr val="C00000"/>
              </a:solidFill>
            </a:endParaRPr>
          </a:p>
        </p:txBody>
      </p:sp>
      <p:sp>
        <p:nvSpPr>
          <p:cNvPr id="25" name="Text Box 6"/>
          <p:cNvSpPr txBox="1">
            <a:spLocks noChangeArrowheads="1"/>
          </p:cNvSpPr>
          <p:nvPr/>
        </p:nvSpPr>
        <p:spPr bwMode="auto">
          <a:xfrm>
            <a:off x="467544" y="5889466"/>
            <a:ext cx="30243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Οικογένεια </a:t>
            </a:r>
            <a:r>
              <a:rPr lang="en-US" sz="2000" b="1" err="1">
                <a:solidFill>
                  <a:srgbClr val="C00000"/>
                </a:solidFill>
              </a:rPr>
              <a:t>Phocidae</a:t>
            </a:r>
            <a:endParaRPr lang="el-GR" sz="2000" b="1">
              <a:solidFill>
                <a:srgbClr val="C00000"/>
              </a:solidFill>
            </a:endParaRPr>
          </a:p>
          <a:p>
            <a:pPr algn="ctr" fontAlgn="base">
              <a:spcBef>
                <a:spcPct val="0"/>
              </a:spcBef>
              <a:spcAft>
                <a:spcPct val="0"/>
              </a:spcAft>
            </a:pPr>
            <a:r>
              <a:rPr lang="el-GR" sz="2000">
                <a:solidFill>
                  <a:schemeClr val="accent2"/>
                </a:solidFill>
              </a:rPr>
              <a:t>(φώκια)</a:t>
            </a:r>
            <a:endParaRPr lang="en-GB" sz="2000">
              <a:solidFill>
                <a:schemeClr val="accent2"/>
              </a:solidFill>
            </a:endParaRPr>
          </a:p>
        </p:txBody>
      </p:sp>
      <p:pic>
        <p:nvPicPr>
          <p:cNvPr id="3074" name="Picture 2" descr="http://www.theanimalfiles.com/images/eurasian_badger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968" y="2602961"/>
            <a:ext cx="4563313" cy="28944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cdn2.arkive.org/media/ED/EDB3A3BE-7FF7-4AB5-A83B-9ADBE0E0C274/Presentation.Large/stone-mart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828" y="2375754"/>
            <a:ext cx="4527593" cy="33488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upload.wikimedia.org/wikipedia/commons/8/88/Golden_jackal_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6635" y="2226310"/>
            <a:ext cx="4327979" cy="364774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37.media.tumblr.com/efcbb9621efaf0428857aa62b0c3b34e/tumblr_miktxzI8MN1rtzgg3o1_128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7646" y="2486292"/>
            <a:ext cx="4585956" cy="31277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bigcatswildcats.com/wp-content/uploads/2013/10/scottishwildc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9874" y="2578571"/>
            <a:ext cx="43815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cdn2.arkive.org/media/B2/B2FF1D07-8A87-4B85-96F4-23DEBDD7FC2E/Presentation.Large/Eurasian-lynx-walking-through-snow-in-summer-coa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0270" y="2513529"/>
            <a:ext cx="4620708" cy="30733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8" name="Picture 16" descr="http://www.theanimalfiles.com/images/brown_bear_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7099" y="2007070"/>
            <a:ext cx="3067050" cy="408622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4.bp.blogspot.com/_rnEC87BCt6s/S8wJASiUnXI/AAAAAAAAC-4/ztaRgdeA5AE/s1600/%CE%A6%CE%A9%CE%9A%CE%99%CE%9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0614" y="2155512"/>
            <a:ext cx="4181475" cy="408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83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lide(from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Left)">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074"/>
                                        </p:tgtEl>
                                      </p:cBhvr>
                                    </p:animEffect>
                                    <p:set>
                                      <p:cBhvr>
                                        <p:cTn id="20" dur="1" fill="hold">
                                          <p:stCondLst>
                                            <p:cond delay="499"/>
                                          </p:stCondLst>
                                        </p:cTn>
                                        <p:tgtEl>
                                          <p:spTgt spid="307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slide(fromLeft)">
                                      <p:cBhvr>
                                        <p:cTn id="28" dur="500"/>
                                        <p:tgtEl>
                                          <p:spTgt spid="9"/>
                                        </p:tgtEl>
                                      </p:cBhvr>
                                    </p:animEffect>
                                  </p:childTnLst>
                                </p:cTn>
                              </p:par>
                              <p:par>
                                <p:cTn id="29" presetID="10" presetClass="exit" presetSubtype="0" fill="hold" nodeType="withEffect">
                                  <p:stCondLst>
                                    <p:cond delay="0"/>
                                  </p:stCondLst>
                                  <p:childTnLst>
                                    <p:animEffect transition="out" filter="fade">
                                      <p:cBhvr>
                                        <p:cTn id="30" dur="500"/>
                                        <p:tgtEl>
                                          <p:spTgt spid="3076"/>
                                        </p:tgtEl>
                                      </p:cBhvr>
                                    </p:animEffect>
                                    <p:set>
                                      <p:cBhvr>
                                        <p:cTn id="31" dur="1" fill="hold">
                                          <p:stCondLst>
                                            <p:cond delay="499"/>
                                          </p:stCondLst>
                                        </p:cTn>
                                        <p:tgtEl>
                                          <p:spTgt spid="307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fade">
                                      <p:cBhvr>
                                        <p:cTn id="34" dur="5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078"/>
                                        </p:tgtEl>
                                      </p:cBhvr>
                                    </p:animEffect>
                                    <p:set>
                                      <p:cBhvr>
                                        <p:cTn id="39" dur="1" fill="hold">
                                          <p:stCondLst>
                                            <p:cond delay="499"/>
                                          </p:stCondLst>
                                        </p:cTn>
                                        <p:tgtEl>
                                          <p:spTgt spid="307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3082"/>
                                        </p:tgtEl>
                                        <p:attrNameLst>
                                          <p:attrName>style.visibility</p:attrName>
                                        </p:attrNameLst>
                                      </p:cBhvr>
                                      <p:to>
                                        <p:strVal val="visible"/>
                                      </p:to>
                                    </p:set>
                                    <p:animEffect transition="in" filter="fade">
                                      <p:cBhvr>
                                        <p:cTn id="42" dur="500"/>
                                        <p:tgtEl>
                                          <p:spTgt spid="3082"/>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lide(fromLeft)">
                                      <p:cBhvr>
                                        <p:cTn id="47" dur="500"/>
                                        <p:tgtEl>
                                          <p:spTgt spid="10"/>
                                        </p:tgtEl>
                                      </p:cBhvr>
                                    </p:animEffect>
                                  </p:childTnLst>
                                </p:cTn>
                              </p:par>
                              <p:par>
                                <p:cTn id="48" presetID="10" presetClass="exit" presetSubtype="0" fill="hold" nodeType="withEffect">
                                  <p:stCondLst>
                                    <p:cond delay="0"/>
                                  </p:stCondLst>
                                  <p:childTnLst>
                                    <p:animEffect transition="out" filter="fade">
                                      <p:cBhvr>
                                        <p:cTn id="49" dur="500"/>
                                        <p:tgtEl>
                                          <p:spTgt spid="3082"/>
                                        </p:tgtEl>
                                      </p:cBhvr>
                                    </p:animEffect>
                                    <p:set>
                                      <p:cBhvr>
                                        <p:cTn id="50" dur="1" fill="hold">
                                          <p:stCondLst>
                                            <p:cond delay="499"/>
                                          </p:stCondLst>
                                        </p:cTn>
                                        <p:tgtEl>
                                          <p:spTgt spid="3082"/>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084"/>
                                        </p:tgtEl>
                                        <p:attrNameLst>
                                          <p:attrName>style.visibility</p:attrName>
                                        </p:attrNameLst>
                                      </p:cBhvr>
                                      <p:to>
                                        <p:strVal val="visible"/>
                                      </p:to>
                                    </p:set>
                                    <p:animEffect transition="in" filter="fade">
                                      <p:cBhvr>
                                        <p:cTn id="53" dur="500"/>
                                        <p:tgtEl>
                                          <p:spTgt spid="308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084"/>
                                        </p:tgtEl>
                                      </p:cBhvr>
                                    </p:animEffect>
                                    <p:set>
                                      <p:cBhvr>
                                        <p:cTn id="58" dur="1" fill="hold">
                                          <p:stCondLst>
                                            <p:cond delay="499"/>
                                          </p:stCondLst>
                                        </p:cTn>
                                        <p:tgtEl>
                                          <p:spTgt spid="3084"/>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3086"/>
                                        </p:tgtEl>
                                        <p:attrNameLst>
                                          <p:attrName>style.visibility</p:attrName>
                                        </p:attrNameLst>
                                      </p:cBhvr>
                                      <p:to>
                                        <p:strVal val="visible"/>
                                      </p:to>
                                    </p:set>
                                    <p:animEffect transition="in" filter="fade">
                                      <p:cBhvr>
                                        <p:cTn id="61" dur="500"/>
                                        <p:tgtEl>
                                          <p:spTgt spid="3086"/>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8"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slide(fromLeft)">
                                      <p:cBhvr>
                                        <p:cTn id="66" dur="500"/>
                                        <p:tgtEl>
                                          <p:spTgt spid="21"/>
                                        </p:tgtEl>
                                      </p:cBhvr>
                                    </p:animEffect>
                                  </p:childTnLst>
                                </p:cTn>
                              </p:par>
                              <p:par>
                                <p:cTn id="67" presetID="10" presetClass="exit" presetSubtype="0" fill="hold" nodeType="withEffect">
                                  <p:stCondLst>
                                    <p:cond delay="0"/>
                                  </p:stCondLst>
                                  <p:childTnLst>
                                    <p:animEffect transition="out" filter="fade">
                                      <p:cBhvr>
                                        <p:cTn id="68" dur="500"/>
                                        <p:tgtEl>
                                          <p:spTgt spid="3086"/>
                                        </p:tgtEl>
                                      </p:cBhvr>
                                    </p:animEffect>
                                    <p:set>
                                      <p:cBhvr>
                                        <p:cTn id="69" dur="1" fill="hold">
                                          <p:stCondLst>
                                            <p:cond delay="499"/>
                                          </p:stCondLst>
                                        </p:cTn>
                                        <p:tgtEl>
                                          <p:spTgt spid="3086"/>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3088"/>
                                        </p:tgtEl>
                                        <p:attrNameLst>
                                          <p:attrName>style.visibility</p:attrName>
                                        </p:attrNameLst>
                                      </p:cBhvr>
                                      <p:to>
                                        <p:strVal val="visible"/>
                                      </p:to>
                                    </p:set>
                                    <p:animEffect transition="in" filter="fade">
                                      <p:cBhvr>
                                        <p:cTn id="72" dur="500"/>
                                        <p:tgtEl>
                                          <p:spTgt spid="3088"/>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slide(fromLeft)">
                                      <p:cBhvr>
                                        <p:cTn id="77" dur="500"/>
                                        <p:tgtEl>
                                          <p:spTgt spid="25"/>
                                        </p:tgtEl>
                                      </p:cBhvr>
                                    </p:animEffect>
                                  </p:childTnLst>
                                </p:cTn>
                              </p:par>
                              <p:par>
                                <p:cTn id="78" presetID="10" presetClass="exit" presetSubtype="0" fill="hold" nodeType="withEffect">
                                  <p:stCondLst>
                                    <p:cond delay="0"/>
                                  </p:stCondLst>
                                  <p:childTnLst>
                                    <p:animEffect transition="out" filter="fade">
                                      <p:cBhvr>
                                        <p:cTn id="79" dur="500"/>
                                        <p:tgtEl>
                                          <p:spTgt spid="3088"/>
                                        </p:tgtEl>
                                      </p:cBhvr>
                                    </p:animEffect>
                                    <p:set>
                                      <p:cBhvr>
                                        <p:cTn id="80" dur="1" fill="hold">
                                          <p:stCondLst>
                                            <p:cond delay="499"/>
                                          </p:stCondLst>
                                        </p:cTn>
                                        <p:tgtEl>
                                          <p:spTgt spid="3088"/>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3090"/>
                                        </p:tgtEl>
                                        <p:attrNameLst>
                                          <p:attrName>style.visibility</p:attrName>
                                        </p:attrNameLst>
                                      </p:cBhvr>
                                      <p:to>
                                        <p:strVal val="visible"/>
                                      </p:to>
                                    </p:set>
                                    <p:animEffect transition="in" filter="fade">
                                      <p:cBhvr>
                                        <p:cTn id="83" dur="500"/>
                                        <p:tgtEl>
                                          <p:spTgt spid="3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1" grpId="0"/>
      <p:bldP spid="29"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616020"/>
            <a:ext cx="8856984"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endParaRPr lang="el-GR">
              <a:solidFill>
                <a:srgbClr val="00B050"/>
              </a:solidFill>
            </a:endParaRPr>
          </a:p>
          <a:p>
            <a:pPr algn="just" fontAlgn="base">
              <a:spcBef>
                <a:spcPct val="0"/>
              </a:spcBef>
              <a:spcAft>
                <a:spcPct val="0"/>
              </a:spcAft>
              <a:tabLst>
                <a:tab pos="900113" algn="l"/>
              </a:tabLst>
            </a:pPr>
            <a:r>
              <a:rPr lang="el-GR">
                <a:solidFill>
                  <a:srgbClr val="00B050"/>
                </a:solidFill>
              </a:rPr>
              <a:t>Θηλές: </a:t>
            </a:r>
            <a:r>
              <a:rPr lang="el-GR">
                <a:solidFill>
                  <a:schemeClr val="accent2"/>
                </a:solidFill>
              </a:rPr>
              <a:t>1 ζεύγος</a:t>
            </a:r>
          </a:p>
          <a:p>
            <a:pPr algn="just" fontAlgn="base">
              <a:spcBef>
                <a:spcPct val="0"/>
              </a:spcBef>
              <a:spcAft>
                <a:spcPct val="0"/>
              </a:spcAft>
              <a:tabLst>
                <a:tab pos="900113" algn="l"/>
              </a:tabLst>
            </a:pPr>
            <a:r>
              <a:rPr lang="el-GR">
                <a:solidFill>
                  <a:srgbClr val="00B050"/>
                </a:solidFill>
              </a:rPr>
              <a:t>Γεννήσεις</a:t>
            </a:r>
            <a:r>
              <a:rPr lang="el-GR">
                <a:solidFill>
                  <a:srgbClr val="333399"/>
                </a:solidFill>
              </a:rPr>
              <a:t>: Μάιος-Νοέμβριος με μέγιστο την περίοδο Σεπτεμβρίου-Οκτωβρίου.</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Λιγότερες από μία ετησίως με ένα μικρό.</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Όταν ξεπεράσουν περίπου τα 2 </a:t>
            </a:r>
            <a:r>
              <a:rPr lang="en-US">
                <a:solidFill>
                  <a:srgbClr val="333399"/>
                </a:solidFill>
              </a:rPr>
              <a:t>m</a:t>
            </a:r>
            <a:r>
              <a:rPr lang="el-GR">
                <a:solidFill>
                  <a:srgbClr val="333399"/>
                </a:solidFill>
              </a:rPr>
              <a:t> μήκος, δηλ. μετά από 5-6 έτη.</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6 εβδομάδες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έως και </a:t>
            </a:r>
            <a:r>
              <a:rPr lang="en-US">
                <a:solidFill>
                  <a:srgbClr val="333399"/>
                </a:solidFill>
              </a:rPr>
              <a:t>24</a:t>
            </a:r>
            <a:r>
              <a:rPr lang="el-GR">
                <a:solidFill>
                  <a:srgbClr val="333399"/>
                </a:solidFill>
              </a:rPr>
              <a:t> έτη σε αιχμαλωσία</a:t>
            </a:r>
            <a:r>
              <a:rPr lang="en-US">
                <a:solidFill>
                  <a:srgbClr val="333399"/>
                </a:solidFill>
              </a:rPr>
              <a:t>. </a:t>
            </a:r>
            <a:r>
              <a:rPr lang="el-GR">
                <a:solidFill>
                  <a:srgbClr val="333399"/>
                </a:solidFill>
              </a:rPr>
              <a:t>Υψηλός βαθμός αποβολών, πιθανώς λόγω οχλήσεων των </a:t>
            </a:r>
            <a:r>
              <a:rPr lang="el-GR" err="1">
                <a:solidFill>
                  <a:srgbClr val="333399"/>
                </a:solidFill>
              </a:rPr>
              <a:t>κυοφορούντων</a:t>
            </a:r>
            <a:r>
              <a:rPr lang="el-GR">
                <a:solidFill>
                  <a:srgbClr val="333399"/>
                </a:solidFill>
              </a:rPr>
              <a:t> θηλυκών.</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Τα νεαρά γεννιούνται με μαύρο, μαλλιαρό τρίχωμα, το οποίο σε 4-6 εβδομάδες αντικαθίσταται από το ανήλικο τρίχωμα, ήτοι γκρι-ασημί ραχιαίως και ανοιχτόχρωμο </a:t>
            </a:r>
            <a:r>
              <a:rPr lang="el-GR" err="1">
                <a:solidFill>
                  <a:srgbClr val="333399"/>
                </a:solidFill>
              </a:rPr>
              <a:t>κοιλιακώς</a:t>
            </a:r>
            <a:r>
              <a:rPr lang="el-GR">
                <a:solidFill>
                  <a:srgbClr val="333399"/>
                </a:solidFill>
              </a:rPr>
              <a:t>. Τα νεαρά παραμένουν με την μητέρα τους για 3 έτη. </a:t>
            </a:r>
            <a:endParaRPr lang="el-GR">
              <a:solidFill>
                <a:schemeClr val="accent2"/>
              </a:solidFill>
            </a:endParaRPr>
          </a:p>
        </p:txBody>
      </p:sp>
      <p:sp>
        <p:nvSpPr>
          <p:cNvPr id="7" name="Ορθογώνιο 6"/>
          <p:cNvSpPr/>
          <p:nvPr/>
        </p:nvSpPr>
        <p:spPr>
          <a:xfrm>
            <a:off x="2199478" y="908720"/>
            <a:ext cx="4745044"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monachus</a:t>
            </a:r>
            <a:endParaRPr lang="en-US" sz="1700" b="1">
              <a:solidFill>
                <a:srgbClr val="C00000"/>
              </a:solidFill>
            </a:endParaRPr>
          </a:p>
        </p:txBody>
      </p:sp>
      <p:sp>
        <p:nvSpPr>
          <p:cNvPr id="6"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Phocidae</a:t>
            </a:r>
            <a:endParaRPr lang="el-GR" b="1">
              <a:solidFill>
                <a:srgbClr val="000000"/>
              </a:solidFill>
            </a:endParaRPr>
          </a:p>
        </p:txBody>
      </p:sp>
    </p:spTree>
    <p:extLst>
      <p:ext uri="{BB962C8B-B14F-4D97-AF65-F5344CB8AC3E}">
        <p14:creationId xmlns:p14="http://schemas.microsoft.com/office/powerpoint/2010/main" val="35303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Σαρκοφάγα: Κυνηγετικές τακτικές</a:t>
            </a:r>
            <a:endParaRPr lang="el-GR" b="1">
              <a:solidFill>
                <a:srgbClr val="000000"/>
              </a:solidFill>
            </a:endParaRPr>
          </a:p>
        </p:txBody>
      </p:sp>
      <p:sp>
        <p:nvSpPr>
          <p:cNvPr id="7" name="Text Box 6"/>
          <p:cNvSpPr txBox="1">
            <a:spLocks noChangeArrowheads="1"/>
          </p:cNvSpPr>
          <p:nvPr/>
        </p:nvSpPr>
        <p:spPr bwMode="auto">
          <a:xfrm>
            <a:off x="179512" y="1052736"/>
            <a:ext cx="8584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Αν και το όνομα της τάξης υποδηλώνει σαρκοφάγους οργανισμούς, εντούτοις υπάρχουν αρκετά είδη που έχουν προσαρμοστεί δευτερογενώς σε παμφάγο ή ακόμα και φυτοφάγο τρόπο διαβίωσης. </a:t>
            </a:r>
          </a:p>
        </p:txBody>
      </p:sp>
      <p:sp>
        <p:nvSpPr>
          <p:cNvPr id="8" name="Text Box 6"/>
          <p:cNvSpPr txBox="1">
            <a:spLocks noChangeArrowheads="1"/>
          </p:cNvSpPr>
          <p:nvPr/>
        </p:nvSpPr>
        <p:spPr bwMode="auto">
          <a:xfrm>
            <a:off x="179512" y="3691190"/>
            <a:ext cx="85689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Είδη της Οικ. </a:t>
            </a:r>
            <a:r>
              <a:rPr lang="en-US" b="1" err="1">
                <a:solidFill>
                  <a:srgbClr val="333399"/>
                </a:solidFill>
              </a:rPr>
              <a:t>Mustelidae</a:t>
            </a:r>
            <a:r>
              <a:rPr lang="en-US" b="1">
                <a:solidFill>
                  <a:srgbClr val="333399"/>
                </a:solidFill>
              </a:rPr>
              <a:t> (</a:t>
            </a:r>
            <a:r>
              <a:rPr lang="el-GR" b="1">
                <a:solidFill>
                  <a:srgbClr val="333399"/>
                </a:solidFill>
              </a:rPr>
              <a:t>κουνάβια, νυφίτσες) δαγκώνουν το πίσω μέρος της κρανιακής κάψας, προκειμένου να την συνθλίψουν. </a:t>
            </a:r>
            <a:endParaRPr lang="en-GB" b="1">
              <a:solidFill>
                <a:srgbClr val="333399"/>
              </a:solidFill>
            </a:endParaRPr>
          </a:p>
        </p:txBody>
      </p:sp>
      <p:sp>
        <p:nvSpPr>
          <p:cNvPr id="12" name="Text Box 6"/>
          <p:cNvSpPr txBox="1">
            <a:spLocks noChangeArrowheads="1"/>
          </p:cNvSpPr>
          <p:nvPr/>
        </p:nvSpPr>
        <p:spPr bwMode="auto">
          <a:xfrm>
            <a:off x="179512" y="4456419"/>
            <a:ext cx="85397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Μικρές γάτες της Οικ.</a:t>
            </a:r>
            <a:r>
              <a:rPr lang="en-US" b="1">
                <a:solidFill>
                  <a:srgbClr val="333399"/>
                </a:solidFill>
              </a:rPr>
              <a:t> </a:t>
            </a:r>
            <a:r>
              <a:rPr lang="en-US" b="1" err="1">
                <a:solidFill>
                  <a:srgbClr val="333399"/>
                </a:solidFill>
              </a:rPr>
              <a:t>Felidae</a:t>
            </a:r>
            <a:r>
              <a:rPr lang="el-GR" b="1">
                <a:solidFill>
                  <a:srgbClr val="333399"/>
                </a:solidFill>
              </a:rPr>
              <a:t> θανατώνουν μικρά θύματα, δαγκώνοντάς τα στο λαιμό και προκαλώντας μετατόπιση αυχενικών σπονδύλων.</a:t>
            </a:r>
            <a:endParaRPr lang="en-GB" b="1">
              <a:solidFill>
                <a:srgbClr val="333399"/>
              </a:solidFill>
            </a:endParaRPr>
          </a:p>
        </p:txBody>
      </p:sp>
      <p:sp>
        <p:nvSpPr>
          <p:cNvPr id="9" name="Text Box 6"/>
          <p:cNvSpPr txBox="1">
            <a:spLocks noChangeArrowheads="1"/>
          </p:cNvSpPr>
          <p:nvPr/>
        </p:nvSpPr>
        <p:spPr bwMode="auto">
          <a:xfrm>
            <a:off x="179512" y="2094964"/>
            <a:ext cx="85849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a:t>
            </a:r>
            <a:r>
              <a:rPr lang="el-GR" b="1">
                <a:solidFill>
                  <a:schemeClr val="accent2"/>
                </a:solidFill>
              </a:rPr>
              <a:t>Αν και η ζωικής προέλευσης τροφή </a:t>
            </a:r>
            <a:r>
              <a:rPr lang="el-GR" b="1" err="1">
                <a:solidFill>
                  <a:schemeClr val="accent2"/>
                </a:solidFill>
              </a:rPr>
              <a:t>πέπτεται</a:t>
            </a:r>
            <a:r>
              <a:rPr lang="el-GR" b="1">
                <a:solidFill>
                  <a:schemeClr val="accent2"/>
                </a:solidFill>
              </a:rPr>
              <a:t> ευκολότερα από την φυτική, εντούτοις η σύλληψή της είναι πολύ πιο δύσκολη, και μία από τις πιο γοητευτικές πλευρές της ζωής των σαρκοφάγων είναι ο τρόπος, η αποτελεσματικότητα, η ακρίβεια και η πολυπλοκότητα της θηρευτικής συμπεριφοράς που επιδεικνύουν. </a:t>
            </a:r>
          </a:p>
        </p:txBody>
      </p:sp>
      <p:sp>
        <p:nvSpPr>
          <p:cNvPr id="14" name="Text Box 6"/>
          <p:cNvSpPr txBox="1">
            <a:spLocks noChangeArrowheads="1"/>
          </p:cNvSpPr>
          <p:nvPr/>
        </p:nvSpPr>
        <p:spPr bwMode="auto">
          <a:xfrm>
            <a:off x="179512" y="5221649"/>
            <a:ext cx="853979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333399"/>
                </a:solidFill>
              </a:rPr>
              <a:t>  Είδη της Οικ.</a:t>
            </a:r>
            <a:r>
              <a:rPr lang="en-US" b="1">
                <a:solidFill>
                  <a:srgbClr val="333399"/>
                </a:solidFill>
              </a:rPr>
              <a:t> </a:t>
            </a:r>
            <a:r>
              <a:rPr lang="en-US" b="1" err="1">
                <a:solidFill>
                  <a:srgbClr val="333399"/>
                </a:solidFill>
              </a:rPr>
              <a:t>Canidae</a:t>
            </a:r>
            <a:r>
              <a:rPr lang="en-US" b="1">
                <a:solidFill>
                  <a:srgbClr val="333399"/>
                </a:solidFill>
              </a:rPr>
              <a:t> </a:t>
            </a:r>
            <a:r>
              <a:rPr lang="el-GR" b="1">
                <a:solidFill>
                  <a:srgbClr val="333399"/>
                </a:solidFill>
              </a:rPr>
              <a:t>(λύκοι, τσακάλια) θα θανατώσουν μικρά θύματα, γραπώνοντάς τα ραχιαία από το λαιμό και κουνώντας βίαια το κεφάλι, ώστε να προκαλέσουν αυχενική μετατόπιση. Μεγάλα θύματα θα τα θανατώσουν, γραπώνοντάς τα από τη μύτη ή το λαιμό, κοιλιακά, προκαλώντας ασφυξία ή ακατάσχετη αιμορραγία και ξεκοιλιάζοντάς τα.</a:t>
            </a:r>
            <a:endParaRPr lang="en-GB" b="1">
              <a:solidFill>
                <a:srgbClr val="333399"/>
              </a:solidFill>
            </a:endParaRPr>
          </a:p>
        </p:txBody>
      </p:sp>
    </p:spTree>
    <p:extLst>
      <p:ext uri="{BB962C8B-B14F-4D97-AF65-F5344CB8AC3E}">
        <p14:creationId xmlns:p14="http://schemas.microsoft.com/office/powerpoint/2010/main" val="368313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r>
              <a:rPr lang="el-GR" sz="2800" b="1">
                <a:solidFill>
                  <a:srgbClr val="800000"/>
                </a:solidFill>
              </a:rPr>
              <a:t>: Γεν. χαρακτηριστικά</a:t>
            </a:r>
            <a:endParaRPr lang="el-GR" b="1">
              <a:solidFill>
                <a:srgbClr val="000000"/>
              </a:solidFill>
            </a:endParaRPr>
          </a:p>
        </p:txBody>
      </p:sp>
      <p:sp>
        <p:nvSpPr>
          <p:cNvPr id="5" name="Text Box 6"/>
          <p:cNvSpPr txBox="1">
            <a:spLocks noChangeArrowheads="1"/>
          </p:cNvSpPr>
          <p:nvPr/>
        </p:nvSpPr>
        <p:spPr bwMode="auto">
          <a:xfrm>
            <a:off x="179512" y="1052736"/>
            <a:ext cx="858498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333399"/>
                </a:solidFill>
              </a:rPr>
              <a:t>  </a:t>
            </a:r>
            <a:r>
              <a:rPr lang="el-GR" sz="1700" b="1">
                <a:solidFill>
                  <a:schemeClr val="accent2"/>
                </a:solidFill>
              </a:rPr>
              <a:t>Ποικίλουν σε μέγεθος από &lt; 50 </a:t>
            </a:r>
            <a:r>
              <a:rPr lang="en-US" sz="1700" b="1">
                <a:solidFill>
                  <a:schemeClr val="accent2"/>
                </a:solidFill>
              </a:rPr>
              <a:t>g</a:t>
            </a:r>
            <a:r>
              <a:rPr lang="el-GR" sz="1700" b="1">
                <a:solidFill>
                  <a:schemeClr val="accent2"/>
                </a:solidFill>
              </a:rPr>
              <a:t> (νυφίτσα, το μικρότερο σαρκοφάγο θηλαστικό) έως 45 </a:t>
            </a:r>
            <a:r>
              <a:rPr lang="en-US" sz="1700" b="1">
                <a:solidFill>
                  <a:schemeClr val="accent2"/>
                </a:solidFill>
              </a:rPr>
              <a:t>kg (</a:t>
            </a:r>
            <a:r>
              <a:rPr lang="el-GR" sz="1700" b="1">
                <a:solidFill>
                  <a:schemeClr val="accent2"/>
                </a:solidFill>
              </a:rPr>
              <a:t>θαλάσσια βίδρα).</a:t>
            </a:r>
          </a:p>
        </p:txBody>
      </p:sp>
      <p:sp>
        <p:nvSpPr>
          <p:cNvPr id="7" name="Text Box 6"/>
          <p:cNvSpPr txBox="1">
            <a:spLocks noChangeArrowheads="1"/>
          </p:cNvSpPr>
          <p:nvPr/>
        </p:nvSpPr>
        <p:spPr bwMode="auto">
          <a:xfrm>
            <a:off x="179512" y="1637220"/>
            <a:ext cx="858498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333399"/>
                </a:solidFill>
              </a:rPr>
              <a:t>  </a:t>
            </a:r>
            <a:r>
              <a:rPr lang="el-GR" sz="1700" b="1">
                <a:solidFill>
                  <a:schemeClr val="accent2"/>
                </a:solidFill>
              </a:rPr>
              <a:t>Σώμα τυπικά μακρύ και λεπτό με κοντά πόδια, κατάλληλο για κίνηση μέσω στενών διαδρόμων, όπως των μικροθηλαστικών-θηραμάτων.</a:t>
            </a:r>
          </a:p>
        </p:txBody>
      </p:sp>
      <p:sp>
        <p:nvSpPr>
          <p:cNvPr id="8" name="Text Box 6"/>
          <p:cNvSpPr txBox="1">
            <a:spLocks noChangeArrowheads="1"/>
          </p:cNvSpPr>
          <p:nvPr/>
        </p:nvSpPr>
        <p:spPr bwMode="auto">
          <a:xfrm>
            <a:off x="179512" y="2221704"/>
            <a:ext cx="85849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333399"/>
                </a:solidFill>
              </a:rPr>
              <a:t>  </a:t>
            </a:r>
            <a:r>
              <a:rPr lang="el-GR" sz="1700" b="1">
                <a:solidFill>
                  <a:schemeClr val="accent2"/>
                </a:solidFill>
              </a:rPr>
              <a:t>Λόγω της μεγάλης επιφάνειας σώματος </a:t>
            </a:r>
            <a:r>
              <a:rPr lang="el-GR" sz="1700" b="1">
                <a:solidFill>
                  <a:schemeClr val="accent2"/>
                </a:solidFill>
                <a:sym typeface="Wingdings" pitchFamily="2" charset="2"/>
              </a:rPr>
              <a:t> σημαντικές ενεργειακές απώλειες  υψηλός μεταβολικός ρυθμός  υψηλές απαιτήσεις λήψης τροφής. Οι μικρότερες νυφίτσες προσλαμβάνουν ημερησίως σε τροφή το 1/3 του βάρους τους. </a:t>
            </a:r>
            <a:endParaRPr lang="el-GR" sz="1700" b="1">
              <a:solidFill>
                <a:schemeClr val="accent2"/>
              </a:solidFill>
            </a:endParaRPr>
          </a:p>
        </p:txBody>
      </p:sp>
      <p:sp>
        <p:nvSpPr>
          <p:cNvPr id="10" name="Text Box 6"/>
          <p:cNvSpPr txBox="1">
            <a:spLocks noChangeArrowheads="1"/>
          </p:cNvSpPr>
          <p:nvPr/>
        </p:nvSpPr>
        <p:spPr bwMode="auto">
          <a:xfrm>
            <a:off x="179512" y="4437112"/>
            <a:ext cx="85849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333399"/>
                </a:solidFill>
              </a:rPr>
              <a:t>  Το τυπικό κρανίο είναι επίμηκες, πεπιεσμένο και σφηνοειδούς όψης με ποικιλία ως προς το μέγεθος, καθώς και τον αριθμό και τις προσαρμογές των δοντιών.</a:t>
            </a:r>
            <a:endParaRPr lang="el-GR" sz="1700" b="1">
              <a:solidFill>
                <a:schemeClr val="accent2"/>
              </a:solidFill>
            </a:endParaRPr>
          </a:p>
        </p:txBody>
      </p:sp>
      <p:pic>
        <p:nvPicPr>
          <p:cNvPr id="1027" name="Picture 3" descr="J:\1.Πανεπιστήμιο\Διδασκαλία\Προπτυχιακά\Πανίδα της Ελλάδος\source files\Σαρκοφάγα\mustelid skulls.jpg"/>
          <p:cNvPicPr>
            <a:picLocks noChangeAspect="1" noChangeArrowheads="1"/>
          </p:cNvPicPr>
          <p:nvPr/>
        </p:nvPicPr>
        <p:blipFill rotWithShape="1">
          <a:blip r:embed="rId3">
            <a:extLst>
              <a:ext uri="{28A0092B-C50C-407E-A947-70E740481C1C}">
                <a14:useLocalDpi xmlns:a14="http://schemas.microsoft.com/office/drawing/2010/main" val="0"/>
              </a:ext>
            </a:extLst>
          </a:blip>
          <a:srcRect t="72072" b="5664"/>
          <a:stretch/>
        </p:blipFill>
        <p:spPr bwMode="auto">
          <a:xfrm>
            <a:off x="6796046" y="5278841"/>
            <a:ext cx="2164868" cy="11024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3" descr="J:\1.Πανεπιστήμιο\Διδασκαλία\Προπτυχιακά\Πανίδα της Ελλάδος\source files\Σαρκοφάγα\mustelid skulls.jpg"/>
          <p:cNvPicPr>
            <a:picLocks noChangeAspect="1" noChangeArrowheads="1"/>
          </p:cNvPicPr>
          <p:nvPr/>
        </p:nvPicPr>
        <p:blipFill rotWithShape="1">
          <a:blip r:embed="rId3">
            <a:extLst>
              <a:ext uri="{28A0092B-C50C-407E-A947-70E740481C1C}">
                <a14:useLocalDpi xmlns:a14="http://schemas.microsoft.com/office/drawing/2010/main" val="0"/>
              </a:ext>
            </a:extLst>
          </a:blip>
          <a:srcRect t="46763" b="30693"/>
          <a:stretch/>
        </p:blipFill>
        <p:spPr bwMode="auto">
          <a:xfrm>
            <a:off x="3660045" y="5355158"/>
            <a:ext cx="1954090" cy="1007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3" descr="J:\1.Πανεπιστήμιο\Διδασκαλία\Προπτυχιακά\Πανίδα της Ελλάδος\source files\Σαρκοφάγα\mustelid skulls.jpg"/>
          <p:cNvPicPr>
            <a:picLocks noChangeAspect="1" noChangeArrowheads="1"/>
          </p:cNvPicPr>
          <p:nvPr/>
        </p:nvPicPr>
        <p:blipFill rotWithShape="1">
          <a:blip r:embed="rId3">
            <a:extLst>
              <a:ext uri="{28A0092B-C50C-407E-A947-70E740481C1C}">
                <a14:useLocalDpi xmlns:a14="http://schemas.microsoft.com/office/drawing/2010/main" val="0"/>
              </a:ext>
            </a:extLst>
          </a:blip>
          <a:srcRect b="79555"/>
          <a:stretch/>
        </p:blipFill>
        <p:spPr bwMode="auto">
          <a:xfrm>
            <a:off x="599157" y="5560384"/>
            <a:ext cx="1709886" cy="799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 Box 6"/>
          <p:cNvSpPr txBox="1">
            <a:spLocks noChangeArrowheads="1"/>
          </p:cNvSpPr>
          <p:nvPr/>
        </p:nvSpPr>
        <p:spPr bwMode="auto">
          <a:xfrm>
            <a:off x="200763" y="6445057"/>
            <a:ext cx="2506675" cy="33855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1600" b="1">
                <a:solidFill>
                  <a:srgbClr val="C00000"/>
                </a:solidFill>
              </a:rPr>
              <a:t>3/3   1/1   3/3   1/2 = 34</a:t>
            </a:r>
          </a:p>
        </p:txBody>
      </p:sp>
      <p:sp>
        <p:nvSpPr>
          <p:cNvPr id="18" name="Text Box 6"/>
          <p:cNvSpPr txBox="1">
            <a:spLocks noChangeArrowheads="1"/>
          </p:cNvSpPr>
          <p:nvPr/>
        </p:nvSpPr>
        <p:spPr bwMode="auto">
          <a:xfrm>
            <a:off x="3281576" y="6429612"/>
            <a:ext cx="2711028" cy="33855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1600" b="1">
                <a:solidFill>
                  <a:srgbClr val="C00000"/>
                </a:solidFill>
              </a:rPr>
              <a:t>3/3  1/1  4/3-4  1/2 = 36-38</a:t>
            </a:r>
          </a:p>
        </p:txBody>
      </p:sp>
      <p:sp>
        <p:nvSpPr>
          <p:cNvPr id="19" name="Text Box 6"/>
          <p:cNvSpPr txBox="1">
            <a:spLocks noChangeArrowheads="1"/>
          </p:cNvSpPr>
          <p:nvPr/>
        </p:nvSpPr>
        <p:spPr bwMode="auto">
          <a:xfrm>
            <a:off x="6732798" y="6445057"/>
            <a:ext cx="2291365" cy="33855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1600" b="1">
                <a:solidFill>
                  <a:srgbClr val="C00000"/>
                </a:solidFill>
              </a:rPr>
              <a:t>3/3  1/1  4/4  1/2 = 38</a:t>
            </a:r>
          </a:p>
        </p:txBody>
      </p:sp>
      <p:sp>
        <p:nvSpPr>
          <p:cNvPr id="20" name="Text Box 6"/>
          <p:cNvSpPr txBox="1">
            <a:spLocks noChangeArrowheads="1"/>
          </p:cNvSpPr>
          <p:nvPr/>
        </p:nvSpPr>
        <p:spPr bwMode="auto">
          <a:xfrm>
            <a:off x="6520155" y="4989710"/>
            <a:ext cx="2716651" cy="338554"/>
          </a:xfrm>
          <a:prstGeom prst="rect">
            <a:avLst/>
          </a:prstGeom>
          <a:noFill/>
          <a:ln>
            <a:noFill/>
          </a:ln>
          <a:effectLst/>
        </p:spPr>
        <p:txBody>
          <a:bodyPr wrap="square">
            <a:spAutoFit/>
          </a:bodyPr>
          <a:lstStyle/>
          <a:p>
            <a:pPr algn="ctr" fontAlgn="base">
              <a:spcBef>
                <a:spcPct val="0"/>
              </a:spcBef>
              <a:spcAft>
                <a:spcPct val="0"/>
              </a:spcAft>
            </a:pPr>
            <a:r>
              <a:rPr lang="el-GR" sz="1600" b="1">
                <a:solidFill>
                  <a:srgbClr val="C00000"/>
                </a:solidFill>
              </a:rPr>
              <a:t>Ασβός: </a:t>
            </a:r>
            <a:r>
              <a:rPr lang="en-US" sz="1600" b="1">
                <a:solidFill>
                  <a:srgbClr val="C00000"/>
                </a:solidFill>
              </a:rPr>
              <a:t>13 cm</a:t>
            </a:r>
            <a:endParaRPr lang="el-GR" sz="1600" b="1">
              <a:solidFill>
                <a:srgbClr val="C00000"/>
              </a:solidFill>
            </a:endParaRPr>
          </a:p>
        </p:txBody>
      </p:sp>
      <p:sp>
        <p:nvSpPr>
          <p:cNvPr id="21" name="Text Box 6"/>
          <p:cNvSpPr txBox="1">
            <a:spLocks noChangeArrowheads="1"/>
          </p:cNvSpPr>
          <p:nvPr/>
        </p:nvSpPr>
        <p:spPr bwMode="auto">
          <a:xfrm>
            <a:off x="3278765" y="5039017"/>
            <a:ext cx="2716651" cy="338554"/>
          </a:xfrm>
          <a:prstGeom prst="rect">
            <a:avLst/>
          </a:prstGeom>
          <a:noFill/>
          <a:ln>
            <a:noFill/>
          </a:ln>
          <a:effectLst/>
        </p:spPr>
        <p:txBody>
          <a:bodyPr wrap="square">
            <a:spAutoFit/>
          </a:bodyPr>
          <a:lstStyle/>
          <a:p>
            <a:pPr algn="ctr" fontAlgn="base">
              <a:spcBef>
                <a:spcPct val="0"/>
              </a:spcBef>
              <a:spcAft>
                <a:spcPct val="0"/>
              </a:spcAft>
            </a:pPr>
            <a:r>
              <a:rPr lang="el-GR" sz="1600" b="1">
                <a:solidFill>
                  <a:srgbClr val="C00000"/>
                </a:solidFill>
              </a:rPr>
              <a:t>Βίδρα: 12 </a:t>
            </a:r>
            <a:r>
              <a:rPr lang="en-US" sz="1600" b="1">
                <a:solidFill>
                  <a:srgbClr val="C00000"/>
                </a:solidFill>
              </a:rPr>
              <a:t>cm</a:t>
            </a:r>
            <a:endParaRPr lang="el-GR" sz="1600" b="1">
              <a:solidFill>
                <a:srgbClr val="C00000"/>
              </a:solidFill>
            </a:endParaRPr>
          </a:p>
        </p:txBody>
      </p:sp>
      <p:sp>
        <p:nvSpPr>
          <p:cNvPr id="22" name="Text Box 6"/>
          <p:cNvSpPr txBox="1">
            <a:spLocks noChangeArrowheads="1"/>
          </p:cNvSpPr>
          <p:nvPr/>
        </p:nvSpPr>
        <p:spPr bwMode="auto">
          <a:xfrm>
            <a:off x="306998" y="5239072"/>
            <a:ext cx="2294204" cy="338554"/>
          </a:xfrm>
          <a:prstGeom prst="rect">
            <a:avLst/>
          </a:prstGeom>
          <a:noFill/>
          <a:ln>
            <a:noFill/>
          </a:ln>
          <a:effectLst/>
        </p:spPr>
        <p:txBody>
          <a:bodyPr wrap="square">
            <a:spAutoFit/>
          </a:bodyPr>
          <a:lstStyle/>
          <a:p>
            <a:pPr algn="ctr" fontAlgn="base">
              <a:spcBef>
                <a:spcPct val="0"/>
              </a:spcBef>
              <a:spcAft>
                <a:spcPct val="0"/>
              </a:spcAft>
            </a:pPr>
            <a:r>
              <a:rPr lang="el-GR" sz="1600" b="1">
                <a:solidFill>
                  <a:srgbClr val="C00000"/>
                </a:solidFill>
              </a:rPr>
              <a:t>Νυφίτσα:</a:t>
            </a:r>
            <a:r>
              <a:rPr lang="en-US" sz="1600" b="1">
                <a:solidFill>
                  <a:srgbClr val="C00000"/>
                </a:solidFill>
              </a:rPr>
              <a:t> 4,4 cm</a:t>
            </a:r>
            <a:endParaRPr lang="el-GR" sz="1600" b="1">
              <a:solidFill>
                <a:srgbClr val="C00000"/>
              </a:solidFill>
            </a:endParaRPr>
          </a:p>
        </p:txBody>
      </p:sp>
      <p:sp>
        <p:nvSpPr>
          <p:cNvPr id="23" name="Text Box 6"/>
          <p:cNvSpPr txBox="1">
            <a:spLocks noChangeArrowheads="1"/>
          </p:cNvSpPr>
          <p:nvPr/>
        </p:nvSpPr>
        <p:spPr bwMode="auto">
          <a:xfrm>
            <a:off x="179512" y="3067798"/>
            <a:ext cx="8584988"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700" b="1">
                <a:solidFill>
                  <a:srgbClr val="333399"/>
                </a:solidFill>
              </a:rPr>
              <a:t>  </a:t>
            </a:r>
            <a:r>
              <a:rPr lang="el-GR" sz="1700" b="1">
                <a:solidFill>
                  <a:schemeClr val="accent2"/>
                </a:solidFill>
              </a:rPr>
              <a:t>Γενικά μοναχικά ζώα με ελάχιστες εξαιρέσεις (βίδρα, ασβός κ.ά.). Διαθέτουν ένα πολύπλοκο σύστημα επικοινωνίας, το οποίο βασίζεται σε χημικά σήματα, που εναποθέτονται σε φανερές θέσεις με τα ούρα, τα κόπρανα και με δερματικές εκκρίσεις. Επίσης, ειδικοί περιεδρικοί αδένες παράγουν δυσώδεις εκκρίσεις κατά την επίδειξη επιθετικότητας, άμυνας ή φόβου. </a:t>
            </a:r>
          </a:p>
        </p:txBody>
      </p:sp>
    </p:spTree>
    <p:extLst>
      <p:ext uri="{BB962C8B-B14F-4D97-AF65-F5344CB8AC3E}">
        <p14:creationId xmlns:p14="http://schemas.microsoft.com/office/powerpoint/2010/main" val="16188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ntr" presetSubtype="0" fill="hold" nodeType="withEffect">
                                  <p:stCondLst>
                                    <p:cond delay="0"/>
                                  </p:stCondLst>
                                  <p:childTnLst>
                                    <p:set>
                                      <p:cBhvr>
                                        <p:cTn id="55" dur="1" fill="hold">
                                          <p:stCondLst>
                                            <p:cond delay="0"/>
                                          </p:stCondLst>
                                        </p:cTn>
                                        <p:tgtEl>
                                          <p:spTgt spid="1027"/>
                                        </p:tgtEl>
                                        <p:attrNameLst>
                                          <p:attrName>style.visibility</p:attrName>
                                        </p:attrNameLst>
                                      </p:cBhvr>
                                      <p:to>
                                        <p:strVal val="visible"/>
                                      </p:to>
                                    </p:set>
                                    <p:animEffect transition="in" filter="fade">
                                      <p:cBhvr>
                                        <p:cTn id="5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7" grpId="0" animBg="1"/>
      <p:bldP spid="18" grpId="0" animBg="1"/>
      <p:bldP spid="19" grpId="0" animBg="1"/>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Mustelidae</a:t>
            </a:r>
            <a:r>
              <a:rPr lang="el-GR" sz="2800" b="1">
                <a:solidFill>
                  <a:srgbClr val="800000"/>
                </a:solidFill>
              </a:rPr>
              <a:t>: Φυλετικός διμορφισμός</a:t>
            </a:r>
            <a:endParaRPr lang="el-GR" b="1">
              <a:solidFill>
                <a:srgbClr val="000000"/>
              </a:solidFill>
            </a:endParaRPr>
          </a:p>
        </p:txBody>
      </p:sp>
      <p:sp>
        <p:nvSpPr>
          <p:cNvPr id="5" name="Text Box 6"/>
          <p:cNvSpPr txBox="1">
            <a:spLocks noChangeArrowheads="1"/>
          </p:cNvSpPr>
          <p:nvPr/>
        </p:nvSpPr>
        <p:spPr bwMode="auto">
          <a:xfrm>
            <a:off x="139171" y="1121219"/>
            <a:ext cx="43567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600" b="1">
                <a:solidFill>
                  <a:srgbClr val="333399"/>
                </a:solidFill>
              </a:rPr>
              <a:t>  </a:t>
            </a:r>
            <a:r>
              <a:rPr lang="el-GR" sz="1600" b="1">
                <a:solidFill>
                  <a:schemeClr val="accent2"/>
                </a:solidFill>
              </a:rPr>
              <a:t>Έντονη διαφορά μεγέθους μεταξύ των δύο φύλων, κυρίως στα πιο μικρόσωμα είδη.</a:t>
            </a:r>
          </a:p>
        </p:txBody>
      </p:sp>
      <p:pic>
        <p:nvPicPr>
          <p:cNvPr id="2050" name="Picture 2" descr="J:\1.Πανεπιστήμιο\Διδασκαλία\Προπτυχιακά\Πανίδα της Ελλάδος\source files\Σαρκοφάγα\male vs female mustel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885" y="1115350"/>
            <a:ext cx="3322555" cy="56980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Text Box 6"/>
          <p:cNvSpPr txBox="1">
            <a:spLocks noChangeArrowheads="1"/>
          </p:cNvSpPr>
          <p:nvPr/>
        </p:nvSpPr>
        <p:spPr bwMode="auto">
          <a:xfrm>
            <a:off x="139171" y="1913820"/>
            <a:ext cx="435676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600" b="1">
                <a:solidFill>
                  <a:srgbClr val="333399"/>
                </a:solidFill>
              </a:rPr>
              <a:t>  </a:t>
            </a:r>
            <a:r>
              <a:rPr lang="el-GR" sz="1600" b="1">
                <a:solidFill>
                  <a:schemeClr val="accent2"/>
                </a:solidFill>
              </a:rPr>
              <a:t>Πιθανώς, επιτρέπει την μείωση του θηρευτικού ανταγωνισμού μεταξύ των δύο φύλων, καθώς λόγω διαφορά μεγέθους, στοχεύουν σε διαφορετικά θηράματα. Μπορεί όμως αυτό να είναι αποτέλεσμα του διαφορετικού μεγέθους και όχι ο σκοπός.</a:t>
            </a:r>
          </a:p>
        </p:txBody>
      </p:sp>
      <p:sp>
        <p:nvSpPr>
          <p:cNvPr id="24" name="Text Box 6"/>
          <p:cNvSpPr txBox="1">
            <a:spLocks noChangeArrowheads="1"/>
          </p:cNvSpPr>
          <p:nvPr/>
        </p:nvSpPr>
        <p:spPr bwMode="auto">
          <a:xfrm>
            <a:off x="139171" y="3691306"/>
            <a:ext cx="435676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600" b="1">
                <a:solidFill>
                  <a:srgbClr val="333399"/>
                </a:solidFill>
              </a:rPr>
              <a:t>  </a:t>
            </a:r>
            <a:r>
              <a:rPr lang="el-GR" sz="1600" b="1">
                <a:solidFill>
                  <a:schemeClr val="accent2"/>
                </a:solidFill>
              </a:rPr>
              <a:t>Εναλλακτικά, τα θηλυκά ωφελούνται από το πιο μικρό τους μέγεθος, καθώς έχουν μικρότερες απαιτήσεις σε τροφή και συνεπώς μπορούν να αφιερώνουν λιγότερο χρόνο στο κυνήγι και περισσότερο στη φροντίδα των μικρών τους. </a:t>
            </a:r>
          </a:p>
        </p:txBody>
      </p:sp>
      <p:sp>
        <p:nvSpPr>
          <p:cNvPr id="25" name="Text Box 6"/>
          <p:cNvSpPr txBox="1">
            <a:spLocks noChangeArrowheads="1"/>
          </p:cNvSpPr>
          <p:nvPr/>
        </p:nvSpPr>
        <p:spPr bwMode="auto">
          <a:xfrm>
            <a:off x="152618" y="5468793"/>
            <a:ext cx="435676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1600" b="1">
                <a:solidFill>
                  <a:srgbClr val="333399"/>
                </a:solidFill>
              </a:rPr>
              <a:t>  </a:t>
            </a:r>
            <a:r>
              <a:rPr lang="el-GR" sz="1600" b="1">
                <a:solidFill>
                  <a:schemeClr val="accent2"/>
                </a:solidFill>
              </a:rPr>
              <a:t>Αντιστοίχως, για τα αρσενικά, που ανταγωνίζονται άλλα άτομα του ιδίου φύλου για τα θηλυκά και για τις καλύτερες επικράτειες, το μεγάλο μέγεθος αποτελεί προσόν.</a:t>
            </a:r>
          </a:p>
        </p:txBody>
      </p:sp>
    </p:spTree>
    <p:extLst>
      <p:ext uri="{BB962C8B-B14F-4D97-AF65-F5344CB8AC3E}">
        <p14:creationId xmlns:p14="http://schemas.microsoft.com/office/powerpoint/2010/main" val="336827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p:bldP spid="25" grpId="0"/>
    </p:bld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Προβολή στην οθόνη (4:3)</PresentationFormat>
  <Slides>60</Slides>
  <Notes>60</Notes>
  <HiddenSlides>0</HiddenSlides>
  <ScaleCrop>false</ScaleCrop>
  <HeadingPairs>
    <vt:vector size="4" baseType="variant">
      <vt:variant>
        <vt:lpstr>Θέμα</vt:lpstr>
      </vt:variant>
      <vt:variant>
        <vt:i4>1</vt:i4>
      </vt:variant>
      <vt:variant>
        <vt:lpstr>Τίτλοι διαφανειών</vt:lpstr>
      </vt:variant>
      <vt:variant>
        <vt:i4>60</vt:i4>
      </vt:variant>
    </vt:vector>
  </HeadingPairs>
  <TitlesOfParts>
    <vt:vector size="61" baseType="lpstr">
      <vt:lpstr>Προεπιλεγμένη σχεδίαση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Γιώργος Μήτσαινας</dc:creator>
  <cp:revision>8</cp:revision>
  <dcterms:created xsi:type="dcterms:W3CDTF">2014-04-08T09:10:10Z</dcterms:created>
  <dcterms:modified xsi:type="dcterms:W3CDTF">2023-06-08T16:24:43Z</dcterms:modified>
</cp:coreProperties>
</file>