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7" r:id="rId2"/>
    <p:sldId id="267" r:id="rId3"/>
    <p:sldId id="266" r:id="rId4"/>
    <p:sldId id="328" r:id="rId5"/>
    <p:sldId id="268" r:id="rId6"/>
    <p:sldId id="421" r:id="rId7"/>
    <p:sldId id="331" r:id="rId8"/>
    <p:sldId id="419" r:id="rId9"/>
    <p:sldId id="420" r:id="rId10"/>
    <p:sldId id="422" r:id="rId11"/>
    <p:sldId id="423" r:id="rId12"/>
    <p:sldId id="425" r:id="rId13"/>
    <p:sldId id="424" r:id="rId14"/>
    <p:sldId id="426" r:id="rId15"/>
    <p:sldId id="427" r:id="rId16"/>
    <p:sldId id="330" r:id="rId17"/>
    <p:sldId id="428" r:id="rId18"/>
    <p:sldId id="433" r:id="rId19"/>
    <p:sldId id="435" r:id="rId20"/>
    <p:sldId id="434" r:id="rId21"/>
    <p:sldId id="429" r:id="rId22"/>
    <p:sldId id="430" r:id="rId23"/>
    <p:sldId id="431" r:id="rId24"/>
    <p:sldId id="432" r:id="rId25"/>
    <p:sldId id="436" r:id="rId26"/>
    <p:sldId id="437" r:id="rId27"/>
    <p:sldId id="438" r:id="rId28"/>
    <p:sldId id="439" r:id="rId29"/>
    <p:sldId id="440" r:id="rId30"/>
    <p:sldId id="442" r:id="rId31"/>
    <p:sldId id="441" r:id="rId32"/>
    <p:sldId id="443" r:id="rId33"/>
    <p:sldId id="444" r:id="rId34"/>
    <p:sldId id="445" r:id="rId35"/>
    <p:sldId id="447" r:id="rId36"/>
    <p:sldId id="448" r:id="rId37"/>
    <p:sldId id="446" r:id="rId38"/>
    <p:sldId id="449" r:id="rId39"/>
    <p:sldId id="450" r:id="rId40"/>
    <p:sldId id="451" r:id="rId41"/>
    <p:sldId id="452" r:id="rId42"/>
    <p:sldId id="453" r:id="rId43"/>
    <p:sldId id="454" r:id="rId44"/>
    <p:sldId id="455" r:id="rId45"/>
    <p:sldId id="456" r:id="rId46"/>
    <p:sldId id="457" r:id="rId47"/>
    <p:sldId id="458" r:id="rId48"/>
    <p:sldId id="459" r:id="rId49"/>
    <p:sldId id="460" r:id="rId50"/>
    <p:sldId id="461" r:id="rId51"/>
    <p:sldId id="462" r:id="rId52"/>
  </p:sldIdLst>
  <p:sldSz cx="9144000" cy="6858000" type="screen4x3"/>
  <p:notesSz cx="6797675" cy="9872663"/>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DBE327-CC26-E68A-2BE8-E2ED3F8DD8FB}" v="2" dt="2023-06-05T04:52:08.189"/>
    <p1510:client id="{A9FBA0E5-797A-032C-1973-04AB3820945F}" v="6" dt="2023-06-02T10:23:12.010"/>
    <p1510:client id="{AA8AEE13-A032-90EB-1BA0-BC3A299C42CB}" v="15" dt="2023-06-08T14:46:12.773"/>
    <p1510:client id="{BAE69529-96D0-00A0-B772-264C5504A3EC}" v="1" dt="2023-06-06T23:47:43.786"/>
    <p1510:client id="{C6F9B7CD-DFC5-1F73-6A49-11C79D5AB52E}" v="12" dt="2023-06-02T17:03:04.5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Επισκέπτης" userId="S::urn:spo:anon#bd6c8f493ca29be1bd8dfed21232685d202a3ff229f21897eb432f75766699f2::" providerId="AD" clId="Web-{50DBE327-CC26-E68A-2BE8-E2ED3F8DD8FB}"/>
    <pc:docChg chg="modSld">
      <pc:chgData name="Επισκέπτης" userId="S::urn:spo:anon#bd6c8f493ca29be1bd8dfed21232685d202a3ff229f21897eb432f75766699f2::" providerId="AD" clId="Web-{50DBE327-CC26-E68A-2BE8-E2ED3F8DD8FB}" dt="2023-06-05T04:52:08.189" v="1" actId="1076"/>
      <pc:docMkLst>
        <pc:docMk/>
      </pc:docMkLst>
      <pc:sldChg chg="modSp">
        <pc:chgData name="Επισκέπτης" userId="S::urn:spo:anon#bd6c8f493ca29be1bd8dfed21232685d202a3ff229f21897eb432f75766699f2::" providerId="AD" clId="Web-{50DBE327-CC26-E68A-2BE8-E2ED3F8DD8FB}" dt="2023-06-05T04:52:08.189" v="1" actId="1076"/>
        <pc:sldMkLst>
          <pc:docMk/>
          <pc:sldMk cId="4009174103" sldId="330"/>
        </pc:sldMkLst>
        <pc:picChg chg="mod">
          <ac:chgData name="Επισκέπτης" userId="S::urn:spo:anon#bd6c8f493ca29be1bd8dfed21232685d202a3ff229f21897eb432f75766699f2::" providerId="AD" clId="Web-{50DBE327-CC26-E68A-2BE8-E2ED3F8DD8FB}" dt="2023-06-05T04:52:08.189" v="1" actId="1076"/>
          <ac:picMkLst>
            <pc:docMk/>
            <pc:sldMk cId="4009174103" sldId="330"/>
            <ac:picMk id="9218" creationId="{00000000-0000-0000-0000-000000000000}"/>
          </ac:picMkLst>
        </pc:picChg>
      </pc:sldChg>
    </pc:docChg>
  </pc:docChgLst>
  <pc:docChgLst>
    <pc:chgData name="Επισκέπτης" userId="S::urn:spo:anon#bd6c8f493ca29be1bd8dfed21232685d202a3ff229f21897eb432f75766699f2::" providerId="AD" clId="Web-{C6F9B7CD-DFC5-1F73-6A49-11C79D5AB52E}"/>
    <pc:docChg chg="modSld">
      <pc:chgData name="Επισκέπτης" userId="S::urn:spo:anon#bd6c8f493ca29be1bd8dfed21232685d202a3ff229f21897eb432f75766699f2::" providerId="AD" clId="Web-{C6F9B7CD-DFC5-1F73-6A49-11C79D5AB52E}" dt="2023-06-02T17:03:04.531" v="11" actId="1076"/>
      <pc:docMkLst>
        <pc:docMk/>
      </pc:docMkLst>
      <pc:sldChg chg="modSp">
        <pc:chgData name="Επισκέπτης" userId="S::urn:spo:anon#bd6c8f493ca29be1bd8dfed21232685d202a3ff229f21897eb432f75766699f2::" providerId="AD" clId="Web-{C6F9B7CD-DFC5-1F73-6A49-11C79D5AB52E}" dt="2023-06-02T17:03:04.531" v="11" actId="1076"/>
        <pc:sldMkLst>
          <pc:docMk/>
          <pc:sldMk cId="3289524849" sldId="449"/>
        </pc:sldMkLst>
        <pc:spChg chg="mod">
          <ac:chgData name="Επισκέπτης" userId="S::urn:spo:anon#bd6c8f493ca29be1bd8dfed21232685d202a3ff229f21897eb432f75766699f2::" providerId="AD" clId="Web-{C6F9B7CD-DFC5-1F73-6A49-11C79D5AB52E}" dt="2023-06-02T17:03:04.531" v="11" actId="1076"/>
          <ac:spMkLst>
            <pc:docMk/>
            <pc:sldMk cId="3289524849" sldId="449"/>
            <ac:spMk id="13" creationId="{00000000-0000-0000-0000-000000000000}"/>
          </ac:spMkLst>
        </pc:spChg>
      </pc:sldChg>
    </pc:docChg>
  </pc:docChgLst>
  <pc:docChgLst>
    <pc:chgData name="Guest User" userId="S::urn:spo:anon#bd6c8f493ca29be1bd8dfed21232685d202a3ff229f21897eb432f75766699f2::" providerId="AD" clId="Web-{A9FBA0E5-797A-032C-1973-04AB3820945F}"/>
    <pc:docChg chg="modSld">
      <pc:chgData name="Guest User" userId="S::urn:spo:anon#bd6c8f493ca29be1bd8dfed21232685d202a3ff229f21897eb432f75766699f2::" providerId="AD" clId="Web-{A9FBA0E5-797A-032C-1973-04AB3820945F}" dt="2023-06-02T10:23:12.010" v="5" actId="1076"/>
      <pc:docMkLst>
        <pc:docMk/>
      </pc:docMkLst>
      <pc:sldChg chg="modSp">
        <pc:chgData name="Guest User" userId="S::urn:spo:anon#bd6c8f493ca29be1bd8dfed21232685d202a3ff229f21897eb432f75766699f2::" providerId="AD" clId="Web-{A9FBA0E5-797A-032C-1973-04AB3820945F}" dt="2023-06-02T10:23:12.010" v="5" actId="1076"/>
        <pc:sldMkLst>
          <pc:docMk/>
          <pc:sldMk cId="282078595" sldId="430"/>
        </pc:sldMkLst>
        <pc:spChg chg="mod">
          <ac:chgData name="Guest User" userId="S::urn:spo:anon#bd6c8f493ca29be1bd8dfed21232685d202a3ff229f21897eb432f75766699f2::" providerId="AD" clId="Web-{A9FBA0E5-797A-032C-1973-04AB3820945F}" dt="2023-06-02T10:23:12.010" v="5" actId="1076"/>
          <ac:spMkLst>
            <pc:docMk/>
            <pc:sldMk cId="282078595" sldId="430"/>
            <ac:spMk id="10" creationId="{00000000-0000-0000-0000-000000000000}"/>
          </ac:spMkLst>
        </pc:spChg>
        <pc:spChg chg="mod">
          <ac:chgData name="Guest User" userId="S::urn:spo:anon#bd6c8f493ca29be1bd8dfed21232685d202a3ff229f21897eb432f75766699f2::" providerId="AD" clId="Web-{A9FBA0E5-797A-032C-1973-04AB3820945F}" dt="2023-06-02T10:21:15.318" v="2" actId="1076"/>
          <ac:spMkLst>
            <pc:docMk/>
            <pc:sldMk cId="282078595" sldId="430"/>
            <ac:spMk id="16" creationId="{00000000-0000-0000-0000-000000000000}"/>
          </ac:spMkLst>
        </pc:spChg>
        <pc:spChg chg="mod">
          <ac:chgData name="Guest User" userId="S::urn:spo:anon#bd6c8f493ca29be1bd8dfed21232685d202a3ff229f21897eb432f75766699f2::" providerId="AD" clId="Web-{A9FBA0E5-797A-032C-1973-04AB3820945F}" dt="2023-06-02T10:23:03.697" v="4" actId="1076"/>
          <ac:spMkLst>
            <pc:docMk/>
            <pc:sldMk cId="282078595" sldId="430"/>
            <ac:spMk id="18" creationId="{00000000-0000-0000-0000-000000000000}"/>
          </ac:spMkLst>
        </pc:spChg>
      </pc:sldChg>
    </pc:docChg>
  </pc:docChgLst>
  <pc:docChgLst>
    <pc:chgData name="Επισκέπτης" userId="S::urn:spo:anon#bd6c8f493ca29be1bd8dfed21232685d202a3ff229f21897eb432f75766699f2::" providerId="AD" clId="Web-{AA8AEE13-A032-90EB-1BA0-BC3A299C42CB}"/>
    <pc:docChg chg="modSld">
      <pc:chgData name="Επισκέπτης" userId="S::urn:spo:anon#bd6c8f493ca29be1bd8dfed21232685d202a3ff229f21897eb432f75766699f2::" providerId="AD" clId="Web-{AA8AEE13-A032-90EB-1BA0-BC3A299C42CB}" dt="2023-06-08T14:46:12.773" v="14" actId="1076"/>
      <pc:docMkLst>
        <pc:docMk/>
      </pc:docMkLst>
      <pc:sldChg chg="modSp">
        <pc:chgData name="Επισκέπτης" userId="S::urn:spo:anon#bd6c8f493ca29be1bd8dfed21232685d202a3ff229f21897eb432f75766699f2::" providerId="AD" clId="Web-{AA8AEE13-A032-90EB-1BA0-BC3A299C42CB}" dt="2023-06-08T10:52:18.146" v="2" actId="1076"/>
        <pc:sldMkLst>
          <pc:docMk/>
          <pc:sldMk cId="4009174103" sldId="330"/>
        </pc:sldMkLst>
        <pc:picChg chg="mod">
          <ac:chgData name="Επισκέπτης" userId="S::urn:spo:anon#bd6c8f493ca29be1bd8dfed21232685d202a3ff229f21897eb432f75766699f2::" providerId="AD" clId="Web-{AA8AEE13-A032-90EB-1BA0-BC3A299C42CB}" dt="2023-06-08T10:01:30.458" v="0" actId="1076"/>
          <ac:picMkLst>
            <pc:docMk/>
            <pc:sldMk cId="4009174103" sldId="330"/>
            <ac:picMk id="9218" creationId="{00000000-0000-0000-0000-000000000000}"/>
          </ac:picMkLst>
        </pc:picChg>
        <pc:picChg chg="mod">
          <ac:chgData name="Επισκέπτης" userId="S::urn:spo:anon#bd6c8f493ca29be1bd8dfed21232685d202a3ff229f21897eb432f75766699f2::" providerId="AD" clId="Web-{AA8AEE13-A032-90EB-1BA0-BC3A299C42CB}" dt="2023-06-08T10:52:18.146" v="2" actId="1076"/>
          <ac:picMkLst>
            <pc:docMk/>
            <pc:sldMk cId="4009174103" sldId="330"/>
            <ac:picMk id="9219" creationId="{00000000-0000-0000-0000-000000000000}"/>
          </ac:picMkLst>
        </pc:picChg>
      </pc:sldChg>
      <pc:sldChg chg="modSp">
        <pc:chgData name="Επισκέπτης" userId="S::urn:spo:anon#bd6c8f493ca29be1bd8dfed21232685d202a3ff229f21897eb432f75766699f2::" providerId="AD" clId="Web-{AA8AEE13-A032-90EB-1BA0-BC3A299C42CB}" dt="2023-06-08T12:16:01.756" v="11" actId="1076"/>
        <pc:sldMkLst>
          <pc:docMk/>
          <pc:sldMk cId="282078595" sldId="430"/>
        </pc:sldMkLst>
        <pc:spChg chg="mod">
          <ac:chgData name="Επισκέπτης" userId="S::urn:spo:anon#bd6c8f493ca29be1bd8dfed21232685d202a3ff229f21897eb432f75766699f2::" providerId="AD" clId="Web-{AA8AEE13-A032-90EB-1BA0-BC3A299C42CB}" dt="2023-06-08T12:13:23.002" v="8" actId="1076"/>
          <ac:spMkLst>
            <pc:docMk/>
            <pc:sldMk cId="282078595" sldId="430"/>
            <ac:spMk id="13" creationId="{00000000-0000-0000-0000-000000000000}"/>
          </ac:spMkLst>
        </pc:spChg>
        <pc:spChg chg="mod">
          <ac:chgData name="Επισκέπτης" userId="S::urn:spo:anon#bd6c8f493ca29be1bd8dfed21232685d202a3ff229f21897eb432f75766699f2::" providerId="AD" clId="Web-{AA8AEE13-A032-90EB-1BA0-BC3A299C42CB}" dt="2023-06-08T12:15:56.490" v="10" actId="1076"/>
          <ac:spMkLst>
            <pc:docMk/>
            <pc:sldMk cId="282078595" sldId="430"/>
            <ac:spMk id="16" creationId="{00000000-0000-0000-0000-000000000000}"/>
          </ac:spMkLst>
        </pc:spChg>
        <pc:spChg chg="mod">
          <ac:chgData name="Επισκέπτης" userId="S::urn:spo:anon#bd6c8f493ca29be1bd8dfed21232685d202a3ff229f21897eb432f75766699f2::" providerId="AD" clId="Web-{AA8AEE13-A032-90EB-1BA0-BC3A299C42CB}" dt="2023-06-08T12:16:01.756" v="11" actId="1076"/>
          <ac:spMkLst>
            <pc:docMk/>
            <pc:sldMk cId="282078595" sldId="430"/>
            <ac:spMk id="18" creationId="{00000000-0000-0000-0000-000000000000}"/>
          </ac:spMkLst>
        </pc:spChg>
        <pc:picChg chg="mod">
          <ac:chgData name="Επισκέπτης" userId="S::urn:spo:anon#bd6c8f493ca29be1bd8dfed21232685d202a3ff229f21897eb432f75766699f2::" providerId="AD" clId="Web-{AA8AEE13-A032-90EB-1BA0-BC3A299C42CB}" dt="2023-06-08T12:13:28.642" v="9" actId="1076"/>
          <ac:picMkLst>
            <pc:docMk/>
            <pc:sldMk cId="282078595" sldId="430"/>
            <ac:picMk id="32" creationId="{00000000-0000-0000-0000-000000000000}"/>
          </ac:picMkLst>
        </pc:picChg>
      </pc:sldChg>
      <pc:sldChg chg="modSp">
        <pc:chgData name="Επισκέπτης" userId="S::urn:spo:anon#bd6c8f493ca29be1bd8dfed21232685d202a3ff229f21897eb432f75766699f2::" providerId="AD" clId="Web-{AA8AEE13-A032-90EB-1BA0-BC3A299C42CB}" dt="2023-06-08T14:46:12.773" v="14" actId="1076"/>
        <pc:sldMkLst>
          <pc:docMk/>
          <pc:sldMk cId="2621275303" sldId="454"/>
        </pc:sldMkLst>
        <pc:picChg chg="mod">
          <ac:chgData name="Επισκέπτης" userId="S::urn:spo:anon#bd6c8f493ca29be1bd8dfed21232685d202a3ff229f21897eb432f75766699f2::" providerId="AD" clId="Web-{AA8AEE13-A032-90EB-1BA0-BC3A299C42CB}" dt="2023-06-08T14:44:42.849" v="13" actId="1076"/>
          <ac:picMkLst>
            <pc:docMk/>
            <pc:sldMk cId="2621275303" sldId="454"/>
            <ac:picMk id="1026" creationId="{00000000-0000-0000-0000-000000000000}"/>
          </ac:picMkLst>
        </pc:picChg>
        <pc:picChg chg="mod">
          <ac:chgData name="Επισκέπτης" userId="S::urn:spo:anon#bd6c8f493ca29be1bd8dfed21232685d202a3ff229f21897eb432f75766699f2::" providerId="AD" clId="Web-{AA8AEE13-A032-90EB-1BA0-BC3A299C42CB}" dt="2023-06-08T14:46:12.773" v="14" actId="1076"/>
          <ac:picMkLst>
            <pc:docMk/>
            <pc:sldMk cId="2621275303" sldId="454"/>
            <ac:picMk id="1029" creationId="{00000000-0000-0000-0000-000000000000}"/>
          </ac:picMkLst>
        </pc:picChg>
      </pc:sldChg>
      <pc:sldChg chg="modSp">
        <pc:chgData name="Επισκέπτης" userId="S::urn:spo:anon#bd6c8f493ca29be1bd8dfed21232685d202a3ff229f21897eb432f75766699f2::" providerId="AD" clId="Web-{AA8AEE13-A032-90EB-1BA0-BC3A299C42CB}" dt="2023-06-08T14:35:43.537" v="12" actId="1076"/>
        <pc:sldMkLst>
          <pc:docMk/>
          <pc:sldMk cId="3053544014" sldId="455"/>
        </pc:sldMkLst>
        <pc:picChg chg="mod">
          <ac:chgData name="Επισκέπτης" userId="S::urn:spo:anon#bd6c8f493ca29be1bd8dfed21232685d202a3ff229f21897eb432f75766699f2::" providerId="AD" clId="Web-{AA8AEE13-A032-90EB-1BA0-BC3A299C42CB}" dt="2023-06-08T14:35:43.537" v="12" actId="1076"/>
          <ac:picMkLst>
            <pc:docMk/>
            <pc:sldMk cId="3053544014" sldId="455"/>
            <ac:picMk id="3075" creationId="{00000000-0000-0000-0000-000000000000}"/>
          </ac:picMkLst>
        </pc:picChg>
      </pc:sldChg>
    </pc:docChg>
  </pc:docChgLst>
  <pc:docChgLst>
    <pc:chgData name="ΔΗΜΗΤΡΙΟΥ ΕΜΙΛΥ" userId="S::up1078346@upatras.gr::dda37bc1-f6c3-405d-afbb-c178bfa70452" providerId="AD" clId="Web-{BAE69529-96D0-00A0-B772-264C5504A3EC}"/>
    <pc:docChg chg="modSld">
      <pc:chgData name="ΔΗΜΗΤΡΙΟΥ ΕΜΙΛΥ" userId="S::up1078346@upatras.gr::dda37bc1-f6c3-405d-afbb-c178bfa70452" providerId="AD" clId="Web-{BAE69529-96D0-00A0-B772-264C5504A3EC}" dt="2023-06-06T23:47:43.786" v="0" actId="1076"/>
      <pc:docMkLst>
        <pc:docMk/>
      </pc:docMkLst>
      <pc:sldChg chg="modSp">
        <pc:chgData name="ΔΗΜΗΤΡΙΟΥ ΕΜΙΛΥ" userId="S::up1078346@upatras.gr::dda37bc1-f6c3-405d-afbb-c178bfa70452" providerId="AD" clId="Web-{BAE69529-96D0-00A0-B772-264C5504A3EC}" dt="2023-06-06T23:47:43.786" v="0" actId="1076"/>
        <pc:sldMkLst>
          <pc:docMk/>
          <pc:sldMk cId="4009174103" sldId="330"/>
        </pc:sldMkLst>
        <pc:picChg chg="mod">
          <ac:chgData name="ΔΗΜΗΤΡΙΟΥ ΕΜΙΛΥ" userId="S::up1078346@upatras.gr::dda37bc1-f6c3-405d-afbb-c178bfa70452" providerId="AD" clId="Web-{BAE69529-96D0-00A0-B772-264C5504A3EC}" dt="2023-06-06T23:47:43.786" v="0" actId="1076"/>
          <ac:picMkLst>
            <pc:docMk/>
            <pc:sldMk cId="4009174103" sldId="330"/>
            <ac:picMk id="9218"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45659" cy="493634"/>
          </a:xfrm>
          <a:prstGeom prst="rect">
            <a:avLst/>
          </a:prstGeom>
        </p:spPr>
        <p:txBody>
          <a:bodyPr vert="horz" lIns="90142" tIns="45071" rIns="90142" bIns="45071" rtlCol="0"/>
          <a:lstStyle>
            <a:lvl1pPr algn="l">
              <a:defRPr sz="1200"/>
            </a:lvl1pPr>
          </a:lstStyle>
          <a:p>
            <a:endParaRPr lang="el-GR"/>
          </a:p>
        </p:txBody>
      </p:sp>
      <p:sp>
        <p:nvSpPr>
          <p:cNvPr id="3" name="Θέση ημερομηνίας 2"/>
          <p:cNvSpPr>
            <a:spLocks noGrp="1"/>
          </p:cNvSpPr>
          <p:nvPr>
            <p:ph type="dt" idx="1"/>
          </p:nvPr>
        </p:nvSpPr>
        <p:spPr>
          <a:xfrm>
            <a:off x="3850443" y="0"/>
            <a:ext cx="2945659" cy="493634"/>
          </a:xfrm>
          <a:prstGeom prst="rect">
            <a:avLst/>
          </a:prstGeom>
        </p:spPr>
        <p:txBody>
          <a:bodyPr vert="horz" lIns="90142" tIns="45071" rIns="90142" bIns="45071" rtlCol="0"/>
          <a:lstStyle>
            <a:lvl1pPr algn="r">
              <a:defRPr sz="1200"/>
            </a:lvl1pPr>
          </a:lstStyle>
          <a:p>
            <a:fld id="{80DCE617-FFE5-481D-93D7-9CB6C76BD841}" type="datetimeFigureOut">
              <a:rPr lang="el-GR" smtClean="0"/>
              <a:t>8/6/2023</a:t>
            </a:fld>
            <a:endParaRPr lang="el-GR"/>
          </a:p>
        </p:txBody>
      </p:sp>
      <p:sp>
        <p:nvSpPr>
          <p:cNvPr id="4" name="Θέση εικόνας διαφάνειας 3"/>
          <p:cNvSpPr>
            <a:spLocks noGrp="1" noRot="1" noChangeAspect="1"/>
          </p:cNvSpPr>
          <p:nvPr>
            <p:ph type="sldImg" idx="2"/>
          </p:nvPr>
        </p:nvSpPr>
        <p:spPr>
          <a:xfrm>
            <a:off x="931863" y="741363"/>
            <a:ext cx="4933950" cy="3700462"/>
          </a:xfrm>
          <a:prstGeom prst="rect">
            <a:avLst/>
          </a:prstGeom>
          <a:noFill/>
          <a:ln w="12700">
            <a:solidFill>
              <a:prstClr val="black"/>
            </a:solidFill>
          </a:ln>
        </p:spPr>
        <p:txBody>
          <a:bodyPr vert="horz" lIns="90142" tIns="45071" rIns="90142" bIns="45071" rtlCol="0" anchor="ctr"/>
          <a:lstStyle/>
          <a:p>
            <a:endParaRPr lang="el-GR"/>
          </a:p>
        </p:txBody>
      </p:sp>
      <p:sp>
        <p:nvSpPr>
          <p:cNvPr id="5" name="Θέση σημειώσεων 4"/>
          <p:cNvSpPr>
            <a:spLocks noGrp="1"/>
          </p:cNvSpPr>
          <p:nvPr>
            <p:ph type="body" sz="quarter" idx="3"/>
          </p:nvPr>
        </p:nvSpPr>
        <p:spPr>
          <a:xfrm>
            <a:off x="679768" y="4689516"/>
            <a:ext cx="5438140" cy="4442699"/>
          </a:xfrm>
          <a:prstGeom prst="rect">
            <a:avLst/>
          </a:prstGeom>
        </p:spPr>
        <p:txBody>
          <a:bodyPr vert="horz" lIns="90142" tIns="45071" rIns="90142" bIns="45071"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9377317"/>
            <a:ext cx="2945659" cy="493634"/>
          </a:xfrm>
          <a:prstGeom prst="rect">
            <a:avLst/>
          </a:prstGeom>
        </p:spPr>
        <p:txBody>
          <a:bodyPr vert="horz" lIns="90142" tIns="45071" rIns="90142" bIns="45071"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50443" y="9377317"/>
            <a:ext cx="2945659" cy="493634"/>
          </a:xfrm>
          <a:prstGeom prst="rect">
            <a:avLst/>
          </a:prstGeom>
        </p:spPr>
        <p:txBody>
          <a:bodyPr vert="horz" lIns="90142" tIns="45071" rIns="90142" bIns="45071" rtlCol="0" anchor="b"/>
          <a:lstStyle>
            <a:lvl1pPr algn="r">
              <a:defRPr sz="1200"/>
            </a:lvl1pPr>
          </a:lstStyle>
          <a:p>
            <a:fld id="{B141215A-E5BC-4665-918F-2AEA2ACBAF10}" type="slidenum">
              <a:rPr lang="el-GR" smtClean="0"/>
              <a:t>‹#›</a:t>
            </a:fld>
            <a:endParaRPr lang="el-GR"/>
          </a:p>
        </p:txBody>
      </p:sp>
    </p:spTree>
    <p:extLst>
      <p:ext uri="{BB962C8B-B14F-4D97-AF65-F5344CB8AC3E}">
        <p14:creationId xmlns:p14="http://schemas.microsoft.com/office/powerpoint/2010/main" val="1509888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1ABBD649-8687-4233-B12A-918B5773FB43}" type="slidenum">
              <a:rPr lang="el-GR">
                <a:solidFill>
                  <a:prstClr val="black"/>
                </a:solidFill>
              </a:rPr>
              <a:pPr/>
              <a:t>1</a:t>
            </a:fld>
            <a:endParaRPr lang="el-GR">
              <a:solidFill>
                <a:prstClr val="black"/>
              </a:solidFill>
            </a:endParaRPr>
          </a:p>
        </p:txBody>
      </p:sp>
    </p:spTree>
    <p:extLst>
      <p:ext uri="{BB962C8B-B14F-4D97-AF65-F5344CB8AC3E}">
        <p14:creationId xmlns:p14="http://schemas.microsoft.com/office/powerpoint/2010/main" val="2505065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10</a:t>
            </a:fld>
            <a:endParaRPr lang="el-GR"/>
          </a:p>
        </p:txBody>
      </p:sp>
    </p:spTree>
    <p:extLst>
      <p:ext uri="{BB962C8B-B14F-4D97-AF65-F5344CB8AC3E}">
        <p14:creationId xmlns:p14="http://schemas.microsoft.com/office/powerpoint/2010/main" val="2281768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11</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12</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13</a:t>
            </a:fld>
            <a:endParaRPr lang="el-GR"/>
          </a:p>
        </p:txBody>
      </p:sp>
    </p:spTree>
    <p:extLst>
      <p:ext uri="{BB962C8B-B14F-4D97-AF65-F5344CB8AC3E}">
        <p14:creationId xmlns:p14="http://schemas.microsoft.com/office/powerpoint/2010/main" val="3911086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1ABBD649-8687-4233-B12A-918B5773FB43}" type="slidenum">
              <a:rPr lang="el-GR">
                <a:solidFill>
                  <a:prstClr val="black"/>
                </a:solidFill>
              </a:rPr>
              <a:pPr/>
              <a:t>14</a:t>
            </a:fld>
            <a:endParaRPr lang="el-GR">
              <a:solidFill>
                <a:prstClr val="black"/>
              </a:solidFill>
            </a:endParaRPr>
          </a:p>
        </p:txBody>
      </p:sp>
    </p:spTree>
    <p:extLst>
      <p:ext uri="{BB962C8B-B14F-4D97-AF65-F5344CB8AC3E}">
        <p14:creationId xmlns:p14="http://schemas.microsoft.com/office/powerpoint/2010/main" val="22617682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15</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16</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17</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18</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19</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1ABBD649-8687-4233-B12A-918B5773FB43}" type="slidenum">
              <a:rPr lang="el-GR">
                <a:solidFill>
                  <a:prstClr val="black"/>
                </a:solidFill>
              </a:rPr>
              <a:pPr/>
              <a:t>2</a:t>
            </a:fld>
            <a:endParaRPr lang="el-GR">
              <a:solidFill>
                <a:prstClr val="black"/>
              </a:solidFill>
            </a:endParaRPr>
          </a:p>
        </p:txBody>
      </p:sp>
    </p:spTree>
    <p:extLst>
      <p:ext uri="{BB962C8B-B14F-4D97-AF65-F5344CB8AC3E}">
        <p14:creationId xmlns:p14="http://schemas.microsoft.com/office/powerpoint/2010/main" val="2261768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20</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21</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22</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23</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24</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25</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26</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27</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28</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29</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30</a:t>
            </a:fld>
            <a:endParaRPr lang="el-GR"/>
          </a:p>
        </p:txBody>
      </p:sp>
    </p:spTree>
    <p:extLst>
      <p:ext uri="{BB962C8B-B14F-4D97-AF65-F5344CB8AC3E}">
        <p14:creationId xmlns:p14="http://schemas.microsoft.com/office/powerpoint/2010/main" val="1447857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31</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32</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33</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34</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35</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36</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37</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38</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39</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a:t>
            </a:fld>
            <a:endParaRPr lang="el-GR"/>
          </a:p>
        </p:txBody>
      </p:sp>
    </p:spTree>
    <p:extLst>
      <p:ext uri="{BB962C8B-B14F-4D97-AF65-F5344CB8AC3E}">
        <p14:creationId xmlns:p14="http://schemas.microsoft.com/office/powerpoint/2010/main" val="24514409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40</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41</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42</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43</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44</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45</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46</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47</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48</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49</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50</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51</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6</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7</a:t>
            </a:fld>
            <a:endParaRPr lang="el-GR"/>
          </a:p>
        </p:txBody>
      </p:sp>
    </p:spTree>
    <p:extLst>
      <p:ext uri="{BB962C8B-B14F-4D97-AF65-F5344CB8AC3E}">
        <p14:creationId xmlns:p14="http://schemas.microsoft.com/office/powerpoint/2010/main" val="2215056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8</a:t>
            </a:fld>
            <a:endParaRPr lang="el-GR"/>
          </a:p>
        </p:txBody>
      </p:sp>
    </p:spTree>
    <p:extLst>
      <p:ext uri="{BB962C8B-B14F-4D97-AF65-F5344CB8AC3E}">
        <p14:creationId xmlns:p14="http://schemas.microsoft.com/office/powerpoint/2010/main" val="1211182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10"/>
          </p:nvPr>
        </p:nvSpPr>
        <p:spPr/>
        <p:txBody>
          <a:bodyPr/>
          <a:lstStyle/>
          <a:p>
            <a:fld id="{B141215A-E5BC-4665-918F-2AEA2ACBAF10}" type="slidenum">
              <a:rPr lang="el-GR" smtClean="0"/>
              <a:t>9</a:t>
            </a:fld>
            <a:endParaRPr lang="el-GR"/>
          </a:p>
        </p:txBody>
      </p:sp>
    </p:spTree>
    <p:extLst>
      <p:ext uri="{BB962C8B-B14F-4D97-AF65-F5344CB8AC3E}">
        <p14:creationId xmlns:p14="http://schemas.microsoft.com/office/powerpoint/2010/main" val="1211182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a:t>Στυλ κύριου τίτλου</a:t>
            </a: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66989102-6CF0-4C9A-B815-7E38F1933A93}"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832960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814B13B9-E3B2-4CD9-8939-28D275084A69}"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74771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AA8DEAE7-CA6B-4A1B-BCE6-46ED214E0968}"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279286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A9523526-DA5D-4C5B-8204-5AC3C8D9FEFD}"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442969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lvl1pPr>
              <a:defRPr/>
            </a:lvl1pPr>
          </a:lstStyle>
          <a:p>
            <a:endParaRPr lang="el-GR">
              <a:solidFill>
                <a:srgbClr val="000000"/>
              </a:solidFill>
            </a:endParaRPr>
          </a:p>
        </p:txBody>
      </p:sp>
      <p:sp>
        <p:nvSpPr>
          <p:cNvPr id="5" name="Θέση υποσέλιδου 4"/>
          <p:cNvSpPr>
            <a:spLocks noGrp="1"/>
          </p:cNvSpPr>
          <p:nvPr>
            <p:ph type="ftr" sz="quarter" idx="11"/>
          </p:nvPr>
        </p:nvSpPr>
        <p:spPr/>
        <p:txBody>
          <a:bodyPr/>
          <a:lstStyle>
            <a:lvl1pPr>
              <a:defRPr/>
            </a:lvl1pPr>
          </a:lstStyle>
          <a:p>
            <a:endParaRPr lang="el-GR">
              <a:solidFill>
                <a:srgbClr val="000000"/>
              </a:solidFill>
            </a:endParaRPr>
          </a:p>
        </p:txBody>
      </p:sp>
      <p:sp>
        <p:nvSpPr>
          <p:cNvPr id="6" name="Θέση αριθμού διαφάνειας 5"/>
          <p:cNvSpPr>
            <a:spLocks noGrp="1"/>
          </p:cNvSpPr>
          <p:nvPr>
            <p:ph type="sldNum" sz="quarter" idx="12"/>
          </p:nvPr>
        </p:nvSpPr>
        <p:spPr/>
        <p:txBody>
          <a:bodyPr/>
          <a:lstStyle>
            <a:lvl1pPr>
              <a:defRPr/>
            </a:lvl1pPr>
          </a:lstStyle>
          <a:p>
            <a:fld id="{24D96F09-6FF2-4CF7-9DF2-0FC456081B34}"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123705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4F765EE2-1485-434F-8CC4-91BE8640AA31}"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77564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lvl1pPr>
              <a:defRPr/>
            </a:lvl1pPr>
          </a:lstStyle>
          <a:p>
            <a:endParaRPr lang="el-GR">
              <a:solidFill>
                <a:srgbClr val="000000"/>
              </a:solidFill>
            </a:endParaRPr>
          </a:p>
        </p:txBody>
      </p:sp>
      <p:sp>
        <p:nvSpPr>
          <p:cNvPr id="8" name="Θέση υποσέλιδου 7"/>
          <p:cNvSpPr>
            <a:spLocks noGrp="1"/>
          </p:cNvSpPr>
          <p:nvPr>
            <p:ph type="ftr" sz="quarter" idx="11"/>
          </p:nvPr>
        </p:nvSpPr>
        <p:spPr/>
        <p:txBody>
          <a:bodyPr/>
          <a:lstStyle>
            <a:lvl1pPr>
              <a:defRPr/>
            </a:lvl1pPr>
          </a:lstStyle>
          <a:p>
            <a:endParaRPr lang="el-GR">
              <a:solidFill>
                <a:srgbClr val="000000"/>
              </a:solidFill>
            </a:endParaRPr>
          </a:p>
        </p:txBody>
      </p:sp>
      <p:sp>
        <p:nvSpPr>
          <p:cNvPr id="9" name="Θέση αριθμού διαφάνειας 8"/>
          <p:cNvSpPr>
            <a:spLocks noGrp="1"/>
          </p:cNvSpPr>
          <p:nvPr>
            <p:ph type="sldNum" sz="quarter" idx="12"/>
          </p:nvPr>
        </p:nvSpPr>
        <p:spPr/>
        <p:txBody>
          <a:bodyPr/>
          <a:lstStyle>
            <a:lvl1pPr>
              <a:defRPr/>
            </a:lvl1pPr>
          </a:lstStyle>
          <a:p>
            <a:fld id="{2EB3EDBA-3F06-4565-8DA9-5F5D5584D31E}"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584572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lvl1pPr>
              <a:defRPr/>
            </a:lvl1pPr>
          </a:lstStyle>
          <a:p>
            <a:endParaRPr lang="el-GR">
              <a:solidFill>
                <a:srgbClr val="000000"/>
              </a:solidFill>
            </a:endParaRPr>
          </a:p>
        </p:txBody>
      </p:sp>
      <p:sp>
        <p:nvSpPr>
          <p:cNvPr id="4" name="Θέση υποσέλιδου 3"/>
          <p:cNvSpPr>
            <a:spLocks noGrp="1"/>
          </p:cNvSpPr>
          <p:nvPr>
            <p:ph type="ftr" sz="quarter" idx="11"/>
          </p:nvPr>
        </p:nvSpPr>
        <p:spPr/>
        <p:txBody>
          <a:bodyPr/>
          <a:lstStyle>
            <a:lvl1pPr>
              <a:defRPr/>
            </a:lvl1pPr>
          </a:lstStyle>
          <a:p>
            <a:endParaRPr lang="el-GR">
              <a:solidFill>
                <a:srgbClr val="000000"/>
              </a:solidFill>
            </a:endParaRPr>
          </a:p>
        </p:txBody>
      </p:sp>
      <p:sp>
        <p:nvSpPr>
          <p:cNvPr id="5" name="Θέση αριθμού διαφάνειας 4"/>
          <p:cNvSpPr>
            <a:spLocks noGrp="1"/>
          </p:cNvSpPr>
          <p:nvPr>
            <p:ph type="sldNum" sz="quarter" idx="12"/>
          </p:nvPr>
        </p:nvSpPr>
        <p:spPr/>
        <p:txBody>
          <a:bodyPr/>
          <a:lstStyle>
            <a:lvl1pPr>
              <a:defRPr/>
            </a:lvl1pPr>
          </a:lstStyle>
          <a:p>
            <a:fld id="{508CB918-6E3A-4628-8793-33B2824B5D01}"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351697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lvl1pPr>
              <a:defRPr/>
            </a:lvl1pPr>
          </a:lstStyle>
          <a:p>
            <a:endParaRPr lang="el-GR">
              <a:solidFill>
                <a:srgbClr val="000000"/>
              </a:solidFill>
            </a:endParaRPr>
          </a:p>
        </p:txBody>
      </p:sp>
      <p:sp>
        <p:nvSpPr>
          <p:cNvPr id="3" name="Θέση υποσέλιδου 2"/>
          <p:cNvSpPr>
            <a:spLocks noGrp="1"/>
          </p:cNvSpPr>
          <p:nvPr>
            <p:ph type="ftr" sz="quarter" idx="11"/>
          </p:nvPr>
        </p:nvSpPr>
        <p:spPr/>
        <p:txBody>
          <a:bodyPr/>
          <a:lstStyle>
            <a:lvl1pPr>
              <a:defRPr/>
            </a:lvl1pPr>
          </a:lstStyle>
          <a:p>
            <a:endParaRPr lang="el-GR">
              <a:solidFill>
                <a:srgbClr val="000000"/>
              </a:solidFill>
            </a:endParaRPr>
          </a:p>
        </p:txBody>
      </p:sp>
      <p:sp>
        <p:nvSpPr>
          <p:cNvPr id="4" name="Θέση αριθμού διαφάνειας 3"/>
          <p:cNvSpPr>
            <a:spLocks noGrp="1"/>
          </p:cNvSpPr>
          <p:nvPr>
            <p:ph type="sldNum" sz="quarter" idx="12"/>
          </p:nvPr>
        </p:nvSpPr>
        <p:spPr/>
        <p:txBody>
          <a:bodyPr/>
          <a:lstStyle>
            <a:lvl1pPr>
              <a:defRPr/>
            </a:lvl1pPr>
          </a:lstStyle>
          <a:p>
            <a:fld id="{FC2C1D68-8B07-426A-B0E1-07C61444D29B}"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1401215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2A6C7516-C284-4672-B22D-268C4BC3E653}"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3115220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lvl1pPr>
              <a:defRPr/>
            </a:lvl1pPr>
          </a:lstStyle>
          <a:p>
            <a:endParaRPr lang="el-GR">
              <a:solidFill>
                <a:srgbClr val="000000"/>
              </a:solidFill>
            </a:endParaRPr>
          </a:p>
        </p:txBody>
      </p:sp>
      <p:sp>
        <p:nvSpPr>
          <p:cNvPr id="6" name="Θέση υποσέλιδου 5"/>
          <p:cNvSpPr>
            <a:spLocks noGrp="1"/>
          </p:cNvSpPr>
          <p:nvPr>
            <p:ph type="ftr" sz="quarter" idx="11"/>
          </p:nvPr>
        </p:nvSpPr>
        <p:spPr/>
        <p:txBody>
          <a:bodyPr/>
          <a:lstStyle>
            <a:lvl1pPr>
              <a:defRPr/>
            </a:lvl1pPr>
          </a:lstStyle>
          <a:p>
            <a:endParaRPr lang="el-GR">
              <a:solidFill>
                <a:srgbClr val="000000"/>
              </a:solidFill>
            </a:endParaRPr>
          </a:p>
        </p:txBody>
      </p:sp>
      <p:sp>
        <p:nvSpPr>
          <p:cNvPr id="7" name="Θέση αριθμού διαφάνειας 6"/>
          <p:cNvSpPr>
            <a:spLocks noGrp="1"/>
          </p:cNvSpPr>
          <p:nvPr>
            <p:ph type="sldNum" sz="quarter" idx="12"/>
          </p:nvPr>
        </p:nvSpPr>
        <p:spPr/>
        <p:txBody>
          <a:bodyPr/>
          <a:lstStyle>
            <a:lvl1pPr>
              <a:defRPr/>
            </a:lvl1pPr>
          </a:lstStyle>
          <a:p>
            <a:fld id="{F386585A-01C0-4FE8-9D9F-A1901429C1A7}" type="slidenum">
              <a:rPr lang="el-GR">
                <a:solidFill>
                  <a:srgbClr val="000000"/>
                </a:solidFill>
              </a:rPr>
              <a:pPr/>
              <a:t>‹#›</a:t>
            </a:fld>
            <a:endParaRPr lang="el-GR">
              <a:solidFill>
                <a:srgbClr val="000000"/>
              </a:solidFill>
            </a:endParaRPr>
          </a:p>
        </p:txBody>
      </p:sp>
    </p:spTree>
    <p:extLst>
      <p:ext uri="{BB962C8B-B14F-4D97-AF65-F5344CB8AC3E}">
        <p14:creationId xmlns:p14="http://schemas.microsoft.com/office/powerpoint/2010/main" val="2680983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t>Κάντε κλικ για να επεξεργαστείτε τον τίτλο</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pPr>
            <a:endParaRPr lang="el-GR">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pPr>
            <a:endParaRPr lang="el-GR">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FAF89EEB-5EFD-400E-B266-819BB674F718}" type="slidenum">
              <a:rPr lang="el-GR">
                <a:solidFill>
                  <a:srgbClr val="000000"/>
                </a:solidFill>
              </a:rPr>
              <a:pPr fontAlgn="base">
                <a:spcBef>
                  <a:spcPct val="0"/>
                </a:spcBef>
                <a:spcAft>
                  <a:spcPct val="0"/>
                </a:spcAft>
              </a:pPr>
              <a:t>‹#›</a:t>
            </a:fld>
            <a:endParaRPr lang="el-GR">
              <a:solidFill>
                <a:srgbClr val="000000"/>
              </a:solidFill>
            </a:endParaRPr>
          </a:p>
        </p:txBody>
      </p:sp>
    </p:spTree>
    <p:extLst>
      <p:ext uri="{BB962C8B-B14F-4D97-AF65-F5344CB8AC3E}">
        <p14:creationId xmlns:p14="http://schemas.microsoft.com/office/powerpoint/2010/main" val="15406948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46.jpeg"/><Relationship Id="rId4" Type="http://schemas.openxmlformats.org/officeDocument/2006/relationships/image" Target="../media/image45.jpe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5.jpe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8.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jpeg"/></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7" name="Text Box 15"/>
          <p:cNvSpPr txBox="1">
            <a:spLocks noChangeArrowheads="1"/>
          </p:cNvSpPr>
          <p:nvPr/>
        </p:nvSpPr>
        <p:spPr bwMode="auto">
          <a:xfrm>
            <a:off x="755650" y="765175"/>
            <a:ext cx="7561263" cy="523220"/>
          </a:xfrm>
          <a:prstGeom prst="rect">
            <a:avLst/>
          </a:prstGeom>
          <a:noFill/>
          <a:ln w="57150" cmpd="thinThick">
            <a:solidFill>
              <a:srgbClr val="00008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Πανίδα της Ελλάδος</a:t>
            </a:r>
            <a:endParaRPr lang="el-GR" b="1">
              <a:solidFill>
                <a:srgbClr val="000000"/>
              </a:solidFill>
            </a:endParaRPr>
          </a:p>
        </p:txBody>
      </p:sp>
      <p:sp>
        <p:nvSpPr>
          <p:cNvPr id="4" name="Text Box 16"/>
          <p:cNvSpPr txBox="1">
            <a:spLocks noChangeArrowheads="1"/>
          </p:cNvSpPr>
          <p:nvPr/>
        </p:nvSpPr>
        <p:spPr bwMode="auto">
          <a:xfrm>
            <a:off x="1776748" y="2752413"/>
            <a:ext cx="5684185" cy="1772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lnSpc>
                <a:spcPct val="130000"/>
              </a:lnSpc>
              <a:spcBef>
                <a:spcPct val="0"/>
              </a:spcBef>
              <a:spcAft>
                <a:spcPct val="0"/>
              </a:spcAft>
            </a:pPr>
            <a:r>
              <a:rPr lang="el-GR" sz="3200" b="1">
                <a:solidFill>
                  <a:srgbClr val="800000"/>
                </a:solidFill>
              </a:rPr>
              <a:t>Βιοποικιλότητα Θηλαστικών</a:t>
            </a:r>
            <a:endParaRPr lang="en-US" sz="3200" b="1">
              <a:solidFill>
                <a:srgbClr val="800000"/>
              </a:solidFill>
            </a:endParaRPr>
          </a:p>
          <a:p>
            <a:pPr algn="ctr" fontAlgn="base">
              <a:lnSpc>
                <a:spcPct val="130000"/>
              </a:lnSpc>
              <a:spcBef>
                <a:spcPct val="0"/>
              </a:spcBef>
              <a:spcAft>
                <a:spcPct val="0"/>
              </a:spcAft>
            </a:pPr>
            <a:r>
              <a:rPr lang="el-GR" sz="2600" b="1">
                <a:solidFill>
                  <a:schemeClr val="accent2"/>
                </a:solidFill>
              </a:rPr>
              <a:t>Τάξη Λαγόμορφα</a:t>
            </a:r>
          </a:p>
          <a:p>
            <a:pPr algn="ctr" fontAlgn="base">
              <a:lnSpc>
                <a:spcPct val="130000"/>
              </a:lnSpc>
              <a:spcBef>
                <a:spcPct val="0"/>
              </a:spcBef>
              <a:spcAft>
                <a:spcPct val="0"/>
              </a:spcAft>
            </a:pPr>
            <a:r>
              <a:rPr lang="el-GR" sz="2600" b="1">
                <a:solidFill>
                  <a:schemeClr val="accent2"/>
                </a:solidFill>
              </a:rPr>
              <a:t>Τάξη Χειρόπτερα</a:t>
            </a:r>
          </a:p>
        </p:txBody>
      </p:sp>
    </p:spTree>
    <p:extLst>
      <p:ext uri="{BB962C8B-B14F-4D97-AF65-F5344CB8AC3E}">
        <p14:creationId xmlns:p14="http://schemas.microsoft.com/office/powerpoint/2010/main" val="715498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Ορθογώνιο 8"/>
          <p:cNvSpPr/>
          <p:nvPr/>
        </p:nvSpPr>
        <p:spPr>
          <a:xfrm>
            <a:off x="342415" y="1091409"/>
            <a:ext cx="8459171" cy="537391"/>
          </a:xfrm>
          <a:prstGeom prst="rect">
            <a:avLst/>
          </a:prstGeom>
        </p:spPr>
        <p:txBody>
          <a:bodyPr wrap="square">
            <a:spAutoFit/>
          </a:bodyPr>
          <a:lstStyle/>
          <a:p>
            <a:pPr algn="ctr" fontAlgn="base">
              <a:lnSpc>
                <a:spcPct val="150000"/>
              </a:lnSpc>
              <a:spcBef>
                <a:spcPct val="0"/>
              </a:spcBef>
              <a:spcAft>
                <a:spcPct val="0"/>
              </a:spcAft>
            </a:pPr>
            <a:r>
              <a:rPr lang="el-GR" sz="2200" b="1">
                <a:solidFill>
                  <a:srgbClr val="333399"/>
                </a:solidFill>
              </a:rPr>
              <a:t> Εξάπλωση στην Ευρώπη</a:t>
            </a:r>
            <a:endParaRPr lang="en-US" sz="2200" b="1">
              <a:solidFill>
                <a:srgbClr val="C00000"/>
              </a:solidFill>
            </a:endParaRPr>
          </a:p>
        </p:txBody>
      </p:sp>
      <p:sp>
        <p:nvSpPr>
          <p:cNvPr id="10"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Leporidae</a:t>
            </a:r>
            <a:r>
              <a:rPr lang="el-GR" sz="2800" b="1">
                <a:solidFill>
                  <a:srgbClr val="800000"/>
                </a:solidFill>
              </a:rPr>
              <a:t>: Λαγοί, Κουνέλια</a:t>
            </a:r>
            <a:endParaRPr lang="el-GR" b="1">
              <a:solidFill>
                <a:srgbClr val="000000"/>
              </a:solidFill>
            </a:endParaRPr>
          </a:p>
        </p:txBody>
      </p:sp>
      <p:sp>
        <p:nvSpPr>
          <p:cNvPr id="11" name="Ορθογώνιο 10"/>
          <p:cNvSpPr/>
          <p:nvPr/>
        </p:nvSpPr>
        <p:spPr>
          <a:xfrm>
            <a:off x="4536280" y="1553017"/>
            <a:ext cx="4607719"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err="1">
                <a:solidFill>
                  <a:srgbClr val="C00000"/>
                </a:solidFill>
              </a:rPr>
              <a:t>Oryctolagus</a:t>
            </a:r>
            <a:r>
              <a:rPr lang="en-US" b="1" i="1">
                <a:solidFill>
                  <a:srgbClr val="C00000"/>
                </a:solidFill>
              </a:rPr>
              <a:t> </a:t>
            </a:r>
            <a:r>
              <a:rPr lang="en-US" b="1" i="1" err="1">
                <a:solidFill>
                  <a:srgbClr val="C00000"/>
                </a:solidFill>
              </a:rPr>
              <a:t>cuniculus</a:t>
            </a:r>
            <a:endParaRPr lang="en-US" b="1" i="1">
              <a:solidFill>
                <a:srgbClr val="C00000"/>
              </a:solidFill>
            </a:endParaRPr>
          </a:p>
        </p:txBody>
      </p:sp>
      <p:sp>
        <p:nvSpPr>
          <p:cNvPr id="12" name="Ορθογώνιο 11"/>
          <p:cNvSpPr/>
          <p:nvPr/>
        </p:nvSpPr>
        <p:spPr>
          <a:xfrm>
            <a:off x="176659" y="1553017"/>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err="1">
                <a:solidFill>
                  <a:srgbClr val="C00000"/>
                </a:solidFill>
              </a:rPr>
              <a:t>Lepus</a:t>
            </a:r>
            <a:r>
              <a:rPr lang="en-US" b="1" i="1">
                <a:solidFill>
                  <a:srgbClr val="C00000"/>
                </a:solidFill>
              </a:rPr>
              <a:t> </a:t>
            </a:r>
            <a:r>
              <a:rPr lang="en-US" b="1" i="1" err="1">
                <a:solidFill>
                  <a:srgbClr val="C00000"/>
                </a:solidFill>
              </a:rPr>
              <a:t>europaeus</a:t>
            </a:r>
            <a:endParaRPr lang="en-US" b="1">
              <a:solidFill>
                <a:srgbClr val="C00000"/>
              </a:solidFill>
            </a:endParaRPr>
          </a:p>
        </p:txBody>
      </p:sp>
      <p:pic>
        <p:nvPicPr>
          <p:cNvPr id="1026" name="Picture 2" descr="C:\Users\Τια Βάσω\Documents\Οι σαρώσεις μου\leporidae distribution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772" y="2064828"/>
            <a:ext cx="4299204" cy="453603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Τια Βάσω\Documents\Οι σαρώσεις μου\leporidae distribution000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6130" y="2118391"/>
            <a:ext cx="4408018" cy="4550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82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1027"/>
                                        </p:tgtEl>
                                        <p:attrNameLst>
                                          <p:attrName>style.visibility</p:attrName>
                                        </p:attrNameLst>
                                      </p:cBhvr>
                                      <p:to>
                                        <p:strVal val="visible"/>
                                      </p:to>
                                    </p:set>
                                    <p:animEffect transition="in" filter="fade">
                                      <p:cBhvr>
                                        <p:cTn id="18"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6"/>
          <p:cNvSpPr txBox="1">
            <a:spLocks noChangeArrowheads="1"/>
          </p:cNvSpPr>
          <p:nvPr/>
        </p:nvSpPr>
        <p:spPr bwMode="auto">
          <a:xfrm>
            <a:off x="4572000" y="1556792"/>
            <a:ext cx="43924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Περιοχές με </a:t>
            </a:r>
            <a:r>
              <a:rPr lang="el-GR" err="1">
                <a:solidFill>
                  <a:schemeClr val="accent2"/>
                </a:solidFill>
              </a:rPr>
              <a:t>θαμνοκάλυψη</a:t>
            </a:r>
            <a:r>
              <a:rPr lang="el-GR">
                <a:solidFill>
                  <a:schemeClr val="accent2"/>
                </a:solidFill>
              </a:rPr>
              <a:t>, λιβάδια, όρια καλλιεργούμενων εκτάσεων, δάση και ξηρά, αμμώδη εδάφη. Χτίσει έως και εκτεταμένο δίκτυο στοών (</a:t>
            </a:r>
            <a:r>
              <a:rPr lang="en-US">
                <a:solidFill>
                  <a:schemeClr val="accent2"/>
                </a:solidFill>
              </a:rPr>
              <a:t>warren</a:t>
            </a:r>
            <a:r>
              <a:rPr lang="el-GR">
                <a:solidFill>
                  <a:schemeClr val="accent2"/>
                </a:solidFill>
              </a:rPr>
              <a:t>)</a:t>
            </a:r>
            <a:r>
              <a:rPr lang="en-US">
                <a:solidFill>
                  <a:schemeClr val="accent2"/>
                </a:solidFill>
              </a:rPr>
              <a:t>.</a:t>
            </a:r>
            <a:r>
              <a:rPr lang="el-GR">
                <a:solidFill>
                  <a:schemeClr val="accent2"/>
                </a:solidFill>
              </a:rPr>
              <a:t> Σε πολλές περιοχές είναι ιδιαίτερα επιζήμιο σε καλλιέργειες και κυνηγιέται συστηματικά.</a:t>
            </a:r>
            <a:endParaRPr lang="el-GR" b="1">
              <a:solidFill>
                <a:schemeClr val="accent2"/>
              </a:solidFill>
            </a:endParaRPr>
          </a:p>
          <a:p>
            <a:pPr algn="just" fontAlgn="base">
              <a:spcBef>
                <a:spcPct val="0"/>
              </a:spcBef>
              <a:spcAft>
                <a:spcPct val="0"/>
              </a:spcAft>
              <a:tabLst>
                <a:tab pos="174625" algn="l"/>
                <a:tab pos="1436688" algn="l"/>
              </a:tabLst>
            </a:pPr>
            <a:endParaRPr lang="el-GR" b="1">
              <a:solidFill>
                <a:schemeClr val="accent2"/>
              </a:solidFill>
            </a:endParaRPr>
          </a:p>
        </p:txBody>
      </p:sp>
      <p:sp>
        <p:nvSpPr>
          <p:cNvPr id="8" name="Text Box 6"/>
          <p:cNvSpPr txBox="1">
            <a:spLocks noChangeArrowheads="1"/>
          </p:cNvSpPr>
          <p:nvPr/>
        </p:nvSpPr>
        <p:spPr bwMode="auto">
          <a:xfrm>
            <a:off x="179512" y="1556792"/>
            <a:ext cx="43924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Βιότοπος: </a:t>
            </a:r>
            <a:r>
              <a:rPr lang="el-GR">
                <a:solidFill>
                  <a:schemeClr val="accent2"/>
                </a:solidFill>
              </a:rPr>
              <a:t>Προτιμά εύκρατες, ανοικτές εκτάσεις, αρδευόμενες, π.χ. καλλιέργειες σιτηρών. Υψόμετρο από επίπεδο θάλασσας έως &gt; 1500</a:t>
            </a:r>
            <a:r>
              <a:rPr lang="en-US">
                <a:solidFill>
                  <a:schemeClr val="accent2"/>
                </a:solidFill>
              </a:rPr>
              <a:t> m. </a:t>
            </a:r>
            <a:r>
              <a:rPr lang="el-GR">
                <a:solidFill>
                  <a:schemeClr val="accent2"/>
                </a:solidFill>
              </a:rPr>
              <a:t>Κατασκευή απλών φωλιών ως ρηχές εσοχές σε θάμνους, ψηλό γρασίδι</a:t>
            </a:r>
            <a:r>
              <a:rPr lang="en-US">
                <a:solidFill>
                  <a:schemeClr val="accent2"/>
                </a:solidFill>
              </a:rPr>
              <a:t> (den)</a:t>
            </a:r>
            <a:r>
              <a:rPr lang="el-GR">
                <a:solidFill>
                  <a:schemeClr val="accent2"/>
                </a:solidFill>
              </a:rPr>
              <a:t>. Μπορεί την ημέρα να κρύβεται σε παρακείμενους θάμνους και δάση.</a:t>
            </a:r>
            <a:endParaRPr lang="el-GR" b="1">
              <a:solidFill>
                <a:schemeClr val="accent2"/>
              </a:solidFill>
            </a:endParaRPr>
          </a:p>
        </p:txBody>
      </p:sp>
      <p:sp>
        <p:nvSpPr>
          <p:cNvPr id="9" name="Text Box 6"/>
          <p:cNvSpPr txBox="1">
            <a:spLocks noChangeArrowheads="1"/>
          </p:cNvSpPr>
          <p:nvPr/>
        </p:nvSpPr>
        <p:spPr bwMode="auto">
          <a:xfrm>
            <a:off x="179512" y="4005064"/>
            <a:ext cx="4392488" cy="258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rgbClr val="C00000"/>
                </a:solidFill>
              </a:rPr>
              <a:t> Ηθολογία-Διατροφή: </a:t>
            </a:r>
            <a:r>
              <a:rPr lang="el-GR">
                <a:solidFill>
                  <a:schemeClr val="accent2"/>
                </a:solidFill>
              </a:rPr>
              <a:t>Δραστήριος κυρίως τη νύχτα. Φυτική τροφή περιλαμβάνει γρασίδι και σπαρτά καλλιεργειών. Μπορεί να ‘βόσκουν’ μαζί αρκετά άτομα με τα πιο κυρίαρχα να προηγούνται στην πρόσβαση τροφής. Για να ξεφύγει από θηρευτές, βασίζεται στην μεγάλη ταχύτητα που αναπτύσσει (</a:t>
            </a:r>
            <a:r>
              <a:rPr lang="en-US">
                <a:solidFill>
                  <a:schemeClr val="accent2"/>
                </a:solidFill>
              </a:rPr>
              <a:t>ca. 70 km/</a:t>
            </a:r>
            <a:r>
              <a:rPr lang="en-US" err="1">
                <a:solidFill>
                  <a:schemeClr val="accent2"/>
                </a:solidFill>
              </a:rPr>
              <a:t>hr</a:t>
            </a:r>
            <a:r>
              <a:rPr lang="en-US">
                <a:solidFill>
                  <a:schemeClr val="accent2"/>
                </a:solidFill>
              </a:rPr>
              <a:t>).</a:t>
            </a:r>
            <a:r>
              <a:rPr lang="el-GR">
                <a:solidFill>
                  <a:schemeClr val="accent2"/>
                </a:solidFill>
              </a:rPr>
              <a:t> </a:t>
            </a:r>
            <a:endParaRPr lang="el-GR" b="1">
              <a:solidFill>
                <a:schemeClr val="accent2"/>
              </a:solidFill>
            </a:endParaRPr>
          </a:p>
        </p:txBody>
      </p:sp>
      <p:sp>
        <p:nvSpPr>
          <p:cNvPr id="10" name="Text Box 6"/>
          <p:cNvSpPr txBox="1">
            <a:spLocks noChangeArrowheads="1"/>
          </p:cNvSpPr>
          <p:nvPr/>
        </p:nvSpPr>
        <p:spPr bwMode="auto">
          <a:xfrm>
            <a:off x="4581128" y="3501008"/>
            <a:ext cx="4392488"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l-GR" b="1">
                <a:solidFill>
                  <a:srgbClr val="C00000"/>
                </a:solidFill>
              </a:rPr>
              <a:t>Ηθολογία-Διατροφή: </a:t>
            </a:r>
            <a:r>
              <a:rPr lang="el-GR">
                <a:solidFill>
                  <a:schemeClr val="accent2"/>
                </a:solidFill>
              </a:rPr>
              <a:t>Δραστήριο κυρίως τη νύχτα, αλλά συγκριτικά πιο ημερόβιο. Ως φυτική τροφή διαλέγει φύλλα από θρεπτικά είδη από μεγάλο εύρος ειδών. Πολύ ανεπτυγμένη η όσφρηση  και η σήμανση περιοχών με αδενικές εκκρίσεις και ούρα-κόπρανα. Για να ξεφύγει από τους θηρευτές θα αναζητήσει κάλυψη στις στοές τους ή στην παρακείμενη πυκνή, θαμνώδη βλάστηση. </a:t>
            </a:r>
            <a:endParaRPr lang="el-GR" b="1">
              <a:solidFill>
                <a:schemeClr val="accent2"/>
              </a:solidFill>
            </a:endParaRP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Leporidae</a:t>
            </a:r>
            <a:r>
              <a:rPr lang="el-GR" sz="2800" b="1">
                <a:solidFill>
                  <a:srgbClr val="800000"/>
                </a:solidFill>
              </a:rPr>
              <a:t>: Λαγοί, Κουνέλια</a:t>
            </a:r>
            <a:endParaRPr lang="el-GR" b="1">
              <a:solidFill>
                <a:srgbClr val="000000"/>
              </a:solidFill>
            </a:endParaRPr>
          </a:p>
        </p:txBody>
      </p:sp>
      <p:sp>
        <p:nvSpPr>
          <p:cNvPr id="13" name="Ορθογώνιο 12"/>
          <p:cNvSpPr/>
          <p:nvPr/>
        </p:nvSpPr>
        <p:spPr>
          <a:xfrm>
            <a:off x="4536280" y="980728"/>
            <a:ext cx="4607719"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err="1">
                <a:solidFill>
                  <a:srgbClr val="C00000"/>
                </a:solidFill>
              </a:rPr>
              <a:t>Oryctolagus</a:t>
            </a:r>
            <a:r>
              <a:rPr lang="en-US" b="1" i="1">
                <a:solidFill>
                  <a:srgbClr val="C00000"/>
                </a:solidFill>
              </a:rPr>
              <a:t> </a:t>
            </a:r>
            <a:r>
              <a:rPr lang="en-US" b="1" i="1" err="1">
                <a:solidFill>
                  <a:srgbClr val="C00000"/>
                </a:solidFill>
              </a:rPr>
              <a:t>cuniculus</a:t>
            </a:r>
            <a:endParaRPr lang="en-US" b="1" i="1">
              <a:solidFill>
                <a:srgbClr val="C00000"/>
              </a:solidFill>
            </a:endParaRPr>
          </a:p>
        </p:txBody>
      </p:sp>
      <p:sp>
        <p:nvSpPr>
          <p:cNvPr id="14" name="Ορθογώνιο 13"/>
          <p:cNvSpPr/>
          <p:nvPr/>
        </p:nvSpPr>
        <p:spPr>
          <a:xfrm>
            <a:off x="176659" y="980728"/>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err="1">
                <a:solidFill>
                  <a:srgbClr val="C00000"/>
                </a:solidFill>
              </a:rPr>
              <a:t>Lepus</a:t>
            </a:r>
            <a:r>
              <a:rPr lang="en-US" b="1" i="1">
                <a:solidFill>
                  <a:srgbClr val="C00000"/>
                </a:solidFill>
              </a:rPr>
              <a:t> </a:t>
            </a:r>
            <a:r>
              <a:rPr lang="en-US" b="1" i="1" err="1">
                <a:solidFill>
                  <a:srgbClr val="C00000"/>
                </a:solidFill>
              </a:rPr>
              <a:t>europaeus</a:t>
            </a:r>
            <a:endParaRPr lang="en-US" b="1">
              <a:solidFill>
                <a:srgbClr val="C00000"/>
              </a:solidFill>
            </a:endParaRPr>
          </a:p>
        </p:txBody>
      </p:sp>
    </p:spTree>
    <p:extLst>
      <p:ext uri="{BB962C8B-B14F-4D97-AF65-F5344CB8AC3E}">
        <p14:creationId xmlns:p14="http://schemas.microsoft.com/office/powerpoint/2010/main" val="165095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79512" y="1556792"/>
            <a:ext cx="4392488" cy="4801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a:solidFill>
                  <a:srgbClr val="C00000"/>
                </a:solidFill>
              </a:rPr>
              <a:t> </a:t>
            </a:r>
            <a:r>
              <a:rPr lang="en-US">
                <a:solidFill>
                  <a:srgbClr val="C00000"/>
                </a:solidFill>
              </a:rPr>
              <a:t>Mad as a March hare</a:t>
            </a:r>
            <a:r>
              <a:rPr lang="el-GR">
                <a:solidFill>
                  <a:srgbClr val="C00000"/>
                </a:solidFill>
              </a:rPr>
              <a:t>: </a:t>
            </a:r>
            <a:r>
              <a:rPr lang="el-GR">
                <a:solidFill>
                  <a:schemeClr val="accent2"/>
                </a:solidFill>
              </a:rPr>
              <a:t>Φράση που πηγάζει από την ιδιόμορφη συμπεριφορά που παρατηρείται, ιδιαιτέρως κατά τον Μάρτιο, στο πλαίσιο της αναπαραγωγής: Τα θηλυκά είναι δεκτικά για μόνο λίγες ώρες μίας ημέρας κάθε έξι εβδομάδες. Τα αρσενικά ανταγωνίζονται μεταξύ τους, ενώ καταδιώκουν παράφρονα το θηλυκό. Το κυρίαρχο αρσενικό θα προσπαθήσει να καταστείλει τα υπόλοιπα ενώ το θηλυκό, με φιγούρες που θυμίζουν σκηνές αγώνα ‘μποξ’, θα εκδιώξει κάθε αρσενικό που θα την πλησιάσει πριν αυτή να είναι έτοιμη. Όταν μείνει μόνο ένα αρσενικό, το κυρίαρχο, τότε το θηλυκό θα σταματήσει να τρέχει και θα του επιτρέψει να έρθει σε σύζευξη.</a:t>
            </a:r>
            <a:endParaRPr lang="el-GR" b="1">
              <a:solidFill>
                <a:schemeClr val="accent2"/>
              </a:solidFill>
            </a:endParaRP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Leporidae</a:t>
            </a:r>
            <a:r>
              <a:rPr lang="el-GR" sz="2800" b="1">
                <a:solidFill>
                  <a:srgbClr val="800000"/>
                </a:solidFill>
              </a:rPr>
              <a:t>: Λαγοί, Κουνέλια</a:t>
            </a:r>
            <a:endParaRPr lang="el-GR" b="1">
              <a:solidFill>
                <a:srgbClr val="000000"/>
              </a:solidFill>
            </a:endParaRPr>
          </a:p>
        </p:txBody>
      </p:sp>
      <p:sp>
        <p:nvSpPr>
          <p:cNvPr id="14" name="Ορθογώνιο 13"/>
          <p:cNvSpPr/>
          <p:nvPr/>
        </p:nvSpPr>
        <p:spPr>
          <a:xfrm>
            <a:off x="2446338" y="980728"/>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err="1">
                <a:solidFill>
                  <a:srgbClr val="C00000"/>
                </a:solidFill>
              </a:rPr>
              <a:t>Lepus</a:t>
            </a:r>
            <a:r>
              <a:rPr lang="en-US" b="1" i="1">
                <a:solidFill>
                  <a:srgbClr val="C00000"/>
                </a:solidFill>
              </a:rPr>
              <a:t> </a:t>
            </a:r>
            <a:r>
              <a:rPr lang="en-US" b="1" i="1" err="1">
                <a:solidFill>
                  <a:srgbClr val="C00000"/>
                </a:solidFill>
              </a:rPr>
              <a:t>europaeus</a:t>
            </a:r>
            <a:endParaRPr lang="en-US" b="1">
              <a:solidFill>
                <a:srgbClr val="C00000"/>
              </a:solidFill>
            </a:endParaRPr>
          </a:p>
        </p:txBody>
      </p:sp>
      <p:pic>
        <p:nvPicPr>
          <p:cNvPr id="11" name="Picture 2" descr="C:\Users\Τια Βάσω\Documents\Οι σαρώσεις μου\hares figh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494" y="2078138"/>
            <a:ext cx="4536504" cy="3509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57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107504" y="1268760"/>
            <a:ext cx="4439681"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Θηλές</a:t>
            </a:r>
            <a:r>
              <a:rPr lang="el-GR">
                <a:solidFill>
                  <a:srgbClr val="333399"/>
                </a:solidFill>
              </a:rPr>
              <a:t>: 3 ζεύγη</a:t>
            </a:r>
          </a:p>
          <a:p>
            <a:pPr algn="just" fontAlgn="base">
              <a:spcBef>
                <a:spcPct val="0"/>
              </a:spcBef>
              <a:spcAft>
                <a:spcPct val="0"/>
              </a:spcAft>
              <a:tabLst>
                <a:tab pos="900113" algn="l"/>
              </a:tabLst>
            </a:pPr>
            <a:r>
              <a:rPr lang="el-GR">
                <a:solidFill>
                  <a:srgbClr val="00B050"/>
                </a:solidFill>
              </a:rPr>
              <a:t>Αναπαραγωγική</a:t>
            </a:r>
            <a:r>
              <a:rPr lang="el-GR">
                <a:solidFill>
                  <a:srgbClr val="333399"/>
                </a:solidFill>
              </a:rPr>
              <a:t> </a:t>
            </a:r>
            <a:r>
              <a:rPr lang="el-GR">
                <a:solidFill>
                  <a:srgbClr val="00B050"/>
                </a:solidFill>
              </a:rPr>
              <a:t>περίοδος</a:t>
            </a:r>
            <a:r>
              <a:rPr lang="el-GR">
                <a:solidFill>
                  <a:srgbClr val="333399"/>
                </a:solidFill>
              </a:rPr>
              <a:t>: Σχεδόν όλο το χρόνο.</a:t>
            </a:r>
          </a:p>
          <a:p>
            <a:pPr algn="just" fontAlgn="base">
              <a:spcBef>
                <a:spcPct val="0"/>
              </a:spcBef>
              <a:spcAft>
                <a:spcPct val="0"/>
              </a:spcAft>
              <a:tabLst>
                <a:tab pos="900113" algn="l"/>
              </a:tabLst>
            </a:pPr>
            <a:r>
              <a:rPr lang="el-GR">
                <a:solidFill>
                  <a:srgbClr val="00B050"/>
                </a:solidFill>
              </a:rPr>
              <a:t>Κύηση</a:t>
            </a:r>
            <a:r>
              <a:rPr lang="el-GR">
                <a:solidFill>
                  <a:srgbClr val="333399"/>
                </a:solidFill>
              </a:rPr>
              <a:t>: 41-42 ημέρες</a:t>
            </a:r>
          </a:p>
          <a:p>
            <a:pPr algn="just" fontAlgn="base">
              <a:spcBef>
                <a:spcPct val="0"/>
              </a:spcBef>
              <a:spcAft>
                <a:spcPct val="0"/>
              </a:spcAft>
              <a:tabLst>
                <a:tab pos="900113" algn="l"/>
              </a:tabLst>
            </a:pPr>
            <a:r>
              <a:rPr lang="el-GR">
                <a:solidFill>
                  <a:srgbClr val="00B050"/>
                </a:solidFill>
              </a:rPr>
              <a:t>Γέννες</a:t>
            </a:r>
            <a:r>
              <a:rPr lang="el-GR">
                <a:solidFill>
                  <a:srgbClr val="333399"/>
                </a:solidFill>
              </a:rPr>
              <a:t>: 1-4 με τουλάχιστον 4 μικρά</a:t>
            </a:r>
            <a:endParaRPr lang="en-US">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ωριμότητα</a:t>
            </a:r>
            <a:r>
              <a:rPr lang="el-GR">
                <a:solidFill>
                  <a:srgbClr val="333399"/>
                </a:solidFill>
              </a:rPr>
              <a:t>: 6 μήνες (αρσενικά), 7-8 μήνες (θηλυκά)</a:t>
            </a: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Έως 1</a:t>
            </a:r>
            <a:r>
              <a:rPr lang="en-US">
                <a:solidFill>
                  <a:srgbClr val="333399"/>
                </a:solidFill>
              </a:rPr>
              <a:t>3</a:t>
            </a:r>
            <a:r>
              <a:rPr lang="el-GR">
                <a:solidFill>
                  <a:srgbClr val="333399"/>
                </a:solidFill>
              </a:rPr>
              <a:t> έτη!</a:t>
            </a:r>
          </a:p>
          <a:p>
            <a:pPr algn="just" fontAlgn="base">
              <a:spcBef>
                <a:spcPct val="0"/>
              </a:spcBef>
              <a:spcAft>
                <a:spcPct val="0"/>
              </a:spcAft>
              <a:tabLst>
                <a:tab pos="900113" algn="l"/>
              </a:tabLst>
            </a:pPr>
            <a:r>
              <a:rPr lang="el-GR">
                <a:solidFill>
                  <a:srgbClr val="00B050"/>
                </a:solidFill>
              </a:rPr>
              <a:t>Απογαλακτισμός</a:t>
            </a:r>
            <a:r>
              <a:rPr lang="el-GR">
                <a:solidFill>
                  <a:srgbClr val="333399"/>
                </a:solidFill>
              </a:rPr>
              <a:t>: Ποικίλλει, &gt;23 ημέρες.</a:t>
            </a:r>
          </a:p>
          <a:p>
            <a:pPr algn="just" fontAlgn="base">
              <a:spcBef>
                <a:spcPct val="0"/>
              </a:spcBef>
              <a:spcAft>
                <a:spcPct val="0"/>
              </a:spcAft>
              <a:tabLst>
                <a:tab pos="900113" algn="l"/>
              </a:tabLst>
            </a:pPr>
            <a:r>
              <a:rPr lang="el-GR">
                <a:solidFill>
                  <a:srgbClr val="00B050"/>
                </a:solidFill>
              </a:rPr>
              <a:t>Λοιπά χαρακτηριστικά</a:t>
            </a:r>
            <a:r>
              <a:rPr lang="el-GR">
                <a:solidFill>
                  <a:srgbClr val="333399"/>
                </a:solidFill>
              </a:rPr>
              <a:t>: Επαγόμενη ωορρηξία από τη συνουσία. Τα μικρά γεννώνται με ανοικτά μάτια, τρίχωμα και ικανότητα </a:t>
            </a:r>
            <a:r>
              <a:rPr lang="el-GR">
                <a:solidFill>
                  <a:schemeClr val="accent2"/>
                </a:solidFill>
              </a:rPr>
              <a:t>μετακίνησης. Φροντίδα από το θηλυκό. Θηλασμός μία φορά το 24ωρο για 5 λεπτά, για να μην προδίδεται εύκολα  η θέση των μικρών.</a:t>
            </a:r>
          </a:p>
        </p:txBody>
      </p:sp>
      <p:sp>
        <p:nvSpPr>
          <p:cNvPr id="3" name="Text Box 6"/>
          <p:cNvSpPr txBox="1">
            <a:spLocks noChangeArrowheads="1"/>
          </p:cNvSpPr>
          <p:nvPr/>
        </p:nvSpPr>
        <p:spPr bwMode="auto">
          <a:xfrm>
            <a:off x="4644008" y="1268760"/>
            <a:ext cx="4305615" cy="566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C00000"/>
                </a:solidFill>
              </a:rPr>
              <a:t> Αναπαραγωγή</a:t>
            </a:r>
            <a:endParaRPr lang="el-GR" sz="2000" b="1">
              <a:solidFill>
                <a:srgbClr val="333399"/>
              </a:solidFill>
            </a:endParaRPr>
          </a:p>
          <a:p>
            <a:pPr algn="just" fontAlgn="base">
              <a:spcBef>
                <a:spcPct val="0"/>
              </a:spcBef>
              <a:spcAft>
                <a:spcPct val="0"/>
              </a:spcAft>
              <a:tabLst>
                <a:tab pos="900113" algn="l"/>
              </a:tabLst>
            </a:pPr>
            <a:r>
              <a:rPr lang="el-GR">
                <a:solidFill>
                  <a:srgbClr val="00B050"/>
                </a:solidFill>
              </a:rPr>
              <a:t>Θηλές</a:t>
            </a:r>
            <a:r>
              <a:rPr lang="el-GR">
                <a:solidFill>
                  <a:srgbClr val="333399"/>
                </a:solidFill>
              </a:rPr>
              <a:t>: 3 ζεύγη</a:t>
            </a:r>
          </a:p>
          <a:p>
            <a:pPr algn="just" fontAlgn="base">
              <a:spcBef>
                <a:spcPct val="0"/>
              </a:spcBef>
              <a:spcAft>
                <a:spcPct val="0"/>
              </a:spcAft>
              <a:tabLst>
                <a:tab pos="900113" algn="l"/>
              </a:tabLst>
            </a:pPr>
            <a:r>
              <a:rPr lang="el-GR">
                <a:solidFill>
                  <a:srgbClr val="00B050"/>
                </a:solidFill>
              </a:rPr>
              <a:t>Αναπαραγωγική</a:t>
            </a:r>
            <a:r>
              <a:rPr lang="el-GR">
                <a:solidFill>
                  <a:srgbClr val="333399"/>
                </a:solidFill>
              </a:rPr>
              <a:t> </a:t>
            </a:r>
            <a:r>
              <a:rPr lang="el-GR">
                <a:solidFill>
                  <a:srgbClr val="00B050"/>
                </a:solidFill>
              </a:rPr>
              <a:t>περίοδος</a:t>
            </a:r>
            <a:r>
              <a:rPr lang="el-GR">
                <a:solidFill>
                  <a:srgbClr val="333399"/>
                </a:solidFill>
              </a:rPr>
              <a:t>: Σχεδόν όλο το χρόνο, με έμφαση Φεβ.-Αυγ.</a:t>
            </a:r>
          </a:p>
          <a:p>
            <a:pPr algn="just" fontAlgn="base">
              <a:spcBef>
                <a:spcPct val="0"/>
              </a:spcBef>
              <a:spcAft>
                <a:spcPct val="0"/>
              </a:spcAft>
              <a:tabLst>
                <a:tab pos="900113" algn="l"/>
              </a:tabLst>
            </a:pPr>
            <a:r>
              <a:rPr lang="el-GR">
                <a:solidFill>
                  <a:srgbClr val="00B050"/>
                </a:solidFill>
              </a:rPr>
              <a:t>Κύηση</a:t>
            </a:r>
            <a:r>
              <a:rPr lang="el-GR">
                <a:solidFill>
                  <a:srgbClr val="333399"/>
                </a:solidFill>
              </a:rPr>
              <a:t>: 28-33 ημέρες</a:t>
            </a:r>
          </a:p>
          <a:p>
            <a:pPr algn="just" fontAlgn="base">
              <a:spcBef>
                <a:spcPct val="0"/>
              </a:spcBef>
              <a:spcAft>
                <a:spcPct val="0"/>
              </a:spcAft>
              <a:tabLst>
                <a:tab pos="900113" algn="l"/>
              </a:tabLst>
            </a:pPr>
            <a:r>
              <a:rPr lang="el-GR">
                <a:solidFill>
                  <a:srgbClr val="00B050"/>
                </a:solidFill>
              </a:rPr>
              <a:t>Γέννες</a:t>
            </a:r>
            <a:r>
              <a:rPr lang="el-GR">
                <a:solidFill>
                  <a:srgbClr val="333399"/>
                </a:solidFill>
              </a:rPr>
              <a:t>: 3-7 με 3-12 μικρά</a:t>
            </a:r>
            <a:endParaRPr lang="en-US">
              <a:solidFill>
                <a:srgbClr val="333399"/>
              </a:solidFill>
            </a:endParaRPr>
          </a:p>
          <a:p>
            <a:pPr algn="just" fontAlgn="base">
              <a:spcBef>
                <a:spcPct val="0"/>
              </a:spcBef>
              <a:spcAft>
                <a:spcPct val="0"/>
              </a:spcAft>
              <a:tabLst>
                <a:tab pos="900113" algn="l"/>
              </a:tabLst>
            </a:pPr>
            <a:r>
              <a:rPr lang="el-GR">
                <a:solidFill>
                  <a:srgbClr val="00B050"/>
                </a:solidFill>
              </a:rPr>
              <a:t>Αναπαραγωγική ωριμότητα</a:t>
            </a:r>
            <a:r>
              <a:rPr lang="el-GR">
                <a:solidFill>
                  <a:srgbClr val="333399"/>
                </a:solidFill>
              </a:rPr>
              <a:t>: 4 μήνες (αρσενικά), 3,5 μήνες (θηλυκά)</a:t>
            </a:r>
          </a:p>
          <a:p>
            <a:pPr algn="just" fontAlgn="base">
              <a:spcBef>
                <a:spcPct val="0"/>
              </a:spcBef>
              <a:spcAft>
                <a:spcPct val="0"/>
              </a:spcAft>
              <a:tabLst>
                <a:tab pos="900113" algn="l"/>
              </a:tabLst>
            </a:pPr>
            <a:r>
              <a:rPr lang="el-GR">
                <a:solidFill>
                  <a:srgbClr val="00B050"/>
                </a:solidFill>
              </a:rPr>
              <a:t>Όριο ζωής</a:t>
            </a:r>
            <a:r>
              <a:rPr lang="el-GR">
                <a:solidFill>
                  <a:srgbClr val="333399"/>
                </a:solidFill>
              </a:rPr>
              <a:t>: Έως 9 έτη</a:t>
            </a:r>
          </a:p>
          <a:p>
            <a:pPr algn="just" fontAlgn="base">
              <a:spcBef>
                <a:spcPct val="0"/>
              </a:spcBef>
              <a:spcAft>
                <a:spcPct val="0"/>
              </a:spcAft>
              <a:tabLst>
                <a:tab pos="900113" algn="l"/>
              </a:tabLst>
            </a:pPr>
            <a:r>
              <a:rPr lang="el-GR">
                <a:solidFill>
                  <a:srgbClr val="00B050"/>
                </a:solidFill>
              </a:rPr>
              <a:t>Απογαλακτισμός</a:t>
            </a:r>
            <a:r>
              <a:rPr lang="el-GR">
                <a:solidFill>
                  <a:srgbClr val="333399"/>
                </a:solidFill>
              </a:rPr>
              <a:t>: 28 ημέρες.</a:t>
            </a:r>
          </a:p>
          <a:p>
            <a:pPr algn="just" fontAlgn="base">
              <a:spcBef>
                <a:spcPct val="0"/>
              </a:spcBef>
              <a:spcAft>
                <a:spcPct val="0"/>
              </a:spcAft>
              <a:tabLst>
                <a:tab pos="900113" algn="l"/>
              </a:tabLst>
            </a:pPr>
            <a:r>
              <a:rPr lang="el-GR">
                <a:solidFill>
                  <a:srgbClr val="00B050"/>
                </a:solidFill>
              </a:rPr>
              <a:t>Λοιπά χαρακτηριστικά</a:t>
            </a:r>
            <a:r>
              <a:rPr lang="el-GR">
                <a:solidFill>
                  <a:srgbClr val="333399"/>
                </a:solidFill>
              </a:rPr>
              <a:t>: Επαγόμενη ωορρηξία από τη συνουσία και γονιμοποίηση αμέσως μετά τον τοκετό. Τα μικρά γεννώνται με κλειστά μάτια, χωρίς τρίχωμα. Φροντίδα από το θηλυκό. Θηλασμός μία φορά το 24ωρο για 5 λεπτά, για να μην προδίδεται εύκολα  η θέση των μικρών. Πρόωρος τερματισμός κύησης και απορρόφηση εμβρύων</a:t>
            </a:r>
          </a:p>
        </p:txBody>
      </p:sp>
      <p:sp>
        <p:nvSpPr>
          <p:cNvPr id="10"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Leporidae</a:t>
            </a:r>
            <a:r>
              <a:rPr lang="el-GR" sz="2800" b="1">
                <a:solidFill>
                  <a:srgbClr val="800000"/>
                </a:solidFill>
              </a:rPr>
              <a:t>: Λαγοί, Κουνέλια</a:t>
            </a:r>
            <a:endParaRPr lang="el-GR" b="1">
              <a:solidFill>
                <a:srgbClr val="000000"/>
              </a:solidFill>
            </a:endParaRPr>
          </a:p>
        </p:txBody>
      </p:sp>
      <p:sp>
        <p:nvSpPr>
          <p:cNvPr id="11" name="Ορθογώνιο 10"/>
          <p:cNvSpPr/>
          <p:nvPr/>
        </p:nvSpPr>
        <p:spPr>
          <a:xfrm>
            <a:off x="4536280" y="764704"/>
            <a:ext cx="4607719"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err="1">
                <a:solidFill>
                  <a:srgbClr val="C00000"/>
                </a:solidFill>
              </a:rPr>
              <a:t>Oryctolagus</a:t>
            </a:r>
            <a:r>
              <a:rPr lang="en-US" b="1" i="1">
                <a:solidFill>
                  <a:srgbClr val="C00000"/>
                </a:solidFill>
              </a:rPr>
              <a:t> </a:t>
            </a:r>
            <a:r>
              <a:rPr lang="en-US" b="1" i="1" err="1">
                <a:solidFill>
                  <a:srgbClr val="C00000"/>
                </a:solidFill>
              </a:rPr>
              <a:t>cuniculus</a:t>
            </a:r>
            <a:endParaRPr lang="en-US" b="1" i="1">
              <a:solidFill>
                <a:srgbClr val="C00000"/>
              </a:solidFill>
            </a:endParaRPr>
          </a:p>
        </p:txBody>
      </p:sp>
      <p:sp>
        <p:nvSpPr>
          <p:cNvPr id="12" name="Ορθογώνιο 11"/>
          <p:cNvSpPr/>
          <p:nvPr/>
        </p:nvSpPr>
        <p:spPr>
          <a:xfrm>
            <a:off x="176659" y="764704"/>
            <a:ext cx="4251325" cy="45653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err="1">
                <a:solidFill>
                  <a:srgbClr val="C00000"/>
                </a:solidFill>
              </a:rPr>
              <a:t>Lepus</a:t>
            </a:r>
            <a:r>
              <a:rPr lang="en-US" b="1" i="1">
                <a:solidFill>
                  <a:srgbClr val="C00000"/>
                </a:solidFill>
              </a:rPr>
              <a:t> </a:t>
            </a:r>
            <a:r>
              <a:rPr lang="en-US" b="1" i="1" err="1">
                <a:solidFill>
                  <a:srgbClr val="C00000"/>
                </a:solidFill>
              </a:rPr>
              <a:t>europaeus</a:t>
            </a:r>
            <a:endParaRPr lang="en-US" b="1">
              <a:solidFill>
                <a:srgbClr val="C00000"/>
              </a:solidFill>
            </a:endParaRPr>
          </a:p>
        </p:txBody>
      </p:sp>
    </p:spTree>
    <p:extLst>
      <p:ext uri="{BB962C8B-B14F-4D97-AF65-F5344CB8AC3E}">
        <p14:creationId xmlns:p14="http://schemas.microsoft.com/office/powerpoint/2010/main" val="57678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Text Box 5"/>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Χειρόπτερα</a:t>
            </a:r>
            <a:endParaRPr lang="el-GR" b="1">
              <a:solidFill>
                <a:srgbClr val="000000"/>
              </a:solidFill>
            </a:endParaRPr>
          </a:p>
        </p:txBody>
      </p:sp>
      <p:pic>
        <p:nvPicPr>
          <p:cNvPr id="104456" name="Picture 8" descr="mammali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813" y="1341438"/>
            <a:ext cx="5984875" cy="5461000"/>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bwMode="auto">
          <a:xfrm>
            <a:off x="3864158" y="2029181"/>
            <a:ext cx="1054435" cy="216024"/>
          </a:xfrm>
          <a:prstGeom prst="rect">
            <a:avLst/>
          </a:prstGeom>
          <a:solidFill>
            <a:srgbClr val="FFC000">
              <a:alpha val="27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solidFill>
                  <a:srgbClr val="FF0000"/>
                </a:solidFill>
              </a:ln>
              <a:noFill/>
              <a:effectLst/>
              <a:latin typeface="Arial" charset="0"/>
            </a:endParaRPr>
          </a:p>
        </p:txBody>
      </p:sp>
    </p:spTree>
    <p:extLst>
      <p:ext uri="{BB962C8B-B14F-4D97-AF65-F5344CB8AC3E}">
        <p14:creationId xmlns:p14="http://schemas.microsoft.com/office/powerpoint/2010/main" val="1774060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4456"/>
                                        </p:tgtEl>
                                        <p:attrNameLst>
                                          <p:attrName>style.visibility</p:attrName>
                                        </p:attrNameLst>
                                      </p:cBhvr>
                                      <p:to>
                                        <p:strVal val="visible"/>
                                      </p:to>
                                    </p:set>
                                    <p:animEffect transition="in" filter="fade">
                                      <p:cBhvr>
                                        <p:cTn id="7" dur="1000"/>
                                        <p:tgtEl>
                                          <p:spTgt spid="1044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Χειρόπτερα: Εξέλιξη</a:t>
            </a:r>
            <a:endParaRPr lang="el-GR" b="1">
              <a:solidFill>
                <a:srgbClr val="000000"/>
              </a:solidFill>
            </a:endParaRPr>
          </a:p>
        </p:txBody>
      </p:sp>
      <p:sp>
        <p:nvSpPr>
          <p:cNvPr id="7" name="Text Box 6"/>
          <p:cNvSpPr txBox="1">
            <a:spLocks noChangeArrowheads="1"/>
          </p:cNvSpPr>
          <p:nvPr/>
        </p:nvSpPr>
        <p:spPr bwMode="auto">
          <a:xfrm>
            <a:off x="86636" y="1124744"/>
            <a:ext cx="447510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chemeClr val="accent2"/>
                </a:solidFill>
              </a:rPr>
              <a:t> Εκτιμάται ότι τα Χειρόπτερα διαφοροποιήθηκαν κατά το τέλος της </a:t>
            </a:r>
            <a:r>
              <a:rPr lang="el-GR" b="1">
                <a:solidFill>
                  <a:srgbClr val="C00000"/>
                </a:solidFill>
              </a:rPr>
              <a:t>Κρητιδικής περιόδου</a:t>
            </a:r>
            <a:r>
              <a:rPr lang="el-GR" b="1">
                <a:solidFill>
                  <a:schemeClr val="accent2"/>
                </a:solidFill>
              </a:rPr>
              <a:t>.</a:t>
            </a:r>
            <a:r>
              <a:rPr lang="el-GR" b="1">
                <a:solidFill>
                  <a:srgbClr val="C00000"/>
                </a:solidFill>
              </a:rPr>
              <a:t> </a:t>
            </a:r>
            <a:r>
              <a:rPr lang="el-GR" b="1">
                <a:solidFill>
                  <a:schemeClr val="accent2"/>
                </a:solidFill>
              </a:rPr>
              <a:t>( 70-65 </a:t>
            </a:r>
            <a:r>
              <a:rPr lang="en-US" b="1" err="1">
                <a:solidFill>
                  <a:schemeClr val="accent2"/>
                </a:solidFill>
              </a:rPr>
              <a:t>mya</a:t>
            </a:r>
            <a:r>
              <a:rPr lang="en-US" b="1">
                <a:solidFill>
                  <a:schemeClr val="accent2"/>
                </a:solidFill>
              </a:rPr>
              <a:t>).</a:t>
            </a:r>
            <a:endParaRPr lang="el-GR" b="1">
              <a:solidFill>
                <a:schemeClr val="accent2"/>
              </a:solidFill>
            </a:endParaRPr>
          </a:p>
        </p:txBody>
      </p:sp>
      <p:sp>
        <p:nvSpPr>
          <p:cNvPr id="9" name="Text Box 6"/>
          <p:cNvSpPr txBox="1">
            <a:spLocks noChangeArrowheads="1"/>
          </p:cNvSpPr>
          <p:nvPr/>
        </p:nvSpPr>
        <p:spPr bwMode="auto">
          <a:xfrm>
            <a:off x="86636" y="1969821"/>
            <a:ext cx="447510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chemeClr val="accent2"/>
                </a:solidFill>
              </a:rPr>
              <a:t> Τα παλαιότερα απολιθώματα προέρχονται από το </a:t>
            </a:r>
            <a:r>
              <a:rPr lang="el-GR" b="1">
                <a:solidFill>
                  <a:srgbClr val="C00000"/>
                </a:solidFill>
              </a:rPr>
              <a:t>πρώιμο Ηώκαινο </a:t>
            </a:r>
            <a:r>
              <a:rPr lang="el-GR" b="1">
                <a:solidFill>
                  <a:schemeClr val="accent2"/>
                </a:solidFill>
              </a:rPr>
              <a:t>εποχή (</a:t>
            </a:r>
            <a:r>
              <a:rPr lang="en-US" b="1">
                <a:solidFill>
                  <a:schemeClr val="accent2"/>
                </a:solidFill>
              </a:rPr>
              <a:t>ca. 50</a:t>
            </a:r>
            <a:r>
              <a:rPr lang="el-GR" b="1">
                <a:solidFill>
                  <a:schemeClr val="accent2"/>
                </a:solidFill>
              </a:rPr>
              <a:t> </a:t>
            </a:r>
            <a:r>
              <a:rPr lang="en-US" b="1" err="1">
                <a:solidFill>
                  <a:schemeClr val="accent2"/>
                </a:solidFill>
              </a:rPr>
              <a:t>mya</a:t>
            </a:r>
            <a:r>
              <a:rPr lang="en-US" b="1">
                <a:solidFill>
                  <a:schemeClr val="accent2"/>
                </a:solidFill>
              </a:rPr>
              <a:t>).</a:t>
            </a:r>
            <a:r>
              <a:rPr lang="el-GR" b="1">
                <a:solidFill>
                  <a:schemeClr val="accent2"/>
                </a:solidFill>
              </a:rPr>
              <a:t> Πιθανώς η δυνατότητα ηχοεντοπισμού είχε ήδη διαμορφωθεί. </a:t>
            </a:r>
            <a:endParaRPr lang="el-GR" b="1">
              <a:solidFill>
                <a:srgbClr val="C00000"/>
              </a:solidFill>
            </a:endParaRPr>
          </a:p>
        </p:txBody>
      </p:sp>
      <p:sp>
        <p:nvSpPr>
          <p:cNvPr id="8" name="Text Box 6"/>
          <p:cNvSpPr txBox="1">
            <a:spLocks noChangeArrowheads="1"/>
          </p:cNvSpPr>
          <p:nvPr/>
        </p:nvSpPr>
        <p:spPr bwMode="auto">
          <a:xfrm>
            <a:off x="107504" y="3368896"/>
            <a:ext cx="446449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chemeClr val="accent2"/>
                </a:solidFill>
              </a:rPr>
              <a:t> Το </a:t>
            </a:r>
            <a:r>
              <a:rPr lang="el-GR" b="1" err="1">
                <a:solidFill>
                  <a:srgbClr val="C00000"/>
                </a:solidFill>
              </a:rPr>
              <a:t>Ηώκαινο</a:t>
            </a:r>
            <a:r>
              <a:rPr lang="el-GR" b="1">
                <a:solidFill>
                  <a:srgbClr val="C00000"/>
                </a:solidFill>
              </a:rPr>
              <a:t> </a:t>
            </a:r>
            <a:r>
              <a:rPr lang="el-GR" b="1">
                <a:solidFill>
                  <a:schemeClr val="accent2"/>
                </a:solidFill>
              </a:rPr>
              <a:t>(56-36 </a:t>
            </a:r>
            <a:r>
              <a:rPr lang="en-US" b="1" err="1">
                <a:solidFill>
                  <a:schemeClr val="accent2"/>
                </a:solidFill>
              </a:rPr>
              <a:t>mya</a:t>
            </a:r>
            <a:r>
              <a:rPr lang="el-GR" b="1">
                <a:solidFill>
                  <a:schemeClr val="accent2"/>
                </a:solidFill>
              </a:rPr>
              <a:t>)</a:t>
            </a:r>
            <a:r>
              <a:rPr lang="en-US" b="1">
                <a:solidFill>
                  <a:schemeClr val="accent2"/>
                </a:solidFill>
              </a:rPr>
              <a:t> </a:t>
            </a:r>
            <a:r>
              <a:rPr lang="el-GR" b="1">
                <a:solidFill>
                  <a:schemeClr val="accent2"/>
                </a:solidFill>
              </a:rPr>
              <a:t>αποτελεί τη χρονική περίοδο της ταχείας εξέλιξης των χειροπτέρων με την διαμόρφωση τότε των περισσοτέρων αρτίγονων οικογενειών.</a:t>
            </a:r>
            <a:endParaRPr lang="el-GR" b="1">
              <a:solidFill>
                <a:srgbClr val="C00000"/>
              </a:solidFill>
            </a:endParaRPr>
          </a:p>
        </p:txBody>
      </p:sp>
      <p:pic>
        <p:nvPicPr>
          <p:cNvPr id="5122" name="Picture 2" descr="C:\Users\Τια Βάσω\Documents\Οι σαρώσεις μου\Bat phylogen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36281" y="2060771"/>
            <a:ext cx="4607719" cy="3615779"/>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1" name="Ορθογώνιο 10"/>
          <p:cNvSpPr/>
          <p:nvPr/>
        </p:nvSpPr>
        <p:spPr bwMode="auto">
          <a:xfrm>
            <a:off x="6660232" y="4365104"/>
            <a:ext cx="1054435" cy="108012"/>
          </a:xfrm>
          <a:prstGeom prst="rect">
            <a:avLst/>
          </a:prstGeom>
          <a:solidFill>
            <a:srgbClr val="FFC000">
              <a:alpha val="27000"/>
            </a:srgbClr>
          </a:solid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solidFill>
                  <a:srgbClr val="FF0000"/>
                </a:solidFill>
              </a:ln>
              <a:noFill/>
              <a:effectLst/>
              <a:latin typeface="Arial" charset="0"/>
            </a:endParaRPr>
          </a:p>
        </p:txBody>
      </p:sp>
      <p:sp>
        <p:nvSpPr>
          <p:cNvPr id="12" name="Ορθογώνιο 11"/>
          <p:cNvSpPr/>
          <p:nvPr/>
        </p:nvSpPr>
        <p:spPr bwMode="auto">
          <a:xfrm>
            <a:off x="6660231" y="4227438"/>
            <a:ext cx="1054435" cy="108012"/>
          </a:xfrm>
          <a:prstGeom prst="rect">
            <a:avLst/>
          </a:prstGeom>
          <a:solidFill>
            <a:srgbClr val="FFC000">
              <a:alpha val="27000"/>
            </a:srgbClr>
          </a:solid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solidFill>
                  <a:srgbClr val="FF0000"/>
                </a:solidFill>
              </a:ln>
              <a:noFill/>
              <a:effectLst/>
              <a:latin typeface="Arial" charset="0"/>
            </a:endParaRPr>
          </a:p>
        </p:txBody>
      </p:sp>
      <p:sp>
        <p:nvSpPr>
          <p:cNvPr id="13" name="Ορθογώνιο 12"/>
          <p:cNvSpPr/>
          <p:nvPr/>
        </p:nvSpPr>
        <p:spPr bwMode="auto">
          <a:xfrm>
            <a:off x="6660229" y="4502770"/>
            <a:ext cx="1054435" cy="108012"/>
          </a:xfrm>
          <a:prstGeom prst="rect">
            <a:avLst/>
          </a:prstGeom>
          <a:solidFill>
            <a:srgbClr val="FFC000">
              <a:alpha val="27000"/>
            </a:srgbClr>
          </a:solid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solidFill>
                  <a:srgbClr val="FF0000"/>
                </a:solidFill>
              </a:ln>
              <a:noFill/>
              <a:effectLst/>
              <a:latin typeface="Arial" charset="0"/>
            </a:endParaRPr>
          </a:p>
        </p:txBody>
      </p:sp>
      <p:sp>
        <p:nvSpPr>
          <p:cNvPr id="15" name="Ορθογώνιο 14"/>
          <p:cNvSpPr/>
          <p:nvPr/>
        </p:nvSpPr>
        <p:spPr bwMode="auto">
          <a:xfrm>
            <a:off x="6660232" y="2355230"/>
            <a:ext cx="1054435" cy="108012"/>
          </a:xfrm>
          <a:prstGeom prst="rect">
            <a:avLst/>
          </a:prstGeom>
          <a:solidFill>
            <a:srgbClr val="FFC000">
              <a:alpha val="27000"/>
            </a:srgbClr>
          </a:solidFill>
          <a:ln w="63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solidFill>
                  <a:srgbClr val="FF0000"/>
                </a:solidFill>
              </a:ln>
              <a:noFill/>
              <a:effectLst/>
              <a:latin typeface="Arial" charset="0"/>
            </a:endParaRPr>
          </a:p>
        </p:txBody>
      </p:sp>
      <p:sp>
        <p:nvSpPr>
          <p:cNvPr id="16" name="Text Box 6"/>
          <p:cNvSpPr txBox="1">
            <a:spLocks noChangeArrowheads="1"/>
          </p:cNvSpPr>
          <p:nvPr/>
        </p:nvSpPr>
        <p:spPr bwMode="auto">
          <a:xfrm>
            <a:off x="107504" y="4767971"/>
            <a:ext cx="446449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chemeClr val="accent2"/>
                </a:solidFill>
              </a:rPr>
              <a:t> Σήμερα καταγράφονται περισσότερα από 1100 είδη και 19 οικογένειες. Αποτελούν τη δεύτερη μεγαλύτερη τάξη των θηλαστικών! Περιλαμβάνουν το μικρότερο θηλαστικό στον κόσμο. </a:t>
            </a:r>
            <a:endParaRPr lang="el-GR" b="1">
              <a:solidFill>
                <a:srgbClr val="C00000"/>
              </a:solidFill>
            </a:endParaRPr>
          </a:p>
        </p:txBody>
      </p:sp>
      <p:sp>
        <p:nvSpPr>
          <p:cNvPr id="17" name="Text Box 6"/>
          <p:cNvSpPr txBox="1">
            <a:spLocks noChangeArrowheads="1"/>
          </p:cNvSpPr>
          <p:nvPr/>
        </p:nvSpPr>
        <p:spPr bwMode="auto">
          <a:xfrm>
            <a:off x="107504" y="6167045"/>
            <a:ext cx="446449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chemeClr val="accent2"/>
                </a:solidFill>
              </a:rPr>
              <a:t> Τέσσερις οικογένειες και 34 είδη υπάρχουν στην Ελλάδα.</a:t>
            </a:r>
            <a:endParaRPr lang="el-GR" b="1">
              <a:solidFill>
                <a:srgbClr val="C00000"/>
              </a:solidFill>
            </a:endParaRPr>
          </a:p>
        </p:txBody>
      </p:sp>
    </p:spTree>
    <p:extLst>
      <p:ext uri="{BB962C8B-B14F-4D97-AF65-F5344CB8AC3E}">
        <p14:creationId xmlns:p14="http://schemas.microsoft.com/office/powerpoint/2010/main" val="395762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2" presetClass="entr" presetSubtype="2"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1+#ppt_w/2"/>
                                          </p:val>
                                        </p:tav>
                                        <p:tav tm="100000">
                                          <p:val>
                                            <p:strVal val="#ppt_x"/>
                                          </p:val>
                                        </p:tav>
                                      </p:tavLst>
                                    </p:anim>
                                    <p:anim calcmode="lin" valueType="num">
                                      <p:cBhvr additive="base">
                                        <p:cTn id="34" dur="500" fill="hold"/>
                                        <p:tgtEl>
                                          <p:spTgt spid="11"/>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1+#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1+#ppt_w/2"/>
                                          </p:val>
                                        </p:tav>
                                        <p:tav tm="100000">
                                          <p:val>
                                            <p:strVal val="#ppt_x"/>
                                          </p:val>
                                        </p:tav>
                                      </p:tavLst>
                                    </p:anim>
                                    <p:anim calcmode="lin" valueType="num">
                                      <p:cBhvr additive="base">
                                        <p:cTn id="42" dur="500" fill="hold"/>
                                        <p:tgtEl>
                                          <p:spTgt spid="13"/>
                                        </p:tgtEl>
                                        <p:attrNameLst>
                                          <p:attrName>ppt_y</p:attrName>
                                        </p:attrNameLst>
                                      </p:cBhvr>
                                      <p:tavLst>
                                        <p:tav tm="0">
                                          <p:val>
                                            <p:strVal val="#ppt_y"/>
                                          </p:val>
                                        </p:tav>
                                        <p:tav tm="100000">
                                          <p:val>
                                            <p:strVal val="#ppt_y"/>
                                          </p:val>
                                        </p:tav>
                                      </p:tavLst>
                                    </p:anim>
                                  </p:childTnLst>
                                </p:cTn>
                              </p:par>
                              <p:par>
                                <p:cTn id="43" presetID="2" presetClass="entr" presetSubtype="2"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1+#ppt_w/2"/>
                                          </p:val>
                                        </p:tav>
                                        <p:tav tm="100000">
                                          <p:val>
                                            <p:strVal val="#ppt_x"/>
                                          </p:val>
                                        </p:tav>
                                      </p:tavLst>
                                    </p:anim>
                                    <p:anim calcmode="lin" valueType="num">
                                      <p:cBhvr additive="base">
                                        <p:cTn id="46"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8" grpId="0"/>
      <p:bldP spid="11" grpId="0" animBg="1"/>
      <p:bldP spid="12" grpId="0" animBg="1"/>
      <p:bldP spid="13" grpId="0" animBg="1"/>
      <p:bldP spid="15" grpId="0" animBg="1"/>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Χειρόπτερα: Σωματική δομή</a:t>
            </a:r>
            <a:endParaRPr lang="el-GR" b="1">
              <a:solidFill>
                <a:srgbClr val="000000"/>
              </a:solidFill>
            </a:endParaRPr>
          </a:p>
        </p:txBody>
      </p:sp>
      <p:sp>
        <p:nvSpPr>
          <p:cNvPr id="12" name="Text Box 6"/>
          <p:cNvSpPr txBox="1">
            <a:spLocks noChangeArrowheads="1"/>
          </p:cNvSpPr>
          <p:nvPr/>
        </p:nvSpPr>
        <p:spPr bwMode="auto">
          <a:xfrm>
            <a:off x="86636" y="968028"/>
            <a:ext cx="44751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chemeClr val="accent2"/>
                </a:solidFill>
              </a:rPr>
              <a:t> Το σώμα καλύπτεται από πυκνή γούνα.</a:t>
            </a:r>
          </a:p>
        </p:txBody>
      </p:sp>
      <p:sp>
        <p:nvSpPr>
          <p:cNvPr id="14" name="Text Box 6"/>
          <p:cNvSpPr txBox="1">
            <a:spLocks noChangeArrowheads="1"/>
          </p:cNvSpPr>
          <p:nvPr/>
        </p:nvSpPr>
        <p:spPr bwMode="auto">
          <a:xfrm>
            <a:off x="183704" y="1507027"/>
            <a:ext cx="446449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chemeClr val="accent2"/>
                </a:solidFill>
              </a:rPr>
              <a:t> Τα πρόσθια άκρα είναι επιμηκυμένα, φέρουν 5 δάκτυλα, στα οποία τα </a:t>
            </a:r>
            <a:r>
              <a:rPr lang="el-GR" b="1" err="1">
                <a:solidFill>
                  <a:schemeClr val="accent2"/>
                </a:solidFill>
              </a:rPr>
              <a:t>μετακαρπικά</a:t>
            </a:r>
            <a:r>
              <a:rPr lang="el-GR" b="1">
                <a:solidFill>
                  <a:schemeClr val="accent2"/>
                </a:solidFill>
              </a:rPr>
              <a:t> οστά είναι μεγαλύτερα από τις φάλαγγες.</a:t>
            </a:r>
            <a:endParaRPr lang="el-GR" b="1">
              <a:solidFill>
                <a:srgbClr val="C00000"/>
              </a:solidFill>
            </a:endParaRPr>
          </a:p>
        </p:txBody>
      </p:sp>
      <p:sp>
        <p:nvSpPr>
          <p:cNvPr id="15" name="Text Box 6"/>
          <p:cNvSpPr txBox="1">
            <a:spLocks noChangeArrowheads="1"/>
          </p:cNvSpPr>
          <p:nvPr/>
        </p:nvSpPr>
        <p:spPr bwMode="auto">
          <a:xfrm>
            <a:off x="107504" y="4509019"/>
            <a:ext cx="4464496"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chemeClr val="accent2"/>
                </a:solidFill>
              </a:rPr>
              <a:t> Ενίοτε, από τον αστράγαλο εκφύεται προς την ουρά μία χόνδρινη προέκταση (πτερνιστήρας-</a:t>
            </a:r>
            <a:r>
              <a:rPr lang="en-US" b="1" err="1">
                <a:solidFill>
                  <a:schemeClr val="accent2"/>
                </a:solidFill>
              </a:rPr>
              <a:t>calcar</a:t>
            </a:r>
            <a:r>
              <a:rPr lang="en-US" b="1">
                <a:solidFill>
                  <a:schemeClr val="accent2"/>
                </a:solidFill>
              </a:rPr>
              <a:t>)</a:t>
            </a:r>
            <a:r>
              <a:rPr lang="el-GR" b="1">
                <a:solidFill>
                  <a:schemeClr val="accent2"/>
                </a:solidFill>
              </a:rPr>
              <a:t> για την περαιτέρω υποστήριξη του κάτω μέρους του παταγίου.</a:t>
            </a:r>
            <a:endParaRPr lang="el-GR" b="1">
              <a:solidFill>
                <a:srgbClr val="C00000"/>
              </a:solidFill>
            </a:endParaRPr>
          </a:p>
        </p:txBody>
      </p:sp>
      <p:sp>
        <p:nvSpPr>
          <p:cNvPr id="16" name="Text Box 6"/>
          <p:cNvSpPr txBox="1">
            <a:spLocks noChangeArrowheads="1"/>
          </p:cNvSpPr>
          <p:nvPr/>
        </p:nvSpPr>
        <p:spPr bwMode="auto">
          <a:xfrm>
            <a:off x="107504" y="5879013"/>
            <a:ext cx="446449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chemeClr val="accent2"/>
                </a:solidFill>
              </a:rPr>
              <a:t> Σε πολλά είδη υπάρχει ο </a:t>
            </a:r>
            <a:r>
              <a:rPr lang="el-GR" b="1">
                <a:solidFill>
                  <a:srgbClr val="C00000"/>
                </a:solidFill>
              </a:rPr>
              <a:t>τράγος </a:t>
            </a:r>
            <a:r>
              <a:rPr lang="el-GR" b="1">
                <a:solidFill>
                  <a:schemeClr val="accent2"/>
                </a:solidFill>
              </a:rPr>
              <a:t>(χόνδρινη προεκβολή εντός του πτερυγίου του αυτιού).</a:t>
            </a:r>
          </a:p>
        </p:txBody>
      </p:sp>
      <p:pic>
        <p:nvPicPr>
          <p:cNvPr id="9218" name="Picture 2" descr="C:\Users\Τια Βάσω\Documents\Οι σαρώσεις μου\Bat body form.bm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9" r="7406"/>
          <a:stretch/>
        </p:blipFill>
        <p:spPr bwMode="auto">
          <a:xfrm>
            <a:off x="4957341" y="121812"/>
            <a:ext cx="6963508" cy="518181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7" name="Text Box 6"/>
          <p:cNvSpPr txBox="1">
            <a:spLocks noChangeArrowheads="1"/>
          </p:cNvSpPr>
          <p:nvPr/>
        </p:nvSpPr>
        <p:spPr bwMode="auto">
          <a:xfrm>
            <a:off x="110704" y="3416022"/>
            <a:ext cx="447510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chemeClr val="accent2"/>
                </a:solidFill>
              </a:rPr>
              <a:t> Η πτητική μεμβράνη (πατάγιο) είναι δερμάτινη και υποστηρίζεται από τα επιμηκυμένα πρόσθια άκρα και καλύπτει μερικώς ή πλήρως την ουρά.</a:t>
            </a:r>
          </a:p>
        </p:txBody>
      </p:sp>
      <p:sp>
        <p:nvSpPr>
          <p:cNvPr id="18" name="Text Box 6"/>
          <p:cNvSpPr txBox="1">
            <a:spLocks noChangeArrowheads="1"/>
          </p:cNvSpPr>
          <p:nvPr/>
        </p:nvSpPr>
        <p:spPr bwMode="auto">
          <a:xfrm>
            <a:off x="173098" y="2600024"/>
            <a:ext cx="447510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chemeClr val="accent2"/>
                </a:solidFill>
              </a:rPr>
              <a:t> Ο αντίχειρας φέρει νύχι που εξυπηρετεί στο σκαρφάλωμα και στο καθάρισμα.</a:t>
            </a:r>
          </a:p>
        </p:txBody>
      </p:sp>
      <p:pic>
        <p:nvPicPr>
          <p:cNvPr id="9219" name="Picture 3" descr="C:\Users\Τια Βάσω\Documents\Οι σαρώσεις μου\bat tail variati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8012" y="5261970"/>
            <a:ext cx="3575050" cy="216217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9" name="Text Box 6"/>
          <p:cNvSpPr txBox="1">
            <a:spLocks noChangeArrowheads="1"/>
          </p:cNvSpPr>
          <p:nvPr/>
        </p:nvSpPr>
        <p:spPr bwMode="auto">
          <a:xfrm>
            <a:off x="4783911" y="5448126"/>
            <a:ext cx="4156811" cy="861774"/>
          </a:xfrm>
          <a:prstGeom prst="rect">
            <a:avLst/>
          </a:prstGeom>
          <a:solidFill>
            <a:schemeClr val="accent2">
              <a:alpha val="19000"/>
            </a:schemeClr>
          </a:solidFill>
          <a:ln>
            <a:solidFill>
              <a:schemeClr val="tx2"/>
            </a:solidFill>
          </a:ln>
          <a:effectLst/>
        </p:spPr>
        <p:txBody>
          <a:bodyPr wrap="square">
            <a:spAutoFit/>
          </a:bodyPr>
          <a:lstStyle/>
          <a:p>
            <a:pPr algn="ctr" fontAlgn="base">
              <a:spcBef>
                <a:spcPct val="0"/>
              </a:spcBef>
              <a:spcAft>
                <a:spcPct val="0"/>
              </a:spcAft>
            </a:pPr>
            <a:r>
              <a:rPr lang="el-GR" sz="2500" b="1">
                <a:solidFill>
                  <a:srgbClr val="C00000"/>
                </a:solidFill>
              </a:rPr>
              <a:t>Βασικός οδοντικός τύπος:</a:t>
            </a:r>
          </a:p>
          <a:p>
            <a:pPr algn="ctr" fontAlgn="base">
              <a:spcBef>
                <a:spcPct val="0"/>
              </a:spcBef>
              <a:spcAft>
                <a:spcPct val="0"/>
              </a:spcAft>
            </a:pPr>
            <a:r>
              <a:rPr lang="el-GR" sz="2500" b="1">
                <a:solidFill>
                  <a:srgbClr val="C00000"/>
                </a:solidFill>
              </a:rPr>
              <a:t>2/3   1/1   3/3   3/3 = 38</a:t>
            </a:r>
          </a:p>
        </p:txBody>
      </p:sp>
      <p:sp>
        <p:nvSpPr>
          <p:cNvPr id="22" name="Ορθογώνιο 21"/>
          <p:cNvSpPr/>
          <p:nvPr/>
        </p:nvSpPr>
        <p:spPr bwMode="auto">
          <a:xfrm>
            <a:off x="5834804" y="1484784"/>
            <a:ext cx="288031" cy="108012"/>
          </a:xfrm>
          <a:prstGeom prst="rect">
            <a:avLst/>
          </a:prstGeom>
          <a:solidFill>
            <a:srgbClr val="FFC000">
              <a:alpha val="27000"/>
            </a:srgb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solidFill>
                  <a:srgbClr val="FF0000"/>
                </a:solidFill>
              </a:ln>
              <a:noFill/>
              <a:effectLst/>
              <a:latin typeface="Arial" charset="0"/>
            </a:endParaRPr>
          </a:p>
        </p:txBody>
      </p:sp>
    </p:spTree>
    <p:extLst>
      <p:ext uri="{BB962C8B-B14F-4D97-AF65-F5344CB8AC3E}">
        <p14:creationId xmlns:p14="http://schemas.microsoft.com/office/powerpoint/2010/main" val="4009174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9218"/>
                                        </p:tgtEl>
                                        <p:attrNameLst>
                                          <p:attrName>style.visibility</p:attrName>
                                        </p:attrNameLst>
                                      </p:cBhvr>
                                      <p:to>
                                        <p:strVal val="visible"/>
                                      </p:to>
                                    </p:set>
                                    <p:animEffect transition="in" filter="fade">
                                      <p:cBhvr>
                                        <p:cTn id="10" dur="500"/>
                                        <p:tgtEl>
                                          <p:spTgt spid="92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9219"/>
                                        </p:tgtEl>
                                        <p:attrNameLst>
                                          <p:attrName>style.visibility</p:attrName>
                                        </p:attrNameLst>
                                      </p:cBhvr>
                                      <p:to>
                                        <p:strVal val="visible"/>
                                      </p:to>
                                    </p:set>
                                    <p:animEffect transition="in" filter="fade">
                                      <p:cBhvr>
                                        <p:cTn id="28" dur="500"/>
                                        <p:tgtEl>
                                          <p:spTgt spid="92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2" presetClass="entr" presetSubtype="2"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additive="base">
                                        <p:cTn id="41" dur="500" fill="hold"/>
                                        <p:tgtEl>
                                          <p:spTgt spid="22"/>
                                        </p:tgtEl>
                                        <p:attrNameLst>
                                          <p:attrName>ppt_x</p:attrName>
                                        </p:attrNameLst>
                                      </p:cBhvr>
                                      <p:tavLst>
                                        <p:tav tm="0">
                                          <p:val>
                                            <p:strVal val="1+#ppt_w/2"/>
                                          </p:val>
                                        </p:tav>
                                        <p:tav tm="100000">
                                          <p:val>
                                            <p:strVal val="#ppt_x"/>
                                          </p:val>
                                        </p:tav>
                                      </p:tavLst>
                                    </p:anim>
                                    <p:anim calcmode="lin" valueType="num">
                                      <p:cBhvr additive="base">
                                        <p:cTn id="42"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9218"/>
                                        </p:tgtEl>
                                      </p:cBhvr>
                                    </p:animEffect>
                                    <p:set>
                                      <p:cBhvr>
                                        <p:cTn id="47" dur="1" fill="hold">
                                          <p:stCondLst>
                                            <p:cond delay="499"/>
                                          </p:stCondLst>
                                        </p:cTn>
                                        <p:tgtEl>
                                          <p:spTgt spid="921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9219"/>
                                        </p:tgtEl>
                                      </p:cBhvr>
                                    </p:animEffect>
                                    <p:set>
                                      <p:cBhvr>
                                        <p:cTn id="50" dur="1" fill="hold">
                                          <p:stCondLst>
                                            <p:cond delay="499"/>
                                          </p:stCondLst>
                                        </p:cTn>
                                        <p:tgtEl>
                                          <p:spTgt spid="9219"/>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22"/>
                                        </p:tgtEl>
                                      </p:cBhvr>
                                    </p:animEffect>
                                    <p:set>
                                      <p:cBhvr>
                                        <p:cTn id="53" dur="1" fill="hold">
                                          <p:stCondLst>
                                            <p:cond delay="499"/>
                                          </p:stCondLst>
                                        </p:cTn>
                                        <p:tgtEl>
                                          <p:spTgt spid="22"/>
                                        </p:tgtEl>
                                        <p:attrNameLst>
                                          <p:attrName>style.visibility</p:attrName>
                                        </p:attrNameLst>
                                      </p:cBhvr>
                                      <p:to>
                                        <p:strVal val="hidden"/>
                                      </p:to>
                                    </p:se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18" grpId="0"/>
      <p:bldP spid="19" grpId="0" animBg="1"/>
      <p:bldP spid="22" grpId="0" animBg="1"/>
      <p:bldP spid="22"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Χειρόπτερα: Ιδιαίτερα χαρακτηριστικά</a:t>
            </a:r>
            <a:endParaRPr lang="el-GR" b="1">
              <a:solidFill>
                <a:srgbClr val="000000"/>
              </a:solidFill>
            </a:endParaRPr>
          </a:p>
        </p:txBody>
      </p:sp>
      <p:sp>
        <p:nvSpPr>
          <p:cNvPr id="12" name="Text Box 6"/>
          <p:cNvSpPr txBox="1">
            <a:spLocks noChangeArrowheads="1"/>
          </p:cNvSpPr>
          <p:nvPr/>
        </p:nvSpPr>
        <p:spPr bwMode="auto">
          <a:xfrm>
            <a:off x="86636" y="968028"/>
            <a:ext cx="44751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 typeface="Arial" pitchFamily="34" charset="0"/>
              <a:buChar char="•"/>
              <a:tabLst>
                <a:tab pos="174625" algn="l"/>
                <a:tab pos="1436688" algn="l"/>
              </a:tabLst>
            </a:pPr>
            <a:r>
              <a:rPr lang="el-GR" b="1">
                <a:solidFill>
                  <a:srgbClr val="C00000"/>
                </a:solidFill>
              </a:rPr>
              <a:t> Πτητική ικανότητα</a:t>
            </a:r>
          </a:p>
        </p:txBody>
      </p:sp>
      <p:sp>
        <p:nvSpPr>
          <p:cNvPr id="14" name="Text Box 6"/>
          <p:cNvSpPr txBox="1">
            <a:spLocks noChangeArrowheads="1"/>
          </p:cNvSpPr>
          <p:nvPr/>
        </p:nvSpPr>
        <p:spPr bwMode="auto">
          <a:xfrm>
            <a:off x="61179" y="1268760"/>
            <a:ext cx="4464496"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Τα χειρόπτερα αποτελούν την μοναδική ομάδα θηλαστικών που εκτελούν ενεργό πτήση, δηλ. για ποικίλα χρονικά διαστήματα, ρυθμίζοντας ταχύτητα, κατεύθυνση και ύψος. </a:t>
            </a:r>
            <a:endParaRPr lang="el-GR" sz="1700" b="1">
              <a:solidFill>
                <a:srgbClr val="C00000"/>
              </a:solidFill>
            </a:endParaRPr>
          </a:p>
        </p:txBody>
      </p:sp>
      <p:sp>
        <p:nvSpPr>
          <p:cNvPr id="16" name="Text Box 6"/>
          <p:cNvSpPr txBox="1">
            <a:spLocks noChangeArrowheads="1"/>
          </p:cNvSpPr>
          <p:nvPr/>
        </p:nvSpPr>
        <p:spPr bwMode="auto">
          <a:xfrm>
            <a:off x="61179" y="4703302"/>
            <a:ext cx="4464496"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Καθώς κρεμιέται με το κεφάλι ανάποδα, με ειδικό μηχανισμό του ποδιού</a:t>
            </a:r>
            <a:r>
              <a:rPr lang="en-US" sz="1700" b="1">
                <a:solidFill>
                  <a:schemeClr val="accent2"/>
                </a:solidFill>
              </a:rPr>
              <a:t>,</a:t>
            </a:r>
            <a:r>
              <a:rPr lang="el-GR" sz="1700" b="1">
                <a:solidFill>
                  <a:schemeClr val="accent2"/>
                </a:solidFill>
              </a:rPr>
              <a:t> τα δάκτυλα κλείνουν και γραπώνουν, συγκρατώντας το σώμα, ανεξαρτήτως εάν οι μύες είναι σε συστολή ή όχι. Συνεπώς δεν καταναλώνεται ενέργεια. </a:t>
            </a:r>
          </a:p>
        </p:txBody>
      </p:sp>
      <p:sp>
        <p:nvSpPr>
          <p:cNvPr id="17" name="Text Box 6"/>
          <p:cNvSpPr txBox="1">
            <a:spLocks noChangeArrowheads="1"/>
          </p:cNvSpPr>
          <p:nvPr/>
        </p:nvSpPr>
        <p:spPr bwMode="auto">
          <a:xfrm>
            <a:off x="61179" y="2588014"/>
            <a:ext cx="4475102"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Φυσιολογικές προσαρμογές για την επίτευξη της πτητικής ικανότητας: Αύξηση ρυθμού αναπνοής και συγκριτικά μεγάλη καρδιά. Περισσότερα ερυθρά αιμοσφαίρια. </a:t>
            </a:r>
          </a:p>
        </p:txBody>
      </p:sp>
      <p:sp>
        <p:nvSpPr>
          <p:cNvPr id="20" name="Text Box 6"/>
          <p:cNvSpPr txBox="1">
            <a:spLocks noChangeArrowheads="1"/>
          </p:cNvSpPr>
          <p:nvPr/>
        </p:nvSpPr>
        <p:spPr bwMode="auto">
          <a:xfrm>
            <a:off x="61179" y="3907268"/>
            <a:ext cx="4475102"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Μορφολογικές προσαρμογές: Σχετικά συμπαγές και αεροδυναμικό σώμα, σκελετός από λεπτά και ελαφριά οστά. </a:t>
            </a:r>
          </a:p>
        </p:txBody>
      </p:sp>
      <p:sp>
        <p:nvSpPr>
          <p:cNvPr id="26" name="Text Box 6"/>
          <p:cNvSpPr txBox="1">
            <a:spLocks noChangeArrowheads="1"/>
          </p:cNvSpPr>
          <p:nvPr/>
        </p:nvSpPr>
        <p:spPr bwMode="auto">
          <a:xfrm>
            <a:off x="4824205" y="957989"/>
            <a:ext cx="40682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 typeface="Arial" pitchFamily="34" charset="0"/>
              <a:buChar char="•"/>
              <a:tabLst>
                <a:tab pos="174625" algn="l"/>
                <a:tab pos="1436688" algn="l"/>
              </a:tabLst>
            </a:pPr>
            <a:r>
              <a:rPr lang="el-GR" b="1">
                <a:solidFill>
                  <a:srgbClr val="C00000"/>
                </a:solidFill>
              </a:rPr>
              <a:t> Μεγάλη διάρκεια ζωής</a:t>
            </a:r>
          </a:p>
        </p:txBody>
      </p:sp>
      <p:sp>
        <p:nvSpPr>
          <p:cNvPr id="27" name="Text Box 6"/>
          <p:cNvSpPr txBox="1">
            <a:spLocks noChangeArrowheads="1"/>
          </p:cNvSpPr>
          <p:nvPr/>
        </p:nvSpPr>
        <p:spPr bwMode="auto">
          <a:xfrm>
            <a:off x="4561394" y="1280083"/>
            <a:ext cx="4464496"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Συγκριτικά με ισομεγέθη θηλαστικά (τρωκτικά, μυγαλές) μπορούν να ζήσουν έως και 10 φορές περισσότερο (&gt; 40 έτη)! </a:t>
            </a:r>
            <a:endParaRPr lang="el-GR" sz="1700" b="1">
              <a:solidFill>
                <a:srgbClr val="C00000"/>
              </a:solidFill>
            </a:endParaRPr>
          </a:p>
        </p:txBody>
      </p:sp>
      <p:sp>
        <p:nvSpPr>
          <p:cNvPr id="28" name="Text Box 6"/>
          <p:cNvSpPr txBox="1">
            <a:spLocks noChangeArrowheads="1"/>
          </p:cNvSpPr>
          <p:nvPr/>
        </p:nvSpPr>
        <p:spPr bwMode="auto">
          <a:xfrm>
            <a:off x="4572000" y="4260865"/>
            <a:ext cx="447510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Ανάπτυξη μηχανισμών που επιτρέπουν τη γονιμότητα του σπέρματος να διαρκεί για μήνες. Επιβίωση σπέρματος για μεγάλα διαστήματα στην επιδιδυμίδα.</a:t>
            </a:r>
          </a:p>
        </p:txBody>
      </p:sp>
      <p:sp>
        <p:nvSpPr>
          <p:cNvPr id="29" name="Text Box 6"/>
          <p:cNvSpPr txBox="1">
            <a:spLocks noChangeArrowheads="1"/>
          </p:cNvSpPr>
          <p:nvPr/>
        </p:nvSpPr>
        <p:spPr bwMode="auto">
          <a:xfrm>
            <a:off x="4572000" y="2060848"/>
            <a:ext cx="4464496"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Σημαντικό αίτιο αποτελεί ο οικολογικός θώκος που έχουν καταλάβει με χαμηλό κίνδυνο θήρευσης και θνησιμότητας. Επιπλέον, η νυκτόβια διαβίωση και η πτητική ικανότητα συνεισφέρουν περαιτέρω στη μείωση της θήρευσης.</a:t>
            </a:r>
            <a:endParaRPr lang="el-GR" sz="1700" b="1">
              <a:solidFill>
                <a:srgbClr val="C00000"/>
              </a:solidFill>
            </a:endParaRPr>
          </a:p>
        </p:txBody>
      </p:sp>
      <p:sp>
        <p:nvSpPr>
          <p:cNvPr id="30" name="Text Box 6"/>
          <p:cNvSpPr txBox="1">
            <a:spLocks noChangeArrowheads="1"/>
          </p:cNvSpPr>
          <p:nvPr/>
        </p:nvSpPr>
        <p:spPr bwMode="auto">
          <a:xfrm>
            <a:off x="4828365" y="3684801"/>
            <a:ext cx="40682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 typeface="Arial" pitchFamily="34" charset="0"/>
              <a:buChar char="•"/>
              <a:tabLst>
                <a:tab pos="174625" algn="l"/>
                <a:tab pos="1436688" algn="l"/>
              </a:tabLst>
            </a:pPr>
            <a:r>
              <a:rPr lang="el-GR" b="1">
                <a:solidFill>
                  <a:srgbClr val="C00000"/>
                </a:solidFill>
              </a:rPr>
              <a:t> Μεγάλη διάρκεια ζωής σπερματοζωαρίων </a:t>
            </a:r>
          </a:p>
        </p:txBody>
      </p:sp>
      <p:sp>
        <p:nvSpPr>
          <p:cNvPr id="31" name="Text Box 6"/>
          <p:cNvSpPr txBox="1">
            <a:spLocks noChangeArrowheads="1"/>
          </p:cNvSpPr>
          <p:nvPr/>
        </p:nvSpPr>
        <p:spPr bwMode="auto">
          <a:xfrm>
            <a:off x="4572000" y="5360149"/>
            <a:ext cx="4475102"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Διατήρηση ζωντανού του σπέρματος στην μήτρα των θηλυκών, ώστε να μπορεί να γονιμοποιήσει το ωάριο που θα προκύψει κατά την ωορρηξία μετά τη χειμερία νάρκη. Προφανή οφέλη!</a:t>
            </a:r>
          </a:p>
        </p:txBody>
      </p:sp>
      <p:sp>
        <p:nvSpPr>
          <p:cNvPr id="2" name="Ορθογώνιο 1"/>
          <p:cNvSpPr/>
          <p:nvPr/>
        </p:nvSpPr>
        <p:spPr>
          <a:xfrm>
            <a:off x="-36512" y="6284167"/>
            <a:ext cx="4572000" cy="615553"/>
          </a:xfrm>
          <a:prstGeom prst="rect">
            <a:avLst/>
          </a:prstGeom>
        </p:spPr>
        <p:txBody>
          <a:bodyPr>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Μηριαίο οστό περιεστρεμμένο κατά 180° σε σχέση με υπόλοιπα θηλαστικά!</a:t>
            </a:r>
          </a:p>
        </p:txBody>
      </p:sp>
    </p:spTree>
    <p:extLst>
      <p:ext uri="{BB962C8B-B14F-4D97-AF65-F5344CB8AC3E}">
        <p14:creationId xmlns:p14="http://schemas.microsoft.com/office/powerpoint/2010/main" val="323815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fade">
                                      <p:cBhvr>
                                        <p:cTn id="6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7" grpId="0"/>
      <p:bldP spid="20" grpId="0"/>
      <p:bldP spid="26" grpId="0"/>
      <p:bldP spid="27" grpId="0"/>
      <p:bldP spid="28" grpId="0"/>
      <p:bldP spid="29" grpId="0"/>
      <p:bldP spid="30" grpId="0"/>
      <p:bldP spid="31"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Χειρόπτερα: Ιδιαίτερα χαρακτηριστικά</a:t>
            </a:r>
            <a:endParaRPr lang="el-GR" b="1">
              <a:solidFill>
                <a:srgbClr val="000000"/>
              </a:solidFill>
            </a:endParaRPr>
          </a:p>
        </p:txBody>
      </p:sp>
      <p:sp>
        <p:nvSpPr>
          <p:cNvPr id="12" name="Text Box 6"/>
          <p:cNvSpPr txBox="1">
            <a:spLocks noChangeArrowheads="1"/>
          </p:cNvSpPr>
          <p:nvPr/>
        </p:nvSpPr>
        <p:spPr bwMode="auto">
          <a:xfrm>
            <a:off x="2328171" y="968028"/>
            <a:ext cx="44876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 typeface="Arial" pitchFamily="34" charset="0"/>
              <a:buChar char="•"/>
              <a:tabLst>
                <a:tab pos="174625" algn="l"/>
                <a:tab pos="1436688" algn="l"/>
              </a:tabLst>
            </a:pPr>
            <a:r>
              <a:rPr lang="el-GR" b="1">
                <a:solidFill>
                  <a:srgbClr val="C00000"/>
                </a:solidFill>
              </a:rPr>
              <a:t> Ηχοεντοπισμός (</a:t>
            </a:r>
            <a:r>
              <a:rPr lang="en-US" b="1">
                <a:solidFill>
                  <a:srgbClr val="C00000"/>
                </a:solidFill>
              </a:rPr>
              <a:t>Echolocation</a:t>
            </a:r>
            <a:r>
              <a:rPr lang="el-GR" b="1">
                <a:solidFill>
                  <a:srgbClr val="C00000"/>
                </a:solidFill>
              </a:rPr>
              <a:t>)</a:t>
            </a:r>
          </a:p>
        </p:txBody>
      </p:sp>
      <p:sp>
        <p:nvSpPr>
          <p:cNvPr id="14" name="Text Box 6"/>
          <p:cNvSpPr txBox="1">
            <a:spLocks noChangeArrowheads="1"/>
          </p:cNvSpPr>
          <p:nvPr/>
        </p:nvSpPr>
        <p:spPr bwMode="auto">
          <a:xfrm>
            <a:off x="61178" y="1268760"/>
            <a:ext cx="8954045"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Ο </a:t>
            </a:r>
            <a:r>
              <a:rPr lang="el-GR" sz="1700" b="1" err="1">
                <a:solidFill>
                  <a:srgbClr val="C00000"/>
                </a:solidFill>
              </a:rPr>
              <a:t>ηχοεντοπισμός</a:t>
            </a:r>
            <a:r>
              <a:rPr lang="el-GR" sz="1700" b="1">
                <a:solidFill>
                  <a:schemeClr val="accent2"/>
                </a:solidFill>
              </a:rPr>
              <a:t> αναφέρεται στην παραγωγή και εκπομπή ήχων (κυρίως υπερήχων), ακολουθούμενη από την ανάλυση της ηχούς με τελικό στόχο την δημιουργία ενός προφίλ λεπτομερούς απεικόνισης του περιβάλλοντος.</a:t>
            </a:r>
            <a:endParaRPr lang="el-GR" sz="1700" b="1">
              <a:solidFill>
                <a:srgbClr val="C00000"/>
              </a:solidFill>
            </a:endParaRPr>
          </a:p>
        </p:txBody>
      </p:sp>
      <p:sp>
        <p:nvSpPr>
          <p:cNvPr id="17" name="Text Box 6"/>
          <p:cNvSpPr txBox="1">
            <a:spLocks noChangeArrowheads="1"/>
          </p:cNvSpPr>
          <p:nvPr/>
        </p:nvSpPr>
        <p:spPr bwMode="auto">
          <a:xfrm>
            <a:off x="61178" y="2420888"/>
            <a:ext cx="8975317"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Ο παραγόμενος ήχος είναι υψηλής έντασης, παράγεται από το λάρυγγα και εκπέμπεται από το στόμα ή τα ρουθούνια. Τα είδη που εκπέμπουν από τα ρουθούνια έχουν πολύπλοκη διαμόρφωση της περιοχής με δερματικές αναδιπλώσεις και εκπτυχώσεις. Με τα ευμεγέθη αυτιά συλλέγεται, κατόπιν, η ηχώ που επιστρέφει και με την επεξεργασία αυτής (χρόνος που μεσολαβεί μέχρι την επιστροφή, πρότυπο ηχούς κ.λπ.) οι νυχτερίδες μπορούν να αποκτήσουν μία σαφή εικόνα του περιβάλλοντος.</a:t>
            </a:r>
          </a:p>
        </p:txBody>
      </p:sp>
      <p:sp>
        <p:nvSpPr>
          <p:cNvPr id="15" name="Text Box 6"/>
          <p:cNvSpPr txBox="1">
            <a:spLocks noChangeArrowheads="1"/>
          </p:cNvSpPr>
          <p:nvPr/>
        </p:nvSpPr>
        <p:spPr bwMode="auto">
          <a:xfrm>
            <a:off x="61179" y="2106434"/>
            <a:ext cx="897531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Ο ήχος δεν παράγεται συνεχόμενος, αλλά με μορφή παλμών.</a:t>
            </a:r>
          </a:p>
        </p:txBody>
      </p:sp>
      <p:pic>
        <p:nvPicPr>
          <p:cNvPr id="4098" name="Picture 2" descr="C:\Users\Τια Βάσω\Documents\Οι σαρώσεις μου\bat ear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351" y="4127304"/>
            <a:ext cx="2232025" cy="257968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Τια Βάσω\Documents\Οι σαρώσεις μου\bat nose.bm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83392" y="4110248"/>
            <a:ext cx="1752504" cy="2613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790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099"/>
                                        </p:tgtEl>
                                        <p:attrNameLst>
                                          <p:attrName>style.visibility</p:attrName>
                                        </p:attrNameLst>
                                      </p:cBhvr>
                                      <p:to>
                                        <p:strVal val="visible"/>
                                      </p:to>
                                    </p:set>
                                    <p:animEffect transition="in" filter="fade">
                                      <p:cBhvr>
                                        <p:cTn id="27" dur="500"/>
                                        <p:tgtEl>
                                          <p:spTgt spid="409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098"/>
                                        </p:tgtEl>
                                        <p:attrNameLst>
                                          <p:attrName>style.visibility</p:attrName>
                                        </p:attrNameLst>
                                      </p:cBhvr>
                                      <p:to>
                                        <p:strVal val="visible"/>
                                      </p:to>
                                    </p:set>
                                    <p:animEffect transition="in" filter="fade">
                                      <p:cBhvr>
                                        <p:cTn id="3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7"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Χειρόπτερα: Ιδιαίτερα χαρακτηριστικά</a:t>
            </a:r>
            <a:endParaRPr lang="el-GR" b="1">
              <a:solidFill>
                <a:srgbClr val="000000"/>
              </a:solidFill>
            </a:endParaRPr>
          </a:p>
        </p:txBody>
      </p:sp>
      <p:sp>
        <p:nvSpPr>
          <p:cNvPr id="12" name="Text Box 6"/>
          <p:cNvSpPr txBox="1">
            <a:spLocks noChangeArrowheads="1"/>
          </p:cNvSpPr>
          <p:nvPr/>
        </p:nvSpPr>
        <p:spPr bwMode="auto">
          <a:xfrm>
            <a:off x="2328171" y="968028"/>
            <a:ext cx="44876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 typeface="Arial" pitchFamily="34" charset="0"/>
              <a:buChar char="•"/>
              <a:tabLst>
                <a:tab pos="174625" algn="l"/>
                <a:tab pos="1436688" algn="l"/>
              </a:tabLst>
            </a:pPr>
            <a:r>
              <a:rPr lang="el-GR" b="1">
                <a:solidFill>
                  <a:srgbClr val="C00000"/>
                </a:solidFill>
              </a:rPr>
              <a:t> Ηχοεντοπισμός (</a:t>
            </a:r>
            <a:r>
              <a:rPr lang="en-US" b="1">
                <a:solidFill>
                  <a:srgbClr val="C00000"/>
                </a:solidFill>
              </a:rPr>
              <a:t>Echolocation</a:t>
            </a:r>
            <a:r>
              <a:rPr lang="el-GR" b="1">
                <a:solidFill>
                  <a:srgbClr val="C00000"/>
                </a:solidFill>
              </a:rPr>
              <a:t>)</a:t>
            </a:r>
          </a:p>
        </p:txBody>
      </p:sp>
      <p:sp>
        <p:nvSpPr>
          <p:cNvPr id="14" name="Text Box 6"/>
          <p:cNvSpPr txBox="1">
            <a:spLocks noChangeArrowheads="1"/>
          </p:cNvSpPr>
          <p:nvPr/>
        </p:nvSpPr>
        <p:spPr bwMode="auto">
          <a:xfrm>
            <a:off x="61178" y="1268760"/>
            <a:ext cx="8954045"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Ο </a:t>
            </a:r>
            <a:r>
              <a:rPr lang="el-GR" sz="1700" b="1" err="1">
                <a:solidFill>
                  <a:srgbClr val="C00000"/>
                </a:solidFill>
              </a:rPr>
              <a:t>ηχοεντοπισμός</a:t>
            </a:r>
            <a:r>
              <a:rPr lang="el-GR" sz="1700" b="1">
                <a:solidFill>
                  <a:schemeClr val="accent2"/>
                </a:solidFill>
              </a:rPr>
              <a:t> αναφέρεται στην παραγωγή και εκπομπή ήχων (κυρίως υπερήχων), ακολουθούμενη από την ανάλυση της </a:t>
            </a:r>
            <a:r>
              <a:rPr lang="el-GR" sz="1700" b="1" err="1">
                <a:solidFill>
                  <a:schemeClr val="accent2"/>
                </a:solidFill>
              </a:rPr>
              <a:t>ηχούς</a:t>
            </a:r>
            <a:r>
              <a:rPr lang="el-GR" sz="1700" b="1">
                <a:solidFill>
                  <a:schemeClr val="accent2"/>
                </a:solidFill>
              </a:rPr>
              <a:t> με τελικό στόχο την δημιουργία ενός προφίλ λεπτομερούς απεικόνισης του περιβάλλοντος.</a:t>
            </a:r>
            <a:endParaRPr lang="el-GR" sz="1700" b="1">
              <a:solidFill>
                <a:srgbClr val="C00000"/>
              </a:solidFill>
            </a:endParaRPr>
          </a:p>
        </p:txBody>
      </p:sp>
      <p:sp>
        <p:nvSpPr>
          <p:cNvPr id="17" name="Text Box 6"/>
          <p:cNvSpPr txBox="1">
            <a:spLocks noChangeArrowheads="1"/>
          </p:cNvSpPr>
          <p:nvPr/>
        </p:nvSpPr>
        <p:spPr bwMode="auto">
          <a:xfrm>
            <a:off x="61178" y="2345626"/>
            <a:ext cx="8975317"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Ο παραγόμενος ήχος είναι υψηλής έντασης, παράγεται από το λάρυγγα και εκπέμπεται από το στόμα ή τα ρουθούνια. Τα είδη που εκπέμπουν από τα ρουθούνια έχουν πολύπλοκη διαμόρφωση της περιοχής με δερματικές αναδιπλώσεις και εκπτυχώσεις. Με τα ευμεγέθη αυτιά συλλέγεται, κατόπιν, η ηχώ που επιστρέφει και με την επεξεργασία αυτής (χρόνος που μεσολαβεί μέχρι την επιστροφή, πρότυπο ηχούς κ.λπ.) οι νυχτερίδες μπορούν να αποκτήσουν μία σαφή εικόνα του περιβάλλοντος.</a:t>
            </a:r>
          </a:p>
        </p:txBody>
      </p:sp>
      <p:sp>
        <p:nvSpPr>
          <p:cNvPr id="15" name="Text Box 6"/>
          <p:cNvSpPr txBox="1">
            <a:spLocks noChangeArrowheads="1"/>
          </p:cNvSpPr>
          <p:nvPr/>
        </p:nvSpPr>
        <p:spPr bwMode="auto">
          <a:xfrm>
            <a:off x="61179" y="2068803"/>
            <a:ext cx="8975317"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Ο ήχος δεν παράγεται συνεχόμενος, αλλά με μορφή παλμών.</a:t>
            </a:r>
          </a:p>
        </p:txBody>
      </p:sp>
      <p:sp>
        <p:nvSpPr>
          <p:cNvPr id="9" name="Text Box 6"/>
          <p:cNvSpPr txBox="1">
            <a:spLocks noChangeArrowheads="1"/>
          </p:cNvSpPr>
          <p:nvPr/>
        </p:nvSpPr>
        <p:spPr bwMode="auto">
          <a:xfrm>
            <a:off x="62390" y="4192110"/>
            <a:ext cx="8975317"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Ο ηχοεντοπισμός χρησιμοποιείται για την αναγνώριση και πρόσληψη τροφής, αλλά και για τον προσανατολισμό και την αποφυγή εμποδίων κατά την πτήση.</a:t>
            </a:r>
          </a:p>
        </p:txBody>
      </p:sp>
      <p:sp>
        <p:nvSpPr>
          <p:cNvPr id="10" name="Text Box 6"/>
          <p:cNvSpPr txBox="1">
            <a:spLocks noChangeArrowheads="1"/>
          </p:cNvSpPr>
          <p:nvPr/>
        </p:nvSpPr>
        <p:spPr bwMode="auto">
          <a:xfrm>
            <a:off x="61179" y="4730543"/>
            <a:ext cx="8975317"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Οι συχνότητες εκπομπής μπορεί να κυμαίνονται μεταξύ 11-215 </a:t>
            </a:r>
            <a:r>
              <a:rPr lang="en-US" sz="1700" b="1">
                <a:solidFill>
                  <a:schemeClr val="accent2"/>
                </a:solidFill>
              </a:rPr>
              <a:t>kHz</a:t>
            </a:r>
            <a:r>
              <a:rPr lang="el-GR" sz="1700" b="1">
                <a:solidFill>
                  <a:schemeClr val="accent2"/>
                </a:solidFill>
              </a:rPr>
              <a:t>, αν και τα περισσότερα είδη αξιοποιούν το εύρος 20-60 </a:t>
            </a:r>
            <a:r>
              <a:rPr lang="en-US" sz="1700" b="1">
                <a:solidFill>
                  <a:schemeClr val="accent2"/>
                </a:solidFill>
              </a:rPr>
              <a:t>kHz.</a:t>
            </a:r>
            <a:r>
              <a:rPr lang="el-GR" sz="1700" b="1">
                <a:solidFill>
                  <a:schemeClr val="accent2"/>
                </a:solidFill>
              </a:rPr>
              <a:t> </a:t>
            </a:r>
          </a:p>
        </p:txBody>
      </p:sp>
      <p:sp>
        <p:nvSpPr>
          <p:cNvPr id="13" name="Text Box 6"/>
          <p:cNvSpPr txBox="1">
            <a:spLocks noChangeArrowheads="1"/>
          </p:cNvSpPr>
          <p:nvPr/>
        </p:nvSpPr>
        <p:spPr bwMode="auto">
          <a:xfrm>
            <a:off x="61179" y="5268977"/>
            <a:ext cx="8975317"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Διαφορετικά είδη χρησιμοποιούν διαφορετικό πρότυπο υπερηχητικών σημάτων, ως προς τα χαρακτηριστικά διάρκειας, συχνότητας κ.λπ., γεγονός που επιτρέπει σε πολλές περιπτώσεις την αναγνώριση των ειδών από την ανάλυση των παραγόμενων ηχογραμμάτων. Αυτό αποτελεί σημαντικό και συναρπαστικό εργαλείο των μελετητών των νυχτερίδων και απαιτεί σημαντική εξοικείωση και εμπειρία. </a:t>
            </a:r>
          </a:p>
        </p:txBody>
      </p:sp>
    </p:spTree>
    <p:extLst>
      <p:ext uri="{BB962C8B-B14F-4D97-AF65-F5344CB8AC3E}">
        <p14:creationId xmlns:p14="http://schemas.microsoft.com/office/powerpoint/2010/main" val="175275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3" name="Text Box 5"/>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Λαγόμορφα</a:t>
            </a:r>
            <a:endParaRPr lang="el-GR" b="1">
              <a:solidFill>
                <a:srgbClr val="000000"/>
              </a:solidFill>
            </a:endParaRPr>
          </a:p>
        </p:txBody>
      </p:sp>
      <p:pic>
        <p:nvPicPr>
          <p:cNvPr id="104456" name="Picture 8" descr="mammalia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813" y="1341438"/>
            <a:ext cx="5984875" cy="5461000"/>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bwMode="auto">
          <a:xfrm>
            <a:off x="4838824" y="2624212"/>
            <a:ext cx="1317352" cy="216024"/>
          </a:xfrm>
          <a:prstGeom prst="rect">
            <a:avLst/>
          </a:prstGeom>
          <a:solidFill>
            <a:srgbClr val="FFC000">
              <a:alpha val="27000"/>
            </a:srgbClr>
          </a:solid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l-GR" sz="1800" b="1" i="0" u="none" strike="noStrike" cap="none" normalizeH="0" baseline="0">
              <a:ln>
                <a:solidFill>
                  <a:srgbClr val="FF0000"/>
                </a:solidFill>
              </a:ln>
              <a:noFill/>
              <a:effectLst/>
              <a:latin typeface="Arial" charset="0"/>
            </a:endParaRPr>
          </a:p>
        </p:txBody>
      </p:sp>
    </p:spTree>
    <p:extLst>
      <p:ext uri="{BB962C8B-B14F-4D97-AF65-F5344CB8AC3E}">
        <p14:creationId xmlns:p14="http://schemas.microsoft.com/office/powerpoint/2010/main" val="15976920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4456"/>
                                        </p:tgtEl>
                                        <p:attrNameLst>
                                          <p:attrName>style.visibility</p:attrName>
                                        </p:attrNameLst>
                                      </p:cBhvr>
                                      <p:to>
                                        <p:strVal val="visible"/>
                                      </p:to>
                                    </p:set>
                                    <p:animEffect transition="in" filter="fade">
                                      <p:cBhvr>
                                        <p:cTn id="7" dur="1000"/>
                                        <p:tgtEl>
                                          <p:spTgt spid="10445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Χειρόπτερα: Ιδιαίτερα χαρακτηριστικά</a:t>
            </a:r>
            <a:endParaRPr lang="el-GR" b="1">
              <a:solidFill>
                <a:srgbClr val="000000"/>
              </a:solidFill>
            </a:endParaRPr>
          </a:p>
        </p:txBody>
      </p:sp>
      <p:sp>
        <p:nvSpPr>
          <p:cNvPr id="12" name="Text Box 6"/>
          <p:cNvSpPr txBox="1">
            <a:spLocks noChangeArrowheads="1"/>
          </p:cNvSpPr>
          <p:nvPr/>
        </p:nvSpPr>
        <p:spPr bwMode="auto">
          <a:xfrm>
            <a:off x="2328171" y="968028"/>
            <a:ext cx="44876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 typeface="Arial" pitchFamily="34" charset="0"/>
              <a:buChar char="•"/>
              <a:tabLst>
                <a:tab pos="174625" algn="l"/>
                <a:tab pos="1436688" algn="l"/>
              </a:tabLst>
            </a:pPr>
            <a:r>
              <a:rPr lang="el-GR" b="1">
                <a:solidFill>
                  <a:srgbClr val="C00000"/>
                </a:solidFill>
              </a:rPr>
              <a:t> </a:t>
            </a:r>
            <a:r>
              <a:rPr lang="el-GR" b="1" err="1">
                <a:solidFill>
                  <a:srgbClr val="C00000"/>
                </a:solidFill>
              </a:rPr>
              <a:t>Ηχογράμματα</a:t>
            </a:r>
            <a:r>
              <a:rPr lang="el-GR" b="1">
                <a:solidFill>
                  <a:srgbClr val="C00000"/>
                </a:solidFill>
              </a:rPr>
              <a:t> (</a:t>
            </a:r>
            <a:r>
              <a:rPr lang="en-US" b="1">
                <a:solidFill>
                  <a:srgbClr val="C00000"/>
                </a:solidFill>
              </a:rPr>
              <a:t>Sonograms</a:t>
            </a:r>
            <a:r>
              <a:rPr lang="el-GR" b="1">
                <a:solidFill>
                  <a:srgbClr val="C00000"/>
                </a:solidFill>
              </a:rPr>
              <a:t>)</a:t>
            </a:r>
          </a:p>
        </p:txBody>
      </p:sp>
      <p:pic>
        <p:nvPicPr>
          <p:cNvPr id="3074" name="Picture 2" descr="C:\Users\Τια Βάσω\Documents\Οι σαρώσεις μου\bat sonogram 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3041" y="1464742"/>
            <a:ext cx="4335463" cy="5195887"/>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3075" name="Picture 3" descr="C:\Users\Τια Βάσω\Documents\Οι σαρώσεις μου\bat sonogram 1.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58" y="1456010"/>
            <a:ext cx="4518025" cy="521335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65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Χειρόπτερα: Βιολογικός κύκλος</a:t>
            </a:r>
            <a:endParaRPr lang="el-GR" b="1">
              <a:solidFill>
                <a:srgbClr val="000000"/>
              </a:solidFill>
            </a:endParaRPr>
          </a:p>
        </p:txBody>
      </p:sp>
      <p:sp>
        <p:nvSpPr>
          <p:cNvPr id="12" name="Text Box 6"/>
          <p:cNvSpPr txBox="1">
            <a:spLocks noChangeArrowheads="1"/>
          </p:cNvSpPr>
          <p:nvPr/>
        </p:nvSpPr>
        <p:spPr bwMode="auto">
          <a:xfrm>
            <a:off x="86636" y="968028"/>
            <a:ext cx="44751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 typeface="Arial" pitchFamily="34" charset="0"/>
              <a:buChar char="•"/>
              <a:tabLst>
                <a:tab pos="174625" algn="l"/>
                <a:tab pos="1436688" algn="l"/>
              </a:tabLst>
            </a:pPr>
            <a:r>
              <a:rPr lang="el-GR" b="1">
                <a:solidFill>
                  <a:srgbClr val="C00000"/>
                </a:solidFill>
              </a:rPr>
              <a:t> Βιολογικός κύκλος</a:t>
            </a:r>
          </a:p>
        </p:txBody>
      </p:sp>
      <p:sp>
        <p:nvSpPr>
          <p:cNvPr id="14" name="Text Box 6"/>
          <p:cNvSpPr txBox="1">
            <a:spLocks noChangeArrowheads="1"/>
          </p:cNvSpPr>
          <p:nvPr/>
        </p:nvSpPr>
        <p:spPr bwMode="auto">
          <a:xfrm>
            <a:off x="61179" y="1268760"/>
            <a:ext cx="4464496"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Χαμηλός ρυθμός αναπαραγωγής (συνήθως 1 μικρό το χρόνο) και μεγάλη διάρκεια κύησης (έως και δύο μήνες).</a:t>
            </a:r>
            <a:endParaRPr lang="el-GR" sz="1700" b="1">
              <a:solidFill>
                <a:srgbClr val="C00000"/>
              </a:solidFill>
            </a:endParaRPr>
          </a:p>
        </p:txBody>
      </p:sp>
      <p:sp>
        <p:nvSpPr>
          <p:cNvPr id="17" name="Text Box 6"/>
          <p:cNvSpPr txBox="1">
            <a:spLocks noChangeArrowheads="1"/>
          </p:cNvSpPr>
          <p:nvPr/>
        </p:nvSpPr>
        <p:spPr bwMode="auto">
          <a:xfrm>
            <a:off x="61179" y="2080882"/>
            <a:ext cx="447510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Με τη λήξη της χειμερίας νάρκης τα έγγυα θηλυκά σχηματίζουν </a:t>
            </a:r>
            <a:r>
              <a:rPr lang="el-GR" sz="1700" b="1" err="1">
                <a:solidFill>
                  <a:schemeClr val="accent2"/>
                </a:solidFill>
              </a:rPr>
              <a:t>αναπαρα</a:t>
            </a:r>
            <a:r>
              <a:rPr lang="el-GR" sz="1700" b="1">
                <a:solidFill>
                  <a:schemeClr val="accent2"/>
                </a:solidFill>
              </a:rPr>
              <a:t>-</a:t>
            </a:r>
            <a:r>
              <a:rPr lang="el-GR" sz="1700" b="1" err="1">
                <a:solidFill>
                  <a:schemeClr val="accent2"/>
                </a:solidFill>
              </a:rPr>
              <a:t>γωγικές</a:t>
            </a:r>
            <a:r>
              <a:rPr lang="el-GR" sz="1700" b="1">
                <a:solidFill>
                  <a:schemeClr val="accent2"/>
                </a:solidFill>
              </a:rPr>
              <a:t> αποικίες </a:t>
            </a:r>
            <a:r>
              <a:rPr lang="en-US" sz="1700" b="1">
                <a:solidFill>
                  <a:schemeClr val="accent2"/>
                </a:solidFill>
              </a:rPr>
              <a:t>(nursery colonies)</a:t>
            </a:r>
            <a:r>
              <a:rPr lang="el-GR" sz="1700" b="1">
                <a:solidFill>
                  <a:schemeClr val="accent2"/>
                </a:solidFill>
              </a:rPr>
              <a:t>. Κατά το Μάιο-Ιούνιο γεννούν μαζικά.</a:t>
            </a:r>
          </a:p>
        </p:txBody>
      </p:sp>
      <p:sp>
        <p:nvSpPr>
          <p:cNvPr id="20" name="Text Box 6"/>
          <p:cNvSpPr txBox="1">
            <a:spLocks noChangeArrowheads="1"/>
          </p:cNvSpPr>
          <p:nvPr/>
        </p:nvSpPr>
        <p:spPr bwMode="auto">
          <a:xfrm>
            <a:off x="61179" y="3154614"/>
            <a:ext cx="4475102"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Τα αρσενικά άτομα βρίσκονται μακριά από τα θηλυκά, είτε μόνα τους, είτε σχηματίζοντας ομάδες. Στους όρχεις τους αρχίζει η παραγωγή σπέρματος (διαρκεί όλο το καλοκαίρι), το οποίο αποθηκεύεται για μήνες στη συνεχώς διογκούμενη επιδιδυμίδα.</a:t>
            </a:r>
          </a:p>
        </p:txBody>
      </p:sp>
      <p:sp>
        <p:nvSpPr>
          <p:cNvPr id="19" name="Text Box 6"/>
          <p:cNvSpPr txBox="1">
            <a:spLocks noChangeArrowheads="1"/>
          </p:cNvSpPr>
          <p:nvPr/>
        </p:nvSpPr>
        <p:spPr bwMode="auto">
          <a:xfrm>
            <a:off x="53784" y="5013176"/>
            <a:ext cx="4475102"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Τα νεαρά άτομα απογαλακτίζονται στα μέσα με τέλη καλοκαιριού και αρχίζουν να πετούν, παραμένοντας όμως ακόμα εξαρτώμενα από τη μητέρα τους. Ευαίσθητη περίοδος για την αποικία, καθώς η διαθέσιμη τροφή θα πρέπει να είναι άφθονη.</a:t>
            </a:r>
          </a:p>
        </p:txBody>
      </p:sp>
      <p:sp>
        <p:nvSpPr>
          <p:cNvPr id="21" name="Text Box 6"/>
          <p:cNvSpPr txBox="1">
            <a:spLocks noChangeArrowheads="1"/>
          </p:cNvSpPr>
          <p:nvPr/>
        </p:nvSpPr>
        <p:spPr bwMode="auto">
          <a:xfrm>
            <a:off x="4636981" y="6093296"/>
            <a:ext cx="44751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tabLst>
                <a:tab pos="174625" algn="l"/>
                <a:tab pos="1436688" algn="l"/>
              </a:tabLst>
            </a:pPr>
            <a:r>
              <a:rPr lang="el-GR" b="1">
                <a:solidFill>
                  <a:srgbClr val="C00000"/>
                </a:solidFill>
              </a:rPr>
              <a:t>Βιολογικός κύκλος ειδών εύκρατων ζωνών</a:t>
            </a:r>
          </a:p>
        </p:txBody>
      </p:sp>
      <p:pic>
        <p:nvPicPr>
          <p:cNvPr id="30" name="Picture 2" descr="C:\Users\Τια Βάσω\Documents\Οι σαρώσεις μου\bat life cycle.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5064" y="1539770"/>
            <a:ext cx="4538936" cy="44095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55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7" grpId="0"/>
      <p:bldP spid="20" grpId="0"/>
      <p:bldP spid="19"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Χειρόπτερα: Βιολογικός κύκλος</a:t>
            </a:r>
            <a:endParaRPr lang="el-GR" b="1">
              <a:solidFill>
                <a:srgbClr val="000000"/>
              </a:solidFill>
            </a:endParaRPr>
          </a:p>
        </p:txBody>
      </p:sp>
      <p:sp>
        <p:nvSpPr>
          <p:cNvPr id="12" name="Text Box 6"/>
          <p:cNvSpPr txBox="1">
            <a:spLocks noChangeArrowheads="1"/>
          </p:cNvSpPr>
          <p:nvPr/>
        </p:nvSpPr>
        <p:spPr bwMode="auto">
          <a:xfrm>
            <a:off x="86636" y="968028"/>
            <a:ext cx="44751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 typeface="Arial" pitchFamily="34" charset="0"/>
              <a:buChar char="•"/>
              <a:tabLst>
                <a:tab pos="174625" algn="l"/>
                <a:tab pos="1436688" algn="l"/>
              </a:tabLst>
            </a:pPr>
            <a:r>
              <a:rPr lang="el-GR" b="1">
                <a:solidFill>
                  <a:srgbClr val="C00000"/>
                </a:solidFill>
              </a:rPr>
              <a:t> Βιολογικός κύκλος</a:t>
            </a:r>
          </a:p>
        </p:txBody>
      </p:sp>
      <p:sp>
        <p:nvSpPr>
          <p:cNvPr id="14" name="Text Box 6"/>
          <p:cNvSpPr txBox="1">
            <a:spLocks noChangeArrowheads="1"/>
          </p:cNvSpPr>
          <p:nvPr/>
        </p:nvSpPr>
        <p:spPr bwMode="auto">
          <a:xfrm>
            <a:off x="61179" y="1268760"/>
            <a:ext cx="4464496"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Με την έναρξη του φθινοπώρου οι αναπαραγωγικές αποικίες διαλύονται και τα αρσενικά με τα θηλυκά άτομα συναθροίζονται, μακριά από τις περιοχές θήρευσης, σε μεγάλους αριθμούς, π.χ. πετώντας μπροστά από ανοίγματα σπηλιών (</a:t>
            </a:r>
            <a:r>
              <a:rPr lang="en-US" sz="1700" b="1">
                <a:solidFill>
                  <a:schemeClr val="accent2"/>
                </a:solidFill>
              </a:rPr>
              <a:t>autumn swarming). </a:t>
            </a:r>
            <a:r>
              <a:rPr lang="el-GR" sz="1700" b="1">
                <a:solidFill>
                  <a:schemeClr val="accent2"/>
                </a:solidFill>
              </a:rPr>
              <a:t>Σε αυτές τις συναθροίσεις τα αρσενικά υπερτερούν αριθμητικά. </a:t>
            </a:r>
            <a:endParaRPr lang="el-GR" sz="1700" b="1">
              <a:solidFill>
                <a:srgbClr val="C00000"/>
              </a:solidFill>
            </a:endParaRPr>
          </a:p>
        </p:txBody>
      </p:sp>
      <p:sp>
        <p:nvSpPr>
          <p:cNvPr id="9" name="Text Box 6"/>
          <p:cNvSpPr txBox="1">
            <a:spLocks noChangeArrowheads="1"/>
          </p:cNvSpPr>
          <p:nvPr/>
        </p:nvSpPr>
        <p:spPr bwMode="auto">
          <a:xfrm>
            <a:off x="4636981" y="6093296"/>
            <a:ext cx="44751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tabLst>
                <a:tab pos="174625" algn="l"/>
                <a:tab pos="1436688" algn="l"/>
              </a:tabLst>
            </a:pPr>
            <a:r>
              <a:rPr lang="el-GR" b="1">
                <a:solidFill>
                  <a:srgbClr val="C00000"/>
                </a:solidFill>
              </a:rPr>
              <a:t>Βιολογικός κύκλος ειδών εύκρατων ζωνών</a:t>
            </a:r>
          </a:p>
        </p:txBody>
      </p:sp>
      <p:sp>
        <p:nvSpPr>
          <p:cNvPr id="10" name="Text Box 6"/>
          <p:cNvSpPr txBox="1">
            <a:spLocks noChangeArrowheads="1"/>
          </p:cNvSpPr>
          <p:nvPr/>
        </p:nvSpPr>
        <p:spPr bwMode="auto">
          <a:xfrm>
            <a:off x="62390" y="3656677"/>
            <a:ext cx="4464496"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rgbClr val="00B050"/>
                </a:solidFill>
              </a:rPr>
              <a:t> Πιθανοί λόγοι </a:t>
            </a:r>
            <a:r>
              <a:rPr lang="en-US" sz="1700" b="1">
                <a:solidFill>
                  <a:srgbClr val="00B050"/>
                </a:solidFill>
              </a:rPr>
              <a:t>swarming:</a:t>
            </a:r>
            <a:endParaRPr lang="el-GR" sz="1700" b="1">
              <a:solidFill>
                <a:srgbClr val="00B050"/>
              </a:solidFill>
            </a:endParaRPr>
          </a:p>
        </p:txBody>
      </p:sp>
      <p:sp>
        <p:nvSpPr>
          <p:cNvPr id="13" name="Text Box 6"/>
          <p:cNvSpPr txBox="1">
            <a:spLocks noChangeArrowheads="1"/>
          </p:cNvSpPr>
          <p:nvPr/>
        </p:nvSpPr>
        <p:spPr bwMode="auto">
          <a:xfrm>
            <a:off x="224686" y="4151982"/>
            <a:ext cx="446449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Επίδειξη και ζευγάρωμα: </a:t>
            </a:r>
            <a:r>
              <a:rPr lang="el-GR" sz="1600">
                <a:solidFill>
                  <a:schemeClr val="accent2"/>
                </a:solidFill>
              </a:rPr>
              <a:t>Η περίοδος συμπίπτει με την μέγιστη συσσώρευση σπέρματος στα αρσενικά. Σπάνια όμως παρατηρείται ζευγάρωμα.</a:t>
            </a:r>
            <a:endParaRPr lang="el-GR" sz="1600">
              <a:solidFill>
                <a:srgbClr val="C00000"/>
              </a:solidFill>
            </a:endParaRPr>
          </a:p>
        </p:txBody>
      </p:sp>
      <p:sp>
        <p:nvSpPr>
          <p:cNvPr id="15" name="Text Box 6"/>
          <p:cNvSpPr txBox="1">
            <a:spLocks noChangeArrowheads="1"/>
          </p:cNvSpPr>
          <p:nvPr/>
        </p:nvSpPr>
        <p:spPr bwMode="auto">
          <a:xfrm>
            <a:off x="219853" y="5273913"/>
            <a:ext cx="446449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Εξερεύνηση χειμερινών καταλυμάτων </a:t>
            </a:r>
            <a:r>
              <a:rPr lang="en-US" sz="1600">
                <a:solidFill>
                  <a:srgbClr val="C00000"/>
                </a:solidFill>
              </a:rPr>
              <a:t>(winter roosts</a:t>
            </a:r>
            <a:r>
              <a:rPr lang="el-GR" sz="1600">
                <a:solidFill>
                  <a:srgbClr val="C00000"/>
                </a:solidFill>
              </a:rPr>
              <a:t>):</a:t>
            </a:r>
            <a:r>
              <a:rPr lang="el-GR" sz="1600">
                <a:solidFill>
                  <a:schemeClr val="accent2"/>
                </a:solidFill>
              </a:rPr>
              <a:t> Εξασφάλιση ότι τα παλιά καταλύματα υπάρχουν ή εύρεση εναλλακτικών. Οι θέσεις συνάθροισης δεν αποτελούν όμως απαραίτητα και θέσεις χειμερίας νάρκης.</a:t>
            </a:r>
            <a:endParaRPr lang="el-GR" sz="1600">
              <a:solidFill>
                <a:srgbClr val="C00000"/>
              </a:solidFill>
            </a:endParaRPr>
          </a:p>
        </p:txBody>
      </p:sp>
      <p:sp>
        <p:nvSpPr>
          <p:cNvPr id="16" name="Text Box 6"/>
          <p:cNvSpPr txBox="1">
            <a:spLocks noChangeArrowheads="1"/>
          </p:cNvSpPr>
          <p:nvPr/>
        </p:nvSpPr>
        <p:spPr bwMode="auto">
          <a:xfrm>
            <a:off x="97079" y="4059540"/>
            <a:ext cx="4464496"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Απόκτηση εμπειρίας από τα άπειρα, νεαρά άτομα: </a:t>
            </a:r>
            <a:r>
              <a:rPr lang="el-GR" sz="1600">
                <a:solidFill>
                  <a:schemeClr val="accent2"/>
                </a:solidFill>
              </a:rPr>
              <a:t>Καθώς οι περιοχές συνάθροισης έχουν χαρακτηριστικά χειμερινών καταλυμάτων, η επανειλημμένη επίσκεψη αυτών εντυπώνει στην μνήμη τη θέση τους.</a:t>
            </a:r>
            <a:endParaRPr lang="el-GR" sz="1600">
              <a:solidFill>
                <a:srgbClr val="C00000"/>
              </a:solidFill>
            </a:endParaRPr>
          </a:p>
        </p:txBody>
      </p:sp>
      <p:sp>
        <p:nvSpPr>
          <p:cNvPr id="18" name="Text Box 6"/>
          <p:cNvSpPr txBox="1">
            <a:spLocks noChangeArrowheads="1"/>
          </p:cNvSpPr>
          <p:nvPr/>
        </p:nvSpPr>
        <p:spPr bwMode="auto">
          <a:xfrm>
            <a:off x="103250" y="5388137"/>
            <a:ext cx="446449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Κοινωνική συναναστροφή και ανταλλαγή πληροφοριών: </a:t>
            </a:r>
            <a:r>
              <a:rPr lang="el-GR" sz="1600">
                <a:solidFill>
                  <a:schemeClr val="accent2"/>
                </a:solidFill>
              </a:rPr>
              <a:t>Σχετικά με κατάλληλα χειμερινά καταλύματα. Οι θέσεις συνάθροισης μπορεί να αποτελούν σταθερές θέσεις σε έναν εικονικό χάρτη με τις τοποθεσίες που επισκέπτεται η νυχτερίδα κάθε χρόνο.</a:t>
            </a:r>
            <a:endParaRPr lang="el-GR" sz="1600">
              <a:solidFill>
                <a:srgbClr val="C00000"/>
              </a:solidFill>
            </a:endParaRPr>
          </a:p>
        </p:txBody>
      </p:sp>
      <p:pic>
        <p:nvPicPr>
          <p:cNvPr id="32" name="Picture 2" descr="C:\Users\Τια Βάσω\Documents\Οι σαρώσεις μου\bat life cycle.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4233" y="1450705"/>
            <a:ext cx="4538936" cy="44095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07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13" grpId="0"/>
      <p:bldP spid="13" grpId="1"/>
      <p:bldP spid="15" grpId="0"/>
      <p:bldP spid="15" grpId="1"/>
      <p:bldP spid="16"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Χειρόπτερα: Βιολογικός κύκλος</a:t>
            </a:r>
            <a:endParaRPr lang="el-GR" b="1">
              <a:solidFill>
                <a:srgbClr val="000000"/>
              </a:solidFill>
            </a:endParaRPr>
          </a:p>
        </p:txBody>
      </p:sp>
      <p:sp>
        <p:nvSpPr>
          <p:cNvPr id="12" name="Text Box 6"/>
          <p:cNvSpPr txBox="1">
            <a:spLocks noChangeArrowheads="1"/>
          </p:cNvSpPr>
          <p:nvPr/>
        </p:nvSpPr>
        <p:spPr bwMode="auto">
          <a:xfrm>
            <a:off x="86636" y="968028"/>
            <a:ext cx="44751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 typeface="Arial" pitchFamily="34" charset="0"/>
              <a:buChar char="•"/>
              <a:tabLst>
                <a:tab pos="174625" algn="l"/>
                <a:tab pos="1436688" algn="l"/>
              </a:tabLst>
            </a:pPr>
            <a:r>
              <a:rPr lang="el-GR" b="1">
                <a:solidFill>
                  <a:srgbClr val="C00000"/>
                </a:solidFill>
              </a:rPr>
              <a:t> Βιολογικός κύκλος</a:t>
            </a:r>
          </a:p>
        </p:txBody>
      </p:sp>
      <p:sp>
        <p:nvSpPr>
          <p:cNvPr id="20" name="Text Box 6"/>
          <p:cNvSpPr txBox="1">
            <a:spLocks noChangeArrowheads="1"/>
          </p:cNvSpPr>
          <p:nvPr/>
        </p:nvSpPr>
        <p:spPr bwMode="auto">
          <a:xfrm>
            <a:off x="61179" y="1412776"/>
            <a:ext cx="4475102"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Κατά τον Σεπτέμβριο-Οκτώβριο πραγματοποιείται η σύζευξη και τα άτομα προετοιμάζονται για τη χειμερία νάρκη, αυξάνοντας το βάρος τους με την εναπόθεση λίπους. Επίσης κρίσιμη περίοδος για την αποικία, καθώς κατά τη χειμερία νάρκη περισσότερο από το 1/3 του σωματικού βάρους θα χαθεί. </a:t>
            </a:r>
          </a:p>
        </p:txBody>
      </p:sp>
      <p:pic>
        <p:nvPicPr>
          <p:cNvPr id="1026" name="Picture 2" descr="C:\Users\Τια Βάσω\Documents\Οι σαρώσεις μου\bat life cycle.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05064" y="1539770"/>
            <a:ext cx="4538936" cy="440951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Text Box 6"/>
          <p:cNvSpPr txBox="1">
            <a:spLocks noChangeArrowheads="1"/>
          </p:cNvSpPr>
          <p:nvPr/>
        </p:nvSpPr>
        <p:spPr bwMode="auto">
          <a:xfrm>
            <a:off x="53784" y="3586371"/>
            <a:ext cx="447510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Κατά τον Οκτώβριο-Νοέμβριο τα άτομα μετακινούνται στα χειμερινά καταλύματα και εισέρχονται σε διαδικασία χειμερίας νάρκης.</a:t>
            </a:r>
          </a:p>
        </p:txBody>
      </p:sp>
      <p:sp>
        <p:nvSpPr>
          <p:cNvPr id="9" name="Text Box 6"/>
          <p:cNvSpPr txBox="1">
            <a:spLocks noChangeArrowheads="1"/>
          </p:cNvSpPr>
          <p:nvPr/>
        </p:nvSpPr>
        <p:spPr bwMode="auto">
          <a:xfrm>
            <a:off x="4636981" y="6093296"/>
            <a:ext cx="44751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tabLst>
                <a:tab pos="174625" algn="l"/>
                <a:tab pos="1436688" algn="l"/>
              </a:tabLst>
            </a:pPr>
            <a:r>
              <a:rPr lang="el-GR" b="1">
                <a:solidFill>
                  <a:srgbClr val="C00000"/>
                </a:solidFill>
              </a:rPr>
              <a:t>Βιολογικός κύκλος ειδών εύκρατων ζωνών</a:t>
            </a:r>
          </a:p>
        </p:txBody>
      </p:sp>
      <p:sp>
        <p:nvSpPr>
          <p:cNvPr id="10" name="Text Box 6"/>
          <p:cNvSpPr txBox="1">
            <a:spLocks noChangeArrowheads="1"/>
          </p:cNvSpPr>
          <p:nvPr/>
        </p:nvSpPr>
        <p:spPr bwMode="auto">
          <a:xfrm>
            <a:off x="62390" y="4653136"/>
            <a:ext cx="4475102" cy="2185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Με τον ερχομό της άνοιξης γίνεται η γονιμοποίηση των θηλυκών από το σπέρμα που έχουν αποθηκεύσει το φθινόπωρο κατά τη σύζευξη και ξεκινά αμέσως η κυοφορία. Εναλλακτικά, γίνεται η καθυστερημένη εμφύτευση του εμβρύου στη μήτρα για τη συνέχιση της κυοφορίας.</a:t>
            </a:r>
          </a:p>
        </p:txBody>
      </p:sp>
    </p:spTree>
    <p:extLst>
      <p:ext uri="{BB962C8B-B14F-4D97-AF65-F5344CB8AC3E}">
        <p14:creationId xmlns:p14="http://schemas.microsoft.com/office/powerpoint/2010/main" val="92849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Χειρόπτερα: Βιολογικός κύκλος</a:t>
            </a:r>
            <a:endParaRPr lang="el-GR" b="1">
              <a:solidFill>
                <a:srgbClr val="000000"/>
              </a:solidFill>
            </a:endParaRPr>
          </a:p>
        </p:txBody>
      </p:sp>
      <p:sp>
        <p:nvSpPr>
          <p:cNvPr id="12" name="Text Box 6"/>
          <p:cNvSpPr txBox="1">
            <a:spLocks noChangeArrowheads="1"/>
          </p:cNvSpPr>
          <p:nvPr/>
        </p:nvSpPr>
        <p:spPr bwMode="auto">
          <a:xfrm>
            <a:off x="86636" y="968028"/>
            <a:ext cx="44751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 typeface="Arial" pitchFamily="34" charset="0"/>
              <a:buChar char="•"/>
              <a:tabLst>
                <a:tab pos="174625" algn="l"/>
                <a:tab pos="1436688" algn="l"/>
              </a:tabLst>
            </a:pPr>
            <a:r>
              <a:rPr lang="el-GR" b="1">
                <a:solidFill>
                  <a:srgbClr val="C00000"/>
                </a:solidFill>
              </a:rPr>
              <a:t> Λήθαργος – Χειμερία νάρκη</a:t>
            </a:r>
          </a:p>
        </p:txBody>
      </p:sp>
      <p:sp>
        <p:nvSpPr>
          <p:cNvPr id="20" name="Text Box 6"/>
          <p:cNvSpPr txBox="1">
            <a:spLocks noChangeArrowheads="1"/>
          </p:cNvSpPr>
          <p:nvPr/>
        </p:nvSpPr>
        <p:spPr bwMode="auto">
          <a:xfrm>
            <a:off x="61179" y="1412776"/>
            <a:ext cx="4475102"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a:t>
            </a:r>
            <a:r>
              <a:rPr lang="el-GR" sz="1700" b="1">
                <a:solidFill>
                  <a:srgbClr val="C00000"/>
                </a:solidFill>
              </a:rPr>
              <a:t>Λήθαργος (</a:t>
            </a:r>
            <a:r>
              <a:rPr lang="en-US" sz="1700" b="1">
                <a:solidFill>
                  <a:srgbClr val="C00000"/>
                </a:solidFill>
              </a:rPr>
              <a:t>torpor)</a:t>
            </a:r>
            <a:r>
              <a:rPr lang="el-GR" sz="1700" b="1">
                <a:solidFill>
                  <a:srgbClr val="C00000"/>
                </a:solidFill>
              </a:rPr>
              <a:t>:  </a:t>
            </a:r>
            <a:r>
              <a:rPr lang="el-GR" sz="1700" b="1">
                <a:solidFill>
                  <a:schemeClr val="accent2"/>
                </a:solidFill>
              </a:rPr>
              <a:t>Θυμίζει βαθύ ύπνο, κατά τον οποίο καταγράφεται μερική μείωση της θερμοκρασίας του σώματος. Μπορεί να συμβαίνει σε τακτική βάση, π.χ. κάποια πολύ κρύα βράδια της Άνοιξης.</a:t>
            </a:r>
            <a:endParaRPr lang="el-GR" sz="1700" b="1">
              <a:solidFill>
                <a:srgbClr val="C00000"/>
              </a:solidFill>
            </a:endParaRPr>
          </a:p>
        </p:txBody>
      </p:sp>
      <p:sp>
        <p:nvSpPr>
          <p:cNvPr id="19" name="Text Box 6"/>
          <p:cNvSpPr txBox="1">
            <a:spLocks noChangeArrowheads="1"/>
          </p:cNvSpPr>
          <p:nvPr/>
        </p:nvSpPr>
        <p:spPr bwMode="auto">
          <a:xfrm>
            <a:off x="53784" y="3068960"/>
            <a:ext cx="4475102"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a:t>
            </a:r>
            <a:r>
              <a:rPr lang="el-GR" sz="1700" b="1">
                <a:solidFill>
                  <a:srgbClr val="C00000"/>
                </a:solidFill>
              </a:rPr>
              <a:t>Χειμερία νάρκη: </a:t>
            </a:r>
            <a:r>
              <a:rPr lang="el-GR" sz="1700" b="1">
                <a:solidFill>
                  <a:schemeClr val="accent2"/>
                </a:solidFill>
              </a:rPr>
              <a:t>Μπορεί να διαρκεί εβδομάδες ή και μήνες. Μηχανισμός εξοικονόμησης ενέργειας σε περιόδους χαμηλών θερμοκρασιών και παρατεταμένης έλλειψης τροφής. Στις νότιες περιοχές μπορεί να διακόπτεται σε ζεστές ημέρες με σκοπό τη θήρευση. </a:t>
            </a:r>
          </a:p>
        </p:txBody>
      </p:sp>
      <p:sp>
        <p:nvSpPr>
          <p:cNvPr id="10" name="Text Box 6"/>
          <p:cNvSpPr txBox="1">
            <a:spLocks noChangeArrowheads="1"/>
          </p:cNvSpPr>
          <p:nvPr/>
        </p:nvSpPr>
        <p:spPr bwMode="auto">
          <a:xfrm>
            <a:off x="62390" y="4988202"/>
            <a:ext cx="4475102"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Χαρακτηρίζεται από σημαντική πτώση θερμοκρασίας σώματος (από 36 °</a:t>
            </a:r>
            <a:r>
              <a:rPr lang="en-US" sz="1700" b="1">
                <a:solidFill>
                  <a:schemeClr val="accent2"/>
                </a:solidFill>
              </a:rPr>
              <a:t>C</a:t>
            </a:r>
            <a:r>
              <a:rPr lang="el-GR" sz="1700" b="1">
                <a:solidFill>
                  <a:schemeClr val="accent2"/>
                </a:solidFill>
              </a:rPr>
              <a:t> σε λίγους πάνω από τη θερμοκρασία περιβάλλοντος), μείωση σφυγμών (από 800-1000 κατά την πτήση σε 18-80), μείωση του ρυθμού αναπνοής (1 αναπνοή/90</a:t>
            </a:r>
            <a:r>
              <a:rPr lang="en-US" sz="1700" b="1">
                <a:solidFill>
                  <a:schemeClr val="accent2"/>
                </a:solidFill>
              </a:rPr>
              <a:t>min</a:t>
            </a:r>
            <a:r>
              <a:rPr lang="el-GR" sz="1700" b="1">
                <a:solidFill>
                  <a:schemeClr val="accent2"/>
                </a:solidFill>
              </a:rPr>
              <a:t>) κ.λπ.</a:t>
            </a:r>
          </a:p>
        </p:txBody>
      </p:sp>
      <p:pic>
        <p:nvPicPr>
          <p:cNvPr id="2050" name="Picture 2" descr="C:\Users\Τια Βάσω\Documents\Οι σαρώσεις μου\bat hiberna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125904"/>
            <a:ext cx="3384376" cy="5543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75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nodeType="with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19"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Χειρόπτερα: Διατροφικές συνήθειες</a:t>
            </a:r>
            <a:endParaRPr lang="el-GR" b="1">
              <a:solidFill>
                <a:srgbClr val="000000"/>
              </a:solidFill>
            </a:endParaRPr>
          </a:p>
        </p:txBody>
      </p:sp>
      <p:sp>
        <p:nvSpPr>
          <p:cNvPr id="20" name="Text Box 6"/>
          <p:cNvSpPr txBox="1">
            <a:spLocks noChangeArrowheads="1"/>
          </p:cNvSpPr>
          <p:nvPr/>
        </p:nvSpPr>
        <p:spPr bwMode="auto">
          <a:xfrm>
            <a:off x="61179" y="1046927"/>
            <a:ext cx="4475102" cy="192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Τα έντομα και άλλα αρθρόποδα αποτελούν την πιο διαδεδομένη πηγή τροφής των χειροπτέρων. Περίπου 70% των ειδών είναι εντομοφάγα. Μόνο ένα είδος τρέφεται με αίμα θηλαστικών. Αρκετά είδη είναι </a:t>
            </a:r>
            <a:r>
              <a:rPr lang="el-GR" sz="1700" b="1" err="1">
                <a:solidFill>
                  <a:schemeClr val="accent2"/>
                </a:solidFill>
              </a:rPr>
              <a:t>φρουτοφάγα</a:t>
            </a:r>
            <a:r>
              <a:rPr lang="el-GR" sz="1700" b="1">
                <a:solidFill>
                  <a:schemeClr val="accent2"/>
                </a:solidFill>
              </a:rPr>
              <a:t>. Τα ευρωπαϊκά είδη είναι όλα εντομοφάγα.</a:t>
            </a:r>
          </a:p>
        </p:txBody>
      </p:sp>
      <p:sp>
        <p:nvSpPr>
          <p:cNvPr id="19" name="Text Box 6"/>
          <p:cNvSpPr txBox="1">
            <a:spLocks noChangeArrowheads="1"/>
          </p:cNvSpPr>
          <p:nvPr/>
        </p:nvSpPr>
        <p:spPr bwMode="auto">
          <a:xfrm>
            <a:off x="53784" y="3068960"/>
            <a:ext cx="4475102"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Η πτήση γίνεται κατά μήκος φυσικών γραμμικών δομών του τοπίου, όπως </a:t>
            </a:r>
            <a:r>
              <a:rPr lang="el-GR" sz="1700" b="1" err="1">
                <a:solidFill>
                  <a:schemeClr val="accent2"/>
                </a:solidFill>
              </a:rPr>
              <a:t>φυτοφράκτες</a:t>
            </a:r>
            <a:r>
              <a:rPr lang="el-GR" sz="1700" b="1">
                <a:solidFill>
                  <a:schemeClr val="accent2"/>
                </a:solidFill>
              </a:rPr>
              <a:t>, ρυάκια, μονοπάτια κ.λπ.</a:t>
            </a:r>
          </a:p>
        </p:txBody>
      </p:sp>
      <p:sp>
        <p:nvSpPr>
          <p:cNvPr id="10" name="Text Box 6"/>
          <p:cNvSpPr txBox="1">
            <a:spLocks noChangeArrowheads="1"/>
          </p:cNvSpPr>
          <p:nvPr/>
        </p:nvSpPr>
        <p:spPr bwMode="auto">
          <a:xfrm>
            <a:off x="62390" y="3953668"/>
            <a:ext cx="4475102"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rgbClr val="00B050"/>
                </a:solidFill>
              </a:rPr>
              <a:t> Τύποι </a:t>
            </a:r>
            <a:r>
              <a:rPr lang="el-GR" sz="1700" b="1" err="1">
                <a:solidFill>
                  <a:srgbClr val="00B050"/>
                </a:solidFill>
              </a:rPr>
              <a:t>ενδιατημάτων</a:t>
            </a:r>
            <a:r>
              <a:rPr lang="el-GR" sz="1700" b="1">
                <a:solidFill>
                  <a:srgbClr val="00B050"/>
                </a:solidFill>
              </a:rPr>
              <a:t>:</a:t>
            </a:r>
          </a:p>
        </p:txBody>
      </p:sp>
      <p:pic>
        <p:nvPicPr>
          <p:cNvPr id="5122" name="Picture 2" descr="C:\Users\Τια Βάσω\Documents\Οι σαρώσεις μου\bat insect hunting.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08729"/>
            <a:ext cx="4610101" cy="35306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6"/>
          <p:cNvSpPr txBox="1">
            <a:spLocks noChangeArrowheads="1"/>
          </p:cNvSpPr>
          <p:nvPr/>
        </p:nvSpPr>
        <p:spPr bwMode="auto">
          <a:xfrm>
            <a:off x="168906" y="4299193"/>
            <a:ext cx="4475102"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a:t>
            </a:r>
            <a:r>
              <a:rPr lang="el-GR" sz="1700" b="1">
                <a:solidFill>
                  <a:srgbClr val="C00000"/>
                </a:solidFill>
              </a:rPr>
              <a:t>Ανοικτοί χώροι</a:t>
            </a:r>
            <a:r>
              <a:rPr lang="el-GR" sz="1700" b="1">
                <a:solidFill>
                  <a:schemeClr val="accent2"/>
                </a:solidFill>
              </a:rPr>
              <a:t>: π.χ. πάνω από την κόμη δένδρων, σε μεγάλα ύψη.</a:t>
            </a:r>
          </a:p>
        </p:txBody>
      </p:sp>
      <p:sp>
        <p:nvSpPr>
          <p:cNvPr id="13" name="Text Box 6"/>
          <p:cNvSpPr txBox="1">
            <a:spLocks noChangeArrowheads="1"/>
          </p:cNvSpPr>
          <p:nvPr/>
        </p:nvSpPr>
        <p:spPr bwMode="auto">
          <a:xfrm>
            <a:off x="161224" y="5032484"/>
            <a:ext cx="4475102"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a:t>
            </a:r>
            <a:r>
              <a:rPr lang="el-GR" sz="1700" b="1" err="1">
                <a:solidFill>
                  <a:srgbClr val="C00000"/>
                </a:solidFill>
              </a:rPr>
              <a:t>Ήμι</a:t>
            </a:r>
            <a:r>
              <a:rPr lang="el-GR" sz="1700" b="1">
                <a:solidFill>
                  <a:srgbClr val="C00000"/>
                </a:solidFill>
              </a:rPr>
              <a:t>-ανοικτοί χώροι</a:t>
            </a:r>
            <a:r>
              <a:rPr lang="el-GR" sz="1700" b="1">
                <a:solidFill>
                  <a:schemeClr val="accent2"/>
                </a:solidFill>
              </a:rPr>
              <a:t>: π.χ. στην επιφάνεια νερού, σε παρυφές δασών κ.λπ.</a:t>
            </a:r>
          </a:p>
        </p:txBody>
      </p:sp>
      <p:sp>
        <p:nvSpPr>
          <p:cNvPr id="14" name="Text Box 6"/>
          <p:cNvSpPr txBox="1">
            <a:spLocks noChangeArrowheads="1"/>
          </p:cNvSpPr>
          <p:nvPr/>
        </p:nvSpPr>
        <p:spPr bwMode="auto">
          <a:xfrm>
            <a:off x="161224" y="6027385"/>
            <a:ext cx="4475102"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a:t>
            </a:r>
            <a:r>
              <a:rPr lang="el-GR" sz="1700" b="1">
                <a:solidFill>
                  <a:srgbClr val="C00000"/>
                </a:solidFill>
              </a:rPr>
              <a:t>Κλειστοί χώροι</a:t>
            </a:r>
            <a:r>
              <a:rPr lang="el-GR" sz="1700" b="1">
                <a:solidFill>
                  <a:schemeClr val="accent2"/>
                </a:solidFill>
              </a:rPr>
              <a:t>: κλειστά μονοπάτια, στενά περάσματα εντός βλάστησης, μεταξύ δένδρων κ.λπ. </a:t>
            </a:r>
          </a:p>
        </p:txBody>
      </p:sp>
    </p:spTree>
    <p:extLst>
      <p:ext uri="{BB962C8B-B14F-4D97-AF65-F5344CB8AC3E}">
        <p14:creationId xmlns:p14="http://schemas.microsoft.com/office/powerpoint/2010/main" val="1601636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9" grpId="0"/>
      <p:bldP spid="10" grpId="0"/>
      <p:bldP spid="9" grpId="0"/>
      <p:bldP spid="13"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Χειρόπτερα: Τεχνικές τροφοληψίας</a:t>
            </a:r>
            <a:endParaRPr lang="el-GR" b="1">
              <a:solidFill>
                <a:srgbClr val="000000"/>
              </a:solidFill>
            </a:endParaRPr>
          </a:p>
        </p:txBody>
      </p:sp>
      <p:sp>
        <p:nvSpPr>
          <p:cNvPr id="20" name="Text Box 6"/>
          <p:cNvSpPr txBox="1">
            <a:spLocks noChangeArrowheads="1"/>
          </p:cNvSpPr>
          <p:nvPr/>
        </p:nvSpPr>
        <p:spPr bwMode="auto">
          <a:xfrm>
            <a:off x="61178" y="1354123"/>
            <a:ext cx="9082821"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tabLst>
                <a:tab pos="174625" algn="l"/>
                <a:tab pos="1436688" algn="l"/>
              </a:tabLst>
            </a:pPr>
            <a:r>
              <a:rPr lang="el-GR" sz="1700" b="1">
                <a:solidFill>
                  <a:srgbClr val="C00000"/>
                </a:solidFill>
              </a:rPr>
              <a:t>Κυνήγι στον αέρα</a:t>
            </a:r>
            <a:r>
              <a:rPr lang="el-GR" sz="1700" b="1">
                <a:solidFill>
                  <a:schemeClr val="accent2"/>
                </a:solidFill>
              </a:rPr>
              <a:t>. Εφαρμόζεται από την πλειοψηφία των εντομοφάγων νυχτερίδων. Η σύλληψη γίνεται με το ουροπατάγιο.</a:t>
            </a:r>
          </a:p>
        </p:txBody>
      </p:sp>
      <p:sp>
        <p:nvSpPr>
          <p:cNvPr id="12" name="Text Box 6"/>
          <p:cNvSpPr txBox="1">
            <a:spLocks noChangeArrowheads="1"/>
          </p:cNvSpPr>
          <p:nvPr/>
        </p:nvSpPr>
        <p:spPr bwMode="auto">
          <a:xfrm>
            <a:off x="2328171" y="968028"/>
            <a:ext cx="44876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 typeface="Arial" pitchFamily="34" charset="0"/>
              <a:buChar char="•"/>
              <a:tabLst>
                <a:tab pos="174625" algn="l"/>
                <a:tab pos="1436688" algn="l"/>
              </a:tabLst>
            </a:pPr>
            <a:r>
              <a:rPr lang="el-GR" b="1">
                <a:solidFill>
                  <a:srgbClr val="C00000"/>
                </a:solidFill>
              </a:rPr>
              <a:t> Τεχνικές τροφοληψίας</a:t>
            </a:r>
          </a:p>
        </p:txBody>
      </p:sp>
      <p:pic>
        <p:nvPicPr>
          <p:cNvPr id="6146" name="Picture 2" descr="C:\Users\Τια Βάσω\Documents\Οι σαρώσεις μου\bat air hunting.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3356" y="2132856"/>
            <a:ext cx="6237287" cy="42259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66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6"/>
          <p:cNvSpPr txBox="1">
            <a:spLocks noChangeArrowheads="1"/>
          </p:cNvSpPr>
          <p:nvPr/>
        </p:nvSpPr>
        <p:spPr bwMode="auto">
          <a:xfrm>
            <a:off x="61178" y="1354123"/>
            <a:ext cx="9082821"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tabLst>
                <a:tab pos="174625" algn="l"/>
                <a:tab pos="1436688" algn="l"/>
              </a:tabLst>
            </a:pPr>
            <a:r>
              <a:rPr lang="el-GR" sz="1700" b="1">
                <a:solidFill>
                  <a:srgbClr val="C00000"/>
                </a:solidFill>
              </a:rPr>
              <a:t>Σύλληψη τροφής από επιφάνειες.</a:t>
            </a:r>
            <a:r>
              <a:rPr lang="el-GR" sz="1700" b="1">
                <a:solidFill>
                  <a:schemeClr val="accent2"/>
                </a:solidFill>
              </a:rPr>
              <a:t> Σύλληψη λείας που κάθεται στο έδαφος. Τα είδη προσγειώνονται και απογειώνονται με το θήραμα στο στόμα.</a:t>
            </a:r>
          </a:p>
        </p:txBody>
      </p:sp>
      <p:sp>
        <p:nvSpPr>
          <p:cNvPr id="12" name="Text Box 6"/>
          <p:cNvSpPr txBox="1">
            <a:spLocks noChangeArrowheads="1"/>
          </p:cNvSpPr>
          <p:nvPr/>
        </p:nvSpPr>
        <p:spPr bwMode="auto">
          <a:xfrm>
            <a:off x="2328171" y="968028"/>
            <a:ext cx="44876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 typeface="Arial" pitchFamily="34" charset="0"/>
              <a:buChar char="•"/>
              <a:tabLst>
                <a:tab pos="174625" algn="l"/>
                <a:tab pos="1436688" algn="l"/>
              </a:tabLst>
            </a:pPr>
            <a:r>
              <a:rPr lang="el-GR" b="1">
                <a:solidFill>
                  <a:srgbClr val="C00000"/>
                </a:solidFill>
              </a:rPr>
              <a:t> Τεχνικές τροφοληψίας</a:t>
            </a:r>
          </a:p>
        </p:txBody>
      </p:sp>
      <p:pic>
        <p:nvPicPr>
          <p:cNvPr id="7171" name="Picture 3" descr="C:\Users\Τια Βάσω\Documents\Οι σαρώσεις μου\bat ground hunting 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2814898"/>
            <a:ext cx="2249488" cy="3201987"/>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Users\Τια Βάσω\Documents\Οι σαρώσεις μου\bat ground hunting 1.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706779"/>
            <a:ext cx="6209482" cy="341822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7"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Χειρόπτερα: Τεχνικές τροφοληψίας</a:t>
            </a:r>
            <a:endParaRPr lang="el-GR" b="1">
              <a:solidFill>
                <a:srgbClr val="000000"/>
              </a:solidFill>
            </a:endParaRPr>
          </a:p>
        </p:txBody>
      </p:sp>
    </p:spTree>
    <p:extLst>
      <p:ext uri="{BB962C8B-B14F-4D97-AF65-F5344CB8AC3E}">
        <p14:creationId xmlns:p14="http://schemas.microsoft.com/office/powerpoint/2010/main" val="228144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500"/>
                                        <p:tgtEl>
                                          <p:spTgt spid="7170"/>
                                        </p:tgtEl>
                                      </p:cBhvr>
                                    </p:animEffect>
                                  </p:childTnLst>
                                </p:cTn>
                              </p:par>
                              <p:par>
                                <p:cTn id="13" presetID="10" presetClass="entr" presetSubtype="0" fill="hold" nodeType="withEffect">
                                  <p:stCondLst>
                                    <p:cond delay="0"/>
                                  </p:stCondLst>
                                  <p:childTnLst>
                                    <p:set>
                                      <p:cBhvr>
                                        <p:cTn id="14" dur="1" fill="hold">
                                          <p:stCondLst>
                                            <p:cond delay="0"/>
                                          </p:stCondLst>
                                        </p:cTn>
                                        <p:tgtEl>
                                          <p:spTgt spid="7171"/>
                                        </p:tgtEl>
                                        <p:attrNameLst>
                                          <p:attrName>style.visibility</p:attrName>
                                        </p:attrNameLst>
                                      </p:cBhvr>
                                      <p:to>
                                        <p:strVal val="visible"/>
                                      </p:to>
                                    </p:set>
                                    <p:animEffect transition="in" filter="fade">
                                      <p:cBhvr>
                                        <p:cTn id="15"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6"/>
          <p:cNvSpPr txBox="1">
            <a:spLocks noChangeArrowheads="1"/>
          </p:cNvSpPr>
          <p:nvPr/>
        </p:nvSpPr>
        <p:spPr bwMode="auto">
          <a:xfrm>
            <a:off x="61178" y="1354123"/>
            <a:ext cx="9082821"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tabLst>
                <a:tab pos="174625" algn="l"/>
                <a:tab pos="1436688" algn="l"/>
              </a:tabLst>
            </a:pPr>
            <a:r>
              <a:rPr lang="el-GR" sz="1700" b="1">
                <a:solidFill>
                  <a:srgbClr val="C00000"/>
                </a:solidFill>
              </a:rPr>
              <a:t>Ψάρεμα</a:t>
            </a:r>
            <a:r>
              <a:rPr lang="el-GR" sz="1700" b="1">
                <a:solidFill>
                  <a:schemeClr val="accent2"/>
                </a:solidFill>
              </a:rPr>
              <a:t>. Σύλληψη εντόμων από την επιφάνεια του νερού, συνήθως με τα κάτω άκρα, με τα οποία τα φέρουν στο στόμα. Χρησιμοποιείται επίσης και από νυχτερίδες που τρέφονται στο αέρα.</a:t>
            </a:r>
          </a:p>
        </p:txBody>
      </p:sp>
      <p:sp>
        <p:nvSpPr>
          <p:cNvPr id="12" name="Text Box 6"/>
          <p:cNvSpPr txBox="1">
            <a:spLocks noChangeArrowheads="1"/>
          </p:cNvSpPr>
          <p:nvPr/>
        </p:nvSpPr>
        <p:spPr bwMode="auto">
          <a:xfrm>
            <a:off x="2328171" y="968028"/>
            <a:ext cx="44876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 typeface="Arial" pitchFamily="34" charset="0"/>
              <a:buChar char="•"/>
              <a:tabLst>
                <a:tab pos="174625" algn="l"/>
                <a:tab pos="1436688" algn="l"/>
              </a:tabLst>
            </a:pPr>
            <a:r>
              <a:rPr lang="el-GR" b="1">
                <a:solidFill>
                  <a:srgbClr val="C00000"/>
                </a:solidFill>
              </a:rPr>
              <a:t> Τεχνικές τροφοληψίας</a:t>
            </a:r>
          </a:p>
        </p:txBody>
      </p:sp>
      <p:pic>
        <p:nvPicPr>
          <p:cNvPr id="8194" name="Picture 2" descr="C:\Users\Τια Βάσω\Documents\Οι σαρώσεις μου\bat fishing.bmp"/>
          <p:cNvPicPr>
            <a:picLocks noChangeAspect="1" noChangeArrowheads="1"/>
          </p:cNvPicPr>
          <p:nvPr/>
        </p:nvPicPr>
        <p:blipFill rotWithShape="1">
          <a:blip r:embed="rId3">
            <a:extLst>
              <a:ext uri="{28A0092B-C50C-407E-A947-70E740481C1C}">
                <a14:useLocalDpi xmlns:a14="http://schemas.microsoft.com/office/drawing/2010/main" val="0"/>
              </a:ext>
            </a:extLst>
          </a:blip>
          <a:srcRect b="5664"/>
          <a:stretch/>
        </p:blipFill>
        <p:spPr bwMode="auto">
          <a:xfrm>
            <a:off x="1187624" y="2336946"/>
            <a:ext cx="6840760" cy="4404422"/>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Χειρόπτερα: Τεχνικές τροφοληψίας</a:t>
            </a:r>
            <a:endParaRPr lang="el-GR" b="1">
              <a:solidFill>
                <a:srgbClr val="000000"/>
              </a:solidFill>
            </a:endParaRPr>
          </a:p>
        </p:txBody>
      </p:sp>
    </p:spTree>
    <p:extLst>
      <p:ext uri="{BB962C8B-B14F-4D97-AF65-F5344CB8AC3E}">
        <p14:creationId xmlns:p14="http://schemas.microsoft.com/office/powerpoint/2010/main" val="228144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6"/>
          <p:cNvSpPr txBox="1">
            <a:spLocks noChangeArrowheads="1"/>
          </p:cNvSpPr>
          <p:nvPr/>
        </p:nvSpPr>
        <p:spPr bwMode="auto">
          <a:xfrm>
            <a:off x="61178" y="1354123"/>
            <a:ext cx="9082821"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tabLst>
                <a:tab pos="174625" algn="l"/>
                <a:tab pos="1436688" algn="l"/>
              </a:tabLst>
            </a:pPr>
            <a:r>
              <a:rPr lang="el-GR" sz="1700" b="1">
                <a:solidFill>
                  <a:srgbClr val="C00000"/>
                </a:solidFill>
              </a:rPr>
              <a:t>Κυνήγι από σταθερά σημεία</a:t>
            </a:r>
            <a:r>
              <a:rPr lang="el-GR" sz="1700" b="1">
                <a:solidFill>
                  <a:schemeClr val="accent2"/>
                </a:solidFill>
              </a:rPr>
              <a:t>. Τα άτομα κρέμονται σε πλεονεκτικά σημεία, σαρώνοντας ηχητικά την περιοχή. Με τον εντοπισμό θηράματος, απογειώνονται, το συλλαμβάνουν και επιστρέφουν στο αρχικό σημείο.</a:t>
            </a:r>
          </a:p>
        </p:txBody>
      </p:sp>
      <p:sp>
        <p:nvSpPr>
          <p:cNvPr id="12" name="Text Box 6"/>
          <p:cNvSpPr txBox="1">
            <a:spLocks noChangeArrowheads="1"/>
          </p:cNvSpPr>
          <p:nvPr/>
        </p:nvSpPr>
        <p:spPr bwMode="auto">
          <a:xfrm>
            <a:off x="2328171" y="968028"/>
            <a:ext cx="448765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 typeface="Arial" pitchFamily="34" charset="0"/>
              <a:buChar char="•"/>
              <a:tabLst>
                <a:tab pos="174625" algn="l"/>
                <a:tab pos="1436688" algn="l"/>
              </a:tabLst>
            </a:pPr>
            <a:r>
              <a:rPr lang="el-GR" b="1">
                <a:solidFill>
                  <a:srgbClr val="C00000"/>
                </a:solidFill>
              </a:rPr>
              <a:t> Τεχνικές τροφοληψίας</a:t>
            </a:r>
          </a:p>
        </p:txBody>
      </p:sp>
      <p:pic>
        <p:nvPicPr>
          <p:cNvPr id="9218" name="Picture 2" descr="C:\Users\Τια Βάσω\Documents\Οι σαρώσεις μου\bat perch hunting.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006" y="2354982"/>
            <a:ext cx="6256338" cy="417036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Χειρόπτερα: Τεχνικές τροφοληψίας</a:t>
            </a:r>
            <a:endParaRPr lang="el-GR" b="1">
              <a:solidFill>
                <a:srgbClr val="000000"/>
              </a:solidFill>
            </a:endParaRPr>
          </a:p>
        </p:txBody>
      </p:sp>
    </p:spTree>
    <p:extLst>
      <p:ext uri="{BB962C8B-B14F-4D97-AF65-F5344CB8AC3E}">
        <p14:creationId xmlns:p14="http://schemas.microsoft.com/office/powerpoint/2010/main" val="228144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5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Λαγόμορφα</a:t>
            </a:r>
            <a:endParaRPr lang="el-GR" b="1">
              <a:solidFill>
                <a:srgbClr val="000000"/>
              </a:solidFill>
            </a:endParaRPr>
          </a:p>
        </p:txBody>
      </p:sp>
      <p:sp>
        <p:nvSpPr>
          <p:cNvPr id="11" name="Text Box 6"/>
          <p:cNvSpPr txBox="1">
            <a:spLocks noChangeArrowheads="1"/>
          </p:cNvSpPr>
          <p:nvPr/>
        </p:nvSpPr>
        <p:spPr bwMode="auto">
          <a:xfrm>
            <a:off x="4572000" y="2984252"/>
            <a:ext cx="446449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a:t>
            </a:r>
            <a:r>
              <a:rPr lang="en-US" sz="2000" b="1" err="1">
                <a:solidFill>
                  <a:srgbClr val="C00000"/>
                </a:solidFill>
              </a:rPr>
              <a:t>Ochotonidae</a:t>
            </a:r>
            <a:r>
              <a:rPr lang="en-US" sz="2000" b="1">
                <a:solidFill>
                  <a:srgbClr val="C00000"/>
                </a:solidFill>
              </a:rPr>
              <a:t> </a:t>
            </a:r>
            <a:r>
              <a:rPr lang="en-US" sz="2000" b="1">
                <a:solidFill>
                  <a:srgbClr val="333399"/>
                </a:solidFill>
              </a:rPr>
              <a:t>(</a:t>
            </a:r>
            <a:r>
              <a:rPr lang="en-US" sz="2000" b="1" err="1">
                <a:solidFill>
                  <a:srgbClr val="333399"/>
                </a:solidFill>
              </a:rPr>
              <a:t>pikas</a:t>
            </a:r>
            <a:r>
              <a:rPr lang="en-US" sz="2000" b="1">
                <a:solidFill>
                  <a:srgbClr val="333399"/>
                </a:solidFill>
              </a:rPr>
              <a:t>): 30 </a:t>
            </a:r>
            <a:r>
              <a:rPr lang="el-GR" sz="2000" b="1">
                <a:solidFill>
                  <a:srgbClr val="333399"/>
                </a:solidFill>
              </a:rPr>
              <a:t>είδη στο γένος </a:t>
            </a:r>
            <a:r>
              <a:rPr lang="en-US" sz="2000" b="1" i="1" err="1">
                <a:solidFill>
                  <a:srgbClr val="333399"/>
                </a:solidFill>
              </a:rPr>
              <a:t>Ochotona</a:t>
            </a:r>
            <a:endParaRPr lang="el-GR" sz="2000" b="1">
              <a:solidFill>
                <a:srgbClr val="333399"/>
              </a:solidFill>
            </a:endParaRPr>
          </a:p>
        </p:txBody>
      </p:sp>
      <p:sp>
        <p:nvSpPr>
          <p:cNvPr id="14" name="Text Box 6"/>
          <p:cNvSpPr txBox="1">
            <a:spLocks noChangeArrowheads="1"/>
          </p:cNvSpPr>
          <p:nvPr/>
        </p:nvSpPr>
        <p:spPr bwMode="auto">
          <a:xfrm>
            <a:off x="323528" y="1196752"/>
            <a:ext cx="856895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Αρκετά μπερδεμένη η ταξινόμησή τους. Παλαιότερα τα κατέτασσαν στα Τρωκτικά, εντούτοις οι σύγχρονες μελέτες τα διαχωρίζουν ως ξεχωριστή Τάξη. Υπάρχει η πρόταση ότι τα Τρωκτικά και τα Λαγόμορφα αποτελούν μία </a:t>
            </a:r>
            <a:r>
              <a:rPr lang="el-GR" sz="2000" b="1" err="1">
                <a:solidFill>
                  <a:srgbClr val="333399"/>
                </a:solidFill>
              </a:rPr>
              <a:t>Υπερτάξη</a:t>
            </a:r>
            <a:r>
              <a:rPr lang="el-GR" sz="2000" b="1">
                <a:solidFill>
                  <a:srgbClr val="333399"/>
                </a:solidFill>
              </a:rPr>
              <a:t> (</a:t>
            </a:r>
            <a:r>
              <a:rPr lang="en-US" sz="2000" b="1" err="1">
                <a:solidFill>
                  <a:srgbClr val="333399"/>
                </a:solidFill>
              </a:rPr>
              <a:t>Glires</a:t>
            </a:r>
            <a:r>
              <a:rPr lang="en-US" sz="2000" b="1">
                <a:solidFill>
                  <a:srgbClr val="333399"/>
                </a:solidFill>
              </a:rPr>
              <a:t>)</a:t>
            </a:r>
            <a:r>
              <a:rPr lang="el-GR" sz="2000" b="1">
                <a:solidFill>
                  <a:srgbClr val="333399"/>
                </a:solidFill>
              </a:rPr>
              <a:t>.</a:t>
            </a:r>
            <a:endParaRPr lang="en-GB" sz="2000" b="1">
              <a:solidFill>
                <a:srgbClr val="333399"/>
              </a:solidFill>
            </a:endParaRPr>
          </a:p>
        </p:txBody>
      </p:sp>
      <p:sp>
        <p:nvSpPr>
          <p:cNvPr id="15" name="Text Box 6"/>
          <p:cNvSpPr txBox="1">
            <a:spLocks noChangeArrowheads="1"/>
          </p:cNvSpPr>
          <p:nvPr/>
        </p:nvSpPr>
        <p:spPr bwMode="auto">
          <a:xfrm>
            <a:off x="3635896" y="2596842"/>
            <a:ext cx="22322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a:solidFill>
                  <a:srgbClr val="00B050"/>
                </a:solidFill>
              </a:rPr>
              <a:t>Δύο Οικογένειες</a:t>
            </a:r>
            <a:endParaRPr lang="en-GB" sz="2000" b="1">
              <a:solidFill>
                <a:srgbClr val="00B050"/>
              </a:solidFill>
            </a:endParaRPr>
          </a:p>
        </p:txBody>
      </p:sp>
      <p:sp>
        <p:nvSpPr>
          <p:cNvPr id="16" name="Text Box 6"/>
          <p:cNvSpPr txBox="1">
            <a:spLocks noChangeArrowheads="1"/>
          </p:cNvSpPr>
          <p:nvPr/>
        </p:nvSpPr>
        <p:spPr bwMode="auto">
          <a:xfrm>
            <a:off x="64933" y="2996952"/>
            <a:ext cx="41182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a:t>
            </a:r>
            <a:r>
              <a:rPr lang="en-US" sz="2000" b="1" err="1">
                <a:solidFill>
                  <a:srgbClr val="C00000"/>
                </a:solidFill>
              </a:rPr>
              <a:t>Leporidae</a:t>
            </a:r>
            <a:r>
              <a:rPr lang="en-US" sz="2000" b="1">
                <a:solidFill>
                  <a:srgbClr val="C00000"/>
                </a:solidFill>
              </a:rPr>
              <a:t> </a:t>
            </a:r>
            <a:r>
              <a:rPr lang="en-US" sz="2000" b="1">
                <a:solidFill>
                  <a:srgbClr val="333399"/>
                </a:solidFill>
              </a:rPr>
              <a:t>(</a:t>
            </a:r>
            <a:r>
              <a:rPr lang="el-GR" sz="2000" b="1">
                <a:solidFill>
                  <a:srgbClr val="333399"/>
                </a:solidFill>
              </a:rPr>
              <a:t>Λαγοί, κουνέλια): 62 είδη σε 11 γένη</a:t>
            </a:r>
          </a:p>
        </p:txBody>
      </p:sp>
      <p:pic>
        <p:nvPicPr>
          <p:cNvPr id="1026" name="Picture 2" descr="http://www.vincenzo.gr/periv/images/Lepus%20capens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49" y="3789040"/>
            <a:ext cx="2920645" cy="306896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xMTEhQUExQUFBQVFBUUFBUUFBQUFBQUFBQWFxYUFBUYHCggGBolGxcVITEhJSkrLi4uFyAzODYsNygtLysBCgoKDg0OFxAQFywcHBwsLCwsLCwsLCwsLCwsLCwsLCwsLCwsLCwsLCwsLCwsLCwsLCwsLCwsLDcsLCwsNyw3LP/AABEIALcBEwMBIgACEQEDEQH/xAAcAAACAgMBAQAAAAAAAAAAAAAEBQIDAAEGBwj/xAA5EAACAQMDAgMHAQYGAwEAAAABAhEAAyEEEjEFQSJRYQYTMnGBkaGxFEJSwdHwByMzYnLhFZKigv/EABgBAAMBAQAAAAAAAAAAAAAAAAABAgME/8QAHxEBAQEBAQACAgMAAAAAAAAAAAERAiESMQNBMlFh/9oADAMBAAIRAxEAPwCy3Vy1VbFToNtzVRrbGozQFbCqzVzGqSaZNEVErWb6kTQEVqc1paygLlNW2zQ26rVNAEFqrY1rfUbhpGpuNWluVo1FqAmblVXHrGNRUTQErKTR9oVCxaooJFBKnahrlE3qF93TgSQVIvFaURWNT0sQuamqjrDVV+2aFIIqiF++mqNQZqnfWi1MlJkcURo9aQaraqSlMOq0XUfWnen1c15/ZvkU40fUanD117NNUXLYoLS6yaMDzU4YVrWayiorKWHpJbWtsa0lYxqVK7lUzVrmhmagLGNQK1sVumSk1YBNRZakDTJILWKK0DVooCvbU1rDWE0BOoXDW91Vu9INBa0UqStUg9AVG1V9q3Fa3VsXKAKSpsaHDUPqNaF/ibMHapaD5EjFBiHNVlqW6zr2ntttd33clUtlys+ZkCfSaP0hS8huWXFwKJddpS4g82Q9s8gmgmM1SVqqY1FWpheyzQOoSiw9UXc0wXXVqK0Wy1gsVcqcDCtOKtuWoqhzVJVOajbukVJqrNIzbQ9Qiug0mskVxaGmOj1UUYHW+9rKULrsVlLD1MPQ967FVvfoDU6qsGmCzdmp2xSy3qaLsXc0AaBW2qDPVfvaAtqBWsBqwLTJtKlUeKizUw25qrfUXaaiKZLC9RLVvbVVw0gmbtQN7yovpnSGukFpVScev9Oa6az0fT2gN57AcABZkwSe5/kam9SKnLmtFpXczEAEc+p8vLBos6Q/uoRzBPiJg4jGcZ4ineqkQtpfCf4csec+nmasN0KhC+JzzH5BxgT5n5TWd/JaucwnbSMqF9zAIsuNoMRyJ4JkcDA7nFE9SsW7Vtbl9gqBVIBlvERIUKPib0jtR1q3NuHIIHxcBWJkkHzz/KlPV72+wU+J14wzQMxhZJxycc1XHV31PcmOC6jet6nUDYDuklgVCiB5jn6mfSmfRAdPq7exjO4cfDnlSO4Oa5gFrGpJIYEyrBlgkN6H7cV3Xs708/tH7TcB93YHvXnhnGLdsepaPoDWvXqIu6hbVbtxV+FXYL/xDED8UJcNX3LhYljySSfmTJqhqAiDUzWba1QGlWrQlU7ooixcmjRiq5bFAX7VOLi0HdSrlTYUkVCirlvNVG3VpVRWK9XbKruWYpGtGoNZQmaylowzuvS7UTR5StDSzWONdAadaZ6epW9HFEjSxQSLnFQQVebeKppBNGondQyJmiGTFMK2eqy9aaoTTJaKkBWkXFYBTDLzxRnQOmNfcMf9NTBn94wSAPqKAFsuwQASxgSYHzJ7RXZaVNiBEICLgMBJYgS0Dy9Se9T1b+jn+p668LK7yJCSYAzO3tHqBXlPSeva3U6q2itccMVNxHRPdrkliIHHkSZNemXuo2yrBRv24iWXdGee9CXNLti8hClsuuCBI/d4A+dc/wDHfNbfyz9Hd3TwoFxowMLiRE8j5dooRrEBNgcLulhKgEcwTyfoe5qk6gusKyHglviz2A+s1d0pGJcXpYiCnDFfOQcUp1Kd5sS1WplSSoCCOAQBnJk+Ed6TKzuZ3DJI27Aw8sk+I4Hbyo7rbkAh8r28MfTA/uBS3p2p8YGwSfgk4gGfDEZpzvKV40P0zpult6q4dUGJiUYK7FsZVRJgj1oH2g9pmuOtuzb9xprZxbwWduPeXSP3uwGYrq+p2ybbPuVmXO0ndInjxZFcFqdMzudkEscDODWk/JsReMplZvgrPGMzj81UNYM4MSM+c+Q5orRezdwr43WInDTHpwI/7prpelW7bHHAklp9Dn5VXzwpwUqZ4K/cjj5iqd48/wA08REDl9skeHwr5n0/UihdbYBMsmJMMAFIPkYInP0FOdl8SuatttFDuYj1x25HI+dbDVRGC3Jqu6KpS5VheaZBbiVBbdEtUWxVypsRWzUXs1cj1PBq/tJY2mrKYlK3U4rVVtKNsKK3cswardorHV4K2isJoIaqpLfmjQtahzAq8sKHumgNzRKULZopWpAPeWKqFXXzQ6NmmBKCpbJrLdXLgUya6WyJeBuYUhl3RO0sCA0ehimGn1F+9YbwC2iO1rchl7ibQdwngNu/B4pTcFG6DqFy2oVTIPZhjI4+80rDQce7UCQpkJgISSPEUtE8QAxMieY4pr7P9P8ACTcGWYseFaWMQdmDNA/+Rdrlq0NMr7wCtzcRHifBwYAifSarPtBe07NavSSMIzRle3w4B/GPI1l3Fc3Dvp3SLK3iVDDad0AyJjB25HbvVz3T75gCG7mIDY4J/wC6C6fdv3E3xEyQTxB/MfpR2j6Q1zxv/l+ZgHdjt6GuW7PJHRzZfaHYG4doOMqTMeKcYOJ/pVFzoQBndHfbMH595PrTvT27Vpfdr4xcYhi0ZgcH0gAVzfW9ZB2R8JCrumWEefcj81OrM+vKTaCq0EKJOBM0isqEksgmFyIB4g/P/upbztG6TgztmREjz/Wo7sAwHYEgkQJB+Xzz8we1bSsrD29cBWWgECQRMdpGOPkaT++gAwRIIxmBz27Qfx9aJLKy5BmAGAMGOSIOD3PyJpffBXar4AO2YIJUhgCe01X2QyzpR/qbEYSAceITnB7n5/ig9dd8TBiGGYglWg8bh3A8/vTjRIFQCMREj4sAnPnwKXdQsqGPwzyYO0w3723yPmP61pEX7c3rrbq2SZ4PB+reYOM1XYuziZI7+dXa6yRAGQD4cncJPAnuT9+1Aso7nxcqYyJBOcSRP9ir5qbDEGrFeqNNcDD1GGHkf6VM1ohdzUXFRRqnNAUMa3aepslSs2JOKuVNiQespgvTsVlVpYY63S0l1CRXWXbU0t1WimsLGjmLoNQtsaZ6jSRQnuaRt+8qt2rbIagRQG7XNGLxQlur6ZKr71WgrLwqCtQB9phW31AFLvemhtRqaCNv2kGte+n7H9IpIupoi1qaDdLoertbXbAZeQCOD5qe3AoXqmqtX/iEMe/IOKCS5IrTIOfLj68fmjNDrPZO825LNzxbTIOB4Asj55rsNVdEHEAAfSWA/nXCeznVU3ID/qL4QT3GMTXXa+5KGO4I9SeZ+9cv5JZW3NmF+ttl4PHuyYOQDyDx6frXOa+4rXJXOFkZjBA+vY/euo1t8FBtwGUGR24xXGXLgZmVhDAmcd5yfkcH03VnZI15tZuMuRuMGVgxIyZ+UCPnR/7OCDBBAIgQcAqYB8xz9xQGkujtJglR8wSwntnP2p7pLUTjaCImQPhOI8iR+SatNJtVqALjESS0bYjjkQD2j9TU77l7qT3jB4xmO49R/wAvShOtP7u5AAmOYzHDR6c/L7VDSLubgkEiM4EQQw8sHbVJOveH1EEDbjAOVI8uD58nil+uvSWXy+HwklSZnB9Yn0JMUXe9D2iSYw+YIjPDfUetKffHH7zeJZDZMEkR9O/liqhUt1G7PBOJDcGTMcweP7xVVkbsGSdp9CBGfn/Ws1LbhmVjiM+WCewDcT/EKLNuDM8qhjdyHGQMcED81rGdLLdw27gJ4ODnkGIb8zTRhS/U2/Bj1K+ZHmD37/ar+l3dyAEyQMHzGYq5UiakGiqzROm0pamErNsscU80GiA7Vmh0UdqcWbUUyQXT1lFVlBNEVRdis99UHaptVgHVWgaWXdOe1Obq0KyipMnZKhct0xvoKBuv2oAcCpVFq0DQEbgmh2FFGqjboAW7QF1TTY2arfT0yIjbINF6ZDRVyxWWkikYq1VpaqFNTJpykrYwcY9RzXeeyfVBfte7cgOvhHqIPHrH61wTGqU1TW2DIxBEwR2nuKXXOwS49IvWLqMy/uZj1xyPLJj6Cuc1+mhneCdyzjngj+h+tdp7PaldVpku8kgqQTMMuCT9M/WrE0K7tkBgAJJ8x5elcvX423Pbg+kWjuYRzyIwfBBI+rE/Q11+qWLUSZgEfWAQPWirWhtB8QIwO0dp/JofrNsbiuI3ET3llmPkQambIvy1x3tE2d3cggny3TtKn0ZTPoan7N2iAxImNojtggyPTFBdS3SkzIZhHeSzqSR9fyKc9NsbbcRDFBE9iFB/pVfLwsUa9yGhvEAp8gQIgsscQQp+tLNgDMqkkGDHDAjhge2R25BzRerYbi44GFDEghTgE+YEx8qp0bsWZyCecxjEj9V+5NaSpsSfpyKeZ3Bhn4pPIHkOI89tKNSAqKCTPw4EbVBja3r6+dOtZqJ3bgQwA787fDI+zH6Usv6gQx78ERzOJgdzE+k/fSIpY94EQ2NrEjHE/Ev6VTpb226PI48uYk/pVa2wSAJ4IzxJ4/Mf2Krv3JEiZVh9oyM+UCqS6fTWtxro+n6SlXSrPFdRpEgVcStt2YqwmKkxqgmmTe6sqMVlAK/fVNbtUrRNpJrKNKkjTVOot0YLVVXRTxOlF4UtvA09vWaEu6akZKQRVtujH0uKBvpFMJPioqRQr3/Oq/2igGEio3CKBXUVG5qKAIcih2uinfs17OtqlNxyUtAxj4nI52zwBgT513mm6PY0oAW0iMYEkl3Yn/cc/bFAeaDpd+NwtMRE4yfqOaGuSphgVPqIr1m8JxsXIjIHbt9qTdR6PaANzbHgghcgjyCwQPpRA88EkgKCSTAAySTwAK6voXs+6+8FwW9wCMVZFuefhgqT5SVpv0X2eSwfflTvZRtU593u5jzbMfT1ojqelVgMSRBwSIPOGnnj7UX+gY9A98jFbliyFJ8BsSDtPdkCgfemOrsBCSQQMme3f+lcZcN+1Lq7sq+KCTuCxlSVInyyMR3pbrP8VLJ0729rm4RtIYQV+9Z2HDrq/UrW/axggzuBiQcGf77USdWl9TtILKuTIkwPCfzXmNvqyageK4q3CSYYhTAyQJMRUdBqmtXPBdXJK7gQcNGD5dqz64q51He6vQB2D4BBJPrAI/lP0ohwI3SMhozhTAH9fzS3ovRrl9NzXW2htrr5ggkj8/muh1nTkWw0KfiEAcmCDH4j61nlX8nN6rRrmSCIBOBERx/7EfQirNLYW1bzneq7ZMcElp+cn7UTq+kAMyhjbAVWAOSVyefOABQPtDpYtA78hQfoCc/mrnhbpZqr5/zAYIWCDnGNw+pO4f8A5pM96ZgAjHc8AbT9cfSZrep1rFRA5K7hzO5BMHt/3QLmGwfi2x8wCCa25Z2Ipd4nESD5kgzP4ifWhdTgsAOY+pEQQfkKs1CkcfYSDxMz86Fv3jBB4gAGcgjg/iqS9K6BbJtW2PdFP4rorJpb0Sxt09oeVtf0qy7qIrRJgz1oCllnUbjTSytBNxWUWLNZTDntlFWqqirEaoiqvDVB1mtB61vmmTfuxUHtCrN9U3blLACv2qBuaSabgg1hsing1x/UdGRxSLVMVruOpabFcl1S0INFglKU6jmp3NbSC5d2vXVf4f8ASzq9UpKzasxcuHsY+BJ8yR9gak3rlhGs9PsCAH2IkeTPBM/LJ+lXWdQzKrMx9NoHO2DJP4irOoK10WxtwGkk47lR9PiNSusqoR/CdqgTJEQKAp1PULVogEwwUHe7bjkgZJ45ozTEXNpQgg5GM4MYnuaRarSbmB91NzcBgwpA73OxAEGM5iKa373u1JngH/kcfugfbHnTCWpvAbgWGxdzFu4A52+ZH84pGNVduqGAFtYDbWHi25MMRMGOaq6Z1G5e8dyLaRCpgkieWJEzIHl8qc2rOSf774pkVWbt0gmbcA8KxbzLQCBk+H80h9o+i3NUFG22x3ksxbbctE/eRj60367eZHQWBbB3i2Wc4BMYCD48Hz5jmo67X3HfZZVdimN5BLG53CrxhpBJPnSN5NqtBcW+mn8O52CL5Fi+0T5Z7V3Gv/wlv203pfRnE+FkKIfkQT+aG6l0wXhvb4BEvhCjnGCh4GPv3rp/Z72g1FgJa1AN5EWLZEe+P8O4TBBEZMdqmw9D/wCHN3WWHuWNRbi3t3JdHiTeIXbu+XnFdVc96wPigFg30Bk/XNLem+1lm6zidrA+K0/hYYBBg8j1opurIwi2Q0HdC5HYRNY9c++rnXhZ7QW2e5bYk7UZSx4JVclT6fF965rX9R95IHwbSB8pBCg/MCmXtnfykkgNJIkjEMK5m6ygeA4aYHPAI/QissutJZhZcv7SZXhQD/yWP6fmqm1ybs8GO0HjxfeB9aIe0SCDniZ7kDP6UCLIYcZnjyjg/WujlnRly6GUzBBUQTHMCfuZxSiyC9wIuSY45IIkj9atNxp93tJnAxkn5V1nsd0m3pz728SXIkQJCn7eVa882otx3dvwW1HkoH2FKdQ8nNXvrkdVMtb+nPkM8fWlmv042Blusf4jM+flitZwz+R1oCiiSTA5O0wPnRTe0GnRd0s3lA5P1NcTpNSiGXdiJyGBII48vr9K6bVe7uJtYACBEDyPxTHrFGQeiV9trMYRv/Zayudb2fQHDGPWZ/FZR8aWx0LCtoKI93UWt1ni9YqTWykVNa2aLBoZmoa9coi/QN6iQVZabNG2mFL9PRtoU9LFPUiIrhOsvzXY9UODXBdduwDSNxmskuQASZwBkmvon2E6Iuj0NlCNty4gu3f4i7iSG74ECPSuG/w09mFS2dbfXxNIsqwwqnHvIjk9vSvUbloP4iTkKoBMgKJP0mpps/bDljgA4EScCRjtJqn9jY5Mdok9gJn0nNTayDcCznn/AG8R4vP5VPq+vW0keQ4xLeZPkPU+VGDU7zFdoUwW+KY+GSSP++00J1OxbIFxtrNbHhPcfKcDtmlGr6u5GyyQdQQjMzr4LaE+sjgHAJjmlvvHfd/mG4dohVAXJBznAmcA+QqiZ1HqQtEM1xEG3dnKgcEMAfESSB4Z5+VNdN1hHUtDBFVXDlWCMCoMrPNcde6Jg6i6Cdki1b+Il9wIa4eD5dqaXLy3LbbmuEsALiqQCtmP9MDEQPLM+fNAL9R1JbgW3YO9mDlrlsSV3klyLjD45jI4miD04KFRUYAq1xgDIEljLt3niK1qbMWraoDhF3ANgW9mfFnxffANM7KG4NgUERi4SZxEACMnvOIgUBzyK12yy20VLanb4WIJYEkbp5ESSeZIq72WtgbXYXC24kBAJMjZtYxMcf3x1jdMGwgFVBUiFER2Jj8R3+1JdIi6ZTuJCC4zLgsfdgAAE4gyMZ/e+y+jDdZuWJYX9NuuMFA3IA21YJlgfPdn/b60N0fp9kCbLvYvk70QvKkQPCytgCDOTPhIph7RdUW4i+7XwsrS8lbh3oDK7gCAAzYIzB8qXdN1NuyqhVuPcVtuwEQT+62OQNo7fypZo3Bmu9nNbqdvvr9oKu5cW2LiMEcwTOfp9uMvezuusuGA94u4qoTkqO+3tj64Nek6S7cQ3WOEYloUbgW2gP65cg4Gd1GaacAgJ4V43YEYExzMYMSCflU2YqV5P/5ViCrpBMxiDA5pZ+3O1xowe/YCRE169qOjWiDbdQyho83UK3n5BScTJjma5jqHsiqsdhBBwkwS0gwD69p7mlJDtJemBUgkk3B8LY/Bpxotd8XvATA+4J5nzodOl3beGtxjExJWYkD51sHaNxAndgAZA7R8prblnTO6qupKFmGMTMY7jk/mqdS621DB4EDcqqeT5gk0J70KVZfCynxeWfIU0tWxdWDG4jtgkD0iD9K1l1nfCkuXnAbyBEmOeabaN2CLHiP8My5WO/yjFKtOTbuGFIIzABA4z+JonWWnubWDDBjwnBHyx9qj9qSuasgmFnJzJH43VlVsmTNtSZyWUSfnWVSceg7Kru1UNYKrvawRULY12o+8oF9UKit6TRoFXXoa5VvNa2UBVZMUV72BVQSqdTeAFSYHq2qwaQez/RDr9ULZBNpPHdMY2g4WfX9Jq7Wb71wWrQLOxgAfqfIDua9K9nul29DaWystcbxXXAMs3c+i8AUAZdC7toEKggDtjiq7RciIA8ULjkTk/iqdc8sduO328vpU7l/3aIRwCVtiOWIJLGe3P1AqTUf+QKlxHiAMHBxMAQe8ZriOt9Yb/NYtN3dtCfHu4Kkg8bf5Cun6hqLVi0XuKzF2wFUs7O5wmOew+nek3SvZZzde9qGSzuLMqnaWAYcmDCkTxnvVQirQ3bhmbiyV38MWI2iJ/iYkGSTimNjU6kW0SyodokzhgXM5jJ9flxxTbQ6XQWJcObz7igHIBOQoAHpycDNcz7SddvsRst3LK7JAQhQNzDZvVIAMAxJPnRYDwW2t20Fwb7k5UzBYkSQDmJj70p0Nl/e3Ld5R7smSZg7TBYLGVWSBGO3rSd9TqtRdV2LKbREMMlW81BjuAYnv3rpuoaC1p0/aNzG4Spf3juWuGRkruPkYWMU8PVuktMzXd3hskMoEQQJYbVXESsfj5010NgWbKKpIAWM/ER+YxiqNF1a29rdbYXHj4VPiUk5LFhjnmPkDQdzqive2hTuB2qRvK5mTuxuiOBNBGFy4S0Q4ExggDM/UnH61LUaC3sYOm4YUd/L4ZGO2R+tbS0QQoAVRwCJJbHjOfU0ZaIcltxCW5kcbiII+gggUqI4PrOhawVtFzCkXUkmdpEQw+Yg+dUae49yHDgZ948SCRuUKgUSfDLHjyAma6L23TcEZE2m2ct4pKtgiRiJjnzpJYvG4oCMbZkGIgzPAIyOZpyaVuOj9ndQ4W5++N1sAuot7d7eIbYMEDacyfF2mn2p1qHepO5FIXlcFYLT3wD/81zOm8Cggz7sEy5RQ3igwGlsmPQAD5Uu6wGDICAERSO9pmu3HD3vCREYtheJgiTUWVUpvqdVHitNcCMVQK+AxZZ8LEbuDE9orevabB94DJCqAApcNvzz9T8jSSzccLtXA8MtuZmP+Yu62qGGG3wHPmavS9cd0BcZNwXAjf5S4lVmc8jjuSM05BaO6VcMBLgfdbydx3TJMyRyBI54MVNxbuNctMhQb2C3AIUhROPWD+KSP1V9GWUoztBUBIlVYeEndjkn7UNpOuWoD3CbL7mItE+8CTALAMoGRxn+Kj2DymfUOle7DCNyFTsfdJLBZmOQJJEelc70XqoVwHBXMKy5z/LtTDQdVuKCRtbwFfFLeEmC0dhnn1obT9PZ1k/CVJGIiDkFpwK0lTjoNYEu8MBdGQCQCR/OllnUoAbbKFJP8MCfWP7zVe3IDICVEG4uWAn/6q3UaBXIMCTjmMHv5zV31Ioaqz3JPruH9KyladM1EYQR/u5+smsoAhesHzrb9VNarKw1pitNcSaY6G7uNbrKQPrC4qeysrKZKb5gVz3VrxzWVlMOq/wAPfZ9bdv8Aarubl0HZ32W/T1MT9hTndue5cEwFCxPkcY+dZWVNOKb7LZT3l3IjO3sCZj51i6J32tG0dgW3QOwP0PasrKrCCX7oVl2r7y4PhzsS3yNzEySfiGATntSDWdU9/wDDb96VZkVSQib8qpOQcsQecDvzO6yg8U9HDWjfJTZN0lSzBt3gAZgFJjxSQPIjypV1rWpcb3SBpIt5GAWKkgGc8Dn1NZWUW+ifRl0rUtcRGdi6jAWQBKbV3HGM9h6fOl/UnOqZ5JGySwABU+7IXMn1aBHc1lZVEV6fUrbHgQGAZJkbgxwIB9DXUezVm5dFp2bai2wNvzYhfhxwOwHP0Gqygj28h3YOXkzJx4ox96KsWiEicmOJ5+vrW6ykYbqjgr7pp33cKF9CCOccgV5+8i4y7hulgCBE7SQZH5rKynz9lfoQl5lugyCNolWAYMA05njKnvOaP1Vz3ircJa4zsUQtgpcErcaQQIgqQPz5ZWU+kxZb0Jb3mwKINuS0MERE4CxkkyJz5n1l1lfd3C0fBcCr23ALuBaDyOeB8VZWVnKslS+y3CLgnsCD2GYE/fNNunaJouXHso67NwDsrQqsJYyOfTzrKyrhNdS6SRb32VS2pYBiqqD45IG2YiCOM4onQdPA03i2kEk92EeoZe3l+aysphBrgQyiqGtgHggkHme3E0zXRe895cJG1k2jwwcmd0A+XHFZWUSixs2XUlRY3hSQG94o3AGAYJ8qysrKelj/2Q=="/>
          <p:cNvSpPr>
            <a:spLocks noChangeAspect="1" noChangeArrowheads="1"/>
          </p:cNvSpPr>
          <p:nvPr/>
        </p:nvSpPr>
        <p:spPr bwMode="auto">
          <a:xfrm>
            <a:off x="155575" y="-1371600"/>
            <a:ext cx="4286250" cy="2857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30" name="Picture 6" descr="http://naturemappingfoundation.org/natmap/photos/mammals/pika_5946n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2486" y="3789040"/>
            <a:ext cx="4286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12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ntr" presetSubtype="0" fill="hold" nodeType="withEffect">
                                  <p:stCondLst>
                                    <p:cond delay="0"/>
                                  </p:stCondLst>
                                  <p:childTnLst>
                                    <p:set>
                                      <p:cBhvr>
                                        <p:cTn id="27" dur="1" fill="hold">
                                          <p:stCondLst>
                                            <p:cond delay="0"/>
                                          </p:stCondLst>
                                        </p:cTn>
                                        <p:tgtEl>
                                          <p:spTgt spid="1030"/>
                                        </p:tgtEl>
                                        <p:attrNameLst>
                                          <p:attrName>style.visibility</p:attrName>
                                        </p:attrNameLst>
                                      </p:cBhvr>
                                      <p:to>
                                        <p:strVal val="visible"/>
                                      </p:to>
                                    </p:set>
                                    <p:animEffect transition="in" filter="fade">
                                      <p:cBhvr>
                                        <p:cTn id="2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Τια Βάσω\Documents\Οι σαρώσεις μου\Bat body form.bmp"/>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9" r="7406"/>
          <a:stretch/>
        </p:blipFill>
        <p:spPr bwMode="auto">
          <a:xfrm>
            <a:off x="739862" y="980728"/>
            <a:ext cx="7664277" cy="5709982"/>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Χειρόπτερα: Δομή σώματος</a:t>
            </a:r>
            <a:endParaRPr lang="el-GR" b="1">
              <a:solidFill>
                <a:srgbClr val="000000"/>
              </a:solidFill>
            </a:endParaRPr>
          </a:p>
        </p:txBody>
      </p:sp>
    </p:spTree>
    <p:extLst>
      <p:ext uri="{BB962C8B-B14F-4D97-AF65-F5344CB8AC3E}">
        <p14:creationId xmlns:p14="http://schemas.microsoft.com/office/powerpoint/2010/main" val="326128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800000"/>
                </a:solidFill>
              </a:rPr>
              <a:t>O</a:t>
            </a:r>
            <a:r>
              <a:rPr lang="el-GR" sz="2800" b="1" err="1">
                <a:solidFill>
                  <a:srgbClr val="800000"/>
                </a:solidFill>
              </a:rPr>
              <a:t>ικ</a:t>
            </a:r>
            <a:r>
              <a:rPr lang="en-US" sz="2800" b="1">
                <a:solidFill>
                  <a:srgbClr val="800000"/>
                </a:solidFill>
              </a:rPr>
              <a:t>. Rhinolophidae</a:t>
            </a:r>
            <a:endParaRPr lang="el-GR" b="1">
              <a:solidFill>
                <a:srgbClr val="000000"/>
              </a:solidFill>
            </a:endParaRPr>
          </a:p>
        </p:txBody>
      </p:sp>
      <p:sp>
        <p:nvSpPr>
          <p:cNvPr id="6" name="Text Box 6"/>
          <p:cNvSpPr txBox="1">
            <a:spLocks noChangeArrowheads="1"/>
          </p:cNvSpPr>
          <p:nvPr/>
        </p:nvSpPr>
        <p:spPr bwMode="auto">
          <a:xfrm>
            <a:off x="61179" y="1124744"/>
            <a:ext cx="4475102"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Ρύγχος με πολύπλοκα εξαρτήματα. Αυτί χωρίς τράγο. Πόδια κοντύτερα ή ίσια με μήκος ουράς </a:t>
            </a:r>
            <a:r>
              <a:rPr lang="el-GR" sz="1700" b="1">
                <a:solidFill>
                  <a:schemeClr val="accent2"/>
                </a:solidFill>
                <a:sym typeface="Wingdings" pitchFamily="2" charset="2"/>
              </a:rPr>
              <a:t> </a:t>
            </a:r>
            <a:r>
              <a:rPr lang="en-US" sz="1700" b="1">
                <a:solidFill>
                  <a:srgbClr val="C00000"/>
                </a:solidFill>
                <a:sym typeface="Wingdings" pitchFamily="2" charset="2"/>
              </a:rPr>
              <a:t>Rhinolophidae</a:t>
            </a:r>
            <a:endParaRPr lang="el-GR" sz="1700" b="1">
              <a:solidFill>
                <a:srgbClr val="C00000"/>
              </a:solidFill>
            </a:endParaRPr>
          </a:p>
        </p:txBody>
      </p:sp>
      <p:sp>
        <p:nvSpPr>
          <p:cNvPr id="7" name="Text Box 6"/>
          <p:cNvSpPr txBox="1">
            <a:spLocks noChangeArrowheads="1"/>
          </p:cNvSpPr>
          <p:nvPr/>
        </p:nvSpPr>
        <p:spPr bwMode="auto">
          <a:xfrm>
            <a:off x="4633402" y="1124744"/>
            <a:ext cx="4475102"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Ρύγχος χωρίς πολύπλοκα εξαρτήματα. Αυτί συνήθως με τράγο. Η ουρά περικλείεται πλήρως από το ουροπατάγιο ή προεξέχει ευκρινώς από το κάτω άκρο του στενού </a:t>
            </a:r>
            <a:r>
              <a:rPr lang="el-GR" sz="1700" b="1" err="1">
                <a:solidFill>
                  <a:schemeClr val="accent2"/>
                </a:solidFill>
              </a:rPr>
              <a:t>ουροπαταγίου</a:t>
            </a:r>
            <a:r>
              <a:rPr lang="el-GR" sz="1700" b="1">
                <a:solidFill>
                  <a:schemeClr val="accent2"/>
                </a:solidFill>
              </a:rPr>
              <a:t> </a:t>
            </a:r>
            <a:r>
              <a:rPr lang="el-GR" sz="1700" b="1">
                <a:solidFill>
                  <a:schemeClr val="accent2"/>
                </a:solidFill>
                <a:sym typeface="Wingdings" pitchFamily="2" charset="2"/>
              </a:rPr>
              <a:t> </a:t>
            </a:r>
            <a:r>
              <a:rPr lang="el-GR" sz="1700" b="1">
                <a:solidFill>
                  <a:srgbClr val="C00000"/>
                </a:solidFill>
                <a:sym typeface="Wingdings" pitchFamily="2" charset="2"/>
              </a:rPr>
              <a:t>Υπόλοιπες οικογένειες</a:t>
            </a:r>
            <a:endParaRPr lang="el-GR" sz="1700" b="1">
              <a:solidFill>
                <a:srgbClr val="C00000"/>
              </a:solidFill>
            </a:endParaRPr>
          </a:p>
        </p:txBody>
      </p:sp>
      <p:pic>
        <p:nvPicPr>
          <p:cNvPr id="1026" name="Picture 2" descr="J:\1.Πανεπιστήμιο\Διδασκαλία\Προπτυχιακά\Πανίδα της Ελλάδος\source files\bat rhinolophidae muzz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860" y="2060848"/>
            <a:ext cx="3149741" cy="4672884"/>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J:\1.Πανεπιστήμιο\Διδασκαλία\Προπτυχιακά\Πανίδα της Ελλάδος\source files\bat vespertilionidae muzz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8632" y="2859103"/>
            <a:ext cx="3764642" cy="3810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025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fade">
                                      <p:cBhvr>
                                        <p:cTn id="2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800000"/>
                </a:solidFill>
              </a:rPr>
              <a:t>O</a:t>
            </a:r>
            <a:r>
              <a:rPr lang="el-GR" sz="2800" b="1" err="1">
                <a:solidFill>
                  <a:srgbClr val="800000"/>
                </a:solidFill>
              </a:rPr>
              <a:t>ικ</a:t>
            </a:r>
            <a:r>
              <a:rPr lang="en-US" sz="2800" b="1">
                <a:solidFill>
                  <a:srgbClr val="800000"/>
                </a:solidFill>
              </a:rPr>
              <a:t>. Rhinolophidae</a:t>
            </a:r>
            <a:endParaRPr lang="el-GR" b="1">
              <a:solidFill>
                <a:srgbClr val="000000"/>
              </a:solidFill>
            </a:endParaRPr>
          </a:p>
        </p:txBody>
      </p:sp>
      <p:sp>
        <p:nvSpPr>
          <p:cNvPr id="6" name="Text Box 6"/>
          <p:cNvSpPr txBox="1">
            <a:spLocks noChangeArrowheads="1"/>
          </p:cNvSpPr>
          <p:nvPr/>
        </p:nvSpPr>
        <p:spPr bwMode="auto">
          <a:xfrm>
            <a:off x="61178" y="1124744"/>
            <a:ext cx="4475103"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Οικογένεια με σημαντικό αριθμό ειδών  (</a:t>
            </a:r>
            <a:r>
              <a:rPr lang="en-US" sz="1700" b="1">
                <a:solidFill>
                  <a:schemeClr val="accent2"/>
                </a:solidFill>
              </a:rPr>
              <a:t>ca. </a:t>
            </a:r>
            <a:r>
              <a:rPr lang="el-GR" sz="1700" b="1">
                <a:solidFill>
                  <a:schemeClr val="accent2"/>
                </a:solidFill>
              </a:rPr>
              <a:t>7</a:t>
            </a:r>
            <a:r>
              <a:rPr lang="en-US" sz="1700" b="1">
                <a:solidFill>
                  <a:schemeClr val="accent2"/>
                </a:solidFill>
              </a:rPr>
              <a:t>7</a:t>
            </a:r>
            <a:r>
              <a:rPr lang="el-GR" sz="1700" b="1">
                <a:solidFill>
                  <a:schemeClr val="accent2"/>
                </a:solidFill>
              </a:rPr>
              <a:t> σε ένα γένος). Κυρίως εντομοφάγα είδη, μικρού-μεσαίου μεγέθους.</a:t>
            </a:r>
            <a:endParaRPr lang="el-GR" sz="1700" b="1">
              <a:solidFill>
                <a:srgbClr val="C00000"/>
              </a:solidFill>
            </a:endParaRPr>
          </a:p>
        </p:txBody>
      </p:sp>
      <p:pic>
        <p:nvPicPr>
          <p:cNvPr id="2050" name="Picture 2" descr="J:\1.Πανεπιστήμιο\Διδασκαλία\Προπτυχιακά\Πανίδα της Ελλάδος\source files\bat Rhino. muzzle detail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380" y="2539518"/>
            <a:ext cx="7617241" cy="423078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8" name="Text Box 6"/>
          <p:cNvSpPr txBox="1">
            <a:spLocks noChangeArrowheads="1"/>
          </p:cNvSpPr>
          <p:nvPr/>
        </p:nvSpPr>
        <p:spPr bwMode="auto">
          <a:xfrm>
            <a:off x="4646322" y="1124744"/>
            <a:ext cx="4475103"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Χαρακτηρίζονται από δομή ρύγχους με πολύπλοκα φυλλοειδή εξαρτήματα (</a:t>
            </a:r>
            <a:r>
              <a:rPr lang="en-US" sz="1700" b="1" err="1">
                <a:solidFill>
                  <a:schemeClr val="accent2"/>
                </a:solidFill>
              </a:rPr>
              <a:t>noseleaf</a:t>
            </a:r>
            <a:r>
              <a:rPr lang="en-US" sz="1700" b="1">
                <a:solidFill>
                  <a:schemeClr val="accent2"/>
                </a:solidFill>
              </a:rPr>
              <a:t>)</a:t>
            </a:r>
            <a:r>
              <a:rPr lang="el-GR" sz="1700" b="1">
                <a:solidFill>
                  <a:schemeClr val="accent2"/>
                </a:solidFill>
              </a:rPr>
              <a:t>, η μορφή των οποίων αποτελεί ταξινομικό γνώρισμα</a:t>
            </a:r>
            <a:r>
              <a:rPr lang="en-US" sz="1700" b="1">
                <a:solidFill>
                  <a:schemeClr val="accent2"/>
                </a:solidFill>
              </a:rPr>
              <a:t>. </a:t>
            </a:r>
            <a:r>
              <a:rPr lang="el-GR" sz="1700" b="1">
                <a:solidFill>
                  <a:schemeClr val="accent2"/>
                </a:solidFill>
              </a:rPr>
              <a:t>Μεταξύ αυτών</a:t>
            </a:r>
            <a:r>
              <a:rPr lang="en-US" sz="1700" b="1">
                <a:solidFill>
                  <a:schemeClr val="accent2"/>
                </a:solidFill>
              </a:rPr>
              <a:t>,</a:t>
            </a:r>
            <a:r>
              <a:rPr lang="el-GR" sz="1700" b="1">
                <a:solidFill>
                  <a:schemeClr val="accent2"/>
                </a:solidFill>
              </a:rPr>
              <a:t> η λόγχη (</a:t>
            </a:r>
            <a:r>
              <a:rPr lang="en-US" sz="1700" b="1">
                <a:solidFill>
                  <a:schemeClr val="accent2"/>
                </a:solidFill>
              </a:rPr>
              <a:t>lancet)</a:t>
            </a:r>
            <a:r>
              <a:rPr lang="el-GR" sz="1700" b="1">
                <a:solidFill>
                  <a:schemeClr val="accent2"/>
                </a:solidFill>
              </a:rPr>
              <a:t>, η σέλλα (</a:t>
            </a:r>
            <a:r>
              <a:rPr lang="en-US" sz="1700" b="1" err="1">
                <a:solidFill>
                  <a:schemeClr val="accent2"/>
                </a:solidFill>
              </a:rPr>
              <a:t>sella</a:t>
            </a:r>
            <a:r>
              <a:rPr lang="en-US" sz="1700" b="1">
                <a:solidFill>
                  <a:schemeClr val="accent2"/>
                </a:solidFill>
              </a:rPr>
              <a:t>)</a:t>
            </a:r>
            <a:r>
              <a:rPr lang="el-GR" sz="1700" b="1">
                <a:solidFill>
                  <a:schemeClr val="accent2"/>
                </a:solidFill>
              </a:rPr>
              <a:t> κ.ά.</a:t>
            </a:r>
            <a:endParaRPr lang="el-GR" sz="1700" b="1">
              <a:solidFill>
                <a:srgbClr val="C00000"/>
              </a:solidFill>
            </a:endParaRPr>
          </a:p>
        </p:txBody>
      </p:sp>
    </p:spTree>
    <p:extLst>
      <p:ext uri="{BB962C8B-B14F-4D97-AF65-F5344CB8AC3E}">
        <p14:creationId xmlns:p14="http://schemas.microsoft.com/office/powerpoint/2010/main" val="201445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800000"/>
                </a:solidFill>
              </a:rPr>
              <a:t>O</a:t>
            </a:r>
            <a:r>
              <a:rPr lang="el-GR" sz="2800" b="1" err="1">
                <a:solidFill>
                  <a:srgbClr val="800000"/>
                </a:solidFill>
              </a:rPr>
              <a:t>ικ</a:t>
            </a:r>
            <a:r>
              <a:rPr lang="en-US" sz="2800" b="1">
                <a:solidFill>
                  <a:srgbClr val="800000"/>
                </a:solidFill>
              </a:rPr>
              <a:t>. Rhinolophidae</a:t>
            </a:r>
            <a:endParaRPr lang="el-GR" b="1">
              <a:solidFill>
                <a:srgbClr val="000000"/>
              </a:solidFill>
            </a:endParaRPr>
          </a:p>
        </p:txBody>
      </p:sp>
      <p:sp>
        <p:nvSpPr>
          <p:cNvPr id="6" name="Text Box 6"/>
          <p:cNvSpPr txBox="1">
            <a:spLocks noChangeArrowheads="1"/>
          </p:cNvSpPr>
          <p:nvPr/>
        </p:nvSpPr>
        <p:spPr bwMode="auto">
          <a:xfrm>
            <a:off x="61178" y="1124744"/>
            <a:ext cx="908282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Οι ήχοι εκπέμπονται από τα ρουθούνια και εστιάζονται από το</a:t>
            </a:r>
            <a:r>
              <a:rPr lang="en-US" sz="1700" b="1">
                <a:solidFill>
                  <a:schemeClr val="accent2"/>
                </a:solidFill>
              </a:rPr>
              <a:t> </a:t>
            </a:r>
            <a:r>
              <a:rPr lang="en-US" sz="1700" b="1" err="1">
                <a:solidFill>
                  <a:schemeClr val="accent2"/>
                </a:solidFill>
              </a:rPr>
              <a:t>noseleaf</a:t>
            </a:r>
            <a:r>
              <a:rPr lang="el-GR" sz="1700" b="1">
                <a:solidFill>
                  <a:schemeClr val="accent2"/>
                </a:solidFill>
              </a:rPr>
              <a:t>, έχοντας μία στενή ακτίνα</a:t>
            </a:r>
            <a:r>
              <a:rPr lang="en-US" sz="1700" b="1">
                <a:solidFill>
                  <a:schemeClr val="accent2"/>
                </a:solidFill>
              </a:rPr>
              <a:t>. </a:t>
            </a:r>
            <a:r>
              <a:rPr lang="el-GR" sz="1700" b="1">
                <a:solidFill>
                  <a:schemeClr val="accent2"/>
                </a:solidFill>
              </a:rPr>
              <a:t>Είναι μακρόσυρτοι και σταθερής συχνότητας (</a:t>
            </a:r>
            <a:r>
              <a:rPr lang="el-GR" sz="1700" b="1" err="1">
                <a:solidFill>
                  <a:schemeClr val="accent2"/>
                </a:solidFill>
              </a:rPr>
              <a:t>υψίσυχνοι</a:t>
            </a:r>
            <a:r>
              <a:rPr lang="el-GR" sz="1700" b="1">
                <a:solidFill>
                  <a:schemeClr val="accent2"/>
                </a:solidFill>
              </a:rPr>
              <a:t>). Τα αυτιά, χωρίς τράγο, κουνιούνται τάχιστα, ανεξάρτητα μεταξύ τους και συγχρονισμένα με την κατεύθυνση των εκπεμπόμενων ήχων. </a:t>
            </a:r>
            <a:endParaRPr lang="el-GR" sz="1700" b="1">
              <a:solidFill>
                <a:srgbClr val="C00000"/>
              </a:solidFill>
            </a:endParaRPr>
          </a:p>
        </p:txBody>
      </p:sp>
      <p:sp>
        <p:nvSpPr>
          <p:cNvPr id="7" name="Text Box 6"/>
          <p:cNvSpPr txBox="1">
            <a:spLocks noChangeArrowheads="1"/>
          </p:cNvSpPr>
          <p:nvPr/>
        </p:nvSpPr>
        <p:spPr bwMode="auto">
          <a:xfrm>
            <a:off x="61178" y="2195670"/>
            <a:ext cx="9082822" cy="35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Μικρά μάτια.</a:t>
            </a:r>
            <a:endParaRPr lang="el-GR" sz="1700" b="1">
              <a:solidFill>
                <a:srgbClr val="C00000"/>
              </a:solidFill>
            </a:endParaRPr>
          </a:p>
        </p:txBody>
      </p:sp>
      <p:sp>
        <p:nvSpPr>
          <p:cNvPr id="9" name="Text Box 6"/>
          <p:cNvSpPr txBox="1">
            <a:spLocks noChangeArrowheads="1"/>
          </p:cNvSpPr>
          <p:nvPr/>
        </p:nvSpPr>
        <p:spPr bwMode="auto">
          <a:xfrm>
            <a:off x="57349" y="2481766"/>
            <a:ext cx="9082822"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Φέρουν δύο θηλές στην πυελική περιοχή και δύο </a:t>
            </a:r>
            <a:r>
              <a:rPr lang="el-GR" sz="1700" b="1" err="1">
                <a:solidFill>
                  <a:schemeClr val="accent2"/>
                </a:solidFill>
              </a:rPr>
              <a:t>ψευδοθηλές</a:t>
            </a:r>
            <a:r>
              <a:rPr lang="el-GR" sz="1700" b="1">
                <a:solidFill>
                  <a:schemeClr val="accent2"/>
                </a:solidFill>
              </a:rPr>
              <a:t> στην θωρακική περιοχή, στις οποίες  προσαρτώνται τα νεαρά κατά τις πρώτες ημέρες. </a:t>
            </a:r>
            <a:endParaRPr lang="el-GR" sz="1700" b="1">
              <a:solidFill>
                <a:srgbClr val="C00000"/>
              </a:solidFill>
            </a:endParaRPr>
          </a:p>
        </p:txBody>
      </p:sp>
      <p:sp>
        <p:nvSpPr>
          <p:cNvPr id="10" name="Text Box 6"/>
          <p:cNvSpPr txBox="1">
            <a:spLocks noChangeArrowheads="1"/>
          </p:cNvSpPr>
          <p:nvPr/>
        </p:nvSpPr>
        <p:spPr bwMode="auto">
          <a:xfrm>
            <a:off x="57349" y="3029471"/>
            <a:ext cx="9082822"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Σε θέση ηρεμίας η ουρά διπλώνει στην πλάτη και σε μερικά είδη, το πατάγιο καλύπτει πλήρως το σώμα. </a:t>
            </a:r>
            <a:endParaRPr lang="el-GR" sz="1700" b="1">
              <a:solidFill>
                <a:srgbClr val="C00000"/>
              </a:solidFill>
            </a:endParaRPr>
          </a:p>
        </p:txBody>
      </p:sp>
      <p:pic>
        <p:nvPicPr>
          <p:cNvPr id="3074" name="Picture 2" descr="J:\1.Πανεπιστήμιο\Διδασκαλία\Προπτυχιακά\Πανίδα της Ελλάδος\source files\Bat Rh. rest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79" y="3680994"/>
            <a:ext cx="5328593" cy="3060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53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3074"/>
                                        </p:tgtEl>
                                        <p:attrNameLst>
                                          <p:attrName>style.visibility</p:attrName>
                                        </p:attrNameLst>
                                      </p:cBhvr>
                                      <p:to>
                                        <p:strVal val="visible"/>
                                      </p:to>
                                    </p:set>
                                    <p:animEffect transition="in" filter="fade">
                                      <p:cBhvr>
                                        <p:cTn id="2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76920" y="941080"/>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333399"/>
                </a:solidFill>
              </a:rPr>
              <a:t>  Γένος </a:t>
            </a:r>
            <a:r>
              <a:rPr lang="en-US" sz="2000" b="1" i="1" err="1">
                <a:solidFill>
                  <a:srgbClr val="C00000"/>
                </a:solidFill>
              </a:rPr>
              <a:t>Rhinolophus</a:t>
            </a:r>
            <a:r>
              <a:rPr lang="en-US" sz="2000" b="1" i="1">
                <a:solidFill>
                  <a:srgbClr val="C00000"/>
                </a:solidFill>
              </a:rPr>
              <a:t> </a:t>
            </a:r>
            <a:r>
              <a:rPr lang="en-US" sz="2000" b="1" i="1">
                <a:solidFill>
                  <a:srgbClr val="333399"/>
                </a:solidFill>
              </a:rPr>
              <a:t>– </a:t>
            </a:r>
            <a:r>
              <a:rPr lang="el-GR" sz="2000" b="1">
                <a:solidFill>
                  <a:srgbClr val="333399"/>
                </a:solidFill>
              </a:rPr>
              <a:t>5 είδη</a:t>
            </a:r>
            <a:endParaRPr lang="en-US" sz="2000" b="1" i="1">
              <a:solidFill>
                <a:srgbClr val="C00000"/>
              </a:solidFill>
            </a:endParaRPr>
          </a:p>
        </p:txBody>
      </p:sp>
      <p:sp>
        <p:nvSpPr>
          <p:cNvPr id="7" name="Ορθογώνιο 6"/>
          <p:cNvSpPr/>
          <p:nvPr/>
        </p:nvSpPr>
        <p:spPr>
          <a:xfrm>
            <a:off x="4536280" y="1197174"/>
            <a:ext cx="4607719"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Rh. </a:t>
            </a:r>
            <a:r>
              <a:rPr lang="en-US" sz="1700" b="1" i="1" err="1">
                <a:solidFill>
                  <a:srgbClr val="C00000"/>
                </a:solidFill>
              </a:rPr>
              <a:t>blasii</a:t>
            </a:r>
            <a:r>
              <a:rPr lang="en-US" sz="1700" b="1" i="1">
                <a:solidFill>
                  <a:srgbClr val="C00000"/>
                </a:solidFill>
              </a:rPr>
              <a:t> </a:t>
            </a:r>
            <a:r>
              <a:rPr lang="el-GR" sz="1700" b="1" i="1">
                <a:solidFill>
                  <a:srgbClr val="C00000"/>
                </a:solidFill>
              </a:rPr>
              <a:t>– </a:t>
            </a:r>
            <a:r>
              <a:rPr lang="el-GR" sz="1700" b="1">
                <a:solidFill>
                  <a:srgbClr val="C00000"/>
                </a:solidFill>
              </a:rPr>
              <a:t>Ρινόλοφος του </a:t>
            </a:r>
            <a:r>
              <a:rPr lang="en-US" sz="1700" b="1" err="1">
                <a:solidFill>
                  <a:srgbClr val="C00000"/>
                </a:solidFill>
              </a:rPr>
              <a:t>Blasius</a:t>
            </a:r>
            <a:r>
              <a:rPr lang="el-GR" sz="1700" b="1">
                <a:solidFill>
                  <a:srgbClr val="C00000"/>
                </a:solidFill>
              </a:rPr>
              <a:t> </a:t>
            </a:r>
            <a:r>
              <a:rPr lang="en-US" sz="1700" b="1">
                <a:solidFill>
                  <a:srgbClr val="C00000"/>
                </a:solidFill>
              </a:rPr>
              <a:t>– LC</a:t>
            </a:r>
          </a:p>
        </p:txBody>
      </p:sp>
      <p:sp>
        <p:nvSpPr>
          <p:cNvPr id="8" name="Ορθογώνιο 7"/>
          <p:cNvSpPr/>
          <p:nvPr/>
        </p:nvSpPr>
        <p:spPr>
          <a:xfrm>
            <a:off x="-108520" y="1197174"/>
            <a:ext cx="4745044"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Rh. </a:t>
            </a:r>
            <a:r>
              <a:rPr lang="en-US" sz="1700" b="1" i="1" err="1">
                <a:solidFill>
                  <a:srgbClr val="C00000"/>
                </a:solidFill>
              </a:rPr>
              <a:t>ferrumequinum</a:t>
            </a:r>
            <a:r>
              <a:rPr lang="en-US" sz="1700" b="1">
                <a:solidFill>
                  <a:srgbClr val="C00000"/>
                </a:solidFill>
              </a:rPr>
              <a:t> – </a:t>
            </a:r>
            <a:r>
              <a:rPr lang="el-GR" sz="1700" b="1" err="1">
                <a:solidFill>
                  <a:srgbClr val="C00000"/>
                </a:solidFill>
              </a:rPr>
              <a:t>Τρανορινόλοφος</a:t>
            </a:r>
            <a:r>
              <a:rPr lang="el-GR" sz="1700" b="1">
                <a:solidFill>
                  <a:srgbClr val="C00000"/>
                </a:solidFill>
              </a:rPr>
              <a:t> – </a:t>
            </a:r>
            <a:r>
              <a:rPr lang="en-US" sz="1700" b="1">
                <a:solidFill>
                  <a:srgbClr val="C00000"/>
                </a:solidFill>
              </a:rPr>
              <a:t>LC</a:t>
            </a:r>
          </a:p>
        </p:txBody>
      </p:sp>
      <p:sp>
        <p:nvSpPr>
          <p:cNvPr id="15" name="Text Box 6"/>
          <p:cNvSpPr txBox="1">
            <a:spLocks noChangeArrowheads="1"/>
          </p:cNvSpPr>
          <p:nvPr/>
        </p:nvSpPr>
        <p:spPr bwMode="auto">
          <a:xfrm>
            <a:off x="42980" y="4379620"/>
            <a:ext cx="439248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a:solidFill>
                  <a:schemeClr val="accent2"/>
                </a:solidFill>
              </a:rPr>
              <a:t>Ο μεγαλύτερος ρινόλοφος της Ευρώπης. Καφέ έως γκρι-καφέ γούνα ραχιαίως, τα νεαρά είναι κυρίως γκρι. Κοντή και αμβλεία συνδετική προεκβολή (</a:t>
            </a:r>
            <a:r>
              <a:rPr lang="en-US" sz="1600" b="1">
                <a:solidFill>
                  <a:schemeClr val="accent2"/>
                </a:solidFill>
              </a:rPr>
              <a:t>connective process)</a:t>
            </a:r>
            <a:r>
              <a:rPr lang="el-GR" sz="1600" b="1">
                <a:solidFill>
                  <a:schemeClr val="accent2"/>
                </a:solidFill>
              </a:rPr>
              <a:t>.</a:t>
            </a:r>
            <a:r>
              <a:rPr lang="en-US" sz="1600" b="1">
                <a:solidFill>
                  <a:schemeClr val="accent2"/>
                </a:solidFill>
              </a:rPr>
              <a:t> </a:t>
            </a:r>
            <a:r>
              <a:rPr lang="el-GR" sz="1600" b="1">
                <a:solidFill>
                  <a:schemeClr val="accent2"/>
                </a:solidFill>
              </a:rPr>
              <a:t>Κατά τη χειμερία νάρκη το πατάγιο καλύπτει πλήρως το σώμα. </a:t>
            </a:r>
          </a:p>
        </p:txBody>
      </p:sp>
      <p:sp>
        <p:nvSpPr>
          <p:cNvPr id="17" name="Text Box 6"/>
          <p:cNvSpPr txBox="1">
            <a:spLocks noChangeArrowheads="1"/>
          </p:cNvSpPr>
          <p:nvPr/>
        </p:nvSpPr>
        <p:spPr bwMode="auto">
          <a:xfrm>
            <a:off x="4606235" y="4379620"/>
            <a:ext cx="4392488"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chemeClr val="accent2"/>
                </a:solidFill>
              </a:rPr>
              <a:t> Ένα από τα τρία μεσαίου μεγέθους είδη ρινόλοφου. Ανοιχτή καφέ έως κιτρινωπή γούνα ραχιαίως. Οξύληκτη συνδετική προεκβολή (</a:t>
            </a:r>
            <a:r>
              <a:rPr lang="en-US" sz="1600" b="1">
                <a:solidFill>
                  <a:schemeClr val="accent2"/>
                </a:solidFill>
              </a:rPr>
              <a:t>connective process)</a:t>
            </a:r>
            <a:r>
              <a:rPr lang="el-GR" sz="1600" b="1">
                <a:solidFill>
                  <a:schemeClr val="accent2"/>
                </a:solidFill>
              </a:rPr>
              <a:t>, οριζόντια πτύχωση με αυλακιά. Κατά τη χειμερία νάρκη το πατάγιο δεν καλύπτει πλήρως το σώμα. </a:t>
            </a:r>
          </a:p>
        </p:txBody>
      </p:sp>
      <p:sp>
        <p:nvSpPr>
          <p:cNvPr id="18" name="Text Box 6"/>
          <p:cNvSpPr txBox="1">
            <a:spLocks noChangeArrowheads="1"/>
          </p:cNvSpPr>
          <p:nvPr/>
        </p:nvSpPr>
        <p:spPr bwMode="auto">
          <a:xfrm>
            <a:off x="395536" y="5982379"/>
            <a:ext cx="43924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Μήκος </a:t>
            </a:r>
            <a:r>
              <a:rPr lang="el-GR" sz="1600" err="1">
                <a:solidFill>
                  <a:schemeClr val="accent2"/>
                </a:solidFill>
              </a:rPr>
              <a:t>βραχιόνιου</a:t>
            </a:r>
            <a:r>
              <a:rPr lang="el-GR" sz="1600">
                <a:solidFill>
                  <a:schemeClr val="accent2"/>
                </a:solidFill>
              </a:rPr>
              <a:t> οστού</a:t>
            </a:r>
            <a:r>
              <a:rPr lang="el-GR" sz="1600">
                <a:solidFill>
                  <a:srgbClr val="C00000"/>
                </a:solidFill>
              </a:rPr>
              <a:t>: 53-62,4 </a:t>
            </a:r>
            <a:r>
              <a:rPr lang="en-US" sz="160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rPr>
              <a:t> </a:t>
            </a:r>
            <a:r>
              <a:rPr lang="el-GR" sz="1600">
                <a:solidFill>
                  <a:schemeClr val="accent2"/>
                </a:solidFill>
              </a:rPr>
              <a:t>Βάρος</a:t>
            </a:r>
            <a:r>
              <a:rPr lang="el-GR" sz="1600">
                <a:solidFill>
                  <a:srgbClr val="C00000"/>
                </a:solidFill>
              </a:rPr>
              <a:t>: 18-24 </a:t>
            </a:r>
            <a:r>
              <a:rPr lang="en-US" sz="1600">
                <a:solidFill>
                  <a:srgbClr val="C00000"/>
                </a:solidFill>
              </a:rPr>
              <a:t>gr</a:t>
            </a:r>
            <a:endParaRPr lang="el-GR" sz="1600">
              <a:solidFill>
                <a:srgbClr val="C00000"/>
              </a:solidFill>
            </a:endParaRPr>
          </a:p>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Μέγιστη ηλικία</a:t>
            </a:r>
            <a:r>
              <a:rPr lang="el-GR" sz="1600">
                <a:solidFill>
                  <a:srgbClr val="C00000"/>
                </a:solidFill>
              </a:rPr>
              <a:t>: </a:t>
            </a:r>
            <a:r>
              <a:rPr lang="en-US" sz="1600" err="1">
                <a:solidFill>
                  <a:srgbClr val="C00000"/>
                </a:solidFill>
              </a:rPr>
              <a:t>ca</a:t>
            </a:r>
            <a:r>
              <a:rPr lang="el-GR" sz="1600">
                <a:solidFill>
                  <a:srgbClr val="C00000"/>
                </a:solidFill>
              </a:rPr>
              <a:t> 30 έτη</a:t>
            </a: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err="1">
                <a:solidFill>
                  <a:srgbClr val="800000"/>
                </a:solidFill>
              </a:rPr>
              <a:t>Oik</a:t>
            </a:r>
            <a:r>
              <a:rPr lang="en-US" sz="2800" b="1">
                <a:solidFill>
                  <a:srgbClr val="800000"/>
                </a:solidFill>
              </a:rPr>
              <a:t>. Rhinolophidae</a:t>
            </a:r>
            <a:endParaRPr lang="el-GR" b="1">
              <a:solidFill>
                <a:srgbClr val="000000"/>
              </a:solidFill>
            </a:endParaRPr>
          </a:p>
        </p:txBody>
      </p:sp>
      <p:pic>
        <p:nvPicPr>
          <p:cNvPr id="4098" name="Picture 2" descr="J:\1.Πανεπιστήμιο\Διδασκαλία\Προπτυχιακά\Πανίδα της Ελλάδος\source files\bat Rh.ferrum.muzz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320" y="1691884"/>
            <a:ext cx="2957364" cy="268773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J:\1.Πανεπιστήμιο\Διδασκαλία\Προπτυχιακά\Πανίδα της Ελλάδος\source files\bat small Rhino. muzz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7322" y="1700808"/>
            <a:ext cx="2205634" cy="2710382"/>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6"/>
          <p:cNvSpPr txBox="1">
            <a:spLocks noChangeArrowheads="1"/>
          </p:cNvSpPr>
          <p:nvPr/>
        </p:nvSpPr>
        <p:spPr bwMode="auto">
          <a:xfrm>
            <a:off x="4788024" y="6084585"/>
            <a:ext cx="43924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Μήκος </a:t>
            </a:r>
            <a:r>
              <a:rPr lang="el-GR" sz="1600" err="1">
                <a:solidFill>
                  <a:schemeClr val="accent2"/>
                </a:solidFill>
              </a:rPr>
              <a:t>βραχιόνιου</a:t>
            </a:r>
            <a:r>
              <a:rPr lang="el-GR" sz="1600">
                <a:solidFill>
                  <a:schemeClr val="accent2"/>
                </a:solidFill>
              </a:rPr>
              <a:t> οστού</a:t>
            </a:r>
            <a:r>
              <a:rPr lang="el-GR" sz="1600">
                <a:solidFill>
                  <a:srgbClr val="C00000"/>
                </a:solidFill>
              </a:rPr>
              <a:t>: 42,6-50,1 </a:t>
            </a:r>
            <a:r>
              <a:rPr lang="en-US" sz="160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rPr>
              <a:t> </a:t>
            </a:r>
            <a:r>
              <a:rPr lang="el-GR" sz="1600">
                <a:solidFill>
                  <a:schemeClr val="accent2"/>
                </a:solidFill>
              </a:rPr>
              <a:t>Βάρος</a:t>
            </a:r>
            <a:r>
              <a:rPr lang="el-GR" sz="1600">
                <a:solidFill>
                  <a:srgbClr val="C00000"/>
                </a:solidFill>
              </a:rPr>
              <a:t>: 10-14 </a:t>
            </a:r>
            <a:r>
              <a:rPr lang="en-US" sz="1600">
                <a:solidFill>
                  <a:srgbClr val="C00000"/>
                </a:solidFill>
              </a:rPr>
              <a:t>gr</a:t>
            </a:r>
            <a:endParaRPr lang="el-GR" sz="1600">
              <a:solidFill>
                <a:srgbClr val="C00000"/>
              </a:solidFill>
            </a:endParaRPr>
          </a:p>
        </p:txBody>
      </p:sp>
    </p:spTree>
    <p:extLst>
      <p:ext uri="{BB962C8B-B14F-4D97-AF65-F5344CB8AC3E}">
        <p14:creationId xmlns:p14="http://schemas.microsoft.com/office/powerpoint/2010/main" val="391741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4099"/>
                                        </p:tgtEl>
                                        <p:attrNameLst>
                                          <p:attrName>style.visibility</p:attrName>
                                        </p:attrNameLst>
                                      </p:cBhvr>
                                      <p:to>
                                        <p:strVal val="visible"/>
                                      </p:to>
                                    </p:set>
                                    <p:animEffect transition="in" filter="fade">
                                      <p:cBhvr>
                                        <p:cTn id="23" dur="500"/>
                                        <p:tgtEl>
                                          <p:spTgt spid="409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5" grpId="0"/>
      <p:bldP spid="17" grpId="0"/>
      <p:bldP spid="18" grpId="0"/>
      <p:bldP spid="1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Ορθογώνιο 6"/>
          <p:cNvSpPr/>
          <p:nvPr/>
        </p:nvSpPr>
        <p:spPr>
          <a:xfrm>
            <a:off x="4536280" y="836712"/>
            <a:ext cx="4607719"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Rh. </a:t>
            </a:r>
            <a:r>
              <a:rPr lang="en-US" sz="1700" b="1" i="1" err="1">
                <a:solidFill>
                  <a:srgbClr val="C00000"/>
                </a:solidFill>
              </a:rPr>
              <a:t>blasii</a:t>
            </a:r>
            <a:endParaRPr lang="en-US" sz="1700" b="1">
              <a:solidFill>
                <a:srgbClr val="C00000"/>
              </a:solidFill>
            </a:endParaRPr>
          </a:p>
        </p:txBody>
      </p:sp>
      <p:sp>
        <p:nvSpPr>
          <p:cNvPr id="8" name="Ορθογώνιο 7"/>
          <p:cNvSpPr/>
          <p:nvPr/>
        </p:nvSpPr>
        <p:spPr>
          <a:xfrm>
            <a:off x="-108520" y="836712"/>
            <a:ext cx="4745044"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Rh. </a:t>
            </a:r>
            <a:r>
              <a:rPr lang="en-US" sz="1700" b="1" i="1" err="1">
                <a:solidFill>
                  <a:srgbClr val="C00000"/>
                </a:solidFill>
              </a:rPr>
              <a:t>ferrumequinum</a:t>
            </a:r>
            <a:endParaRPr lang="en-US" sz="1700" b="1">
              <a:solidFill>
                <a:srgbClr val="C00000"/>
              </a:solidFill>
            </a:endParaRPr>
          </a:p>
        </p:txBody>
      </p:sp>
      <p:sp>
        <p:nvSpPr>
          <p:cNvPr id="15" name="Text Box 6"/>
          <p:cNvSpPr txBox="1">
            <a:spLocks noChangeArrowheads="1"/>
          </p:cNvSpPr>
          <p:nvPr/>
        </p:nvSpPr>
        <p:spPr bwMode="auto">
          <a:xfrm>
            <a:off x="42980" y="1268760"/>
            <a:ext cx="43924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err="1">
                <a:solidFill>
                  <a:srgbClr val="C00000"/>
                </a:solidFill>
              </a:rPr>
              <a:t>Ηχόγραμμα</a:t>
            </a:r>
            <a:r>
              <a:rPr lang="el-GR" sz="1600" b="1">
                <a:solidFill>
                  <a:schemeClr val="accent2"/>
                </a:solidFill>
              </a:rPr>
              <a:t>: Σταθερής συχνότητας μεταξύ 79-84 </a:t>
            </a:r>
            <a:r>
              <a:rPr lang="en-US" sz="1600" b="1">
                <a:solidFill>
                  <a:schemeClr val="accent2"/>
                </a:solidFill>
              </a:rPr>
              <a:t>kHz</a:t>
            </a:r>
            <a:r>
              <a:rPr lang="el-GR" sz="1600" b="1">
                <a:solidFill>
                  <a:schemeClr val="accent2"/>
                </a:solidFill>
              </a:rPr>
              <a:t>. </a:t>
            </a: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800000"/>
                </a:solidFill>
              </a:rPr>
              <a:t>O</a:t>
            </a:r>
            <a:r>
              <a:rPr lang="el-GR" sz="2800" b="1" err="1">
                <a:solidFill>
                  <a:srgbClr val="800000"/>
                </a:solidFill>
              </a:rPr>
              <a:t>ικ</a:t>
            </a:r>
            <a:r>
              <a:rPr lang="en-US" sz="2800" b="1">
                <a:solidFill>
                  <a:srgbClr val="800000"/>
                </a:solidFill>
              </a:rPr>
              <a:t>. Rhinolophidae</a:t>
            </a:r>
            <a:endParaRPr lang="el-GR" b="1">
              <a:solidFill>
                <a:srgbClr val="000000"/>
              </a:solidFill>
            </a:endParaRPr>
          </a:p>
        </p:txBody>
      </p:sp>
      <p:sp>
        <p:nvSpPr>
          <p:cNvPr id="13" name="Text Box 6"/>
          <p:cNvSpPr txBox="1">
            <a:spLocks noChangeArrowheads="1"/>
          </p:cNvSpPr>
          <p:nvPr/>
        </p:nvSpPr>
        <p:spPr bwMode="auto">
          <a:xfrm>
            <a:off x="48943" y="1836113"/>
            <a:ext cx="439248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Βιότοπος</a:t>
            </a:r>
            <a:r>
              <a:rPr lang="el-GR" sz="1600" b="1">
                <a:solidFill>
                  <a:schemeClr val="accent2"/>
                </a:solidFill>
              </a:rPr>
              <a:t>: Γενικά προτιμά χαμηλά υψόμετρα, χωρίς να αποκλείονται και μεγαλύτερα. Επιλέγει περιβάλλοντα με  μωσαϊκά βιοτόπων που περιλαμβάνουν φυλλοβόλα δάση, λιβάδια, </a:t>
            </a:r>
            <a:r>
              <a:rPr lang="el-GR" sz="1600" b="1" err="1">
                <a:solidFill>
                  <a:schemeClr val="accent2"/>
                </a:solidFill>
              </a:rPr>
              <a:t>θαμνοφράκτες</a:t>
            </a:r>
            <a:r>
              <a:rPr lang="el-GR" sz="1600" b="1">
                <a:solidFill>
                  <a:schemeClr val="accent2"/>
                </a:solidFill>
              </a:rPr>
              <a:t> κ.ά. </a:t>
            </a:r>
          </a:p>
        </p:txBody>
      </p:sp>
      <p:sp>
        <p:nvSpPr>
          <p:cNvPr id="14" name="Text Box 6"/>
          <p:cNvSpPr txBox="1">
            <a:spLocks noChangeArrowheads="1"/>
          </p:cNvSpPr>
          <p:nvPr/>
        </p:nvSpPr>
        <p:spPr bwMode="auto">
          <a:xfrm>
            <a:off x="40269" y="3212976"/>
            <a:ext cx="4392488"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Αποικίες</a:t>
            </a:r>
            <a:r>
              <a:rPr lang="el-GR" sz="1600" b="1">
                <a:solidFill>
                  <a:schemeClr val="accent2"/>
                </a:solidFill>
              </a:rPr>
              <a:t>: Κουρνιάζει σε κτήρια, σπήλαια, ορυχεία κ.λπ. Χειμερινά καταλύματα σε σπήλαια και ορυχεία.  </a:t>
            </a:r>
          </a:p>
          <a:p>
            <a:pPr algn="just" fontAlgn="base">
              <a:spcBef>
                <a:spcPct val="0"/>
              </a:spcBef>
              <a:spcAft>
                <a:spcPct val="0"/>
              </a:spcAft>
              <a:buFont typeface="Arial" pitchFamily="34" charset="0"/>
              <a:buChar char="•"/>
              <a:tabLst>
                <a:tab pos="174625" algn="l"/>
                <a:tab pos="1436688" algn="l"/>
              </a:tabLst>
            </a:pPr>
            <a:r>
              <a:rPr lang="el-GR" sz="1600" b="1">
                <a:solidFill>
                  <a:schemeClr val="accent2"/>
                </a:solidFill>
              </a:rPr>
              <a:t>Οι </a:t>
            </a:r>
            <a:r>
              <a:rPr lang="el-GR" sz="1600" b="1">
                <a:solidFill>
                  <a:srgbClr val="C00000"/>
                </a:solidFill>
              </a:rPr>
              <a:t>αναπαραγωγικές</a:t>
            </a:r>
            <a:r>
              <a:rPr lang="el-GR" sz="1600" b="1">
                <a:solidFill>
                  <a:schemeClr val="accent2"/>
                </a:solidFill>
              </a:rPr>
              <a:t> περιέχουν έως και 1000 άτομα με ελάχιστα αρσενικά στη Ν. Ευρώπη. Κουρνιάζει με άλλα είδη του γένους, καθώς και είδη των Οικ. </a:t>
            </a:r>
            <a:r>
              <a:rPr lang="en-US" sz="1600" b="1">
                <a:solidFill>
                  <a:schemeClr val="accent2"/>
                </a:solidFill>
              </a:rPr>
              <a:t>Vespertilionidae </a:t>
            </a:r>
            <a:r>
              <a:rPr lang="el-GR" sz="1600" b="1">
                <a:solidFill>
                  <a:schemeClr val="accent2"/>
                </a:solidFill>
              </a:rPr>
              <a:t>και </a:t>
            </a:r>
            <a:r>
              <a:rPr lang="en-US" sz="1600" b="1">
                <a:solidFill>
                  <a:schemeClr val="accent2"/>
                </a:solidFill>
              </a:rPr>
              <a:t>Miniopteridae</a:t>
            </a:r>
            <a:r>
              <a:rPr lang="el-GR" sz="1600" b="1">
                <a:solidFill>
                  <a:schemeClr val="accent2"/>
                </a:solidFill>
              </a:rPr>
              <a:t>. Οι </a:t>
            </a:r>
            <a:r>
              <a:rPr lang="el-GR" sz="1600" b="1">
                <a:solidFill>
                  <a:srgbClr val="C00000"/>
                </a:solidFill>
              </a:rPr>
              <a:t>χειμερινές </a:t>
            </a:r>
            <a:r>
              <a:rPr lang="el-GR" sz="1600" b="1">
                <a:solidFill>
                  <a:schemeClr val="accent2"/>
                </a:solidFill>
              </a:rPr>
              <a:t>αποικίες απαρτίζονται από 30-500 άτομα, αν και ορισμένα διαχειμάζουν μόνα τους.</a:t>
            </a:r>
          </a:p>
        </p:txBody>
      </p:sp>
      <p:sp>
        <p:nvSpPr>
          <p:cNvPr id="30" name="Text Box 6"/>
          <p:cNvSpPr txBox="1">
            <a:spLocks noChangeArrowheads="1"/>
          </p:cNvSpPr>
          <p:nvPr/>
        </p:nvSpPr>
        <p:spPr bwMode="auto">
          <a:xfrm>
            <a:off x="48943" y="5838363"/>
            <a:ext cx="439248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err="1">
                <a:solidFill>
                  <a:srgbClr val="C00000"/>
                </a:solidFill>
              </a:rPr>
              <a:t>Τροφοληψία</a:t>
            </a:r>
            <a:r>
              <a:rPr lang="el-GR" sz="1600" b="1">
                <a:solidFill>
                  <a:schemeClr val="accent2"/>
                </a:solidFill>
              </a:rPr>
              <a:t>: Συνήθως από σταθερή θέση (</a:t>
            </a:r>
            <a:r>
              <a:rPr lang="en-US" sz="1600" b="1">
                <a:solidFill>
                  <a:schemeClr val="accent2"/>
                </a:solidFill>
              </a:rPr>
              <a:t>perching). </a:t>
            </a:r>
            <a:r>
              <a:rPr lang="el-GR" sz="1600" b="1">
                <a:solidFill>
                  <a:schemeClr val="accent2"/>
                </a:solidFill>
              </a:rPr>
              <a:t>Αργό πέταμα, συνήθως χαμηλά πάνω από έδαφος, ανάλογα με θήραμα. Κυρίως σκαθάρια και νυχτοπεταλούδες.</a:t>
            </a:r>
          </a:p>
        </p:txBody>
      </p:sp>
      <p:sp>
        <p:nvSpPr>
          <p:cNvPr id="31" name="Text Box 6"/>
          <p:cNvSpPr txBox="1">
            <a:spLocks noChangeArrowheads="1"/>
          </p:cNvSpPr>
          <p:nvPr/>
        </p:nvSpPr>
        <p:spPr bwMode="auto">
          <a:xfrm>
            <a:off x="4638045" y="1268760"/>
            <a:ext cx="439248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err="1">
                <a:solidFill>
                  <a:srgbClr val="C00000"/>
                </a:solidFill>
              </a:rPr>
              <a:t>Ηχόγραμμα</a:t>
            </a:r>
            <a:r>
              <a:rPr lang="el-GR" sz="1600" b="1">
                <a:solidFill>
                  <a:schemeClr val="accent2"/>
                </a:solidFill>
              </a:rPr>
              <a:t>: Σταθερής συχνότητας μεταξύ 92-98 </a:t>
            </a:r>
            <a:r>
              <a:rPr lang="en-US" sz="1600" b="1">
                <a:solidFill>
                  <a:schemeClr val="accent2"/>
                </a:solidFill>
              </a:rPr>
              <a:t>kHz</a:t>
            </a:r>
            <a:r>
              <a:rPr lang="el-GR" sz="1600" b="1">
                <a:solidFill>
                  <a:schemeClr val="accent2"/>
                </a:solidFill>
              </a:rPr>
              <a:t>. </a:t>
            </a:r>
          </a:p>
        </p:txBody>
      </p:sp>
      <p:sp>
        <p:nvSpPr>
          <p:cNvPr id="32" name="Text Box 6"/>
          <p:cNvSpPr txBox="1">
            <a:spLocks noChangeArrowheads="1"/>
          </p:cNvSpPr>
          <p:nvPr/>
        </p:nvSpPr>
        <p:spPr bwMode="auto">
          <a:xfrm>
            <a:off x="4644008" y="1787332"/>
            <a:ext cx="439248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Βιότοπος</a:t>
            </a:r>
            <a:r>
              <a:rPr lang="el-GR" sz="1600" b="1">
                <a:solidFill>
                  <a:schemeClr val="accent2"/>
                </a:solidFill>
              </a:rPr>
              <a:t>: Μεσογειακά τοπία που συνδυάζουν μικρής κλίμακας μωσαϊκό ανοιχτών και θαμνωδών εκτάσεων. Γενικά προτιμά χαμηλά υψόμετρα. </a:t>
            </a:r>
          </a:p>
        </p:txBody>
      </p:sp>
      <p:sp>
        <p:nvSpPr>
          <p:cNvPr id="33" name="Text Box 6"/>
          <p:cNvSpPr txBox="1">
            <a:spLocks noChangeArrowheads="1"/>
          </p:cNvSpPr>
          <p:nvPr/>
        </p:nvSpPr>
        <p:spPr bwMode="auto">
          <a:xfrm>
            <a:off x="4635334" y="2788473"/>
            <a:ext cx="4392488"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Αποικίες</a:t>
            </a:r>
            <a:r>
              <a:rPr lang="el-GR" sz="1600" b="1">
                <a:solidFill>
                  <a:schemeClr val="accent2"/>
                </a:solidFill>
              </a:rPr>
              <a:t>: Κουρνιάζει σχεδόν αποκλειστικά σε καρστικά σπήλαια χειμώνα-καλοκαίρι, αν και σε διαφορετικές, ανά εποχή, θέσεις. Οι </a:t>
            </a:r>
            <a:r>
              <a:rPr lang="el-GR" sz="1600" b="1">
                <a:solidFill>
                  <a:srgbClr val="C00000"/>
                </a:solidFill>
              </a:rPr>
              <a:t>αναπαραγωγικές</a:t>
            </a:r>
            <a:r>
              <a:rPr lang="el-GR" sz="1600" b="1">
                <a:solidFill>
                  <a:schemeClr val="accent2"/>
                </a:solidFill>
              </a:rPr>
              <a:t> περιέχουν έως και 300 άτομα με αρκετά αρσενικά να σχηματίζουν δικές τους ομάδες. Κουρνιάζει με άλλα είδη του γένους, καθώς και είδη των Οικ. </a:t>
            </a:r>
            <a:r>
              <a:rPr lang="en-US" sz="1600" b="1">
                <a:solidFill>
                  <a:schemeClr val="accent2"/>
                </a:solidFill>
              </a:rPr>
              <a:t>Vespertilionidae </a:t>
            </a:r>
            <a:r>
              <a:rPr lang="el-GR" sz="1600" b="1">
                <a:solidFill>
                  <a:schemeClr val="accent2"/>
                </a:solidFill>
              </a:rPr>
              <a:t>και </a:t>
            </a:r>
            <a:r>
              <a:rPr lang="en-US" sz="1600" b="1">
                <a:solidFill>
                  <a:schemeClr val="accent2"/>
                </a:solidFill>
              </a:rPr>
              <a:t>Miniopteridae</a:t>
            </a:r>
            <a:r>
              <a:rPr lang="el-GR" sz="1600" b="1">
                <a:solidFill>
                  <a:schemeClr val="accent2"/>
                </a:solidFill>
              </a:rPr>
              <a:t>. Στις χειμερινές αποικίες, ενίοτε τα άτομα κρέμονται μόνα τους.</a:t>
            </a:r>
          </a:p>
        </p:txBody>
      </p:sp>
      <p:sp>
        <p:nvSpPr>
          <p:cNvPr id="35" name="Text Box 6"/>
          <p:cNvSpPr txBox="1">
            <a:spLocks noChangeArrowheads="1"/>
          </p:cNvSpPr>
          <p:nvPr/>
        </p:nvSpPr>
        <p:spPr bwMode="auto">
          <a:xfrm>
            <a:off x="4644008" y="5592142"/>
            <a:ext cx="439248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err="1">
                <a:solidFill>
                  <a:srgbClr val="C00000"/>
                </a:solidFill>
              </a:rPr>
              <a:t>Τροφοληψία</a:t>
            </a:r>
            <a:r>
              <a:rPr lang="el-GR" sz="1600" b="1">
                <a:solidFill>
                  <a:schemeClr val="accent2"/>
                </a:solidFill>
              </a:rPr>
              <a:t>: Κυνηγούν στον αέρα, κοντά στη βλάστηση, σύλληψη όμως τροφής και από το έδαφος. Σχεδόν αποκλειστικά νυχτοπεταλούδες.</a:t>
            </a:r>
          </a:p>
        </p:txBody>
      </p:sp>
    </p:spTree>
    <p:extLst>
      <p:ext uri="{BB962C8B-B14F-4D97-AF65-F5344CB8AC3E}">
        <p14:creationId xmlns:p14="http://schemas.microsoft.com/office/powerpoint/2010/main" val="50233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fade">
                                      <p:cBhvr>
                                        <p:cTn id="40" dur="500"/>
                                        <p:tgtEl>
                                          <p:spTgt spid="3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500"/>
                                        <p:tgtEl>
                                          <p:spTgt spid="33"/>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5" grpId="0"/>
      <p:bldP spid="13" grpId="0"/>
      <p:bldP spid="14" grpId="0"/>
      <p:bldP spid="30" grpId="0"/>
      <p:bldP spid="31" grpId="0"/>
      <p:bldP spid="32" grpId="0"/>
      <p:bldP spid="33" grpId="0"/>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Ορθογώνιο 6"/>
          <p:cNvSpPr/>
          <p:nvPr/>
        </p:nvSpPr>
        <p:spPr>
          <a:xfrm>
            <a:off x="4536280" y="856020"/>
            <a:ext cx="4607719"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Rh. </a:t>
            </a:r>
            <a:r>
              <a:rPr lang="en-US" sz="1700" b="1" i="1" err="1">
                <a:solidFill>
                  <a:srgbClr val="C00000"/>
                </a:solidFill>
              </a:rPr>
              <a:t>blasii</a:t>
            </a:r>
            <a:endParaRPr lang="en-US" sz="1700" b="1">
              <a:solidFill>
                <a:srgbClr val="C00000"/>
              </a:solidFill>
            </a:endParaRPr>
          </a:p>
        </p:txBody>
      </p:sp>
      <p:sp>
        <p:nvSpPr>
          <p:cNvPr id="8" name="Ορθογώνιο 7"/>
          <p:cNvSpPr/>
          <p:nvPr/>
        </p:nvSpPr>
        <p:spPr>
          <a:xfrm>
            <a:off x="-108520" y="856020"/>
            <a:ext cx="4745044"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Rh. </a:t>
            </a:r>
            <a:r>
              <a:rPr lang="en-US" sz="1700" b="1" i="1" err="1">
                <a:solidFill>
                  <a:srgbClr val="C00000"/>
                </a:solidFill>
              </a:rPr>
              <a:t>ferrumequinum</a:t>
            </a:r>
            <a:endParaRPr lang="en-US" sz="1700" b="1">
              <a:solidFill>
                <a:srgbClr val="C00000"/>
              </a:solidFill>
            </a:endParaRP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800000"/>
                </a:solidFill>
              </a:rPr>
              <a:t>O</a:t>
            </a:r>
            <a:r>
              <a:rPr lang="el-GR" sz="2800" b="1" err="1">
                <a:solidFill>
                  <a:srgbClr val="800000"/>
                </a:solidFill>
              </a:rPr>
              <a:t>ικ</a:t>
            </a:r>
            <a:r>
              <a:rPr lang="en-US" sz="2800" b="1">
                <a:solidFill>
                  <a:srgbClr val="800000"/>
                </a:solidFill>
              </a:rPr>
              <a:t>. Rhinolophidae</a:t>
            </a:r>
            <a:endParaRPr lang="el-GR" b="1">
              <a:solidFill>
                <a:srgbClr val="000000"/>
              </a:solidFill>
            </a:endParaRPr>
          </a:p>
        </p:txBody>
      </p:sp>
      <p:sp>
        <p:nvSpPr>
          <p:cNvPr id="16" name="Text Box 6"/>
          <p:cNvSpPr txBox="1">
            <a:spLocks noChangeArrowheads="1"/>
          </p:cNvSpPr>
          <p:nvPr/>
        </p:nvSpPr>
        <p:spPr bwMode="auto">
          <a:xfrm>
            <a:off x="276920" y="1300698"/>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pPr>
            <a:r>
              <a:rPr lang="el-GR" sz="2000" b="1">
                <a:solidFill>
                  <a:srgbClr val="333399"/>
                </a:solidFill>
              </a:rPr>
              <a:t>Εξάπλωση στην Ευρώπη</a:t>
            </a:r>
            <a:endParaRPr lang="en-US" sz="2000" b="1" i="1">
              <a:solidFill>
                <a:srgbClr val="C00000"/>
              </a:solidFill>
            </a:endParaRPr>
          </a:p>
        </p:txBody>
      </p:sp>
      <p:pic>
        <p:nvPicPr>
          <p:cNvPr id="6146" name="Picture 2" descr="J:\1.Πανεπιστήμιο\Διδασκαλία\Προπτυχιακά\Πανίδα της Ελλάδος\source files\Rh. ferrum. dist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2" y="1855787"/>
            <a:ext cx="4116263" cy="4200865"/>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6147" name="Picture 3" descr="J:\1.Πανεπιστήμιο\Διδασκαλία\Προπτυχιακά\Πανίδα της Ελλάδος\source files\Rh. blasii dist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7995" y="1855787"/>
            <a:ext cx="4216493" cy="4239724"/>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38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147"/>
                                        </p:tgtEl>
                                        <p:attrNameLst>
                                          <p:attrName>style.visibility</p:attrName>
                                        </p:attrNameLst>
                                      </p:cBhvr>
                                      <p:to>
                                        <p:strVal val="visible"/>
                                      </p:to>
                                    </p:set>
                                    <p:animEffect transition="in" filter="fade">
                                      <p:cBhvr>
                                        <p:cTn id="17"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76920" y="941080"/>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333399"/>
                </a:solidFill>
              </a:rPr>
              <a:t>  Γένος </a:t>
            </a:r>
            <a:r>
              <a:rPr lang="en-US" sz="2000" b="1" i="1" err="1">
                <a:solidFill>
                  <a:srgbClr val="C00000"/>
                </a:solidFill>
              </a:rPr>
              <a:t>Rhinolophus</a:t>
            </a:r>
            <a:endParaRPr lang="en-US" sz="2000" b="1" i="1">
              <a:solidFill>
                <a:srgbClr val="C00000"/>
              </a:solidFill>
            </a:endParaRPr>
          </a:p>
        </p:txBody>
      </p:sp>
      <p:sp>
        <p:nvSpPr>
          <p:cNvPr id="8" name="Ορθογώνιο 7"/>
          <p:cNvSpPr/>
          <p:nvPr/>
        </p:nvSpPr>
        <p:spPr>
          <a:xfrm>
            <a:off x="611560" y="5252733"/>
            <a:ext cx="2448272"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Rh. </a:t>
            </a:r>
            <a:r>
              <a:rPr lang="en-US" sz="1700" b="1" i="1" err="1">
                <a:solidFill>
                  <a:srgbClr val="C00000"/>
                </a:solidFill>
              </a:rPr>
              <a:t>blasii</a:t>
            </a:r>
            <a:endParaRPr lang="en-US" sz="1700" b="1">
              <a:solidFill>
                <a:srgbClr val="C00000"/>
              </a:solidFill>
            </a:endParaRP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800000"/>
                </a:solidFill>
              </a:rPr>
              <a:t>O</a:t>
            </a:r>
            <a:r>
              <a:rPr lang="el-GR" sz="2800" b="1" err="1">
                <a:solidFill>
                  <a:srgbClr val="800000"/>
                </a:solidFill>
              </a:rPr>
              <a:t>ικ</a:t>
            </a:r>
            <a:r>
              <a:rPr lang="en-US" sz="2800" b="1">
                <a:solidFill>
                  <a:srgbClr val="800000"/>
                </a:solidFill>
              </a:rPr>
              <a:t>. Rhinolophidae</a:t>
            </a:r>
            <a:endParaRPr lang="el-GR" b="1">
              <a:solidFill>
                <a:srgbClr val="000000"/>
              </a:solidFill>
            </a:endParaRPr>
          </a:p>
        </p:txBody>
      </p:sp>
      <p:sp>
        <p:nvSpPr>
          <p:cNvPr id="13" name="Ορθογώνιο 12"/>
          <p:cNvSpPr/>
          <p:nvPr/>
        </p:nvSpPr>
        <p:spPr>
          <a:xfrm>
            <a:off x="43880" y="1340768"/>
            <a:ext cx="8992616"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l-GR" sz="1700" b="1">
                <a:solidFill>
                  <a:srgbClr val="C00000"/>
                </a:solidFill>
              </a:rPr>
              <a:t>Παραδείγματα διαφοροποίησης της δομής του </a:t>
            </a:r>
            <a:r>
              <a:rPr lang="en-US" sz="1700" b="1" err="1">
                <a:solidFill>
                  <a:srgbClr val="C00000"/>
                </a:solidFill>
              </a:rPr>
              <a:t>noseleaf</a:t>
            </a:r>
            <a:r>
              <a:rPr lang="en-US" sz="1700" b="1">
                <a:solidFill>
                  <a:srgbClr val="C00000"/>
                </a:solidFill>
              </a:rPr>
              <a:t> </a:t>
            </a:r>
            <a:r>
              <a:rPr lang="el-GR" sz="1700" b="1">
                <a:solidFill>
                  <a:srgbClr val="C00000"/>
                </a:solidFill>
              </a:rPr>
              <a:t>στα διάφορα είδη</a:t>
            </a:r>
            <a:endParaRPr lang="en-US" sz="1700" b="1">
              <a:solidFill>
                <a:srgbClr val="C00000"/>
              </a:solidFill>
            </a:endParaRPr>
          </a:p>
        </p:txBody>
      </p:sp>
      <p:pic>
        <p:nvPicPr>
          <p:cNvPr id="5122" name="Picture 2" descr="J:\1.Πανεπιστήμιο\Διδασκαλία\Προπτυχιακά\Πανίδα της Ελλάδος\source files\bat small Rh. muzz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928333"/>
            <a:ext cx="7776864" cy="3372875"/>
          </a:xfrm>
          <a:prstGeom prst="rect">
            <a:avLst/>
          </a:prstGeom>
          <a:noFill/>
          <a:extLst>
            <a:ext uri="{909E8E84-426E-40DD-AFC4-6F175D3DCCD1}">
              <a14:hiddenFill xmlns:a14="http://schemas.microsoft.com/office/drawing/2010/main">
                <a:solidFill>
                  <a:srgbClr val="FFFFFF"/>
                </a:solidFill>
              </a14:hiddenFill>
            </a:ext>
          </a:extLst>
        </p:spPr>
      </p:pic>
      <p:sp>
        <p:nvSpPr>
          <p:cNvPr id="14" name="Ορθογώνιο 13"/>
          <p:cNvSpPr/>
          <p:nvPr/>
        </p:nvSpPr>
        <p:spPr>
          <a:xfrm>
            <a:off x="3347864" y="5252733"/>
            <a:ext cx="2448272"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Rh. </a:t>
            </a:r>
            <a:r>
              <a:rPr lang="en-US" sz="1700" b="1" i="1" err="1">
                <a:solidFill>
                  <a:srgbClr val="C00000"/>
                </a:solidFill>
              </a:rPr>
              <a:t>mehelyi</a:t>
            </a:r>
            <a:endParaRPr lang="en-US" sz="1700" b="1">
              <a:solidFill>
                <a:srgbClr val="C00000"/>
              </a:solidFill>
            </a:endParaRPr>
          </a:p>
        </p:txBody>
      </p:sp>
      <p:sp>
        <p:nvSpPr>
          <p:cNvPr id="16" name="Ορθογώνιο 15"/>
          <p:cNvSpPr/>
          <p:nvPr/>
        </p:nvSpPr>
        <p:spPr>
          <a:xfrm>
            <a:off x="6037276" y="5252733"/>
            <a:ext cx="2448272"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Rh. </a:t>
            </a:r>
            <a:r>
              <a:rPr lang="en-US" sz="1700" b="1" i="1" err="1">
                <a:solidFill>
                  <a:srgbClr val="C00000"/>
                </a:solidFill>
              </a:rPr>
              <a:t>euryale</a:t>
            </a:r>
            <a:endParaRPr lang="en-US" sz="1700" b="1">
              <a:solidFill>
                <a:srgbClr val="C00000"/>
              </a:solidFill>
            </a:endParaRPr>
          </a:p>
        </p:txBody>
      </p:sp>
    </p:spTree>
    <p:extLst>
      <p:ext uri="{BB962C8B-B14F-4D97-AF65-F5344CB8AC3E}">
        <p14:creationId xmlns:p14="http://schemas.microsoft.com/office/powerpoint/2010/main" val="349767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3" grpId="0"/>
      <p:bldP spid="14"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800000"/>
                </a:solidFill>
              </a:rPr>
              <a:t>O</a:t>
            </a:r>
            <a:r>
              <a:rPr lang="el-GR" sz="2800" b="1" err="1">
                <a:solidFill>
                  <a:srgbClr val="800000"/>
                </a:solidFill>
              </a:rPr>
              <a:t>ικ</a:t>
            </a:r>
            <a:r>
              <a:rPr lang="en-US" sz="2800" b="1">
                <a:solidFill>
                  <a:srgbClr val="800000"/>
                </a:solidFill>
              </a:rPr>
              <a:t>. </a:t>
            </a:r>
            <a:r>
              <a:rPr lang="en-US" sz="2800" b="1" err="1">
                <a:solidFill>
                  <a:srgbClr val="800000"/>
                </a:solidFill>
              </a:rPr>
              <a:t>Molossidae</a:t>
            </a:r>
            <a:endParaRPr lang="el-GR" b="1">
              <a:solidFill>
                <a:srgbClr val="000000"/>
              </a:solidFill>
            </a:endParaRPr>
          </a:p>
        </p:txBody>
      </p:sp>
      <p:sp>
        <p:nvSpPr>
          <p:cNvPr id="6" name="Text Box 6"/>
          <p:cNvSpPr txBox="1">
            <a:spLocks noChangeArrowheads="1"/>
          </p:cNvSpPr>
          <p:nvPr/>
        </p:nvSpPr>
        <p:spPr bwMode="auto">
          <a:xfrm>
            <a:off x="61179" y="1124744"/>
            <a:ext cx="4475102"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Ρύγχος με πολύπλοκα εξαρτήματα. Αυτί χωρίς τράγο. Πόδια κοντύτερα ή ίσια με μήκος ουράς </a:t>
            </a:r>
            <a:r>
              <a:rPr lang="el-GR" sz="1700" b="1">
                <a:solidFill>
                  <a:schemeClr val="accent2"/>
                </a:solidFill>
                <a:sym typeface="Wingdings" pitchFamily="2" charset="2"/>
              </a:rPr>
              <a:t> </a:t>
            </a:r>
            <a:r>
              <a:rPr lang="en-US" sz="1700" b="1">
                <a:solidFill>
                  <a:srgbClr val="C00000"/>
                </a:solidFill>
                <a:sym typeface="Wingdings" pitchFamily="2" charset="2"/>
              </a:rPr>
              <a:t>Rhinolophidae</a:t>
            </a:r>
            <a:endParaRPr lang="el-GR" sz="1700" b="1">
              <a:solidFill>
                <a:srgbClr val="C00000"/>
              </a:solidFill>
            </a:endParaRPr>
          </a:p>
        </p:txBody>
      </p:sp>
      <p:sp>
        <p:nvSpPr>
          <p:cNvPr id="9" name="Text Box 6"/>
          <p:cNvSpPr txBox="1">
            <a:spLocks noChangeArrowheads="1"/>
          </p:cNvSpPr>
          <p:nvPr/>
        </p:nvSpPr>
        <p:spPr bwMode="auto">
          <a:xfrm>
            <a:off x="35496" y="2924944"/>
            <a:ext cx="4475102"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Στενό ουροπατάγιο, που περιβάλλει την μισή ουρά. Αυτί χωρίς τράγο </a:t>
            </a:r>
            <a:r>
              <a:rPr lang="el-GR" sz="1700" b="1">
                <a:solidFill>
                  <a:schemeClr val="accent2"/>
                </a:solidFill>
                <a:sym typeface="Wingdings" pitchFamily="2" charset="2"/>
              </a:rPr>
              <a:t> </a:t>
            </a:r>
            <a:r>
              <a:rPr lang="en-US" sz="1700" b="1" err="1">
                <a:solidFill>
                  <a:srgbClr val="C00000"/>
                </a:solidFill>
                <a:sym typeface="Wingdings" pitchFamily="2" charset="2"/>
              </a:rPr>
              <a:t>Molossidae</a:t>
            </a:r>
            <a:endParaRPr lang="el-GR" sz="1700" b="1">
              <a:solidFill>
                <a:srgbClr val="C00000"/>
              </a:solidFill>
            </a:endParaRPr>
          </a:p>
        </p:txBody>
      </p:sp>
      <p:sp>
        <p:nvSpPr>
          <p:cNvPr id="10" name="Text Box 6"/>
          <p:cNvSpPr txBox="1">
            <a:spLocks noChangeArrowheads="1"/>
          </p:cNvSpPr>
          <p:nvPr/>
        </p:nvSpPr>
        <p:spPr bwMode="auto">
          <a:xfrm>
            <a:off x="4633402" y="2924944"/>
            <a:ext cx="4475102"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a:t>
            </a:r>
            <a:r>
              <a:rPr lang="en-US" sz="1700" b="1">
                <a:solidFill>
                  <a:schemeClr val="accent2"/>
                </a:solidFill>
              </a:rPr>
              <a:t>H </a:t>
            </a:r>
            <a:r>
              <a:rPr lang="el-GR" sz="1700" b="1">
                <a:solidFill>
                  <a:schemeClr val="accent2"/>
                </a:solidFill>
              </a:rPr>
              <a:t>ουρά εμπεριέχεται πλήρως στο ουροπατάγιο και το πολύ 2-3 ουραίοι σπόνδυλοι προεξέχουν κατά λίγα χιλιοστά από αυτό. Αυτί με τράγο </a:t>
            </a:r>
            <a:r>
              <a:rPr lang="el-GR" sz="1700" b="1">
                <a:solidFill>
                  <a:schemeClr val="accent2"/>
                </a:solidFill>
                <a:sym typeface="Wingdings" pitchFamily="2" charset="2"/>
              </a:rPr>
              <a:t> </a:t>
            </a:r>
            <a:r>
              <a:rPr lang="el-GR" sz="1700" b="1">
                <a:solidFill>
                  <a:srgbClr val="C00000"/>
                </a:solidFill>
                <a:sym typeface="Wingdings" pitchFamily="2" charset="2"/>
              </a:rPr>
              <a:t>Υπόλοιπες οικογένειες</a:t>
            </a:r>
            <a:endParaRPr lang="el-GR" sz="1700" b="1">
              <a:solidFill>
                <a:srgbClr val="C00000"/>
              </a:solidFill>
            </a:endParaRPr>
          </a:p>
        </p:txBody>
      </p:sp>
      <p:sp>
        <p:nvSpPr>
          <p:cNvPr id="12" name="Text Box 6"/>
          <p:cNvSpPr txBox="1">
            <a:spLocks noChangeArrowheads="1"/>
          </p:cNvSpPr>
          <p:nvPr/>
        </p:nvSpPr>
        <p:spPr bwMode="auto">
          <a:xfrm>
            <a:off x="4633402" y="1124744"/>
            <a:ext cx="4475102"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Ρύγχος χωρίς πολύπλοκα εξαρτήματα. Αυτί συνήθως με τράγο. Η ουρά περικλείεται πλήρως από το ουροπατάγιο ή προεξέχει ευκρινώς από το κάτω άκρο του στενού </a:t>
            </a:r>
            <a:r>
              <a:rPr lang="el-GR" sz="1700" b="1" err="1">
                <a:solidFill>
                  <a:schemeClr val="accent2"/>
                </a:solidFill>
              </a:rPr>
              <a:t>ουροπαταγίου</a:t>
            </a:r>
            <a:r>
              <a:rPr lang="el-GR" sz="1700" b="1">
                <a:solidFill>
                  <a:schemeClr val="accent2"/>
                </a:solidFill>
              </a:rPr>
              <a:t> </a:t>
            </a:r>
            <a:r>
              <a:rPr lang="el-GR" sz="1700" b="1">
                <a:solidFill>
                  <a:schemeClr val="accent2"/>
                </a:solidFill>
                <a:sym typeface="Wingdings" pitchFamily="2" charset="2"/>
              </a:rPr>
              <a:t> </a:t>
            </a:r>
            <a:r>
              <a:rPr lang="el-GR" sz="1700" b="1">
                <a:solidFill>
                  <a:srgbClr val="C00000"/>
                </a:solidFill>
                <a:sym typeface="Wingdings" pitchFamily="2" charset="2"/>
              </a:rPr>
              <a:t>Υπόλοιπες οικογένειες</a:t>
            </a:r>
            <a:endParaRPr lang="el-GR" sz="1700" b="1">
              <a:solidFill>
                <a:srgbClr val="C00000"/>
              </a:solidFill>
            </a:endParaRPr>
          </a:p>
        </p:txBody>
      </p:sp>
      <p:sp>
        <p:nvSpPr>
          <p:cNvPr id="13" name="Text Box 6"/>
          <p:cNvSpPr txBox="1">
            <a:spLocks noChangeArrowheads="1"/>
          </p:cNvSpPr>
          <p:nvPr/>
        </p:nvSpPr>
        <p:spPr bwMode="auto">
          <a:xfrm rot="-10800000" flipV="1">
            <a:off x="673681" y="5012145"/>
            <a:ext cx="6233562"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a:t>
            </a:r>
            <a:r>
              <a:rPr lang="en-US" sz="1700" b="1">
                <a:solidFill>
                  <a:schemeClr val="accent2"/>
                </a:solidFill>
              </a:rPr>
              <a:t>H </a:t>
            </a:r>
            <a:r>
              <a:rPr lang="el-GR" sz="1700" b="1">
                <a:solidFill>
                  <a:schemeClr val="accent2"/>
                </a:solidFill>
              </a:rPr>
              <a:t>ουρά εμπεριέχεται πλήρως στο ουροπατάγιο και το πολύ δύο </a:t>
            </a:r>
            <a:r>
              <a:rPr lang="el-GR" sz="1700" b="1" err="1">
                <a:solidFill>
                  <a:schemeClr val="accent2"/>
                </a:solidFill>
              </a:rPr>
              <a:t>ουριαίοι</a:t>
            </a:r>
            <a:r>
              <a:rPr lang="el-GR" sz="1700" b="1">
                <a:solidFill>
                  <a:schemeClr val="accent2"/>
                </a:solidFill>
              </a:rPr>
              <a:t> σπόνδυλοι προεξέχουν κατά λίγα χιλιοστά από αυτό </a:t>
            </a:r>
            <a:r>
              <a:rPr lang="el-GR" sz="1700" b="1">
                <a:solidFill>
                  <a:schemeClr val="accent2"/>
                </a:solidFill>
                <a:sym typeface="Wingdings" pitchFamily="2" charset="2"/>
              </a:rPr>
              <a:t> </a:t>
            </a:r>
            <a:r>
              <a:rPr lang="el-GR" sz="1700" b="1">
                <a:solidFill>
                  <a:srgbClr val="C00000"/>
                </a:solidFill>
                <a:sym typeface="Wingdings" pitchFamily="2" charset="2"/>
              </a:rPr>
              <a:t>Υπόλοιπες οικογένειες</a:t>
            </a:r>
            <a:endParaRPr lang="el-GR" sz="1700" b="1">
              <a:solidFill>
                <a:srgbClr val="C00000"/>
              </a:solidFill>
            </a:endParaRPr>
          </a:p>
        </p:txBody>
      </p:sp>
    </p:spTree>
    <p:extLst>
      <p:ext uri="{BB962C8B-B14F-4D97-AF65-F5344CB8AC3E}">
        <p14:creationId xmlns:p14="http://schemas.microsoft.com/office/powerpoint/2010/main" val="328952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p:bldP spid="9" grpId="0"/>
      <p:bldP spid="10" grpId="0"/>
      <p:bldP spid="12"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800000"/>
                </a:solidFill>
              </a:rPr>
              <a:t>O</a:t>
            </a:r>
            <a:r>
              <a:rPr lang="el-GR" sz="2800" b="1" err="1">
                <a:solidFill>
                  <a:srgbClr val="800000"/>
                </a:solidFill>
              </a:rPr>
              <a:t>ικ</a:t>
            </a:r>
            <a:r>
              <a:rPr lang="en-US" sz="2800" b="1">
                <a:solidFill>
                  <a:srgbClr val="800000"/>
                </a:solidFill>
              </a:rPr>
              <a:t>. </a:t>
            </a:r>
            <a:r>
              <a:rPr lang="en-US" sz="2800" b="1" err="1">
                <a:solidFill>
                  <a:srgbClr val="800000"/>
                </a:solidFill>
              </a:rPr>
              <a:t>Molossidae</a:t>
            </a:r>
            <a:endParaRPr lang="el-GR" b="1">
              <a:solidFill>
                <a:srgbClr val="000000"/>
              </a:solidFill>
            </a:endParaRPr>
          </a:p>
        </p:txBody>
      </p:sp>
      <p:sp>
        <p:nvSpPr>
          <p:cNvPr id="6" name="Text Box 6"/>
          <p:cNvSpPr txBox="1">
            <a:spLocks noChangeArrowheads="1"/>
          </p:cNvSpPr>
          <p:nvPr/>
        </p:nvSpPr>
        <p:spPr bwMode="auto">
          <a:xfrm>
            <a:off x="61178" y="1124744"/>
            <a:ext cx="447893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Μικρές έως μεγάλες, εντομοφάγες νυχτερίδες. Μακριές και στενές πτέρυγες, και μακριά ουρά που προεξέχει από το ουροπατάγιο. </a:t>
            </a:r>
            <a:endParaRPr lang="el-GR" sz="1700" b="1">
              <a:solidFill>
                <a:srgbClr val="C00000"/>
              </a:solidFill>
            </a:endParaRPr>
          </a:p>
        </p:txBody>
      </p:sp>
      <p:sp>
        <p:nvSpPr>
          <p:cNvPr id="7" name="Text Box 6"/>
          <p:cNvSpPr txBox="1">
            <a:spLocks noChangeArrowheads="1"/>
          </p:cNvSpPr>
          <p:nvPr/>
        </p:nvSpPr>
        <p:spPr bwMode="auto">
          <a:xfrm>
            <a:off x="0" y="5987556"/>
            <a:ext cx="4478932"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Τα δάκτυλα των κάτω άκρων καλύπτονται από σκληρές τρίχες.</a:t>
            </a:r>
            <a:endParaRPr lang="el-GR" sz="1700" b="1">
              <a:solidFill>
                <a:srgbClr val="C00000"/>
              </a:solidFill>
            </a:endParaRPr>
          </a:p>
        </p:txBody>
      </p:sp>
      <p:sp>
        <p:nvSpPr>
          <p:cNvPr id="8" name="Text Box 6"/>
          <p:cNvSpPr txBox="1">
            <a:spLocks noChangeArrowheads="1"/>
          </p:cNvSpPr>
          <p:nvPr/>
        </p:nvSpPr>
        <p:spPr bwMode="auto">
          <a:xfrm>
            <a:off x="62390" y="4366618"/>
            <a:ext cx="4478932"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Σε ορισμένα είδη τα αυτιά προβάλλουν προς τα μπροστά, διευκολύνοντας την κίνηση εντός στενών σχισμών ή, αεροδυναμικά, την ανύψωση κατά την πτήση.</a:t>
            </a:r>
            <a:endParaRPr lang="el-GR" sz="1700" b="1">
              <a:solidFill>
                <a:srgbClr val="C00000"/>
              </a:solidFill>
            </a:endParaRPr>
          </a:p>
        </p:txBody>
      </p:sp>
      <p:sp>
        <p:nvSpPr>
          <p:cNvPr id="12" name="Text Box 6"/>
          <p:cNvSpPr txBox="1">
            <a:spLocks noChangeArrowheads="1"/>
          </p:cNvSpPr>
          <p:nvPr/>
        </p:nvSpPr>
        <p:spPr bwMode="auto">
          <a:xfrm>
            <a:off x="48943" y="2484071"/>
            <a:ext cx="4478932"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Η μορφολογία της κεφαλής αντικατοπτρίζει τον κύριο τύπο θηράματος, π.χ. είδη που τρέφονται με κολεόπτερα με σκληρά έλυτρα παρουσιάζουν μια συμπαγή μυϊκή υποδομή της κεφαλής</a:t>
            </a:r>
            <a:endParaRPr lang="el-GR" sz="1700" b="1">
              <a:solidFill>
                <a:srgbClr val="C00000"/>
              </a:solidFill>
            </a:endParaRPr>
          </a:p>
        </p:txBody>
      </p:sp>
      <p:pic>
        <p:nvPicPr>
          <p:cNvPr id="1026" name="Picture 2" descr="J:\1.Πανεπιστήμιο\Διδασκαλία\Προπτυχιακά\Πανίδα της Ελλάδος\source files\Bat Tadarida bristl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979" y="4294188"/>
            <a:ext cx="2230437" cy="23050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J:\1.Πανεπιστήμιο\Διδασκαλία\Προπτυχιακά\Πανίδα της Ελλάδος\source files\Bat Tadarida crevic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1124744"/>
            <a:ext cx="3804331" cy="28344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987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500"/>
                                        <p:tgtEl>
                                          <p:spTgt spid="10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ntr" presetSubtype="0" fill="hold" nodeType="withEffect">
                                  <p:stCondLst>
                                    <p:cond delay="0"/>
                                  </p:stCondLst>
                                  <p:childTnLst>
                                    <p:set>
                                      <p:cBhvr>
                                        <p:cTn id="27" dur="1" fill="hold">
                                          <p:stCondLst>
                                            <p:cond delay="0"/>
                                          </p:stCondLst>
                                        </p:cTn>
                                        <p:tgtEl>
                                          <p:spTgt spid="1026"/>
                                        </p:tgtEl>
                                        <p:attrNameLst>
                                          <p:attrName>style.visibility</p:attrName>
                                        </p:attrNameLst>
                                      </p:cBhvr>
                                      <p:to>
                                        <p:strVal val="visible"/>
                                      </p:to>
                                    </p:set>
                                    <p:animEffect transition="in" filter="fade">
                                      <p:cBhvr>
                                        <p:cTn id="2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Γεωλογικός Χρόνος</a:t>
            </a:r>
            <a:endParaRPr lang="el-GR" b="1">
              <a:solidFill>
                <a:srgbClr val="000000"/>
              </a:solidFill>
            </a:endParaRPr>
          </a:p>
        </p:txBody>
      </p:sp>
      <p:pic>
        <p:nvPicPr>
          <p:cNvPr id="5" name="Εικόνα 4"/>
          <p:cNvPicPr>
            <a:picLocks noChangeAspect="1"/>
          </p:cNvPicPr>
          <p:nvPr/>
        </p:nvPicPr>
        <p:blipFill rotWithShape="1">
          <a:blip r:embed="rId3">
            <a:extLst>
              <a:ext uri="{28A0092B-C50C-407E-A947-70E740481C1C}">
                <a14:useLocalDpi xmlns:a14="http://schemas.microsoft.com/office/drawing/2010/main" val="0"/>
              </a:ext>
            </a:extLst>
          </a:blip>
          <a:srcRect l="6897" t="10759" r="5512" b="12593"/>
          <a:stretch/>
        </p:blipFill>
        <p:spPr>
          <a:xfrm>
            <a:off x="704850" y="1196796"/>
            <a:ext cx="7858580" cy="5256540"/>
          </a:xfrm>
          <a:prstGeom prst="rect">
            <a:avLst/>
          </a:prstGeom>
        </p:spPr>
      </p:pic>
    </p:spTree>
    <p:extLst>
      <p:ext uri="{BB962C8B-B14F-4D97-AF65-F5344CB8AC3E}">
        <p14:creationId xmlns:p14="http://schemas.microsoft.com/office/powerpoint/2010/main" val="26743993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76920" y="941080"/>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333399"/>
                </a:solidFill>
              </a:rPr>
              <a:t>  Γένος </a:t>
            </a:r>
            <a:r>
              <a:rPr lang="en-US" sz="2000" b="1" i="1" err="1">
                <a:solidFill>
                  <a:srgbClr val="C00000"/>
                </a:solidFill>
              </a:rPr>
              <a:t>Tadarida</a:t>
            </a:r>
            <a:r>
              <a:rPr lang="en-US" sz="2000" b="1" i="1">
                <a:solidFill>
                  <a:srgbClr val="C00000"/>
                </a:solidFill>
              </a:rPr>
              <a:t> </a:t>
            </a:r>
            <a:r>
              <a:rPr lang="en-US" sz="2000" b="1" i="1">
                <a:solidFill>
                  <a:srgbClr val="333399"/>
                </a:solidFill>
              </a:rPr>
              <a:t>– </a:t>
            </a:r>
            <a:r>
              <a:rPr lang="el-GR" sz="2000" b="1">
                <a:solidFill>
                  <a:srgbClr val="333399"/>
                </a:solidFill>
              </a:rPr>
              <a:t>1 είδος</a:t>
            </a:r>
            <a:endParaRPr lang="en-US" sz="2000" b="1" i="1">
              <a:solidFill>
                <a:srgbClr val="C00000"/>
              </a:solidFill>
            </a:endParaRPr>
          </a:p>
        </p:txBody>
      </p:sp>
      <p:sp>
        <p:nvSpPr>
          <p:cNvPr id="8" name="Ορθογώνιο 7"/>
          <p:cNvSpPr/>
          <p:nvPr/>
        </p:nvSpPr>
        <p:spPr>
          <a:xfrm>
            <a:off x="-108521" y="1216060"/>
            <a:ext cx="9107243"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T. </a:t>
            </a:r>
            <a:r>
              <a:rPr lang="en-US" sz="1700" b="1" i="1" err="1">
                <a:solidFill>
                  <a:srgbClr val="C00000"/>
                </a:solidFill>
              </a:rPr>
              <a:t>teniotis</a:t>
            </a:r>
            <a:r>
              <a:rPr lang="en-US" sz="1700" b="1" i="1">
                <a:solidFill>
                  <a:srgbClr val="C00000"/>
                </a:solidFill>
              </a:rPr>
              <a:t> </a:t>
            </a:r>
            <a:r>
              <a:rPr lang="en-US" sz="1700" b="1">
                <a:solidFill>
                  <a:srgbClr val="C00000"/>
                </a:solidFill>
              </a:rPr>
              <a:t>– </a:t>
            </a:r>
            <a:r>
              <a:rPr lang="el-GR" sz="1700" b="1" err="1">
                <a:solidFill>
                  <a:srgbClr val="C00000"/>
                </a:solidFill>
              </a:rPr>
              <a:t>Νυχτονόμος</a:t>
            </a:r>
            <a:r>
              <a:rPr lang="el-GR" sz="1700" b="1">
                <a:solidFill>
                  <a:srgbClr val="C00000"/>
                </a:solidFill>
              </a:rPr>
              <a:t> – </a:t>
            </a:r>
            <a:r>
              <a:rPr lang="en-US" sz="1700" b="1">
                <a:solidFill>
                  <a:srgbClr val="C00000"/>
                </a:solidFill>
              </a:rPr>
              <a:t>LC</a:t>
            </a:r>
          </a:p>
        </p:txBody>
      </p:sp>
      <p:sp>
        <p:nvSpPr>
          <p:cNvPr id="17" name="Text Box 6"/>
          <p:cNvSpPr txBox="1">
            <a:spLocks noChangeArrowheads="1"/>
          </p:cNvSpPr>
          <p:nvPr/>
        </p:nvSpPr>
        <p:spPr bwMode="auto">
          <a:xfrm>
            <a:off x="4606235" y="1859340"/>
            <a:ext cx="439248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chemeClr val="accent2"/>
                </a:solidFill>
              </a:rPr>
              <a:t> Μεγάλη, εύρωστη νυχτερίδα με μεγάλα αυτιά και μακριές πτέρυγες. Τρίχωμα γούνας γκρι-μαύρο έως γκρι-ασημί ή γκρι-καφέ. Αυτιά στρογγυλεμένα, ενωμένα στη βάση τους και εκτείνονται πέρα από το ρύγχος. Μεγάλα μάτια. Το άνω χείλος είναι εύκαμπτο με πέντε αναδιπλώσεις. Η ουρά φέρει σκληρές τρίχες στο τέλος με αισθητήριο ρόλο. </a:t>
            </a: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Molossidae</a:t>
            </a:r>
            <a:endParaRPr lang="el-GR" b="1">
              <a:solidFill>
                <a:srgbClr val="000000"/>
              </a:solidFill>
            </a:endParaRPr>
          </a:p>
        </p:txBody>
      </p:sp>
      <p:sp>
        <p:nvSpPr>
          <p:cNvPr id="16" name="Text Box 6"/>
          <p:cNvSpPr txBox="1">
            <a:spLocks noChangeArrowheads="1"/>
          </p:cNvSpPr>
          <p:nvPr/>
        </p:nvSpPr>
        <p:spPr bwMode="auto">
          <a:xfrm>
            <a:off x="4788024" y="4686235"/>
            <a:ext cx="43924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Μήκος </a:t>
            </a:r>
            <a:r>
              <a:rPr lang="el-GR" sz="1600" err="1">
                <a:solidFill>
                  <a:schemeClr val="accent2"/>
                </a:solidFill>
              </a:rPr>
              <a:t>βραχιόνιου</a:t>
            </a:r>
            <a:r>
              <a:rPr lang="el-GR" sz="1600">
                <a:solidFill>
                  <a:schemeClr val="accent2"/>
                </a:solidFill>
              </a:rPr>
              <a:t> οστού</a:t>
            </a:r>
            <a:r>
              <a:rPr lang="el-GR" sz="1600">
                <a:solidFill>
                  <a:srgbClr val="C00000"/>
                </a:solidFill>
              </a:rPr>
              <a:t>: 54,7-69,9 </a:t>
            </a:r>
            <a:r>
              <a:rPr lang="en-US" sz="160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rPr>
              <a:t> </a:t>
            </a:r>
            <a:r>
              <a:rPr lang="el-GR" sz="1600">
                <a:solidFill>
                  <a:schemeClr val="accent2"/>
                </a:solidFill>
              </a:rPr>
              <a:t>Βάρος</a:t>
            </a:r>
            <a:r>
              <a:rPr lang="el-GR" sz="1600">
                <a:solidFill>
                  <a:srgbClr val="C00000"/>
                </a:solidFill>
              </a:rPr>
              <a:t>: 20-30 </a:t>
            </a:r>
            <a:r>
              <a:rPr lang="en-US" sz="1600">
                <a:solidFill>
                  <a:srgbClr val="C00000"/>
                </a:solidFill>
              </a:rPr>
              <a:t>gr</a:t>
            </a:r>
            <a:endParaRPr lang="el-GR" sz="1600">
              <a:solidFill>
                <a:srgbClr val="C00000"/>
              </a:solidFill>
            </a:endParaRPr>
          </a:p>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Μέγιστη ηλικία</a:t>
            </a:r>
            <a:r>
              <a:rPr lang="el-GR" sz="1600">
                <a:solidFill>
                  <a:srgbClr val="C00000"/>
                </a:solidFill>
              </a:rPr>
              <a:t>: Τουλάχιστον 13 έτη</a:t>
            </a:r>
          </a:p>
        </p:txBody>
      </p:sp>
      <p:pic>
        <p:nvPicPr>
          <p:cNvPr id="2050" name="Picture 2" descr="J:\1.Πανεπιστήμιο\Διδασκαλία\Προπτυχιακά\Πανίδα της Ελλάδος\source files\Bat Tadar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1719406"/>
            <a:ext cx="3168352" cy="5021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09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7" grpId="0"/>
      <p:bldP spid="1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0" y="845448"/>
            <a:ext cx="9144000"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T. </a:t>
            </a:r>
            <a:r>
              <a:rPr lang="en-US" sz="1700" b="1" i="1" err="1">
                <a:solidFill>
                  <a:srgbClr val="C00000"/>
                </a:solidFill>
              </a:rPr>
              <a:t>teniotis</a:t>
            </a:r>
            <a:endParaRPr lang="en-US" sz="1700" b="1">
              <a:solidFill>
                <a:srgbClr val="C00000"/>
              </a:solidFill>
            </a:endParaRPr>
          </a:p>
        </p:txBody>
      </p:sp>
      <p:sp>
        <p:nvSpPr>
          <p:cNvPr id="15" name="Text Box 6"/>
          <p:cNvSpPr txBox="1">
            <a:spLocks noChangeArrowheads="1"/>
          </p:cNvSpPr>
          <p:nvPr/>
        </p:nvSpPr>
        <p:spPr bwMode="auto">
          <a:xfrm>
            <a:off x="42979" y="1268760"/>
            <a:ext cx="9103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err="1">
                <a:solidFill>
                  <a:srgbClr val="C00000"/>
                </a:solidFill>
              </a:rPr>
              <a:t>Ηχόγραμμα</a:t>
            </a:r>
            <a:r>
              <a:rPr lang="el-GR" sz="1600" b="1">
                <a:solidFill>
                  <a:schemeClr val="accent2"/>
                </a:solidFill>
              </a:rPr>
              <a:t>: </a:t>
            </a:r>
            <a:r>
              <a:rPr lang="en-US" sz="1600" b="1">
                <a:solidFill>
                  <a:schemeClr val="accent2"/>
                </a:solidFill>
              </a:rPr>
              <a:t>H </a:t>
            </a:r>
            <a:r>
              <a:rPr lang="el-GR" sz="1600" b="1">
                <a:solidFill>
                  <a:schemeClr val="accent2"/>
                </a:solidFill>
              </a:rPr>
              <a:t>κύρια ενέργεια στα 10-14 </a:t>
            </a:r>
            <a:r>
              <a:rPr lang="en-US" sz="1600" b="1">
                <a:solidFill>
                  <a:schemeClr val="accent2"/>
                </a:solidFill>
              </a:rPr>
              <a:t>kHz</a:t>
            </a:r>
            <a:r>
              <a:rPr lang="el-GR" sz="1600" b="1">
                <a:solidFill>
                  <a:schemeClr val="accent2"/>
                </a:solidFill>
              </a:rPr>
              <a:t>, συνεπώς ακουστικά αντιληπτό από τον άνθρωπο. Δύο τύποι καλεσμάτων, με τελείωμα στα 9-11 </a:t>
            </a:r>
            <a:r>
              <a:rPr lang="en-US" sz="1600" b="1">
                <a:solidFill>
                  <a:schemeClr val="accent2"/>
                </a:solidFill>
              </a:rPr>
              <a:t>kHz</a:t>
            </a:r>
            <a:r>
              <a:rPr lang="el-GR" sz="1600" b="1">
                <a:solidFill>
                  <a:schemeClr val="accent2"/>
                </a:solidFill>
              </a:rPr>
              <a:t> και στα 13-15 </a:t>
            </a:r>
            <a:r>
              <a:rPr lang="en-US" sz="1600" b="1">
                <a:solidFill>
                  <a:schemeClr val="accent2"/>
                </a:solidFill>
              </a:rPr>
              <a:t>kHz</a:t>
            </a:r>
            <a:r>
              <a:rPr lang="el-GR" sz="1600" b="1">
                <a:solidFill>
                  <a:schemeClr val="accent2"/>
                </a:solidFill>
              </a:rPr>
              <a:t>.</a:t>
            </a: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err="1">
                <a:solidFill>
                  <a:srgbClr val="800000"/>
                </a:solidFill>
              </a:rPr>
              <a:t>Oik</a:t>
            </a:r>
            <a:r>
              <a:rPr lang="en-US" sz="2800" b="1">
                <a:solidFill>
                  <a:srgbClr val="800000"/>
                </a:solidFill>
              </a:rPr>
              <a:t>. </a:t>
            </a:r>
            <a:r>
              <a:rPr lang="en-US" sz="2800" b="1" err="1">
                <a:solidFill>
                  <a:srgbClr val="800000"/>
                </a:solidFill>
              </a:rPr>
              <a:t>Molossidae</a:t>
            </a:r>
            <a:endParaRPr lang="el-GR" b="1">
              <a:solidFill>
                <a:srgbClr val="000000"/>
              </a:solidFill>
            </a:endParaRPr>
          </a:p>
        </p:txBody>
      </p:sp>
      <p:sp>
        <p:nvSpPr>
          <p:cNvPr id="13" name="Text Box 6"/>
          <p:cNvSpPr txBox="1">
            <a:spLocks noChangeArrowheads="1"/>
          </p:cNvSpPr>
          <p:nvPr/>
        </p:nvSpPr>
        <p:spPr bwMode="auto">
          <a:xfrm>
            <a:off x="48942" y="1835509"/>
            <a:ext cx="9103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Βιότοπος</a:t>
            </a:r>
            <a:r>
              <a:rPr lang="el-GR" sz="1600" b="1">
                <a:solidFill>
                  <a:schemeClr val="accent2"/>
                </a:solidFill>
              </a:rPr>
              <a:t>: Υψόμετρα από επίπεδο θάλασσας έως 2000 </a:t>
            </a:r>
            <a:r>
              <a:rPr lang="en-US" sz="1600" b="1">
                <a:solidFill>
                  <a:schemeClr val="accent2"/>
                </a:solidFill>
              </a:rPr>
              <a:t>m</a:t>
            </a:r>
            <a:r>
              <a:rPr lang="el-GR" sz="1600" b="1">
                <a:solidFill>
                  <a:schemeClr val="accent2"/>
                </a:solidFill>
              </a:rPr>
              <a:t>. Συνήθως σε ορεινά τοπία ή και κοντά σε ακτές. Κυνηγά πάνω από δάση φυτείες, ελαιώνες, αλλά και υδάτινες μάζες ή πόλεις. </a:t>
            </a:r>
          </a:p>
        </p:txBody>
      </p:sp>
      <p:sp>
        <p:nvSpPr>
          <p:cNvPr id="14" name="Text Box 6"/>
          <p:cNvSpPr txBox="1">
            <a:spLocks noChangeArrowheads="1"/>
          </p:cNvSpPr>
          <p:nvPr/>
        </p:nvSpPr>
        <p:spPr bwMode="auto">
          <a:xfrm>
            <a:off x="-15585" y="2648480"/>
            <a:ext cx="9103731"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Αποικίες</a:t>
            </a:r>
            <a:r>
              <a:rPr lang="el-GR" sz="1600" b="1">
                <a:solidFill>
                  <a:schemeClr val="accent2"/>
                </a:solidFill>
              </a:rPr>
              <a:t>: Τυπικός κάτοικος σχισμών βράχων, σε απρόσιτες, ορεινές θέσεις, ακόμα και σε κάθετες σχισμές, σχισμές κτηρίων, γεφυρών κ.ά. Οι </a:t>
            </a:r>
            <a:r>
              <a:rPr lang="el-GR" sz="1600" b="1">
                <a:solidFill>
                  <a:srgbClr val="C00000"/>
                </a:solidFill>
              </a:rPr>
              <a:t>αναπαραγωγικές</a:t>
            </a:r>
            <a:r>
              <a:rPr lang="el-GR" sz="1600" b="1">
                <a:solidFill>
                  <a:schemeClr val="accent2"/>
                </a:solidFill>
              </a:rPr>
              <a:t> περιέχουν έως και 400 άτομα, χωρίς παρόντα αρσενικά άτομα. Δεν σχηματίζουν ομάδες κατά το κούρνιασμα, αλλά τα άτομα είναι συνήθως μονήρη ή κοντά το ένα στο άλλο. </a:t>
            </a:r>
          </a:p>
        </p:txBody>
      </p:sp>
      <p:sp>
        <p:nvSpPr>
          <p:cNvPr id="30" name="Text Box 6"/>
          <p:cNvSpPr txBox="1">
            <a:spLocks noChangeArrowheads="1"/>
          </p:cNvSpPr>
          <p:nvPr/>
        </p:nvSpPr>
        <p:spPr bwMode="auto">
          <a:xfrm>
            <a:off x="-6911" y="3707673"/>
            <a:ext cx="9103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err="1">
                <a:solidFill>
                  <a:srgbClr val="C00000"/>
                </a:solidFill>
              </a:rPr>
              <a:t>Τροφοληψία</a:t>
            </a:r>
            <a:r>
              <a:rPr lang="el-GR" sz="1600" b="1">
                <a:solidFill>
                  <a:schemeClr val="accent2"/>
                </a:solidFill>
              </a:rPr>
              <a:t>: Το πιο ταχύ ευρωπαϊκό είδος στην πτήση (65 </a:t>
            </a:r>
            <a:r>
              <a:rPr lang="en-US" sz="1600" b="1">
                <a:solidFill>
                  <a:schemeClr val="accent2"/>
                </a:solidFill>
              </a:rPr>
              <a:t>km/h)! </a:t>
            </a:r>
            <a:r>
              <a:rPr lang="el-GR" sz="1600" b="1">
                <a:solidFill>
                  <a:schemeClr val="accent2"/>
                </a:solidFill>
              </a:rPr>
              <a:t>Συλλαμβάνει την τροφή του στον αέρα και καλύπτει ευρύ φάσμα βιοτόπων. Τρέφεται σχεδόν αποκλειστικά με ιπτάμενα έντομα, εκ των οποίων το 60-95% είναι νυχτοπεταλούδες. </a:t>
            </a:r>
          </a:p>
        </p:txBody>
      </p:sp>
      <p:pic>
        <p:nvPicPr>
          <p:cNvPr id="3074" name="Picture 2" descr="J:\1.Πανεπιστήμιο\Διδασκαλία\Προπτυχιακά\Πανίδα της Ελλάδος\source files\Bat Tadarida whol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5962" y="4524772"/>
            <a:ext cx="3832076" cy="2290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66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fade">
                                      <p:cBhvr>
                                        <p:cTn id="3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P spid="13" grpId="0"/>
      <p:bldP spid="14" grpId="0"/>
      <p:bldP spid="3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2159732" y="1000036"/>
            <a:ext cx="4824536"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T. </a:t>
            </a:r>
            <a:r>
              <a:rPr lang="en-US" sz="1700" b="1" i="1" err="1">
                <a:solidFill>
                  <a:srgbClr val="C00000"/>
                </a:solidFill>
              </a:rPr>
              <a:t>teniotis</a:t>
            </a:r>
            <a:endParaRPr lang="en-US" sz="1700" b="1">
              <a:solidFill>
                <a:srgbClr val="C00000"/>
              </a:solidFill>
            </a:endParaRPr>
          </a:p>
        </p:txBody>
      </p:sp>
      <p:sp>
        <p:nvSpPr>
          <p:cNvPr id="12"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800000"/>
                </a:solidFill>
              </a:rPr>
              <a:t>O</a:t>
            </a:r>
            <a:r>
              <a:rPr lang="el-GR" sz="2800" b="1" err="1">
                <a:solidFill>
                  <a:srgbClr val="800000"/>
                </a:solidFill>
              </a:rPr>
              <a:t>ικ</a:t>
            </a:r>
            <a:r>
              <a:rPr lang="en-US" sz="2800" b="1">
                <a:solidFill>
                  <a:srgbClr val="800000"/>
                </a:solidFill>
              </a:rPr>
              <a:t>. </a:t>
            </a:r>
            <a:r>
              <a:rPr lang="en-US" sz="2800" b="1" err="1">
                <a:solidFill>
                  <a:srgbClr val="800000"/>
                </a:solidFill>
              </a:rPr>
              <a:t>Molossidae</a:t>
            </a:r>
            <a:endParaRPr lang="el-GR" b="1">
              <a:solidFill>
                <a:srgbClr val="000000"/>
              </a:solidFill>
            </a:endParaRPr>
          </a:p>
        </p:txBody>
      </p:sp>
      <p:sp>
        <p:nvSpPr>
          <p:cNvPr id="9" name="Text Box 6"/>
          <p:cNvSpPr txBox="1">
            <a:spLocks noChangeArrowheads="1"/>
          </p:cNvSpPr>
          <p:nvPr/>
        </p:nvSpPr>
        <p:spPr bwMode="auto">
          <a:xfrm>
            <a:off x="276920" y="1444714"/>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333399"/>
                </a:solidFill>
              </a:rPr>
              <a:t> Εξάπλωση στην Ευρώπη</a:t>
            </a:r>
            <a:endParaRPr lang="en-US" sz="2000" b="1" i="1">
              <a:solidFill>
                <a:srgbClr val="C00000"/>
              </a:solidFill>
            </a:endParaRPr>
          </a:p>
        </p:txBody>
      </p:sp>
      <p:pic>
        <p:nvPicPr>
          <p:cNvPr id="4098" name="Picture 2" descr="J:\1.Πανεπιστήμιο\Διδασκαλία\Προπτυχιακά\Πανίδα της Ελλάδος\source files\Bat Tadarida distr.jpg"/>
          <p:cNvPicPr>
            <a:picLocks noChangeAspect="1" noChangeArrowheads="1"/>
          </p:cNvPicPr>
          <p:nvPr/>
        </p:nvPicPr>
        <p:blipFill rotWithShape="1">
          <a:blip r:embed="rId3">
            <a:extLst>
              <a:ext uri="{28A0092B-C50C-407E-A947-70E740481C1C}">
                <a14:useLocalDpi xmlns:a14="http://schemas.microsoft.com/office/drawing/2010/main" val="0"/>
              </a:ext>
            </a:extLst>
          </a:blip>
          <a:srcRect r="2105" b="2843"/>
          <a:stretch/>
        </p:blipFill>
        <p:spPr bwMode="auto">
          <a:xfrm>
            <a:off x="2218298" y="1923419"/>
            <a:ext cx="4707405" cy="47459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51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800000"/>
                </a:solidFill>
              </a:rPr>
              <a:t>O</a:t>
            </a:r>
            <a:r>
              <a:rPr lang="el-GR" sz="2800" b="1" err="1">
                <a:solidFill>
                  <a:srgbClr val="800000"/>
                </a:solidFill>
              </a:rPr>
              <a:t>ικ</a:t>
            </a:r>
            <a:r>
              <a:rPr lang="en-US" sz="2800" b="1">
                <a:solidFill>
                  <a:srgbClr val="800000"/>
                </a:solidFill>
              </a:rPr>
              <a:t>. Miniopteridae</a:t>
            </a:r>
            <a:r>
              <a:rPr lang="el-GR" sz="2800" b="1">
                <a:solidFill>
                  <a:srgbClr val="800000"/>
                </a:solidFill>
              </a:rPr>
              <a:t>-</a:t>
            </a:r>
            <a:r>
              <a:rPr lang="en-US" sz="2800" b="1">
                <a:solidFill>
                  <a:srgbClr val="800000"/>
                </a:solidFill>
              </a:rPr>
              <a:t>Vespertilionidae</a:t>
            </a:r>
            <a:endParaRPr lang="el-GR" b="1">
              <a:solidFill>
                <a:srgbClr val="000000"/>
              </a:solidFill>
            </a:endParaRPr>
          </a:p>
        </p:txBody>
      </p:sp>
      <p:sp>
        <p:nvSpPr>
          <p:cNvPr id="9" name="Text Box 6"/>
          <p:cNvSpPr txBox="1">
            <a:spLocks noChangeArrowheads="1"/>
          </p:cNvSpPr>
          <p:nvPr/>
        </p:nvSpPr>
        <p:spPr bwMode="auto">
          <a:xfrm>
            <a:off x="35496" y="1268760"/>
            <a:ext cx="4475102"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Στενό ουροπατάγιο, που περιβάλλει την μισή ουρά. Αυτί χωρίς τράγο </a:t>
            </a:r>
            <a:r>
              <a:rPr lang="el-GR" sz="1700" b="1">
                <a:solidFill>
                  <a:schemeClr val="accent2"/>
                </a:solidFill>
                <a:sym typeface="Wingdings" pitchFamily="2" charset="2"/>
              </a:rPr>
              <a:t> </a:t>
            </a:r>
            <a:r>
              <a:rPr lang="en-US" sz="1700" b="1" err="1">
                <a:solidFill>
                  <a:srgbClr val="C00000"/>
                </a:solidFill>
                <a:sym typeface="Wingdings" pitchFamily="2" charset="2"/>
              </a:rPr>
              <a:t>Molossidae</a:t>
            </a:r>
            <a:endParaRPr lang="el-GR" sz="1700" b="1">
              <a:solidFill>
                <a:srgbClr val="C00000"/>
              </a:solidFill>
            </a:endParaRPr>
          </a:p>
        </p:txBody>
      </p:sp>
      <p:sp>
        <p:nvSpPr>
          <p:cNvPr id="10" name="Text Box 6"/>
          <p:cNvSpPr txBox="1">
            <a:spLocks noChangeArrowheads="1"/>
          </p:cNvSpPr>
          <p:nvPr/>
        </p:nvSpPr>
        <p:spPr bwMode="auto">
          <a:xfrm>
            <a:off x="4633402" y="1268760"/>
            <a:ext cx="4475102"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a:t>
            </a:r>
            <a:r>
              <a:rPr lang="en-US" sz="1700" b="1">
                <a:solidFill>
                  <a:schemeClr val="accent2"/>
                </a:solidFill>
              </a:rPr>
              <a:t>H </a:t>
            </a:r>
            <a:r>
              <a:rPr lang="el-GR" sz="1700" b="1">
                <a:solidFill>
                  <a:schemeClr val="accent2"/>
                </a:solidFill>
              </a:rPr>
              <a:t>ουρά εμπεριέχεται πλήρως στο ουροπατάγιο και το πολύ δύο </a:t>
            </a:r>
            <a:r>
              <a:rPr lang="el-GR" sz="1700" b="1" err="1">
                <a:solidFill>
                  <a:schemeClr val="accent2"/>
                </a:solidFill>
              </a:rPr>
              <a:t>ουριαίοι</a:t>
            </a:r>
            <a:r>
              <a:rPr lang="el-GR" sz="1700" b="1">
                <a:solidFill>
                  <a:schemeClr val="accent2"/>
                </a:solidFill>
              </a:rPr>
              <a:t> σπόνδυλοι προεξέχουν κατά λίγα χιλιοστά από αυτό. Αυτί με τράγο </a:t>
            </a:r>
            <a:r>
              <a:rPr lang="el-GR" sz="1700" b="1">
                <a:solidFill>
                  <a:schemeClr val="accent2"/>
                </a:solidFill>
                <a:sym typeface="Wingdings" pitchFamily="2" charset="2"/>
              </a:rPr>
              <a:t> </a:t>
            </a:r>
            <a:r>
              <a:rPr lang="el-GR" sz="1700" b="1">
                <a:solidFill>
                  <a:srgbClr val="C00000"/>
                </a:solidFill>
                <a:sym typeface="Wingdings" pitchFamily="2" charset="2"/>
              </a:rPr>
              <a:t>Υπόλοιπες οικογένειες</a:t>
            </a:r>
            <a:endParaRPr lang="el-GR" sz="1700" b="1">
              <a:solidFill>
                <a:srgbClr val="C00000"/>
              </a:solidFill>
            </a:endParaRPr>
          </a:p>
        </p:txBody>
      </p:sp>
      <p:sp>
        <p:nvSpPr>
          <p:cNvPr id="8" name="Text Box 6"/>
          <p:cNvSpPr txBox="1">
            <a:spLocks noChangeArrowheads="1"/>
          </p:cNvSpPr>
          <p:nvPr/>
        </p:nvSpPr>
        <p:spPr bwMode="auto">
          <a:xfrm>
            <a:off x="2334449" y="1268760"/>
            <a:ext cx="4475102"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a:t>
            </a:r>
            <a:r>
              <a:rPr lang="en-US" sz="1700" b="1">
                <a:solidFill>
                  <a:schemeClr val="accent2"/>
                </a:solidFill>
              </a:rPr>
              <a:t>H </a:t>
            </a:r>
            <a:r>
              <a:rPr lang="el-GR" sz="1700" b="1">
                <a:solidFill>
                  <a:schemeClr val="accent2"/>
                </a:solidFill>
              </a:rPr>
              <a:t>ουρά εμπεριέχεται πλήρως στο ουροπατάγιο και το πολύ δύο </a:t>
            </a:r>
            <a:r>
              <a:rPr lang="el-GR" sz="1700" b="1" err="1">
                <a:solidFill>
                  <a:schemeClr val="accent2"/>
                </a:solidFill>
              </a:rPr>
              <a:t>ουριαίοι</a:t>
            </a:r>
            <a:r>
              <a:rPr lang="el-GR" sz="1700" b="1">
                <a:solidFill>
                  <a:schemeClr val="accent2"/>
                </a:solidFill>
              </a:rPr>
              <a:t> σπόνδυλοι προεξέχουν κατά λίγα χιλιοστά από αυτό. Αυτί με τράγο </a:t>
            </a:r>
            <a:r>
              <a:rPr lang="el-GR" sz="1700" b="1">
                <a:solidFill>
                  <a:schemeClr val="accent2"/>
                </a:solidFill>
                <a:sym typeface="Wingdings" pitchFamily="2" charset="2"/>
              </a:rPr>
              <a:t> </a:t>
            </a:r>
            <a:r>
              <a:rPr lang="el-GR" sz="1700" b="1">
                <a:solidFill>
                  <a:srgbClr val="C00000"/>
                </a:solidFill>
                <a:sym typeface="Wingdings" pitchFamily="2" charset="2"/>
              </a:rPr>
              <a:t>Υπόλοιπες οικογένειες</a:t>
            </a:r>
            <a:endParaRPr lang="el-GR" sz="1700" b="1">
              <a:solidFill>
                <a:srgbClr val="C00000"/>
              </a:solidFill>
            </a:endParaRPr>
          </a:p>
        </p:txBody>
      </p:sp>
      <p:sp>
        <p:nvSpPr>
          <p:cNvPr id="14" name="Text Box 6"/>
          <p:cNvSpPr txBox="1">
            <a:spLocks noChangeArrowheads="1"/>
          </p:cNvSpPr>
          <p:nvPr/>
        </p:nvSpPr>
        <p:spPr bwMode="auto">
          <a:xfrm>
            <a:off x="35496" y="2636912"/>
            <a:ext cx="4475102"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Η άκρη της πτέρυγας αναδιπλώνεται στη θέση ηρεμίας και η δεύτερη φάλαγγα του τρίτου δακτύλου περίπου τριπλάσια της πρώτης. Τα αυτιά δεν προεξέχουν της γούνας του κρανίου </a:t>
            </a:r>
            <a:r>
              <a:rPr lang="el-GR" sz="1700" b="1">
                <a:solidFill>
                  <a:schemeClr val="accent2"/>
                </a:solidFill>
                <a:sym typeface="Wingdings" pitchFamily="2" charset="2"/>
              </a:rPr>
              <a:t> </a:t>
            </a:r>
            <a:r>
              <a:rPr lang="en-US" sz="1700" b="1">
                <a:solidFill>
                  <a:srgbClr val="C00000"/>
                </a:solidFill>
                <a:sym typeface="Wingdings" pitchFamily="2" charset="2"/>
              </a:rPr>
              <a:t>Miniopteridae</a:t>
            </a:r>
            <a:endParaRPr lang="el-GR" sz="1700" b="1">
              <a:solidFill>
                <a:srgbClr val="C00000"/>
              </a:solidFill>
            </a:endParaRPr>
          </a:p>
        </p:txBody>
      </p:sp>
      <p:sp>
        <p:nvSpPr>
          <p:cNvPr id="16" name="Text Box 6"/>
          <p:cNvSpPr txBox="1">
            <a:spLocks noChangeArrowheads="1"/>
          </p:cNvSpPr>
          <p:nvPr/>
        </p:nvSpPr>
        <p:spPr bwMode="auto">
          <a:xfrm>
            <a:off x="4572000" y="2636912"/>
            <a:ext cx="4475102" cy="1661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Η άκρη της πτέρυγας δεν</a:t>
            </a:r>
            <a:r>
              <a:rPr lang="en-US" sz="1700" b="1">
                <a:solidFill>
                  <a:schemeClr val="accent2"/>
                </a:solidFill>
              </a:rPr>
              <a:t> </a:t>
            </a:r>
            <a:r>
              <a:rPr lang="el-GR" sz="1700" b="1">
                <a:solidFill>
                  <a:schemeClr val="accent2"/>
                </a:solidFill>
              </a:rPr>
              <a:t>αναδιπλώνεται στη θέση ηρεμίας και η δεύτερη φάλαγγα του τρίτου το πολύ διπλάσια της πρώτης. Τα αυτιά προεξέχουν της γούνας του κρανίου </a:t>
            </a:r>
            <a:r>
              <a:rPr lang="el-GR" sz="1700" b="1">
                <a:solidFill>
                  <a:schemeClr val="accent2"/>
                </a:solidFill>
                <a:sym typeface="Wingdings" pitchFamily="2" charset="2"/>
              </a:rPr>
              <a:t> </a:t>
            </a:r>
            <a:r>
              <a:rPr lang="en-US" sz="1700" b="1">
                <a:solidFill>
                  <a:srgbClr val="C00000"/>
                </a:solidFill>
                <a:sym typeface="Wingdings" pitchFamily="2" charset="2"/>
              </a:rPr>
              <a:t>Vespertilionidae</a:t>
            </a:r>
            <a:endParaRPr lang="el-GR" sz="1700" b="1">
              <a:solidFill>
                <a:srgbClr val="C00000"/>
              </a:solidFill>
            </a:endParaRPr>
          </a:p>
        </p:txBody>
      </p:sp>
      <p:pic>
        <p:nvPicPr>
          <p:cNvPr id="1027" name="Picture 3" descr="J:\1.Πανεπιστήμιο\Διδασκαλία\Προπτυχιακά\Πανίδα της Ελλάδος\source files\bat M.schreibersii w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4299649"/>
            <a:ext cx="4036951" cy="24003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1.Πανεπιστήμιο\Διδασκαλία\Προπτυχιακά\Πανίδα της Ελλάδος\source files\bat M.schreibersi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1777" y="4295917"/>
            <a:ext cx="3240360" cy="24139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1.Πανεπιστήμιο\Διδασκαλία\Προπτυχιακά\Πανίδα της Ελλάδος\source files\bat non-M.schreibersii w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37918" y="4292835"/>
            <a:ext cx="3538538" cy="24003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J:\1.Πανεπιστήμιο\Διδασκαλία\Προπτυχιακά\Πανίδα της Ελλάδος\source files\bat vespertilionidae muzzl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20094" y="4310249"/>
            <a:ext cx="2376264" cy="2405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27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1"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500"/>
                                        <p:tgtEl>
                                          <p:spTgt spid="1028"/>
                                        </p:tgtEl>
                                      </p:cBhvr>
                                    </p:animEffect>
                                  </p:childTnLst>
                                </p:cTn>
                              </p:par>
                              <p:par>
                                <p:cTn id="29" presetID="10" presetClass="entr" presetSubtype="0" fill="hold" nodeType="withEffect">
                                  <p:stCondLst>
                                    <p:cond delay="0"/>
                                  </p:stCondLst>
                                  <p:childTnLst>
                                    <p:set>
                                      <p:cBhvr>
                                        <p:cTn id="30" dur="1" fill="hold">
                                          <p:stCondLst>
                                            <p:cond delay="0"/>
                                          </p:stCondLst>
                                        </p:cTn>
                                        <p:tgtEl>
                                          <p:spTgt spid="1027"/>
                                        </p:tgtEl>
                                        <p:attrNameLst>
                                          <p:attrName>style.visibility</p:attrName>
                                        </p:attrNameLst>
                                      </p:cBhvr>
                                      <p:to>
                                        <p:strVal val="visible"/>
                                      </p:to>
                                    </p:set>
                                    <p:animEffect transition="in" filter="fade">
                                      <p:cBhvr>
                                        <p:cTn id="31" dur="500"/>
                                        <p:tgtEl>
                                          <p:spTgt spid="10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028"/>
                                        </p:tgtEl>
                                      </p:cBhvr>
                                    </p:animEffect>
                                    <p:set>
                                      <p:cBhvr>
                                        <p:cTn id="36" dur="1" fill="hold">
                                          <p:stCondLst>
                                            <p:cond delay="499"/>
                                          </p:stCondLst>
                                        </p:cTn>
                                        <p:tgtEl>
                                          <p:spTgt spid="1028"/>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027"/>
                                        </p:tgtEl>
                                      </p:cBhvr>
                                    </p:animEffect>
                                    <p:set>
                                      <p:cBhvr>
                                        <p:cTn id="39" dur="1" fill="hold">
                                          <p:stCondLst>
                                            <p:cond delay="499"/>
                                          </p:stCondLst>
                                        </p:cTn>
                                        <p:tgtEl>
                                          <p:spTgt spid="1027"/>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1026"/>
                                        </p:tgtEl>
                                        <p:attrNameLst>
                                          <p:attrName>style.visibility</p:attrName>
                                        </p:attrNameLst>
                                      </p:cBhvr>
                                      <p:to>
                                        <p:strVal val="visible"/>
                                      </p:to>
                                    </p:set>
                                    <p:animEffect transition="in" filter="fade">
                                      <p:cBhvr>
                                        <p:cTn id="42" dur="500"/>
                                        <p:tgtEl>
                                          <p:spTgt spid="1026"/>
                                        </p:tgtEl>
                                      </p:cBhvr>
                                    </p:animEffect>
                                  </p:childTnLst>
                                </p:cTn>
                              </p:par>
                              <p:par>
                                <p:cTn id="43" presetID="10" presetClass="entr" presetSubtype="0" fill="hold" nodeType="withEffect">
                                  <p:stCondLst>
                                    <p:cond delay="0"/>
                                  </p:stCondLst>
                                  <p:childTnLst>
                                    <p:set>
                                      <p:cBhvr>
                                        <p:cTn id="44" dur="1" fill="hold">
                                          <p:stCondLst>
                                            <p:cond delay="0"/>
                                          </p:stCondLst>
                                        </p:cTn>
                                        <p:tgtEl>
                                          <p:spTgt spid="1029"/>
                                        </p:tgtEl>
                                        <p:attrNameLst>
                                          <p:attrName>style.visibility</p:attrName>
                                        </p:attrNameLst>
                                      </p:cBhvr>
                                      <p:to>
                                        <p:strVal val="visible"/>
                                      </p:to>
                                    </p:set>
                                    <p:animEffect transition="in" filter="fade">
                                      <p:cBhvr>
                                        <p:cTn id="45"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0" grpId="1"/>
      <p:bldP spid="8" grpId="0"/>
      <p:bldP spid="14" grpId="0"/>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48943" y="1124744"/>
            <a:ext cx="4478932"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Κατά μερικούς θεωρείται υποοικογένεια των </a:t>
            </a:r>
            <a:r>
              <a:rPr lang="en-US" sz="1700" b="1">
                <a:solidFill>
                  <a:schemeClr val="accent2"/>
                </a:solidFill>
              </a:rPr>
              <a:t>Vespertilionidae, </a:t>
            </a:r>
            <a:r>
              <a:rPr lang="el-GR" sz="1700" b="1">
                <a:solidFill>
                  <a:schemeClr val="accent2"/>
                </a:solidFill>
              </a:rPr>
              <a:t>αλλά αρκετές οι μορφολογικές και γενετικές διαφορές.</a:t>
            </a:r>
            <a:endParaRPr lang="el-GR" sz="1700" b="1">
              <a:solidFill>
                <a:srgbClr val="C00000"/>
              </a:solidFill>
            </a:endParaRPr>
          </a:p>
        </p:txBody>
      </p:sp>
      <p:sp>
        <p:nvSpPr>
          <p:cNvPr id="7" name="Text Box 6"/>
          <p:cNvSpPr txBox="1">
            <a:spLocks noChangeArrowheads="1"/>
          </p:cNvSpPr>
          <p:nvPr/>
        </p:nvSpPr>
        <p:spPr bwMode="auto">
          <a:xfrm>
            <a:off x="48943" y="4670034"/>
            <a:ext cx="4478932"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Όλα τα είδη κουρνιάζουν σε σπήλαια και σχηματίζουν τεράστιες αποικίες. </a:t>
            </a:r>
            <a:endParaRPr lang="el-GR" sz="1700" b="1">
              <a:solidFill>
                <a:srgbClr val="C00000"/>
              </a:solidFill>
            </a:endParaRPr>
          </a:p>
        </p:txBody>
      </p:sp>
      <p:sp>
        <p:nvSpPr>
          <p:cNvPr id="8" name="Text Box 6"/>
          <p:cNvSpPr txBox="1">
            <a:spLocks noChangeArrowheads="1"/>
          </p:cNvSpPr>
          <p:nvPr/>
        </p:nvSpPr>
        <p:spPr bwMode="auto">
          <a:xfrm>
            <a:off x="48943" y="3028194"/>
            <a:ext cx="4478932"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Μακριές πτέρυγες, που στενεύουν στο άκρο τους. Μακριά ουρά και πλατύ ουροπατάγιο που την καλύπτει πλήρως.</a:t>
            </a:r>
            <a:endParaRPr lang="el-GR" sz="1700" b="1">
              <a:solidFill>
                <a:srgbClr val="C00000"/>
              </a:solidFill>
            </a:endParaRPr>
          </a:p>
        </p:txBody>
      </p:sp>
      <p:sp>
        <p:nvSpPr>
          <p:cNvPr id="12" name="Text Box 6"/>
          <p:cNvSpPr txBox="1">
            <a:spLocks noChangeArrowheads="1"/>
          </p:cNvSpPr>
          <p:nvPr/>
        </p:nvSpPr>
        <p:spPr bwMode="auto">
          <a:xfrm>
            <a:off x="48943" y="2076469"/>
            <a:ext cx="4478932"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Μεσαίου μεγέθους, εντομοφάγες νυχτερίδες με κοντά, απομακρυσμένα μεταξύ τους αυτιά. </a:t>
            </a:r>
            <a:endParaRPr lang="el-GR" sz="1700" b="1">
              <a:solidFill>
                <a:srgbClr val="C00000"/>
              </a:solidFill>
            </a:endParaRPr>
          </a:p>
        </p:txBody>
      </p:sp>
      <p:sp>
        <p:nvSpPr>
          <p:cNvPr id="9"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800000"/>
                </a:solidFill>
              </a:rPr>
              <a:t>O</a:t>
            </a:r>
            <a:r>
              <a:rPr lang="el-GR" sz="2800" b="1" err="1">
                <a:solidFill>
                  <a:srgbClr val="800000"/>
                </a:solidFill>
              </a:rPr>
              <a:t>ικ</a:t>
            </a:r>
            <a:r>
              <a:rPr lang="en-US" sz="2800" b="1">
                <a:solidFill>
                  <a:srgbClr val="800000"/>
                </a:solidFill>
              </a:rPr>
              <a:t>. Miniopteridae</a:t>
            </a:r>
            <a:endParaRPr lang="el-GR" b="1">
              <a:solidFill>
                <a:srgbClr val="000000"/>
              </a:solidFill>
            </a:endParaRPr>
          </a:p>
        </p:txBody>
      </p:sp>
      <p:pic>
        <p:nvPicPr>
          <p:cNvPr id="3074" name="Picture 2" descr="J:\1.Πανεπιστήμιο\Διδασκαλία\Προπτυχιακά\Πανίδα της Ελλάδος\source files\IMG_012.bmp"/>
          <p:cNvPicPr>
            <a:picLocks noChangeAspect="1" noChangeArrowheads="1"/>
          </p:cNvPicPr>
          <p:nvPr/>
        </p:nvPicPr>
        <p:blipFill rotWithShape="1">
          <a:blip r:embed="rId3">
            <a:extLst>
              <a:ext uri="{28A0092B-C50C-407E-A947-70E740481C1C}">
                <a14:useLocalDpi xmlns:a14="http://schemas.microsoft.com/office/drawing/2010/main" val="0"/>
              </a:ext>
            </a:extLst>
          </a:blip>
          <a:srcRect l="23093" t="14409" r="44045" b="7522"/>
          <a:stretch/>
        </p:blipFill>
        <p:spPr bwMode="auto">
          <a:xfrm>
            <a:off x="5060868" y="1237620"/>
            <a:ext cx="3565704" cy="5304351"/>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6"/>
          <p:cNvSpPr txBox="1">
            <a:spLocks noChangeArrowheads="1"/>
          </p:cNvSpPr>
          <p:nvPr/>
        </p:nvSpPr>
        <p:spPr bwMode="auto">
          <a:xfrm>
            <a:off x="48943" y="3979919"/>
            <a:ext cx="4478932"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Το κεφάλι είναι θολωτό με κοφτό μέτωπο. </a:t>
            </a:r>
            <a:endParaRPr lang="el-GR" sz="1700" b="1">
              <a:solidFill>
                <a:srgbClr val="C00000"/>
              </a:solidFill>
            </a:endParaRPr>
          </a:p>
        </p:txBody>
      </p:sp>
      <p:sp>
        <p:nvSpPr>
          <p:cNvPr id="13" name="Text Box 6"/>
          <p:cNvSpPr txBox="1">
            <a:spLocks noChangeArrowheads="1"/>
          </p:cNvSpPr>
          <p:nvPr/>
        </p:nvSpPr>
        <p:spPr bwMode="auto">
          <a:xfrm>
            <a:off x="48943" y="5360149"/>
            <a:ext cx="4478932"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Γονιμοποίηση αμέσως μετά τη σύζευξη, όμως καθυστερημένη εμφύτευση στη μήτρα (μετά τη χειμερία νάρκη)</a:t>
            </a:r>
            <a:endParaRPr lang="el-GR" sz="1700" b="1">
              <a:solidFill>
                <a:srgbClr val="C00000"/>
              </a:solidFill>
            </a:endParaRPr>
          </a:p>
        </p:txBody>
      </p:sp>
      <p:pic>
        <p:nvPicPr>
          <p:cNvPr id="14" name="Picture 2" descr="J:\1.Πανεπιστήμιο\Διδασκαλία\Προπτυχιακά\Πανίδα της Ελλάδος\source files\bat M.schreibersi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2358391"/>
            <a:ext cx="4111392" cy="306280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J:\1.Πανεπιστήμιο\Διδασκαλία\Προπτυχιακά\Πανίδα της Ελλάδος\source files\Bat miniopterus roost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6109" y="-120854"/>
            <a:ext cx="4582988" cy="2579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54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fade">
                                      <p:cBhvr>
                                        <p:cTn id="20" dur="500"/>
                                        <p:tgtEl>
                                          <p:spTgt spid="307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par>
                                <p:cTn id="26" presetID="10" presetClass="exit" presetSubtype="0" fill="hold" nodeType="withEffect">
                                  <p:stCondLst>
                                    <p:cond delay="0"/>
                                  </p:stCondLst>
                                  <p:childTnLst>
                                    <p:animEffect transition="out" filter="fade">
                                      <p:cBhvr>
                                        <p:cTn id="27" dur="500"/>
                                        <p:tgtEl>
                                          <p:spTgt spid="3074"/>
                                        </p:tgtEl>
                                      </p:cBhvr>
                                    </p:animEffect>
                                    <p:set>
                                      <p:cBhvr>
                                        <p:cTn id="28" dur="1" fill="hold">
                                          <p:stCondLst>
                                            <p:cond delay="499"/>
                                          </p:stCondLst>
                                        </p:cTn>
                                        <p:tgtEl>
                                          <p:spTgt spid="3074"/>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xit" presetSubtype="0" fill="hold" nodeType="withEffect">
                                  <p:stCondLst>
                                    <p:cond delay="0"/>
                                  </p:stCondLst>
                                  <p:childTnLst>
                                    <p:animEffect transition="out" filter="fade">
                                      <p:cBhvr>
                                        <p:cTn id="38" dur="500"/>
                                        <p:tgtEl>
                                          <p:spTgt spid="14"/>
                                        </p:tgtEl>
                                      </p:cBhvr>
                                    </p:animEffect>
                                    <p:set>
                                      <p:cBhvr>
                                        <p:cTn id="39" dur="1" fill="hold">
                                          <p:stCondLst>
                                            <p:cond delay="499"/>
                                          </p:stCondLst>
                                        </p:cTn>
                                        <p:tgtEl>
                                          <p:spTgt spid="14"/>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3075"/>
                                        </p:tgtEl>
                                        <p:attrNameLst>
                                          <p:attrName>style.visibility</p:attrName>
                                        </p:attrNameLst>
                                      </p:cBhvr>
                                      <p:to>
                                        <p:strVal val="visible"/>
                                      </p:to>
                                    </p:set>
                                    <p:animEffect transition="in" filter="fade">
                                      <p:cBhvr>
                                        <p:cTn id="42" dur="500"/>
                                        <p:tgtEl>
                                          <p:spTgt spid="307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2" grpId="0"/>
      <p:bldP spid="11" grpId="0"/>
      <p:bldP spid="1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76920" y="941080"/>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333399"/>
                </a:solidFill>
              </a:rPr>
              <a:t>  Γένος </a:t>
            </a:r>
            <a:r>
              <a:rPr lang="en-US" sz="2000" b="1" i="1" err="1">
                <a:solidFill>
                  <a:srgbClr val="C00000"/>
                </a:solidFill>
              </a:rPr>
              <a:t>Miniopterus</a:t>
            </a:r>
            <a:r>
              <a:rPr lang="en-US" sz="2000" b="1" i="1">
                <a:solidFill>
                  <a:srgbClr val="C00000"/>
                </a:solidFill>
              </a:rPr>
              <a:t> </a:t>
            </a:r>
            <a:r>
              <a:rPr lang="en-US" sz="2000" b="1" i="1">
                <a:solidFill>
                  <a:srgbClr val="333399"/>
                </a:solidFill>
              </a:rPr>
              <a:t>– </a:t>
            </a:r>
            <a:r>
              <a:rPr lang="el-GR" sz="2000" b="1">
                <a:solidFill>
                  <a:srgbClr val="333399"/>
                </a:solidFill>
              </a:rPr>
              <a:t>1 είδος</a:t>
            </a:r>
            <a:endParaRPr lang="en-US" sz="2000" b="1" i="1">
              <a:solidFill>
                <a:srgbClr val="C00000"/>
              </a:solidFill>
            </a:endParaRPr>
          </a:p>
        </p:txBody>
      </p:sp>
      <p:sp>
        <p:nvSpPr>
          <p:cNvPr id="8" name="Ορθογώνιο 7"/>
          <p:cNvSpPr/>
          <p:nvPr/>
        </p:nvSpPr>
        <p:spPr>
          <a:xfrm>
            <a:off x="-108521" y="1412776"/>
            <a:ext cx="9107243"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M. </a:t>
            </a:r>
            <a:r>
              <a:rPr lang="en-US" sz="1700" b="1" i="1" err="1">
                <a:solidFill>
                  <a:srgbClr val="C00000"/>
                </a:solidFill>
              </a:rPr>
              <a:t>schreibersii</a:t>
            </a:r>
            <a:r>
              <a:rPr lang="en-US" sz="1700" b="1" i="1">
                <a:solidFill>
                  <a:srgbClr val="C00000"/>
                </a:solidFill>
              </a:rPr>
              <a:t> </a:t>
            </a:r>
            <a:r>
              <a:rPr lang="en-US" sz="1700" b="1">
                <a:solidFill>
                  <a:srgbClr val="C00000"/>
                </a:solidFill>
              </a:rPr>
              <a:t>– </a:t>
            </a:r>
            <a:r>
              <a:rPr lang="el-GR" sz="1700" b="1">
                <a:solidFill>
                  <a:srgbClr val="C00000"/>
                </a:solidFill>
              </a:rPr>
              <a:t> </a:t>
            </a:r>
            <a:r>
              <a:rPr lang="el-GR" sz="1700" b="1" err="1">
                <a:solidFill>
                  <a:srgbClr val="C00000"/>
                </a:solidFill>
              </a:rPr>
              <a:t>Πτερυγονυχτερίδα</a:t>
            </a:r>
            <a:r>
              <a:rPr lang="el-GR" sz="1700" b="1">
                <a:solidFill>
                  <a:srgbClr val="C00000"/>
                </a:solidFill>
              </a:rPr>
              <a:t> – </a:t>
            </a:r>
            <a:r>
              <a:rPr lang="en-US" sz="1700" b="1">
                <a:solidFill>
                  <a:srgbClr val="C00000"/>
                </a:solidFill>
              </a:rPr>
              <a:t>NT</a:t>
            </a:r>
          </a:p>
        </p:txBody>
      </p:sp>
      <p:sp>
        <p:nvSpPr>
          <p:cNvPr id="17" name="Text Box 6"/>
          <p:cNvSpPr txBox="1">
            <a:spLocks noChangeArrowheads="1"/>
          </p:cNvSpPr>
          <p:nvPr/>
        </p:nvSpPr>
        <p:spPr bwMode="auto">
          <a:xfrm>
            <a:off x="35496" y="4841865"/>
            <a:ext cx="439248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chemeClr val="accent2"/>
                </a:solidFill>
              </a:rPr>
              <a:t> Επιπλέον όσων έχουν ειπωθεί για την Οικογένεια: Μεσαίου μεγέθους, λεπτόσωμη νυχτερίδα με κοντό, κυρτό τράγο. Χρώμα γούνας γκρι-καφέ έως γκρι σκούρο ραχιαίως, κοιλιακή περιοχή πιο αχνή. </a:t>
            </a:r>
          </a:p>
        </p:txBody>
      </p:sp>
      <p:sp>
        <p:nvSpPr>
          <p:cNvPr id="16" name="Text Box 6"/>
          <p:cNvSpPr txBox="1">
            <a:spLocks noChangeArrowheads="1"/>
          </p:cNvSpPr>
          <p:nvPr/>
        </p:nvSpPr>
        <p:spPr bwMode="auto">
          <a:xfrm>
            <a:off x="4788024" y="5088086"/>
            <a:ext cx="43924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Μήκος </a:t>
            </a:r>
            <a:r>
              <a:rPr lang="el-GR" sz="1600" err="1">
                <a:solidFill>
                  <a:schemeClr val="accent2"/>
                </a:solidFill>
              </a:rPr>
              <a:t>βραχιόνιου</a:t>
            </a:r>
            <a:r>
              <a:rPr lang="el-GR" sz="1600">
                <a:solidFill>
                  <a:schemeClr val="accent2"/>
                </a:solidFill>
              </a:rPr>
              <a:t> οστού</a:t>
            </a:r>
            <a:r>
              <a:rPr lang="el-GR" sz="1600">
                <a:solidFill>
                  <a:srgbClr val="C00000"/>
                </a:solidFill>
              </a:rPr>
              <a:t>: 42,4-48 </a:t>
            </a:r>
            <a:r>
              <a:rPr lang="en-US" sz="160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rPr>
              <a:t> </a:t>
            </a:r>
            <a:r>
              <a:rPr lang="el-GR" sz="1600">
                <a:solidFill>
                  <a:schemeClr val="accent2"/>
                </a:solidFill>
              </a:rPr>
              <a:t>Βάρος</a:t>
            </a:r>
            <a:r>
              <a:rPr lang="el-GR" sz="1600">
                <a:solidFill>
                  <a:srgbClr val="C00000"/>
                </a:solidFill>
              </a:rPr>
              <a:t>: 10-14 </a:t>
            </a:r>
            <a:r>
              <a:rPr lang="en-US" sz="1600">
                <a:solidFill>
                  <a:srgbClr val="C00000"/>
                </a:solidFill>
              </a:rPr>
              <a:t>gr</a:t>
            </a:r>
            <a:endParaRPr lang="el-GR" sz="1600">
              <a:solidFill>
                <a:srgbClr val="C00000"/>
              </a:solidFill>
            </a:endParaRPr>
          </a:p>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Μέγιστη ηλικία</a:t>
            </a:r>
            <a:r>
              <a:rPr lang="el-GR" sz="1600">
                <a:solidFill>
                  <a:srgbClr val="C00000"/>
                </a:solidFill>
              </a:rPr>
              <a:t>: Τουλάχιστον 16 έτη</a:t>
            </a:r>
          </a:p>
        </p:txBody>
      </p:sp>
      <p:sp>
        <p:nvSpPr>
          <p:cNvPr id="9"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800000"/>
                </a:solidFill>
              </a:rPr>
              <a:t>O</a:t>
            </a:r>
            <a:r>
              <a:rPr lang="el-GR" sz="2800" b="1" err="1">
                <a:solidFill>
                  <a:srgbClr val="800000"/>
                </a:solidFill>
              </a:rPr>
              <a:t>ικ</a:t>
            </a:r>
            <a:r>
              <a:rPr lang="en-US" sz="2800" b="1">
                <a:solidFill>
                  <a:srgbClr val="800000"/>
                </a:solidFill>
              </a:rPr>
              <a:t>. Miniopteridae</a:t>
            </a:r>
            <a:endParaRPr lang="el-GR" b="1">
              <a:solidFill>
                <a:srgbClr val="000000"/>
              </a:solidFill>
            </a:endParaRPr>
          </a:p>
        </p:txBody>
      </p:sp>
      <p:pic>
        <p:nvPicPr>
          <p:cNvPr id="4098" name="Picture 2" descr="J:\1.Πανεπιστήμιο\Διδασκαλία\Προπτυχιακά\Πανίδα της Ελλάδος\source files\bat miniopterus photo.jpg"/>
          <p:cNvPicPr>
            <a:picLocks noChangeAspect="1" noChangeArrowheads="1"/>
          </p:cNvPicPr>
          <p:nvPr/>
        </p:nvPicPr>
        <p:blipFill rotWithShape="1">
          <a:blip r:embed="rId3">
            <a:extLst>
              <a:ext uri="{28A0092B-C50C-407E-A947-70E740481C1C}">
                <a14:useLocalDpi xmlns:a14="http://schemas.microsoft.com/office/drawing/2010/main" val="0"/>
              </a:ext>
            </a:extLst>
          </a:blip>
          <a:srcRect r="2041" b="11539"/>
          <a:stretch/>
        </p:blipFill>
        <p:spPr bwMode="auto">
          <a:xfrm>
            <a:off x="2319442" y="1988840"/>
            <a:ext cx="4505116" cy="2721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685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7" grpId="0"/>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Ορθογώνιο 7"/>
          <p:cNvSpPr/>
          <p:nvPr/>
        </p:nvSpPr>
        <p:spPr>
          <a:xfrm>
            <a:off x="0" y="764704"/>
            <a:ext cx="9144000"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M. </a:t>
            </a:r>
            <a:r>
              <a:rPr lang="en-US" sz="1700" b="1" i="1" err="1">
                <a:solidFill>
                  <a:srgbClr val="C00000"/>
                </a:solidFill>
              </a:rPr>
              <a:t>schreibersii</a:t>
            </a:r>
            <a:endParaRPr lang="en-US" sz="1700" b="1">
              <a:solidFill>
                <a:srgbClr val="C00000"/>
              </a:solidFill>
            </a:endParaRPr>
          </a:p>
        </p:txBody>
      </p:sp>
      <p:sp>
        <p:nvSpPr>
          <p:cNvPr id="15" name="Text Box 6"/>
          <p:cNvSpPr txBox="1">
            <a:spLocks noChangeArrowheads="1"/>
          </p:cNvSpPr>
          <p:nvPr/>
        </p:nvSpPr>
        <p:spPr bwMode="auto">
          <a:xfrm>
            <a:off x="42979" y="1188016"/>
            <a:ext cx="91037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err="1">
                <a:solidFill>
                  <a:srgbClr val="C00000"/>
                </a:solidFill>
              </a:rPr>
              <a:t>Ηχόγραμμα</a:t>
            </a:r>
            <a:r>
              <a:rPr lang="el-GR" sz="1600" b="1">
                <a:solidFill>
                  <a:schemeClr val="accent2"/>
                </a:solidFill>
              </a:rPr>
              <a:t>: Αρχίζει στα 75-55 </a:t>
            </a:r>
            <a:r>
              <a:rPr lang="en-US" sz="1600" b="1">
                <a:solidFill>
                  <a:schemeClr val="accent2"/>
                </a:solidFill>
              </a:rPr>
              <a:t>kHz</a:t>
            </a:r>
            <a:r>
              <a:rPr lang="el-GR" sz="1600" b="1">
                <a:solidFill>
                  <a:schemeClr val="accent2"/>
                </a:solidFill>
              </a:rPr>
              <a:t> και τελειώνει στα 52 </a:t>
            </a:r>
            <a:r>
              <a:rPr lang="en-US" sz="1600" b="1">
                <a:solidFill>
                  <a:schemeClr val="accent2"/>
                </a:solidFill>
              </a:rPr>
              <a:t>kHz</a:t>
            </a:r>
            <a:r>
              <a:rPr lang="el-GR" sz="1600" b="1">
                <a:solidFill>
                  <a:schemeClr val="accent2"/>
                </a:solidFill>
              </a:rPr>
              <a:t>. Μέγιστη ενέργεια στα 49-53.</a:t>
            </a:r>
          </a:p>
        </p:txBody>
      </p:sp>
      <p:sp>
        <p:nvSpPr>
          <p:cNvPr id="13" name="Text Box 6"/>
          <p:cNvSpPr txBox="1">
            <a:spLocks noChangeArrowheads="1"/>
          </p:cNvSpPr>
          <p:nvPr/>
        </p:nvSpPr>
        <p:spPr bwMode="auto">
          <a:xfrm>
            <a:off x="48942" y="1476637"/>
            <a:ext cx="9103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Βιότοπος</a:t>
            </a:r>
            <a:r>
              <a:rPr lang="el-GR" sz="1600" b="1">
                <a:solidFill>
                  <a:schemeClr val="accent2"/>
                </a:solidFill>
              </a:rPr>
              <a:t>: Καλύπτει όλο το εύρος των μεσογειακών βιοτόπων, αλλά μάλλον προτιμά περιοχές πλούσιες σε δάση σκληρής ξυλείας. </a:t>
            </a:r>
          </a:p>
        </p:txBody>
      </p:sp>
      <p:sp>
        <p:nvSpPr>
          <p:cNvPr id="14" name="Text Box 6"/>
          <p:cNvSpPr txBox="1">
            <a:spLocks noChangeArrowheads="1"/>
          </p:cNvSpPr>
          <p:nvPr/>
        </p:nvSpPr>
        <p:spPr bwMode="auto">
          <a:xfrm>
            <a:off x="38203" y="2011479"/>
            <a:ext cx="910373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Αποικίες</a:t>
            </a:r>
            <a:r>
              <a:rPr lang="el-GR" sz="1600" b="1">
                <a:solidFill>
                  <a:schemeClr val="accent2"/>
                </a:solidFill>
              </a:rPr>
              <a:t>: Κυρίως σε καρστικά σπήλαια αλλά και σε ορυχεία, κελάρια και άλλες υπόγειες θέσεις, σοφίτες κ.λπ. Οι αναπαραγωγικές αποικίες περιλαμβάνουν μόνο τα θηλυκά με τα μικρά τους και μπορεί να αριθμούς έως και 20.000 άτομα. Οι χειμερινές αποικίες μπορεί να φθάνουν και τα 65.000+ άτομα! Σχηματίζουν πυκνές συναθροίσεις που μοιάζουν με χαλί. Μπορεί να χρησιμοποιούνται οι ίδιες θέσεις κουρνιάσματος χειμώνα-καλοκαίρι ή όχι.</a:t>
            </a:r>
          </a:p>
        </p:txBody>
      </p:sp>
      <p:sp>
        <p:nvSpPr>
          <p:cNvPr id="30" name="Text Box 6"/>
          <p:cNvSpPr txBox="1">
            <a:spLocks noChangeArrowheads="1"/>
          </p:cNvSpPr>
          <p:nvPr/>
        </p:nvSpPr>
        <p:spPr bwMode="auto">
          <a:xfrm>
            <a:off x="-6911" y="3284984"/>
            <a:ext cx="9103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err="1">
                <a:solidFill>
                  <a:srgbClr val="C00000"/>
                </a:solidFill>
              </a:rPr>
              <a:t>Τροφοληψία</a:t>
            </a:r>
            <a:r>
              <a:rPr lang="el-GR" sz="1600" b="1">
                <a:solidFill>
                  <a:schemeClr val="accent2"/>
                </a:solidFill>
              </a:rPr>
              <a:t>: Αποφεύγεται η πυκνή βλάστηση. Κυνήγι γύρω από λάμπες, πάνω από ρυάκια ή και κοντά στη βλάστηση. Πηγή τροφής τα μικρά έντομα, με τις νυχτοπεταλούδες να πρωτοστατούν. </a:t>
            </a:r>
          </a:p>
        </p:txBody>
      </p:sp>
      <p:sp>
        <p:nvSpPr>
          <p:cNvPr id="9"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800000"/>
                </a:solidFill>
              </a:rPr>
              <a:t>O</a:t>
            </a:r>
            <a:r>
              <a:rPr lang="el-GR" sz="2800" b="1" err="1">
                <a:solidFill>
                  <a:srgbClr val="800000"/>
                </a:solidFill>
              </a:rPr>
              <a:t>ικ</a:t>
            </a:r>
            <a:r>
              <a:rPr lang="en-US" sz="2800" b="1">
                <a:solidFill>
                  <a:srgbClr val="800000"/>
                </a:solidFill>
              </a:rPr>
              <a:t>. Miniopteridae</a:t>
            </a:r>
            <a:endParaRPr lang="el-GR" b="1">
              <a:solidFill>
                <a:srgbClr val="000000"/>
              </a:solidFill>
            </a:endParaRPr>
          </a:p>
        </p:txBody>
      </p:sp>
      <p:pic>
        <p:nvPicPr>
          <p:cNvPr id="10" name="Picture 3" descr="J:\1.Πανεπιστήμιο\Διδασκαλία\Προπτυχιακά\Πανίδα της Ελλάδος\source files\Bat miniopterus roostin clu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4091796"/>
            <a:ext cx="4464496" cy="27215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27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P spid="14" grpId="0"/>
      <p:bldP spid="3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6"/>
          <p:cNvSpPr txBox="1">
            <a:spLocks noChangeArrowheads="1"/>
          </p:cNvSpPr>
          <p:nvPr/>
        </p:nvSpPr>
        <p:spPr bwMode="auto">
          <a:xfrm>
            <a:off x="276920" y="1444714"/>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333399"/>
                </a:solidFill>
              </a:rPr>
              <a:t> Εξάπλωση στην Ευρώπη</a:t>
            </a:r>
            <a:endParaRPr lang="en-US" sz="2000" b="1" i="1">
              <a:solidFill>
                <a:srgbClr val="C00000"/>
              </a:solidFill>
            </a:endParaRPr>
          </a:p>
        </p:txBody>
      </p:sp>
      <p:sp>
        <p:nvSpPr>
          <p:cNvPr id="6"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800000"/>
                </a:solidFill>
              </a:rPr>
              <a:t>O</a:t>
            </a:r>
            <a:r>
              <a:rPr lang="el-GR" sz="2800" b="1" err="1">
                <a:solidFill>
                  <a:srgbClr val="800000"/>
                </a:solidFill>
              </a:rPr>
              <a:t>ικ</a:t>
            </a:r>
            <a:r>
              <a:rPr lang="en-US" sz="2800" b="1">
                <a:solidFill>
                  <a:srgbClr val="800000"/>
                </a:solidFill>
              </a:rPr>
              <a:t>. Miniopteridae</a:t>
            </a:r>
            <a:endParaRPr lang="el-GR" b="1">
              <a:solidFill>
                <a:srgbClr val="000000"/>
              </a:solidFill>
            </a:endParaRPr>
          </a:p>
        </p:txBody>
      </p:sp>
      <p:sp>
        <p:nvSpPr>
          <p:cNvPr id="7" name="Ορθογώνιο 6"/>
          <p:cNvSpPr/>
          <p:nvPr/>
        </p:nvSpPr>
        <p:spPr>
          <a:xfrm>
            <a:off x="0" y="976503"/>
            <a:ext cx="9144000" cy="436273"/>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M. </a:t>
            </a:r>
            <a:r>
              <a:rPr lang="en-US" sz="1700" b="1" i="1" err="1">
                <a:solidFill>
                  <a:srgbClr val="C00000"/>
                </a:solidFill>
              </a:rPr>
              <a:t>schreibersii</a:t>
            </a:r>
            <a:endParaRPr lang="en-US" sz="1700" b="1">
              <a:solidFill>
                <a:srgbClr val="C00000"/>
              </a:solidFill>
            </a:endParaRPr>
          </a:p>
        </p:txBody>
      </p:sp>
      <p:pic>
        <p:nvPicPr>
          <p:cNvPr id="2051" name="Picture 3" descr="J:\1.Πανεπιστήμιο\Διδασκαλία\Προπτυχιακά\Πανίδα της Ελλάδος\source files\Bat miniopterus dist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6688" y="1844824"/>
            <a:ext cx="4750624" cy="48746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28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6"/>
          <p:cNvSpPr txBox="1">
            <a:spLocks noChangeArrowheads="1"/>
          </p:cNvSpPr>
          <p:nvPr/>
        </p:nvSpPr>
        <p:spPr bwMode="auto">
          <a:xfrm>
            <a:off x="21060" y="1268760"/>
            <a:ext cx="4478932" cy="140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Αποτελούν την μεγαλύτερη Οικογένεια των χειροπτέρων με 48 γένη και &gt; 410 είδη. Εξαπλώνονται παντού, πλην Ανταρκτικής. Σε μερικά γένη, η αναγνώριση είναι πολύ δύσκολη.</a:t>
            </a:r>
            <a:endParaRPr lang="el-GR" sz="1700" b="1">
              <a:solidFill>
                <a:srgbClr val="C00000"/>
              </a:solidFill>
            </a:endParaRPr>
          </a:p>
        </p:txBody>
      </p:sp>
      <p:sp>
        <p:nvSpPr>
          <p:cNvPr id="7" name="Text Box 6"/>
          <p:cNvSpPr txBox="1">
            <a:spLocks noChangeArrowheads="1"/>
          </p:cNvSpPr>
          <p:nvPr/>
        </p:nvSpPr>
        <p:spPr bwMode="auto">
          <a:xfrm>
            <a:off x="21060" y="4595936"/>
            <a:ext cx="4478932"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Μακριά ουρά, την οποία περιβάλλει πλήρως το ουροπατάγιο, πλην 2-3, το πολύ, τελικών σπονδύλων σε μερικά είδη.</a:t>
            </a:r>
            <a:endParaRPr lang="el-GR" sz="1700" b="1">
              <a:solidFill>
                <a:srgbClr val="C00000"/>
              </a:solidFill>
            </a:endParaRPr>
          </a:p>
        </p:txBody>
      </p:sp>
      <p:sp>
        <p:nvSpPr>
          <p:cNvPr id="12" name="Text Box 6"/>
          <p:cNvSpPr txBox="1">
            <a:spLocks noChangeArrowheads="1"/>
          </p:cNvSpPr>
          <p:nvPr/>
        </p:nvSpPr>
        <p:spPr bwMode="auto">
          <a:xfrm>
            <a:off x="21060" y="2726632"/>
            <a:ext cx="4478932"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Τα περισσότερα είδη χρησιμοποιούν καλέσματα μεταβλητής συχνότητας που καλύπτουν ευρύ ηχητικό φάσμα. </a:t>
            </a:r>
            <a:endParaRPr lang="el-GR" sz="1700" b="1">
              <a:solidFill>
                <a:srgbClr val="C00000"/>
              </a:solidFill>
            </a:endParaRPr>
          </a:p>
        </p:txBody>
      </p:sp>
      <p:sp>
        <p:nvSpPr>
          <p:cNvPr id="9"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800000"/>
                </a:solidFill>
              </a:rPr>
              <a:t>O</a:t>
            </a:r>
            <a:r>
              <a:rPr lang="el-GR" sz="2800" b="1" err="1">
                <a:solidFill>
                  <a:srgbClr val="800000"/>
                </a:solidFill>
              </a:rPr>
              <a:t>ικ</a:t>
            </a:r>
            <a:r>
              <a:rPr lang="en-US" sz="2800" b="1">
                <a:solidFill>
                  <a:srgbClr val="800000"/>
                </a:solidFill>
              </a:rPr>
              <a:t>. Vespertilionidae</a:t>
            </a:r>
            <a:endParaRPr lang="el-GR" b="1">
              <a:solidFill>
                <a:srgbClr val="000000"/>
              </a:solidFill>
            </a:endParaRPr>
          </a:p>
        </p:txBody>
      </p:sp>
      <p:sp>
        <p:nvSpPr>
          <p:cNvPr id="11" name="Text Box 6"/>
          <p:cNvSpPr txBox="1">
            <a:spLocks noChangeArrowheads="1"/>
          </p:cNvSpPr>
          <p:nvPr/>
        </p:nvSpPr>
        <p:spPr bwMode="auto">
          <a:xfrm>
            <a:off x="21060" y="3661284"/>
            <a:ext cx="4478932"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Όλα τα είδη φέρουν χαρακτηριστικό τράγο και το μέγεθος των αυτιών ποικίλει.</a:t>
            </a:r>
            <a:endParaRPr lang="el-GR" sz="1700" b="1">
              <a:solidFill>
                <a:srgbClr val="C00000"/>
              </a:solidFill>
            </a:endParaRPr>
          </a:p>
        </p:txBody>
      </p:sp>
      <p:sp>
        <p:nvSpPr>
          <p:cNvPr id="15" name="Text Box 6"/>
          <p:cNvSpPr txBox="1">
            <a:spLocks noChangeArrowheads="1"/>
          </p:cNvSpPr>
          <p:nvPr/>
        </p:nvSpPr>
        <p:spPr bwMode="auto">
          <a:xfrm>
            <a:off x="7613" y="5792197"/>
            <a:ext cx="4478932"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b="1">
                <a:solidFill>
                  <a:schemeClr val="accent2"/>
                </a:solidFill>
              </a:rPr>
              <a:t> Σε θέση ηρεμίας οι πτέρυγες διπλώνουν και παραμένουν στα πλάγια του σώματος και η ουρά διπλώνει προς την κοιλιά. </a:t>
            </a:r>
            <a:endParaRPr lang="el-GR" sz="1700" b="1">
              <a:solidFill>
                <a:srgbClr val="C00000"/>
              </a:solidFill>
            </a:endParaRPr>
          </a:p>
        </p:txBody>
      </p:sp>
      <p:pic>
        <p:nvPicPr>
          <p:cNvPr id="5123" name="Picture 3" descr="J:\1.Πανεπιστήμιο\Διδασκαλία\Προπτυχιακά\Πανίδα της Ελλάδος\source files\bat Vespertilionidae flight.jpg"/>
          <p:cNvPicPr>
            <a:picLocks noChangeAspect="1" noChangeArrowheads="1"/>
          </p:cNvPicPr>
          <p:nvPr/>
        </p:nvPicPr>
        <p:blipFill rotWithShape="1">
          <a:blip r:embed="rId3">
            <a:extLst>
              <a:ext uri="{28A0092B-C50C-407E-A947-70E740481C1C}">
                <a14:useLocalDpi xmlns:a14="http://schemas.microsoft.com/office/drawing/2010/main" val="0"/>
              </a:ext>
            </a:extLst>
          </a:blip>
          <a:srcRect l="3712" r="18155"/>
          <a:stretch/>
        </p:blipFill>
        <p:spPr bwMode="auto">
          <a:xfrm>
            <a:off x="4547534" y="2083207"/>
            <a:ext cx="4572000" cy="382270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J:\1.Πανεπιστήμιο\Διδασκαλία\Προπτυχιακά\Πανίδα της Ελλάδος\source files\bat Vespertilionidae fron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1659" y="2518182"/>
            <a:ext cx="4603750" cy="29527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J:\1.Πανεπιστήμιο\Διδασκαλία\Προπτυχιακά\Πανίδα της Ελλάδος\source files\IMG_002.bmp"/>
          <p:cNvPicPr>
            <a:picLocks noChangeAspect="1" noChangeArrowheads="1"/>
          </p:cNvPicPr>
          <p:nvPr/>
        </p:nvPicPr>
        <p:blipFill rotWithShape="1">
          <a:blip r:embed="rId5">
            <a:extLst>
              <a:ext uri="{28A0092B-C50C-407E-A947-70E740481C1C}">
                <a14:useLocalDpi xmlns:a14="http://schemas.microsoft.com/office/drawing/2010/main" val="0"/>
              </a:ext>
            </a:extLst>
          </a:blip>
          <a:srcRect t="1876" r="4383" b="3970"/>
          <a:stretch/>
        </p:blipFill>
        <p:spPr bwMode="auto">
          <a:xfrm>
            <a:off x="5069338" y="1391762"/>
            <a:ext cx="3528392" cy="520559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6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5125"/>
                                        </p:tgtEl>
                                        <p:attrNameLst>
                                          <p:attrName>style.visibility</p:attrName>
                                        </p:attrNameLst>
                                      </p:cBhvr>
                                      <p:to>
                                        <p:strVal val="visible"/>
                                      </p:to>
                                    </p:set>
                                    <p:animEffect transition="in" filter="fade">
                                      <p:cBhvr>
                                        <p:cTn id="20" dur="500"/>
                                        <p:tgtEl>
                                          <p:spTgt spid="51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par>
                                <p:cTn id="26" presetID="10" presetClass="exit" presetSubtype="0" fill="hold" nodeType="withEffect">
                                  <p:stCondLst>
                                    <p:cond delay="0"/>
                                  </p:stCondLst>
                                  <p:childTnLst>
                                    <p:animEffect transition="out" filter="fade">
                                      <p:cBhvr>
                                        <p:cTn id="27" dur="500"/>
                                        <p:tgtEl>
                                          <p:spTgt spid="5125"/>
                                        </p:tgtEl>
                                      </p:cBhvr>
                                    </p:animEffect>
                                    <p:set>
                                      <p:cBhvr>
                                        <p:cTn id="28" dur="1" fill="hold">
                                          <p:stCondLst>
                                            <p:cond delay="499"/>
                                          </p:stCondLst>
                                        </p:cTn>
                                        <p:tgtEl>
                                          <p:spTgt spid="5125"/>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5123"/>
                                        </p:tgtEl>
                                        <p:attrNameLst>
                                          <p:attrName>style.visibility</p:attrName>
                                        </p:attrNameLst>
                                      </p:cBhvr>
                                      <p:to>
                                        <p:strVal val="visible"/>
                                      </p:to>
                                    </p:set>
                                    <p:animEffect transition="in" filter="fade">
                                      <p:cBhvr>
                                        <p:cTn id="31" dur="500"/>
                                        <p:tgtEl>
                                          <p:spTgt spid="51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xit" presetSubtype="0" fill="hold" nodeType="withEffect">
                                  <p:stCondLst>
                                    <p:cond delay="0"/>
                                  </p:stCondLst>
                                  <p:childTnLst>
                                    <p:animEffect transition="out" filter="fade">
                                      <p:cBhvr>
                                        <p:cTn id="38" dur="500"/>
                                        <p:tgtEl>
                                          <p:spTgt spid="5123"/>
                                        </p:tgtEl>
                                      </p:cBhvr>
                                    </p:animEffect>
                                    <p:set>
                                      <p:cBhvr>
                                        <p:cTn id="39" dur="1" fill="hold">
                                          <p:stCondLst>
                                            <p:cond delay="499"/>
                                          </p:stCondLst>
                                        </p:cTn>
                                        <p:tgtEl>
                                          <p:spTgt spid="5123"/>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5124"/>
                                        </p:tgtEl>
                                        <p:attrNameLst>
                                          <p:attrName>style.visibility</p:attrName>
                                        </p:attrNameLst>
                                      </p:cBhvr>
                                      <p:to>
                                        <p:strVal val="visible"/>
                                      </p:to>
                                    </p:set>
                                    <p:animEffect transition="in" filter="fade">
                                      <p:cBhvr>
                                        <p:cTn id="42"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p:bldP spid="11"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6"/>
          <p:cNvSpPr txBox="1">
            <a:spLocks noChangeArrowheads="1"/>
          </p:cNvSpPr>
          <p:nvPr/>
        </p:nvSpPr>
        <p:spPr bwMode="auto">
          <a:xfrm>
            <a:off x="276920" y="941080"/>
            <a:ext cx="34309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333399"/>
                </a:solidFill>
              </a:rPr>
              <a:t>  Γένος </a:t>
            </a:r>
            <a:r>
              <a:rPr lang="el-GR" sz="2000" b="1" i="1">
                <a:solidFill>
                  <a:srgbClr val="C00000"/>
                </a:solidFill>
              </a:rPr>
              <a:t> </a:t>
            </a:r>
            <a:r>
              <a:rPr lang="en-US" sz="2000" b="1" i="1" err="1">
                <a:solidFill>
                  <a:srgbClr val="C00000"/>
                </a:solidFill>
              </a:rPr>
              <a:t>Plecotus</a:t>
            </a:r>
            <a:r>
              <a:rPr lang="en-US" sz="2000" b="1" i="1">
                <a:solidFill>
                  <a:srgbClr val="C00000"/>
                </a:solidFill>
              </a:rPr>
              <a:t>  </a:t>
            </a:r>
            <a:r>
              <a:rPr lang="en-US" sz="2000" b="1" i="1">
                <a:solidFill>
                  <a:srgbClr val="333399"/>
                </a:solidFill>
              </a:rPr>
              <a:t>– </a:t>
            </a:r>
            <a:r>
              <a:rPr lang="en-US" sz="2000" b="1">
                <a:solidFill>
                  <a:srgbClr val="333399"/>
                </a:solidFill>
              </a:rPr>
              <a:t>4</a:t>
            </a:r>
            <a:r>
              <a:rPr lang="el-GR" sz="2000" b="1">
                <a:solidFill>
                  <a:srgbClr val="333399"/>
                </a:solidFill>
              </a:rPr>
              <a:t> είδη</a:t>
            </a:r>
            <a:endParaRPr lang="en-US" sz="2000" b="1" i="1">
              <a:solidFill>
                <a:srgbClr val="C00000"/>
              </a:solidFill>
            </a:endParaRPr>
          </a:p>
        </p:txBody>
      </p:sp>
      <p:sp>
        <p:nvSpPr>
          <p:cNvPr id="8" name="Ορθογώνιο 7"/>
          <p:cNvSpPr/>
          <p:nvPr/>
        </p:nvSpPr>
        <p:spPr>
          <a:xfrm>
            <a:off x="-108521" y="1196752"/>
            <a:ext cx="4680521"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P. </a:t>
            </a:r>
            <a:r>
              <a:rPr lang="en-US" sz="1700" b="1" i="1" err="1">
                <a:solidFill>
                  <a:srgbClr val="C00000"/>
                </a:solidFill>
              </a:rPr>
              <a:t>auritus</a:t>
            </a:r>
            <a:r>
              <a:rPr lang="en-US" sz="1700" b="1" i="1">
                <a:solidFill>
                  <a:srgbClr val="C00000"/>
                </a:solidFill>
              </a:rPr>
              <a:t> </a:t>
            </a:r>
            <a:r>
              <a:rPr lang="en-US" sz="1700" b="1">
                <a:solidFill>
                  <a:srgbClr val="C00000"/>
                </a:solidFill>
              </a:rPr>
              <a:t>– </a:t>
            </a:r>
            <a:r>
              <a:rPr lang="el-GR" sz="1700" b="1">
                <a:solidFill>
                  <a:srgbClr val="C00000"/>
                </a:solidFill>
              </a:rPr>
              <a:t> Καφέ </a:t>
            </a:r>
            <a:r>
              <a:rPr lang="el-GR" sz="1700" b="1" err="1">
                <a:solidFill>
                  <a:srgbClr val="C00000"/>
                </a:solidFill>
              </a:rPr>
              <a:t>ωτονυχτερίδα</a:t>
            </a:r>
            <a:r>
              <a:rPr lang="el-GR" sz="1700" b="1">
                <a:solidFill>
                  <a:srgbClr val="C00000"/>
                </a:solidFill>
              </a:rPr>
              <a:t> –</a:t>
            </a:r>
            <a:r>
              <a:rPr lang="en-US" sz="1700" b="1">
                <a:solidFill>
                  <a:srgbClr val="C00000"/>
                </a:solidFill>
              </a:rPr>
              <a:t> VU</a:t>
            </a:r>
          </a:p>
        </p:txBody>
      </p:sp>
      <p:sp>
        <p:nvSpPr>
          <p:cNvPr id="17" name="Text Box 6"/>
          <p:cNvSpPr txBox="1">
            <a:spLocks noChangeArrowheads="1"/>
          </p:cNvSpPr>
          <p:nvPr/>
        </p:nvSpPr>
        <p:spPr bwMode="auto">
          <a:xfrm>
            <a:off x="75837" y="3466743"/>
            <a:ext cx="439248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chemeClr val="accent2"/>
                </a:solidFill>
              </a:rPr>
              <a:t> Επιπλέον όσων έχουν ειπωθεί για την Οικογένεια: </a:t>
            </a:r>
            <a:r>
              <a:rPr lang="el-GR" sz="1600" b="1">
                <a:solidFill>
                  <a:srgbClr val="C00000"/>
                </a:solidFill>
              </a:rPr>
              <a:t>Γένος</a:t>
            </a:r>
            <a:r>
              <a:rPr lang="el-GR" sz="1600" b="1">
                <a:solidFill>
                  <a:schemeClr val="accent2"/>
                </a:solidFill>
              </a:rPr>
              <a:t>: Μεγάλα αυτιά (&gt;30</a:t>
            </a:r>
            <a:r>
              <a:rPr lang="en-US" sz="1600" b="1">
                <a:solidFill>
                  <a:schemeClr val="accent2"/>
                </a:solidFill>
              </a:rPr>
              <a:t>mm)</a:t>
            </a:r>
            <a:r>
              <a:rPr lang="el-GR" sz="1600" b="1">
                <a:solidFill>
                  <a:schemeClr val="accent2"/>
                </a:solidFill>
              </a:rPr>
              <a:t> με πολλές εγκάρσιες αναδιπλώσεις που διπλώνουν κάτω από τις πτέρυγες. Τα αυτιά ενώνονται στη βάση τους με μία δερματική εκπτύχωση και ανορθωμένα ακουμπούν. Άνοιγμα ρουθουνιών προς τα πάνω.  </a:t>
            </a:r>
            <a:r>
              <a:rPr lang="el-GR" sz="1600" b="1">
                <a:solidFill>
                  <a:srgbClr val="C00000"/>
                </a:solidFill>
              </a:rPr>
              <a:t>Είδος</a:t>
            </a:r>
            <a:r>
              <a:rPr lang="el-GR" sz="1600" b="1">
                <a:solidFill>
                  <a:schemeClr val="accent2"/>
                </a:solidFill>
              </a:rPr>
              <a:t>: Μεσαίου μεγέθους. Πολύ μεγάλα αυτιά, μεγάλος αντίχειρας και νύχι. Ο τράγος δεν αναδιπλώνεται. </a:t>
            </a:r>
          </a:p>
        </p:txBody>
      </p:sp>
      <p:sp>
        <p:nvSpPr>
          <p:cNvPr id="16" name="Text Box 6"/>
          <p:cNvSpPr txBox="1">
            <a:spLocks noChangeArrowheads="1"/>
          </p:cNvSpPr>
          <p:nvPr/>
        </p:nvSpPr>
        <p:spPr bwMode="auto">
          <a:xfrm>
            <a:off x="120951" y="5982379"/>
            <a:ext cx="43924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Μήκος </a:t>
            </a:r>
            <a:r>
              <a:rPr lang="el-GR" sz="1600" err="1">
                <a:solidFill>
                  <a:schemeClr val="accent2"/>
                </a:solidFill>
              </a:rPr>
              <a:t>βραχιόνιου</a:t>
            </a:r>
            <a:r>
              <a:rPr lang="el-GR" sz="1600">
                <a:solidFill>
                  <a:schemeClr val="accent2"/>
                </a:solidFill>
              </a:rPr>
              <a:t> οστού</a:t>
            </a:r>
            <a:r>
              <a:rPr lang="el-GR" sz="1600">
                <a:solidFill>
                  <a:srgbClr val="C00000"/>
                </a:solidFill>
              </a:rPr>
              <a:t>: 35,5-42,8 </a:t>
            </a:r>
            <a:r>
              <a:rPr lang="en-US" sz="160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rPr>
              <a:t> </a:t>
            </a:r>
            <a:r>
              <a:rPr lang="el-GR" sz="1600">
                <a:solidFill>
                  <a:schemeClr val="accent2"/>
                </a:solidFill>
              </a:rPr>
              <a:t>Βάρος</a:t>
            </a:r>
            <a:r>
              <a:rPr lang="el-GR" sz="1600">
                <a:solidFill>
                  <a:srgbClr val="C00000"/>
                </a:solidFill>
              </a:rPr>
              <a:t>: 6-9 </a:t>
            </a:r>
            <a:r>
              <a:rPr lang="en-US" sz="1600">
                <a:solidFill>
                  <a:srgbClr val="C00000"/>
                </a:solidFill>
              </a:rPr>
              <a:t>gr</a:t>
            </a:r>
            <a:endParaRPr lang="el-GR" sz="1600">
              <a:solidFill>
                <a:srgbClr val="C00000"/>
              </a:solidFill>
            </a:endParaRPr>
          </a:p>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Μέγιστη ηλικία</a:t>
            </a:r>
            <a:r>
              <a:rPr lang="el-GR" sz="1600">
                <a:solidFill>
                  <a:srgbClr val="C00000"/>
                </a:solidFill>
              </a:rPr>
              <a:t>: 4 έτη κατά </a:t>
            </a:r>
            <a:r>
              <a:rPr lang="el-GR" sz="1600" err="1">
                <a:solidFill>
                  <a:srgbClr val="C00000"/>
                </a:solidFill>
              </a:rPr>
              <a:t>μ.ό</a:t>
            </a:r>
            <a:r>
              <a:rPr lang="el-GR" sz="1600">
                <a:solidFill>
                  <a:srgbClr val="C00000"/>
                </a:solidFill>
              </a:rPr>
              <a:t>.</a:t>
            </a:r>
          </a:p>
        </p:txBody>
      </p:sp>
      <p:sp>
        <p:nvSpPr>
          <p:cNvPr id="10" name="Text Box 6"/>
          <p:cNvSpPr txBox="1">
            <a:spLocks noChangeArrowheads="1"/>
          </p:cNvSpPr>
          <p:nvPr/>
        </p:nvSpPr>
        <p:spPr bwMode="auto">
          <a:xfrm>
            <a:off x="5029448" y="940658"/>
            <a:ext cx="343098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333399"/>
                </a:solidFill>
              </a:rPr>
              <a:t>  Γένος </a:t>
            </a:r>
            <a:r>
              <a:rPr lang="el-GR" sz="2000" b="1" i="1">
                <a:solidFill>
                  <a:srgbClr val="C00000"/>
                </a:solidFill>
              </a:rPr>
              <a:t> </a:t>
            </a:r>
            <a:r>
              <a:rPr lang="en-US" sz="2000" b="1" i="1">
                <a:solidFill>
                  <a:srgbClr val="C00000"/>
                </a:solidFill>
              </a:rPr>
              <a:t>Myotis  </a:t>
            </a:r>
            <a:r>
              <a:rPr lang="en-US" sz="2000" b="1" i="1">
                <a:solidFill>
                  <a:srgbClr val="333399"/>
                </a:solidFill>
              </a:rPr>
              <a:t>– </a:t>
            </a:r>
            <a:r>
              <a:rPr lang="el-GR" sz="2000" b="1">
                <a:solidFill>
                  <a:srgbClr val="333399"/>
                </a:solidFill>
              </a:rPr>
              <a:t>11 είδη</a:t>
            </a:r>
            <a:endParaRPr lang="en-US" sz="2000" b="1" i="1">
              <a:solidFill>
                <a:srgbClr val="C00000"/>
              </a:solidFill>
            </a:endParaRPr>
          </a:p>
        </p:txBody>
      </p:sp>
      <p:sp>
        <p:nvSpPr>
          <p:cNvPr id="11" name="Ορθογώνιο 10"/>
          <p:cNvSpPr/>
          <p:nvPr/>
        </p:nvSpPr>
        <p:spPr>
          <a:xfrm>
            <a:off x="4499991" y="1196752"/>
            <a:ext cx="4680521"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M. </a:t>
            </a:r>
            <a:r>
              <a:rPr lang="en-US" sz="1700" b="1" i="1" err="1">
                <a:solidFill>
                  <a:srgbClr val="C00000"/>
                </a:solidFill>
              </a:rPr>
              <a:t>myotis</a:t>
            </a:r>
            <a:r>
              <a:rPr lang="en-US" sz="1700" b="1" i="1">
                <a:solidFill>
                  <a:srgbClr val="C00000"/>
                </a:solidFill>
              </a:rPr>
              <a:t> </a:t>
            </a:r>
            <a:r>
              <a:rPr lang="en-US" sz="1700" b="1">
                <a:solidFill>
                  <a:srgbClr val="C00000"/>
                </a:solidFill>
              </a:rPr>
              <a:t>– </a:t>
            </a:r>
            <a:r>
              <a:rPr lang="el-GR" sz="1700" b="1">
                <a:solidFill>
                  <a:srgbClr val="C00000"/>
                </a:solidFill>
              </a:rPr>
              <a:t> </a:t>
            </a:r>
            <a:r>
              <a:rPr lang="el-GR" sz="1700" b="1" err="1">
                <a:solidFill>
                  <a:srgbClr val="C00000"/>
                </a:solidFill>
              </a:rPr>
              <a:t>Τρανομυωτίδα</a:t>
            </a:r>
            <a:r>
              <a:rPr lang="el-GR" sz="1700" b="1">
                <a:solidFill>
                  <a:srgbClr val="C00000"/>
                </a:solidFill>
              </a:rPr>
              <a:t> – </a:t>
            </a:r>
            <a:r>
              <a:rPr lang="en-US" sz="1700" b="1">
                <a:solidFill>
                  <a:srgbClr val="C00000"/>
                </a:solidFill>
              </a:rPr>
              <a:t>NT</a:t>
            </a:r>
          </a:p>
        </p:txBody>
      </p:sp>
      <p:sp>
        <p:nvSpPr>
          <p:cNvPr id="12" name="Text Box 6"/>
          <p:cNvSpPr txBox="1">
            <a:spLocks noChangeArrowheads="1"/>
          </p:cNvSpPr>
          <p:nvPr/>
        </p:nvSpPr>
        <p:spPr bwMode="auto">
          <a:xfrm>
            <a:off x="4580524" y="3466743"/>
            <a:ext cx="4392488"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chemeClr val="accent2"/>
                </a:solidFill>
              </a:rPr>
              <a:t> Επιπλέον όσων έχουν ειπωθεί για την Οικογένεια: </a:t>
            </a:r>
            <a:r>
              <a:rPr lang="el-GR" sz="1600" b="1">
                <a:solidFill>
                  <a:srgbClr val="C00000"/>
                </a:solidFill>
              </a:rPr>
              <a:t>Γένος</a:t>
            </a:r>
            <a:r>
              <a:rPr lang="el-GR" sz="1600" b="1">
                <a:solidFill>
                  <a:schemeClr val="accent2"/>
                </a:solidFill>
              </a:rPr>
              <a:t>: Τα αυτιά δεν ενώνονται στη βάση τους με μία δερματική εκπτύχωση. Άνοιγμα ρουθουνιών έμπροσθεν. Τράγος μεγάλος και κάθετος. Χωρίς </a:t>
            </a:r>
            <a:r>
              <a:rPr lang="en-US" sz="1600" b="1">
                <a:solidFill>
                  <a:schemeClr val="accent2"/>
                </a:solidFill>
              </a:rPr>
              <a:t>post-</a:t>
            </a:r>
            <a:r>
              <a:rPr lang="en-US" sz="1600" b="1" err="1">
                <a:solidFill>
                  <a:schemeClr val="accent2"/>
                </a:solidFill>
              </a:rPr>
              <a:t>calcarial</a:t>
            </a:r>
            <a:r>
              <a:rPr lang="en-US" sz="1600" b="1">
                <a:solidFill>
                  <a:schemeClr val="accent2"/>
                </a:solidFill>
              </a:rPr>
              <a:t> </a:t>
            </a:r>
            <a:r>
              <a:rPr lang="el-GR" sz="1600" b="1">
                <a:solidFill>
                  <a:schemeClr val="accent2"/>
                </a:solidFill>
              </a:rPr>
              <a:t>λοβό. </a:t>
            </a:r>
            <a:r>
              <a:rPr lang="el-GR" sz="1600" b="1">
                <a:solidFill>
                  <a:srgbClr val="C00000"/>
                </a:solidFill>
              </a:rPr>
              <a:t>Είδος</a:t>
            </a:r>
            <a:r>
              <a:rPr lang="el-GR" sz="1600" b="1">
                <a:solidFill>
                  <a:schemeClr val="accent2"/>
                </a:solidFill>
              </a:rPr>
              <a:t>: Μεγαλόσωμο με ευρύ ρύγχος και μεγάλα, πλατιά αυτιά. Ραχιαίος χρωματισμός καφέ-</a:t>
            </a:r>
            <a:r>
              <a:rPr lang="el-GR" sz="1600" b="1" err="1">
                <a:solidFill>
                  <a:schemeClr val="accent2"/>
                </a:solidFill>
              </a:rPr>
              <a:t>κοκκινοκαφέ</a:t>
            </a:r>
            <a:r>
              <a:rPr lang="el-GR" sz="1600" b="1">
                <a:solidFill>
                  <a:schemeClr val="accent2"/>
                </a:solidFill>
              </a:rPr>
              <a:t> και κοιλιακός λευκός. Ενίοτε ο τράγος φέρει μαύρο τελείωμα.</a:t>
            </a:r>
          </a:p>
        </p:txBody>
      </p:sp>
      <p:sp>
        <p:nvSpPr>
          <p:cNvPr id="13" name="Text Box 6"/>
          <p:cNvSpPr txBox="1">
            <a:spLocks noChangeArrowheads="1"/>
          </p:cNvSpPr>
          <p:nvPr/>
        </p:nvSpPr>
        <p:spPr bwMode="auto">
          <a:xfrm>
            <a:off x="4625638" y="6054387"/>
            <a:ext cx="43924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Μήκος </a:t>
            </a:r>
            <a:r>
              <a:rPr lang="el-GR" sz="1600" err="1">
                <a:solidFill>
                  <a:schemeClr val="accent2"/>
                </a:solidFill>
              </a:rPr>
              <a:t>βραχιόνιου</a:t>
            </a:r>
            <a:r>
              <a:rPr lang="el-GR" sz="1600">
                <a:solidFill>
                  <a:schemeClr val="accent2"/>
                </a:solidFill>
              </a:rPr>
              <a:t> οστού</a:t>
            </a:r>
            <a:r>
              <a:rPr lang="el-GR" sz="1600">
                <a:solidFill>
                  <a:srgbClr val="C00000"/>
                </a:solidFill>
              </a:rPr>
              <a:t>: 55-66,9 </a:t>
            </a:r>
            <a:r>
              <a:rPr lang="en-US" sz="160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rPr>
              <a:t> </a:t>
            </a:r>
            <a:r>
              <a:rPr lang="el-GR" sz="1600">
                <a:solidFill>
                  <a:schemeClr val="accent2"/>
                </a:solidFill>
              </a:rPr>
              <a:t>Βάρος</a:t>
            </a:r>
            <a:r>
              <a:rPr lang="el-GR" sz="1600">
                <a:solidFill>
                  <a:srgbClr val="C00000"/>
                </a:solidFill>
              </a:rPr>
              <a:t>20-27 </a:t>
            </a:r>
            <a:r>
              <a:rPr lang="en-US" sz="1600">
                <a:solidFill>
                  <a:srgbClr val="C00000"/>
                </a:solidFill>
              </a:rPr>
              <a:t>gr</a:t>
            </a:r>
            <a:endParaRPr lang="el-GR" sz="1600">
              <a:solidFill>
                <a:srgbClr val="C00000"/>
              </a:solidFill>
            </a:endParaRPr>
          </a:p>
          <a:p>
            <a:pPr algn="just" fontAlgn="base">
              <a:spcBef>
                <a:spcPct val="0"/>
              </a:spcBef>
              <a:spcAft>
                <a:spcPct val="0"/>
              </a:spcAft>
              <a:buFont typeface="Arial" pitchFamily="34" charset="0"/>
              <a:buChar char="•"/>
              <a:tabLst>
                <a:tab pos="174625" algn="l"/>
                <a:tab pos="1436688" algn="l"/>
              </a:tabLst>
            </a:pPr>
            <a:r>
              <a:rPr lang="el-GR" sz="1600">
                <a:solidFill>
                  <a:schemeClr val="accent2"/>
                </a:solidFill>
              </a:rPr>
              <a:t>Μέγιστη ηλικία</a:t>
            </a:r>
            <a:r>
              <a:rPr lang="el-GR" sz="1600">
                <a:solidFill>
                  <a:srgbClr val="C00000"/>
                </a:solidFill>
              </a:rPr>
              <a:t>: 2,74-5 έτη κατά </a:t>
            </a:r>
            <a:r>
              <a:rPr lang="el-GR" sz="1600" err="1">
                <a:solidFill>
                  <a:srgbClr val="C00000"/>
                </a:solidFill>
              </a:rPr>
              <a:t>μ.ό</a:t>
            </a:r>
            <a:r>
              <a:rPr lang="el-GR" sz="1600">
                <a:solidFill>
                  <a:srgbClr val="C00000"/>
                </a:solidFill>
              </a:rPr>
              <a:t>.</a:t>
            </a:r>
          </a:p>
        </p:txBody>
      </p:sp>
      <p:pic>
        <p:nvPicPr>
          <p:cNvPr id="6146" name="Picture 2" descr="J:\1.Πανεπιστήμιο\Διδασκαλία\Προπτυχιακά\Πανίδα της Ελλάδος\source files\Bat Plecotus phot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567769"/>
            <a:ext cx="2736304" cy="1862534"/>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800000"/>
                </a:solidFill>
              </a:rPr>
              <a:t>O</a:t>
            </a:r>
            <a:r>
              <a:rPr lang="el-GR" sz="2800" b="1" err="1">
                <a:solidFill>
                  <a:srgbClr val="800000"/>
                </a:solidFill>
              </a:rPr>
              <a:t>ικ</a:t>
            </a:r>
            <a:r>
              <a:rPr lang="en-US" sz="2800" b="1">
                <a:solidFill>
                  <a:srgbClr val="800000"/>
                </a:solidFill>
              </a:rPr>
              <a:t>. Vespertilionidae</a:t>
            </a:r>
            <a:endParaRPr lang="el-GR" b="1">
              <a:solidFill>
                <a:srgbClr val="000000"/>
              </a:solidFill>
            </a:endParaRPr>
          </a:p>
        </p:txBody>
      </p:sp>
      <p:pic>
        <p:nvPicPr>
          <p:cNvPr id="6147" name="Picture 3" descr="J:\1.Πανεπιστήμιο\Διδασκαλία\Προπτυχιακά\Πανίδα της Ελλάδος\source files\Bat Myotis 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2427" y="1613794"/>
            <a:ext cx="4162061" cy="1770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309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fade">
                                      <p:cBhvr>
                                        <p:cTn id="13" dur="500"/>
                                        <p:tgtEl>
                                          <p:spTgt spid="614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6147"/>
                                        </p:tgtEl>
                                        <p:attrNameLst>
                                          <p:attrName>style.visibility</p:attrName>
                                        </p:attrNameLst>
                                      </p:cBhvr>
                                      <p:to>
                                        <p:strVal val="visible"/>
                                      </p:to>
                                    </p:set>
                                    <p:animEffect transition="in" filter="fade">
                                      <p:cBhvr>
                                        <p:cTn id="34" dur="500"/>
                                        <p:tgtEl>
                                          <p:spTgt spid="6147"/>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7" grpId="0"/>
      <p:bldP spid="16" grpId="0"/>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Λαγόμορφα: Εξέλιξη</a:t>
            </a:r>
            <a:endParaRPr lang="el-GR" b="1">
              <a:solidFill>
                <a:srgbClr val="000000"/>
              </a:solidFill>
            </a:endParaRPr>
          </a:p>
        </p:txBody>
      </p:sp>
      <p:sp>
        <p:nvSpPr>
          <p:cNvPr id="7" name="Text Box 6"/>
          <p:cNvSpPr txBox="1">
            <a:spLocks noChangeArrowheads="1"/>
          </p:cNvSpPr>
          <p:nvPr/>
        </p:nvSpPr>
        <p:spPr bwMode="auto">
          <a:xfrm>
            <a:off x="86635" y="1124744"/>
            <a:ext cx="88058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chemeClr val="accent2"/>
                </a:solidFill>
              </a:rPr>
              <a:t> Δεν αποκλείεται ο διαχωρισμός των Λαγόμορφων να έχει προκύψει ακόμα και κατά την </a:t>
            </a:r>
            <a:r>
              <a:rPr lang="el-GR" b="1">
                <a:solidFill>
                  <a:srgbClr val="C00000"/>
                </a:solidFill>
              </a:rPr>
              <a:t>Κρητιδική περίοδο </a:t>
            </a:r>
            <a:r>
              <a:rPr lang="el-GR" b="1">
                <a:solidFill>
                  <a:schemeClr val="accent2"/>
                </a:solidFill>
              </a:rPr>
              <a:t>( &gt;65 </a:t>
            </a:r>
            <a:r>
              <a:rPr lang="en-US" b="1" err="1">
                <a:solidFill>
                  <a:schemeClr val="accent2"/>
                </a:solidFill>
              </a:rPr>
              <a:t>mya</a:t>
            </a:r>
            <a:r>
              <a:rPr lang="en-US" b="1">
                <a:solidFill>
                  <a:schemeClr val="accent2"/>
                </a:solidFill>
              </a:rPr>
              <a:t>).</a:t>
            </a:r>
            <a:endParaRPr lang="el-GR" b="1">
              <a:solidFill>
                <a:schemeClr val="accent2"/>
              </a:solidFill>
            </a:endParaRPr>
          </a:p>
        </p:txBody>
      </p:sp>
      <p:sp>
        <p:nvSpPr>
          <p:cNvPr id="9" name="Text Box 6"/>
          <p:cNvSpPr txBox="1">
            <a:spLocks noChangeArrowheads="1"/>
          </p:cNvSpPr>
          <p:nvPr/>
        </p:nvSpPr>
        <p:spPr bwMode="auto">
          <a:xfrm>
            <a:off x="86635" y="2336491"/>
            <a:ext cx="88058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chemeClr val="accent2"/>
                </a:solidFill>
              </a:rPr>
              <a:t> Οι Οικ. </a:t>
            </a:r>
            <a:r>
              <a:rPr lang="en-US" b="1" err="1">
                <a:solidFill>
                  <a:schemeClr val="accent2"/>
                </a:solidFill>
              </a:rPr>
              <a:t>Leporidae</a:t>
            </a:r>
            <a:r>
              <a:rPr lang="en-US" b="1">
                <a:solidFill>
                  <a:schemeClr val="accent2"/>
                </a:solidFill>
              </a:rPr>
              <a:t> </a:t>
            </a:r>
            <a:r>
              <a:rPr lang="el-GR" b="1">
                <a:solidFill>
                  <a:schemeClr val="accent2"/>
                </a:solidFill>
              </a:rPr>
              <a:t>και </a:t>
            </a:r>
            <a:r>
              <a:rPr lang="en-US" b="1" err="1">
                <a:solidFill>
                  <a:schemeClr val="accent2"/>
                </a:solidFill>
              </a:rPr>
              <a:t>Ochotonidae</a:t>
            </a:r>
            <a:r>
              <a:rPr lang="el-GR" b="1">
                <a:solidFill>
                  <a:schemeClr val="accent2"/>
                </a:solidFill>
              </a:rPr>
              <a:t> φαίνεται να διαχωρίζονται κατά το τέλος του </a:t>
            </a:r>
            <a:r>
              <a:rPr lang="el-GR" b="1" err="1">
                <a:solidFill>
                  <a:srgbClr val="C00000"/>
                </a:solidFill>
              </a:rPr>
              <a:t>Ηώκαινου</a:t>
            </a:r>
            <a:r>
              <a:rPr lang="el-GR" b="1">
                <a:solidFill>
                  <a:schemeClr val="accent2"/>
                </a:solidFill>
              </a:rPr>
              <a:t> (38-35 </a:t>
            </a:r>
            <a:r>
              <a:rPr lang="en-US" b="1" err="1">
                <a:solidFill>
                  <a:schemeClr val="accent2"/>
                </a:solidFill>
              </a:rPr>
              <a:t>mya</a:t>
            </a:r>
            <a:r>
              <a:rPr lang="en-US" b="1">
                <a:solidFill>
                  <a:schemeClr val="accent2"/>
                </a:solidFill>
              </a:rPr>
              <a:t>)</a:t>
            </a:r>
            <a:endParaRPr lang="el-GR" b="1">
              <a:solidFill>
                <a:srgbClr val="C00000"/>
              </a:solidFill>
            </a:endParaRPr>
          </a:p>
        </p:txBody>
      </p:sp>
      <p:sp>
        <p:nvSpPr>
          <p:cNvPr id="10" name="Text Box 6"/>
          <p:cNvSpPr txBox="1">
            <a:spLocks noChangeArrowheads="1"/>
          </p:cNvSpPr>
          <p:nvPr/>
        </p:nvSpPr>
        <p:spPr bwMode="auto">
          <a:xfrm>
            <a:off x="107504" y="3548238"/>
            <a:ext cx="878497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chemeClr val="accent2"/>
                </a:solidFill>
              </a:rPr>
              <a:t> Η Οικογένεια </a:t>
            </a:r>
            <a:r>
              <a:rPr lang="en-US" b="1" err="1">
                <a:solidFill>
                  <a:schemeClr val="accent2"/>
                </a:solidFill>
              </a:rPr>
              <a:t>Ochotonidae</a:t>
            </a:r>
            <a:r>
              <a:rPr lang="el-GR" b="1">
                <a:solidFill>
                  <a:schemeClr val="accent2"/>
                </a:solidFill>
              </a:rPr>
              <a:t> πρέπει να διαφοροποιήθηκε σημαντικά και να έφτασε στο ζενίθ της κατά το </a:t>
            </a:r>
            <a:r>
              <a:rPr lang="el-GR" b="1">
                <a:solidFill>
                  <a:srgbClr val="C00000"/>
                </a:solidFill>
              </a:rPr>
              <a:t>Μειόκαινο </a:t>
            </a:r>
            <a:r>
              <a:rPr lang="el-GR" b="1">
                <a:solidFill>
                  <a:schemeClr val="accent2"/>
                </a:solidFill>
              </a:rPr>
              <a:t>(25-5 </a:t>
            </a:r>
            <a:r>
              <a:rPr lang="en-US" b="1" err="1">
                <a:solidFill>
                  <a:schemeClr val="accent2"/>
                </a:solidFill>
              </a:rPr>
              <a:t>mya</a:t>
            </a:r>
            <a:r>
              <a:rPr lang="el-GR" b="1">
                <a:solidFill>
                  <a:schemeClr val="accent2"/>
                </a:solidFill>
              </a:rPr>
              <a:t>), παρουσιάζοντας έκτοτε κάμψη. Ως αποτέλεσμα, από τα 26 καταγεγραμμένα γένη, μόνο το ένα παραμένει αρτίγονο.</a:t>
            </a:r>
            <a:endParaRPr lang="el-GR" b="1">
              <a:solidFill>
                <a:srgbClr val="C00000"/>
              </a:solidFill>
            </a:endParaRPr>
          </a:p>
        </p:txBody>
      </p:sp>
      <p:sp>
        <p:nvSpPr>
          <p:cNvPr id="8" name="Text Box 6"/>
          <p:cNvSpPr txBox="1">
            <a:spLocks noChangeArrowheads="1"/>
          </p:cNvSpPr>
          <p:nvPr/>
        </p:nvSpPr>
        <p:spPr bwMode="auto">
          <a:xfrm>
            <a:off x="107504" y="5313982"/>
            <a:ext cx="87849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chemeClr val="accent2"/>
                </a:solidFill>
              </a:rPr>
              <a:t> Εκτιμάται ότι τα περισσότερα γένη και είδη της Οικ. </a:t>
            </a:r>
            <a:r>
              <a:rPr lang="en-US" b="1" err="1">
                <a:solidFill>
                  <a:schemeClr val="accent2"/>
                </a:solidFill>
              </a:rPr>
              <a:t>Leporidae</a:t>
            </a:r>
            <a:r>
              <a:rPr lang="el-GR" b="1">
                <a:solidFill>
                  <a:schemeClr val="accent2"/>
                </a:solidFill>
              </a:rPr>
              <a:t> προέκυψαν εντός του </a:t>
            </a:r>
            <a:r>
              <a:rPr lang="el-GR" b="1" err="1">
                <a:solidFill>
                  <a:srgbClr val="C00000"/>
                </a:solidFill>
              </a:rPr>
              <a:t>Μειοκαίνου</a:t>
            </a:r>
            <a:r>
              <a:rPr lang="el-GR" b="1">
                <a:solidFill>
                  <a:srgbClr val="C00000"/>
                </a:solidFill>
              </a:rPr>
              <a:t> </a:t>
            </a:r>
            <a:r>
              <a:rPr lang="el-GR" b="1">
                <a:solidFill>
                  <a:schemeClr val="accent2"/>
                </a:solidFill>
              </a:rPr>
              <a:t>(16-12 </a:t>
            </a:r>
            <a:r>
              <a:rPr lang="en-US" b="1" err="1">
                <a:solidFill>
                  <a:schemeClr val="accent2"/>
                </a:solidFill>
              </a:rPr>
              <a:t>mya</a:t>
            </a:r>
            <a:r>
              <a:rPr lang="el-GR" b="1">
                <a:solidFill>
                  <a:schemeClr val="accent2"/>
                </a:solidFill>
              </a:rPr>
              <a:t>), ως αποτέλεσμα ενός γεγονότος ταχείας διαφοροποίησης.</a:t>
            </a:r>
            <a:endParaRPr lang="el-GR" b="1">
              <a:solidFill>
                <a:srgbClr val="C00000"/>
              </a:solidFill>
            </a:endParaRPr>
          </a:p>
        </p:txBody>
      </p:sp>
    </p:spTree>
    <p:extLst>
      <p:ext uri="{BB962C8B-B14F-4D97-AF65-F5344CB8AC3E}">
        <p14:creationId xmlns:p14="http://schemas.microsoft.com/office/powerpoint/2010/main" val="3191726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800000"/>
                </a:solidFill>
              </a:rPr>
              <a:t>O</a:t>
            </a:r>
            <a:r>
              <a:rPr lang="el-GR" sz="2800" b="1" err="1">
                <a:solidFill>
                  <a:srgbClr val="800000"/>
                </a:solidFill>
              </a:rPr>
              <a:t>ικ</a:t>
            </a:r>
            <a:r>
              <a:rPr lang="en-US" sz="2800" b="1">
                <a:solidFill>
                  <a:srgbClr val="800000"/>
                </a:solidFill>
              </a:rPr>
              <a:t>. Vespertilionidae</a:t>
            </a:r>
            <a:endParaRPr lang="el-GR" b="1">
              <a:solidFill>
                <a:srgbClr val="000000"/>
              </a:solidFill>
            </a:endParaRPr>
          </a:p>
        </p:txBody>
      </p:sp>
      <p:sp>
        <p:nvSpPr>
          <p:cNvPr id="12" name="Text Box 6"/>
          <p:cNvSpPr txBox="1">
            <a:spLocks noChangeArrowheads="1"/>
          </p:cNvSpPr>
          <p:nvPr/>
        </p:nvSpPr>
        <p:spPr bwMode="auto">
          <a:xfrm>
            <a:off x="42980" y="1268760"/>
            <a:ext cx="4392488"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500" b="1">
                <a:solidFill>
                  <a:srgbClr val="C00000"/>
                </a:solidFill>
              </a:rPr>
              <a:t> </a:t>
            </a:r>
            <a:r>
              <a:rPr lang="el-GR" sz="1500" b="1" err="1">
                <a:solidFill>
                  <a:srgbClr val="C00000"/>
                </a:solidFill>
              </a:rPr>
              <a:t>Ηχόγραμμα</a:t>
            </a:r>
            <a:r>
              <a:rPr lang="el-GR" sz="1500" b="1">
                <a:solidFill>
                  <a:schemeClr val="accent2"/>
                </a:solidFill>
              </a:rPr>
              <a:t>: Δύο αρμονικές μεταβλητής συχνότητας. Η πρώτη με εκκίνηση στα </a:t>
            </a:r>
            <a:r>
              <a:rPr lang="en-US" sz="1500" b="1" err="1">
                <a:solidFill>
                  <a:schemeClr val="accent2"/>
                </a:solidFill>
              </a:rPr>
              <a:t>ca</a:t>
            </a:r>
            <a:r>
              <a:rPr lang="el-GR" sz="1500" b="1">
                <a:solidFill>
                  <a:schemeClr val="accent2"/>
                </a:solidFill>
              </a:rPr>
              <a:t> </a:t>
            </a:r>
            <a:r>
              <a:rPr lang="en-US" sz="1500" b="1">
                <a:solidFill>
                  <a:schemeClr val="accent2"/>
                </a:solidFill>
              </a:rPr>
              <a:t>55</a:t>
            </a:r>
            <a:r>
              <a:rPr lang="el-GR" sz="1500" b="1">
                <a:solidFill>
                  <a:schemeClr val="accent2"/>
                </a:solidFill>
              </a:rPr>
              <a:t> </a:t>
            </a:r>
            <a:r>
              <a:rPr lang="en-US" sz="1500" b="1">
                <a:solidFill>
                  <a:schemeClr val="accent2"/>
                </a:solidFill>
              </a:rPr>
              <a:t>kHz</a:t>
            </a:r>
            <a:r>
              <a:rPr lang="el-GR" sz="1500" b="1">
                <a:solidFill>
                  <a:schemeClr val="accent2"/>
                </a:solidFill>
              </a:rPr>
              <a:t> και τελείωμα στα </a:t>
            </a:r>
            <a:r>
              <a:rPr lang="en-US" sz="1500" b="1">
                <a:solidFill>
                  <a:schemeClr val="accent2"/>
                </a:solidFill>
              </a:rPr>
              <a:t>25-20</a:t>
            </a:r>
            <a:r>
              <a:rPr lang="el-GR" sz="1500" b="1">
                <a:solidFill>
                  <a:schemeClr val="accent2"/>
                </a:solidFill>
              </a:rPr>
              <a:t> </a:t>
            </a:r>
            <a:r>
              <a:rPr lang="en-US" sz="1500" b="1">
                <a:solidFill>
                  <a:schemeClr val="accent2"/>
                </a:solidFill>
              </a:rPr>
              <a:t>kHz</a:t>
            </a:r>
            <a:r>
              <a:rPr lang="el-GR" sz="1500" b="1">
                <a:solidFill>
                  <a:schemeClr val="accent2"/>
                </a:solidFill>
              </a:rPr>
              <a:t> και η δεύτερη  με εκκίνηση στα +80 </a:t>
            </a:r>
            <a:r>
              <a:rPr lang="en-US" sz="1500" b="1">
                <a:solidFill>
                  <a:schemeClr val="accent2"/>
                </a:solidFill>
              </a:rPr>
              <a:t>kHz</a:t>
            </a:r>
            <a:r>
              <a:rPr lang="el-GR" sz="1500" b="1">
                <a:solidFill>
                  <a:schemeClr val="accent2"/>
                </a:solidFill>
              </a:rPr>
              <a:t> και τελείωμα στα 40 </a:t>
            </a:r>
            <a:r>
              <a:rPr lang="en-US" sz="1500" b="1">
                <a:solidFill>
                  <a:schemeClr val="accent2"/>
                </a:solidFill>
              </a:rPr>
              <a:t>kHz.</a:t>
            </a:r>
            <a:endParaRPr lang="el-GR" sz="1500" b="1">
              <a:solidFill>
                <a:schemeClr val="accent2"/>
              </a:solidFill>
            </a:endParaRPr>
          </a:p>
        </p:txBody>
      </p:sp>
      <p:sp>
        <p:nvSpPr>
          <p:cNvPr id="16" name="Text Box 6"/>
          <p:cNvSpPr txBox="1">
            <a:spLocks noChangeArrowheads="1"/>
          </p:cNvSpPr>
          <p:nvPr/>
        </p:nvSpPr>
        <p:spPr bwMode="auto">
          <a:xfrm>
            <a:off x="48943" y="2494637"/>
            <a:ext cx="4392488"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500" b="1">
                <a:solidFill>
                  <a:srgbClr val="C00000"/>
                </a:solidFill>
              </a:rPr>
              <a:t> Βιότοπος</a:t>
            </a:r>
            <a:r>
              <a:rPr lang="el-GR" sz="1500" b="1">
                <a:solidFill>
                  <a:schemeClr val="accent2"/>
                </a:solidFill>
              </a:rPr>
              <a:t>: Τυπικό δασόβιο είδος, με μεγάλο εύρος δασών και μικρότερη προτίμηση στα πευκοδάση. Υψόμετρο περί τα 1000 </a:t>
            </a:r>
            <a:r>
              <a:rPr lang="en-US" sz="1500" b="1">
                <a:solidFill>
                  <a:schemeClr val="accent2"/>
                </a:solidFill>
              </a:rPr>
              <a:t>m.</a:t>
            </a:r>
            <a:r>
              <a:rPr lang="el-GR" sz="1500" b="1">
                <a:solidFill>
                  <a:schemeClr val="accent2"/>
                </a:solidFill>
              </a:rPr>
              <a:t> </a:t>
            </a:r>
          </a:p>
        </p:txBody>
      </p:sp>
      <p:sp>
        <p:nvSpPr>
          <p:cNvPr id="17" name="Text Box 6"/>
          <p:cNvSpPr txBox="1">
            <a:spLocks noChangeArrowheads="1"/>
          </p:cNvSpPr>
          <p:nvPr/>
        </p:nvSpPr>
        <p:spPr bwMode="auto">
          <a:xfrm>
            <a:off x="48943" y="3258849"/>
            <a:ext cx="4392488" cy="240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500" b="1">
                <a:solidFill>
                  <a:srgbClr val="C00000"/>
                </a:solidFill>
              </a:rPr>
              <a:t> Αποικίες</a:t>
            </a:r>
            <a:r>
              <a:rPr lang="el-GR" sz="1500" b="1">
                <a:solidFill>
                  <a:schemeClr val="accent2"/>
                </a:solidFill>
              </a:rPr>
              <a:t>: Οι </a:t>
            </a:r>
            <a:r>
              <a:rPr lang="el-GR" sz="1500" b="1">
                <a:solidFill>
                  <a:srgbClr val="C00000"/>
                </a:solidFill>
              </a:rPr>
              <a:t>αναπαραγωγικές</a:t>
            </a:r>
            <a:r>
              <a:rPr lang="el-GR" sz="1500" b="1">
                <a:solidFill>
                  <a:schemeClr val="accent2"/>
                </a:solidFill>
              </a:rPr>
              <a:t> κυρίως σε κτήρια και περιέχουν περίπου 80 θηλυκά. Ελάχιστα έως καθόλου αρσενικά, τα οποία κουρνιάζουν μόνα τους.  Κουρνιάζει με άλλα είδη της Οικ., καθώς και είδη της Οικ. </a:t>
            </a:r>
            <a:r>
              <a:rPr lang="en-US" sz="1500" b="1">
                <a:solidFill>
                  <a:schemeClr val="accent2"/>
                </a:solidFill>
              </a:rPr>
              <a:t>Rhinolophidae</a:t>
            </a:r>
            <a:r>
              <a:rPr lang="el-GR" sz="1500" b="1">
                <a:solidFill>
                  <a:schemeClr val="accent2"/>
                </a:solidFill>
              </a:rPr>
              <a:t>. Τα αρσενικά κουρνιάζουν σε άλλες θέσεις, ακόμα και κοντά στα θηλυκά. Οι </a:t>
            </a:r>
            <a:r>
              <a:rPr lang="el-GR" sz="1500" b="1">
                <a:solidFill>
                  <a:srgbClr val="C00000"/>
                </a:solidFill>
              </a:rPr>
              <a:t>χειμερινές </a:t>
            </a:r>
            <a:r>
              <a:rPr lang="el-GR" sz="1500" b="1">
                <a:solidFill>
                  <a:schemeClr val="accent2"/>
                </a:solidFill>
              </a:rPr>
              <a:t>αποικίες είναι συνήθως σπήλαια, όπου δεν παρατηρούνται άλλα είδη και οι συναθροίσεις δεν ξεπερνούν τα 5 άτομα. </a:t>
            </a:r>
          </a:p>
        </p:txBody>
      </p:sp>
      <p:sp>
        <p:nvSpPr>
          <p:cNvPr id="18" name="Text Box 6"/>
          <p:cNvSpPr txBox="1">
            <a:spLocks noChangeArrowheads="1"/>
          </p:cNvSpPr>
          <p:nvPr/>
        </p:nvSpPr>
        <p:spPr bwMode="auto">
          <a:xfrm>
            <a:off x="48943" y="5638889"/>
            <a:ext cx="4392488" cy="1246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500" b="1">
                <a:solidFill>
                  <a:srgbClr val="C00000"/>
                </a:solidFill>
              </a:rPr>
              <a:t> </a:t>
            </a:r>
            <a:r>
              <a:rPr lang="el-GR" sz="1500" b="1" err="1">
                <a:solidFill>
                  <a:srgbClr val="C00000"/>
                </a:solidFill>
              </a:rPr>
              <a:t>Τροφοληψία</a:t>
            </a:r>
            <a:r>
              <a:rPr lang="el-GR" sz="1500" b="1">
                <a:solidFill>
                  <a:schemeClr val="accent2"/>
                </a:solidFill>
              </a:rPr>
              <a:t>: Συλλαμβάνει θηράματα, είτε στον αέρα είτε από το έδαφος. Πετά χαμηλά με το κεφάλι προς τα κάτω. Κυρίως νυχτοπεταλούδες, δίπτερα, κ.ά. Έντομα, αράχνες, κ.λπ.</a:t>
            </a:r>
          </a:p>
        </p:txBody>
      </p:sp>
      <p:sp>
        <p:nvSpPr>
          <p:cNvPr id="23" name="Ορθογώνιο 22"/>
          <p:cNvSpPr/>
          <p:nvPr/>
        </p:nvSpPr>
        <p:spPr>
          <a:xfrm>
            <a:off x="-108521" y="836712"/>
            <a:ext cx="4680521"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P. </a:t>
            </a:r>
            <a:r>
              <a:rPr lang="en-US" sz="1700" b="1" i="1" err="1">
                <a:solidFill>
                  <a:srgbClr val="C00000"/>
                </a:solidFill>
              </a:rPr>
              <a:t>auritus</a:t>
            </a:r>
            <a:endParaRPr lang="en-US" sz="1700" b="1">
              <a:solidFill>
                <a:srgbClr val="C00000"/>
              </a:solidFill>
            </a:endParaRPr>
          </a:p>
        </p:txBody>
      </p:sp>
      <p:sp>
        <p:nvSpPr>
          <p:cNvPr id="24" name="Ορθογώνιο 23"/>
          <p:cNvSpPr/>
          <p:nvPr/>
        </p:nvSpPr>
        <p:spPr>
          <a:xfrm>
            <a:off x="4499991" y="836712"/>
            <a:ext cx="4680521"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M. </a:t>
            </a:r>
            <a:r>
              <a:rPr lang="en-US" sz="1700" b="1" i="1" err="1">
                <a:solidFill>
                  <a:srgbClr val="C00000"/>
                </a:solidFill>
              </a:rPr>
              <a:t>myotis</a:t>
            </a:r>
            <a:endParaRPr lang="en-US" sz="1700" b="1">
              <a:solidFill>
                <a:srgbClr val="C00000"/>
              </a:solidFill>
            </a:endParaRPr>
          </a:p>
        </p:txBody>
      </p:sp>
      <p:sp>
        <p:nvSpPr>
          <p:cNvPr id="25" name="Text Box 6"/>
          <p:cNvSpPr txBox="1">
            <a:spLocks noChangeArrowheads="1"/>
          </p:cNvSpPr>
          <p:nvPr/>
        </p:nvSpPr>
        <p:spPr bwMode="auto">
          <a:xfrm>
            <a:off x="4646719" y="1268760"/>
            <a:ext cx="43924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err="1">
                <a:solidFill>
                  <a:srgbClr val="C00000"/>
                </a:solidFill>
              </a:rPr>
              <a:t>Ηχόγραμμα</a:t>
            </a:r>
            <a:r>
              <a:rPr lang="el-GR" sz="1600" b="1">
                <a:solidFill>
                  <a:schemeClr val="accent2"/>
                </a:solidFill>
              </a:rPr>
              <a:t>: Μεταβλητής συχνότητας με εκκίνηση στα 70-120 </a:t>
            </a:r>
            <a:r>
              <a:rPr lang="en-US" sz="1600" b="1">
                <a:solidFill>
                  <a:schemeClr val="accent2"/>
                </a:solidFill>
              </a:rPr>
              <a:t>kHz</a:t>
            </a:r>
            <a:r>
              <a:rPr lang="el-GR" sz="1600" b="1">
                <a:solidFill>
                  <a:schemeClr val="accent2"/>
                </a:solidFill>
              </a:rPr>
              <a:t> και τελείωμα στα 26-29 </a:t>
            </a:r>
            <a:r>
              <a:rPr lang="en-US" sz="1600" b="1">
                <a:solidFill>
                  <a:schemeClr val="accent2"/>
                </a:solidFill>
              </a:rPr>
              <a:t>kHz.</a:t>
            </a:r>
            <a:endParaRPr lang="el-GR" sz="1600" b="1">
              <a:solidFill>
                <a:schemeClr val="accent2"/>
              </a:solidFill>
            </a:endParaRPr>
          </a:p>
        </p:txBody>
      </p:sp>
      <p:sp>
        <p:nvSpPr>
          <p:cNvPr id="26" name="Text Box 6"/>
          <p:cNvSpPr txBox="1">
            <a:spLocks noChangeArrowheads="1"/>
          </p:cNvSpPr>
          <p:nvPr/>
        </p:nvSpPr>
        <p:spPr bwMode="auto">
          <a:xfrm>
            <a:off x="4652682" y="2018262"/>
            <a:ext cx="439248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Βιότοπος</a:t>
            </a:r>
            <a:r>
              <a:rPr lang="el-GR" sz="1600" b="1">
                <a:solidFill>
                  <a:schemeClr val="accent2"/>
                </a:solidFill>
              </a:rPr>
              <a:t>: Γενικά προτιμά χαμηλά υψόμετρα</a:t>
            </a:r>
            <a:r>
              <a:rPr lang="en-US" sz="1600" b="1">
                <a:solidFill>
                  <a:schemeClr val="accent2"/>
                </a:solidFill>
              </a:rPr>
              <a:t> (&lt;800 m)</a:t>
            </a:r>
            <a:r>
              <a:rPr lang="el-GR" sz="1600" b="1">
                <a:solidFill>
                  <a:schemeClr val="accent2"/>
                </a:solidFill>
              </a:rPr>
              <a:t> και δάση, κυρίως φυλλοβόλα με μικρά επίπεδα εδαφικής φυτοκάλυψης. </a:t>
            </a:r>
          </a:p>
        </p:txBody>
      </p:sp>
      <p:sp>
        <p:nvSpPr>
          <p:cNvPr id="27" name="Text Box 6"/>
          <p:cNvSpPr txBox="1">
            <a:spLocks noChangeArrowheads="1"/>
          </p:cNvSpPr>
          <p:nvPr/>
        </p:nvSpPr>
        <p:spPr bwMode="auto">
          <a:xfrm>
            <a:off x="4644008" y="3013985"/>
            <a:ext cx="4392488" cy="2800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Αποικίες</a:t>
            </a:r>
            <a:r>
              <a:rPr lang="el-GR" sz="1600" b="1">
                <a:solidFill>
                  <a:schemeClr val="accent2"/>
                </a:solidFill>
              </a:rPr>
              <a:t>: Οι </a:t>
            </a:r>
            <a:r>
              <a:rPr lang="el-GR" sz="1600" b="1">
                <a:solidFill>
                  <a:srgbClr val="C00000"/>
                </a:solidFill>
              </a:rPr>
              <a:t>αναπαραγωγικές</a:t>
            </a:r>
            <a:r>
              <a:rPr lang="el-GR" sz="1600" b="1">
                <a:solidFill>
                  <a:schemeClr val="accent2"/>
                </a:solidFill>
              </a:rPr>
              <a:t> σε σπήλαια που περιέχουν έως και 8000 άτομα με ελάχιστα αρσενικά. Κουρνιάζει με άλλα είδη του γένους, καθώς και είδη των Οικ. </a:t>
            </a:r>
            <a:r>
              <a:rPr lang="en-US" sz="1600" b="1">
                <a:solidFill>
                  <a:schemeClr val="accent2"/>
                </a:solidFill>
              </a:rPr>
              <a:t>Rhinolophidae </a:t>
            </a:r>
            <a:r>
              <a:rPr lang="el-GR" sz="1600" b="1">
                <a:solidFill>
                  <a:schemeClr val="accent2"/>
                </a:solidFill>
              </a:rPr>
              <a:t>και </a:t>
            </a:r>
            <a:r>
              <a:rPr lang="en-US" sz="1600" b="1">
                <a:solidFill>
                  <a:schemeClr val="accent2"/>
                </a:solidFill>
              </a:rPr>
              <a:t>Miniopteridae</a:t>
            </a:r>
            <a:r>
              <a:rPr lang="el-GR" sz="1600" b="1">
                <a:solidFill>
                  <a:schemeClr val="accent2"/>
                </a:solidFill>
              </a:rPr>
              <a:t>. Τα αρσενικά κουρνιάζουν σε άλλες θέσεις, ακόμα και κοντά στα θηλυκά. Οι </a:t>
            </a:r>
            <a:r>
              <a:rPr lang="el-GR" sz="1600" b="1">
                <a:solidFill>
                  <a:srgbClr val="C00000"/>
                </a:solidFill>
              </a:rPr>
              <a:t>χειμερινές </a:t>
            </a:r>
            <a:r>
              <a:rPr lang="el-GR" sz="1600" b="1">
                <a:solidFill>
                  <a:schemeClr val="accent2"/>
                </a:solidFill>
              </a:rPr>
              <a:t>αποικίες είναι συνήθως σπήλαια, ορυχεία, κελάρια. Δεν συναθροίζονται άτομα, συνήθως μονήρη σε σχισμές βράχων και κτισμάτων. </a:t>
            </a:r>
          </a:p>
        </p:txBody>
      </p:sp>
      <p:sp>
        <p:nvSpPr>
          <p:cNvPr id="28" name="Text Box 6"/>
          <p:cNvSpPr txBox="1">
            <a:spLocks noChangeArrowheads="1"/>
          </p:cNvSpPr>
          <p:nvPr/>
        </p:nvSpPr>
        <p:spPr bwMode="auto">
          <a:xfrm>
            <a:off x="4652682" y="5733256"/>
            <a:ext cx="4392488"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err="1">
                <a:solidFill>
                  <a:srgbClr val="C00000"/>
                </a:solidFill>
              </a:rPr>
              <a:t>Τροφοληψία</a:t>
            </a:r>
            <a:r>
              <a:rPr lang="el-GR" sz="1600" b="1">
                <a:solidFill>
                  <a:schemeClr val="accent2"/>
                </a:solidFill>
              </a:rPr>
              <a:t>: Συλλαμβάνει θηράματα, από το έδαφος. Πετά χαμηλά με το κεφάλι προς τα κάτω. Κυρίως εδαφόβια, έρποντα αρθρόποδα, όπως σκαθάρια, αράχνες κ.ά.</a:t>
            </a:r>
          </a:p>
        </p:txBody>
      </p:sp>
    </p:spTree>
    <p:extLst>
      <p:ext uri="{BB962C8B-B14F-4D97-AF65-F5344CB8AC3E}">
        <p14:creationId xmlns:p14="http://schemas.microsoft.com/office/powerpoint/2010/main" val="77176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18" grpId="0"/>
      <p:bldP spid="25" grpId="0"/>
      <p:bldP spid="26" grpId="0"/>
      <p:bldP spid="27" grpId="0"/>
      <p:bldP spid="2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6"/>
          <p:cNvSpPr txBox="1">
            <a:spLocks noChangeArrowheads="1"/>
          </p:cNvSpPr>
          <p:nvPr/>
        </p:nvSpPr>
        <p:spPr bwMode="auto">
          <a:xfrm>
            <a:off x="276920" y="1444714"/>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333399"/>
                </a:solidFill>
              </a:rPr>
              <a:t> Εξάπλωση στην Ευρώπη</a:t>
            </a:r>
            <a:endParaRPr lang="en-US" sz="2000" b="1" i="1">
              <a:solidFill>
                <a:srgbClr val="C00000"/>
              </a:solidFill>
            </a:endParaRPr>
          </a:p>
        </p:txBody>
      </p:sp>
      <p:sp>
        <p:nvSpPr>
          <p:cNvPr id="8"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sz="2800" b="1">
                <a:solidFill>
                  <a:srgbClr val="800000"/>
                </a:solidFill>
              </a:rPr>
              <a:t>O</a:t>
            </a:r>
            <a:r>
              <a:rPr lang="el-GR" sz="2800" b="1" err="1">
                <a:solidFill>
                  <a:srgbClr val="800000"/>
                </a:solidFill>
              </a:rPr>
              <a:t>ικ</a:t>
            </a:r>
            <a:r>
              <a:rPr lang="en-US" sz="2800" b="1">
                <a:solidFill>
                  <a:srgbClr val="800000"/>
                </a:solidFill>
              </a:rPr>
              <a:t>. Vespertilionidae</a:t>
            </a:r>
            <a:endParaRPr lang="el-GR" b="1">
              <a:solidFill>
                <a:srgbClr val="000000"/>
              </a:solidFill>
            </a:endParaRPr>
          </a:p>
        </p:txBody>
      </p:sp>
      <p:sp>
        <p:nvSpPr>
          <p:cNvPr id="10" name="Ορθογώνιο 9"/>
          <p:cNvSpPr/>
          <p:nvPr/>
        </p:nvSpPr>
        <p:spPr>
          <a:xfrm>
            <a:off x="-108521" y="836712"/>
            <a:ext cx="4680521"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P. </a:t>
            </a:r>
            <a:r>
              <a:rPr lang="en-US" sz="1700" b="1" i="1" err="1">
                <a:solidFill>
                  <a:srgbClr val="C00000"/>
                </a:solidFill>
              </a:rPr>
              <a:t>auritus</a:t>
            </a:r>
            <a:endParaRPr lang="en-US" sz="1700" b="1">
              <a:solidFill>
                <a:srgbClr val="C00000"/>
              </a:solidFill>
            </a:endParaRPr>
          </a:p>
        </p:txBody>
      </p:sp>
      <p:sp>
        <p:nvSpPr>
          <p:cNvPr id="11" name="Ορθογώνιο 10"/>
          <p:cNvSpPr/>
          <p:nvPr/>
        </p:nvSpPr>
        <p:spPr>
          <a:xfrm>
            <a:off x="4499991" y="836712"/>
            <a:ext cx="4680521" cy="484748"/>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700" b="1" i="1">
                <a:solidFill>
                  <a:srgbClr val="C00000"/>
                </a:solidFill>
              </a:rPr>
              <a:t>M. </a:t>
            </a:r>
            <a:r>
              <a:rPr lang="en-US" sz="1700" b="1" i="1" err="1">
                <a:solidFill>
                  <a:srgbClr val="C00000"/>
                </a:solidFill>
              </a:rPr>
              <a:t>myotis</a:t>
            </a:r>
            <a:endParaRPr lang="en-US" sz="1700" b="1">
              <a:solidFill>
                <a:srgbClr val="C00000"/>
              </a:solidFill>
            </a:endParaRPr>
          </a:p>
        </p:txBody>
      </p:sp>
      <p:pic>
        <p:nvPicPr>
          <p:cNvPr id="7170" name="Picture 2" descr="J:\1.Πανεπιστήμιο\Διδασκαλία\Προπτυχιακά\Πανίδα της Ελλάδος\source files\Bat Plecotus dist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988839"/>
            <a:ext cx="4197084" cy="42835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71" name="Picture 3" descr="J:\1.Πανεπιστήμιο\Διδασκαλία\Προπτυχιακά\Πανίδα της Ελλάδος\source files\Bat Myotis dist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5585" y="1988838"/>
            <a:ext cx="4310911" cy="42835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230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5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1"/>
                                        </p:tgtEl>
                                        <p:attrNameLst>
                                          <p:attrName>style.visibility</p:attrName>
                                        </p:attrNameLst>
                                      </p:cBhvr>
                                      <p:to>
                                        <p:strVal val="visible"/>
                                      </p:to>
                                    </p:set>
                                    <p:animEffect transition="in" filter="fade">
                                      <p:cBhvr>
                                        <p:cTn id="17" dur="5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Τάξη Λαγόμορφα: Διαφορές από Τρωκτικά</a:t>
            </a:r>
            <a:endParaRPr lang="el-GR" b="1">
              <a:solidFill>
                <a:srgbClr val="000000"/>
              </a:solidFill>
            </a:endParaRPr>
          </a:p>
        </p:txBody>
      </p:sp>
      <p:sp>
        <p:nvSpPr>
          <p:cNvPr id="7" name="Text Box 6"/>
          <p:cNvSpPr txBox="1">
            <a:spLocks noChangeArrowheads="1"/>
          </p:cNvSpPr>
          <p:nvPr/>
        </p:nvSpPr>
        <p:spPr bwMode="auto">
          <a:xfrm>
            <a:off x="86635" y="1124744"/>
            <a:ext cx="88058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chemeClr val="accent2"/>
                </a:solidFill>
              </a:rPr>
              <a:t> Τα Λαγόμορφα φέρουν δύο ζεύγη κοπτήρων στην άνω γνάθο, ενώ τα Τρωκτικά ένα.</a:t>
            </a:r>
          </a:p>
        </p:txBody>
      </p:sp>
      <p:sp>
        <p:nvSpPr>
          <p:cNvPr id="9" name="Text Box 6"/>
          <p:cNvSpPr txBox="1">
            <a:spLocks noChangeArrowheads="1"/>
          </p:cNvSpPr>
          <p:nvPr/>
        </p:nvSpPr>
        <p:spPr bwMode="auto">
          <a:xfrm>
            <a:off x="86635" y="2005796"/>
            <a:ext cx="880584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chemeClr val="accent2"/>
                </a:solidFill>
              </a:rPr>
              <a:t> Στα Λαγόμορφα, το εύρος της υπερώας είναι μεγαλύτερο από ό</a:t>
            </a:r>
            <a:r>
              <a:rPr lang="en-US" b="1">
                <a:solidFill>
                  <a:schemeClr val="accent2"/>
                </a:solidFill>
              </a:rPr>
              <a:t>,</a:t>
            </a:r>
            <a:r>
              <a:rPr lang="el-GR" b="1">
                <a:solidFill>
                  <a:schemeClr val="accent2"/>
                </a:solidFill>
              </a:rPr>
              <a:t>τι η απόσταση μεταξύ των οδοντικών σειρών στην κάτω γνάθο, ενώ στα Τρωκτικά αντίθετα.</a:t>
            </a:r>
            <a:endParaRPr lang="el-GR" b="1">
              <a:solidFill>
                <a:srgbClr val="C00000"/>
              </a:solidFill>
            </a:endParaRPr>
          </a:p>
        </p:txBody>
      </p:sp>
      <p:sp>
        <p:nvSpPr>
          <p:cNvPr id="10" name="Text Box 6"/>
          <p:cNvSpPr txBox="1">
            <a:spLocks noChangeArrowheads="1"/>
          </p:cNvSpPr>
          <p:nvPr/>
        </p:nvSpPr>
        <p:spPr bwMode="auto">
          <a:xfrm>
            <a:off x="107504" y="2886848"/>
            <a:ext cx="87849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chemeClr val="accent2"/>
                </a:solidFill>
              </a:rPr>
              <a:t> Η υπερώα στα Λαγόμορφα φέρει πολλές εγκάρσιες πτυχώσεις, ενώ στα Τρωκτικά συγκριτικά λιγότερες.</a:t>
            </a:r>
            <a:endParaRPr lang="el-GR" b="1">
              <a:solidFill>
                <a:srgbClr val="C00000"/>
              </a:solidFill>
            </a:endParaRPr>
          </a:p>
        </p:txBody>
      </p:sp>
      <p:sp>
        <p:nvSpPr>
          <p:cNvPr id="8" name="Text Box 6"/>
          <p:cNvSpPr txBox="1">
            <a:spLocks noChangeArrowheads="1"/>
          </p:cNvSpPr>
          <p:nvPr/>
        </p:nvSpPr>
        <p:spPr bwMode="auto">
          <a:xfrm>
            <a:off x="107504" y="5530006"/>
            <a:ext cx="8784976"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chemeClr val="accent2"/>
                </a:solidFill>
              </a:rPr>
              <a:t> Τα Λαγόμορφα δεν μπορούν να χειριστούν την τροφή με τα πρόσθια άκρα, τα οπίσθια πόδια είναι σημαντικά μακρύτερα από τα πρόσθια και φυσικά τα Λαγόμορφα φέρουν πολύ μεγάλα αυτιά. </a:t>
            </a:r>
            <a:endParaRPr lang="el-GR" b="1">
              <a:solidFill>
                <a:srgbClr val="C00000"/>
              </a:solidFill>
            </a:endParaRPr>
          </a:p>
        </p:txBody>
      </p:sp>
      <p:sp>
        <p:nvSpPr>
          <p:cNvPr id="11" name="Text Box 6"/>
          <p:cNvSpPr txBox="1">
            <a:spLocks noChangeArrowheads="1"/>
          </p:cNvSpPr>
          <p:nvPr/>
        </p:nvSpPr>
        <p:spPr bwMode="auto">
          <a:xfrm>
            <a:off x="107504" y="3767900"/>
            <a:ext cx="87849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chemeClr val="accent2"/>
                </a:solidFill>
              </a:rPr>
              <a:t> Η προγόμφιοι-γομφίοι των Λαγόμορφων φέρουν μόνο δύο εγκάρσιες αύλακες, ενώ στα Τρωκτικά περισσότερες.</a:t>
            </a:r>
            <a:endParaRPr lang="el-GR" b="1">
              <a:solidFill>
                <a:srgbClr val="C00000"/>
              </a:solidFill>
            </a:endParaRPr>
          </a:p>
        </p:txBody>
      </p:sp>
      <p:sp>
        <p:nvSpPr>
          <p:cNvPr id="12" name="Text Box 6"/>
          <p:cNvSpPr txBox="1">
            <a:spLocks noChangeArrowheads="1"/>
          </p:cNvSpPr>
          <p:nvPr/>
        </p:nvSpPr>
        <p:spPr bwMode="auto">
          <a:xfrm>
            <a:off x="107504" y="4648952"/>
            <a:ext cx="87849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b="1">
                <a:solidFill>
                  <a:schemeClr val="accent2"/>
                </a:solidFill>
              </a:rPr>
              <a:t> Στα Λαγόμορφα το πέλμα των ποδιών καλύπτεται από ιδιόμορφες τρίχες τετράγωνης διατομής, ενώ στα Τρωκτικά όχι.</a:t>
            </a:r>
            <a:endParaRPr lang="el-GR" b="1">
              <a:solidFill>
                <a:srgbClr val="C00000"/>
              </a:solidFill>
            </a:endParaRPr>
          </a:p>
        </p:txBody>
      </p:sp>
    </p:spTree>
    <p:extLst>
      <p:ext uri="{BB962C8B-B14F-4D97-AF65-F5344CB8AC3E}">
        <p14:creationId xmlns:p14="http://schemas.microsoft.com/office/powerpoint/2010/main" val="138156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8"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Leporidae</a:t>
            </a:r>
            <a:r>
              <a:rPr lang="el-GR" sz="2800" b="1">
                <a:solidFill>
                  <a:srgbClr val="800000"/>
                </a:solidFill>
              </a:rPr>
              <a:t>: Γεν. χαρακτηριστικά</a:t>
            </a:r>
            <a:endParaRPr lang="el-GR" b="1">
              <a:solidFill>
                <a:srgbClr val="000000"/>
              </a:solidFill>
            </a:endParaRPr>
          </a:p>
        </p:txBody>
      </p:sp>
      <p:sp>
        <p:nvSpPr>
          <p:cNvPr id="7" name="Text Box 6"/>
          <p:cNvSpPr txBox="1">
            <a:spLocks noChangeArrowheads="1"/>
          </p:cNvSpPr>
          <p:nvPr/>
        </p:nvSpPr>
        <p:spPr bwMode="auto">
          <a:xfrm>
            <a:off x="179512" y="1052736"/>
            <a:ext cx="85849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a:t>
            </a:r>
            <a:r>
              <a:rPr lang="el-GR" sz="2000" b="1">
                <a:solidFill>
                  <a:srgbClr val="C00000"/>
                </a:solidFill>
              </a:rPr>
              <a:t>Γεωγραφική εξάπλωση</a:t>
            </a:r>
            <a:r>
              <a:rPr lang="el-GR" sz="2000" b="1">
                <a:solidFill>
                  <a:srgbClr val="333399"/>
                </a:solidFill>
              </a:rPr>
              <a:t>: Παγκόσμια. Έχει εισαχθεί σε Αυστραλία, Νέα Ζηλανδία και Ν. Αμερική.  2 γένη και 3 είδη στην Ευρώπη. </a:t>
            </a:r>
            <a:endParaRPr lang="en-GB" sz="2000" b="1">
              <a:solidFill>
                <a:srgbClr val="333399"/>
              </a:solidFill>
            </a:endParaRPr>
          </a:p>
        </p:txBody>
      </p:sp>
      <p:sp>
        <p:nvSpPr>
          <p:cNvPr id="8" name="Text Box 6"/>
          <p:cNvSpPr txBox="1">
            <a:spLocks noChangeArrowheads="1"/>
          </p:cNvSpPr>
          <p:nvPr/>
        </p:nvSpPr>
        <p:spPr bwMode="auto">
          <a:xfrm>
            <a:off x="179512" y="1732746"/>
            <a:ext cx="856895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Εδαφόβιοι οργανισμοί, αποκλειστικά φυτοφάγοι.</a:t>
            </a:r>
            <a:endParaRPr lang="en-GB" sz="2000" b="1">
              <a:solidFill>
                <a:srgbClr val="333399"/>
              </a:solidFill>
            </a:endParaRPr>
          </a:p>
        </p:txBody>
      </p:sp>
      <p:sp>
        <p:nvSpPr>
          <p:cNvPr id="10" name="Text Box 6"/>
          <p:cNvSpPr txBox="1">
            <a:spLocks noChangeArrowheads="1"/>
          </p:cNvSpPr>
          <p:nvPr/>
        </p:nvSpPr>
        <p:spPr bwMode="auto">
          <a:xfrm>
            <a:off x="179512" y="2852936"/>
            <a:ext cx="8539792"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Βασικό χαρακτηριστικό είναι τα δύο ζεύγη κοπτήρων, το δεύτερο εκ των οποίων είναι σημαντικά μικρότερο. Τόσο οι κοπτήρες όσο και τα υπόλοιπα δόντια δεν φέρουν ρίζες. Διάστημα μεταξύ κοπτήρων – </a:t>
            </a:r>
            <a:r>
              <a:rPr lang="el-GR" sz="2000" b="1" err="1">
                <a:solidFill>
                  <a:srgbClr val="333399"/>
                </a:solidFill>
              </a:rPr>
              <a:t>προγόμφιων</a:t>
            </a:r>
            <a:r>
              <a:rPr lang="el-GR" sz="2000" b="1">
                <a:solidFill>
                  <a:srgbClr val="333399"/>
                </a:solidFill>
              </a:rPr>
              <a:t>. </a:t>
            </a:r>
            <a:endParaRPr lang="en-GB" sz="2000" b="1">
              <a:solidFill>
                <a:srgbClr val="333399"/>
              </a:solidFill>
            </a:endParaRPr>
          </a:p>
        </p:txBody>
      </p:sp>
      <p:sp>
        <p:nvSpPr>
          <p:cNvPr id="15" name="Text Box 6"/>
          <p:cNvSpPr txBox="1">
            <a:spLocks noChangeArrowheads="1"/>
          </p:cNvSpPr>
          <p:nvPr/>
        </p:nvSpPr>
        <p:spPr bwMode="auto">
          <a:xfrm>
            <a:off x="271173" y="4943490"/>
            <a:ext cx="3652755" cy="861774"/>
          </a:xfrm>
          <a:prstGeom prst="rect">
            <a:avLst/>
          </a:prstGeom>
          <a:solidFill>
            <a:schemeClr val="accent2">
              <a:alpha val="19000"/>
            </a:schemeClr>
          </a:solidFill>
          <a:ln>
            <a:solidFill>
              <a:schemeClr val="tx2"/>
            </a:solidFill>
          </a:ln>
          <a:effectLst/>
        </p:spPr>
        <p:txBody>
          <a:bodyPr wrap="square">
            <a:spAutoFit/>
          </a:bodyPr>
          <a:lstStyle/>
          <a:p>
            <a:pPr algn="ctr" fontAlgn="base">
              <a:spcBef>
                <a:spcPct val="0"/>
              </a:spcBef>
              <a:spcAft>
                <a:spcPct val="0"/>
              </a:spcAft>
            </a:pPr>
            <a:r>
              <a:rPr lang="el-GR" sz="2500" b="1">
                <a:solidFill>
                  <a:srgbClr val="C00000"/>
                </a:solidFill>
              </a:rPr>
              <a:t>Οδοντικός τύπος:</a:t>
            </a:r>
          </a:p>
          <a:p>
            <a:pPr algn="ctr" fontAlgn="base">
              <a:spcBef>
                <a:spcPct val="0"/>
              </a:spcBef>
              <a:spcAft>
                <a:spcPct val="0"/>
              </a:spcAft>
            </a:pPr>
            <a:r>
              <a:rPr lang="el-GR" sz="2500" b="1">
                <a:solidFill>
                  <a:srgbClr val="C00000"/>
                </a:solidFill>
              </a:rPr>
              <a:t>2/1   0/0   3/2   3/3 = 28</a:t>
            </a:r>
          </a:p>
        </p:txBody>
      </p:sp>
      <p:sp>
        <p:nvSpPr>
          <p:cNvPr id="12" name="Text Box 6"/>
          <p:cNvSpPr txBox="1">
            <a:spLocks noChangeArrowheads="1"/>
          </p:cNvSpPr>
          <p:nvPr/>
        </p:nvSpPr>
        <p:spPr bwMode="auto">
          <a:xfrm>
            <a:off x="179512" y="2132856"/>
            <a:ext cx="853979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Ιδιαίτερα αναπτυγμένες αισθήσεις: Μάτια τοποθετημένα στα πλάγια για περιμετρική όραση, μεγάλα αυτιά και δυνατή όσφρηση</a:t>
            </a:r>
            <a:r>
              <a:rPr lang="en-US" sz="2000" b="1">
                <a:solidFill>
                  <a:srgbClr val="333399"/>
                </a:solidFill>
              </a:rPr>
              <a:t>. </a:t>
            </a:r>
            <a:endParaRPr lang="en-GB" sz="2000" b="1">
              <a:solidFill>
                <a:srgbClr val="333399"/>
              </a:solidFill>
            </a:endParaRPr>
          </a:p>
        </p:txBody>
      </p:sp>
      <p:pic>
        <p:nvPicPr>
          <p:cNvPr id="1026" name="Picture 2" descr="C:\Users\Τια Βάσω\Documents\Οι σαρώσεις μου\Leporidae sku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797" y="4489683"/>
            <a:ext cx="4814309" cy="21104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Ορθογώνιο 2"/>
          <p:cNvSpPr/>
          <p:nvPr/>
        </p:nvSpPr>
        <p:spPr>
          <a:xfrm>
            <a:off x="271173" y="4203706"/>
            <a:ext cx="4572000" cy="707886"/>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Tx/>
              <a:buChar char="•"/>
            </a:pPr>
            <a:r>
              <a:rPr lang="el-GR" sz="2000" b="1">
                <a:solidFill>
                  <a:srgbClr val="333399"/>
                </a:solidFill>
              </a:rPr>
              <a:t> Προγόμφιοι – γομφίοι με δύο εγκάρσια αυλάκια.</a:t>
            </a:r>
          </a:p>
        </p:txBody>
      </p:sp>
      <p:pic>
        <p:nvPicPr>
          <p:cNvPr id="1030" name="Picture 6" descr="http://www.utep.edu/leb/pleistNM/images/sylvilagusupper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4294154"/>
            <a:ext cx="2808312" cy="2519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06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par>
                                <p:cTn id="34" presetID="10" presetClass="exit" presetSubtype="0" fill="hold" nodeType="withEffect">
                                  <p:stCondLst>
                                    <p:cond delay="0"/>
                                  </p:stCondLst>
                                  <p:childTnLst>
                                    <p:animEffect transition="out" filter="fade">
                                      <p:cBhvr>
                                        <p:cTn id="35" dur="500"/>
                                        <p:tgtEl>
                                          <p:spTgt spid="1026"/>
                                        </p:tgtEl>
                                      </p:cBhvr>
                                    </p:animEffect>
                                    <p:set>
                                      <p:cBhvr>
                                        <p:cTn id="36" dur="1" fill="hold">
                                          <p:stCondLst>
                                            <p:cond delay="499"/>
                                          </p:stCondLst>
                                        </p:cTn>
                                        <p:tgtEl>
                                          <p:spTgt spid="1026"/>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030"/>
                                        </p:tgtEl>
                                        <p:attrNameLst>
                                          <p:attrName>style.visibility</p:attrName>
                                        </p:attrNameLst>
                                      </p:cBhvr>
                                      <p:to>
                                        <p:strVal val="visible"/>
                                      </p:to>
                                    </p:set>
                                    <p:animEffect transition="in" filter="fade">
                                      <p:cBhvr>
                                        <p:cTn id="3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5" grpId="0" animBg="1"/>
      <p:bldP spid="1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6"/>
          <p:cNvSpPr txBox="1">
            <a:spLocks noChangeArrowheads="1"/>
          </p:cNvSpPr>
          <p:nvPr/>
        </p:nvSpPr>
        <p:spPr bwMode="auto">
          <a:xfrm>
            <a:off x="35497" y="1257964"/>
            <a:ext cx="4392488"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2000" b="1">
                <a:solidFill>
                  <a:srgbClr val="C00000"/>
                </a:solidFill>
              </a:rPr>
              <a:t> Διατροφή</a:t>
            </a:r>
            <a:r>
              <a:rPr lang="el-GR" sz="2000" b="1">
                <a:solidFill>
                  <a:srgbClr val="333399"/>
                </a:solidFill>
              </a:rPr>
              <a:t>: </a:t>
            </a:r>
            <a:r>
              <a:rPr lang="el-GR" sz="2000" b="1">
                <a:solidFill>
                  <a:srgbClr val="00B050"/>
                </a:solidFill>
              </a:rPr>
              <a:t>Ιδιαίτερο γνώρισμα: </a:t>
            </a:r>
            <a:r>
              <a:rPr lang="el-GR" sz="2000" b="1" err="1">
                <a:solidFill>
                  <a:srgbClr val="333399"/>
                </a:solidFill>
              </a:rPr>
              <a:t>Επαναπρόσληψη</a:t>
            </a:r>
            <a:r>
              <a:rPr lang="el-GR" sz="2000" b="1">
                <a:solidFill>
                  <a:srgbClr val="333399"/>
                </a:solidFill>
              </a:rPr>
              <a:t> θρεπτικών συστατικών από τα κόπρανα (</a:t>
            </a:r>
            <a:r>
              <a:rPr lang="en-US" sz="2000" b="1">
                <a:solidFill>
                  <a:srgbClr val="333399"/>
                </a:solidFill>
              </a:rPr>
              <a:t>refection).</a:t>
            </a:r>
            <a:r>
              <a:rPr lang="el-GR" sz="2000" b="1">
                <a:solidFill>
                  <a:srgbClr val="333399"/>
                </a:solidFill>
              </a:rPr>
              <a:t>  Το πεπτικό σύστημα είναι προσαρμοσμένο στο να επεξεργάζεται μεγάλες ποσότητες φυτικής τροφής. Διαθέτει τυφλό έντερο, το οποίο περιέχει βακτήρια για τον μεταβολισμό της κυτταρίνης. Δύο είδη κοπράνων, το ένα εκ των οποίων αφορά σε μαλακά, γλοιώδη, σκουρόχρωμα, που προσλαμβάνονται κατευθείαν από τον πρωκτό και μέσω του πεπτικού συστήματος, απελευθερώνονται σε 2</a:t>
            </a:r>
            <a:r>
              <a:rPr lang="el-GR" sz="2000" b="1" baseline="30000">
                <a:solidFill>
                  <a:srgbClr val="333399"/>
                </a:solidFill>
              </a:rPr>
              <a:t>ο</a:t>
            </a:r>
            <a:r>
              <a:rPr lang="el-GR" sz="2000" b="1">
                <a:solidFill>
                  <a:srgbClr val="333399"/>
                </a:solidFill>
              </a:rPr>
              <a:t> χρόνο σημαντικά θρεπτικά συστατικά (π.χ. βιταμίνες Β).</a:t>
            </a:r>
          </a:p>
        </p:txBody>
      </p:sp>
      <p:sp>
        <p:nvSpPr>
          <p:cNvPr id="6" name="Text Box 2"/>
          <p:cNvSpPr txBox="1">
            <a:spLocks noChangeArrowheads="1"/>
          </p:cNvSpPr>
          <p:nvPr/>
        </p:nvSpPr>
        <p:spPr bwMode="auto">
          <a:xfrm>
            <a:off x="755650" y="476250"/>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Leporidae</a:t>
            </a:r>
            <a:r>
              <a:rPr lang="el-GR" sz="2800" b="1">
                <a:solidFill>
                  <a:srgbClr val="800000"/>
                </a:solidFill>
              </a:rPr>
              <a:t>: Γεν. χαρακτηριστικά</a:t>
            </a:r>
            <a:endParaRPr lang="el-GR" b="1">
              <a:solidFill>
                <a:srgbClr val="000000"/>
              </a:solidFill>
            </a:endParaRPr>
          </a:p>
        </p:txBody>
      </p:sp>
      <p:pic>
        <p:nvPicPr>
          <p:cNvPr id="2050" name="Picture 2" descr="C:\Users\Τια Βάσω\Documents\Οι σαρώσεις μου\Digestive system lagomorpha.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0270" y="1600200"/>
            <a:ext cx="3970202" cy="470912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81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755650" y="332656"/>
            <a:ext cx="7561263" cy="523220"/>
          </a:xfrm>
          <a:prstGeom prst="rect">
            <a:avLst/>
          </a:prstGeom>
          <a:noFill/>
          <a:ln w="38100" cmpd="dbl">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l-GR" sz="2800" b="1">
                <a:solidFill>
                  <a:srgbClr val="800000"/>
                </a:solidFill>
              </a:rPr>
              <a:t>Οικ. </a:t>
            </a:r>
            <a:r>
              <a:rPr lang="en-US" sz="2800" b="1" err="1">
                <a:solidFill>
                  <a:srgbClr val="800000"/>
                </a:solidFill>
              </a:rPr>
              <a:t>Leporidae</a:t>
            </a:r>
            <a:r>
              <a:rPr lang="el-GR" sz="2800" b="1">
                <a:solidFill>
                  <a:srgbClr val="800000"/>
                </a:solidFill>
              </a:rPr>
              <a:t>: Λαγοί, Κουνέλια</a:t>
            </a:r>
            <a:endParaRPr lang="el-GR" b="1">
              <a:solidFill>
                <a:srgbClr val="000000"/>
              </a:solidFill>
            </a:endParaRPr>
          </a:p>
        </p:txBody>
      </p:sp>
      <p:sp>
        <p:nvSpPr>
          <p:cNvPr id="5" name="Text Box 6"/>
          <p:cNvSpPr txBox="1">
            <a:spLocks noChangeArrowheads="1"/>
          </p:cNvSpPr>
          <p:nvPr/>
        </p:nvSpPr>
        <p:spPr bwMode="auto">
          <a:xfrm>
            <a:off x="276920" y="941080"/>
            <a:ext cx="853979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fontAlgn="base">
              <a:spcBef>
                <a:spcPct val="0"/>
              </a:spcBef>
              <a:spcAft>
                <a:spcPct val="0"/>
              </a:spcAft>
              <a:buFontTx/>
              <a:buChar char="•"/>
            </a:pPr>
            <a:r>
              <a:rPr lang="el-GR" sz="2000" b="1">
                <a:solidFill>
                  <a:srgbClr val="333399"/>
                </a:solidFill>
              </a:rPr>
              <a:t>  Ελλάδα: </a:t>
            </a:r>
            <a:r>
              <a:rPr lang="el-GR" sz="2000" b="1">
                <a:solidFill>
                  <a:srgbClr val="C00000"/>
                </a:solidFill>
              </a:rPr>
              <a:t>2</a:t>
            </a:r>
            <a:r>
              <a:rPr lang="en-US" sz="2000" b="1">
                <a:solidFill>
                  <a:srgbClr val="C00000"/>
                </a:solidFill>
              </a:rPr>
              <a:t> </a:t>
            </a:r>
            <a:r>
              <a:rPr lang="el-GR" sz="2000" b="1">
                <a:solidFill>
                  <a:srgbClr val="C00000"/>
                </a:solidFill>
              </a:rPr>
              <a:t>Γένη</a:t>
            </a:r>
            <a:r>
              <a:rPr lang="el-GR" sz="2000" b="1">
                <a:solidFill>
                  <a:srgbClr val="333399"/>
                </a:solidFill>
              </a:rPr>
              <a:t> </a:t>
            </a:r>
            <a:r>
              <a:rPr lang="el-GR" sz="2000" b="1">
                <a:solidFill>
                  <a:srgbClr val="C00000"/>
                </a:solidFill>
              </a:rPr>
              <a:t>&amp; Είδη</a:t>
            </a:r>
            <a:endParaRPr lang="en-US" sz="2000" b="1" i="1">
              <a:solidFill>
                <a:srgbClr val="C00000"/>
              </a:solidFill>
            </a:endParaRPr>
          </a:p>
        </p:txBody>
      </p:sp>
      <p:sp>
        <p:nvSpPr>
          <p:cNvPr id="7" name="Ορθογώνιο 6"/>
          <p:cNvSpPr/>
          <p:nvPr/>
        </p:nvSpPr>
        <p:spPr>
          <a:xfrm>
            <a:off x="4536280" y="1197174"/>
            <a:ext cx="4607719" cy="461665"/>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sz="1600" b="1" i="1" err="1">
                <a:solidFill>
                  <a:srgbClr val="C00000"/>
                </a:solidFill>
              </a:rPr>
              <a:t>Oryctolagus</a:t>
            </a:r>
            <a:r>
              <a:rPr lang="en-US" sz="1600" b="1" i="1">
                <a:solidFill>
                  <a:srgbClr val="C00000"/>
                </a:solidFill>
              </a:rPr>
              <a:t> </a:t>
            </a:r>
            <a:r>
              <a:rPr lang="en-US" sz="1600" b="1" i="1" err="1">
                <a:solidFill>
                  <a:srgbClr val="C00000"/>
                </a:solidFill>
              </a:rPr>
              <a:t>cuniculus</a:t>
            </a:r>
            <a:r>
              <a:rPr lang="en-US" sz="1600" b="1" i="1">
                <a:solidFill>
                  <a:srgbClr val="C00000"/>
                </a:solidFill>
              </a:rPr>
              <a:t> </a:t>
            </a:r>
            <a:r>
              <a:rPr lang="el-GR" sz="1600" b="1" i="1">
                <a:solidFill>
                  <a:srgbClr val="C00000"/>
                </a:solidFill>
              </a:rPr>
              <a:t>– </a:t>
            </a:r>
            <a:r>
              <a:rPr lang="el-GR" sz="1600" b="1">
                <a:solidFill>
                  <a:srgbClr val="C00000"/>
                </a:solidFill>
              </a:rPr>
              <a:t>Αγριοκούνελο </a:t>
            </a:r>
            <a:r>
              <a:rPr lang="en-US" sz="1600" b="1">
                <a:solidFill>
                  <a:srgbClr val="C00000"/>
                </a:solidFill>
              </a:rPr>
              <a:t>– NE</a:t>
            </a:r>
          </a:p>
        </p:txBody>
      </p:sp>
      <p:sp>
        <p:nvSpPr>
          <p:cNvPr id="8" name="Ορθογώνιο 7"/>
          <p:cNvSpPr/>
          <p:nvPr/>
        </p:nvSpPr>
        <p:spPr>
          <a:xfrm>
            <a:off x="176659" y="1197174"/>
            <a:ext cx="4251325" cy="507831"/>
          </a:xfrm>
          <a:prstGeom prst="rect">
            <a:avLst/>
          </a:prstGeom>
        </p:spPr>
        <p:txBody>
          <a:bodyPr wrap="square">
            <a:spAutoFit/>
          </a:bodyPr>
          <a:lstStyle/>
          <a:p>
            <a:pPr marL="1588" indent="-1588" algn="ctr" fontAlgn="base">
              <a:lnSpc>
                <a:spcPct val="150000"/>
              </a:lnSpc>
              <a:spcBef>
                <a:spcPct val="0"/>
              </a:spcBef>
              <a:spcAft>
                <a:spcPct val="0"/>
              </a:spcAft>
              <a:tabLst>
                <a:tab pos="1257300" algn="l"/>
              </a:tabLst>
            </a:pPr>
            <a:r>
              <a:rPr lang="en-US" b="1" i="1" err="1">
                <a:solidFill>
                  <a:srgbClr val="C00000"/>
                </a:solidFill>
              </a:rPr>
              <a:t>Lepus</a:t>
            </a:r>
            <a:r>
              <a:rPr lang="en-US" b="1" i="1">
                <a:solidFill>
                  <a:srgbClr val="C00000"/>
                </a:solidFill>
              </a:rPr>
              <a:t> </a:t>
            </a:r>
            <a:r>
              <a:rPr lang="en-US" b="1" i="1" err="1">
                <a:solidFill>
                  <a:srgbClr val="C00000"/>
                </a:solidFill>
              </a:rPr>
              <a:t>europaeus</a:t>
            </a:r>
            <a:r>
              <a:rPr lang="en-US" b="1" i="1">
                <a:solidFill>
                  <a:srgbClr val="C00000"/>
                </a:solidFill>
              </a:rPr>
              <a:t> – </a:t>
            </a:r>
            <a:r>
              <a:rPr lang="el-GR" b="1">
                <a:solidFill>
                  <a:srgbClr val="C00000"/>
                </a:solidFill>
              </a:rPr>
              <a:t>Λαγός – ΝΕ</a:t>
            </a:r>
            <a:endParaRPr lang="en-US" b="1">
              <a:solidFill>
                <a:srgbClr val="C00000"/>
              </a:solidFill>
            </a:endParaRPr>
          </a:p>
        </p:txBody>
      </p:sp>
      <p:sp>
        <p:nvSpPr>
          <p:cNvPr id="15" name="Text Box 6"/>
          <p:cNvSpPr txBox="1">
            <a:spLocks noChangeArrowheads="1"/>
          </p:cNvSpPr>
          <p:nvPr/>
        </p:nvSpPr>
        <p:spPr bwMode="auto">
          <a:xfrm>
            <a:off x="42980" y="4437112"/>
            <a:ext cx="4392488"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rgbClr val="C00000"/>
                </a:solidFill>
              </a:rPr>
              <a:t> </a:t>
            </a:r>
            <a:r>
              <a:rPr lang="el-GR" sz="1600" b="1">
                <a:solidFill>
                  <a:schemeClr val="accent2"/>
                </a:solidFill>
              </a:rPr>
              <a:t>Μεγάλα αυτιά, μεγαλύτερα από το μήκος κεφαλιού και με μαύρο τελείωμα. Συγκριτικά πιο μεγαλόσωμο ζώο με μεγάλα οπίσθια άκρα. Η ουρά οριζόντια όταν τρέχει, όποτε η μαύρη ραχιαία επιφάνεια είναι ορατή.</a:t>
            </a:r>
          </a:p>
        </p:txBody>
      </p:sp>
      <p:sp>
        <p:nvSpPr>
          <p:cNvPr id="17" name="Text Box 6"/>
          <p:cNvSpPr txBox="1">
            <a:spLocks noChangeArrowheads="1"/>
          </p:cNvSpPr>
          <p:nvPr/>
        </p:nvSpPr>
        <p:spPr bwMode="auto">
          <a:xfrm>
            <a:off x="4606235" y="4437112"/>
            <a:ext cx="439248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b="1">
                <a:solidFill>
                  <a:schemeClr val="accent2"/>
                </a:solidFill>
              </a:rPr>
              <a:t> Συγκριτικά μικρόσωμο. Αυτιά μικρότερα από μήκος κεφαλιού και με καφέ τελείωμα. Η ουρά όρθια όταν τρέχει, οπότε έντονα ορατός ο λευκός της χρωματισμός κοιλιακά.</a:t>
            </a:r>
          </a:p>
        </p:txBody>
      </p:sp>
      <p:sp>
        <p:nvSpPr>
          <p:cNvPr id="18" name="Text Box 6"/>
          <p:cNvSpPr txBox="1">
            <a:spLocks noChangeArrowheads="1"/>
          </p:cNvSpPr>
          <p:nvPr/>
        </p:nvSpPr>
        <p:spPr bwMode="auto">
          <a:xfrm>
            <a:off x="395536" y="5982379"/>
            <a:ext cx="439248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600">
                <a:solidFill>
                  <a:srgbClr val="C00000"/>
                </a:solidFill>
              </a:rPr>
              <a:t> </a:t>
            </a:r>
            <a:r>
              <a:rPr lang="el-GR" sz="1600">
                <a:solidFill>
                  <a:schemeClr val="accent2"/>
                </a:solidFill>
              </a:rPr>
              <a:t>Μήκος κεφαλοκορμού</a:t>
            </a:r>
            <a:r>
              <a:rPr lang="el-GR" sz="1600">
                <a:solidFill>
                  <a:srgbClr val="C00000"/>
                </a:solidFill>
              </a:rPr>
              <a:t>: 480-700 </a:t>
            </a:r>
            <a:r>
              <a:rPr lang="en-US" sz="160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rPr>
              <a:t> </a:t>
            </a:r>
            <a:r>
              <a:rPr lang="el-GR" sz="1600">
                <a:solidFill>
                  <a:schemeClr val="accent2"/>
                </a:solidFill>
              </a:rPr>
              <a:t>Μήκος ουράς</a:t>
            </a:r>
            <a:r>
              <a:rPr lang="el-GR" sz="1600">
                <a:solidFill>
                  <a:srgbClr val="C00000"/>
                </a:solidFill>
              </a:rPr>
              <a:t>: 70-130</a:t>
            </a:r>
            <a:r>
              <a:rPr lang="en-US" sz="1600">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sz="1600">
                <a:solidFill>
                  <a:srgbClr val="C00000"/>
                </a:solidFill>
              </a:rPr>
              <a:t> </a:t>
            </a:r>
            <a:r>
              <a:rPr lang="el-GR" sz="1600">
                <a:solidFill>
                  <a:schemeClr val="accent2"/>
                </a:solidFill>
              </a:rPr>
              <a:t>Βάρος</a:t>
            </a:r>
            <a:r>
              <a:rPr lang="el-GR" sz="1600">
                <a:solidFill>
                  <a:srgbClr val="C00000"/>
                </a:solidFill>
              </a:rPr>
              <a:t>: 2,5-7 </a:t>
            </a:r>
            <a:r>
              <a:rPr lang="en-US" sz="1600">
                <a:solidFill>
                  <a:srgbClr val="C00000"/>
                </a:solidFill>
              </a:rPr>
              <a:t>kg</a:t>
            </a:r>
            <a:endParaRPr lang="el-GR" sz="1600">
              <a:solidFill>
                <a:srgbClr val="C00000"/>
              </a:solidFill>
            </a:endParaRPr>
          </a:p>
        </p:txBody>
      </p:sp>
      <p:sp>
        <p:nvSpPr>
          <p:cNvPr id="19" name="Text Box 6"/>
          <p:cNvSpPr txBox="1">
            <a:spLocks noChangeArrowheads="1"/>
          </p:cNvSpPr>
          <p:nvPr/>
        </p:nvSpPr>
        <p:spPr bwMode="auto">
          <a:xfrm>
            <a:off x="4788024" y="5864205"/>
            <a:ext cx="439248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spcBef>
                <a:spcPct val="0"/>
              </a:spcBef>
              <a:spcAft>
                <a:spcPct val="0"/>
              </a:spcAft>
              <a:buFont typeface="Arial" pitchFamily="34" charset="0"/>
              <a:buChar char="•"/>
              <a:tabLst>
                <a:tab pos="174625" algn="l"/>
                <a:tab pos="1436688" algn="l"/>
              </a:tabLst>
            </a:pPr>
            <a:r>
              <a:rPr lang="el-GR" sz="1700">
                <a:solidFill>
                  <a:srgbClr val="C00000"/>
                </a:solidFill>
              </a:rPr>
              <a:t> </a:t>
            </a:r>
            <a:r>
              <a:rPr lang="el-GR" sz="1700">
                <a:solidFill>
                  <a:schemeClr val="accent2"/>
                </a:solidFill>
              </a:rPr>
              <a:t>Μήκος κεφαλοκορμού</a:t>
            </a:r>
            <a:r>
              <a:rPr lang="el-GR" sz="1700">
                <a:solidFill>
                  <a:srgbClr val="C00000"/>
                </a:solidFill>
              </a:rPr>
              <a:t>: 340-500 </a:t>
            </a:r>
            <a:r>
              <a:rPr lang="en-US" sz="1700">
                <a:solidFill>
                  <a:srgbClr val="C00000"/>
                </a:solidFill>
              </a:rPr>
              <a:t>mm</a:t>
            </a:r>
          </a:p>
          <a:p>
            <a:pPr algn="just" fontAlgn="base">
              <a:spcBef>
                <a:spcPct val="0"/>
              </a:spcBef>
              <a:spcAft>
                <a:spcPct val="0"/>
              </a:spcAft>
              <a:buFont typeface="Arial" pitchFamily="34" charset="0"/>
              <a:buChar char="•"/>
              <a:tabLst>
                <a:tab pos="174625" algn="l"/>
                <a:tab pos="1436688" algn="l"/>
              </a:tabLst>
            </a:pPr>
            <a:r>
              <a:rPr lang="en-US" sz="1700">
                <a:solidFill>
                  <a:srgbClr val="C00000"/>
                </a:solidFill>
              </a:rPr>
              <a:t> </a:t>
            </a:r>
            <a:r>
              <a:rPr lang="el-GR" sz="1700">
                <a:solidFill>
                  <a:schemeClr val="accent2"/>
                </a:solidFill>
              </a:rPr>
              <a:t>Μήκος ουράς</a:t>
            </a:r>
            <a:r>
              <a:rPr lang="el-GR" sz="1700">
                <a:solidFill>
                  <a:srgbClr val="C00000"/>
                </a:solidFill>
              </a:rPr>
              <a:t>: 40-80</a:t>
            </a:r>
            <a:r>
              <a:rPr lang="en-US" sz="1700">
                <a:solidFill>
                  <a:srgbClr val="C00000"/>
                </a:solidFill>
              </a:rPr>
              <a:t> mm</a:t>
            </a:r>
          </a:p>
          <a:p>
            <a:pPr algn="just" fontAlgn="base">
              <a:spcBef>
                <a:spcPct val="0"/>
              </a:spcBef>
              <a:spcAft>
                <a:spcPct val="0"/>
              </a:spcAft>
              <a:buFont typeface="Arial" pitchFamily="34" charset="0"/>
              <a:buChar char="•"/>
              <a:tabLst>
                <a:tab pos="174625" algn="l"/>
                <a:tab pos="1436688" algn="l"/>
              </a:tabLst>
            </a:pPr>
            <a:r>
              <a:rPr lang="en-US" sz="1700">
                <a:solidFill>
                  <a:srgbClr val="C00000"/>
                </a:solidFill>
              </a:rPr>
              <a:t> </a:t>
            </a:r>
            <a:r>
              <a:rPr lang="el-GR" sz="1700">
                <a:solidFill>
                  <a:schemeClr val="accent2"/>
                </a:solidFill>
              </a:rPr>
              <a:t>Βάρος</a:t>
            </a:r>
            <a:r>
              <a:rPr lang="el-GR" sz="1700">
                <a:solidFill>
                  <a:srgbClr val="C00000"/>
                </a:solidFill>
              </a:rPr>
              <a:t>: 1200-2500 </a:t>
            </a:r>
            <a:r>
              <a:rPr lang="en-US" sz="1700">
                <a:solidFill>
                  <a:srgbClr val="C00000"/>
                </a:solidFill>
              </a:rPr>
              <a:t>gr</a:t>
            </a:r>
            <a:endParaRPr lang="el-GR" sz="1700">
              <a:solidFill>
                <a:srgbClr val="C00000"/>
              </a:solidFill>
            </a:endParaRPr>
          </a:p>
        </p:txBody>
      </p:sp>
      <p:pic>
        <p:nvPicPr>
          <p:cNvPr id="3074" name="Picture 2" descr="C:\Users\Τια Βάσω\Documents\Οι σαρώσεις μου\Oryctolag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919560"/>
            <a:ext cx="4333875" cy="2203450"/>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pic>
        <p:nvPicPr>
          <p:cNvPr id="1026" name="Picture 2" descr="F:\1.Πανεπιστήμιο\Διδασκαλία\1.Προπτυχιακά\2.Πανίδα της Ελλάδος\source files\Lepu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383" y="1677466"/>
            <a:ext cx="4333876" cy="26876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69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5" grpId="0"/>
      <p:bldP spid="17" grpId="0"/>
      <p:bldP spid="18" grpId="0"/>
      <p:bldP spid="19" grpId="0"/>
    </p:bldLst>
  </p:timing>
</p:sld>
</file>

<file path=ppt/theme/theme1.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l-GR" sz="1800" b="1" i="0" u="none" strike="noStrike" cap="none" normalizeH="0" baseline="0" smtClean="0">
            <a:ln>
              <a:noFill/>
            </a:ln>
            <a:solidFill>
              <a:schemeClr val="tx1"/>
            </a:solidFill>
            <a:effectLst/>
            <a:latin typeface="Arial" charset="0"/>
          </a:defRPr>
        </a:defPPr>
      </a:lstStyle>
    </a:lnDef>
  </a:objectDefaul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51</Slides>
  <Notes>51</Notes>
  <HiddenSlides>0</HiddenSlide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Προεπιλεγμένη σχεδίαση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Γιώργος Μήτσαινας</dc:creator>
  <cp:revision>1</cp:revision>
  <dcterms:created xsi:type="dcterms:W3CDTF">2014-04-08T09:10:10Z</dcterms:created>
  <dcterms:modified xsi:type="dcterms:W3CDTF">2023-06-08T14:46:29Z</dcterms:modified>
</cp:coreProperties>
</file>