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3"/>
  </p:notesMasterIdLst>
  <p:sldIdLst>
    <p:sldId id="326" r:id="rId2"/>
    <p:sldId id="330" r:id="rId3"/>
    <p:sldId id="331" r:id="rId4"/>
    <p:sldId id="325" r:id="rId5"/>
    <p:sldId id="327" r:id="rId6"/>
    <p:sldId id="332" r:id="rId7"/>
    <p:sldId id="328" r:id="rId8"/>
    <p:sldId id="333" r:id="rId9"/>
    <p:sldId id="329" r:id="rId10"/>
    <p:sldId id="334" r:id="rId11"/>
    <p:sldId id="335" r:id="rId12"/>
  </p:sldIdLst>
  <p:sldSz cx="9144000" cy="6858000" type="screen4x3"/>
  <p:notesSz cx="6858000" cy="9144000"/>
  <p:defaultTextStyle>
    <a:defPPr>
      <a:defRPr lang="el-GR"/>
    </a:defPPr>
    <a:lvl1pPr algn="l" rtl="0" fontAlgn="base">
      <a:spcBef>
        <a:spcPct val="0"/>
      </a:spcBef>
      <a:spcAft>
        <a:spcPct val="0"/>
      </a:spcAft>
      <a:defRPr sz="2400" kern="1200">
        <a:solidFill>
          <a:schemeClr val="tx1"/>
        </a:solidFill>
        <a:latin typeface="Garamond" pitchFamily="18" charset="0"/>
        <a:ea typeface="+mn-ea"/>
        <a:cs typeface="Arial" charset="0"/>
      </a:defRPr>
    </a:lvl1pPr>
    <a:lvl2pPr marL="457200" algn="l" rtl="0" fontAlgn="base">
      <a:spcBef>
        <a:spcPct val="0"/>
      </a:spcBef>
      <a:spcAft>
        <a:spcPct val="0"/>
      </a:spcAft>
      <a:defRPr sz="2400" kern="1200">
        <a:solidFill>
          <a:schemeClr val="tx1"/>
        </a:solidFill>
        <a:latin typeface="Garamond" pitchFamily="18" charset="0"/>
        <a:ea typeface="+mn-ea"/>
        <a:cs typeface="Arial" charset="0"/>
      </a:defRPr>
    </a:lvl2pPr>
    <a:lvl3pPr marL="914400" algn="l" rtl="0" fontAlgn="base">
      <a:spcBef>
        <a:spcPct val="0"/>
      </a:spcBef>
      <a:spcAft>
        <a:spcPct val="0"/>
      </a:spcAft>
      <a:defRPr sz="2400" kern="1200">
        <a:solidFill>
          <a:schemeClr val="tx1"/>
        </a:solidFill>
        <a:latin typeface="Garamond" pitchFamily="18" charset="0"/>
        <a:ea typeface="+mn-ea"/>
        <a:cs typeface="Arial" charset="0"/>
      </a:defRPr>
    </a:lvl3pPr>
    <a:lvl4pPr marL="1371600" algn="l" rtl="0" fontAlgn="base">
      <a:spcBef>
        <a:spcPct val="0"/>
      </a:spcBef>
      <a:spcAft>
        <a:spcPct val="0"/>
      </a:spcAft>
      <a:defRPr sz="2400" kern="1200">
        <a:solidFill>
          <a:schemeClr val="tx1"/>
        </a:solidFill>
        <a:latin typeface="Garamond" pitchFamily="18" charset="0"/>
        <a:ea typeface="+mn-ea"/>
        <a:cs typeface="Arial" charset="0"/>
      </a:defRPr>
    </a:lvl4pPr>
    <a:lvl5pPr marL="1828800" algn="l" rtl="0" fontAlgn="base">
      <a:spcBef>
        <a:spcPct val="0"/>
      </a:spcBef>
      <a:spcAft>
        <a:spcPct val="0"/>
      </a:spcAft>
      <a:defRPr sz="2400" kern="1200">
        <a:solidFill>
          <a:schemeClr val="tx1"/>
        </a:solidFill>
        <a:latin typeface="Garamond" pitchFamily="18" charset="0"/>
        <a:ea typeface="+mn-ea"/>
        <a:cs typeface="Arial" charset="0"/>
      </a:defRPr>
    </a:lvl5pPr>
    <a:lvl6pPr marL="2286000" algn="l" defTabSz="914400" rtl="0" eaLnBrk="1" latinLnBrk="0" hangingPunct="1">
      <a:defRPr sz="2400" kern="1200">
        <a:solidFill>
          <a:schemeClr val="tx1"/>
        </a:solidFill>
        <a:latin typeface="Garamond" pitchFamily="18" charset="0"/>
        <a:ea typeface="+mn-ea"/>
        <a:cs typeface="Arial" charset="0"/>
      </a:defRPr>
    </a:lvl6pPr>
    <a:lvl7pPr marL="2743200" algn="l" defTabSz="914400" rtl="0" eaLnBrk="1" latinLnBrk="0" hangingPunct="1">
      <a:defRPr sz="2400" kern="1200">
        <a:solidFill>
          <a:schemeClr val="tx1"/>
        </a:solidFill>
        <a:latin typeface="Garamond" pitchFamily="18" charset="0"/>
        <a:ea typeface="+mn-ea"/>
        <a:cs typeface="Arial" charset="0"/>
      </a:defRPr>
    </a:lvl7pPr>
    <a:lvl8pPr marL="3200400" algn="l" defTabSz="914400" rtl="0" eaLnBrk="1" latinLnBrk="0" hangingPunct="1">
      <a:defRPr sz="2400" kern="1200">
        <a:solidFill>
          <a:schemeClr val="tx1"/>
        </a:solidFill>
        <a:latin typeface="Garamond" pitchFamily="18" charset="0"/>
        <a:ea typeface="+mn-ea"/>
        <a:cs typeface="Arial" charset="0"/>
      </a:defRPr>
    </a:lvl8pPr>
    <a:lvl9pPr marL="3657600" algn="l" defTabSz="914400" rtl="0" eaLnBrk="1" latinLnBrk="0" hangingPunct="1">
      <a:defRPr sz="2400" kern="1200">
        <a:solidFill>
          <a:schemeClr val="tx1"/>
        </a:solidFill>
        <a:latin typeface="Garamond"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6600"/>
    <a:srgbClr val="FF33CC"/>
    <a:srgbClr val="FF0066"/>
    <a:srgbClr val="00FFFF"/>
    <a:srgbClr val="FFFF00"/>
    <a:srgbClr val="33CC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35" autoAdjust="0"/>
    <p:restoredTop sz="94234" autoAdjust="0"/>
  </p:normalViewPr>
  <p:slideViewPr>
    <p:cSldViewPr>
      <p:cViewPr varScale="1">
        <p:scale>
          <a:sx n="106" d="100"/>
          <a:sy n="106" d="100"/>
        </p:scale>
        <p:origin x="-168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l-GR"/>
          </a:p>
        </p:txBody>
      </p:sp>
      <p:sp>
        <p:nvSpPr>
          <p:cNvPr id="1843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l-GR"/>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1843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l-GR"/>
          </a:p>
        </p:txBody>
      </p:sp>
      <p:sp>
        <p:nvSpPr>
          <p:cNvPr id="1843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E90F148-983D-4EB6-B056-31D68E126B92}" type="slidenum">
              <a:rPr lang="el-GR"/>
              <a:pPr>
                <a:defRPr/>
              </a:pPr>
              <a:t>‹#›</a:t>
            </a:fld>
            <a:endParaRPr lang="el-GR"/>
          </a:p>
        </p:txBody>
      </p:sp>
    </p:spTree>
    <p:extLst>
      <p:ext uri="{BB962C8B-B14F-4D97-AF65-F5344CB8AC3E}">
        <p14:creationId xmlns:p14="http://schemas.microsoft.com/office/powerpoint/2010/main" val="3826346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CF985BEE-2F64-4995-AA78-8E826C187C1E}" type="slidenum">
              <a:rPr lang="el-GR" smtClean="0"/>
              <a:pPr/>
              <a:t>1</a:t>
            </a:fld>
            <a:endParaRPr lang="el-GR" smtClean="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fld id="{6478B744-C133-4423-BF10-1E51D028539E}" type="slidenum">
              <a:rPr lang="el-GR" smtClean="0"/>
              <a:pPr/>
              <a:t>10</a:t>
            </a:fld>
            <a:endParaRPr lang="el-GR" smtClean="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fld id="{6478B744-C133-4423-BF10-1E51D028539E}" type="slidenum">
              <a:rPr lang="el-GR" smtClean="0"/>
              <a:pPr/>
              <a:t>11</a:t>
            </a:fld>
            <a:endParaRPr lang="el-GR" smtClean="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CF985BEE-2F64-4995-AA78-8E826C187C1E}" type="slidenum">
              <a:rPr lang="el-GR" smtClean="0"/>
              <a:pPr/>
              <a:t>2</a:t>
            </a:fld>
            <a:endParaRPr lang="el-GR" smtClean="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43FBB15C-1A37-4ABB-A6FF-85AD5E120B86}" type="slidenum">
              <a:rPr lang="el-GR" smtClean="0"/>
              <a:pPr/>
              <a:t>3</a:t>
            </a:fld>
            <a:endParaRPr lang="el-GR" smtClean="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43FBB15C-1A37-4ABB-A6FF-85AD5E120B86}" type="slidenum">
              <a:rPr lang="el-GR" smtClean="0"/>
              <a:pPr/>
              <a:t>4</a:t>
            </a:fld>
            <a:endParaRPr lang="el-GR" smtClean="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p:spPr>
        <p:txBody>
          <a:bodyPr/>
          <a:lstStyle/>
          <a:p>
            <a:fld id="{45485534-0FF7-4A98-B471-51D3A184CE65}" type="slidenum">
              <a:rPr lang="el-GR" smtClean="0"/>
              <a:pPr/>
              <a:t>5</a:t>
            </a:fld>
            <a:endParaRPr lang="el-GR" smtClean="0"/>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p:spPr>
        <p:txBody>
          <a:bodyPr/>
          <a:lstStyle/>
          <a:p>
            <a:fld id="{45485534-0FF7-4A98-B471-51D3A184CE65}" type="slidenum">
              <a:rPr lang="el-GR" smtClean="0"/>
              <a:pPr/>
              <a:t>6</a:t>
            </a:fld>
            <a:endParaRPr lang="el-GR" smtClean="0"/>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p:spPr>
        <p:txBody>
          <a:bodyPr/>
          <a:lstStyle/>
          <a:p>
            <a:fld id="{AA73E12F-78A6-4600-B688-589FB0F2EBC6}" type="slidenum">
              <a:rPr lang="el-GR" smtClean="0"/>
              <a:pPr/>
              <a:t>7</a:t>
            </a:fld>
            <a:endParaRPr lang="el-GR" smtClean="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p:spPr>
        <p:txBody>
          <a:bodyPr/>
          <a:lstStyle/>
          <a:p>
            <a:fld id="{AA73E12F-78A6-4600-B688-589FB0F2EBC6}" type="slidenum">
              <a:rPr lang="el-GR" smtClean="0"/>
              <a:pPr/>
              <a:t>8</a:t>
            </a:fld>
            <a:endParaRPr lang="el-GR" smtClean="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fld id="{6478B744-C133-4423-BF10-1E51D028539E}" type="slidenum">
              <a:rPr lang="el-GR" smtClean="0"/>
              <a:pPr/>
              <a:t>9</a:t>
            </a:fld>
            <a:endParaRPr lang="el-GR" smtClean="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l-G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l-G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l-GR"/>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l-G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l-G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l-GR"/>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l-GR"/>
            </a:p>
          </p:txBody>
        </p:sp>
      </p:grpSp>
      <p:sp>
        <p:nvSpPr>
          <p:cNvPr id="12299" name="Rectangle 11"/>
          <p:cNvSpPr>
            <a:spLocks noGrp="1" noChangeArrowheads="1"/>
          </p:cNvSpPr>
          <p:nvPr>
            <p:ph type="ctrTitle" sz="quarter"/>
          </p:nvPr>
        </p:nvSpPr>
        <p:spPr>
          <a:xfrm>
            <a:off x="685800" y="1736725"/>
            <a:ext cx="7772400" cy="1920875"/>
          </a:xfrm>
        </p:spPr>
        <p:txBody>
          <a:bodyPr/>
          <a:lstStyle>
            <a:lvl1pPr>
              <a:defRPr sz="6000"/>
            </a:lvl1pPr>
          </a:lstStyle>
          <a:p>
            <a:r>
              <a:rPr lang="el-GR"/>
              <a:t>Κάντε κλικ για επεξεργασία του τίτλου</a:t>
            </a:r>
          </a:p>
        </p:txBody>
      </p:sp>
      <p:sp>
        <p:nvSpPr>
          <p:cNvPr id="1230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l-GR"/>
              <a:t>Κάντε κλικ για να επεξεργαστείτε τον υπότιτλο του υποδείγματος</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l-GR"/>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l-GR"/>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A5829CA7-C8BE-4514-9DF2-F1A28644EFC8}"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2"/>
          <p:cNvSpPr>
            <a:spLocks noGrp="1" noChangeArrowheads="1"/>
          </p:cNvSpPr>
          <p:nvPr>
            <p:ph type="dt" sz="half" idx="10"/>
          </p:nvPr>
        </p:nvSpPr>
        <p:spPr>
          <a:ln/>
        </p:spPr>
        <p:txBody>
          <a:bodyPr/>
          <a:lstStyle>
            <a:lvl1pPr>
              <a:defRPr/>
            </a:lvl1pPr>
          </a:lstStyle>
          <a:p>
            <a:pPr>
              <a:defRPr/>
            </a:pPr>
            <a:endParaRPr lang="el-GR"/>
          </a:p>
        </p:txBody>
      </p:sp>
      <p:sp>
        <p:nvSpPr>
          <p:cNvPr id="5" name="Rectangle 3"/>
          <p:cNvSpPr>
            <a:spLocks noGrp="1" noChangeArrowheads="1"/>
          </p:cNvSpPr>
          <p:nvPr>
            <p:ph type="sldNum" sz="quarter" idx="11"/>
          </p:nvPr>
        </p:nvSpPr>
        <p:spPr>
          <a:ln/>
        </p:spPr>
        <p:txBody>
          <a:bodyPr/>
          <a:lstStyle>
            <a:lvl1pPr>
              <a:defRPr/>
            </a:lvl1pPr>
          </a:lstStyle>
          <a:p>
            <a:pPr>
              <a:defRPr/>
            </a:pPr>
            <a:fld id="{AB6610DF-47B9-4152-BE44-F71E50285A52}" type="slidenum">
              <a:rPr lang="el-GR"/>
              <a:pPr>
                <a:defRPr/>
              </a:pPr>
              <a:t>‹#›</a:t>
            </a:fld>
            <a:endParaRPr lang="el-GR"/>
          </a:p>
        </p:txBody>
      </p:sp>
      <p:sp>
        <p:nvSpPr>
          <p:cNvPr id="6" name="Rectangle 14"/>
          <p:cNvSpPr>
            <a:spLocks noGrp="1" noChangeArrowheads="1"/>
          </p:cNvSpPr>
          <p:nvPr>
            <p:ph type="ftr" sz="quarter" idx="12"/>
          </p:nvPr>
        </p:nvSpPr>
        <p:spPr>
          <a:ln/>
        </p:spPr>
        <p:txBody>
          <a:bodyPr/>
          <a:lstStyle>
            <a:lvl1pPr>
              <a:defRPr/>
            </a:lvl1pPr>
          </a:lstStyle>
          <a:p>
            <a:pPr>
              <a:defRPr/>
            </a:pPr>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2"/>
          <p:cNvSpPr>
            <a:spLocks noGrp="1" noChangeArrowheads="1"/>
          </p:cNvSpPr>
          <p:nvPr>
            <p:ph type="dt" sz="half" idx="10"/>
          </p:nvPr>
        </p:nvSpPr>
        <p:spPr>
          <a:ln/>
        </p:spPr>
        <p:txBody>
          <a:bodyPr/>
          <a:lstStyle>
            <a:lvl1pPr>
              <a:defRPr/>
            </a:lvl1pPr>
          </a:lstStyle>
          <a:p>
            <a:pPr>
              <a:defRPr/>
            </a:pPr>
            <a:endParaRPr lang="el-GR"/>
          </a:p>
        </p:txBody>
      </p:sp>
      <p:sp>
        <p:nvSpPr>
          <p:cNvPr id="5" name="Rectangle 3"/>
          <p:cNvSpPr>
            <a:spLocks noGrp="1" noChangeArrowheads="1"/>
          </p:cNvSpPr>
          <p:nvPr>
            <p:ph type="sldNum" sz="quarter" idx="11"/>
          </p:nvPr>
        </p:nvSpPr>
        <p:spPr>
          <a:ln/>
        </p:spPr>
        <p:txBody>
          <a:bodyPr/>
          <a:lstStyle>
            <a:lvl1pPr>
              <a:defRPr/>
            </a:lvl1pPr>
          </a:lstStyle>
          <a:p>
            <a:pPr>
              <a:defRPr/>
            </a:pPr>
            <a:fld id="{744595D5-2190-4BC0-B3BB-279DA1800B6D}" type="slidenum">
              <a:rPr lang="el-GR"/>
              <a:pPr>
                <a:defRPr/>
              </a:pPr>
              <a:t>‹#›</a:t>
            </a:fld>
            <a:endParaRPr lang="el-GR"/>
          </a:p>
        </p:txBody>
      </p:sp>
      <p:sp>
        <p:nvSpPr>
          <p:cNvPr id="6" name="Rectangle 14"/>
          <p:cNvSpPr>
            <a:spLocks noGrp="1" noChangeArrowheads="1"/>
          </p:cNvSpPr>
          <p:nvPr>
            <p:ph type="ftr" sz="quarter" idx="12"/>
          </p:nvPr>
        </p:nvSpPr>
        <p:spPr>
          <a:ln/>
        </p:spPr>
        <p:txBody>
          <a:bodyPr/>
          <a:lstStyle>
            <a:lvl1pPr>
              <a:defRPr/>
            </a:lvl1pPr>
          </a:lstStyle>
          <a:p>
            <a:pPr>
              <a:defRPr/>
            </a:pPr>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2"/>
          <p:cNvSpPr>
            <a:spLocks noGrp="1" noChangeArrowheads="1"/>
          </p:cNvSpPr>
          <p:nvPr>
            <p:ph type="dt" sz="half" idx="10"/>
          </p:nvPr>
        </p:nvSpPr>
        <p:spPr>
          <a:ln/>
        </p:spPr>
        <p:txBody>
          <a:bodyPr/>
          <a:lstStyle>
            <a:lvl1pPr>
              <a:defRPr/>
            </a:lvl1pPr>
          </a:lstStyle>
          <a:p>
            <a:pPr>
              <a:defRPr/>
            </a:pPr>
            <a:endParaRPr lang="el-GR"/>
          </a:p>
        </p:txBody>
      </p:sp>
      <p:sp>
        <p:nvSpPr>
          <p:cNvPr id="5" name="Rectangle 3"/>
          <p:cNvSpPr>
            <a:spLocks noGrp="1" noChangeArrowheads="1"/>
          </p:cNvSpPr>
          <p:nvPr>
            <p:ph type="sldNum" sz="quarter" idx="11"/>
          </p:nvPr>
        </p:nvSpPr>
        <p:spPr>
          <a:ln/>
        </p:spPr>
        <p:txBody>
          <a:bodyPr/>
          <a:lstStyle>
            <a:lvl1pPr>
              <a:defRPr/>
            </a:lvl1pPr>
          </a:lstStyle>
          <a:p>
            <a:pPr>
              <a:defRPr/>
            </a:pPr>
            <a:fld id="{0B14C2DC-339F-4860-A802-BEE5641B5B66}" type="slidenum">
              <a:rPr lang="el-GR"/>
              <a:pPr>
                <a:defRPr/>
              </a:pPr>
              <a:t>‹#›</a:t>
            </a:fld>
            <a:endParaRPr lang="el-GR"/>
          </a:p>
        </p:txBody>
      </p:sp>
      <p:sp>
        <p:nvSpPr>
          <p:cNvPr id="6" name="Rectangle 14"/>
          <p:cNvSpPr>
            <a:spLocks noGrp="1" noChangeArrowheads="1"/>
          </p:cNvSpPr>
          <p:nvPr>
            <p:ph type="ftr" sz="quarter" idx="12"/>
          </p:nvPr>
        </p:nvSpPr>
        <p:spPr>
          <a:ln/>
        </p:spPr>
        <p:txBody>
          <a:bodyPr/>
          <a:lstStyle>
            <a:lvl1pPr>
              <a:defRPr/>
            </a:lvl1pPr>
          </a:lstStyle>
          <a:p>
            <a:pPr>
              <a:defRPr/>
            </a:pPr>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2"/>
          <p:cNvSpPr>
            <a:spLocks noGrp="1" noChangeArrowheads="1"/>
          </p:cNvSpPr>
          <p:nvPr>
            <p:ph type="dt" sz="half" idx="10"/>
          </p:nvPr>
        </p:nvSpPr>
        <p:spPr>
          <a:ln/>
        </p:spPr>
        <p:txBody>
          <a:bodyPr/>
          <a:lstStyle>
            <a:lvl1pPr>
              <a:defRPr/>
            </a:lvl1pPr>
          </a:lstStyle>
          <a:p>
            <a:pPr>
              <a:defRPr/>
            </a:pPr>
            <a:endParaRPr lang="el-GR"/>
          </a:p>
        </p:txBody>
      </p:sp>
      <p:sp>
        <p:nvSpPr>
          <p:cNvPr id="5" name="Rectangle 3"/>
          <p:cNvSpPr>
            <a:spLocks noGrp="1" noChangeArrowheads="1"/>
          </p:cNvSpPr>
          <p:nvPr>
            <p:ph type="sldNum" sz="quarter" idx="11"/>
          </p:nvPr>
        </p:nvSpPr>
        <p:spPr>
          <a:ln/>
        </p:spPr>
        <p:txBody>
          <a:bodyPr/>
          <a:lstStyle>
            <a:lvl1pPr>
              <a:defRPr/>
            </a:lvl1pPr>
          </a:lstStyle>
          <a:p>
            <a:pPr>
              <a:defRPr/>
            </a:pPr>
            <a:fld id="{417F01ED-E59F-4092-8933-8B8577C8696E}" type="slidenum">
              <a:rPr lang="el-GR"/>
              <a:pPr>
                <a:defRPr/>
              </a:pPr>
              <a:t>‹#›</a:t>
            </a:fld>
            <a:endParaRPr lang="el-GR"/>
          </a:p>
        </p:txBody>
      </p:sp>
      <p:sp>
        <p:nvSpPr>
          <p:cNvPr id="6" name="Rectangle 14"/>
          <p:cNvSpPr>
            <a:spLocks noGrp="1" noChangeArrowheads="1"/>
          </p:cNvSpPr>
          <p:nvPr>
            <p:ph type="ftr" sz="quarter" idx="12"/>
          </p:nvPr>
        </p:nvSpPr>
        <p:spPr>
          <a:ln/>
        </p:spPr>
        <p:txBody>
          <a:bodyPr/>
          <a:lstStyle>
            <a:lvl1pPr>
              <a:defRPr/>
            </a:lvl1pPr>
          </a:lstStyle>
          <a:p>
            <a:pPr>
              <a:defRPr/>
            </a:pPr>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2"/>
          <p:cNvSpPr>
            <a:spLocks noGrp="1" noChangeArrowheads="1"/>
          </p:cNvSpPr>
          <p:nvPr>
            <p:ph type="dt" sz="half" idx="10"/>
          </p:nvPr>
        </p:nvSpPr>
        <p:spPr>
          <a:ln/>
        </p:spPr>
        <p:txBody>
          <a:bodyPr/>
          <a:lstStyle>
            <a:lvl1pPr>
              <a:defRPr/>
            </a:lvl1pPr>
          </a:lstStyle>
          <a:p>
            <a:pPr>
              <a:defRPr/>
            </a:pPr>
            <a:endParaRPr lang="el-GR"/>
          </a:p>
        </p:txBody>
      </p:sp>
      <p:sp>
        <p:nvSpPr>
          <p:cNvPr id="6" name="Rectangle 3"/>
          <p:cNvSpPr>
            <a:spLocks noGrp="1" noChangeArrowheads="1"/>
          </p:cNvSpPr>
          <p:nvPr>
            <p:ph type="sldNum" sz="quarter" idx="11"/>
          </p:nvPr>
        </p:nvSpPr>
        <p:spPr>
          <a:ln/>
        </p:spPr>
        <p:txBody>
          <a:bodyPr/>
          <a:lstStyle>
            <a:lvl1pPr>
              <a:defRPr/>
            </a:lvl1pPr>
          </a:lstStyle>
          <a:p>
            <a:pPr>
              <a:defRPr/>
            </a:pPr>
            <a:fld id="{EB1C4048-07D7-4A20-90E2-A2C609AF297C}" type="slidenum">
              <a:rPr lang="el-GR"/>
              <a:pPr>
                <a:defRPr/>
              </a:pPr>
              <a:t>‹#›</a:t>
            </a:fld>
            <a:endParaRPr lang="el-GR"/>
          </a:p>
        </p:txBody>
      </p:sp>
      <p:sp>
        <p:nvSpPr>
          <p:cNvPr id="7" name="Rectangle 14"/>
          <p:cNvSpPr>
            <a:spLocks noGrp="1" noChangeArrowheads="1"/>
          </p:cNvSpPr>
          <p:nvPr>
            <p:ph type="ftr" sz="quarter" idx="12"/>
          </p:nvPr>
        </p:nvSpPr>
        <p:spPr>
          <a:ln/>
        </p:spPr>
        <p:txBody>
          <a:bodyPr/>
          <a:lstStyle>
            <a:lvl1pPr>
              <a:defRPr/>
            </a:lvl1pPr>
          </a:lstStyle>
          <a:p>
            <a:pPr>
              <a:defRPr/>
            </a:pPr>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2"/>
          <p:cNvSpPr>
            <a:spLocks noGrp="1" noChangeArrowheads="1"/>
          </p:cNvSpPr>
          <p:nvPr>
            <p:ph type="dt" sz="half" idx="10"/>
          </p:nvPr>
        </p:nvSpPr>
        <p:spPr>
          <a:ln/>
        </p:spPr>
        <p:txBody>
          <a:bodyPr/>
          <a:lstStyle>
            <a:lvl1pPr>
              <a:defRPr/>
            </a:lvl1pPr>
          </a:lstStyle>
          <a:p>
            <a:pPr>
              <a:defRPr/>
            </a:pPr>
            <a:endParaRPr lang="el-GR"/>
          </a:p>
        </p:txBody>
      </p:sp>
      <p:sp>
        <p:nvSpPr>
          <p:cNvPr id="8" name="Rectangle 3"/>
          <p:cNvSpPr>
            <a:spLocks noGrp="1" noChangeArrowheads="1"/>
          </p:cNvSpPr>
          <p:nvPr>
            <p:ph type="sldNum" sz="quarter" idx="11"/>
          </p:nvPr>
        </p:nvSpPr>
        <p:spPr>
          <a:ln/>
        </p:spPr>
        <p:txBody>
          <a:bodyPr/>
          <a:lstStyle>
            <a:lvl1pPr>
              <a:defRPr/>
            </a:lvl1pPr>
          </a:lstStyle>
          <a:p>
            <a:pPr>
              <a:defRPr/>
            </a:pPr>
            <a:fld id="{5BAE3D66-BFD0-4934-A283-2BD7F503693A}" type="slidenum">
              <a:rPr lang="el-GR"/>
              <a:pPr>
                <a:defRPr/>
              </a:pPr>
              <a:t>‹#›</a:t>
            </a:fld>
            <a:endParaRPr lang="el-GR"/>
          </a:p>
        </p:txBody>
      </p:sp>
      <p:sp>
        <p:nvSpPr>
          <p:cNvPr id="9" name="Rectangle 14"/>
          <p:cNvSpPr>
            <a:spLocks noGrp="1" noChangeArrowheads="1"/>
          </p:cNvSpPr>
          <p:nvPr>
            <p:ph type="ftr" sz="quarter" idx="12"/>
          </p:nvPr>
        </p:nvSpPr>
        <p:spPr>
          <a:ln/>
        </p:spPr>
        <p:txBody>
          <a:bodyPr/>
          <a:lstStyle>
            <a:lvl1pPr>
              <a:defRPr/>
            </a:lvl1pPr>
          </a:lstStyle>
          <a:p>
            <a:pPr>
              <a:defRPr/>
            </a:pPr>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2"/>
          <p:cNvSpPr>
            <a:spLocks noGrp="1" noChangeArrowheads="1"/>
          </p:cNvSpPr>
          <p:nvPr>
            <p:ph type="dt" sz="half" idx="10"/>
          </p:nvPr>
        </p:nvSpPr>
        <p:spPr>
          <a:ln/>
        </p:spPr>
        <p:txBody>
          <a:bodyPr/>
          <a:lstStyle>
            <a:lvl1pPr>
              <a:defRPr/>
            </a:lvl1pPr>
          </a:lstStyle>
          <a:p>
            <a:pPr>
              <a:defRPr/>
            </a:pPr>
            <a:endParaRPr lang="el-GR"/>
          </a:p>
        </p:txBody>
      </p:sp>
      <p:sp>
        <p:nvSpPr>
          <p:cNvPr id="4" name="Rectangle 3"/>
          <p:cNvSpPr>
            <a:spLocks noGrp="1" noChangeArrowheads="1"/>
          </p:cNvSpPr>
          <p:nvPr>
            <p:ph type="sldNum" sz="quarter" idx="11"/>
          </p:nvPr>
        </p:nvSpPr>
        <p:spPr>
          <a:ln/>
        </p:spPr>
        <p:txBody>
          <a:bodyPr/>
          <a:lstStyle>
            <a:lvl1pPr>
              <a:defRPr/>
            </a:lvl1pPr>
          </a:lstStyle>
          <a:p>
            <a:pPr>
              <a:defRPr/>
            </a:pPr>
            <a:fld id="{D0523EDE-8929-465C-A8FB-F85DE00FA7E7}" type="slidenum">
              <a:rPr lang="el-GR"/>
              <a:pPr>
                <a:defRPr/>
              </a:pPr>
              <a:t>‹#›</a:t>
            </a:fld>
            <a:endParaRPr lang="el-GR"/>
          </a:p>
        </p:txBody>
      </p:sp>
      <p:sp>
        <p:nvSpPr>
          <p:cNvPr id="5" name="Rectangle 14"/>
          <p:cNvSpPr>
            <a:spLocks noGrp="1" noChangeArrowheads="1"/>
          </p:cNvSpPr>
          <p:nvPr>
            <p:ph type="ftr" sz="quarter" idx="12"/>
          </p:nvPr>
        </p:nvSpPr>
        <p:spPr>
          <a:ln/>
        </p:spPr>
        <p:txBody>
          <a:bodyPr/>
          <a:lstStyle>
            <a:lvl1pPr>
              <a:defRPr/>
            </a:lvl1pPr>
          </a:lstStyle>
          <a:p>
            <a:pPr>
              <a:defRPr/>
            </a:pPr>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l-GR"/>
          </a:p>
        </p:txBody>
      </p:sp>
      <p:sp>
        <p:nvSpPr>
          <p:cNvPr id="3" name="Rectangle 3"/>
          <p:cNvSpPr>
            <a:spLocks noGrp="1" noChangeArrowheads="1"/>
          </p:cNvSpPr>
          <p:nvPr>
            <p:ph type="sldNum" sz="quarter" idx="11"/>
          </p:nvPr>
        </p:nvSpPr>
        <p:spPr>
          <a:ln/>
        </p:spPr>
        <p:txBody>
          <a:bodyPr/>
          <a:lstStyle>
            <a:lvl1pPr>
              <a:defRPr/>
            </a:lvl1pPr>
          </a:lstStyle>
          <a:p>
            <a:pPr>
              <a:defRPr/>
            </a:pPr>
            <a:fld id="{3EA8E9F1-21C7-4C9B-A6CD-6F57FE1DCA0B}" type="slidenum">
              <a:rPr lang="el-GR"/>
              <a:pPr>
                <a:defRPr/>
              </a:pPr>
              <a:t>‹#›</a:t>
            </a:fld>
            <a:endParaRPr lang="el-GR"/>
          </a:p>
        </p:txBody>
      </p:sp>
      <p:sp>
        <p:nvSpPr>
          <p:cNvPr id="4" name="Rectangle 14"/>
          <p:cNvSpPr>
            <a:spLocks noGrp="1" noChangeArrowheads="1"/>
          </p:cNvSpPr>
          <p:nvPr>
            <p:ph type="ftr" sz="quarter" idx="12"/>
          </p:nvPr>
        </p:nvSpPr>
        <p:spPr>
          <a:ln/>
        </p:spPr>
        <p:txBody>
          <a:bodyPr/>
          <a:lstStyle>
            <a:lvl1pPr>
              <a:defRPr/>
            </a:lvl1pPr>
          </a:lstStyle>
          <a:p>
            <a:pPr>
              <a:defRPr/>
            </a:pPr>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2"/>
          <p:cNvSpPr>
            <a:spLocks noGrp="1" noChangeArrowheads="1"/>
          </p:cNvSpPr>
          <p:nvPr>
            <p:ph type="dt" sz="half" idx="10"/>
          </p:nvPr>
        </p:nvSpPr>
        <p:spPr>
          <a:ln/>
        </p:spPr>
        <p:txBody>
          <a:bodyPr/>
          <a:lstStyle>
            <a:lvl1pPr>
              <a:defRPr/>
            </a:lvl1pPr>
          </a:lstStyle>
          <a:p>
            <a:pPr>
              <a:defRPr/>
            </a:pPr>
            <a:endParaRPr lang="el-GR"/>
          </a:p>
        </p:txBody>
      </p:sp>
      <p:sp>
        <p:nvSpPr>
          <p:cNvPr id="6" name="Rectangle 3"/>
          <p:cNvSpPr>
            <a:spLocks noGrp="1" noChangeArrowheads="1"/>
          </p:cNvSpPr>
          <p:nvPr>
            <p:ph type="sldNum" sz="quarter" idx="11"/>
          </p:nvPr>
        </p:nvSpPr>
        <p:spPr>
          <a:ln/>
        </p:spPr>
        <p:txBody>
          <a:bodyPr/>
          <a:lstStyle>
            <a:lvl1pPr>
              <a:defRPr/>
            </a:lvl1pPr>
          </a:lstStyle>
          <a:p>
            <a:pPr>
              <a:defRPr/>
            </a:pPr>
            <a:fld id="{A0FA2311-CDC2-4121-8BE1-D10F68A928EA}" type="slidenum">
              <a:rPr lang="el-GR"/>
              <a:pPr>
                <a:defRPr/>
              </a:pPr>
              <a:t>‹#›</a:t>
            </a:fld>
            <a:endParaRPr lang="el-GR"/>
          </a:p>
        </p:txBody>
      </p:sp>
      <p:sp>
        <p:nvSpPr>
          <p:cNvPr id="7" name="Rectangle 14"/>
          <p:cNvSpPr>
            <a:spLocks noGrp="1" noChangeArrowheads="1"/>
          </p:cNvSpPr>
          <p:nvPr>
            <p:ph type="ftr" sz="quarter" idx="12"/>
          </p:nvPr>
        </p:nvSpPr>
        <p:spPr>
          <a:ln/>
        </p:spPr>
        <p:txBody>
          <a:bodyPr/>
          <a:lstStyle>
            <a:lvl1pPr>
              <a:defRPr/>
            </a:lvl1pPr>
          </a:lstStyle>
          <a:p>
            <a:pPr>
              <a:defRPr/>
            </a:pPr>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2"/>
          <p:cNvSpPr>
            <a:spLocks noGrp="1" noChangeArrowheads="1"/>
          </p:cNvSpPr>
          <p:nvPr>
            <p:ph type="dt" sz="half" idx="10"/>
          </p:nvPr>
        </p:nvSpPr>
        <p:spPr>
          <a:ln/>
        </p:spPr>
        <p:txBody>
          <a:bodyPr/>
          <a:lstStyle>
            <a:lvl1pPr>
              <a:defRPr/>
            </a:lvl1pPr>
          </a:lstStyle>
          <a:p>
            <a:pPr>
              <a:defRPr/>
            </a:pPr>
            <a:endParaRPr lang="el-GR"/>
          </a:p>
        </p:txBody>
      </p:sp>
      <p:sp>
        <p:nvSpPr>
          <p:cNvPr id="6" name="Rectangle 3"/>
          <p:cNvSpPr>
            <a:spLocks noGrp="1" noChangeArrowheads="1"/>
          </p:cNvSpPr>
          <p:nvPr>
            <p:ph type="sldNum" sz="quarter" idx="11"/>
          </p:nvPr>
        </p:nvSpPr>
        <p:spPr>
          <a:ln/>
        </p:spPr>
        <p:txBody>
          <a:bodyPr/>
          <a:lstStyle>
            <a:lvl1pPr>
              <a:defRPr/>
            </a:lvl1pPr>
          </a:lstStyle>
          <a:p>
            <a:pPr>
              <a:defRPr/>
            </a:pPr>
            <a:fld id="{6E542A04-20D5-4DA1-9508-78B758E074D6}" type="slidenum">
              <a:rPr lang="el-GR"/>
              <a:pPr>
                <a:defRPr/>
              </a:pPr>
              <a:t>‹#›</a:t>
            </a:fld>
            <a:endParaRPr lang="el-GR"/>
          </a:p>
        </p:txBody>
      </p:sp>
      <p:sp>
        <p:nvSpPr>
          <p:cNvPr id="7" name="Rectangle 14"/>
          <p:cNvSpPr>
            <a:spLocks noGrp="1" noChangeArrowheads="1"/>
          </p:cNvSpPr>
          <p:nvPr>
            <p:ph type="ftr" sz="quarter" idx="12"/>
          </p:nvPr>
        </p:nvSpPr>
        <p:spPr>
          <a:ln/>
        </p:spPr>
        <p:txBody>
          <a:bodyPr/>
          <a:lstStyle>
            <a:lvl1pPr>
              <a:defRPr/>
            </a:lvl1pPr>
          </a:lstStyle>
          <a:p>
            <a:pPr>
              <a:defRPr/>
            </a:pPr>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l-GR"/>
          </a:p>
        </p:txBody>
      </p:sp>
      <p:sp>
        <p:nvSpPr>
          <p:cNvPr id="1126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BC0D2615-7296-429E-ACC9-DDCC35C717EB}" type="slidenum">
              <a:rPr lang="el-GR"/>
              <a:pPr>
                <a:defRPr/>
              </a:pPr>
              <a:t>‹#›</a:t>
            </a:fld>
            <a:endParaRPr lang="el-GR"/>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1127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l-GR"/>
              </a:p>
            </p:txBody>
          </p:sp>
          <p:sp>
            <p:nvSpPr>
              <p:cNvPr id="1127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l-GR"/>
              </a:p>
            </p:txBody>
          </p:sp>
          <p:sp>
            <p:nvSpPr>
              <p:cNvPr id="1127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l-GR"/>
              </a:p>
            </p:txBody>
          </p:sp>
          <p:sp>
            <p:nvSpPr>
              <p:cNvPr id="1127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l-GR"/>
              </a:p>
            </p:txBody>
          </p:sp>
          <p:sp>
            <p:nvSpPr>
              <p:cNvPr id="1127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l-GR"/>
              </a:p>
            </p:txBody>
          </p:sp>
        </p:grpSp>
        <p:sp>
          <p:nvSpPr>
            <p:cNvPr id="1127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l-GR"/>
            </a:p>
          </p:txBody>
        </p:sp>
        <p:sp>
          <p:nvSpPr>
            <p:cNvPr id="1127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l-GR"/>
            </a:p>
          </p:txBody>
        </p:sp>
      </p:grpSp>
      <p:sp>
        <p:nvSpPr>
          <p:cNvPr id="1127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1127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pPr>
              <a:defRPr/>
            </a:pPr>
            <a:endParaRPr lang="el-GR"/>
          </a:p>
        </p:txBody>
      </p:sp>
      <p:sp>
        <p:nvSpPr>
          <p:cNvPr id="11279"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Tree>
  </p:cSld>
  <p:clrMap bg1="dk2" tx1="lt1" bg2="dk1" tx2="lt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Grp="1" noChangeArrowheads="1"/>
          </p:cNvSpPr>
          <p:nvPr>
            <p:ph type="title"/>
          </p:nvPr>
        </p:nvSpPr>
        <p:spPr>
          <a:xfrm>
            <a:off x="301625" y="0"/>
            <a:ext cx="8518525" cy="765175"/>
          </a:xfrm>
        </p:spPr>
        <p:txBody>
          <a:bodyPr/>
          <a:lstStyle/>
          <a:p>
            <a:pPr eaLnBrk="1" hangingPunct="1"/>
            <a:r>
              <a:rPr lang="el-GR" sz="2400" smtClean="0">
                <a:solidFill>
                  <a:srgbClr val="FFFF00"/>
                </a:solidFill>
                <a:latin typeface="Arial" charset="0"/>
              </a:rPr>
              <a:t>Περίπτωση </a:t>
            </a:r>
            <a:r>
              <a:rPr lang="en-US" sz="2400" smtClean="0">
                <a:solidFill>
                  <a:srgbClr val="FFFF00"/>
                </a:solidFill>
                <a:latin typeface="Arial" charset="0"/>
              </a:rPr>
              <a:t>1</a:t>
            </a:r>
            <a:r>
              <a:rPr lang="el-GR" sz="2400" smtClean="0">
                <a:solidFill>
                  <a:srgbClr val="FFFF00"/>
                </a:solidFill>
                <a:latin typeface="Arial" charset="0"/>
              </a:rPr>
              <a:t>:</a:t>
            </a:r>
          </a:p>
        </p:txBody>
      </p:sp>
      <p:sp>
        <p:nvSpPr>
          <p:cNvPr id="9" name="Text Box 3"/>
          <p:cNvSpPr txBox="1">
            <a:spLocks noChangeArrowheads="1"/>
          </p:cNvSpPr>
          <p:nvPr/>
        </p:nvSpPr>
        <p:spPr bwMode="auto">
          <a:xfrm>
            <a:off x="395288" y="1052513"/>
            <a:ext cx="8518525" cy="4897437"/>
          </a:xfrm>
          <a:prstGeom prst="rect">
            <a:avLst/>
          </a:prstGeom>
          <a:noFill/>
          <a:ln w="9525">
            <a:noFill/>
            <a:miter lim="800000"/>
            <a:headEnd/>
            <a:tailEnd/>
          </a:ln>
          <a:effectLst/>
        </p:spPr>
        <p:txBody>
          <a:bodyPr anchor="ctr"/>
          <a:lstStyle/>
          <a:p>
            <a:pPr algn="just">
              <a:defRPr/>
            </a:pPr>
            <a:r>
              <a:rPr lang="en-US" b="1" kern="0" dirty="0">
                <a:effectLst>
                  <a:outerShdw blurRad="38100" dist="38100" dir="2700000" algn="tl">
                    <a:srgbClr val="000000"/>
                  </a:outerShdw>
                </a:effectLst>
                <a:latin typeface="Arial" charset="0"/>
                <a:ea typeface="+mj-ea"/>
                <a:cs typeface="+mj-cs"/>
              </a:rPr>
              <a:t>H </a:t>
            </a:r>
            <a:r>
              <a:rPr lang="el-GR" b="1" kern="0" dirty="0" err="1">
                <a:effectLst>
                  <a:outerShdw blurRad="38100" dist="38100" dir="2700000" algn="tl">
                    <a:srgbClr val="000000"/>
                  </a:outerShdw>
                </a:effectLst>
                <a:latin typeface="Arial" charset="0"/>
                <a:ea typeface="+mj-ea"/>
                <a:cs typeface="+mj-cs"/>
              </a:rPr>
              <a:t>Μυωτίδ</a:t>
            </a:r>
            <a:r>
              <a:rPr lang="el-GR" b="1" kern="0" dirty="0">
                <a:effectLst>
                  <a:outerShdw blurRad="38100" dist="38100" dir="2700000" algn="tl">
                    <a:srgbClr val="000000"/>
                  </a:outerShdw>
                </a:effectLst>
                <a:latin typeface="Arial" charset="0"/>
                <a:ea typeface="+mj-ea"/>
                <a:cs typeface="+mj-cs"/>
              </a:rPr>
              <a:t>α του </a:t>
            </a:r>
            <a:r>
              <a:rPr lang="en-US" b="1" kern="0" dirty="0" err="1">
                <a:effectLst>
                  <a:outerShdw blurRad="38100" dist="38100" dir="2700000" algn="tl">
                    <a:srgbClr val="000000"/>
                  </a:outerShdw>
                </a:effectLst>
                <a:latin typeface="Arial" charset="0"/>
                <a:ea typeface="+mj-ea"/>
                <a:cs typeface="+mj-cs"/>
              </a:rPr>
              <a:t>Daubenton</a:t>
            </a:r>
            <a:r>
              <a:rPr lang="en-US" b="1" kern="0" dirty="0">
                <a:effectLst>
                  <a:outerShdw blurRad="38100" dist="38100" dir="2700000" algn="tl">
                    <a:srgbClr val="000000"/>
                  </a:outerShdw>
                </a:effectLst>
                <a:latin typeface="Arial" charset="0"/>
                <a:ea typeface="+mj-ea"/>
                <a:cs typeface="+mj-cs"/>
              </a:rPr>
              <a:t> </a:t>
            </a:r>
            <a:r>
              <a:rPr lang="el-GR" b="1" kern="0" dirty="0">
                <a:effectLst>
                  <a:outerShdw blurRad="38100" dist="38100" dir="2700000" algn="tl">
                    <a:srgbClr val="000000"/>
                  </a:outerShdw>
                </a:effectLst>
                <a:latin typeface="Arial" charset="0"/>
                <a:ea typeface="+mj-ea"/>
                <a:cs typeface="+mj-cs"/>
              </a:rPr>
              <a:t>(</a:t>
            </a:r>
            <a:r>
              <a:rPr lang="en-US" b="1" i="1" kern="0" dirty="0" err="1">
                <a:effectLst>
                  <a:outerShdw blurRad="38100" dist="38100" dir="2700000" algn="tl">
                    <a:srgbClr val="000000"/>
                  </a:outerShdw>
                </a:effectLst>
                <a:latin typeface="Arial" charset="0"/>
                <a:ea typeface="+mj-ea"/>
                <a:cs typeface="+mj-cs"/>
              </a:rPr>
              <a:t>Myotis</a:t>
            </a:r>
            <a:r>
              <a:rPr lang="en-US" b="1" i="1" kern="0" dirty="0">
                <a:effectLst>
                  <a:outerShdw blurRad="38100" dist="38100" dir="2700000" algn="tl">
                    <a:srgbClr val="000000"/>
                  </a:outerShdw>
                </a:effectLst>
                <a:latin typeface="Arial" charset="0"/>
                <a:ea typeface="+mj-ea"/>
                <a:cs typeface="+mj-cs"/>
              </a:rPr>
              <a:t> </a:t>
            </a:r>
            <a:r>
              <a:rPr lang="en-US" b="1" i="1" kern="0" dirty="0" err="1">
                <a:effectLst>
                  <a:outerShdw blurRad="38100" dist="38100" dir="2700000" algn="tl">
                    <a:srgbClr val="000000"/>
                  </a:outerShdw>
                </a:effectLst>
                <a:latin typeface="Arial" charset="0"/>
                <a:ea typeface="+mj-ea"/>
                <a:cs typeface="+mj-cs"/>
              </a:rPr>
              <a:t>daubentonii</a:t>
            </a:r>
            <a:r>
              <a:rPr lang="en-US" b="1" kern="0" dirty="0">
                <a:effectLst>
                  <a:outerShdw blurRad="38100" dist="38100" dir="2700000" algn="tl">
                    <a:srgbClr val="000000"/>
                  </a:outerShdw>
                </a:effectLst>
                <a:latin typeface="Arial" charset="0"/>
                <a:ea typeface="+mj-ea"/>
                <a:cs typeface="+mj-cs"/>
              </a:rPr>
              <a:t>) </a:t>
            </a:r>
            <a:r>
              <a:rPr lang="el-GR" b="1" kern="0" dirty="0">
                <a:effectLst>
                  <a:outerShdw blurRad="38100" dist="38100" dir="2700000" algn="tl">
                    <a:srgbClr val="000000"/>
                  </a:outerShdw>
                </a:effectLst>
                <a:latin typeface="Arial" charset="0"/>
                <a:ea typeface="+mj-ea"/>
                <a:cs typeface="+mj-cs"/>
              </a:rPr>
              <a:t>είναι νυχτερίδα με τα εξής χαρακτηριστικά: Κατανέμεται στη βόρεια Ελλάδα και ζει κοντά σε </a:t>
            </a:r>
            <a:r>
              <a:rPr lang="el-GR" b="1" kern="0" dirty="0" err="1">
                <a:effectLst>
                  <a:outerShdw blurRad="38100" dist="38100" dir="2700000" algn="tl">
                    <a:srgbClr val="000000"/>
                  </a:outerShdw>
                </a:effectLst>
                <a:latin typeface="Arial" charset="0"/>
                <a:ea typeface="+mj-ea"/>
                <a:cs typeface="+mj-cs"/>
              </a:rPr>
              <a:t>υδατοσυλλογές</a:t>
            </a:r>
            <a:r>
              <a:rPr lang="el-GR" b="1" kern="0" dirty="0">
                <a:effectLst>
                  <a:outerShdw blurRad="38100" dist="38100" dir="2700000" algn="tl">
                    <a:srgbClr val="000000"/>
                  </a:outerShdw>
                </a:effectLst>
                <a:latin typeface="Arial" charset="0"/>
                <a:ea typeface="+mj-ea"/>
                <a:cs typeface="+mj-cs"/>
              </a:rPr>
              <a:t>. Ως εκ τούτου α) οι κατάλληλοι βιότοποι παρουσίας της δεν ξεπερνούν τα 15.000 </a:t>
            </a:r>
            <a:r>
              <a:rPr lang="el-GR" b="1" kern="0" dirty="0" err="1">
                <a:effectLst>
                  <a:outerShdw blurRad="38100" dist="38100" dir="2700000" algn="tl">
                    <a:srgbClr val="000000"/>
                  </a:outerShdw>
                </a:effectLst>
                <a:latin typeface="Arial" charset="0"/>
                <a:ea typeface="+mj-ea"/>
                <a:cs typeface="+mj-cs"/>
              </a:rPr>
              <a:t>τετρ</a:t>
            </a:r>
            <a:r>
              <a:rPr lang="el-GR" b="1" kern="0" dirty="0">
                <a:effectLst>
                  <a:outerShdw blurRad="38100" dist="38100" dir="2700000" algn="tl">
                    <a:srgbClr val="000000"/>
                  </a:outerShdw>
                </a:effectLst>
                <a:latin typeface="Arial" charset="0"/>
                <a:ea typeface="+mj-ea"/>
                <a:cs typeface="+mj-cs"/>
              </a:rPr>
              <a:t>. </a:t>
            </a:r>
            <a:r>
              <a:rPr lang="el-GR" b="1" kern="0" dirty="0" err="1">
                <a:effectLst>
                  <a:outerShdw blurRad="38100" dist="38100" dir="2700000" algn="tl">
                    <a:srgbClr val="000000"/>
                  </a:outerShdw>
                </a:effectLst>
                <a:latin typeface="Arial" charset="0"/>
                <a:ea typeface="+mj-ea"/>
                <a:cs typeface="+mj-cs"/>
              </a:rPr>
              <a:t>χλμ</a:t>
            </a:r>
            <a:r>
              <a:rPr lang="el-GR" b="1" kern="0" dirty="0">
                <a:effectLst>
                  <a:outerShdw blurRad="38100" dist="38100" dir="2700000" algn="tl">
                    <a:srgbClr val="000000"/>
                  </a:outerShdw>
                </a:effectLst>
                <a:latin typeface="Arial" charset="0"/>
                <a:ea typeface="+mj-ea"/>
                <a:cs typeface="+mj-cs"/>
              </a:rPr>
              <a:t>. β) καθώς οι βιότοποι της είναι ασυνεχείς, οι πληθυσμοί της είναι κατακερματισμένοι και απομονωμένοι. Μάλιστα τα δεδομένα (λίγα βιβλιογραφικά δεδομένα, </a:t>
            </a:r>
            <a:r>
              <a:rPr lang="el-GR" b="1" kern="0" dirty="0" smtClean="0">
                <a:effectLst>
                  <a:outerShdw blurRad="38100" dist="38100" dir="2700000" algn="tl">
                    <a:srgbClr val="000000"/>
                  </a:outerShdw>
                </a:effectLst>
                <a:latin typeface="Arial" charset="0"/>
                <a:ea typeface="+mj-ea"/>
                <a:cs typeface="+mj-cs"/>
              </a:rPr>
              <a:t>καθώς ελάχιστα </a:t>
            </a:r>
            <a:r>
              <a:rPr lang="el-GR" b="1" kern="0" dirty="0">
                <a:effectLst>
                  <a:outerShdw blurRad="38100" dist="38100" dir="2700000" algn="tl">
                    <a:srgbClr val="000000"/>
                  </a:outerShdw>
                </a:effectLst>
                <a:latin typeface="Arial" charset="0"/>
                <a:ea typeface="+mj-ea"/>
                <a:cs typeface="+mj-cs"/>
              </a:rPr>
              <a:t>μελετημένο είδος) δείχνουν περιορισμένη εξάπλωση σε 10 το πολύ τοποθεσίες με συνολική έκταση περίπου 1.500 </a:t>
            </a:r>
            <a:r>
              <a:rPr lang="el-GR" b="1" kern="0" dirty="0" err="1">
                <a:effectLst>
                  <a:outerShdw blurRad="38100" dist="38100" dir="2700000" algn="tl">
                    <a:srgbClr val="000000"/>
                  </a:outerShdw>
                </a:effectLst>
                <a:latin typeface="Arial" charset="0"/>
                <a:ea typeface="+mj-ea"/>
                <a:cs typeface="+mj-cs"/>
              </a:rPr>
              <a:t>τετρ</a:t>
            </a:r>
            <a:r>
              <a:rPr lang="el-GR" b="1" kern="0" dirty="0">
                <a:effectLst>
                  <a:outerShdw blurRad="38100" dist="38100" dir="2700000" algn="tl">
                    <a:srgbClr val="000000"/>
                  </a:outerShdw>
                </a:effectLst>
                <a:latin typeface="Arial" charset="0"/>
                <a:ea typeface="+mj-ea"/>
                <a:cs typeface="+mj-cs"/>
              </a:rPr>
              <a:t>. </a:t>
            </a:r>
            <a:r>
              <a:rPr lang="el-GR" b="1" kern="0" dirty="0" err="1">
                <a:effectLst>
                  <a:outerShdw blurRad="38100" dist="38100" dir="2700000" algn="tl">
                    <a:srgbClr val="000000"/>
                  </a:outerShdw>
                </a:effectLst>
                <a:latin typeface="Arial" charset="0"/>
                <a:ea typeface="+mj-ea"/>
                <a:cs typeface="+mj-cs"/>
              </a:rPr>
              <a:t>χλμ</a:t>
            </a:r>
            <a:r>
              <a:rPr lang="el-GR" b="1" kern="0" dirty="0">
                <a:effectLst>
                  <a:outerShdw blurRad="38100" dist="38100" dir="2700000" algn="tl">
                    <a:srgbClr val="000000"/>
                  </a:outerShdw>
                </a:effectLst>
                <a:latin typeface="Arial" charset="0"/>
                <a:ea typeface="+mj-ea"/>
                <a:cs typeface="+mj-cs"/>
              </a:rPr>
              <a:t>.  Δεν υπάρχουν αριθμητικά δεδομένα για τους πληθυσμούς της στην Ελλάδα. Απειλείται άμεσα από την </a:t>
            </a:r>
            <a:r>
              <a:rPr lang="el-GR" b="1" kern="0" dirty="0" smtClean="0">
                <a:effectLst>
                  <a:outerShdw blurRad="38100" dist="38100" dir="2700000" algn="tl">
                    <a:srgbClr val="000000"/>
                  </a:outerShdw>
                </a:effectLst>
                <a:latin typeface="Arial" charset="0"/>
                <a:ea typeface="+mj-ea"/>
                <a:cs typeface="+mj-cs"/>
              </a:rPr>
              <a:t>παρατηρούμενη, </a:t>
            </a:r>
            <a:r>
              <a:rPr lang="el-GR" b="1" kern="0" dirty="0">
                <a:effectLst>
                  <a:outerShdw blurRad="38100" dist="38100" dir="2700000" algn="tl">
                    <a:srgbClr val="000000"/>
                  </a:outerShdw>
                </a:effectLst>
                <a:latin typeface="Arial" charset="0"/>
                <a:ea typeface="+mj-ea"/>
                <a:cs typeface="+mj-cs"/>
              </a:rPr>
              <a:t>συνεχή υποβάθμιση των ενδιαιτημάτων της.</a:t>
            </a:r>
          </a:p>
        </p:txBody>
      </p:sp>
      <p:sp>
        <p:nvSpPr>
          <p:cNvPr id="10" name="Text Box 3"/>
          <p:cNvSpPr txBox="1">
            <a:spLocks noChangeArrowheads="1"/>
          </p:cNvSpPr>
          <p:nvPr/>
        </p:nvSpPr>
        <p:spPr bwMode="auto">
          <a:xfrm>
            <a:off x="454025" y="5876925"/>
            <a:ext cx="8518525" cy="765175"/>
          </a:xfrm>
          <a:prstGeom prst="rect">
            <a:avLst/>
          </a:prstGeom>
          <a:noFill/>
          <a:ln w="9525">
            <a:noFill/>
            <a:miter lim="800000"/>
            <a:headEnd/>
            <a:tailEnd/>
          </a:ln>
          <a:effectLst/>
        </p:spPr>
        <p:txBody>
          <a:bodyPr anchor="ctr"/>
          <a:lstStyle/>
          <a:p>
            <a:pPr algn="ctr">
              <a:defRPr/>
            </a:pPr>
            <a:r>
              <a:rPr lang="el-GR" b="1" kern="0" dirty="0">
                <a:solidFill>
                  <a:srgbClr val="FF0000"/>
                </a:solidFill>
                <a:effectLst>
                  <a:outerShdw blurRad="38100" dist="38100" dir="2700000" algn="tl">
                    <a:srgbClr val="000000"/>
                  </a:outerShdw>
                </a:effectLst>
                <a:latin typeface="Arial" charset="0"/>
                <a:ea typeface="+mj-ea"/>
                <a:cs typeface="+mj-cs"/>
              </a:rPr>
              <a:t>Αξιολόγηση: Τρωτό (</a:t>
            </a:r>
            <a:r>
              <a:rPr lang="en-US" b="1" kern="0" dirty="0">
                <a:solidFill>
                  <a:srgbClr val="FF0000"/>
                </a:solidFill>
                <a:effectLst>
                  <a:outerShdw blurRad="38100" dist="38100" dir="2700000" algn="tl">
                    <a:srgbClr val="000000"/>
                  </a:outerShdw>
                </a:effectLst>
                <a:latin typeface="Arial" charset="0"/>
                <a:ea typeface="+mj-ea"/>
                <a:cs typeface="+mj-cs"/>
              </a:rPr>
              <a:t>VU) B1ab(iii)+2ab(iii)</a:t>
            </a:r>
            <a:endParaRPr lang="el-GR" b="1" kern="0" dirty="0">
              <a:solidFill>
                <a:srgbClr val="FF0000"/>
              </a:solidFill>
              <a:effectLst>
                <a:outerShdw blurRad="38100" dist="38100" dir="2700000" algn="tl">
                  <a:srgbClr val="000000"/>
                </a:outerShdw>
              </a:effectLst>
              <a:latin typeface="Arial"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Grp="1" noChangeArrowheads="1"/>
          </p:cNvSpPr>
          <p:nvPr>
            <p:ph type="title"/>
          </p:nvPr>
        </p:nvSpPr>
        <p:spPr>
          <a:xfrm>
            <a:off x="301625" y="0"/>
            <a:ext cx="8518525" cy="765175"/>
          </a:xfrm>
        </p:spPr>
        <p:txBody>
          <a:bodyPr/>
          <a:lstStyle/>
          <a:p>
            <a:pPr eaLnBrk="1" hangingPunct="1">
              <a:defRPr/>
            </a:pPr>
            <a:r>
              <a:rPr lang="el-GR" sz="2400" dirty="0" smtClean="0">
                <a:solidFill>
                  <a:srgbClr val="FFFF00"/>
                </a:solidFill>
                <a:latin typeface="Arial" charset="0"/>
              </a:rPr>
              <a:t>Περίπτωση </a:t>
            </a:r>
            <a:r>
              <a:rPr lang="el-GR" sz="2400" dirty="0">
                <a:solidFill>
                  <a:srgbClr val="FFFF00"/>
                </a:solidFill>
                <a:latin typeface="Arial" charset="0"/>
              </a:rPr>
              <a:t>5</a:t>
            </a:r>
            <a:r>
              <a:rPr lang="el-GR" sz="2400" dirty="0" smtClean="0">
                <a:solidFill>
                  <a:srgbClr val="FFFF00"/>
                </a:solidFill>
                <a:latin typeface="Arial" charset="0"/>
              </a:rPr>
              <a:t>:</a:t>
            </a:r>
            <a:endParaRPr lang="el-GR" sz="2400" dirty="0">
              <a:solidFill>
                <a:srgbClr val="FFFF00"/>
              </a:solidFill>
              <a:latin typeface="Arial" charset="0"/>
            </a:endParaRPr>
          </a:p>
        </p:txBody>
      </p:sp>
      <p:sp>
        <p:nvSpPr>
          <p:cNvPr id="9" name="Text Box 3"/>
          <p:cNvSpPr txBox="1">
            <a:spLocks noChangeArrowheads="1"/>
          </p:cNvSpPr>
          <p:nvPr/>
        </p:nvSpPr>
        <p:spPr bwMode="auto">
          <a:xfrm>
            <a:off x="395288" y="1052513"/>
            <a:ext cx="8518525" cy="4897437"/>
          </a:xfrm>
          <a:prstGeom prst="rect">
            <a:avLst/>
          </a:prstGeom>
          <a:noFill/>
          <a:ln w="9525">
            <a:noFill/>
            <a:miter lim="800000"/>
            <a:headEnd/>
            <a:tailEnd/>
          </a:ln>
          <a:effectLst/>
        </p:spPr>
        <p:txBody>
          <a:bodyPr anchor="ctr"/>
          <a:lstStyle/>
          <a:p>
            <a:pPr algn="just">
              <a:defRPr/>
            </a:pPr>
            <a:r>
              <a:rPr lang="el-GR" sz="2000" b="1" kern="0" dirty="0">
                <a:effectLst>
                  <a:outerShdw blurRad="38100" dist="38100" dir="2700000" algn="tl">
                    <a:srgbClr val="000000"/>
                  </a:outerShdw>
                </a:effectLst>
                <a:latin typeface="Arial" charset="0"/>
                <a:ea typeface="+mj-ea"/>
                <a:cs typeface="+mj-cs"/>
              </a:rPr>
              <a:t>Η </a:t>
            </a:r>
            <a:r>
              <a:rPr lang="el-GR" sz="2000" b="1" kern="0" dirty="0" err="1">
                <a:effectLst>
                  <a:outerShdw blurRad="38100" dist="38100" dir="2700000" algn="tl">
                    <a:srgbClr val="000000"/>
                  </a:outerShdw>
                </a:effectLst>
                <a:latin typeface="Arial" charset="0"/>
                <a:ea typeface="+mj-ea"/>
                <a:cs typeface="+mj-cs"/>
              </a:rPr>
              <a:t>Λεβεντόσαυρα</a:t>
            </a:r>
            <a:r>
              <a:rPr lang="el-GR" sz="2000" b="1" kern="0" dirty="0">
                <a:effectLst>
                  <a:outerShdw blurRad="38100" dist="38100" dir="2700000" algn="tl">
                    <a:srgbClr val="000000"/>
                  </a:outerShdw>
                </a:effectLst>
                <a:latin typeface="Arial" charset="0"/>
                <a:ea typeface="+mj-ea"/>
                <a:cs typeface="+mj-cs"/>
              </a:rPr>
              <a:t> (</a:t>
            </a:r>
            <a:r>
              <a:rPr lang="en-US" sz="2000" b="1" i="1" kern="0" dirty="0" err="1">
                <a:effectLst>
                  <a:outerShdw blurRad="38100" dist="38100" dir="2700000" algn="tl">
                    <a:srgbClr val="000000"/>
                  </a:outerShdw>
                </a:effectLst>
                <a:latin typeface="Arial" charset="0"/>
                <a:ea typeface="+mj-ea"/>
                <a:cs typeface="+mj-cs"/>
              </a:rPr>
              <a:t>Podarcis</a:t>
            </a:r>
            <a:r>
              <a:rPr lang="en-US" sz="2000" b="1" i="1" kern="0" dirty="0">
                <a:effectLst>
                  <a:outerShdw blurRad="38100" dist="38100" dir="2700000" algn="tl">
                    <a:srgbClr val="000000"/>
                  </a:outerShdw>
                </a:effectLst>
                <a:latin typeface="Arial" charset="0"/>
                <a:ea typeface="+mj-ea"/>
                <a:cs typeface="+mj-cs"/>
              </a:rPr>
              <a:t> </a:t>
            </a:r>
            <a:r>
              <a:rPr lang="en-US" sz="2000" b="1" i="1" kern="0" dirty="0" err="1">
                <a:effectLst>
                  <a:outerShdw blurRad="38100" dist="38100" dir="2700000" algn="tl">
                    <a:srgbClr val="000000"/>
                  </a:outerShdw>
                </a:effectLst>
                <a:latin typeface="Arial" charset="0"/>
                <a:ea typeface="+mj-ea"/>
                <a:cs typeface="+mj-cs"/>
              </a:rPr>
              <a:t>levendis</a:t>
            </a:r>
            <a:r>
              <a:rPr lang="en-US" sz="2000" b="1" kern="0" dirty="0">
                <a:effectLst>
                  <a:outerShdw blurRad="38100" dist="38100" dir="2700000" algn="tl">
                    <a:srgbClr val="000000"/>
                  </a:outerShdw>
                </a:effectLst>
                <a:latin typeface="Arial" charset="0"/>
                <a:ea typeface="+mj-ea"/>
                <a:cs typeface="+mj-cs"/>
              </a:rPr>
              <a:t>) </a:t>
            </a:r>
            <a:r>
              <a:rPr lang="el-GR" sz="2000" b="1" kern="0" dirty="0">
                <a:effectLst>
                  <a:outerShdw blurRad="38100" dist="38100" dir="2700000" algn="tl">
                    <a:srgbClr val="000000"/>
                  </a:outerShdw>
                </a:effectLst>
                <a:latin typeface="Arial" charset="0"/>
                <a:ea typeface="+mj-ea"/>
                <a:cs typeface="+mj-cs"/>
              </a:rPr>
              <a:t>αποτελεί πρόσφατα αναγνωρισμένο ενδημικό είδος της Ελλάδας που </a:t>
            </a:r>
            <a:r>
              <a:rPr lang="el-GR" sz="2000" b="1" kern="0" dirty="0">
                <a:solidFill>
                  <a:srgbClr val="92D050"/>
                </a:solidFill>
                <a:effectLst>
                  <a:outerShdw blurRad="38100" dist="38100" dir="2700000" algn="tl">
                    <a:srgbClr val="000000"/>
                  </a:outerShdw>
                </a:effectLst>
                <a:latin typeface="Arial" charset="0"/>
                <a:ea typeface="+mj-ea"/>
                <a:cs typeface="+mj-cs"/>
              </a:rPr>
              <a:t>εξαπλώνεται μόνο σε δύο μικρές βραχονησίδες </a:t>
            </a:r>
            <a:r>
              <a:rPr lang="el-GR" sz="2000" b="1" kern="0" dirty="0">
                <a:effectLst>
                  <a:outerShdw blurRad="38100" dist="38100" dir="2700000" algn="tl">
                    <a:srgbClr val="000000"/>
                  </a:outerShdw>
                </a:effectLst>
                <a:latin typeface="Arial" charset="0"/>
                <a:ea typeface="+mj-ea"/>
                <a:cs typeface="+mj-cs"/>
              </a:rPr>
              <a:t>των Κυθήρων. Στη μία </a:t>
            </a:r>
            <a:r>
              <a:rPr lang="el-GR" sz="2000" b="1" kern="0" dirty="0" smtClean="0">
                <a:effectLst>
                  <a:outerShdw blurRad="38100" dist="38100" dir="2700000" algn="tl">
                    <a:srgbClr val="000000"/>
                  </a:outerShdw>
                </a:effectLst>
                <a:latin typeface="Arial" charset="0"/>
                <a:ea typeface="+mj-ea"/>
                <a:cs typeface="+mj-cs"/>
              </a:rPr>
              <a:t>ο πληθυσμός εμφανίζει </a:t>
            </a:r>
            <a:r>
              <a:rPr lang="el-GR" sz="2000" b="1" kern="0" dirty="0">
                <a:effectLst>
                  <a:outerShdw blurRad="38100" dist="38100" dir="2700000" algn="tl">
                    <a:srgbClr val="000000"/>
                  </a:outerShdw>
                </a:effectLst>
                <a:latin typeface="Arial" charset="0"/>
                <a:ea typeface="+mj-ea"/>
                <a:cs typeface="+mj-cs"/>
              </a:rPr>
              <a:t>ικανοποιητική πυκνότητα, ενώ στην άλλη είναι πιο αραιός. Συγκεκριμένα πληθυσμιακά μεγέθη δεν έχουν καταγραφεί. </a:t>
            </a:r>
            <a:r>
              <a:rPr lang="el-GR" sz="2000" b="1" kern="0" dirty="0">
                <a:solidFill>
                  <a:srgbClr val="92D050"/>
                </a:solidFill>
                <a:effectLst>
                  <a:outerShdw blurRad="38100" dist="38100" dir="2700000" algn="tl">
                    <a:srgbClr val="000000"/>
                  </a:outerShdw>
                </a:effectLst>
                <a:latin typeface="Arial" charset="0"/>
                <a:ea typeface="+mj-ea"/>
                <a:cs typeface="+mj-cs"/>
              </a:rPr>
              <a:t>Εντούτοις το μικρό μέγεθος  των νησιών καθιστά το είδος ευάλωτο σε οποιαδήποτε διαταραχή, όπως τυχαία εισαγωγή ενός θηρευτή, πυρκαγιά, παράνομη συλλογή κ.λπ., η οποία θα μπορούσε να οδηγήσει ταχύτατα την τοποθέτησή του σε μεγαλύτερη κατηγορία απειλής.</a:t>
            </a:r>
          </a:p>
        </p:txBody>
      </p:sp>
      <p:sp>
        <p:nvSpPr>
          <p:cNvPr id="10" name="Text Box 3"/>
          <p:cNvSpPr txBox="1">
            <a:spLocks noChangeArrowheads="1"/>
          </p:cNvSpPr>
          <p:nvPr/>
        </p:nvSpPr>
        <p:spPr bwMode="auto">
          <a:xfrm>
            <a:off x="454025" y="5876925"/>
            <a:ext cx="8518525" cy="765175"/>
          </a:xfrm>
          <a:prstGeom prst="rect">
            <a:avLst/>
          </a:prstGeom>
          <a:noFill/>
          <a:ln w="9525">
            <a:noFill/>
            <a:miter lim="800000"/>
            <a:headEnd/>
            <a:tailEnd/>
          </a:ln>
          <a:effectLst/>
        </p:spPr>
        <p:txBody>
          <a:bodyPr anchor="ctr"/>
          <a:lstStyle/>
          <a:p>
            <a:pPr algn="ctr">
              <a:defRPr/>
            </a:pPr>
            <a:r>
              <a:rPr lang="el-GR" b="1" kern="0" dirty="0">
                <a:solidFill>
                  <a:srgbClr val="FF0000"/>
                </a:solidFill>
                <a:effectLst>
                  <a:outerShdw blurRad="38100" dist="38100" dir="2700000" algn="tl">
                    <a:srgbClr val="000000"/>
                  </a:outerShdw>
                </a:effectLst>
                <a:latin typeface="Arial" charset="0"/>
                <a:ea typeface="+mj-ea"/>
                <a:cs typeface="+mj-cs"/>
              </a:rPr>
              <a:t>Αξιολόγηση: Τρωτό (</a:t>
            </a:r>
            <a:r>
              <a:rPr lang="en-US" b="1" kern="0" dirty="0">
                <a:solidFill>
                  <a:srgbClr val="FF0000"/>
                </a:solidFill>
                <a:effectLst>
                  <a:outerShdw blurRad="38100" dist="38100" dir="2700000" algn="tl">
                    <a:srgbClr val="000000"/>
                  </a:outerShdw>
                </a:effectLst>
                <a:latin typeface="Arial" charset="0"/>
                <a:ea typeface="+mj-ea"/>
                <a:cs typeface="+mj-cs"/>
              </a:rPr>
              <a:t>VU) D2</a:t>
            </a:r>
            <a:endParaRPr lang="el-GR" b="1" kern="0" dirty="0">
              <a:solidFill>
                <a:srgbClr val="FF0000"/>
              </a:solidFill>
              <a:effectLst>
                <a:outerShdw blurRad="38100" dist="38100" dir="2700000" algn="tl">
                  <a:srgbClr val="000000"/>
                </a:outerShdw>
              </a:effectLst>
              <a:latin typeface="Arial" charset="0"/>
              <a:ea typeface="+mj-ea"/>
              <a:cs typeface="+mj-cs"/>
            </a:endParaRPr>
          </a:p>
        </p:txBody>
      </p:sp>
    </p:spTree>
    <p:extLst>
      <p:ext uri="{BB962C8B-B14F-4D97-AF65-F5344CB8AC3E}">
        <p14:creationId xmlns:p14="http://schemas.microsoft.com/office/powerpoint/2010/main" val="7103115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Grp="1" noChangeArrowheads="1"/>
          </p:cNvSpPr>
          <p:nvPr>
            <p:ph type="title"/>
          </p:nvPr>
        </p:nvSpPr>
        <p:spPr>
          <a:xfrm>
            <a:off x="301625" y="0"/>
            <a:ext cx="8518525" cy="765175"/>
          </a:xfrm>
        </p:spPr>
        <p:txBody>
          <a:bodyPr/>
          <a:lstStyle/>
          <a:p>
            <a:pPr eaLnBrk="1" hangingPunct="1">
              <a:defRPr/>
            </a:pPr>
            <a:r>
              <a:rPr lang="el-GR" sz="2400" dirty="0" smtClean="0">
                <a:solidFill>
                  <a:srgbClr val="FFFF00"/>
                </a:solidFill>
                <a:latin typeface="Arial" charset="0"/>
              </a:rPr>
              <a:t>Συχνότερα χρησιμοποιούμενα κριτήρια</a:t>
            </a:r>
            <a:endParaRPr lang="el-GR" sz="2400" dirty="0">
              <a:solidFill>
                <a:srgbClr val="FFFF00"/>
              </a:solidFill>
              <a:latin typeface="Arial" charset="0"/>
            </a:endParaRPr>
          </a:p>
        </p:txBody>
      </p:sp>
      <p:pic>
        <p:nvPicPr>
          <p:cNvPr id="1026" name="Picture 2" descr="F:\1.Πανεπιστήμιο\Διδασκαλία\2.Μεταπτυχιακά\2014-2015\Εκτίμηση Βιοποικιλότητας και Βιοπαρακολούθηση Ειδών &amp; Οικοτόπων\source files\2η παράδοση\Συνοπτικά στοιχεία 2ου βιβλίου 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104" y="2276871"/>
            <a:ext cx="8161792" cy="3240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0736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Grp="1" noChangeArrowheads="1"/>
          </p:cNvSpPr>
          <p:nvPr>
            <p:ph type="title"/>
          </p:nvPr>
        </p:nvSpPr>
        <p:spPr>
          <a:xfrm>
            <a:off x="301625" y="0"/>
            <a:ext cx="8518525" cy="765175"/>
          </a:xfrm>
        </p:spPr>
        <p:txBody>
          <a:bodyPr/>
          <a:lstStyle/>
          <a:p>
            <a:pPr eaLnBrk="1" hangingPunct="1"/>
            <a:r>
              <a:rPr lang="el-GR" sz="2400" smtClean="0">
                <a:solidFill>
                  <a:srgbClr val="FFFF00"/>
                </a:solidFill>
                <a:latin typeface="Arial" charset="0"/>
              </a:rPr>
              <a:t>Περίπτωση </a:t>
            </a:r>
            <a:r>
              <a:rPr lang="en-US" sz="2400" smtClean="0">
                <a:solidFill>
                  <a:srgbClr val="FFFF00"/>
                </a:solidFill>
                <a:latin typeface="Arial" charset="0"/>
              </a:rPr>
              <a:t>1</a:t>
            </a:r>
            <a:r>
              <a:rPr lang="el-GR" sz="2400" smtClean="0">
                <a:solidFill>
                  <a:srgbClr val="FFFF00"/>
                </a:solidFill>
                <a:latin typeface="Arial" charset="0"/>
              </a:rPr>
              <a:t>:</a:t>
            </a:r>
          </a:p>
        </p:txBody>
      </p:sp>
      <p:sp>
        <p:nvSpPr>
          <p:cNvPr id="10" name="Text Box 3"/>
          <p:cNvSpPr txBox="1">
            <a:spLocks noChangeArrowheads="1"/>
          </p:cNvSpPr>
          <p:nvPr/>
        </p:nvSpPr>
        <p:spPr bwMode="auto">
          <a:xfrm>
            <a:off x="454025" y="5876925"/>
            <a:ext cx="8518525" cy="765175"/>
          </a:xfrm>
          <a:prstGeom prst="rect">
            <a:avLst/>
          </a:prstGeom>
          <a:noFill/>
          <a:ln w="9525">
            <a:noFill/>
            <a:miter lim="800000"/>
            <a:headEnd/>
            <a:tailEnd/>
          </a:ln>
          <a:effectLst/>
        </p:spPr>
        <p:txBody>
          <a:bodyPr anchor="ctr"/>
          <a:lstStyle/>
          <a:p>
            <a:pPr algn="ctr">
              <a:defRPr/>
            </a:pPr>
            <a:r>
              <a:rPr lang="el-GR" b="1" kern="0" dirty="0">
                <a:solidFill>
                  <a:srgbClr val="FF0000"/>
                </a:solidFill>
                <a:effectLst>
                  <a:outerShdw blurRad="38100" dist="38100" dir="2700000" algn="tl">
                    <a:srgbClr val="000000"/>
                  </a:outerShdw>
                </a:effectLst>
                <a:latin typeface="Arial" charset="0"/>
                <a:ea typeface="+mj-ea"/>
                <a:cs typeface="+mj-cs"/>
              </a:rPr>
              <a:t>Αξιολόγηση: Τρωτό (</a:t>
            </a:r>
            <a:r>
              <a:rPr lang="en-US" b="1" kern="0" dirty="0">
                <a:solidFill>
                  <a:srgbClr val="FF0000"/>
                </a:solidFill>
                <a:effectLst>
                  <a:outerShdw blurRad="38100" dist="38100" dir="2700000" algn="tl">
                    <a:srgbClr val="000000"/>
                  </a:outerShdw>
                </a:effectLst>
                <a:latin typeface="Arial" charset="0"/>
                <a:ea typeface="+mj-ea"/>
                <a:cs typeface="+mj-cs"/>
              </a:rPr>
              <a:t>VU) B1ab(iii)+2ab(iii)</a:t>
            </a:r>
            <a:endParaRPr lang="el-GR" b="1" kern="0" dirty="0">
              <a:solidFill>
                <a:srgbClr val="FF0000"/>
              </a:solidFill>
              <a:effectLst>
                <a:outerShdw blurRad="38100" dist="38100" dir="2700000" algn="tl">
                  <a:srgbClr val="000000"/>
                </a:outerShdw>
              </a:effectLst>
              <a:latin typeface="Arial" charset="0"/>
              <a:ea typeface="+mj-ea"/>
              <a:cs typeface="+mj-cs"/>
            </a:endParaRPr>
          </a:p>
        </p:txBody>
      </p:sp>
      <p:sp>
        <p:nvSpPr>
          <p:cNvPr id="5" name="Text Box 3"/>
          <p:cNvSpPr txBox="1">
            <a:spLocks noChangeArrowheads="1"/>
          </p:cNvSpPr>
          <p:nvPr/>
        </p:nvSpPr>
        <p:spPr bwMode="auto">
          <a:xfrm>
            <a:off x="395288" y="1052513"/>
            <a:ext cx="8518525" cy="4897437"/>
          </a:xfrm>
          <a:prstGeom prst="rect">
            <a:avLst/>
          </a:prstGeom>
          <a:noFill/>
          <a:ln w="9525">
            <a:noFill/>
            <a:miter lim="800000"/>
            <a:headEnd/>
            <a:tailEnd/>
          </a:ln>
          <a:effectLst/>
        </p:spPr>
        <p:txBody>
          <a:bodyPr anchor="ctr"/>
          <a:lstStyle/>
          <a:p>
            <a:pPr algn="just">
              <a:defRPr/>
            </a:pPr>
            <a:r>
              <a:rPr lang="en-US" b="1" kern="0" dirty="0">
                <a:effectLst>
                  <a:outerShdw blurRad="38100" dist="38100" dir="2700000" algn="tl">
                    <a:srgbClr val="000000"/>
                  </a:outerShdw>
                </a:effectLst>
                <a:latin typeface="Arial" charset="0"/>
                <a:ea typeface="+mj-ea"/>
                <a:cs typeface="+mj-cs"/>
              </a:rPr>
              <a:t>H </a:t>
            </a:r>
            <a:r>
              <a:rPr lang="el-GR" b="1" kern="0" dirty="0" err="1">
                <a:effectLst>
                  <a:outerShdw blurRad="38100" dist="38100" dir="2700000" algn="tl">
                    <a:srgbClr val="000000"/>
                  </a:outerShdw>
                </a:effectLst>
                <a:latin typeface="Arial" charset="0"/>
                <a:ea typeface="+mj-ea"/>
                <a:cs typeface="+mj-cs"/>
              </a:rPr>
              <a:t>Μυωτίδ</a:t>
            </a:r>
            <a:r>
              <a:rPr lang="el-GR" b="1" kern="0" dirty="0">
                <a:effectLst>
                  <a:outerShdw blurRad="38100" dist="38100" dir="2700000" algn="tl">
                    <a:srgbClr val="000000"/>
                  </a:outerShdw>
                </a:effectLst>
                <a:latin typeface="Arial" charset="0"/>
                <a:ea typeface="+mj-ea"/>
                <a:cs typeface="+mj-cs"/>
              </a:rPr>
              <a:t>α του </a:t>
            </a:r>
            <a:r>
              <a:rPr lang="en-US" b="1" kern="0" dirty="0" err="1">
                <a:effectLst>
                  <a:outerShdw blurRad="38100" dist="38100" dir="2700000" algn="tl">
                    <a:srgbClr val="000000"/>
                  </a:outerShdw>
                </a:effectLst>
                <a:latin typeface="Arial" charset="0"/>
                <a:ea typeface="+mj-ea"/>
                <a:cs typeface="+mj-cs"/>
              </a:rPr>
              <a:t>Daubenton</a:t>
            </a:r>
            <a:r>
              <a:rPr lang="en-US" b="1" kern="0" dirty="0">
                <a:effectLst>
                  <a:outerShdw blurRad="38100" dist="38100" dir="2700000" algn="tl">
                    <a:srgbClr val="000000"/>
                  </a:outerShdw>
                </a:effectLst>
                <a:latin typeface="Arial" charset="0"/>
                <a:ea typeface="+mj-ea"/>
                <a:cs typeface="+mj-cs"/>
              </a:rPr>
              <a:t> </a:t>
            </a:r>
            <a:r>
              <a:rPr lang="el-GR" b="1" kern="0" dirty="0">
                <a:effectLst>
                  <a:outerShdw blurRad="38100" dist="38100" dir="2700000" algn="tl">
                    <a:srgbClr val="000000"/>
                  </a:outerShdw>
                </a:effectLst>
                <a:latin typeface="Arial" charset="0"/>
                <a:ea typeface="+mj-ea"/>
                <a:cs typeface="+mj-cs"/>
              </a:rPr>
              <a:t>(</a:t>
            </a:r>
            <a:r>
              <a:rPr lang="en-US" b="1" i="1" kern="0" dirty="0" err="1">
                <a:effectLst>
                  <a:outerShdw blurRad="38100" dist="38100" dir="2700000" algn="tl">
                    <a:srgbClr val="000000"/>
                  </a:outerShdw>
                </a:effectLst>
                <a:latin typeface="Arial" charset="0"/>
                <a:ea typeface="+mj-ea"/>
                <a:cs typeface="+mj-cs"/>
              </a:rPr>
              <a:t>Myotis</a:t>
            </a:r>
            <a:r>
              <a:rPr lang="en-US" b="1" i="1" kern="0" dirty="0">
                <a:effectLst>
                  <a:outerShdw blurRad="38100" dist="38100" dir="2700000" algn="tl">
                    <a:srgbClr val="000000"/>
                  </a:outerShdw>
                </a:effectLst>
                <a:latin typeface="Arial" charset="0"/>
                <a:ea typeface="+mj-ea"/>
                <a:cs typeface="+mj-cs"/>
              </a:rPr>
              <a:t> </a:t>
            </a:r>
            <a:r>
              <a:rPr lang="en-US" b="1" i="1" kern="0" dirty="0" err="1">
                <a:effectLst>
                  <a:outerShdw blurRad="38100" dist="38100" dir="2700000" algn="tl">
                    <a:srgbClr val="000000"/>
                  </a:outerShdw>
                </a:effectLst>
                <a:latin typeface="Arial" charset="0"/>
                <a:ea typeface="+mj-ea"/>
                <a:cs typeface="+mj-cs"/>
              </a:rPr>
              <a:t>daubentonii</a:t>
            </a:r>
            <a:r>
              <a:rPr lang="en-US" b="1" kern="0" dirty="0">
                <a:effectLst>
                  <a:outerShdw blurRad="38100" dist="38100" dir="2700000" algn="tl">
                    <a:srgbClr val="000000"/>
                  </a:outerShdw>
                </a:effectLst>
                <a:latin typeface="Arial" charset="0"/>
                <a:ea typeface="+mj-ea"/>
                <a:cs typeface="+mj-cs"/>
              </a:rPr>
              <a:t>) </a:t>
            </a:r>
            <a:r>
              <a:rPr lang="el-GR" b="1" kern="0" dirty="0">
                <a:effectLst>
                  <a:outerShdw blurRad="38100" dist="38100" dir="2700000" algn="tl">
                    <a:srgbClr val="000000"/>
                  </a:outerShdw>
                </a:effectLst>
                <a:latin typeface="Arial" charset="0"/>
                <a:ea typeface="+mj-ea"/>
                <a:cs typeface="+mj-cs"/>
              </a:rPr>
              <a:t>είναι νυχτερίδα με τα εξής χαρακτηριστικά: Κατανέμεται στη βόρεια Ελλάδα και ζει κοντά σε </a:t>
            </a:r>
            <a:r>
              <a:rPr lang="el-GR" b="1" kern="0" dirty="0" err="1">
                <a:effectLst>
                  <a:outerShdw blurRad="38100" dist="38100" dir="2700000" algn="tl">
                    <a:srgbClr val="000000"/>
                  </a:outerShdw>
                </a:effectLst>
                <a:latin typeface="Arial" charset="0"/>
                <a:ea typeface="+mj-ea"/>
                <a:cs typeface="+mj-cs"/>
              </a:rPr>
              <a:t>υδατοσυλλογές</a:t>
            </a:r>
            <a:r>
              <a:rPr lang="el-GR" b="1" kern="0" dirty="0">
                <a:effectLst>
                  <a:outerShdw blurRad="38100" dist="38100" dir="2700000" algn="tl">
                    <a:srgbClr val="000000"/>
                  </a:outerShdw>
                </a:effectLst>
                <a:latin typeface="Arial" charset="0"/>
                <a:ea typeface="+mj-ea"/>
                <a:cs typeface="+mj-cs"/>
              </a:rPr>
              <a:t>. Ως εκ τούτου α) </a:t>
            </a:r>
            <a:r>
              <a:rPr lang="el-GR" b="1" kern="0" dirty="0">
                <a:solidFill>
                  <a:srgbClr val="92D050"/>
                </a:solidFill>
                <a:effectLst>
                  <a:outerShdw blurRad="38100" dist="38100" dir="2700000" algn="tl">
                    <a:srgbClr val="000000"/>
                  </a:outerShdw>
                </a:effectLst>
                <a:latin typeface="Arial" charset="0"/>
                <a:ea typeface="+mj-ea"/>
                <a:cs typeface="+mj-cs"/>
              </a:rPr>
              <a:t>οι κατάλληλοι βιότοποι παρουσίας της δεν ξεπερνούν τα 15.000 </a:t>
            </a:r>
            <a:r>
              <a:rPr lang="el-GR" b="1" kern="0" dirty="0" err="1">
                <a:solidFill>
                  <a:srgbClr val="92D050"/>
                </a:solidFill>
                <a:effectLst>
                  <a:outerShdw blurRad="38100" dist="38100" dir="2700000" algn="tl">
                    <a:srgbClr val="000000"/>
                  </a:outerShdw>
                </a:effectLst>
                <a:latin typeface="Arial" charset="0"/>
                <a:ea typeface="+mj-ea"/>
                <a:cs typeface="+mj-cs"/>
              </a:rPr>
              <a:t>τετρ</a:t>
            </a:r>
            <a:r>
              <a:rPr lang="el-GR" b="1" kern="0" dirty="0">
                <a:solidFill>
                  <a:srgbClr val="92D050"/>
                </a:solidFill>
                <a:effectLst>
                  <a:outerShdw blurRad="38100" dist="38100" dir="2700000" algn="tl">
                    <a:srgbClr val="000000"/>
                  </a:outerShdw>
                </a:effectLst>
                <a:latin typeface="Arial" charset="0"/>
                <a:ea typeface="+mj-ea"/>
                <a:cs typeface="+mj-cs"/>
              </a:rPr>
              <a:t>. </a:t>
            </a:r>
            <a:r>
              <a:rPr lang="el-GR" b="1" kern="0" dirty="0" err="1">
                <a:solidFill>
                  <a:srgbClr val="92D050"/>
                </a:solidFill>
                <a:effectLst>
                  <a:outerShdw blurRad="38100" dist="38100" dir="2700000" algn="tl">
                    <a:srgbClr val="000000"/>
                  </a:outerShdw>
                </a:effectLst>
                <a:latin typeface="Arial" charset="0"/>
                <a:ea typeface="+mj-ea"/>
                <a:cs typeface="+mj-cs"/>
              </a:rPr>
              <a:t>χλμ</a:t>
            </a:r>
            <a:r>
              <a:rPr lang="el-GR" b="1" kern="0" dirty="0">
                <a:solidFill>
                  <a:srgbClr val="FF0000"/>
                </a:solidFill>
                <a:effectLst>
                  <a:outerShdw blurRad="38100" dist="38100" dir="2700000" algn="tl">
                    <a:srgbClr val="000000"/>
                  </a:outerShdw>
                </a:effectLst>
                <a:latin typeface="Arial" charset="0"/>
                <a:ea typeface="+mj-ea"/>
                <a:cs typeface="+mj-cs"/>
              </a:rPr>
              <a:t>. </a:t>
            </a:r>
            <a:r>
              <a:rPr lang="el-GR" b="1" kern="0" dirty="0">
                <a:effectLst>
                  <a:outerShdw blurRad="38100" dist="38100" dir="2700000" algn="tl">
                    <a:srgbClr val="000000"/>
                  </a:outerShdw>
                </a:effectLst>
                <a:latin typeface="Arial" charset="0"/>
                <a:ea typeface="+mj-ea"/>
                <a:cs typeface="+mj-cs"/>
              </a:rPr>
              <a:t>β) καθώς οι βιότοποι της είναι ασυνεχείς, οι πληθυσμοί της είναι κατακερματισμένοι και απομονωμένοι. Μάλιστα τα δεδομένα (λίγα βιβλιογραφικά δεδομένα, </a:t>
            </a:r>
            <a:r>
              <a:rPr lang="el-GR" b="1" kern="0" dirty="0" smtClean="0">
                <a:effectLst>
                  <a:outerShdw blurRad="38100" dist="38100" dir="2700000" algn="tl">
                    <a:srgbClr val="000000"/>
                  </a:outerShdw>
                </a:effectLst>
                <a:latin typeface="Arial" charset="0"/>
                <a:ea typeface="+mj-ea"/>
                <a:cs typeface="+mj-cs"/>
              </a:rPr>
              <a:t>καθώς ελάχιστα </a:t>
            </a:r>
            <a:r>
              <a:rPr lang="el-GR" b="1" kern="0" dirty="0">
                <a:effectLst>
                  <a:outerShdw blurRad="38100" dist="38100" dir="2700000" algn="tl">
                    <a:srgbClr val="000000"/>
                  </a:outerShdw>
                </a:effectLst>
                <a:latin typeface="Arial" charset="0"/>
                <a:ea typeface="+mj-ea"/>
                <a:cs typeface="+mj-cs"/>
              </a:rPr>
              <a:t>μελετημένο είδος) δείχνουν </a:t>
            </a:r>
            <a:r>
              <a:rPr lang="el-GR" b="1" kern="0" dirty="0">
                <a:solidFill>
                  <a:srgbClr val="92D050"/>
                </a:solidFill>
                <a:effectLst>
                  <a:outerShdw blurRad="38100" dist="38100" dir="2700000" algn="tl">
                    <a:srgbClr val="000000"/>
                  </a:outerShdw>
                </a:effectLst>
                <a:latin typeface="Arial" charset="0"/>
                <a:ea typeface="+mj-ea"/>
                <a:cs typeface="+mj-cs"/>
              </a:rPr>
              <a:t>περιορισμένη εξάπλωση σε 10 το πολύ τοποθεσίες με συνολική έκταση περίπου 1.500 </a:t>
            </a:r>
            <a:r>
              <a:rPr lang="el-GR" b="1" kern="0" dirty="0" err="1">
                <a:solidFill>
                  <a:srgbClr val="92D050"/>
                </a:solidFill>
                <a:effectLst>
                  <a:outerShdw blurRad="38100" dist="38100" dir="2700000" algn="tl">
                    <a:srgbClr val="000000"/>
                  </a:outerShdw>
                </a:effectLst>
                <a:latin typeface="Arial" charset="0"/>
                <a:ea typeface="+mj-ea"/>
                <a:cs typeface="+mj-cs"/>
              </a:rPr>
              <a:t>τετρ</a:t>
            </a:r>
            <a:r>
              <a:rPr lang="el-GR" b="1" kern="0" dirty="0">
                <a:solidFill>
                  <a:srgbClr val="92D050"/>
                </a:solidFill>
                <a:effectLst>
                  <a:outerShdw blurRad="38100" dist="38100" dir="2700000" algn="tl">
                    <a:srgbClr val="000000"/>
                  </a:outerShdw>
                </a:effectLst>
                <a:latin typeface="Arial" charset="0"/>
                <a:ea typeface="+mj-ea"/>
                <a:cs typeface="+mj-cs"/>
              </a:rPr>
              <a:t>. </a:t>
            </a:r>
            <a:r>
              <a:rPr lang="el-GR" b="1" kern="0" dirty="0" err="1">
                <a:solidFill>
                  <a:srgbClr val="92D050"/>
                </a:solidFill>
                <a:effectLst>
                  <a:outerShdw blurRad="38100" dist="38100" dir="2700000" algn="tl">
                    <a:srgbClr val="000000"/>
                  </a:outerShdw>
                </a:effectLst>
                <a:latin typeface="Arial" charset="0"/>
                <a:ea typeface="+mj-ea"/>
                <a:cs typeface="+mj-cs"/>
              </a:rPr>
              <a:t>χλμ</a:t>
            </a:r>
            <a:r>
              <a:rPr lang="el-GR" b="1" kern="0" dirty="0">
                <a:solidFill>
                  <a:srgbClr val="92D050"/>
                </a:solidFill>
                <a:effectLst>
                  <a:outerShdw blurRad="38100" dist="38100" dir="2700000" algn="tl">
                    <a:srgbClr val="000000"/>
                  </a:outerShdw>
                </a:effectLst>
                <a:latin typeface="Arial" charset="0"/>
                <a:ea typeface="+mj-ea"/>
                <a:cs typeface="+mj-cs"/>
              </a:rPr>
              <a:t>. </a:t>
            </a:r>
            <a:r>
              <a:rPr lang="el-GR" b="1" kern="0" dirty="0">
                <a:effectLst>
                  <a:outerShdw blurRad="38100" dist="38100" dir="2700000" algn="tl">
                    <a:srgbClr val="000000"/>
                  </a:outerShdw>
                </a:effectLst>
                <a:latin typeface="Arial" charset="0"/>
                <a:ea typeface="+mj-ea"/>
                <a:cs typeface="+mj-cs"/>
              </a:rPr>
              <a:t> Δεν υπάρχουν αριθμητικά δεδομένα για τους πληθυσμούς της στην Ελλάδα. Απειλείται άμεσα από την </a:t>
            </a:r>
            <a:r>
              <a:rPr lang="el-GR" b="1" kern="0" dirty="0" smtClean="0">
                <a:solidFill>
                  <a:srgbClr val="92D050"/>
                </a:solidFill>
                <a:effectLst>
                  <a:outerShdw blurRad="38100" dist="38100" dir="2700000" algn="tl">
                    <a:srgbClr val="000000"/>
                  </a:outerShdw>
                </a:effectLst>
                <a:latin typeface="Arial" charset="0"/>
                <a:ea typeface="+mj-ea"/>
                <a:cs typeface="+mj-cs"/>
              </a:rPr>
              <a:t>παρατηρούμενη, </a:t>
            </a:r>
            <a:r>
              <a:rPr lang="el-GR" b="1" kern="0" dirty="0">
                <a:solidFill>
                  <a:srgbClr val="92D050"/>
                </a:solidFill>
                <a:effectLst>
                  <a:outerShdw blurRad="38100" dist="38100" dir="2700000" algn="tl">
                    <a:srgbClr val="000000"/>
                  </a:outerShdw>
                </a:effectLst>
                <a:latin typeface="Arial" charset="0"/>
                <a:ea typeface="+mj-ea"/>
                <a:cs typeface="+mj-cs"/>
              </a:rPr>
              <a:t>συνεχή υποβάθμιση των ενδιαιτημάτων της</a:t>
            </a:r>
            <a:r>
              <a:rPr lang="el-GR" b="1" kern="0" dirty="0">
                <a:effectLst>
                  <a:outerShdw blurRad="38100" dist="38100" dir="2700000" algn="tl">
                    <a:srgbClr val="000000"/>
                  </a:outerShdw>
                </a:effectLst>
                <a:latin typeface="Arial" charset="0"/>
                <a:ea typeface="+mj-ea"/>
                <a:cs typeface="+mj-cs"/>
              </a:rPr>
              <a:t>.</a:t>
            </a:r>
          </a:p>
        </p:txBody>
      </p:sp>
    </p:spTree>
    <p:extLst>
      <p:ext uri="{BB962C8B-B14F-4D97-AF65-F5344CB8AC3E}">
        <p14:creationId xmlns:p14="http://schemas.microsoft.com/office/powerpoint/2010/main" val="42139419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Grp="1" noChangeArrowheads="1"/>
          </p:cNvSpPr>
          <p:nvPr>
            <p:ph type="title"/>
          </p:nvPr>
        </p:nvSpPr>
        <p:spPr>
          <a:xfrm>
            <a:off x="301625" y="0"/>
            <a:ext cx="8518525" cy="765175"/>
          </a:xfrm>
        </p:spPr>
        <p:txBody>
          <a:bodyPr/>
          <a:lstStyle/>
          <a:p>
            <a:pPr eaLnBrk="1" hangingPunct="1">
              <a:defRPr/>
            </a:pPr>
            <a:r>
              <a:rPr lang="el-GR" sz="2400" dirty="0" smtClean="0">
                <a:solidFill>
                  <a:srgbClr val="FFFF00"/>
                </a:solidFill>
                <a:latin typeface="Arial" charset="0"/>
              </a:rPr>
              <a:t>Περίπτωση </a:t>
            </a:r>
            <a:r>
              <a:rPr lang="en-US" sz="2400" dirty="0" smtClean="0">
                <a:solidFill>
                  <a:srgbClr val="FFFF00"/>
                </a:solidFill>
                <a:latin typeface="Arial" charset="0"/>
              </a:rPr>
              <a:t>2</a:t>
            </a:r>
            <a:r>
              <a:rPr lang="el-GR" sz="2400" dirty="0" smtClean="0">
                <a:solidFill>
                  <a:srgbClr val="FFFF00"/>
                </a:solidFill>
                <a:latin typeface="Arial" charset="0"/>
              </a:rPr>
              <a:t>:</a:t>
            </a:r>
            <a:endParaRPr lang="el-GR" sz="2400" dirty="0">
              <a:solidFill>
                <a:srgbClr val="FFFF00"/>
              </a:solidFill>
              <a:latin typeface="Arial" charset="0"/>
            </a:endParaRPr>
          </a:p>
        </p:txBody>
      </p:sp>
      <p:sp>
        <p:nvSpPr>
          <p:cNvPr id="9" name="Text Box 3"/>
          <p:cNvSpPr txBox="1">
            <a:spLocks noChangeArrowheads="1"/>
          </p:cNvSpPr>
          <p:nvPr/>
        </p:nvSpPr>
        <p:spPr bwMode="auto">
          <a:xfrm>
            <a:off x="395288" y="692150"/>
            <a:ext cx="8518525" cy="5257800"/>
          </a:xfrm>
          <a:prstGeom prst="rect">
            <a:avLst/>
          </a:prstGeom>
          <a:noFill/>
          <a:ln w="9525">
            <a:noFill/>
            <a:miter lim="800000"/>
            <a:headEnd/>
            <a:tailEnd/>
          </a:ln>
          <a:effectLst/>
        </p:spPr>
        <p:txBody>
          <a:bodyPr anchor="ctr"/>
          <a:lstStyle/>
          <a:p>
            <a:pPr algn="just">
              <a:defRPr/>
            </a:pPr>
            <a:r>
              <a:rPr lang="el-GR" sz="2000" b="1" kern="0" dirty="0">
                <a:effectLst>
                  <a:outerShdw blurRad="38100" dist="38100" dir="2700000" algn="tl">
                    <a:srgbClr val="000000"/>
                  </a:outerShdw>
                </a:effectLst>
                <a:latin typeface="Arial" charset="0"/>
                <a:ea typeface="+mj-ea"/>
                <a:cs typeface="+mj-cs"/>
              </a:rPr>
              <a:t>Η Β. Ελλάδα αποτελεί το νότιο όριο εξάπλωσης του </a:t>
            </a:r>
            <a:r>
              <a:rPr lang="el-GR" sz="2000" b="1" kern="0" dirty="0" err="1">
                <a:effectLst>
                  <a:outerShdw blurRad="38100" dist="38100" dir="2700000" algn="tl">
                    <a:srgbClr val="000000"/>
                  </a:outerShdw>
                </a:effectLst>
                <a:latin typeface="Arial" charset="0"/>
                <a:ea typeface="+mj-ea"/>
                <a:cs typeface="+mj-cs"/>
              </a:rPr>
              <a:t>λαγόγυρου</a:t>
            </a:r>
            <a:r>
              <a:rPr lang="el-GR" sz="2000" b="1" kern="0" dirty="0">
                <a:effectLst>
                  <a:outerShdw blurRad="38100" dist="38100" dir="2700000" algn="tl">
                    <a:srgbClr val="000000"/>
                  </a:outerShdw>
                </a:effectLst>
                <a:latin typeface="Arial" charset="0"/>
                <a:ea typeface="+mj-ea"/>
                <a:cs typeface="+mj-cs"/>
              </a:rPr>
              <a:t> (</a:t>
            </a:r>
            <a:r>
              <a:rPr lang="en-US" sz="2000" b="1" i="1" kern="0" dirty="0">
                <a:effectLst>
                  <a:outerShdw blurRad="38100" dist="38100" dir="2700000" algn="tl">
                    <a:srgbClr val="000000"/>
                  </a:outerShdw>
                </a:effectLst>
                <a:latin typeface="Arial" charset="0"/>
                <a:ea typeface="+mj-ea"/>
                <a:cs typeface="+mj-cs"/>
              </a:rPr>
              <a:t>Spermophilus </a:t>
            </a:r>
            <a:r>
              <a:rPr lang="en-US" sz="2000" b="1" i="1" kern="0" dirty="0" err="1">
                <a:effectLst>
                  <a:outerShdw blurRad="38100" dist="38100" dir="2700000" algn="tl">
                    <a:srgbClr val="000000"/>
                  </a:outerShdw>
                </a:effectLst>
                <a:latin typeface="Arial" charset="0"/>
                <a:ea typeface="+mj-ea"/>
                <a:cs typeface="+mj-cs"/>
              </a:rPr>
              <a:t>citellus</a:t>
            </a:r>
            <a:r>
              <a:rPr lang="en-US" sz="2000" b="1" kern="0" dirty="0">
                <a:effectLst>
                  <a:outerShdw blurRad="38100" dist="38100" dir="2700000" algn="tl">
                    <a:srgbClr val="000000"/>
                  </a:outerShdw>
                </a:effectLst>
                <a:latin typeface="Arial" charset="0"/>
                <a:ea typeface="+mj-ea"/>
                <a:cs typeface="+mj-cs"/>
              </a:rPr>
              <a:t>)</a:t>
            </a:r>
            <a:r>
              <a:rPr lang="el-GR" sz="2000" b="1" kern="0" dirty="0">
                <a:effectLst>
                  <a:outerShdw blurRad="38100" dist="38100" dir="2700000" algn="tl">
                    <a:srgbClr val="000000"/>
                  </a:outerShdw>
                </a:effectLst>
                <a:latin typeface="Arial" charset="0"/>
                <a:ea typeface="+mj-ea"/>
                <a:cs typeface="+mj-cs"/>
              </a:rPr>
              <a:t>. Γενικά είναι </a:t>
            </a:r>
            <a:r>
              <a:rPr lang="el-GR" sz="2000" b="1" kern="0" dirty="0" smtClean="0">
                <a:effectLst>
                  <a:outerShdw blurRad="38100" dist="38100" dir="2700000" algn="tl">
                    <a:srgbClr val="000000"/>
                  </a:outerShdw>
                </a:effectLst>
                <a:latin typeface="Arial" charset="0"/>
                <a:ea typeface="+mj-ea"/>
                <a:cs typeface="+mj-cs"/>
              </a:rPr>
              <a:t>ικανοποιητικά μελετημένο </a:t>
            </a:r>
            <a:r>
              <a:rPr lang="el-GR" sz="2000" b="1" kern="0" dirty="0">
                <a:effectLst>
                  <a:outerShdw blurRad="38100" dist="38100" dir="2700000" algn="tl">
                    <a:srgbClr val="000000"/>
                  </a:outerShdw>
                </a:effectLst>
                <a:latin typeface="Arial" charset="0"/>
                <a:ea typeface="+mj-ea"/>
                <a:cs typeface="+mj-cs"/>
              </a:rPr>
              <a:t>είδος. Εξαπλώνεται σε τρεις διακριτές </a:t>
            </a:r>
            <a:r>
              <a:rPr lang="el-GR" sz="2000" b="1" kern="0" dirty="0">
                <a:effectLst>
                  <a:outerShdw blurRad="38100" dist="38100" dir="2700000" algn="tl">
                    <a:srgbClr val="000000"/>
                  </a:outerShdw>
                </a:effectLst>
                <a:latin typeface="Arial" charset="0"/>
              </a:rPr>
              <a:t>και απομονωμένες μεταξύ τους </a:t>
            </a:r>
            <a:r>
              <a:rPr lang="el-GR" sz="2000" b="1" kern="0" dirty="0">
                <a:effectLst>
                  <a:outerShdw blurRad="38100" dist="38100" dir="2700000" algn="tl">
                    <a:srgbClr val="000000"/>
                  </a:outerShdw>
                </a:effectLst>
                <a:latin typeface="Arial" charset="0"/>
                <a:ea typeface="+mj-ea"/>
                <a:cs typeface="+mj-cs"/>
              </a:rPr>
              <a:t>περιοχές της Δ. &amp; Κ. Μακεδονίας &amp; της Θράκης. Η περιοχή παρουσίας του υπολογίζεται σε περίπου 4.320 </a:t>
            </a:r>
            <a:r>
              <a:rPr lang="el-GR" sz="2000" b="1" kern="0" dirty="0" err="1">
                <a:effectLst>
                  <a:outerShdw blurRad="38100" dist="38100" dir="2700000" algn="tl">
                    <a:srgbClr val="000000"/>
                  </a:outerShdw>
                </a:effectLst>
                <a:latin typeface="Arial" charset="0"/>
                <a:ea typeface="+mj-ea"/>
                <a:cs typeface="+mj-cs"/>
              </a:rPr>
              <a:t>τετρ</a:t>
            </a:r>
            <a:r>
              <a:rPr lang="el-GR" sz="2000" b="1" kern="0" dirty="0">
                <a:effectLst>
                  <a:outerShdw blurRad="38100" dist="38100" dir="2700000" algn="tl">
                    <a:srgbClr val="000000"/>
                  </a:outerShdw>
                </a:effectLst>
                <a:latin typeface="Arial" charset="0"/>
                <a:ea typeface="+mj-ea"/>
                <a:cs typeface="+mj-cs"/>
              </a:rPr>
              <a:t>. </a:t>
            </a:r>
            <a:r>
              <a:rPr lang="el-GR" sz="2000" b="1" kern="0" dirty="0" err="1">
                <a:effectLst>
                  <a:outerShdw blurRad="38100" dist="38100" dir="2700000" algn="tl">
                    <a:srgbClr val="000000"/>
                  </a:outerShdw>
                </a:effectLst>
                <a:latin typeface="Arial" charset="0"/>
                <a:ea typeface="+mj-ea"/>
                <a:cs typeface="+mj-cs"/>
              </a:rPr>
              <a:t>χλμ</a:t>
            </a:r>
            <a:r>
              <a:rPr lang="el-GR" sz="2000" b="1" kern="0" dirty="0">
                <a:effectLst>
                  <a:outerShdw blurRad="38100" dist="38100" dir="2700000" algn="tl">
                    <a:srgbClr val="000000"/>
                  </a:outerShdw>
                </a:effectLst>
                <a:latin typeface="Arial" charset="0"/>
                <a:ea typeface="+mj-ea"/>
                <a:cs typeface="+mj-cs"/>
              </a:rPr>
              <a:t>., ενώ η περιοχή κατοίκισης σε 2.650 </a:t>
            </a:r>
            <a:r>
              <a:rPr lang="el-GR" sz="2000" b="1" kern="0" dirty="0" err="1">
                <a:effectLst>
                  <a:outerShdw blurRad="38100" dist="38100" dir="2700000" algn="tl">
                    <a:srgbClr val="000000"/>
                  </a:outerShdw>
                </a:effectLst>
                <a:latin typeface="Arial" charset="0"/>
                <a:ea typeface="+mj-ea"/>
                <a:cs typeface="+mj-cs"/>
              </a:rPr>
              <a:t>τετρ</a:t>
            </a:r>
            <a:r>
              <a:rPr lang="el-GR" sz="2000" b="1" kern="0" dirty="0">
                <a:effectLst>
                  <a:outerShdw blurRad="38100" dist="38100" dir="2700000" algn="tl">
                    <a:srgbClr val="000000"/>
                  </a:outerShdw>
                </a:effectLst>
                <a:latin typeface="Arial" charset="0"/>
                <a:ea typeface="+mj-ea"/>
                <a:cs typeface="+mj-cs"/>
              </a:rPr>
              <a:t>. </a:t>
            </a:r>
            <a:r>
              <a:rPr lang="el-GR" sz="2000" b="1" kern="0" dirty="0" err="1">
                <a:effectLst>
                  <a:outerShdw blurRad="38100" dist="38100" dir="2700000" algn="tl">
                    <a:srgbClr val="000000"/>
                  </a:outerShdw>
                </a:effectLst>
                <a:latin typeface="Arial" charset="0"/>
                <a:ea typeface="+mj-ea"/>
                <a:cs typeface="+mj-cs"/>
              </a:rPr>
              <a:t>χλμ</a:t>
            </a:r>
            <a:r>
              <a:rPr lang="el-GR" sz="2000" b="1" kern="0" dirty="0">
                <a:effectLst>
                  <a:outerShdw blurRad="38100" dist="38100" dir="2700000" algn="tl">
                    <a:srgbClr val="000000"/>
                  </a:outerShdw>
                </a:effectLst>
                <a:latin typeface="Arial" charset="0"/>
                <a:ea typeface="+mj-ea"/>
                <a:cs typeface="+mj-cs"/>
              </a:rPr>
              <a:t>. Σε μικρότερη κλίμακα ο κατακερματισμός των βιοτόπων δημιουργεί μικρότερες πληθυσμιακές υποενότητες </a:t>
            </a:r>
            <a:r>
              <a:rPr lang="en-US" sz="2000" b="1" kern="0" dirty="0" smtClean="0">
                <a:effectLst>
                  <a:outerShdw blurRad="38100" dist="38100" dir="2700000" algn="tl">
                    <a:srgbClr val="000000"/>
                  </a:outerShdw>
                </a:effectLst>
                <a:latin typeface="Arial" charset="0"/>
                <a:ea typeface="+mj-ea"/>
                <a:cs typeface="+mj-cs"/>
              </a:rPr>
              <a:t> (</a:t>
            </a:r>
            <a:r>
              <a:rPr lang="el-GR" sz="2000" b="1" kern="0" dirty="0" smtClean="0">
                <a:effectLst>
                  <a:outerShdw blurRad="38100" dist="38100" dir="2700000" algn="tl">
                    <a:srgbClr val="000000"/>
                  </a:outerShdw>
                </a:effectLst>
                <a:latin typeface="Arial" charset="0"/>
                <a:ea typeface="+mj-ea"/>
                <a:cs typeface="+mj-cs"/>
              </a:rPr>
              <a:t>όχι περισσότερες από 10) με </a:t>
            </a:r>
            <a:r>
              <a:rPr lang="el-GR" sz="2000" b="1" kern="0" dirty="0">
                <a:effectLst>
                  <a:outerShdw blurRad="38100" dist="38100" dir="2700000" algn="tl">
                    <a:srgbClr val="000000"/>
                  </a:outerShdw>
                </a:effectLst>
                <a:latin typeface="Arial" charset="0"/>
                <a:ea typeface="+mj-ea"/>
                <a:cs typeface="+mj-cs"/>
              </a:rPr>
              <a:t>μικρή ή καθόλου </a:t>
            </a:r>
            <a:r>
              <a:rPr lang="el-GR" sz="2000" b="1" kern="0" dirty="0" smtClean="0">
                <a:effectLst>
                  <a:outerShdw blurRad="38100" dist="38100" dir="2700000" algn="tl">
                    <a:srgbClr val="000000"/>
                  </a:outerShdw>
                </a:effectLst>
                <a:latin typeface="Arial" charset="0"/>
                <a:ea typeface="+mj-ea"/>
                <a:cs typeface="+mj-cs"/>
              </a:rPr>
              <a:t>επικοινωνία</a:t>
            </a:r>
            <a:r>
              <a:rPr lang="el-GR" sz="2000" b="1" kern="0" dirty="0">
                <a:effectLst>
                  <a:outerShdw blurRad="38100" dist="38100" dir="2700000" algn="tl">
                    <a:srgbClr val="000000"/>
                  </a:outerShdw>
                </a:effectLst>
                <a:latin typeface="Arial" charset="0"/>
                <a:ea typeface="+mj-ea"/>
                <a:cs typeface="+mj-cs"/>
              </a:rPr>
              <a:t> </a:t>
            </a:r>
            <a:r>
              <a:rPr lang="el-GR" sz="2000" b="1" kern="0" dirty="0" smtClean="0">
                <a:effectLst>
                  <a:outerShdw blurRad="38100" dist="38100" dir="2700000" algn="tl">
                    <a:srgbClr val="000000"/>
                  </a:outerShdw>
                </a:effectLst>
                <a:latin typeface="Arial" charset="0"/>
                <a:ea typeface="+mj-ea"/>
                <a:cs typeface="+mj-cs"/>
              </a:rPr>
              <a:t>μεταξύ τους</a:t>
            </a:r>
            <a:r>
              <a:rPr lang="el-GR" sz="2000" b="1" kern="0" dirty="0" smtClean="0">
                <a:effectLst>
                  <a:outerShdw blurRad="38100" dist="38100" dir="2700000" algn="tl">
                    <a:srgbClr val="000000"/>
                  </a:outerShdw>
                </a:effectLst>
                <a:latin typeface="Arial" charset="0"/>
                <a:ea typeface="+mj-ea"/>
                <a:cs typeface="+mj-cs"/>
              </a:rPr>
              <a:t>. </a:t>
            </a:r>
            <a:r>
              <a:rPr lang="el-GR" sz="2000" b="1" kern="0" dirty="0">
                <a:effectLst>
                  <a:outerShdw blurRad="38100" dist="38100" dir="2700000" algn="tl">
                    <a:srgbClr val="000000"/>
                  </a:outerShdw>
                </a:effectLst>
                <a:latin typeface="Arial" charset="0"/>
                <a:ea typeface="+mj-ea"/>
                <a:cs typeface="+mj-cs"/>
              </a:rPr>
              <a:t>Αισιόδοξες εκτιμήσεις πληθυσμιακού μεγέθους μέσα από μετρήσεις πυκνότητας και κατάλληλου ενδιαιτήματος μιλούν για 50.000 άτομα. Εντούτοις, είναι εμφανής η τάση </a:t>
            </a:r>
            <a:r>
              <a:rPr lang="el-GR" sz="2000" b="1" kern="0" dirty="0" smtClean="0">
                <a:effectLst>
                  <a:outerShdw blurRad="38100" dist="38100" dir="2700000" algn="tl">
                    <a:srgbClr val="000000"/>
                  </a:outerShdw>
                </a:effectLst>
                <a:latin typeface="Arial" charset="0"/>
                <a:ea typeface="+mj-ea"/>
                <a:cs typeface="+mj-cs"/>
              </a:rPr>
              <a:t>σημαντικής </a:t>
            </a:r>
            <a:r>
              <a:rPr lang="el-GR" sz="2000" b="1" kern="0" dirty="0">
                <a:effectLst>
                  <a:outerShdw blurRad="38100" dist="38100" dir="2700000" algn="tl">
                    <a:srgbClr val="000000"/>
                  </a:outerShdw>
                </a:effectLst>
                <a:latin typeface="Arial" charset="0"/>
                <a:ea typeface="+mj-ea"/>
                <a:cs typeface="+mj-cs"/>
              </a:rPr>
              <a:t>μείωσης </a:t>
            </a:r>
            <a:r>
              <a:rPr lang="el-GR" sz="2000" b="1" kern="0" dirty="0" smtClean="0">
                <a:effectLst>
                  <a:outerShdw blurRad="38100" dist="38100" dir="2700000" algn="tl">
                    <a:srgbClr val="000000"/>
                  </a:outerShdw>
                </a:effectLst>
                <a:latin typeface="Arial" charset="0"/>
                <a:ea typeface="+mj-ea"/>
                <a:cs typeface="+mj-cs"/>
              </a:rPr>
              <a:t> (τουλάχιστον κατά 30%) του </a:t>
            </a:r>
            <a:r>
              <a:rPr lang="el-GR" sz="2000" b="1" kern="0" dirty="0">
                <a:effectLst>
                  <a:outerShdw blurRad="38100" dist="38100" dir="2700000" algn="tl">
                    <a:srgbClr val="000000"/>
                  </a:outerShdw>
                </a:effectLst>
                <a:latin typeface="Arial" charset="0"/>
                <a:ea typeface="+mj-ea"/>
                <a:cs typeface="+mj-cs"/>
              </a:rPr>
              <a:t>συνολικού πληθυσμού, όσο και του μεγέθους και αριθμού των μικρών </a:t>
            </a:r>
            <a:r>
              <a:rPr lang="el-GR" sz="2000" b="1" kern="0" dirty="0" err="1">
                <a:effectLst>
                  <a:outerShdw blurRad="38100" dist="38100" dir="2700000" algn="tl">
                    <a:srgbClr val="000000"/>
                  </a:outerShdw>
                </a:effectLst>
                <a:latin typeface="Arial" charset="0"/>
                <a:ea typeface="+mj-ea"/>
                <a:cs typeface="+mj-cs"/>
              </a:rPr>
              <a:t>υποπληθυσμών</a:t>
            </a:r>
            <a:r>
              <a:rPr lang="el-GR" sz="2000" b="1" kern="0" dirty="0">
                <a:effectLst>
                  <a:outerShdw blurRad="38100" dist="38100" dir="2700000" algn="tl">
                    <a:srgbClr val="000000"/>
                  </a:outerShdw>
                </a:effectLst>
                <a:latin typeface="Arial" charset="0"/>
                <a:ea typeface="+mj-ea"/>
                <a:cs typeface="+mj-cs"/>
              </a:rPr>
              <a:t> κατά τα τελευταία 5 έτη, η οποία δεν δείχνει να </a:t>
            </a:r>
            <a:r>
              <a:rPr lang="el-GR" sz="2000" b="1" kern="0" dirty="0" smtClean="0">
                <a:effectLst>
                  <a:outerShdw blurRad="38100" dist="38100" dir="2700000" algn="tl">
                    <a:srgbClr val="000000"/>
                  </a:outerShdw>
                </a:effectLst>
                <a:latin typeface="Arial" charset="0"/>
                <a:ea typeface="+mj-ea"/>
                <a:cs typeface="+mj-cs"/>
              </a:rPr>
              <a:t>αναστρέφεται </a:t>
            </a:r>
            <a:r>
              <a:rPr lang="el-GR" sz="2000" b="1" kern="0" dirty="0">
                <a:effectLst>
                  <a:outerShdw blurRad="38100" dist="38100" dir="2700000" algn="tl">
                    <a:srgbClr val="000000"/>
                  </a:outerShdw>
                </a:effectLst>
                <a:latin typeface="Arial" charset="0"/>
                <a:ea typeface="+mj-ea"/>
                <a:cs typeface="+mj-cs"/>
              </a:rPr>
              <a:t>στο μέλλον, λόγω σταθερής υποβάθμισης και μείωσης της έκτασης των βιοτόπων του. Κύριες απειλές, η πάσης κλίμακας γεωργικές καλλιέργειες, η εγκατάλειψη συγκεκριμένων γεωργικών πρακτικών, </a:t>
            </a:r>
            <a:r>
              <a:rPr lang="el-GR" sz="2000" b="1" kern="0" dirty="0" smtClean="0">
                <a:effectLst>
                  <a:outerShdw blurRad="38100" dist="38100" dir="2700000" algn="tl">
                    <a:srgbClr val="000000"/>
                  </a:outerShdw>
                </a:effectLst>
                <a:latin typeface="Arial" charset="0"/>
                <a:ea typeface="+mj-ea"/>
                <a:cs typeface="+mj-cs"/>
              </a:rPr>
              <a:t>η θήρευση </a:t>
            </a:r>
            <a:r>
              <a:rPr lang="el-GR" sz="2000" b="1" kern="0" dirty="0">
                <a:effectLst>
                  <a:outerShdw blurRad="38100" dist="38100" dir="2700000" algn="tl">
                    <a:srgbClr val="000000"/>
                  </a:outerShdw>
                </a:effectLst>
                <a:latin typeface="Arial" charset="0"/>
                <a:ea typeface="+mj-ea"/>
                <a:cs typeface="+mj-cs"/>
              </a:rPr>
              <a:t>από οικόσιτα ζώα κ.λπ.</a:t>
            </a:r>
          </a:p>
        </p:txBody>
      </p:sp>
      <p:sp>
        <p:nvSpPr>
          <p:cNvPr id="10" name="Text Box 3"/>
          <p:cNvSpPr txBox="1">
            <a:spLocks noChangeArrowheads="1"/>
          </p:cNvSpPr>
          <p:nvPr/>
        </p:nvSpPr>
        <p:spPr bwMode="auto">
          <a:xfrm>
            <a:off x="454025" y="5876925"/>
            <a:ext cx="8518525" cy="765175"/>
          </a:xfrm>
          <a:prstGeom prst="rect">
            <a:avLst/>
          </a:prstGeom>
          <a:noFill/>
          <a:ln w="9525">
            <a:noFill/>
            <a:miter lim="800000"/>
            <a:headEnd/>
            <a:tailEnd/>
          </a:ln>
          <a:effectLst/>
        </p:spPr>
        <p:txBody>
          <a:bodyPr anchor="ctr"/>
          <a:lstStyle/>
          <a:p>
            <a:pPr algn="ctr">
              <a:defRPr/>
            </a:pPr>
            <a:r>
              <a:rPr lang="el-GR" b="1" kern="0" dirty="0">
                <a:solidFill>
                  <a:srgbClr val="FF0000"/>
                </a:solidFill>
                <a:effectLst>
                  <a:outerShdw blurRad="38100" dist="38100" dir="2700000" algn="tl">
                    <a:srgbClr val="000000"/>
                  </a:outerShdw>
                </a:effectLst>
                <a:latin typeface="Arial" charset="0"/>
                <a:ea typeface="+mj-ea"/>
                <a:cs typeface="+mj-cs"/>
              </a:rPr>
              <a:t>Αξιολόγηση: Τρωτό (</a:t>
            </a:r>
            <a:r>
              <a:rPr lang="en-US" b="1" kern="0" dirty="0">
                <a:solidFill>
                  <a:srgbClr val="FF0000"/>
                </a:solidFill>
                <a:effectLst>
                  <a:outerShdw blurRad="38100" dist="38100" dir="2700000" algn="tl">
                    <a:srgbClr val="000000"/>
                  </a:outerShdw>
                </a:effectLst>
                <a:latin typeface="Arial" charset="0"/>
                <a:ea typeface="+mj-ea"/>
                <a:cs typeface="+mj-cs"/>
              </a:rPr>
              <a:t>VU) A4c + </a:t>
            </a:r>
            <a:r>
              <a:rPr lang="en-US" b="1" kern="0" dirty="0" smtClean="0">
                <a:solidFill>
                  <a:srgbClr val="FF0000"/>
                </a:solidFill>
                <a:effectLst>
                  <a:outerShdw blurRad="38100" dist="38100" dir="2700000" algn="tl">
                    <a:srgbClr val="000000"/>
                  </a:outerShdw>
                </a:effectLst>
                <a:latin typeface="Arial" charset="0"/>
                <a:ea typeface="+mj-ea"/>
                <a:cs typeface="+mj-cs"/>
              </a:rPr>
              <a:t>B1ab(</a:t>
            </a:r>
            <a:r>
              <a:rPr lang="en-US" b="1" kern="0" dirty="0" err="1">
                <a:solidFill>
                  <a:srgbClr val="FF0000"/>
                </a:solidFill>
                <a:effectLst>
                  <a:outerShdw blurRad="38100" dist="38100" dir="2700000" algn="tl">
                    <a:srgbClr val="000000"/>
                  </a:outerShdw>
                </a:effectLst>
                <a:latin typeface="Arial" charset="0"/>
                <a:ea typeface="+mj-ea"/>
                <a:cs typeface="+mj-cs"/>
              </a:rPr>
              <a:t>i</a:t>
            </a:r>
            <a:r>
              <a:rPr lang="en-US" b="1" kern="0" dirty="0" smtClean="0">
                <a:solidFill>
                  <a:srgbClr val="FF0000"/>
                </a:solidFill>
                <a:effectLst>
                  <a:outerShdw blurRad="38100" dist="38100" dir="2700000" algn="tl">
                    <a:srgbClr val="000000"/>
                  </a:outerShdw>
                </a:effectLst>
                <a:latin typeface="Arial" charset="0"/>
                <a:ea typeface="+mj-ea"/>
                <a:cs typeface="+mj-cs"/>
              </a:rPr>
              <a:t>, </a:t>
            </a:r>
            <a:r>
              <a:rPr lang="en-US" b="1" kern="0" dirty="0">
                <a:solidFill>
                  <a:srgbClr val="FF0000"/>
                </a:solidFill>
                <a:effectLst>
                  <a:outerShdw blurRad="38100" dist="38100" dir="2700000" algn="tl">
                    <a:srgbClr val="000000"/>
                  </a:outerShdw>
                </a:effectLst>
                <a:latin typeface="Arial" charset="0"/>
                <a:ea typeface="+mj-ea"/>
                <a:cs typeface="+mj-cs"/>
              </a:rPr>
              <a:t>ii, iii, iv)</a:t>
            </a:r>
            <a:endParaRPr lang="el-GR" b="1" kern="0" dirty="0">
              <a:solidFill>
                <a:srgbClr val="FF0000"/>
              </a:solidFill>
              <a:effectLst>
                <a:outerShdw blurRad="38100" dist="38100" dir="2700000" algn="tl">
                  <a:srgbClr val="000000"/>
                </a:outerShdw>
              </a:effectLst>
              <a:latin typeface="Arial" charset="0"/>
              <a:ea typeface="+mj-ea"/>
              <a:cs typeface="+mj-cs"/>
            </a:endParaRPr>
          </a:p>
        </p:txBody>
      </p:sp>
    </p:spTree>
    <p:extLst>
      <p:ext uri="{BB962C8B-B14F-4D97-AF65-F5344CB8AC3E}">
        <p14:creationId xmlns:p14="http://schemas.microsoft.com/office/powerpoint/2010/main" val="139741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Grp="1" noChangeArrowheads="1"/>
          </p:cNvSpPr>
          <p:nvPr>
            <p:ph type="title"/>
          </p:nvPr>
        </p:nvSpPr>
        <p:spPr>
          <a:xfrm>
            <a:off x="301625" y="0"/>
            <a:ext cx="8518525" cy="765175"/>
          </a:xfrm>
        </p:spPr>
        <p:txBody>
          <a:bodyPr/>
          <a:lstStyle/>
          <a:p>
            <a:pPr eaLnBrk="1" hangingPunct="1">
              <a:defRPr/>
            </a:pPr>
            <a:r>
              <a:rPr lang="el-GR" sz="2400" dirty="0" smtClean="0">
                <a:solidFill>
                  <a:srgbClr val="FFFF00"/>
                </a:solidFill>
                <a:latin typeface="Arial" charset="0"/>
              </a:rPr>
              <a:t>Περίπτωση </a:t>
            </a:r>
            <a:r>
              <a:rPr lang="en-US" sz="2400" dirty="0" smtClean="0">
                <a:solidFill>
                  <a:srgbClr val="FFFF00"/>
                </a:solidFill>
                <a:latin typeface="Arial" charset="0"/>
              </a:rPr>
              <a:t>2</a:t>
            </a:r>
            <a:r>
              <a:rPr lang="el-GR" sz="2400" dirty="0" smtClean="0">
                <a:solidFill>
                  <a:srgbClr val="FFFF00"/>
                </a:solidFill>
                <a:latin typeface="Arial" charset="0"/>
              </a:rPr>
              <a:t>:</a:t>
            </a:r>
            <a:endParaRPr lang="el-GR" sz="2400" dirty="0">
              <a:solidFill>
                <a:srgbClr val="FFFF00"/>
              </a:solidFill>
              <a:latin typeface="Arial" charset="0"/>
            </a:endParaRPr>
          </a:p>
        </p:txBody>
      </p:sp>
      <p:sp>
        <p:nvSpPr>
          <p:cNvPr id="9" name="Text Box 3"/>
          <p:cNvSpPr txBox="1">
            <a:spLocks noChangeArrowheads="1"/>
          </p:cNvSpPr>
          <p:nvPr/>
        </p:nvSpPr>
        <p:spPr bwMode="auto">
          <a:xfrm>
            <a:off x="395288" y="692150"/>
            <a:ext cx="8518525" cy="5257800"/>
          </a:xfrm>
          <a:prstGeom prst="rect">
            <a:avLst/>
          </a:prstGeom>
          <a:noFill/>
          <a:ln w="9525">
            <a:noFill/>
            <a:miter lim="800000"/>
            <a:headEnd/>
            <a:tailEnd/>
          </a:ln>
          <a:effectLst/>
        </p:spPr>
        <p:txBody>
          <a:bodyPr anchor="ctr"/>
          <a:lstStyle/>
          <a:p>
            <a:pPr algn="just">
              <a:defRPr/>
            </a:pPr>
            <a:r>
              <a:rPr lang="el-GR" sz="2000" b="1" kern="0" dirty="0">
                <a:effectLst>
                  <a:outerShdw blurRad="38100" dist="38100" dir="2700000" algn="tl">
                    <a:srgbClr val="000000"/>
                  </a:outerShdw>
                </a:effectLst>
                <a:latin typeface="Arial" charset="0"/>
                <a:ea typeface="+mj-ea"/>
                <a:cs typeface="+mj-cs"/>
              </a:rPr>
              <a:t>Η Β. Ελλάδα αποτελεί το νότιο όριο εξάπλωσης του </a:t>
            </a:r>
            <a:r>
              <a:rPr lang="el-GR" sz="2000" b="1" kern="0" dirty="0" err="1">
                <a:effectLst>
                  <a:outerShdw blurRad="38100" dist="38100" dir="2700000" algn="tl">
                    <a:srgbClr val="000000"/>
                  </a:outerShdw>
                </a:effectLst>
                <a:latin typeface="Arial" charset="0"/>
                <a:ea typeface="+mj-ea"/>
                <a:cs typeface="+mj-cs"/>
              </a:rPr>
              <a:t>λαγόγυρου</a:t>
            </a:r>
            <a:r>
              <a:rPr lang="el-GR" sz="2000" b="1" kern="0" dirty="0">
                <a:effectLst>
                  <a:outerShdw blurRad="38100" dist="38100" dir="2700000" algn="tl">
                    <a:srgbClr val="000000"/>
                  </a:outerShdw>
                </a:effectLst>
                <a:latin typeface="Arial" charset="0"/>
                <a:ea typeface="+mj-ea"/>
                <a:cs typeface="+mj-cs"/>
              </a:rPr>
              <a:t> (</a:t>
            </a:r>
            <a:r>
              <a:rPr lang="en-US" sz="2000" b="1" i="1" kern="0" dirty="0">
                <a:effectLst>
                  <a:outerShdw blurRad="38100" dist="38100" dir="2700000" algn="tl">
                    <a:srgbClr val="000000"/>
                  </a:outerShdw>
                </a:effectLst>
                <a:latin typeface="Arial" charset="0"/>
                <a:ea typeface="+mj-ea"/>
                <a:cs typeface="+mj-cs"/>
              </a:rPr>
              <a:t>Spermophilus </a:t>
            </a:r>
            <a:r>
              <a:rPr lang="en-US" sz="2000" b="1" i="1" kern="0" dirty="0" err="1">
                <a:effectLst>
                  <a:outerShdw blurRad="38100" dist="38100" dir="2700000" algn="tl">
                    <a:srgbClr val="000000"/>
                  </a:outerShdw>
                </a:effectLst>
                <a:latin typeface="Arial" charset="0"/>
                <a:ea typeface="+mj-ea"/>
                <a:cs typeface="+mj-cs"/>
              </a:rPr>
              <a:t>citellus</a:t>
            </a:r>
            <a:r>
              <a:rPr lang="en-US" sz="2000" b="1" kern="0" dirty="0">
                <a:effectLst>
                  <a:outerShdw blurRad="38100" dist="38100" dir="2700000" algn="tl">
                    <a:srgbClr val="000000"/>
                  </a:outerShdw>
                </a:effectLst>
                <a:latin typeface="Arial" charset="0"/>
                <a:ea typeface="+mj-ea"/>
                <a:cs typeface="+mj-cs"/>
              </a:rPr>
              <a:t>)</a:t>
            </a:r>
            <a:r>
              <a:rPr lang="el-GR" sz="2000" b="1" kern="0" dirty="0">
                <a:effectLst>
                  <a:outerShdw blurRad="38100" dist="38100" dir="2700000" algn="tl">
                    <a:srgbClr val="000000"/>
                  </a:outerShdw>
                </a:effectLst>
                <a:latin typeface="Arial" charset="0"/>
                <a:ea typeface="+mj-ea"/>
                <a:cs typeface="+mj-cs"/>
              </a:rPr>
              <a:t>. Γενικά είναι </a:t>
            </a:r>
            <a:r>
              <a:rPr lang="el-GR" sz="2000" b="1" kern="0" dirty="0" smtClean="0">
                <a:effectLst>
                  <a:outerShdw blurRad="38100" dist="38100" dir="2700000" algn="tl">
                    <a:srgbClr val="000000"/>
                  </a:outerShdw>
                </a:effectLst>
                <a:latin typeface="Arial" charset="0"/>
                <a:ea typeface="+mj-ea"/>
                <a:cs typeface="+mj-cs"/>
              </a:rPr>
              <a:t>ικανοποιητικά μελετημένο </a:t>
            </a:r>
            <a:r>
              <a:rPr lang="el-GR" sz="2000" b="1" kern="0" dirty="0">
                <a:effectLst>
                  <a:outerShdw blurRad="38100" dist="38100" dir="2700000" algn="tl">
                    <a:srgbClr val="000000"/>
                  </a:outerShdw>
                </a:effectLst>
                <a:latin typeface="Arial" charset="0"/>
                <a:ea typeface="+mj-ea"/>
                <a:cs typeface="+mj-cs"/>
              </a:rPr>
              <a:t>είδος. Εξαπλώνεται σε τρεις διακριτές </a:t>
            </a:r>
            <a:r>
              <a:rPr lang="el-GR" sz="2000" b="1" kern="0" dirty="0">
                <a:effectLst>
                  <a:outerShdw blurRad="38100" dist="38100" dir="2700000" algn="tl">
                    <a:srgbClr val="000000"/>
                  </a:outerShdw>
                </a:effectLst>
                <a:latin typeface="Arial" charset="0"/>
              </a:rPr>
              <a:t>και απομονωμένες μεταξύ τους </a:t>
            </a:r>
            <a:r>
              <a:rPr lang="el-GR" sz="2000" b="1" kern="0" dirty="0">
                <a:effectLst>
                  <a:outerShdw blurRad="38100" dist="38100" dir="2700000" algn="tl">
                    <a:srgbClr val="000000"/>
                  </a:outerShdw>
                </a:effectLst>
                <a:latin typeface="Arial" charset="0"/>
                <a:ea typeface="+mj-ea"/>
                <a:cs typeface="+mj-cs"/>
              </a:rPr>
              <a:t>περιοχές της Δ. &amp; Κ. Μακεδονίας &amp; της Θράκης. </a:t>
            </a:r>
            <a:r>
              <a:rPr lang="el-GR" sz="2000" b="1" kern="0" dirty="0">
                <a:solidFill>
                  <a:srgbClr val="92D050"/>
                </a:solidFill>
                <a:effectLst>
                  <a:outerShdw blurRad="38100" dist="38100" dir="2700000" algn="tl">
                    <a:srgbClr val="000000"/>
                  </a:outerShdw>
                </a:effectLst>
                <a:latin typeface="Arial" charset="0"/>
                <a:ea typeface="+mj-ea"/>
                <a:cs typeface="+mj-cs"/>
              </a:rPr>
              <a:t>Η περιοχή παρουσίας του υπολογίζεται σε περίπου 4.320 </a:t>
            </a:r>
            <a:r>
              <a:rPr lang="el-GR" sz="2000" b="1" kern="0" dirty="0" err="1">
                <a:solidFill>
                  <a:srgbClr val="92D050"/>
                </a:solidFill>
                <a:effectLst>
                  <a:outerShdw blurRad="38100" dist="38100" dir="2700000" algn="tl">
                    <a:srgbClr val="000000"/>
                  </a:outerShdw>
                </a:effectLst>
                <a:latin typeface="Arial" charset="0"/>
                <a:ea typeface="+mj-ea"/>
                <a:cs typeface="+mj-cs"/>
              </a:rPr>
              <a:t>τετρ</a:t>
            </a:r>
            <a:r>
              <a:rPr lang="el-GR" sz="2000" b="1" kern="0" dirty="0">
                <a:solidFill>
                  <a:srgbClr val="92D050"/>
                </a:solidFill>
                <a:effectLst>
                  <a:outerShdw blurRad="38100" dist="38100" dir="2700000" algn="tl">
                    <a:srgbClr val="000000"/>
                  </a:outerShdw>
                </a:effectLst>
                <a:latin typeface="Arial" charset="0"/>
                <a:ea typeface="+mj-ea"/>
                <a:cs typeface="+mj-cs"/>
              </a:rPr>
              <a:t>. </a:t>
            </a:r>
            <a:r>
              <a:rPr lang="el-GR" sz="2000" b="1" kern="0" dirty="0" err="1">
                <a:solidFill>
                  <a:srgbClr val="92D050"/>
                </a:solidFill>
                <a:effectLst>
                  <a:outerShdw blurRad="38100" dist="38100" dir="2700000" algn="tl">
                    <a:srgbClr val="000000"/>
                  </a:outerShdw>
                </a:effectLst>
                <a:latin typeface="Arial" charset="0"/>
                <a:ea typeface="+mj-ea"/>
                <a:cs typeface="+mj-cs"/>
              </a:rPr>
              <a:t>χλμ</a:t>
            </a:r>
            <a:r>
              <a:rPr lang="el-GR" sz="2000" b="1" kern="0" dirty="0">
                <a:solidFill>
                  <a:srgbClr val="92D050"/>
                </a:solidFill>
                <a:effectLst>
                  <a:outerShdw blurRad="38100" dist="38100" dir="2700000" algn="tl">
                    <a:srgbClr val="000000"/>
                  </a:outerShdw>
                </a:effectLst>
                <a:latin typeface="Arial" charset="0"/>
                <a:ea typeface="+mj-ea"/>
                <a:cs typeface="+mj-cs"/>
              </a:rPr>
              <a:t>., </a:t>
            </a:r>
            <a:r>
              <a:rPr lang="el-GR" sz="2000" b="1" kern="0" dirty="0">
                <a:effectLst>
                  <a:outerShdw blurRad="38100" dist="38100" dir="2700000" algn="tl">
                    <a:srgbClr val="000000"/>
                  </a:outerShdw>
                </a:effectLst>
                <a:latin typeface="Arial" charset="0"/>
                <a:ea typeface="+mj-ea"/>
                <a:cs typeface="+mj-cs"/>
              </a:rPr>
              <a:t>ενώ η περιοχή κατοίκισης σε 2.650 </a:t>
            </a:r>
            <a:r>
              <a:rPr lang="el-GR" sz="2000" b="1" kern="0" dirty="0" err="1">
                <a:effectLst>
                  <a:outerShdw blurRad="38100" dist="38100" dir="2700000" algn="tl">
                    <a:srgbClr val="000000"/>
                  </a:outerShdw>
                </a:effectLst>
                <a:latin typeface="Arial" charset="0"/>
                <a:ea typeface="+mj-ea"/>
                <a:cs typeface="+mj-cs"/>
              </a:rPr>
              <a:t>τετρ</a:t>
            </a:r>
            <a:r>
              <a:rPr lang="el-GR" sz="2000" b="1" kern="0" dirty="0">
                <a:effectLst>
                  <a:outerShdw blurRad="38100" dist="38100" dir="2700000" algn="tl">
                    <a:srgbClr val="000000"/>
                  </a:outerShdw>
                </a:effectLst>
                <a:latin typeface="Arial" charset="0"/>
                <a:ea typeface="+mj-ea"/>
                <a:cs typeface="+mj-cs"/>
              </a:rPr>
              <a:t>. </a:t>
            </a:r>
            <a:r>
              <a:rPr lang="el-GR" sz="2000" b="1" kern="0" dirty="0" err="1">
                <a:effectLst>
                  <a:outerShdw blurRad="38100" dist="38100" dir="2700000" algn="tl">
                    <a:srgbClr val="000000"/>
                  </a:outerShdw>
                </a:effectLst>
                <a:latin typeface="Arial" charset="0"/>
                <a:ea typeface="+mj-ea"/>
                <a:cs typeface="+mj-cs"/>
              </a:rPr>
              <a:t>χλμ</a:t>
            </a:r>
            <a:r>
              <a:rPr lang="el-GR" sz="2000" b="1" kern="0" dirty="0">
                <a:effectLst>
                  <a:outerShdw blurRad="38100" dist="38100" dir="2700000" algn="tl">
                    <a:srgbClr val="000000"/>
                  </a:outerShdw>
                </a:effectLst>
                <a:latin typeface="Arial" charset="0"/>
                <a:ea typeface="+mj-ea"/>
                <a:cs typeface="+mj-cs"/>
              </a:rPr>
              <a:t>. Σε μικρότερη κλίμακα ο </a:t>
            </a:r>
            <a:r>
              <a:rPr lang="el-GR" sz="2000" b="1" kern="0" dirty="0">
                <a:solidFill>
                  <a:srgbClr val="92D050"/>
                </a:solidFill>
                <a:effectLst>
                  <a:outerShdw blurRad="38100" dist="38100" dir="2700000" algn="tl">
                    <a:srgbClr val="000000"/>
                  </a:outerShdw>
                </a:effectLst>
                <a:latin typeface="Arial" charset="0"/>
                <a:ea typeface="+mj-ea"/>
                <a:cs typeface="+mj-cs"/>
              </a:rPr>
              <a:t>κατακερματισμός των βιοτόπων δημιουργεί μικρότερες πληθυσμιακές υποενότητες </a:t>
            </a:r>
            <a:r>
              <a:rPr lang="en-US" sz="2000" b="1" kern="0" dirty="0" smtClean="0">
                <a:solidFill>
                  <a:srgbClr val="92D050"/>
                </a:solidFill>
                <a:effectLst>
                  <a:outerShdw blurRad="38100" dist="38100" dir="2700000" algn="tl">
                    <a:srgbClr val="000000"/>
                  </a:outerShdw>
                </a:effectLst>
                <a:latin typeface="Arial" charset="0"/>
                <a:ea typeface="+mj-ea"/>
                <a:cs typeface="+mj-cs"/>
              </a:rPr>
              <a:t> (</a:t>
            </a:r>
            <a:r>
              <a:rPr lang="el-GR" sz="2000" b="1" kern="0" dirty="0" smtClean="0">
                <a:solidFill>
                  <a:srgbClr val="92D050"/>
                </a:solidFill>
                <a:effectLst>
                  <a:outerShdw blurRad="38100" dist="38100" dir="2700000" algn="tl">
                    <a:srgbClr val="000000"/>
                  </a:outerShdw>
                </a:effectLst>
                <a:latin typeface="Arial" charset="0"/>
                <a:ea typeface="+mj-ea"/>
                <a:cs typeface="+mj-cs"/>
              </a:rPr>
              <a:t>όχι περισσότερες από 10) με </a:t>
            </a:r>
            <a:r>
              <a:rPr lang="el-GR" sz="2000" b="1" kern="0" dirty="0">
                <a:solidFill>
                  <a:srgbClr val="92D050"/>
                </a:solidFill>
                <a:effectLst>
                  <a:outerShdw blurRad="38100" dist="38100" dir="2700000" algn="tl">
                    <a:srgbClr val="000000"/>
                  </a:outerShdw>
                </a:effectLst>
                <a:latin typeface="Arial" charset="0"/>
                <a:ea typeface="+mj-ea"/>
                <a:cs typeface="+mj-cs"/>
              </a:rPr>
              <a:t>μικρή ή καθόλου </a:t>
            </a:r>
            <a:r>
              <a:rPr lang="el-GR" sz="2000" b="1" kern="0" dirty="0" smtClean="0">
                <a:solidFill>
                  <a:srgbClr val="92D050"/>
                </a:solidFill>
                <a:effectLst>
                  <a:outerShdw blurRad="38100" dist="38100" dir="2700000" algn="tl">
                    <a:srgbClr val="000000"/>
                  </a:outerShdw>
                </a:effectLst>
                <a:latin typeface="Arial" charset="0"/>
                <a:ea typeface="+mj-ea"/>
                <a:cs typeface="+mj-cs"/>
              </a:rPr>
              <a:t>επικοινωνία μεταξύ τους</a:t>
            </a:r>
            <a:r>
              <a:rPr lang="el-GR" sz="2000" b="1" kern="0" dirty="0" smtClean="0">
                <a:effectLst>
                  <a:outerShdw blurRad="38100" dist="38100" dir="2700000" algn="tl">
                    <a:srgbClr val="000000"/>
                  </a:outerShdw>
                </a:effectLst>
                <a:latin typeface="Arial" charset="0"/>
                <a:ea typeface="+mj-ea"/>
                <a:cs typeface="+mj-cs"/>
              </a:rPr>
              <a:t>. </a:t>
            </a:r>
            <a:r>
              <a:rPr lang="el-GR" sz="2000" b="1" kern="0" dirty="0">
                <a:effectLst>
                  <a:outerShdw blurRad="38100" dist="38100" dir="2700000" algn="tl">
                    <a:srgbClr val="000000"/>
                  </a:outerShdw>
                </a:effectLst>
                <a:latin typeface="Arial" charset="0"/>
                <a:ea typeface="+mj-ea"/>
                <a:cs typeface="+mj-cs"/>
              </a:rPr>
              <a:t>Αισιόδοξες εκτιμήσεις πληθυσμιακού μεγέθους μέσα από μετρήσεις πυκνότητας και κατάλληλου ενδιαιτήματος μιλούν για 50.000 άτομα. Εντούτοις, </a:t>
            </a:r>
            <a:r>
              <a:rPr lang="el-GR" sz="2000" b="1" kern="0" dirty="0">
                <a:solidFill>
                  <a:srgbClr val="92D050"/>
                </a:solidFill>
                <a:effectLst>
                  <a:outerShdw blurRad="38100" dist="38100" dir="2700000" algn="tl">
                    <a:srgbClr val="000000"/>
                  </a:outerShdw>
                </a:effectLst>
                <a:latin typeface="Arial" charset="0"/>
                <a:ea typeface="+mj-ea"/>
                <a:cs typeface="+mj-cs"/>
              </a:rPr>
              <a:t>είναι εμφανής η τάση </a:t>
            </a:r>
            <a:r>
              <a:rPr lang="el-GR" sz="2000" b="1" kern="0" dirty="0" smtClean="0">
                <a:solidFill>
                  <a:srgbClr val="92D050"/>
                </a:solidFill>
                <a:effectLst>
                  <a:outerShdw blurRad="38100" dist="38100" dir="2700000" algn="tl">
                    <a:srgbClr val="000000"/>
                  </a:outerShdw>
                </a:effectLst>
                <a:latin typeface="Arial" charset="0"/>
                <a:ea typeface="+mj-ea"/>
                <a:cs typeface="+mj-cs"/>
              </a:rPr>
              <a:t>σημαντικής </a:t>
            </a:r>
            <a:r>
              <a:rPr lang="el-GR" sz="2000" b="1" kern="0" dirty="0">
                <a:solidFill>
                  <a:srgbClr val="92D050"/>
                </a:solidFill>
                <a:effectLst>
                  <a:outerShdw blurRad="38100" dist="38100" dir="2700000" algn="tl">
                    <a:srgbClr val="000000"/>
                  </a:outerShdw>
                </a:effectLst>
                <a:latin typeface="Arial" charset="0"/>
                <a:ea typeface="+mj-ea"/>
                <a:cs typeface="+mj-cs"/>
              </a:rPr>
              <a:t>μείωσης </a:t>
            </a:r>
            <a:r>
              <a:rPr lang="el-GR" sz="2000" b="1" kern="0" dirty="0">
                <a:solidFill>
                  <a:srgbClr val="92D050"/>
                </a:solidFill>
                <a:effectLst>
                  <a:outerShdw blurRad="38100" dist="38100" dir="2700000" algn="tl">
                    <a:srgbClr val="000000"/>
                  </a:outerShdw>
                </a:effectLst>
                <a:latin typeface="Arial" charset="0"/>
              </a:rPr>
              <a:t>(τουλάχιστον κατά 30</a:t>
            </a:r>
            <a:r>
              <a:rPr lang="el-GR" sz="2000" b="1" kern="0" dirty="0" smtClean="0">
                <a:solidFill>
                  <a:srgbClr val="92D050"/>
                </a:solidFill>
                <a:effectLst>
                  <a:outerShdw blurRad="38100" dist="38100" dir="2700000" algn="tl">
                    <a:srgbClr val="000000"/>
                  </a:outerShdw>
                </a:effectLst>
                <a:latin typeface="Arial" charset="0"/>
              </a:rPr>
              <a:t>%) </a:t>
            </a:r>
            <a:r>
              <a:rPr lang="el-GR" sz="2000" b="1" kern="0" dirty="0" smtClean="0">
                <a:solidFill>
                  <a:srgbClr val="92D050"/>
                </a:solidFill>
                <a:effectLst>
                  <a:outerShdw blurRad="38100" dist="38100" dir="2700000" algn="tl">
                    <a:srgbClr val="000000"/>
                  </a:outerShdw>
                </a:effectLst>
                <a:latin typeface="Arial" charset="0"/>
                <a:ea typeface="+mj-ea"/>
                <a:cs typeface="+mj-cs"/>
              </a:rPr>
              <a:t>του </a:t>
            </a:r>
            <a:r>
              <a:rPr lang="el-GR" sz="2000" b="1" kern="0" dirty="0">
                <a:solidFill>
                  <a:srgbClr val="92D050"/>
                </a:solidFill>
                <a:effectLst>
                  <a:outerShdw blurRad="38100" dist="38100" dir="2700000" algn="tl">
                    <a:srgbClr val="000000"/>
                  </a:outerShdw>
                </a:effectLst>
                <a:latin typeface="Arial" charset="0"/>
                <a:ea typeface="+mj-ea"/>
                <a:cs typeface="+mj-cs"/>
              </a:rPr>
              <a:t>συνολικού </a:t>
            </a:r>
            <a:r>
              <a:rPr lang="el-GR" sz="2000" b="1" kern="0" dirty="0" smtClean="0">
                <a:solidFill>
                  <a:srgbClr val="92D050"/>
                </a:solidFill>
                <a:effectLst>
                  <a:outerShdw blurRad="38100" dist="38100" dir="2700000" algn="tl">
                    <a:srgbClr val="000000"/>
                  </a:outerShdw>
                </a:effectLst>
                <a:latin typeface="Arial" charset="0"/>
                <a:ea typeface="+mj-ea"/>
                <a:cs typeface="+mj-cs"/>
              </a:rPr>
              <a:t>πληθυσμού, </a:t>
            </a:r>
            <a:r>
              <a:rPr lang="el-GR" sz="2000" b="1" kern="0" dirty="0">
                <a:solidFill>
                  <a:srgbClr val="92D050"/>
                </a:solidFill>
                <a:effectLst>
                  <a:outerShdw blurRad="38100" dist="38100" dir="2700000" algn="tl">
                    <a:srgbClr val="000000"/>
                  </a:outerShdw>
                </a:effectLst>
                <a:latin typeface="Arial" charset="0"/>
                <a:ea typeface="+mj-ea"/>
                <a:cs typeface="+mj-cs"/>
              </a:rPr>
              <a:t>όσο και του μεγέθους και αριθμού των μικρών </a:t>
            </a:r>
            <a:r>
              <a:rPr lang="el-GR" sz="2000" b="1" kern="0" dirty="0" err="1">
                <a:solidFill>
                  <a:srgbClr val="92D050"/>
                </a:solidFill>
                <a:effectLst>
                  <a:outerShdw blurRad="38100" dist="38100" dir="2700000" algn="tl">
                    <a:srgbClr val="000000"/>
                  </a:outerShdw>
                </a:effectLst>
                <a:latin typeface="Arial" charset="0"/>
                <a:ea typeface="+mj-ea"/>
                <a:cs typeface="+mj-cs"/>
              </a:rPr>
              <a:t>υποπληθυσμών</a:t>
            </a:r>
            <a:r>
              <a:rPr lang="el-GR" sz="2000" b="1" kern="0" dirty="0">
                <a:solidFill>
                  <a:srgbClr val="92D050"/>
                </a:solidFill>
                <a:effectLst>
                  <a:outerShdw blurRad="38100" dist="38100" dir="2700000" algn="tl">
                    <a:srgbClr val="000000"/>
                  </a:outerShdw>
                </a:effectLst>
                <a:latin typeface="Arial" charset="0"/>
                <a:ea typeface="+mj-ea"/>
                <a:cs typeface="+mj-cs"/>
              </a:rPr>
              <a:t> κατά τα τελευταία 5 έτη, η οποία δεν δείχνει να </a:t>
            </a:r>
            <a:r>
              <a:rPr lang="el-GR" sz="2000" b="1" kern="0" dirty="0" smtClean="0">
                <a:solidFill>
                  <a:srgbClr val="92D050"/>
                </a:solidFill>
                <a:effectLst>
                  <a:outerShdw blurRad="38100" dist="38100" dir="2700000" algn="tl">
                    <a:srgbClr val="000000"/>
                  </a:outerShdw>
                </a:effectLst>
                <a:latin typeface="Arial" charset="0"/>
                <a:ea typeface="+mj-ea"/>
                <a:cs typeface="+mj-cs"/>
              </a:rPr>
              <a:t>αναστρέφεται </a:t>
            </a:r>
            <a:r>
              <a:rPr lang="el-GR" sz="2000" b="1" kern="0" dirty="0">
                <a:solidFill>
                  <a:srgbClr val="92D050"/>
                </a:solidFill>
                <a:effectLst>
                  <a:outerShdw blurRad="38100" dist="38100" dir="2700000" algn="tl">
                    <a:srgbClr val="000000"/>
                  </a:outerShdw>
                </a:effectLst>
                <a:latin typeface="Arial" charset="0"/>
                <a:ea typeface="+mj-ea"/>
                <a:cs typeface="+mj-cs"/>
              </a:rPr>
              <a:t>στο μέλλον, λόγω σταθερής υποβάθμισης και μείωσης της έκτασης των βιοτόπων του.</a:t>
            </a:r>
            <a:r>
              <a:rPr lang="el-GR" sz="2000" b="1" kern="0" dirty="0">
                <a:effectLst>
                  <a:outerShdw blurRad="38100" dist="38100" dir="2700000" algn="tl">
                    <a:srgbClr val="000000"/>
                  </a:outerShdw>
                </a:effectLst>
                <a:latin typeface="Arial" charset="0"/>
                <a:ea typeface="+mj-ea"/>
                <a:cs typeface="+mj-cs"/>
              </a:rPr>
              <a:t> Κύριες απειλές, η πάσης κλίμακας γεωργικές καλλιέργειες, η εγκατάλειψη συγκεκριμένων γεωργικών πρακτικών, </a:t>
            </a:r>
            <a:r>
              <a:rPr lang="el-GR" sz="2000" b="1" kern="0" dirty="0" smtClean="0">
                <a:effectLst>
                  <a:outerShdw blurRad="38100" dist="38100" dir="2700000" algn="tl">
                    <a:srgbClr val="000000"/>
                  </a:outerShdw>
                </a:effectLst>
                <a:latin typeface="Arial" charset="0"/>
                <a:ea typeface="+mj-ea"/>
                <a:cs typeface="+mj-cs"/>
              </a:rPr>
              <a:t>η θήρευση </a:t>
            </a:r>
            <a:r>
              <a:rPr lang="el-GR" sz="2000" b="1" kern="0" dirty="0">
                <a:effectLst>
                  <a:outerShdw blurRad="38100" dist="38100" dir="2700000" algn="tl">
                    <a:srgbClr val="000000"/>
                  </a:outerShdw>
                </a:effectLst>
                <a:latin typeface="Arial" charset="0"/>
                <a:ea typeface="+mj-ea"/>
                <a:cs typeface="+mj-cs"/>
              </a:rPr>
              <a:t>από οικόσιτα ζώα κ.λπ.</a:t>
            </a:r>
          </a:p>
        </p:txBody>
      </p:sp>
      <p:sp>
        <p:nvSpPr>
          <p:cNvPr id="10" name="Text Box 3"/>
          <p:cNvSpPr txBox="1">
            <a:spLocks noChangeArrowheads="1"/>
          </p:cNvSpPr>
          <p:nvPr/>
        </p:nvSpPr>
        <p:spPr bwMode="auto">
          <a:xfrm>
            <a:off x="454025" y="5876925"/>
            <a:ext cx="8518525" cy="765175"/>
          </a:xfrm>
          <a:prstGeom prst="rect">
            <a:avLst/>
          </a:prstGeom>
          <a:noFill/>
          <a:ln w="9525">
            <a:noFill/>
            <a:miter lim="800000"/>
            <a:headEnd/>
            <a:tailEnd/>
          </a:ln>
          <a:effectLst/>
        </p:spPr>
        <p:txBody>
          <a:bodyPr anchor="ctr"/>
          <a:lstStyle/>
          <a:p>
            <a:pPr algn="ctr">
              <a:defRPr/>
            </a:pPr>
            <a:r>
              <a:rPr lang="el-GR" b="1" kern="0" dirty="0">
                <a:solidFill>
                  <a:srgbClr val="FF0000"/>
                </a:solidFill>
                <a:effectLst>
                  <a:outerShdw blurRad="38100" dist="38100" dir="2700000" algn="tl">
                    <a:srgbClr val="000000"/>
                  </a:outerShdw>
                </a:effectLst>
                <a:latin typeface="Arial" charset="0"/>
                <a:ea typeface="+mj-ea"/>
                <a:cs typeface="+mj-cs"/>
              </a:rPr>
              <a:t>Αξιολόγηση: Τρωτό (</a:t>
            </a:r>
            <a:r>
              <a:rPr lang="en-US" b="1" kern="0" dirty="0">
                <a:solidFill>
                  <a:srgbClr val="FF0000"/>
                </a:solidFill>
                <a:effectLst>
                  <a:outerShdw blurRad="38100" dist="38100" dir="2700000" algn="tl">
                    <a:srgbClr val="000000"/>
                  </a:outerShdw>
                </a:effectLst>
                <a:latin typeface="Arial" charset="0"/>
                <a:ea typeface="+mj-ea"/>
                <a:cs typeface="+mj-cs"/>
              </a:rPr>
              <a:t>VU) A4c + </a:t>
            </a:r>
            <a:r>
              <a:rPr lang="en-US" b="1" kern="0" dirty="0" smtClean="0">
                <a:solidFill>
                  <a:srgbClr val="FF0000"/>
                </a:solidFill>
                <a:effectLst>
                  <a:outerShdw blurRad="38100" dist="38100" dir="2700000" algn="tl">
                    <a:srgbClr val="000000"/>
                  </a:outerShdw>
                </a:effectLst>
                <a:latin typeface="Arial" charset="0"/>
                <a:ea typeface="+mj-ea"/>
                <a:cs typeface="+mj-cs"/>
              </a:rPr>
              <a:t>B1ab(</a:t>
            </a:r>
            <a:r>
              <a:rPr lang="en-US" b="1" kern="0" dirty="0" err="1">
                <a:solidFill>
                  <a:srgbClr val="FF0000"/>
                </a:solidFill>
                <a:effectLst>
                  <a:outerShdw blurRad="38100" dist="38100" dir="2700000" algn="tl">
                    <a:srgbClr val="000000"/>
                  </a:outerShdw>
                </a:effectLst>
                <a:latin typeface="Arial" charset="0"/>
                <a:ea typeface="+mj-ea"/>
                <a:cs typeface="+mj-cs"/>
              </a:rPr>
              <a:t>i</a:t>
            </a:r>
            <a:r>
              <a:rPr lang="en-US" b="1" kern="0" dirty="0" smtClean="0">
                <a:solidFill>
                  <a:srgbClr val="FF0000"/>
                </a:solidFill>
                <a:effectLst>
                  <a:outerShdw blurRad="38100" dist="38100" dir="2700000" algn="tl">
                    <a:srgbClr val="000000"/>
                  </a:outerShdw>
                </a:effectLst>
                <a:latin typeface="Arial" charset="0"/>
                <a:ea typeface="+mj-ea"/>
                <a:cs typeface="+mj-cs"/>
              </a:rPr>
              <a:t>, </a:t>
            </a:r>
            <a:r>
              <a:rPr lang="en-US" b="1" kern="0" dirty="0">
                <a:solidFill>
                  <a:srgbClr val="FF0000"/>
                </a:solidFill>
                <a:effectLst>
                  <a:outerShdw blurRad="38100" dist="38100" dir="2700000" algn="tl">
                    <a:srgbClr val="000000"/>
                  </a:outerShdw>
                </a:effectLst>
                <a:latin typeface="Arial" charset="0"/>
                <a:ea typeface="+mj-ea"/>
                <a:cs typeface="+mj-cs"/>
              </a:rPr>
              <a:t>ii, iii, iv)</a:t>
            </a:r>
            <a:endParaRPr lang="el-GR" b="1" kern="0" dirty="0">
              <a:solidFill>
                <a:srgbClr val="FF0000"/>
              </a:solidFill>
              <a:effectLst>
                <a:outerShdw blurRad="38100" dist="38100" dir="2700000" algn="tl">
                  <a:srgbClr val="000000"/>
                </a:outerShdw>
              </a:effectLst>
              <a:latin typeface="Arial" charset="0"/>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Grp="1" noChangeArrowheads="1"/>
          </p:cNvSpPr>
          <p:nvPr>
            <p:ph type="title"/>
          </p:nvPr>
        </p:nvSpPr>
        <p:spPr>
          <a:xfrm>
            <a:off x="301625" y="0"/>
            <a:ext cx="8518525" cy="765175"/>
          </a:xfrm>
        </p:spPr>
        <p:txBody>
          <a:bodyPr/>
          <a:lstStyle/>
          <a:p>
            <a:pPr eaLnBrk="1" hangingPunct="1">
              <a:defRPr/>
            </a:pPr>
            <a:r>
              <a:rPr lang="el-GR" sz="2400" dirty="0" smtClean="0">
                <a:solidFill>
                  <a:srgbClr val="FFFF00"/>
                </a:solidFill>
                <a:latin typeface="Arial" charset="0"/>
              </a:rPr>
              <a:t>Περίπτωση </a:t>
            </a:r>
            <a:r>
              <a:rPr lang="en-US" sz="2400" dirty="0">
                <a:solidFill>
                  <a:srgbClr val="FFFF00"/>
                </a:solidFill>
                <a:latin typeface="Arial" charset="0"/>
              </a:rPr>
              <a:t>3</a:t>
            </a:r>
            <a:r>
              <a:rPr lang="el-GR" sz="2400" dirty="0" smtClean="0">
                <a:solidFill>
                  <a:srgbClr val="FFFF00"/>
                </a:solidFill>
                <a:latin typeface="Arial" charset="0"/>
              </a:rPr>
              <a:t>:</a:t>
            </a:r>
            <a:endParaRPr lang="el-GR" sz="2400" dirty="0">
              <a:solidFill>
                <a:srgbClr val="FFFF00"/>
              </a:solidFill>
              <a:latin typeface="Arial" charset="0"/>
            </a:endParaRPr>
          </a:p>
        </p:txBody>
      </p:sp>
      <p:sp>
        <p:nvSpPr>
          <p:cNvPr id="9" name="Text Box 3"/>
          <p:cNvSpPr txBox="1">
            <a:spLocks noChangeArrowheads="1"/>
          </p:cNvSpPr>
          <p:nvPr/>
        </p:nvSpPr>
        <p:spPr bwMode="auto">
          <a:xfrm>
            <a:off x="395288" y="1052513"/>
            <a:ext cx="8518525" cy="4897437"/>
          </a:xfrm>
          <a:prstGeom prst="rect">
            <a:avLst/>
          </a:prstGeom>
          <a:noFill/>
          <a:ln w="9525">
            <a:noFill/>
            <a:miter lim="800000"/>
            <a:headEnd/>
            <a:tailEnd/>
          </a:ln>
          <a:effectLst/>
        </p:spPr>
        <p:txBody>
          <a:bodyPr anchor="ctr"/>
          <a:lstStyle/>
          <a:p>
            <a:pPr algn="just"/>
            <a:r>
              <a:rPr lang="el-GR" sz="2000" b="1" kern="0" dirty="0">
                <a:effectLst>
                  <a:outerShdw blurRad="38100" dist="38100" dir="2700000" algn="tl">
                    <a:srgbClr val="000000"/>
                  </a:outerShdw>
                </a:effectLst>
                <a:latin typeface="Arial" charset="0"/>
                <a:ea typeface="+mj-ea"/>
                <a:cs typeface="+mj-cs"/>
              </a:rPr>
              <a:t>Το </a:t>
            </a:r>
            <a:r>
              <a:rPr lang="el-GR" sz="2000" b="1" kern="0" dirty="0" err="1">
                <a:effectLst>
                  <a:outerShdw blurRad="38100" dist="38100" dir="2700000" algn="tl">
                    <a:srgbClr val="000000"/>
                  </a:outerShdw>
                </a:effectLst>
                <a:latin typeface="Arial" charset="0"/>
                <a:ea typeface="+mj-ea"/>
                <a:cs typeface="+mj-cs"/>
              </a:rPr>
              <a:t>ρινοδέλφινο</a:t>
            </a:r>
            <a:r>
              <a:rPr lang="el-GR" sz="2000" b="1" kern="0" dirty="0">
                <a:effectLst>
                  <a:outerShdw blurRad="38100" dist="38100" dir="2700000" algn="tl">
                    <a:srgbClr val="000000"/>
                  </a:outerShdw>
                </a:effectLst>
                <a:latin typeface="Arial" charset="0"/>
                <a:ea typeface="+mj-ea"/>
                <a:cs typeface="+mj-cs"/>
              </a:rPr>
              <a:t> (</a:t>
            </a:r>
            <a:r>
              <a:rPr lang="en-US" sz="2000" b="1" i="1" kern="0" dirty="0" err="1">
                <a:effectLst>
                  <a:outerShdw blurRad="38100" dist="38100" dir="2700000" algn="tl">
                    <a:srgbClr val="000000"/>
                  </a:outerShdw>
                </a:effectLst>
                <a:latin typeface="Arial" charset="0"/>
                <a:ea typeface="+mj-ea"/>
                <a:cs typeface="+mj-cs"/>
              </a:rPr>
              <a:t>Tursiops</a:t>
            </a:r>
            <a:r>
              <a:rPr lang="en-US" sz="2000" b="1" i="1" kern="0" dirty="0">
                <a:effectLst>
                  <a:outerShdw blurRad="38100" dist="38100" dir="2700000" algn="tl">
                    <a:srgbClr val="000000"/>
                  </a:outerShdw>
                </a:effectLst>
                <a:latin typeface="Arial" charset="0"/>
                <a:ea typeface="+mj-ea"/>
                <a:cs typeface="+mj-cs"/>
              </a:rPr>
              <a:t> </a:t>
            </a:r>
            <a:r>
              <a:rPr lang="en-US" sz="2000" b="1" i="1" kern="0" dirty="0" err="1">
                <a:effectLst>
                  <a:outerShdw blurRad="38100" dist="38100" dir="2700000" algn="tl">
                    <a:srgbClr val="000000"/>
                  </a:outerShdw>
                </a:effectLst>
                <a:latin typeface="Arial" charset="0"/>
                <a:ea typeface="+mj-ea"/>
                <a:cs typeface="+mj-cs"/>
              </a:rPr>
              <a:t>truncatus</a:t>
            </a:r>
            <a:r>
              <a:rPr lang="en-US" sz="2000" b="1" kern="0" dirty="0">
                <a:effectLst>
                  <a:outerShdw blurRad="38100" dist="38100" dir="2700000" algn="tl">
                    <a:srgbClr val="000000"/>
                  </a:outerShdw>
                </a:effectLst>
                <a:latin typeface="Arial" charset="0"/>
                <a:ea typeface="+mj-ea"/>
                <a:cs typeface="+mj-cs"/>
              </a:rPr>
              <a:t>)</a:t>
            </a:r>
            <a:r>
              <a:rPr lang="el-GR" sz="2000" b="1" kern="0" dirty="0">
                <a:effectLst>
                  <a:outerShdw blurRad="38100" dist="38100" dir="2700000" algn="tl">
                    <a:srgbClr val="000000"/>
                  </a:outerShdw>
                </a:effectLst>
                <a:latin typeface="Arial" charset="0"/>
                <a:ea typeface="+mj-ea"/>
                <a:cs typeface="+mj-cs"/>
              </a:rPr>
              <a:t>, γνωστό και ως το κοινό δελφίνι, κάθε άλλο παρά κοινό θα πρέπει πλέον να θεωρείται. Εξαπλώνεται σε όλη τη Μεσόγειο και στην Ελλάδα ο πληθυσμός του εκτιμάται σε 3.800-9.000 άτομα. Υπολογίζεται ότι από το 1946 παρατηρείται μείωση του πληθυσμού του τουλάχιστον κατά 30% στην Μεσόγειο, ενώ στην Αδριατική κατά 50% τα τελευταία 50 χρόνια. Ως κύριοι λόγοι μείωσης του πληθυσμού είναι η </a:t>
            </a:r>
            <a:r>
              <a:rPr lang="el-GR" sz="2000" b="1" kern="0" dirty="0" smtClean="0">
                <a:effectLst>
                  <a:outerShdw blurRad="38100" dist="38100" dir="2700000" algn="tl">
                    <a:srgbClr val="000000"/>
                  </a:outerShdw>
                </a:effectLst>
                <a:latin typeface="Arial" charset="0"/>
                <a:ea typeface="+mj-ea"/>
                <a:cs typeface="+mj-cs"/>
              </a:rPr>
              <a:t>εκούσια θανάτωση </a:t>
            </a:r>
            <a:r>
              <a:rPr lang="el-GR" sz="2000" b="1" kern="0" dirty="0">
                <a:effectLst>
                  <a:outerShdw blurRad="38100" dist="38100" dir="2700000" algn="tl">
                    <a:srgbClr val="000000"/>
                  </a:outerShdw>
                </a:effectLst>
                <a:latin typeface="Arial" charset="0"/>
                <a:ea typeface="+mj-ea"/>
                <a:cs typeface="+mj-cs"/>
              </a:rPr>
              <a:t>από αλιείς  (επικηρυγμένο είδος μέχρι τις αρχές του ΄60), η υποβάθμιση του ενδιαιτήματος, λόγω υπεραλίευσης και μειωμένης διαθεσιμότητας τροφής, ίσως και η όχληση από τα διερχόμενα πλοία και η αύξηση των επιπέδων ρύπων στη Μεσόγειο.</a:t>
            </a:r>
            <a:r>
              <a:rPr lang="en-US" sz="2000" b="1" kern="0" dirty="0">
                <a:effectLst>
                  <a:outerShdw blurRad="38100" dist="38100" dir="2700000" algn="tl">
                    <a:srgbClr val="000000"/>
                  </a:outerShdw>
                </a:effectLst>
                <a:latin typeface="Arial" charset="0"/>
                <a:ea typeface="+mj-ea"/>
                <a:cs typeface="+mj-cs"/>
              </a:rPr>
              <a:t> </a:t>
            </a:r>
            <a:r>
              <a:rPr lang="el-GR" sz="2000" b="1" kern="0" dirty="0">
                <a:effectLst>
                  <a:outerShdw blurRad="38100" dist="38100" dir="2700000" algn="tl">
                    <a:srgbClr val="000000"/>
                  </a:outerShdw>
                </a:effectLst>
                <a:latin typeface="Arial" charset="0"/>
                <a:ea typeface="+mj-ea"/>
                <a:cs typeface="+mj-cs"/>
              </a:rPr>
              <a:t>Η διάρκεια ζωής είναι 40-45 χρόνια για τα αρσενικά και </a:t>
            </a:r>
            <a:r>
              <a:rPr lang="el-GR" sz="2000" b="1" kern="0" dirty="0" smtClean="0">
                <a:effectLst>
                  <a:outerShdw blurRad="38100" dist="38100" dir="2700000" algn="tl">
                    <a:srgbClr val="000000"/>
                  </a:outerShdw>
                </a:effectLst>
                <a:latin typeface="Arial" charset="0"/>
                <a:ea typeface="+mj-ea"/>
                <a:cs typeface="+mj-cs"/>
              </a:rPr>
              <a:t>50-55 </a:t>
            </a:r>
            <a:r>
              <a:rPr lang="el-GR" sz="2000" b="1" kern="0" dirty="0">
                <a:effectLst>
                  <a:outerShdw blurRad="38100" dist="38100" dir="2700000" algn="tl">
                    <a:srgbClr val="000000"/>
                  </a:outerShdw>
                </a:effectLst>
                <a:latin typeface="Arial" charset="0"/>
                <a:ea typeface="+mj-ea"/>
                <a:cs typeface="+mj-cs"/>
              </a:rPr>
              <a:t>χρόνια για τα θηλυκά, ενώ φτάνουν σε αναπαραγωγική ωριμότητα στα </a:t>
            </a:r>
            <a:r>
              <a:rPr lang="el-GR" sz="2000" b="1" kern="0" dirty="0" smtClean="0">
                <a:effectLst>
                  <a:outerShdw blurRad="38100" dist="38100" dir="2700000" algn="tl">
                    <a:srgbClr val="000000"/>
                  </a:outerShdw>
                </a:effectLst>
                <a:latin typeface="Arial" charset="0"/>
                <a:ea typeface="+mj-ea"/>
                <a:cs typeface="+mj-cs"/>
              </a:rPr>
              <a:t>10-13</a:t>
            </a:r>
            <a:r>
              <a:rPr lang="en-US" sz="2000" b="1" kern="0" dirty="0" smtClean="0">
                <a:effectLst>
                  <a:outerShdw blurRad="38100" dist="38100" dir="2700000" algn="tl">
                    <a:srgbClr val="000000"/>
                  </a:outerShdw>
                </a:effectLst>
                <a:latin typeface="Arial" charset="0"/>
                <a:ea typeface="+mj-ea"/>
                <a:cs typeface="+mj-cs"/>
              </a:rPr>
              <a:t> </a:t>
            </a:r>
            <a:r>
              <a:rPr lang="el-GR" sz="2000" b="1" kern="0" dirty="0" smtClean="0">
                <a:effectLst>
                  <a:outerShdw blurRad="38100" dist="38100" dir="2700000" algn="tl">
                    <a:srgbClr val="000000"/>
                  </a:outerShdw>
                </a:effectLst>
                <a:latin typeface="Arial" charset="0"/>
                <a:ea typeface="+mj-ea"/>
                <a:cs typeface="+mj-cs"/>
              </a:rPr>
              <a:t>χρόνια </a:t>
            </a:r>
            <a:r>
              <a:rPr lang="el-GR" sz="2000" b="1" kern="0" dirty="0">
                <a:effectLst>
                  <a:outerShdw blurRad="38100" dist="38100" dir="2700000" algn="tl">
                    <a:srgbClr val="000000"/>
                  </a:outerShdw>
                </a:effectLst>
                <a:latin typeface="Arial" charset="0"/>
                <a:ea typeface="+mj-ea"/>
                <a:cs typeface="+mj-cs"/>
              </a:rPr>
              <a:t>και στα 7-12 χρόνια αντίστοιχα.</a:t>
            </a:r>
          </a:p>
          <a:p>
            <a:pPr algn="just">
              <a:defRPr/>
            </a:pPr>
            <a:endParaRPr lang="el-GR" sz="2000" b="1" kern="0" dirty="0">
              <a:effectLst>
                <a:outerShdw blurRad="38100" dist="38100" dir="2700000" algn="tl">
                  <a:srgbClr val="000000"/>
                </a:outerShdw>
              </a:effectLst>
              <a:latin typeface="Arial" charset="0"/>
              <a:ea typeface="+mj-ea"/>
              <a:cs typeface="+mj-cs"/>
            </a:endParaRPr>
          </a:p>
        </p:txBody>
      </p:sp>
      <p:sp>
        <p:nvSpPr>
          <p:cNvPr id="10" name="Text Box 3"/>
          <p:cNvSpPr txBox="1">
            <a:spLocks noChangeArrowheads="1"/>
          </p:cNvSpPr>
          <p:nvPr/>
        </p:nvSpPr>
        <p:spPr bwMode="auto">
          <a:xfrm>
            <a:off x="454025" y="5876925"/>
            <a:ext cx="8518525" cy="765175"/>
          </a:xfrm>
          <a:prstGeom prst="rect">
            <a:avLst/>
          </a:prstGeom>
          <a:noFill/>
          <a:ln w="9525">
            <a:noFill/>
            <a:miter lim="800000"/>
            <a:headEnd/>
            <a:tailEnd/>
          </a:ln>
          <a:effectLst/>
        </p:spPr>
        <p:txBody>
          <a:bodyPr anchor="ctr"/>
          <a:lstStyle/>
          <a:p>
            <a:pPr algn="ctr">
              <a:defRPr/>
            </a:pPr>
            <a:r>
              <a:rPr lang="el-GR" b="1" kern="0" dirty="0">
                <a:solidFill>
                  <a:srgbClr val="FF0000"/>
                </a:solidFill>
                <a:effectLst>
                  <a:outerShdw blurRad="38100" dist="38100" dir="2700000" algn="tl">
                    <a:srgbClr val="000000"/>
                  </a:outerShdw>
                </a:effectLst>
                <a:latin typeface="Arial" charset="0"/>
                <a:ea typeface="+mj-ea"/>
                <a:cs typeface="+mj-cs"/>
              </a:rPr>
              <a:t>Αξιολόγηση: Τρωτό (</a:t>
            </a:r>
            <a:r>
              <a:rPr lang="en-US" b="1" kern="0" dirty="0">
                <a:solidFill>
                  <a:srgbClr val="FF0000"/>
                </a:solidFill>
                <a:effectLst>
                  <a:outerShdw blurRad="38100" dist="38100" dir="2700000" algn="tl">
                    <a:srgbClr val="000000"/>
                  </a:outerShdw>
                </a:effectLst>
                <a:latin typeface="Arial" charset="0"/>
                <a:ea typeface="+mj-ea"/>
                <a:cs typeface="+mj-cs"/>
              </a:rPr>
              <a:t>VU) A</a:t>
            </a:r>
            <a:r>
              <a:rPr lang="el-GR" b="1" kern="0" dirty="0">
                <a:solidFill>
                  <a:srgbClr val="FF0000"/>
                </a:solidFill>
                <a:effectLst>
                  <a:outerShdw blurRad="38100" dist="38100" dir="2700000" algn="tl">
                    <a:srgbClr val="000000"/>
                  </a:outerShdw>
                </a:effectLst>
                <a:latin typeface="Arial" charset="0"/>
                <a:ea typeface="+mj-ea"/>
                <a:cs typeface="+mj-cs"/>
              </a:rPr>
              <a:t>2</a:t>
            </a:r>
            <a:r>
              <a:rPr lang="en-US" b="1" kern="0" dirty="0">
                <a:solidFill>
                  <a:srgbClr val="FF0000"/>
                </a:solidFill>
                <a:effectLst>
                  <a:outerShdw blurRad="38100" dist="38100" dir="2700000" algn="tl">
                    <a:srgbClr val="000000"/>
                  </a:outerShdw>
                </a:effectLst>
                <a:latin typeface="Arial" charset="0"/>
                <a:ea typeface="+mj-ea"/>
                <a:cs typeface="+mj-cs"/>
              </a:rPr>
              <a:t>cde</a:t>
            </a:r>
            <a:endParaRPr lang="el-GR" b="1" kern="0" dirty="0">
              <a:solidFill>
                <a:srgbClr val="FF0000"/>
              </a:solidFill>
              <a:effectLst>
                <a:outerShdw blurRad="38100" dist="38100" dir="2700000" algn="tl">
                  <a:srgbClr val="000000"/>
                </a:outerShdw>
              </a:effectLst>
              <a:latin typeface="Arial"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Grp="1" noChangeArrowheads="1"/>
          </p:cNvSpPr>
          <p:nvPr>
            <p:ph type="title"/>
          </p:nvPr>
        </p:nvSpPr>
        <p:spPr>
          <a:xfrm>
            <a:off x="301625" y="0"/>
            <a:ext cx="8518525" cy="765175"/>
          </a:xfrm>
        </p:spPr>
        <p:txBody>
          <a:bodyPr/>
          <a:lstStyle/>
          <a:p>
            <a:pPr eaLnBrk="1" hangingPunct="1">
              <a:defRPr/>
            </a:pPr>
            <a:r>
              <a:rPr lang="el-GR" sz="2400" dirty="0" smtClean="0">
                <a:solidFill>
                  <a:srgbClr val="FFFF00"/>
                </a:solidFill>
                <a:latin typeface="Arial" charset="0"/>
              </a:rPr>
              <a:t>Περίπτωση </a:t>
            </a:r>
            <a:r>
              <a:rPr lang="en-US" sz="2400" dirty="0">
                <a:solidFill>
                  <a:srgbClr val="FFFF00"/>
                </a:solidFill>
                <a:latin typeface="Arial" charset="0"/>
              </a:rPr>
              <a:t>3</a:t>
            </a:r>
            <a:r>
              <a:rPr lang="el-GR" sz="2400" dirty="0" smtClean="0">
                <a:solidFill>
                  <a:srgbClr val="FFFF00"/>
                </a:solidFill>
                <a:latin typeface="Arial" charset="0"/>
              </a:rPr>
              <a:t>:</a:t>
            </a:r>
            <a:endParaRPr lang="el-GR" sz="2400" dirty="0">
              <a:solidFill>
                <a:srgbClr val="FFFF00"/>
              </a:solidFill>
              <a:latin typeface="Arial" charset="0"/>
            </a:endParaRPr>
          </a:p>
        </p:txBody>
      </p:sp>
      <p:sp>
        <p:nvSpPr>
          <p:cNvPr id="9" name="Text Box 3"/>
          <p:cNvSpPr txBox="1">
            <a:spLocks noChangeArrowheads="1"/>
          </p:cNvSpPr>
          <p:nvPr/>
        </p:nvSpPr>
        <p:spPr bwMode="auto">
          <a:xfrm>
            <a:off x="395288" y="1052513"/>
            <a:ext cx="8518525" cy="4897437"/>
          </a:xfrm>
          <a:prstGeom prst="rect">
            <a:avLst/>
          </a:prstGeom>
          <a:noFill/>
          <a:ln w="9525">
            <a:noFill/>
            <a:miter lim="800000"/>
            <a:headEnd/>
            <a:tailEnd/>
          </a:ln>
          <a:effectLst/>
        </p:spPr>
        <p:txBody>
          <a:bodyPr anchor="ctr"/>
          <a:lstStyle/>
          <a:p>
            <a:pPr algn="just"/>
            <a:r>
              <a:rPr lang="el-GR" sz="2000" b="1" kern="0" dirty="0">
                <a:effectLst>
                  <a:outerShdw blurRad="38100" dist="38100" dir="2700000" algn="tl">
                    <a:srgbClr val="000000"/>
                  </a:outerShdw>
                </a:effectLst>
                <a:latin typeface="Arial" charset="0"/>
                <a:ea typeface="+mj-ea"/>
                <a:cs typeface="+mj-cs"/>
              </a:rPr>
              <a:t>Το </a:t>
            </a:r>
            <a:r>
              <a:rPr lang="el-GR" sz="2000" b="1" kern="0" dirty="0" err="1">
                <a:effectLst>
                  <a:outerShdw blurRad="38100" dist="38100" dir="2700000" algn="tl">
                    <a:srgbClr val="000000"/>
                  </a:outerShdw>
                </a:effectLst>
                <a:latin typeface="Arial" charset="0"/>
                <a:ea typeface="+mj-ea"/>
                <a:cs typeface="+mj-cs"/>
              </a:rPr>
              <a:t>ρινοδέλφινο</a:t>
            </a:r>
            <a:r>
              <a:rPr lang="el-GR" sz="2000" b="1" kern="0" dirty="0">
                <a:effectLst>
                  <a:outerShdw blurRad="38100" dist="38100" dir="2700000" algn="tl">
                    <a:srgbClr val="000000"/>
                  </a:outerShdw>
                </a:effectLst>
                <a:latin typeface="Arial" charset="0"/>
                <a:ea typeface="+mj-ea"/>
                <a:cs typeface="+mj-cs"/>
              </a:rPr>
              <a:t> (</a:t>
            </a:r>
            <a:r>
              <a:rPr lang="en-US" sz="2000" b="1" i="1" kern="0" dirty="0" err="1">
                <a:effectLst>
                  <a:outerShdw blurRad="38100" dist="38100" dir="2700000" algn="tl">
                    <a:srgbClr val="000000"/>
                  </a:outerShdw>
                </a:effectLst>
                <a:latin typeface="Arial" charset="0"/>
                <a:ea typeface="+mj-ea"/>
                <a:cs typeface="+mj-cs"/>
              </a:rPr>
              <a:t>Tursiops</a:t>
            </a:r>
            <a:r>
              <a:rPr lang="en-US" sz="2000" b="1" i="1" kern="0" dirty="0">
                <a:effectLst>
                  <a:outerShdw blurRad="38100" dist="38100" dir="2700000" algn="tl">
                    <a:srgbClr val="000000"/>
                  </a:outerShdw>
                </a:effectLst>
                <a:latin typeface="Arial" charset="0"/>
                <a:ea typeface="+mj-ea"/>
                <a:cs typeface="+mj-cs"/>
              </a:rPr>
              <a:t> </a:t>
            </a:r>
            <a:r>
              <a:rPr lang="en-US" sz="2000" b="1" i="1" kern="0" dirty="0" err="1">
                <a:effectLst>
                  <a:outerShdw blurRad="38100" dist="38100" dir="2700000" algn="tl">
                    <a:srgbClr val="000000"/>
                  </a:outerShdw>
                </a:effectLst>
                <a:latin typeface="Arial" charset="0"/>
                <a:ea typeface="+mj-ea"/>
                <a:cs typeface="+mj-cs"/>
              </a:rPr>
              <a:t>truncatus</a:t>
            </a:r>
            <a:r>
              <a:rPr lang="en-US" sz="2000" b="1" kern="0" dirty="0">
                <a:effectLst>
                  <a:outerShdw blurRad="38100" dist="38100" dir="2700000" algn="tl">
                    <a:srgbClr val="000000"/>
                  </a:outerShdw>
                </a:effectLst>
                <a:latin typeface="Arial" charset="0"/>
                <a:ea typeface="+mj-ea"/>
                <a:cs typeface="+mj-cs"/>
              </a:rPr>
              <a:t>)</a:t>
            </a:r>
            <a:r>
              <a:rPr lang="el-GR" sz="2000" b="1" kern="0" dirty="0">
                <a:effectLst>
                  <a:outerShdw blurRad="38100" dist="38100" dir="2700000" algn="tl">
                    <a:srgbClr val="000000"/>
                  </a:outerShdw>
                </a:effectLst>
                <a:latin typeface="Arial" charset="0"/>
                <a:ea typeface="+mj-ea"/>
                <a:cs typeface="+mj-cs"/>
              </a:rPr>
              <a:t>, γνωστό και ως το κοινό δελφίνι, κάθε άλλο παρά κοινό θα πρέπει πλέον να θεωρείται. Εξαπλώνεται σε όλη τη Μεσόγειο και στην Ελλάδα ο πληθυσμός του εκτιμάται σε 3.800-9.000 άτομα. Υπολογίζεται ότι από το 1946 παρατηρείται </a:t>
            </a:r>
            <a:r>
              <a:rPr lang="el-GR" sz="2000" b="1" kern="0" dirty="0">
                <a:solidFill>
                  <a:srgbClr val="92D050"/>
                </a:solidFill>
                <a:effectLst>
                  <a:outerShdw blurRad="38100" dist="38100" dir="2700000" algn="tl">
                    <a:srgbClr val="000000"/>
                  </a:outerShdw>
                </a:effectLst>
                <a:latin typeface="Arial" charset="0"/>
                <a:ea typeface="+mj-ea"/>
                <a:cs typeface="+mj-cs"/>
              </a:rPr>
              <a:t>μείωση του πληθυσμού του </a:t>
            </a:r>
            <a:r>
              <a:rPr lang="el-GR" sz="2000" b="1" kern="0" dirty="0">
                <a:effectLst>
                  <a:outerShdw blurRad="38100" dist="38100" dir="2700000" algn="tl">
                    <a:srgbClr val="000000"/>
                  </a:outerShdw>
                </a:effectLst>
                <a:latin typeface="Arial" charset="0"/>
                <a:ea typeface="+mj-ea"/>
                <a:cs typeface="+mj-cs"/>
              </a:rPr>
              <a:t>τουλάχιστον κατά 30% στην Μεσόγειο, ενώ στην Αδριατική </a:t>
            </a:r>
            <a:r>
              <a:rPr lang="el-GR" sz="2000" b="1" kern="0" dirty="0">
                <a:solidFill>
                  <a:srgbClr val="92D050"/>
                </a:solidFill>
                <a:effectLst>
                  <a:outerShdw blurRad="38100" dist="38100" dir="2700000" algn="tl">
                    <a:srgbClr val="000000"/>
                  </a:outerShdw>
                </a:effectLst>
                <a:latin typeface="Arial" charset="0"/>
                <a:ea typeface="+mj-ea"/>
                <a:cs typeface="+mj-cs"/>
              </a:rPr>
              <a:t>κατά 50% τα τελευταία 50 χρόνια.</a:t>
            </a:r>
            <a:r>
              <a:rPr lang="el-GR" sz="2000" b="1" kern="0" dirty="0">
                <a:effectLst>
                  <a:outerShdw blurRad="38100" dist="38100" dir="2700000" algn="tl">
                    <a:srgbClr val="000000"/>
                  </a:outerShdw>
                </a:effectLst>
                <a:latin typeface="Arial" charset="0"/>
                <a:ea typeface="+mj-ea"/>
                <a:cs typeface="+mj-cs"/>
              </a:rPr>
              <a:t> Ως </a:t>
            </a:r>
            <a:r>
              <a:rPr lang="el-GR" sz="2000" b="1" kern="0" dirty="0">
                <a:solidFill>
                  <a:srgbClr val="92D050"/>
                </a:solidFill>
                <a:effectLst>
                  <a:outerShdw blurRad="38100" dist="38100" dir="2700000" algn="tl">
                    <a:srgbClr val="000000"/>
                  </a:outerShdw>
                </a:effectLst>
                <a:latin typeface="Arial" charset="0"/>
                <a:ea typeface="+mj-ea"/>
                <a:cs typeface="+mj-cs"/>
              </a:rPr>
              <a:t>κύριοι λόγοι μείωσης</a:t>
            </a:r>
            <a:r>
              <a:rPr lang="el-GR" sz="2000" b="1" kern="0" dirty="0">
                <a:effectLst>
                  <a:outerShdw blurRad="38100" dist="38100" dir="2700000" algn="tl">
                    <a:srgbClr val="000000"/>
                  </a:outerShdw>
                </a:effectLst>
                <a:latin typeface="Arial" charset="0"/>
                <a:ea typeface="+mj-ea"/>
                <a:cs typeface="+mj-cs"/>
              </a:rPr>
              <a:t> του πληθυσμού είναι η </a:t>
            </a:r>
            <a:r>
              <a:rPr lang="el-GR" sz="2000" b="1" kern="0" dirty="0" smtClean="0">
                <a:effectLst>
                  <a:outerShdw blurRad="38100" dist="38100" dir="2700000" algn="tl">
                    <a:srgbClr val="000000"/>
                  </a:outerShdw>
                </a:effectLst>
                <a:latin typeface="Arial" charset="0"/>
                <a:ea typeface="+mj-ea"/>
                <a:cs typeface="+mj-cs"/>
              </a:rPr>
              <a:t>εκούσια θανάτωση </a:t>
            </a:r>
            <a:r>
              <a:rPr lang="el-GR" sz="2000" b="1" kern="0" dirty="0">
                <a:effectLst>
                  <a:outerShdw blurRad="38100" dist="38100" dir="2700000" algn="tl">
                    <a:srgbClr val="000000"/>
                  </a:outerShdw>
                </a:effectLst>
                <a:latin typeface="Arial" charset="0"/>
                <a:ea typeface="+mj-ea"/>
                <a:cs typeface="+mj-cs"/>
              </a:rPr>
              <a:t>από αλιείς  (επικηρυγμένο είδος μέχρι τις αρχές του ΄60), </a:t>
            </a:r>
            <a:r>
              <a:rPr lang="el-GR" sz="2000" b="1" kern="0" dirty="0">
                <a:solidFill>
                  <a:srgbClr val="92D050"/>
                </a:solidFill>
                <a:effectLst>
                  <a:outerShdw blurRad="38100" dist="38100" dir="2700000" algn="tl">
                    <a:srgbClr val="000000"/>
                  </a:outerShdw>
                </a:effectLst>
                <a:latin typeface="Arial" charset="0"/>
                <a:ea typeface="+mj-ea"/>
                <a:cs typeface="+mj-cs"/>
              </a:rPr>
              <a:t>η υποβάθμιση του ενδιαιτήματος</a:t>
            </a:r>
            <a:r>
              <a:rPr lang="el-GR" sz="2000" b="1" kern="0" dirty="0">
                <a:effectLst>
                  <a:outerShdw blurRad="38100" dist="38100" dir="2700000" algn="tl">
                    <a:srgbClr val="000000"/>
                  </a:outerShdw>
                </a:effectLst>
                <a:latin typeface="Arial" charset="0"/>
                <a:ea typeface="+mj-ea"/>
                <a:cs typeface="+mj-cs"/>
              </a:rPr>
              <a:t>, </a:t>
            </a:r>
            <a:r>
              <a:rPr lang="el-GR" sz="2000" b="1" kern="0" dirty="0">
                <a:solidFill>
                  <a:srgbClr val="92D050"/>
                </a:solidFill>
                <a:effectLst>
                  <a:outerShdw blurRad="38100" dist="38100" dir="2700000" algn="tl">
                    <a:srgbClr val="000000"/>
                  </a:outerShdw>
                </a:effectLst>
                <a:latin typeface="Arial" charset="0"/>
                <a:ea typeface="+mj-ea"/>
                <a:cs typeface="+mj-cs"/>
              </a:rPr>
              <a:t>λόγω υπεραλίευσης και μειωμένης διαθεσιμότητας τροφής</a:t>
            </a:r>
            <a:r>
              <a:rPr lang="el-GR" sz="2000" b="1" kern="0" dirty="0">
                <a:effectLst>
                  <a:outerShdw blurRad="38100" dist="38100" dir="2700000" algn="tl">
                    <a:srgbClr val="000000"/>
                  </a:outerShdw>
                </a:effectLst>
                <a:latin typeface="Arial" charset="0"/>
                <a:ea typeface="+mj-ea"/>
                <a:cs typeface="+mj-cs"/>
              </a:rPr>
              <a:t>, ίσως και η όχληση από τα διερχόμενα πλοία και </a:t>
            </a:r>
            <a:r>
              <a:rPr lang="el-GR" sz="2000" b="1" kern="0" dirty="0">
                <a:solidFill>
                  <a:srgbClr val="92D050"/>
                </a:solidFill>
                <a:effectLst>
                  <a:outerShdw blurRad="38100" dist="38100" dir="2700000" algn="tl">
                    <a:srgbClr val="000000"/>
                  </a:outerShdw>
                </a:effectLst>
                <a:latin typeface="Arial" charset="0"/>
                <a:ea typeface="+mj-ea"/>
                <a:cs typeface="+mj-cs"/>
              </a:rPr>
              <a:t>η αύξηση των επιπέδων ρύπων </a:t>
            </a:r>
            <a:r>
              <a:rPr lang="el-GR" sz="2000" b="1" kern="0" dirty="0">
                <a:effectLst>
                  <a:outerShdw blurRad="38100" dist="38100" dir="2700000" algn="tl">
                    <a:srgbClr val="000000"/>
                  </a:outerShdw>
                </a:effectLst>
                <a:latin typeface="Arial" charset="0"/>
                <a:ea typeface="+mj-ea"/>
                <a:cs typeface="+mj-cs"/>
              </a:rPr>
              <a:t>στη Μεσόγειο.</a:t>
            </a:r>
            <a:r>
              <a:rPr lang="en-US" sz="2000" b="1" kern="0" dirty="0">
                <a:effectLst>
                  <a:outerShdw blurRad="38100" dist="38100" dir="2700000" algn="tl">
                    <a:srgbClr val="000000"/>
                  </a:outerShdw>
                </a:effectLst>
                <a:latin typeface="Arial" charset="0"/>
                <a:ea typeface="+mj-ea"/>
                <a:cs typeface="+mj-cs"/>
              </a:rPr>
              <a:t> </a:t>
            </a:r>
            <a:r>
              <a:rPr lang="el-GR" sz="2000" b="1" kern="0" dirty="0">
                <a:effectLst>
                  <a:outerShdw blurRad="38100" dist="38100" dir="2700000" algn="tl">
                    <a:srgbClr val="000000"/>
                  </a:outerShdw>
                </a:effectLst>
                <a:latin typeface="Arial" charset="0"/>
                <a:ea typeface="+mj-ea"/>
                <a:cs typeface="+mj-cs"/>
              </a:rPr>
              <a:t>Η διάρκεια ζωής είναι 40-45 χρόνια για τα αρσενικά και </a:t>
            </a:r>
            <a:r>
              <a:rPr lang="el-GR" sz="2000" b="1" kern="0" dirty="0" smtClean="0">
                <a:effectLst>
                  <a:outerShdw blurRad="38100" dist="38100" dir="2700000" algn="tl">
                    <a:srgbClr val="000000"/>
                  </a:outerShdw>
                </a:effectLst>
                <a:latin typeface="Arial" charset="0"/>
                <a:ea typeface="+mj-ea"/>
                <a:cs typeface="+mj-cs"/>
              </a:rPr>
              <a:t>50-55 </a:t>
            </a:r>
            <a:r>
              <a:rPr lang="el-GR" sz="2000" b="1" kern="0" dirty="0">
                <a:effectLst>
                  <a:outerShdw blurRad="38100" dist="38100" dir="2700000" algn="tl">
                    <a:srgbClr val="000000"/>
                  </a:outerShdw>
                </a:effectLst>
                <a:latin typeface="Arial" charset="0"/>
                <a:ea typeface="+mj-ea"/>
                <a:cs typeface="+mj-cs"/>
              </a:rPr>
              <a:t>χρόνια για τα θηλυκά, </a:t>
            </a:r>
            <a:r>
              <a:rPr lang="el-GR" sz="2000" b="1" kern="0" dirty="0">
                <a:solidFill>
                  <a:srgbClr val="92D050"/>
                </a:solidFill>
                <a:effectLst>
                  <a:outerShdw blurRad="38100" dist="38100" dir="2700000" algn="tl">
                    <a:srgbClr val="000000"/>
                  </a:outerShdw>
                </a:effectLst>
                <a:latin typeface="Arial" charset="0"/>
                <a:ea typeface="+mj-ea"/>
                <a:cs typeface="+mj-cs"/>
              </a:rPr>
              <a:t>ενώ φτάνουν σε αναπαραγωγική ωριμότητα στα </a:t>
            </a:r>
            <a:r>
              <a:rPr lang="el-GR" sz="2000" b="1" kern="0" dirty="0" smtClean="0">
                <a:solidFill>
                  <a:srgbClr val="92D050"/>
                </a:solidFill>
                <a:effectLst>
                  <a:outerShdw blurRad="38100" dist="38100" dir="2700000" algn="tl">
                    <a:srgbClr val="000000"/>
                  </a:outerShdw>
                </a:effectLst>
                <a:latin typeface="Arial" charset="0"/>
                <a:ea typeface="+mj-ea"/>
                <a:cs typeface="+mj-cs"/>
              </a:rPr>
              <a:t>10-13</a:t>
            </a:r>
            <a:r>
              <a:rPr lang="en-US" sz="2000" b="1" kern="0" dirty="0" smtClean="0">
                <a:solidFill>
                  <a:srgbClr val="92D050"/>
                </a:solidFill>
                <a:effectLst>
                  <a:outerShdw blurRad="38100" dist="38100" dir="2700000" algn="tl">
                    <a:srgbClr val="000000"/>
                  </a:outerShdw>
                </a:effectLst>
                <a:latin typeface="Arial" charset="0"/>
                <a:ea typeface="+mj-ea"/>
                <a:cs typeface="+mj-cs"/>
              </a:rPr>
              <a:t> </a:t>
            </a:r>
            <a:r>
              <a:rPr lang="el-GR" sz="2000" b="1" kern="0" dirty="0" smtClean="0">
                <a:solidFill>
                  <a:srgbClr val="92D050"/>
                </a:solidFill>
                <a:effectLst>
                  <a:outerShdw blurRad="38100" dist="38100" dir="2700000" algn="tl">
                    <a:srgbClr val="000000"/>
                  </a:outerShdw>
                </a:effectLst>
                <a:latin typeface="Arial" charset="0"/>
                <a:ea typeface="+mj-ea"/>
                <a:cs typeface="+mj-cs"/>
              </a:rPr>
              <a:t>χρόνια </a:t>
            </a:r>
            <a:r>
              <a:rPr lang="el-GR" sz="2000" b="1" kern="0" dirty="0">
                <a:solidFill>
                  <a:srgbClr val="92D050"/>
                </a:solidFill>
                <a:effectLst>
                  <a:outerShdw blurRad="38100" dist="38100" dir="2700000" algn="tl">
                    <a:srgbClr val="000000"/>
                  </a:outerShdw>
                </a:effectLst>
                <a:latin typeface="Arial" charset="0"/>
                <a:ea typeface="+mj-ea"/>
                <a:cs typeface="+mj-cs"/>
              </a:rPr>
              <a:t>και στα 7-12 χρόνια αντίστοιχα</a:t>
            </a:r>
            <a:r>
              <a:rPr lang="el-GR" sz="2000" b="1" kern="0" dirty="0">
                <a:effectLst>
                  <a:outerShdw blurRad="38100" dist="38100" dir="2700000" algn="tl">
                    <a:srgbClr val="000000"/>
                  </a:outerShdw>
                </a:effectLst>
                <a:latin typeface="Arial" charset="0"/>
                <a:ea typeface="+mj-ea"/>
                <a:cs typeface="+mj-cs"/>
              </a:rPr>
              <a:t>.</a:t>
            </a:r>
          </a:p>
          <a:p>
            <a:pPr algn="just">
              <a:defRPr/>
            </a:pPr>
            <a:endParaRPr lang="el-GR" sz="2000" b="1" kern="0" dirty="0">
              <a:effectLst>
                <a:outerShdw blurRad="38100" dist="38100" dir="2700000" algn="tl">
                  <a:srgbClr val="000000"/>
                </a:outerShdw>
              </a:effectLst>
              <a:latin typeface="Arial" charset="0"/>
              <a:ea typeface="+mj-ea"/>
              <a:cs typeface="+mj-cs"/>
            </a:endParaRPr>
          </a:p>
        </p:txBody>
      </p:sp>
      <p:sp>
        <p:nvSpPr>
          <p:cNvPr id="10" name="Text Box 3"/>
          <p:cNvSpPr txBox="1">
            <a:spLocks noChangeArrowheads="1"/>
          </p:cNvSpPr>
          <p:nvPr/>
        </p:nvSpPr>
        <p:spPr bwMode="auto">
          <a:xfrm>
            <a:off x="454025" y="5876925"/>
            <a:ext cx="8518525" cy="765175"/>
          </a:xfrm>
          <a:prstGeom prst="rect">
            <a:avLst/>
          </a:prstGeom>
          <a:noFill/>
          <a:ln w="9525">
            <a:noFill/>
            <a:miter lim="800000"/>
            <a:headEnd/>
            <a:tailEnd/>
          </a:ln>
          <a:effectLst/>
        </p:spPr>
        <p:txBody>
          <a:bodyPr anchor="ctr"/>
          <a:lstStyle/>
          <a:p>
            <a:pPr algn="ctr">
              <a:defRPr/>
            </a:pPr>
            <a:r>
              <a:rPr lang="el-GR" b="1" kern="0" dirty="0">
                <a:solidFill>
                  <a:srgbClr val="FF0000"/>
                </a:solidFill>
                <a:effectLst>
                  <a:outerShdw blurRad="38100" dist="38100" dir="2700000" algn="tl">
                    <a:srgbClr val="000000"/>
                  </a:outerShdw>
                </a:effectLst>
                <a:latin typeface="Arial" charset="0"/>
                <a:ea typeface="+mj-ea"/>
                <a:cs typeface="+mj-cs"/>
              </a:rPr>
              <a:t>Αξιολόγηση: Τρωτό (</a:t>
            </a:r>
            <a:r>
              <a:rPr lang="en-US" b="1" kern="0" dirty="0">
                <a:solidFill>
                  <a:srgbClr val="FF0000"/>
                </a:solidFill>
                <a:effectLst>
                  <a:outerShdw blurRad="38100" dist="38100" dir="2700000" algn="tl">
                    <a:srgbClr val="000000"/>
                  </a:outerShdw>
                </a:effectLst>
                <a:latin typeface="Arial" charset="0"/>
                <a:ea typeface="+mj-ea"/>
                <a:cs typeface="+mj-cs"/>
              </a:rPr>
              <a:t>VU) A</a:t>
            </a:r>
            <a:r>
              <a:rPr lang="el-GR" b="1" kern="0" dirty="0">
                <a:solidFill>
                  <a:srgbClr val="FF0000"/>
                </a:solidFill>
                <a:effectLst>
                  <a:outerShdw blurRad="38100" dist="38100" dir="2700000" algn="tl">
                    <a:srgbClr val="000000"/>
                  </a:outerShdw>
                </a:effectLst>
                <a:latin typeface="Arial" charset="0"/>
                <a:ea typeface="+mj-ea"/>
                <a:cs typeface="+mj-cs"/>
              </a:rPr>
              <a:t>2</a:t>
            </a:r>
            <a:r>
              <a:rPr lang="en-US" b="1" kern="0" dirty="0">
                <a:solidFill>
                  <a:srgbClr val="FF0000"/>
                </a:solidFill>
                <a:effectLst>
                  <a:outerShdw blurRad="38100" dist="38100" dir="2700000" algn="tl">
                    <a:srgbClr val="000000"/>
                  </a:outerShdw>
                </a:effectLst>
                <a:latin typeface="Arial" charset="0"/>
                <a:ea typeface="+mj-ea"/>
                <a:cs typeface="+mj-cs"/>
              </a:rPr>
              <a:t>cde</a:t>
            </a:r>
            <a:endParaRPr lang="el-GR" b="1" kern="0" dirty="0">
              <a:solidFill>
                <a:srgbClr val="FF0000"/>
              </a:solidFill>
              <a:effectLst>
                <a:outerShdw blurRad="38100" dist="38100" dir="2700000" algn="tl">
                  <a:srgbClr val="000000"/>
                </a:outerShdw>
              </a:effectLst>
              <a:latin typeface="Arial" charset="0"/>
              <a:ea typeface="+mj-ea"/>
              <a:cs typeface="+mj-cs"/>
            </a:endParaRPr>
          </a:p>
        </p:txBody>
      </p:sp>
    </p:spTree>
    <p:extLst>
      <p:ext uri="{BB962C8B-B14F-4D97-AF65-F5344CB8AC3E}">
        <p14:creationId xmlns:p14="http://schemas.microsoft.com/office/powerpoint/2010/main" val="1003246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Grp="1" noChangeArrowheads="1"/>
          </p:cNvSpPr>
          <p:nvPr>
            <p:ph type="title"/>
          </p:nvPr>
        </p:nvSpPr>
        <p:spPr>
          <a:xfrm>
            <a:off x="301625" y="0"/>
            <a:ext cx="8518525" cy="765175"/>
          </a:xfrm>
        </p:spPr>
        <p:txBody>
          <a:bodyPr/>
          <a:lstStyle/>
          <a:p>
            <a:pPr eaLnBrk="1" hangingPunct="1">
              <a:defRPr/>
            </a:pPr>
            <a:r>
              <a:rPr lang="el-GR" sz="2400" dirty="0" smtClean="0">
                <a:solidFill>
                  <a:srgbClr val="FFFF00"/>
                </a:solidFill>
                <a:latin typeface="Arial" charset="0"/>
              </a:rPr>
              <a:t>Περίπτωση </a:t>
            </a:r>
            <a:r>
              <a:rPr lang="en-US" sz="2400" dirty="0" smtClean="0">
                <a:solidFill>
                  <a:srgbClr val="FFFF00"/>
                </a:solidFill>
                <a:latin typeface="Arial" charset="0"/>
              </a:rPr>
              <a:t>4</a:t>
            </a:r>
            <a:r>
              <a:rPr lang="el-GR" sz="2400" dirty="0" smtClean="0">
                <a:solidFill>
                  <a:srgbClr val="FFFF00"/>
                </a:solidFill>
                <a:latin typeface="Arial" charset="0"/>
              </a:rPr>
              <a:t>:</a:t>
            </a:r>
            <a:endParaRPr lang="el-GR" sz="2400" dirty="0">
              <a:solidFill>
                <a:srgbClr val="FFFF00"/>
              </a:solidFill>
              <a:latin typeface="Arial" charset="0"/>
            </a:endParaRPr>
          </a:p>
        </p:txBody>
      </p:sp>
      <p:sp>
        <p:nvSpPr>
          <p:cNvPr id="9" name="Text Box 3"/>
          <p:cNvSpPr txBox="1">
            <a:spLocks noChangeArrowheads="1"/>
          </p:cNvSpPr>
          <p:nvPr/>
        </p:nvSpPr>
        <p:spPr bwMode="auto">
          <a:xfrm>
            <a:off x="395288" y="1052513"/>
            <a:ext cx="8518525" cy="4897437"/>
          </a:xfrm>
          <a:prstGeom prst="rect">
            <a:avLst/>
          </a:prstGeom>
          <a:noFill/>
          <a:ln w="9525">
            <a:noFill/>
            <a:miter lim="800000"/>
            <a:headEnd/>
            <a:tailEnd/>
          </a:ln>
          <a:effectLst/>
        </p:spPr>
        <p:txBody>
          <a:bodyPr anchor="ctr"/>
          <a:lstStyle/>
          <a:p>
            <a:pPr algn="just">
              <a:defRPr/>
            </a:pPr>
            <a:r>
              <a:rPr lang="el-GR" sz="2000" b="1" kern="0" dirty="0">
                <a:effectLst>
                  <a:outerShdw blurRad="38100" dist="38100" dir="2700000" algn="tl">
                    <a:srgbClr val="000000"/>
                  </a:outerShdw>
                </a:effectLst>
                <a:latin typeface="Arial" charset="0"/>
                <a:ea typeface="+mj-ea"/>
                <a:cs typeface="+mj-cs"/>
              </a:rPr>
              <a:t>Ο Αφρικανικός Χαμαιλέοντας (</a:t>
            </a:r>
            <a:r>
              <a:rPr lang="en-US" sz="2000" b="1" i="1" kern="0" dirty="0" err="1" smtClean="0">
                <a:effectLst>
                  <a:outerShdw blurRad="38100" dist="38100" dir="2700000" algn="tl">
                    <a:srgbClr val="000000"/>
                  </a:outerShdw>
                </a:effectLst>
                <a:latin typeface="Arial" charset="0"/>
                <a:ea typeface="+mj-ea"/>
                <a:cs typeface="+mj-cs"/>
              </a:rPr>
              <a:t>Cham</a:t>
            </a:r>
            <a:r>
              <a:rPr lang="en-US" sz="2000" b="1" i="1" kern="0" dirty="0" err="1">
                <a:effectLst>
                  <a:outerShdw blurRad="38100" dist="38100" dir="2700000" algn="tl">
                    <a:srgbClr val="000000"/>
                  </a:outerShdw>
                </a:effectLst>
                <a:latin typeface="Arial" charset="0"/>
                <a:ea typeface="+mj-ea"/>
                <a:cs typeface="+mj-cs"/>
              </a:rPr>
              <a:t>a</a:t>
            </a:r>
            <a:r>
              <a:rPr lang="en-US" sz="2000" b="1" i="1" kern="0" dirty="0" err="1" smtClean="0">
                <a:effectLst>
                  <a:outerShdw blurRad="38100" dist="38100" dir="2700000" algn="tl">
                    <a:srgbClr val="000000"/>
                  </a:outerShdw>
                </a:effectLst>
                <a:latin typeface="Arial" charset="0"/>
                <a:ea typeface="+mj-ea"/>
                <a:cs typeface="+mj-cs"/>
              </a:rPr>
              <a:t>eleo</a:t>
            </a:r>
            <a:r>
              <a:rPr lang="en-US" sz="2000" b="1" i="1" kern="0" dirty="0" smtClean="0">
                <a:effectLst>
                  <a:outerShdw blurRad="38100" dist="38100" dir="2700000" algn="tl">
                    <a:srgbClr val="000000"/>
                  </a:outerShdw>
                </a:effectLst>
                <a:latin typeface="Arial" charset="0"/>
                <a:ea typeface="+mj-ea"/>
                <a:cs typeface="+mj-cs"/>
              </a:rPr>
              <a:t> </a:t>
            </a:r>
            <a:r>
              <a:rPr lang="en-US" sz="2000" b="1" i="1" kern="0" dirty="0" err="1">
                <a:effectLst>
                  <a:outerShdw blurRad="38100" dist="38100" dir="2700000" algn="tl">
                    <a:srgbClr val="000000"/>
                  </a:outerShdw>
                </a:effectLst>
                <a:latin typeface="Arial" charset="0"/>
                <a:ea typeface="+mj-ea"/>
                <a:cs typeface="+mj-cs"/>
              </a:rPr>
              <a:t>africanus</a:t>
            </a:r>
            <a:r>
              <a:rPr lang="el-GR" sz="2000" b="1" kern="0" dirty="0">
                <a:effectLst>
                  <a:outerShdw blurRad="38100" dist="38100" dir="2700000" algn="tl">
                    <a:srgbClr val="000000"/>
                  </a:outerShdw>
                </a:effectLst>
                <a:latin typeface="Arial" charset="0"/>
                <a:ea typeface="+mj-ea"/>
                <a:cs typeface="+mj-cs"/>
              </a:rPr>
              <a:t>).  Πρόσφατα ανακαλύφθηκε στην Ελλάδα ως </a:t>
            </a:r>
            <a:r>
              <a:rPr lang="el-GR" sz="2000" b="1" kern="0" dirty="0" smtClean="0">
                <a:effectLst>
                  <a:outerShdw blurRad="38100" dist="38100" dir="2700000" algn="tl">
                    <a:srgbClr val="000000"/>
                  </a:outerShdw>
                </a:effectLst>
                <a:latin typeface="Arial" charset="0"/>
                <a:ea typeface="+mj-ea"/>
                <a:cs typeface="+mj-cs"/>
              </a:rPr>
              <a:t>αφρικανικός, καθώς μέχρι πρότινος θεωρούταν ότι ο πληθυσμός αντιστοιχούσε στο είδος </a:t>
            </a:r>
            <a:r>
              <a:rPr lang="en-US" sz="2000" b="1" i="1" kern="0" dirty="0" err="1" smtClean="0">
                <a:effectLst>
                  <a:outerShdw blurRad="38100" dist="38100" dir="2700000" algn="tl">
                    <a:srgbClr val="000000"/>
                  </a:outerShdw>
                </a:effectLst>
                <a:latin typeface="Arial" charset="0"/>
                <a:ea typeface="+mj-ea"/>
                <a:cs typeface="+mj-cs"/>
              </a:rPr>
              <a:t>Chameleo</a:t>
            </a:r>
            <a:r>
              <a:rPr lang="en-US" sz="2000" b="1" i="1" kern="0" dirty="0" smtClean="0">
                <a:effectLst>
                  <a:outerShdw blurRad="38100" dist="38100" dir="2700000" algn="tl">
                    <a:srgbClr val="000000"/>
                  </a:outerShdw>
                </a:effectLst>
                <a:latin typeface="Arial" charset="0"/>
                <a:ea typeface="+mj-ea"/>
                <a:cs typeface="+mj-cs"/>
              </a:rPr>
              <a:t> </a:t>
            </a:r>
            <a:r>
              <a:rPr lang="en-US" sz="2000" b="1" i="1" kern="0" dirty="0" err="1" smtClean="0">
                <a:effectLst>
                  <a:outerShdw blurRad="38100" dist="38100" dir="2700000" algn="tl">
                    <a:srgbClr val="000000"/>
                  </a:outerShdw>
                </a:effectLst>
                <a:latin typeface="Arial" charset="0"/>
                <a:ea typeface="+mj-ea"/>
                <a:cs typeface="+mj-cs"/>
              </a:rPr>
              <a:t>chameleo</a:t>
            </a:r>
            <a:r>
              <a:rPr lang="el-GR" sz="2000" b="1" kern="0" dirty="0" smtClean="0">
                <a:effectLst>
                  <a:outerShdw blurRad="38100" dist="38100" dir="2700000" algn="tl">
                    <a:srgbClr val="000000"/>
                  </a:outerShdw>
                </a:effectLst>
                <a:latin typeface="Arial" charset="0"/>
                <a:ea typeface="+mj-ea"/>
                <a:cs typeface="+mj-cs"/>
              </a:rPr>
              <a:t>. </a:t>
            </a:r>
            <a:r>
              <a:rPr lang="el-GR" sz="2000" b="1" kern="0" dirty="0">
                <a:effectLst>
                  <a:outerShdw blurRad="38100" dist="38100" dir="2700000" algn="tl">
                    <a:srgbClr val="000000"/>
                  </a:outerShdw>
                </a:effectLst>
                <a:latin typeface="Arial" charset="0"/>
                <a:ea typeface="+mj-ea"/>
                <a:cs typeface="+mj-cs"/>
              </a:rPr>
              <a:t>Στην Ευρώπη </a:t>
            </a:r>
            <a:r>
              <a:rPr lang="el-GR" sz="2000" b="1" kern="0" dirty="0" smtClean="0">
                <a:effectLst>
                  <a:outerShdw blurRad="38100" dist="38100" dir="2700000" algn="tl">
                    <a:srgbClr val="000000"/>
                  </a:outerShdw>
                </a:effectLst>
                <a:latin typeface="Arial" charset="0"/>
                <a:ea typeface="+mj-ea"/>
                <a:cs typeface="+mj-cs"/>
              </a:rPr>
              <a:t>απαντάται </a:t>
            </a:r>
            <a:r>
              <a:rPr lang="el-GR" sz="2000" b="1" kern="0" dirty="0">
                <a:effectLst>
                  <a:outerShdw blurRad="38100" dist="38100" dir="2700000" algn="tl">
                    <a:srgbClr val="000000"/>
                  </a:outerShdw>
                </a:effectLst>
                <a:latin typeface="Arial" charset="0"/>
                <a:ea typeface="+mj-ea"/>
                <a:cs typeface="+mj-cs"/>
              </a:rPr>
              <a:t>μόνο σε μία μικρή περιοχή 300 στρεμμάτων </a:t>
            </a:r>
            <a:r>
              <a:rPr lang="el-GR" sz="2000" b="1" kern="0" dirty="0">
                <a:effectLst>
                  <a:outerShdw blurRad="38100" dist="38100" dir="2700000" algn="tl">
                    <a:srgbClr val="000000"/>
                  </a:outerShdw>
                </a:effectLst>
                <a:latin typeface="Arial" charset="0"/>
              </a:rPr>
              <a:t>(=0,3 </a:t>
            </a:r>
            <a:r>
              <a:rPr lang="el-GR" sz="2000" b="1" kern="0" dirty="0" err="1">
                <a:effectLst>
                  <a:outerShdw blurRad="38100" dist="38100" dir="2700000" algn="tl">
                    <a:srgbClr val="000000"/>
                  </a:outerShdw>
                </a:effectLst>
                <a:latin typeface="Arial" charset="0"/>
              </a:rPr>
              <a:t>τ.χλμ</a:t>
            </a:r>
            <a:r>
              <a:rPr lang="el-GR" sz="2000" b="1" kern="0" dirty="0">
                <a:effectLst>
                  <a:outerShdw blurRad="38100" dist="38100" dir="2700000" algn="tl">
                    <a:srgbClr val="000000"/>
                  </a:outerShdw>
                </a:effectLst>
                <a:latin typeface="Arial" charset="0"/>
              </a:rPr>
              <a:t>.) </a:t>
            </a:r>
            <a:r>
              <a:rPr lang="el-GR" sz="2000" b="1" kern="0" dirty="0" smtClean="0">
                <a:effectLst>
                  <a:outerShdw blurRad="38100" dist="38100" dir="2700000" algn="tl">
                    <a:srgbClr val="000000"/>
                  </a:outerShdw>
                </a:effectLst>
                <a:latin typeface="Arial" charset="0"/>
                <a:ea typeface="+mj-ea"/>
                <a:cs typeface="+mj-cs"/>
              </a:rPr>
              <a:t>στη </a:t>
            </a:r>
            <a:r>
              <a:rPr lang="el-GR" sz="2000" b="1" kern="0" dirty="0" err="1">
                <a:effectLst>
                  <a:outerShdw blurRad="38100" dist="38100" dir="2700000" algn="tl">
                    <a:srgbClr val="000000"/>
                  </a:outerShdw>
                </a:effectLst>
                <a:latin typeface="Arial" charset="0"/>
                <a:ea typeface="+mj-ea"/>
                <a:cs typeface="+mj-cs"/>
              </a:rPr>
              <a:t>Γιάλοβα</a:t>
            </a:r>
            <a:r>
              <a:rPr lang="el-GR" sz="2000" b="1" kern="0" dirty="0">
                <a:effectLst>
                  <a:outerShdw blurRad="38100" dist="38100" dir="2700000" algn="tl">
                    <a:srgbClr val="000000"/>
                  </a:outerShdw>
                </a:effectLst>
                <a:latin typeface="Arial" charset="0"/>
                <a:ea typeface="+mj-ea"/>
                <a:cs typeface="+mj-cs"/>
              </a:rPr>
              <a:t> της Πύλου. Η μέγιστη πληθυσμιακή πυκνότητα υπολογίζεται σε 1 άτομο ανά στρέμμα. </a:t>
            </a:r>
            <a:r>
              <a:rPr lang="en-US" sz="2000" b="1" kern="0" dirty="0">
                <a:effectLst>
                  <a:outerShdw blurRad="38100" dist="38100" dir="2700000" algn="tl">
                    <a:srgbClr val="000000"/>
                  </a:outerShdw>
                </a:effectLst>
                <a:latin typeface="Arial" charset="0"/>
                <a:ea typeface="+mj-ea"/>
                <a:cs typeface="+mj-cs"/>
              </a:rPr>
              <a:t> </a:t>
            </a:r>
            <a:r>
              <a:rPr lang="el-GR" sz="2000" b="1" kern="0" dirty="0">
                <a:effectLst>
                  <a:outerShdw blurRad="38100" dist="38100" dir="2700000" algn="tl">
                    <a:srgbClr val="000000"/>
                  </a:outerShdw>
                </a:effectLst>
                <a:latin typeface="Arial" charset="0"/>
                <a:ea typeface="+mj-ea"/>
                <a:cs typeface="+mj-cs"/>
              </a:rPr>
              <a:t>Εξαιρετικά σπάνιο είδος που  απειλείται από την καταστροφή των ενδιαιτημάτων του, κυρίως λόγω της τουριστικής </a:t>
            </a:r>
            <a:r>
              <a:rPr lang="el-GR" sz="2000" b="1" kern="0" dirty="0" smtClean="0">
                <a:effectLst>
                  <a:outerShdw blurRad="38100" dist="38100" dir="2700000" algn="tl">
                    <a:srgbClr val="000000"/>
                  </a:outerShdw>
                </a:effectLst>
                <a:latin typeface="Arial" charset="0"/>
                <a:ea typeface="+mj-ea"/>
                <a:cs typeface="+mj-cs"/>
              </a:rPr>
              <a:t>ανάπτυξης και το</a:t>
            </a:r>
            <a:r>
              <a:rPr lang="el-GR" sz="2000" b="1" kern="0" dirty="0">
                <a:effectLst>
                  <a:outerShdw blurRad="38100" dist="38100" dir="2700000" algn="tl">
                    <a:srgbClr val="000000"/>
                  </a:outerShdw>
                </a:effectLst>
                <a:latin typeface="Arial" charset="0"/>
                <a:ea typeface="+mj-ea"/>
                <a:cs typeface="+mj-cs"/>
              </a:rPr>
              <a:t>υ</a:t>
            </a:r>
            <a:r>
              <a:rPr lang="el-GR" sz="2000" b="1" kern="0" dirty="0" smtClean="0">
                <a:effectLst>
                  <a:outerShdw blurRad="38100" dist="38100" dir="2700000" algn="tl">
                    <a:srgbClr val="000000"/>
                  </a:outerShdw>
                </a:effectLst>
                <a:latin typeface="Arial" charset="0"/>
                <a:ea typeface="+mj-ea"/>
                <a:cs typeface="+mj-cs"/>
              </a:rPr>
              <a:t> παράνομου εμπορίου </a:t>
            </a:r>
            <a:r>
              <a:rPr lang="el-GR" sz="2000" b="1" kern="0" dirty="0">
                <a:effectLst>
                  <a:outerShdw blurRad="38100" dist="38100" dir="2700000" algn="tl">
                    <a:srgbClr val="000000"/>
                  </a:outerShdw>
                </a:effectLst>
                <a:latin typeface="Arial" charset="0"/>
                <a:ea typeface="+mj-ea"/>
                <a:cs typeface="+mj-cs"/>
              </a:rPr>
              <a:t>και </a:t>
            </a:r>
            <a:r>
              <a:rPr lang="el-GR" sz="2000" b="1" kern="0" dirty="0" smtClean="0">
                <a:effectLst>
                  <a:outerShdw blurRad="38100" dist="38100" dir="2700000" algn="tl">
                    <a:srgbClr val="000000"/>
                  </a:outerShdw>
                </a:effectLst>
                <a:latin typeface="Arial" charset="0"/>
                <a:ea typeface="+mj-ea"/>
                <a:cs typeface="+mj-cs"/>
              </a:rPr>
              <a:t>από την αυξημένη θνησιμότητα </a:t>
            </a:r>
            <a:r>
              <a:rPr lang="el-GR" sz="2000" b="1" kern="0" dirty="0">
                <a:effectLst>
                  <a:outerShdw blurRad="38100" dist="38100" dir="2700000" algn="tl">
                    <a:srgbClr val="000000"/>
                  </a:outerShdw>
                </a:effectLst>
                <a:latin typeface="Arial" charset="0"/>
                <a:ea typeface="+mj-ea"/>
                <a:cs typeface="+mj-cs"/>
              </a:rPr>
              <a:t>από διερχόμενα οχήματα</a:t>
            </a:r>
            <a:r>
              <a:rPr lang="el-GR" sz="2000" b="1" kern="0" dirty="0" smtClean="0">
                <a:effectLst>
                  <a:outerShdw blurRad="38100" dist="38100" dir="2700000" algn="tl">
                    <a:srgbClr val="000000"/>
                  </a:outerShdw>
                </a:effectLst>
                <a:latin typeface="Arial" charset="0"/>
                <a:ea typeface="+mj-ea"/>
                <a:cs typeface="+mj-cs"/>
              </a:rPr>
              <a:t>.</a:t>
            </a:r>
            <a:endParaRPr lang="el-GR" sz="2000" b="1" kern="0" dirty="0">
              <a:effectLst>
                <a:outerShdw blurRad="38100" dist="38100" dir="2700000" algn="tl">
                  <a:srgbClr val="000000"/>
                </a:outerShdw>
              </a:effectLst>
              <a:latin typeface="Arial" charset="0"/>
              <a:ea typeface="+mj-ea"/>
              <a:cs typeface="+mj-cs"/>
            </a:endParaRPr>
          </a:p>
        </p:txBody>
      </p:sp>
      <p:sp>
        <p:nvSpPr>
          <p:cNvPr id="10" name="Text Box 3"/>
          <p:cNvSpPr txBox="1">
            <a:spLocks noChangeArrowheads="1"/>
          </p:cNvSpPr>
          <p:nvPr/>
        </p:nvSpPr>
        <p:spPr bwMode="auto">
          <a:xfrm>
            <a:off x="454025" y="5876925"/>
            <a:ext cx="8518525" cy="765175"/>
          </a:xfrm>
          <a:prstGeom prst="rect">
            <a:avLst/>
          </a:prstGeom>
          <a:noFill/>
          <a:ln w="9525">
            <a:noFill/>
            <a:miter lim="800000"/>
            <a:headEnd/>
            <a:tailEnd/>
          </a:ln>
          <a:effectLst/>
        </p:spPr>
        <p:txBody>
          <a:bodyPr anchor="ctr"/>
          <a:lstStyle/>
          <a:p>
            <a:pPr algn="ctr">
              <a:defRPr/>
            </a:pPr>
            <a:r>
              <a:rPr lang="el-GR" b="1" kern="0" dirty="0">
                <a:solidFill>
                  <a:srgbClr val="FF0000"/>
                </a:solidFill>
                <a:effectLst>
                  <a:outerShdw blurRad="38100" dist="38100" dir="2700000" algn="tl">
                    <a:srgbClr val="000000"/>
                  </a:outerShdw>
                </a:effectLst>
                <a:latin typeface="Arial" charset="0"/>
                <a:ea typeface="+mj-ea"/>
                <a:cs typeface="+mj-cs"/>
              </a:rPr>
              <a:t>Αξιολόγηση: Κρισίμως </a:t>
            </a:r>
            <a:r>
              <a:rPr lang="el-GR" b="1" kern="0" dirty="0" err="1" smtClean="0">
                <a:solidFill>
                  <a:srgbClr val="FF0000"/>
                </a:solidFill>
                <a:effectLst>
                  <a:outerShdw blurRad="38100" dist="38100" dir="2700000" algn="tl">
                    <a:srgbClr val="000000"/>
                  </a:outerShdw>
                </a:effectLst>
                <a:latin typeface="Arial" charset="0"/>
                <a:ea typeface="+mj-ea"/>
                <a:cs typeface="+mj-cs"/>
              </a:rPr>
              <a:t>Κινδυνεύον</a:t>
            </a:r>
            <a:r>
              <a:rPr lang="el-GR" b="1" kern="0" dirty="0" smtClean="0">
                <a:solidFill>
                  <a:srgbClr val="FF0000"/>
                </a:solidFill>
                <a:effectLst>
                  <a:outerShdw blurRad="38100" dist="38100" dir="2700000" algn="tl">
                    <a:srgbClr val="000000"/>
                  </a:outerShdw>
                </a:effectLst>
                <a:latin typeface="Arial" charset="0"/>
                <a:ea typeface="+mj-ea"/>
                <a:cs typeface="+mj-cs"/>
              </a:rPr>
              <a:t> </a:t>
            </a:r>
            <a:r>
              <a:rPr lang="el-GR" b="1" kern="0" dirty="0">
                <a:solidFill>
                  <a:srgbClr val="FF0000"/>
                </a:solidFill>
                <a:effectLst>
                  <a:outerShdw blurRad="38100" dist="38100" dir="2700000" algn="tl">
                    <a:srgbClr val="000000"/>
                  </a:outerShdw>
                </a:effectLst>
                <a:latin typeface="Arial" charset="0"/>
                <a:ea typeface="+mj-ea"/>
                <a:cs typeface="+mj-cs"/>
              </a:rPr>
              <a:t>(</a:t>
            </a:r>
            <a:r>
              <a:rPr lang="en-US" b="1" kern="0" dirty="0">
                <a:solidFill>
                  <a:srgbClr val="FF0000"/>
                </a:solidFill>
                <a:effectLst>
                  <a:outerShdw blurRad="38100" dist="38100" dir="2700000" algn="tl">
                    <a:srgbClr val="000000"/>
                  </a:outerShdw>
                </a:effectLst>
                <a:latin typeface="Arial" charset="0"/>
                <a:ea typeface="+mj-ea"/>
                <a:cs typeface="+mj-cs"/>
              </a:rPr>
              <a:t>CR) B1ab+2ab</a:t>
            </a:r>
            <a:endParaRPr lang="el-GR" b="1" kern="0" dirty="0">
              <a:solidFill>
                <a:srgbClr val="FF0000"/>
              </a:solidFill>
              <a:effectLst>
                <a:outerShdw blurRad="38100" dist="38100" dir="2700000" algn="tl">
                  <a:srgbClr val="000000"/>
                </a:outerShdw>
              </a:effectLst>
              <a:latin typeface="Arial"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Grp="1" noChangeArrowheads="1"/>
          </p:cNvSpPr>
          <p:nvPr>
            <p:ph type="title"/>
          </p:nvPr>
        </p:nvSpPr>
        <p:spPr>
          <a:xfrm>
            <a:off x="301625" y="0"/>
            <a:ext cx="8518525" cy="765175"/>
          </a:xfrm>
        </p:spPr>
        <p:txBody>
          <a:bodyPr/>
          <a:lstStyle/>
          <a:p>
            <a:pPr eaLnBrk="1" hangingPunct="1">
              <a:defRPr/>
            </a:pPr>
            <a:r>
              <a:rPr lang="el-GR" sz="2400" dirty="0" smtClean="0">
                <a:solidFill>
                  <a:srgbClr val="FFFF00"/>
                </a:solidFill>
                <a:latin typeface="Arial" charset="0"/>
              </a:rPr>
              <a:t>Περίπτωση </a:t>
            </a:r>
            <a:r>
              <a:rPr lang="en-US" sz="2400" dirty="0" smtClean="0">
                <a:solidFill>
                  <a:srgbClr val="FFFF00"/>
                </a:solidFill>
                <a:latin typeface="Arial" charset="0"/>
              </a:rPr>
              <a:t>4</a:t>
            </a:r>
            <a:r>
              <a:rPr lang="el-GR" sz="2400" dirty="0" smtClean="0">
                <a:solidFill>
                  <a:srgbClr val="FFFF00"/>
                </a:solidFill>
                <a:latin typeface="Arial" charset="0"/>
              </a:rPr>
              <a:t>:</a:t>
            </a:r>
            <a:endParaRPr lang="el-GR" sz="2400" dirty="0">
              <a:solidFill>
                <a:srgbClr val="FFFF00"/>
              </a:solidFill>
              <a:latin typeface="Arial" charset="0"/>
            </a:endParaRPr>
          </a:p>
        </p:txBody>
      </p:sp>
      <p:sp>
        <p:nvSpPr>
          <p:cNvPr id="9" name="Text Box 3"/>
          <p:cNvSpPr txBox="1">
            <a:spLocks noChangeArrowheads="1"/>
          </p:cNvSpPr>
          <p:nvPr/>
        </p:nvSpPr>
        <p:spPr bwMode="auto">
          <a:xfrm>
            <a:off x="395288" y="1052513"/>
            <a:ext cx="8518525" cy="4897437"/>
          </a:xfrm>
          <a:prstGeom prst="rect">
            <a:avLst/>
          </a:prstGeom>
          <a:noFill/>
          <a:ln w="9525">
            <a:noFill/>
            <a:miter lim="800000"/>
            <a:headEnd/>
            <a:tailEnd/>
          </a:ln>
          <a:effectLst/>
        </p:spPr>
        <p:txBody>
          <a:bodyPr anchor="ctr"/>
          <a:lstStyle/>
          <a:p>
            <a:pPr algn="just">
              <a:defRPr/>
            </a:pPr>
            <a:r>
              <a:rPr lang="el-GR" sz="2000" b="1" kern="0" dirty="0">
                <a:effectLst>
                  <a:outerShdw blurRad="38100" dist="38100" dir="2700000" algn="tl">
                    <a:srgbClr val="000000"/>
                  </a:outerShdw>
                </a:effectLst>
                <a:latin typeface="Arial" charset="0"/>
                <a:ea typeface="+mj-ea"/>
                <a:cs typeface="+mj-cs"/>
              </a:rPr>
              <a:t>Ο Αφρικανικός Χαμαιλέοντας (</a:t>
            </a:r>
            <a:r>
              <a:rPr lang="en-US" sz="2000" b="1" i="1" kern="0" dirty="0" err="1">
                <a:effectLst>
                  <a:outerShdw blurRad="38100" dist="38100" dir="2700000" algn="tl">
                    <a:srgbClr val="000000"/>
                  </a:outerShdw>
                </a:effectLst>
                <a:latin typeface="Arial" charset="0"/>
                <a:ea typeface="+mj-ea"/>
                <a:cs typeface="+mj-cs"/>
              </a:rPr>
              <a:t>Chameleo</a:t>
            </a:r>
            <a:r>
              <a:rPr lang="en-US" sz="2000" b="1" i="1" kern="0" dirty="0">
                <a:effectLst>
                  <a:outerShdw blurRad="38100" dist="38100" dir="2700000" algn="tl">
                    <a:srgbClr val="000000"/>
                  </a:outerShdw>
                </a:effectLst>
                <a:latin typeface="Arial" charset="0"/>
                <a:ea typeface="+mj-ea"/>
                <a:cs typeface="+mj-cs"/>
              </a:rPr>
              <a:t> </a:t>
            </a:r>
            <a:r>
              <a:rPr lang="en-US" sz="2000" b="1" i="1" kern="0" dirty="0" err="1">
                <a:effectLst>
                  <a:outerShdw blurRad="38100" dist="38100" dir="2700000" algn="tl">
                    <a:srgbClr val="000000"/>
                  </a:outerShdw>
                </a:effectLst>
                <a:latin typeface="Arial" charset="0"/>
                <a:ea typeface="+mj-ea"/>
                <a:cs typeface="+mj-cs"/>
              </a:rPr>
              <a:t>africanus</a:t>
            </a:r>
            <a:r>
              <a:rPr lang="el-GR" sz="2000" b="1" kern="0" dirty="0">
                <a:effectLst>
                  <a:outerShdw blurRad="38100" dist="38100" dir="2700000" algn="tl">
                    <a:srgbClr val="000000"/>
                  </a:outerShdw>
                </a:effectLst>
                <a:latin typeface="Arial" charset="0"/>
                <a:ea typeface="+mj-ea"/>
                <a:cs typeface="+mj-cs"/>
              </a:rPr>
              <a:t>).  Πρόσφατα ανακαλύφθηκε στην Ελλάδα ως </a:t>
            </a:r>
            <a:r>
              <a:rPr lang="el-GR" sz="2000" b="1" kern="0" dirty="0" smtClean="0">
                <a:effectLst>
                  <a:outerShdw blurRad="38100" dist="38100" dir="2700000" algn="tl">
                    <a:srgbClr val="000000"/>
                  </a:outerShdw>
                </a:effectLst>
                <a:latin typeface="Arial" charset="0"/>
                <a:ea typeface="+mj-ea"/>
                <a:cs typeface="+mj-cs"/>
              </a:rPr>
              <a:t>αφρικανικός, καθώς μέχρι πρότινος θεωρούταν ότι ο πληθυσμός αντιστοιχούσε στο είδος </a:t>
            </a:r>
            <a:r>
              <a:rPr lang="en-US" sz="2000" b="1" i="1" kern="0" dirty="0" err="1" smtClean="0">
                <a:effectLst>
                  <a:outerShdw blurRad="38100" dist="38100" dir="2700000" algn="tl">
                    <a:srgbClr val="000000"/>
                  </a:outerShdw>
                </a:effectLst>
                <a:latin typeface="Arial" charset="0"/>
                <a:ea typeface="+mj-ea"/>
                <a:cs typeface="+mj-cs"/>
              </a:rPr>
              <a:t>Chameleo</a:t>
            </a:r>
            <a:r>
              <a:rPr lang="en-US" sz="2000" b="1" i="1" kern="0" dirty="0" smtClean="0">
                <a:effectLst>
                  <a:outerShdw blurRad="38100" dist="38100" dir="2700000" algn="tl">
                    <a:srgbClr val="000000"/>
                  </a:outerShdw>
                </a:effectLst>
                <a:latin typeface="Arial" charset="0"/>
                <a:ea typeface="+mj-ea"/>
                <a:cs typeface="+mj-cs"/>
              </a:rPr>
              <a:t> </a:t>
            </a:r>
            <a:r>
              <a:rPr lang="en-US" sz="2000" b="1" i="1" kern="0" dirty="0" err="1" smtClean="0">
                <a:effectLst>
                  <a:outerShdw blurRad="38100" dist="38100" dir="2700000" algn="tl">
                    <a:srgbClr val="000000"/>
                  </a:outerShdw>
                </a:effectLst>
                <a:latin typeface="Arial" charset="0"/>
                <a:ea typeface="+mj-ea"/>
                <a:cs typeface="+mj-cs"/>
              </a:rPr>
              <a:t>chameleo</a:t>
            </a:r>
            <a:r>
              <a:rPr lang="el-GR" sz="2000" b="1" kern="0" dirty="0" smtClean="0">
                <a:effectLst>
                  <a:outerShdw blurRad="38100" dist="38100" dir="2700000" algn="tl">
                    <a:srgbClr val="000000"/>
                  </a:outerShdw>
                </a:effectLst>
                <a:latin typeface="Arial" charset="0"/>
                <a:ea typeface="+mj-ea"/>
                <a:cs typeface="+mj-cs"/>
              </a:rPr>
              <a:t>. </a:t>
            </a:r>
            <a:r>
              <a:rPr lang="el-GR" sz="2000" b="1" kern="0" dirty="0">
                <a:solidFill>
                  <a:srgbClr val="92D050"/>
                </a:solidFill>
                <a:effectLst>
                  <a:outerShdw blurRad="38100" dist="38100" dir="2700000" algn="tl">
                    <a:srgbClr val="000000"/>
                  </a:outerShdw>
                </a:effectLst>
                <a:latin typeface="Arial" charset="0"/>
                <a:ea typeface="+mj-ea"/>
                <a:cs typeface="+mj-cs"/>
              </a:rPr>
              <a:t>Στην Ευρώπη </a:t>
            </a:r>
            <a:r>
              <a:rPr lang="el-GR" sz="2000" b="1" kern="0" dirty="0" smtClean="0">
                <a:solidFill>
                  <a:srgbClr val="92D050"/>
                </a:solidFill>
                <a:effectLst>
                  <a:outerShdw blurRad="38100" dist="38100" dir="2700000" algn="tl">
                    <a:srgbClr val="000000"/>
                  </a:outerShdw>
                </a:effectLst>
                <a:latin typeface="Arial" charset="0"/>
                <a:ea typeface="+mj-ea"/>
                <a:cs typeface="+mj-cs"/>
              </a:rPr>
              <a:t>απαντάται </a:t>
            </a:r>
            <a:r>
              <a:rPr lang="el-GR" sz="2000" b="1" kern="0" dirty="0">
                <a:solidFill>
                  <a:srgbClr val="92D050"/>
                </a:solidFill>
                <a:effectLst>
                  <a:outerShdw blurRad="38100" dist="38100" dir="2700000" algn="tl">
                    <a:srgbClr val="000000"/>
                  </a:outerShdw>
                </a:effectLst>
                <a:latin typeface="Arial" charset="0"/>
                <a:ea typeface="+mj-ea"/>
                <a:cs typeface="+mj-cs"/>
              </a:rPr>
              <a:t>μόνο σε μία μικρή περιοχή 300 στρεμμάτων </a:t>
            </a:r>
            <a:r>
              <a:rPr lang="el-GR" sz="2000" b="1" kern="0" dirty="0" smtClean="0">
                <a:solidFill>
                  <a:srgbClr val="92D050"/>
                </a:solidFill>
                <a:effectLst>
                  <a:outerShdw blurRad="38100" dist="38100" dir="2700000" algn="tl">
                    <a:srgbClr val="000000"/>
                  </a:outerShdw>
                </a:effectLst>
                <a:latin typeface="Arial" charset="0"/>
                <a:ea typeface="+mj-ea"/>
                <a:cs typeface="+mj-cs"/>
              </a:rPr>
              <a:t>(=0,3 </a:t>
            </a:r>
            <a:r>
              <a:rPr lang="el-GR" sz="2000" b="1" kern="0" dirty="0" err="1" smtClean="0">
                <a:solidFill>
                  <a:srgbClr val="92D050"/>
                </a:solidFill>
                <a:effectLst>
                  <a:outerShdw blurRad="38100" dist="38100" dir="2700000" algn="tl">
                    <a:srgbClr val="000000"/>
                  </a:outerShdw>
                </a:effectLst>
                <a:latin typeface="Arial" charset="0"/>
                <a:ea typeface="+mj-ea"/>
                <a:cs typeface="+mj-cs"/>
              </a:rPr>
              <a:t>τ.χλμ</a:t>
            </a:r>
            <a:r>
              <a:rPr lang="el-GR" sz="2000" b="1" kern="0" dirty="0" smtClean="0">
                <a:solidFill>
                  <a:srgbClr val="92D050"/>
                </a:solidFill>
                <a:effectLst>
                  <a:outerShdw blurRad="38100" dist="38100" dir="2700000" algn="tl">
                    <a:srgbClr val="000000"/>
                  </a:outerShdw>
                </a:effectLst>
                <a:latin typeface="Arial" charset="0"/>
                <a:ea typeface="+mj-ea"/>
                <a:cs typeface="+mj-cs"/>
              </a:rPr>
              <a:t>.) </a:t>
            </a:r>
            <a:r>
              <a:rPr lang="el-GR" sz="2000" b="1" kern="0" dirty="0" smtClean="0">
                <a:effectLst>
                  <a:outerShdw blurRad="38100" dist="38100" dir="2700000" algn="tl">
                    <a:srgbClr val="000000"/>
                  </a:outerShdw>
                </a:effectLst>
                <a:latin typeface="Arial" charset="0"/>
                <a:ea typeface="+mj-ea"/>
                <a:cs typeface="+mj-cs"/>
              </a:rPr>
              <a:t>στη </a:t>
            </a:r>
            <a:r>
              <a:rPr lang="el-GR" sz="2000" b="1" kern="0" dirty="0" err="1">
                <a:effectLst>
                  <a:outerShdw blurRad="38100" dist="38100" dir="2700000" algn="tl">
                    <a:srgbClr val="000000"/>
                  </a:outerShdw>
                </a:effectLst>
                <a:latin typeface="Arial" charset="0"/>
                <a:ea typeface="+mj-ea"/>
                <a:cs typeface="+mj-cs"/>
              </a:rPr>
              <a:t>Γιάλοβα</a:t>
            </a:r>
            <a:r>
              <a:rPr lang="el-GR" sz="2000" b="1" kern="0" dirty="0">
                <a:effectLst>
                  <a:outerShdw blurRad="38100" dist="38100" dir="2700000" algn="tl">
                    <a:srgbClr val="000000"/>
                  </a:outerShdw>
                </a:effectLst>
                <a:latin typeface="Arial" charset="0"/>
                <a:ea typeface="+mj-ea"/>
                <a:cs typeface="+mj-cs"/>
              </a:rPr>
              <a:t> της Πύλου. Η μέγιστη πληθυσμιακή πυκνότητα υπολογίζεται σε 1 άτομο ανά στρέμμα. </a:t>
            </a:r>
            <a:r>
              <a:rPr lang="en-US" sz="2000" b="1" kern="0" dirty="0">
                <a:effectLst>
                  <a:outerShdw blurRad="38100" dist="38100" dir="2700000" algn="tl">
                    <a:srgbClr val="000000"/>
                  </a:outerShdw>
                </a:effectLst>
                <a:latin typeface="Arial" charset="0"/>
                <a:ea typeface="+mj-ea"/>
                <a:cs typeface="+mj-cs"/>
              </a:rPr>
              <a:t> </a:t>
            </a:r>
            <a:r>
              <a:rPr lang="el-GR" sz="2000" b="1" kern="0" dirty="0">
                <a:effectLst>
                  <a:outerShdw blurRad="38100" dist="38100" dir="2700000" algn="tl">
                    <a:srgbClr val="000000"/>
                  </a:outerShdw>
                </a:effectLst>
                <a:latin typeface="Arial" charset="0"/>
                <a:ea typeface="+mj-ea"/>
                <a:cs typeface="+mj-cs"/>
              </a:rPr>
              <a:t>Εξαιρετικά σπάνιο είδος που  </a:t>
            </a:r>
            <a:r>
              <a:rPr lang="el-GR" sz="2000" b="1" kern="0" dirty="0">
                <a:solidFill>
                  <a:srgbClr val="92D050"/>
                </a:solidFill>
                <a:effectLst>
                  <a:outerShdw blurRad="38100" dist="38100" dir="2700000" algn="tl">
                    <a:srgbClr val="000000"/>
                  </a:outerShdw>
                </a:effectLst>
                <a:latin typeface="Arial" charset="0"/>
                <a:ea typeface="+mj-ea"/>
                <a:cs typeface="+mj-cs"/>
              </a:rPr>
              <a:t>απειλείται από την καταστροφή των ενδιαιτημάτων του</a:t>
            </a:r>
            <a:r>
              <a:rPr lang="el-GR" sz="2000" b="1" kern="0" dirty="0">
                <a:effectLst>
                  <a:outerShdw blurRad="38100" dist="38100" dir="2700000" algn="tl">
                    <a:srgbClr val="000000"/>
                  </a:outerShdw>
                </a:effectLst>
                <a:latin typeface="Arial" charset="0"/>
                <a:ea typeface="+mj-ea"/>
                <a:cs typeface="+mj-cs"/>
              </a:rPr>
              <a:t>, κυρίως λόγω της τουριστικής </a:t>
            </a:r>
            <a:r>
              <a:rPr lang="el-GR" sz="2000" b="1" kern="0" dirty="0" smtClean="0">
                <a:effectLst>
                  <a:outerShdw blurRad="38100" dist="38100" dir="2700000" algn="tl">
                    <a:srgbClr val="000000"/>
                  </a:outerShdw>
                </a:effectLst>
                <a:latin typeface="Arial" charset="0"/>
                <a:ea typeface="+mj-ea"/>
                <a:cs typeface="+mj-cs"/>
              </a:rPr>
              <a:t>ανάπτυξης και το</a:t>
            </a:r>
            <a:r>
              <a:rPr lang="el-GR" sz="2000" b="1" kern="0" dirty="0">
                <a:effectLst>
                  <a:outerShdw blurRad="38100" dist="38100" dir="2700000" algn="tl">
                    <a:srgbClr val="000000"/>
                  </a:outerShdw>
                </a:effectLst>
                <a:latin typeface="Arial" charset="0"/>
                <a:ea typeface="+mj-ea"/>
                <a:cs typeface="+mj-cs"/>
              </a:rPr>
              <a:t>υ</a:t>
            </a:r>
            <a:r>
              <a:rPr lang="el-GR" sz="2000" b="1" kern="0" dirty="0" smtClean="0">
                <a:effectLst>
                  <a:outerShdw blurRad="38100" dist="38100" dir="2700000" algn="tl">
                    <a:srgbClr val="000000"/>
                  </a:outerShdw>
                </a:effectLst>
                <a:latin typeface="Arial" charset="0"/>
                <a:ea typeface="+mj-ea"/>
                <a:cs typeface="+mj-cs"/>
              </a:rPr>
              <a:t> παράνομου εμπορίου </a:t>
            </a:r>
            <a:r>
              <a:rPr lang="el-GR" sz="2000" b="1" kern="0" dirty="0" smtClean="0">
                <a:solidFill>
                  <a:srgbClr val="92D050"/>
                </a:solidFill>
                <a:effectLst>
                  <a:outerShdw blurRad="38100" dist="38100" dir="2700000" algn="tl">
                    <a:srgbClr val="000000"/>
                  </a:outerShdw>
                </a:effectLst>
                <a:latin typeface="Arial" charset="0"/>
                <a:ea typeface="+mj-ea"/>
                <a:cs typeface="+mj-cs"/>
              </a:rPr>
              <a:t>και από την αυξημένη θνησιμότητα </a:t>
            </a:r>
            <a:r>
              <a:rPr lang="el-GR" sz="2000" b="1" kern="0" dirty="0">
                <a:effectLst>
                  <a:outerShdw blurRad="38100" dist="38100" dir="2700000" algn="tl">
                    <a:srgbClr val="000000"/>
                  </a:outerShdw>
                </a:effectLst>
                <a:latin typeface="Arial" charset="0"/>
                <a:ea typeface="+mj-ea"/>
                <a:cs typeface="+mj-cs"/>
              </a:rPr>
              <a:t>από διερχόμενα οχήματα.</a:t>
            </a:r>
          </a:p>
          <a:p>
            <a:pPr algn="just">
              <a:defRPr/>
            </a:pPr>
            <a:endParaRPr lang="el-GR" sz="2000" b="1" kern="0" dirty="0">
              <a:effectLst>
                <a:outerShdw blurRad="38100" dist="38100" dir="2700000" algn="tl">
                  <a:srgbClr val="000000"/>
                </a:outerShdw>
              </a:effectLst>
              <a:latin typeface="Arial" charset="0"/>
              <a:ea typeface="+mj-ea"/>
              <a:cs typeface="+mj-cs"/>
            </a:endParaRPr>
          </a:p>
        </p:txBody>
      </p:sp>
      <p:sp>
        <p:nvSpPr>
          <p:cNvPr id="10" name="Text Box 3"/>
          <p:cNvSpPr txBox="1">
            <a:spLocks noChangeArrowheads="1"/>
          </p:cNvSpPr>
          <p:nvPr/>
        </p:nvSpPr>
        <p:spPr bwMode="auto">
          <a:xfrm>
            <a:off x="454025" y="5876925"/>
            <a:ext cx="8518525" cy="765175"/>
          </a:xfrm>
          <a:prstGeom prst="rect">
            <a:avLst/>
          </a:prstGeom>
          <a:noFill/>
          <a:ln w="9525">
            <a:noFill/>
            <a:miter lim="800000"/>
            <a:headEnd/>
            <a:tailEnd/>
          </a:ln>
          <a:effectLst/>
        </p:spPr>
        <p:txBody>
          <a:bodyPr anchor="ctr"/>
          <a:lstStyle/>
          <a:p>
            <a:pPr algn="ctr">
              <a:defRPr/>
            </a:pPr>
            <a:r>
              <a:rPr lang="el-GR" b="1" kern="0" dirty="0">
                <a:solidFill>
                  <a:srgbClr val="FF0000"/>
                </a:solidFill>
                <a:effectLst>
                  <a:outerShdw blurRad="38100" dist="38100" dir="2700000" algn="tl">
                    <a:srgbClr val="000000"/>
                  </a:outerShdw>
                </a:effectLst>
                <a:latin typeface="Arial" charset="0"/>
                <a:ea typeface="+mj-ea"/>
                <a:cs typeface="+mj-cs"/>
              </a:rPr>
              <a:t>Αξιολόγηση: Κρισίμως </a:t>
            </a:r>
            <a:r>
              <a:rPr lang="el-GR" b="1" kern="0" dirty="0" err="1" smtClean="0">
                <a:solidFill>
                  <a:srgbClr val="FF0000"/>
                </a:solidFill>
                <a:effectLst>
                  <a:outerShdw blurRad="38100" dist="38100" dir="2700000" algn="tl">
                    <a:srgbClr val="000000"/>
                  </a:outerShdw>
                </a:effectLst>
                <a:latin typeface="Arial" charset="0"/>
                <a:ea typeface="+mj-ea"/>
                <a:cs typeface="+mj-cs"/>
              </a:rPr>
              <a:t>Κινδυνεύον</a:t>
            </a:r>
            <a:r>
              <a:rPr lang="el-GR" b="1" kern="0" dirty="0" smtClean="0">
                <a:solidFill>
                  <a:srgbClr val="FF0000"/>
                </a:solidFill>
                <a:effectLst>
                  <a:outerShdw blurRad="38100" dist="38100" dir="2700000" algn="tl">
                    <a:srgbClr val="000000"/>
                  </a:outerShdw>
                </a:effectLst>
                <a:latin typeface="Arial" charset="0"/>
                <a:ea typeface="+mj-ea"/>
                <a:cs typeface="+mj-cs"/>
              </a:rPr>
              <a:t> </a:t>
            </a:r>
            <a:r>
              <a:rPr lang="el-GR" b="1" kern="0" dirty="0">
                <a:solidFill>
                  <a:srgbClr val="FF0000"/>
                </a:solidFill>
                <a:effectLst>
                  <a:outerShdw blurRad="38100" dist="38100" dir="2700000" algn="tl">
                    <a:srgbClr val="000000"/>
                  </a:outerShdw>
                </a:effectLst>
                <a:latin typeface="Arial" charset="0"/>
                <a:ea typeface="+mj-ea"/>
                <a:cs typeface="+mj-cs"/>
              </a:rPr>
              <a:t>(</a:t>
            </a:r>
            <a:r>
              <a:rPr lang="en-US" b="1" kern="0" dirty="0">
                <a:solidFill>
                  <a:srgbClr val="FF0000"/>
                </a:solidFill>
                <a:effectLst>
                  <a:outerShdw blurRad="38100" dist="38100" dir="2700000" algn="tl">
                    <a:srgbClr val="000000"/>
                  </a:outerShdw>
                </a:effectLst>
                <a:latin typeface="Arial" charset="0"/>
                <a:ea typeface="+mj-ea"/>
                <a:cs typeface="+mj-cs"/>
              </a:rPr>
              <a:t>CR) B1ab+2ab</a:t>
            </a:r>
            <a:endParaRPr lang="el-GR" b="1" kern="0" dirty="0">
              <a:solidFill>
                <a:srgbClr val="FF0000"/>
              </a:solidFill>
              <a:effectLst>
                <a:outerShdw blurRad="38100" dist="38100" dir="2700000" algn="tl">
                  <a:srgbClr val="000000"/>
                </a:outerShdw>
              </a:effectLst>
              <a:latin typeface="Arial" charset="0"/>
              <a:ea typeface="+mj-ea"/>
              <a:cs typeface="+mj-cs"/>
            </a:endParaRPr>
          </a:p>
        </p:txBody>
      </p:sp>
    </p:spTree>
    <p:extLst>
      <p:ext uri="{BB962C8B-B14F-4D97-AF65-F5344CB8AC3E}">
        <p14:creationId xmlns:p14="http://schemas.microsoft.com/office/powerpoint/2010/main" val="28122254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Grp="1" noChangeArrowheads="1"/>
          </p:cNvSpPr>
          <p:nvPr>
            <p:ph type="title"/>
          </p:nvPr>
        </p:nvSpPr>
        <p:spPr>
          <a:xfrm>
            <a:off x="301625" y="0"/>
            <a:ext cx="8518525" cy="765175"/>
          </a:xfrm>
        </p:spPr>
        <p:txBody>
          <a:bodyPr/>
          <a:lstStyle/>
          <a:p>
            <a:pPr eaLnBrk="1" hangingPunct="1">
              <a:defRPr/>
            </a:pPr>
            <a:r>
              <a:rPr lang="el-GR" sz="2400" dirty="0" smtClean="0">
                <a:solidFill>
                  <a:srgbClr val="FFFF00"/>
                </a:solidFill>
                <a:latin typeface="Arial" charset="0"/>
              </a:rPr>
              <a:t>Περίπτωση </a:t>
            </a:r>
            <a:r>
              <a:rPr lang="el-GR" sz="2400" dirty="0">
                <a:solidFill>
                  <a:srgbClr val="FFFF00"/>
                </a:solidFill>
                <a:latin typeface="Arial" charset="0"/>
              </a:rPr>
              <a:t>5</a:t>
            </a:r>
            <a:r>
              <a:rPr lang="el-GR" sz="2400" dirty="0" smtClean="0">
                <a:solidFill>
                  <a:srgbClr val="FFFF00"/>
                </a:solidFill>
                <a:latin typeface="Arial" charset="0"/>
              </a:rPr>
              <a:t>:</a:t>
            </a:r>
            <a:endParaRPr lang="el-GR" sz="2400" dirty="0">
              <a:solidFill>
                <a:srgbClr val="FFFF00"/>
              </a:solidFill>
              <a:latin typeface="Arial" charset="0"/>
            </a:endParaRPr>
          </a:p>
        </p:txBody>
      </p:sp>
      <p:sp>
        <p:nvSpPr>
          <p:cNvPr id="9" name="Text Box 3"/>
          <p:cNvSpPr txBox="1">
            <a:spLocks noChangeArrowheads="1"/>
          </p:cNvSpPr>
          <p:nvPr/>
        </p:nvSpPr>
        <p:spPr bwMode="auto">
          <a:xfrm>
            <a:off x="395288" y="1052513"/>
            <a:ext cx="8518525" cy="4897437"/>
          </a:xfrm>
          <a:prstGeom prst="rect">
            <a:avLst/>
          </a:prstGeom>
          <a:noFill/>
          <a:ln w="9525">
            <a:noFill/>
            <a:miter lim="800000"/>
            <a:headEnd/>
            <a:tailEnd/>
          </a:ln>
          <a:effectLst/>
        </p:spPr>
        <p:txBody>
          <a:bodyPr anchor="ctr"/>
          <a:lstStyle/>
          <a:p>
            <a:pPr algn="just">
              <a:defRPr/>
            </a:pPr>
            <a:r>
              <a:rPr lang="el-GR" sz="2000" b="1" kern="0" dirty="0">
                <a:effectLst>
                  <a:outerShdw blurRad="38100" dist="38100" dir="2700000" algn="tl">
                    <a:srgbClr val="000000"/>
                  </a:outerShdw>
                </a:effectLst>
                <a:latin typeface="Arial" charset="0"/>
                <a:ea typeface="+mj-ea"/>
                <a:cs typeface="+mj-cs"/>
              </a:rPr>
              <a:t>Η </a:t>
            </a:r>
            <a:r>
              <a:rPr lang="el-GR" sz="2000" b="1" kern="0" dirty="0" err="1">
                <a:effectLst>
                  <a:outerShdw blurRad="38100" dist="38100" dir="2700000" algn="tl">
                    <a:srgbClr val="000000"/>
                  </a:outerShdw>
                </a:effectLst>
                <a:latin typeface="Arial" charset="0"/>
                <a:ea typeface="+mj-ea"/>
                <a:cs typeface="+mj-cs"/>
              </a:rPr>
              <a:t>Λεβεντόσαυρα</a:t>
            </a:r>
            <a:r>
              <a:rPr lang="el-GR" sz="2000" b="1" kern="0" dirty="0">
                <a:effectLst>
                  <a:outerShdw blurRad="38100" dist="38100" dir="2700000" algn="tl">
                    <a:srgbClr val="000000"/>
                  </a:outerShdw>
                </a:effectLst>
                <a:latin typeface="Arial" charset="0"/>
                <a:ea typeface="+mj-ea"/>
                <a:cs typeface="+mj-cs"/>
              </a:rPr>
              <a:t> (</a:t>
            </a:r>
            <a:r>
              <a:rPr lang="en-US" sz="2000" b="1" i="1" kern="0" dirty="0" err="1">
                <a:effectLst>
                  <a:outerShdw blurRad="38100" dist="38100" dir="2700000" algn="tl">
                    <a:srgbClr val="000000"/>
                  </a:outerShdw>
                </a:effectLst>
                <a:latin typeface="Arial" charset="0"/>
                <a:ea typeface="+mj-ea"/>
                <a:cs typeface="+mj-cs"/>
              </a:rPr>
              <a:t>Podarcis</a:t>
            </a:r>
            <a:r>
              <a:rPr lang="en-US" sz="2000" b="1" i="1" kern="0" dirty="0">
                <a:effectLst>
                  <a:outerShdw blurRad="38100" dist="38100" dir="2700000" algn="tl">
                    <a:srgbClr val="000000"/>
                  </a:outerShdw>
                </a:effectLst>
                <a:latin typeface="Arial" charset="0"/>
                <a:ea typeface="+mj-ea"/>
                <a:cs typeface="+mj-cs"/>
              </a:rPr>
              <a:t> </a:t>
            </a:r>
            <a:r>
              <a:rPr lang="en-US" sz="2000" b="1" i="1" kern="0" dirty="0" err="1">
                <a:effectLst>
                  <a:outerShdw blurRad="38100" dist="38100" dir="2700000" algn="tl">
                    <a:srgbClr val="000000"/>
                  </a:outerShdw>
                </a:effectLst>
                <a:latin typeface="Arial" charset="0"/>
                <a:ea typeface="+mj-ea"/>
                <a:cs typeface="+mj-cs"/>
              </a:rPr>
              <a:t>levendis</a:t>
            </a:r>
            <a:r>
              <a:rPr lang="en-US" sz="2000" b="1" kern="0" dirty="0">
                <a:effectLst>
                  <a:outerShdw blurRad="38100" dist="38100" dir="2700000" algn="tl">
                    <a:srgbClr val="000000"/>
                  </a:outerShdw>
                </a:effectLst>
                <a:latin typeface="Arial" charset="0"/>
                <a:ea typeface="+mj-ea"/>
                <a:cs typeface="+mj-cs"/>
              </a:rPr>
              <a:t>) </a:t>
            </a:r>
            <a:r>
              <a:rPr lang="el-GR" sz="2000" b="1" kern="0" dirty="0">
                <a:effectLst>
                  <a:outerShdw blurRad="38100" dist="38100" dir="2700000" algn="tl">
                    <a:srgbClr val="000000"/>
                  </a:outerShdw>
                </a:effectLst>
                <a:latin typeface="Arial" charset="0"/>
                <a:ea typeface="+mj-ea"/>
                <a:cs typeface="+mj-cs"/>
              </a:rPr>
              <a:t>αποτελεί πρόσφατα αναγνωρισμένο ενδημικό είδος της Ελλάδας που εξαπλώνεται μόνο σε δύο μικρές βραχονησίδες των Κυθήρων. Στη μία </a:t>
            </a:r>
            <a:r>
              <a:rPr lang="el-GR" sz="2000" b="1" kern="0" dirty="0" smtClean="0">
                <a:effectLst>
                  <a:outerShdw blurRad="38100" dist="38100" dir="2700000" algn="tl">
                    <a:srgbClr val="000000"/>
                  </a:outerShdw>
                </a:effectLst>
                <a:latin typeface="Arial" charset="0"/>
                <a:ea typeface="+mj-ea"/>
                <a:cs typeface="+mj-cs"/>
              </a:rPr>
              <a:t>ο πληθυσμός εμφανίζει </a:t>
            </a:r>
            <a:r>
              <a:rPr lang="el-GR" sz="2000" b="1" kern="0" dirty="0">
                <a:effectLst>
                  <a:outerShdw blurRad="38100" dist="38100" dir="2700000" algn="tl">
                    <a:srgbClr val="000000"/>
                  </a:outerShdw>
                </a:effectLst>
                <a:latin typeface="Arial" charset="0"/>
                <a:ea typeface="+mj-ea"/>
                <a:cs typeface="+mj-cs"/>
              </a:rPr>
              <a:t>ικανοποιητική πυκνότητα, ενώ στην άλλη είναι πιο αραιός. Συγκεκριμένα πληθυσμιακά μεγέθη δεν έχουν καταγραφεί. Εντούτοις το μικρό μέγεθος  των νησιών καθιστά το είδος ευάλωτο σε οποιαδήποτε διαταραχή, όπως τυχαία εισαγωγή ενός θηρευτή, πυρκαγιά, παράνομη συλλογή κ.λπ., η οποία θα μπορούσε να οδηγήσει ταχύτατα την τοποθέτησή του σε μεγαλύτερη κατηγορία απειλής.</a:t>
            </a:r>
          </a:p>
        </p:txBody>
      </p:sp>
      <p:sp>
        <p:nvSpPr>
          <p:cNvPr id="10" name="Text Box 3"/>
          <p:cNvSpPr txBox="1">
            <a:spLocks noChangeArrowheads="1"/>
          </p:cNvSpPr>
          <p:nvPr/>
        </p:nvSpPr>
        <p:spPr bwMode="auto">
          <a:xfrm>
            <a:off x="454025" y="5876925"/>
            <a:ext cx="8518525" cy="765175"/>
          </a:xfrm>
          <a:prstGeom prst="rect">
            <a:avLst/>
          </a:prstGeom>
          <a:noFill/>
          <a:ln w="9525">
            <a:noFill/>
            <a:miter lim="800000"/>
            <a:headEnd/>
            <a:tailEnd/>
          </a:ln>
          <a:effectLst/>
        </p:spPr>
        <p:txBody>
          <a:bodyPr anchor="ctr"/>
          <a:lstStyle/>
          <a:p>
            <a:pPr algn="ctr">
              <a:defRPr/>
            </a:pPr>
            <a:r>
              <a:rPr lang="el-GR" b="1" kern="0" dirty="0">
                <a:solidFill>
                  <a:srgbClr val="FF0000"/>
                </a:solidFill>
                <a:effectLst>
                  <a:outerShdw blurRad="38100" dist="38100" dir="2700000" algn="tl">
                    <a:srgbClr val="000000"/>
                  </a:outerShdw>
                </a:effectLst>
                <a:latin typeface="Arial" charset="0"/>
                <a:ea typeface="+mj-ea"/>
                <a:cs typeface="+mj-cs"/>
              </a:rPr>
              <a:t>Αξιολόγηση: Τρωτό (</a:t>
            </a:r>
            <a:r>
              <a:rPr lang="en-US" b="1" kern="0" dirty="0">
                <a:solidFill>
                  <a:srgbClr val="FF0000"/>
                </a:solidFill>
                <a:effectLst>
                  <a:outerShdw blurRad="38100" dist="38100" dir="2700000" algn="tl">
                    <a:srgbClr val="000000"/>
                  </a:outerShdw>
                </a:effectLst>
                <a:latin typeface="Arial" charset="0"/>
                <a:ea typeface="+mj-ea"/>
                <a:cs typeface="+mj-cs"/>
              </a:rPr>
              <a:t>VU) D2</a:t>
            </a:r>
            <a:endParaRPr lang="el-GR" b="1" kern="0" dirty="0">
              <a:solidFill>
                <a:srgbClr val="FF0000"/>
              </a:solidFill>
              <a:effectLst>
                <a:outerShdw blurRad="38100" dist="38100" dir="2700000" algn="tl">
                  <a:srgbClr val="000000"/>
                </a:outerShdw>
              </a:effectLst>
              <a:latin typeface="Arial"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theme/theme1.xml><?xml version="1.0" encoding="utf-8"?>
<a:theme xmlns:a="http://schemas.openxmlformats.org/drawingml/2006/main" name="Ροή">
  <a:themeElements>
    <a:clrScheme name="Ροή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Ροή">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Ροή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Ροή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Ροή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Ροή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Ροή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Ροή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Ροή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Ροή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Ροή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3755</TotalTime>
  <Words>1372</Words>
  <Application>Microsoft Office PowerPoint</Application>
  <PresentationFormat>Προβολή στην οθόνη (4:3)</PresentationFormat>
  <Paragraphs>42</Paragraphs>
  <Slides>11</Slides>
  <Notes>11</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Ροή</vt:lpstr>
      <vt:lpstr>Περίπτωση 1:</vt:lpstr>
      <vt:lpstr>Περίπτωση 1:</vt:lpstr>
      <vt:lpstr>Περίπτωση 2:</vt:lpstr>
      <vt:lpstr>Περίπτωση 2:</vt:lpstr>
      <vt:lpstr>Περίπτωση 3:</vt:lpstr>
      <vt:lpstr>Περίπτωση 3:</vt:lpstr>
      <vt:lpstr>Περίπτωση 4:</vt:lpstr>
      <vt:lpstr>Περίπτωση 4:</vt:lpstr>
      <vt:lpstr>Περίπτωση 5:</vt:lpstr>
      <vt:lpstr>Περίπτωση 5:</vt:lpstr>
      <vt:lpstr>Συχνότερα χρησιμοποιούμενα κριτήρια</vt:lpstr>
    </vt:vector>
  </TitlesOfParts>
  <Company>oem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acer</dc:creator>
  <cp:lastModifiedBy>user</cp:lastModifiedBy>
  <cp:revision>85</cp:revision>
  <dcterms:created xsi:type="dcterms:W3CDTF">2008-03-05T09:03:42Z</dcterms:created>
  <dcterms:modified xsi:type="dcterms:W3CDTF">2015-11-16T11:16:32Z</dcterms:modified>
</cp:coreProperties>
</file>