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93" r:id="rId2"/>
    <p:sldId id="296" r:id="rId3"/>
    <p:sldId id="306" r:id="rId4"/>
    <p:sldId id="303" r:id="rId5"/>
    <p:sldId id="298" r:id="rId6"/>
    <p:sldId id="304" r:id="rId7"/>
    <p:sldId id="346" r:id="rId8"/>
    <p:sldId id="347" r:id="rId9"/>
    <p:sldId id="349" r:id="rId10"/>
    <p:sldId id="307" r:id="rId11"/>
    <p:sldId id="342" r:id="rId12"/>
    <p:sldId id="344" r:id="rId13"/>
    <p:sldId id="345" r:id="rId14"/>
    <p:sldId id="308" r:id="rId15"/>
    <p:sldId id="309" r:id="rId16"/>
    <p:sldId id="315" r:id="rId17"/>
    <p:sldId id="314" r:id="rId18"/>
    <p:sldId id="316" r:id="rId19"/>
    <p:sldId id="317" r:id="rId20"/>
    <p:sldId id="319" r:id="rId21"/>
    <p:sldId id="374" r:id="rId22"/>
    <p:sldId id="321" r:id="rId23"/>
    <p:sldId id="322" r:id="rId24"/>
    <p:sldId id="323" r:id="rId25"/>
    <p:sldId id="375" r:id="rId26"/>
    <p:sldId id="327" r:id="rId27"/>
    <p:sldId id="328" r:id="rId28"/>
    <p:sldId id="330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9" r:id="rId38"/>
    <p:sldId id="343" r:id="rId39"/>
    <p:sldId id="269" r:id="rId40"/>
    <p:sldId id="267" r:id="rId41"/>
    <p:sldId id="461" r:id="rId42"/>
    <p:sldId id="463" r:id="rId43"/>
    <p:sldId id="462" r:id="rId44"/>
    <p:sldId id="464" r:id="rId45"/>
    <p:sldId id="460" r:id="rId46"/>
    <p:sldId id="348" r:id="rId47"/>
    <p:sldId id="352" r:id="rId48"/>
    <p:sldId id="350" r:id="rId49"/>
    <p:sldId id="353" r:id="rId50"/>
    <p:sldId id="354" r:id="rId51"/>
    <p:sldId id="355" r:id="rId52"/>
    <p:sldId id="356" r:id="rId53"/>
    <p:sldId id="357" r:id="rId54"/>
    <p:sldId id="371" r:id="rId55"/>
    <p:sldId id="372" r:id="rId56"/>
    <p:sldId id="373" r:id="rId57"/>
  </p:sldIdLst>
  <p:sldSz cx="9144000" cy="6858000" type="screen4x3"/>
  <p:notesSz cx="6669088" cy="98202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619EB-A689-40F9-9DBF-03FEC8CE18A0}" v="148" dt="2026-02-20T11:43:56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29" autoAdjust="0"/>
  </p:normalViewPr>
  <p:slideViewPr>
    <p:cSldViewPr>
      <p:cViewPr varScale="1">
        <p:scale>
          <a:sx n="102" d="100"/>
          <a:sy n="102" d="100"/>
        </p:scale>
        <p:origin x="1920" y="102"/>
      </p:cViewPr>
      <p:guideLst>
        <p:guide orient="horz"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Μήτσαινας Γεώργιος" userId="8758a99c-d362-46a7-903b-5688051a7711" providerId="ADAL" clId="{6B107151-F5C8-49CB-BC87-635310C2FC64}"/>
    <pc:docChg chg="addSld delSld modSld sldOrd">
      <pc:chgData name="Μήτσαινας Γεώργιος" userId="8758a99c-d362-46a7-903b-5688051a7711" providerId="ADAL" clId="{6B107151-F5C8-49CB-BC87-635310C2FC64}" dt="2026-02-20T11:43:56.454" v="164" actId="20577"/>
      <pc:docMkLst>
        <pc:docMk/>
      </pc:docMkLst>
      <pc:sldChg chg="add del ord">
        <pc:chgData name="Μήτσαινας Γεώργιος" userId="8758a99c-d362-46a7-903b-5688051a7711" providerId="ADAL" clId="{6B107151-F5C8-49CB-BC87-635310C2FC64}" dt="2026-02-20T11:29:42.813" v="69" actId="47"/>
        <pc:sldMkLst>
          <pc:docMk/>
          <pc:sldMk cId="0" sldId="259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0" sldId="267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1166777349" sldId="269"/>
        </pc:sldMkLst>
      </pc:sldChg>
      <pc:sldChg chg="modSp">
        <pc:chgData name="Μήτσαινας Γεώργιος" userId="8758a99c-d362-46a7-903b-5688051a7711" providerId="ADAL" clId="{6B107151-F5C8-49CB-BC87-635310C2FC64}" dt="2026-02-20T11:26:16.489" v="64" actId="465"/>
        <pc:sldMkLst>
          <pc:docMk/>
          <pc:sldMk cId="0" sldId="303"/>
        </pc:sldMkLst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4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5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6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26:16.489" v="64" actId="465"/>
          <ac:spMkLst>
            <pc:docMk/>
            <pc:sldMk cId="0" sldId="303"/>
            <ac:spMk id="138247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5:38.640" v="129" actId="20577"/>
        <pc:sldMkLst>
          <pc:docMk/>
          <pc:sldMk cId="0" sldId="314"/>
        </pc:sldMkLst>
        <pc:spChg chg="mod">
          <ac:chgData name="Μήτσαινας Γεώργιος" userId="8758a99c-d362-46a7-903b-5688051a7711" providerId="ADAL" clId="{6B107151-F5C8-49CB-BC87-635310C2FC64}" dt="2026-02-20T11:35:38.640" v="129" actId="20577"/>
          <ac:spMkLst>
            <pc:docMk/>
            <pc:sldMk cId="0" sldId="314"/>
            <ac:spMk id="153603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5:18.957" v="113" actId="20577"/>
        <pc:sldMkLst>
          <pc:docMk/>
          <pc:sldMk cId="0" sldId="315"/>
        </pc:sldMkLst>
        <pc:spChg chg="mod">
          <ac:chgData name="Μήτσαινας Γεώργιος" userId="8758a99c-d362-46a7-903b-5688051a7711" providerId="ADAL" clId="{6B107151-F5C8-49CB-BC87-635310C2FC64}" dt="2026-02-20T11:35:18.957" v="113" actId="20577"/>
          <ac:spMkLst>
            <pc:docMk/>
            <pc:sldMk cId="0" sldId="315"/>
            <ac:spMk id="155651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9:13.685" v="138" actId="20577"/>
        <pc:sldMkLst>
          <pc:docMk/>
          <pc:sldMk cId="0" sldId="321"/>
        </pc:sldMkLst>
        <pc:spChg chg="mod">
          <ac:chgData name="Μήτσαινας Γεώργιος" userId="8758a99c-d362-46a7-903b-5688051a7711" providerId="ADAL" clId="{6B107151-F5C8-49CB-BC87-635310C2FC64}" dt="2026-02-20T11:39:13.685" v="138" actId="20577"/>
          <ac:spMkLst>
            <pc:docMk/>
            <pc:sldMk cId="0" sldId="321"/>
            <ac:spMk id="161795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37:46.533" v="133" actId="20577"/>
        <pc:sldMkLst>
          <pc:docMk/>
          <pc:sldMk cId="0" sldId="323"/>
        </pc:sldMkLst>
        <pc:spChg chg="mod">
          <ac:chgData name="Μήτσαινας Γεώργιος" userId="8758a99c-d362-46a7-903b-5688051a7711" providerId="ADAL" clId="{6B107151-F5C8-49CB-BC87-635310C2FC64}" dt="2026-02-20T11:37:46.533" v="133" actId="20577"/>
          <ac:spMkLst>
            <pc:docMk/>
            <pc:sldMk cId="0" sldId="323"/>
            <ac:spMk id="163843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42:57.448" v="145" actId="20577"/>
        <pc:sldMkLst>
          <pc:docMk/>
          <pc:sldMk cId="0" sldId="327"/>
        </pc:sldMkLst>
        <pc:spChg chg="mod">
          <ac:chgData name="Μήτσαινας Γεώργιος" userId="8758a99c-d362-46a7-903b-5688051a7711" providerId="ADAL" clId="{6B107151-F5C8-49CB-BC87-635310C2FC64}" dt="2026-02-20T11:42:54.291" v="142" actId="20577"/>
          <ac:spMkLst>
            <pc:docMk/>
            <pc:sldMk cId="0" sldId="327"/>
            <ac:spMk id="167939" creationId="{00000000-0000-0000-0000-000000000000}"/>
          </ac:spMkLst>
        </pc:spChg>
        <pc:spChg chg="mod">
          <ac:chgData name="Μήτσαινας Γεώργιος" userId="8758a99c-d362-46a7-903b-5688051a7711" providerId="ADAL" clId="{6B107151-F5C8-49CB-BC87-635310C2FC64}" dt="2026-02-20T11:42:57.448" v="145" actId="20577"/>
          <ac:spMkLst>
            <pc:docMk/>
            <pc:sldMk cId="0" sldId="327"/>
            <ac:spMk id="167941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43:56.454" v="164" actId="20577"/>
        <pc:sldMkLst>
          <pc:docMk/>
          <pc:sldMk cId="0" sldId="336"/>
        </pc:sldMkLst>
        <pc:spChg chg="mod">
          <ac:chgData name="Μήτσαινας Γεώργιος" userId="8758a99c-d362-46a7-903b-5688051a7711" providerId="ADAL" clId="{6B107151-F5C8-49CB-BC87-635310C2FC64}" dt="2026-02-20T11:43:56.454" v="164" actId="20577"/>
          <ac:spMkLst>
            <pc:docMk/>
            <pc:sldMk cId="0" sldId="336"/>
            <ac:spMk id="177155" creationId="{00000000-0000-0000-0000-000000000000}"/>
          </ac:spMkLst>
        </pc:spChg>
      </pc:sldChg>
      <pc:sldChg chg="modSp">
        <pc:chgData name="Μήτσαινας Γεώργιος" userId="8758a99c-d362-46a7-903b-5688051a7711" providerId="ADAL" clId="{6B107151-F5C8-49CB-BC87-635310C2FC64}" dt="2026-02-20T11:43:14.206" v="161" actId="20577"/>
        <pc:sldMkLst>
          <pc:docMk/>
          <pc:sldMk cId="0" sldId="337"/>
        </pc:sldMkLst>
        <pc:spChg chg="mod">
          <ac:chgData name="Μήτσαινας Γεώργιος" userId="8758a99c-d362-46a7-903b-5688051a7711" providerId="ADAL" clId="{6B107151-F5C8-49CB-BC87-635310C2FC64}" dt="2026-02-20T11:43:14.206" v="161" actId="20577"/>
          <ac:spMkLst>
            <pc:docMk/>
            <pc:sldMk cId="0" sldId="337"/>
            <ac:spMk id="178179" creationId="{00000000-0000-0000-0000-000000000000}"/>
          </ac:spMkLst>
        </pc:spChg>
      </pc:sldChg>
      <pc:sldChg chg="del">
        <pc:chgData name="Μήτσαινας Γεώργιος" userId="8758a99c-d362-46a7-903b-5688051a7711" providerId="ADAL" clId="{6B107151-F5C8-49CB-BC87-635310C2FC64}" dt="2026-02-20T11:28:47.397" v="65" actId="47"/>
        <pc:sldMkLst>
          <pc:docMk/>
          <pc:sldMk cId="0" sldId="338"/>
        </pc:sldMkLst>
      </pc:sldChg>
      <pc:sldChg chg="del">
        <pc:chgData name="Μήτσαινας Γεώργιος" userId="8758a99c-d362-46a7-903b-5688051a7711" providerId="ADAL" clId="{6B107151-F5C8-49CB-BC87-635310C2FC64}" dt="2026-02-20T11:28:47.397" v="65" actId="47"/>
        <pc:sldMkLst>
          <pc:docMk/>
          <pc:sldMk cId="0" sldId="340"/>
        </pc:sldMkLst>
      </pc:sldChg>
      <pc:sldChg chg="del">
        <pc:chgData name="Μήτσαινας Γεώργιος" userId="8758a99c-d362-46a7-903b-5688051a7711" providerId="ADAL" clId="{6B107151-F5C8-49CB-BC87-635310C2FC64}" dt="2026-02-20T11:28:47.397" v="65" actId="47"/>
        <pc:sldMkLst>
          <pc:docMk/>
          <pc:sldMk cId="0" sldId="341"/>
        </pc:sldMkLst>
      </pc:sldChg>
      <pc:sldChg chg="modSp mod">
        <pc:chgData name="Μήτσαινας Γεώργιος" userId="8758a99c-d362-46a7-903b-5688051a7711" providerId="ADAL" clId="{6B107151-F5C8-49CB-BC87-635310C2FC64}" dt="2026-02-20T11:30:17.974" v="82" actId="20577"/>
        <pc:sldMkLst>
          <pc:docMk/>
          <pc:sldMk cId="2809969666" sldId="343"/>
        </pc:sldMkLst>
        <pc:spChg chg="mod">
          <ac:chgData name="Μήτσαινας Γεώργιος" userId="8758a99c-d362-46a7-903b-5688051a7711" providerId="ADAL" clId="{6B107151-F5C8-49CB-BC87-635310C2FC64}" dt="2026-02-20T11:30:17.974" v="82" actId="20577"/>
          <ac:spMkLst>
            <pc:docMk/>
            <pc:sldMk cId="2809969666" sldId="343"/>
            <ac:spMk id="36866" creationId="{00000000-0000-0000-0000-000000000000}"/>
          </ac:spMkLst>
        </pc:spChg>
      </pc:sldChg>
      <pc:sldChg chg="add">
        <pc:chgData name="Μήτσαινας Γεώργιος" userId="8758a99c-d362-46a7-903b-5688051a7711" providerId="ADAL" clId="{6B107151-F5C8-49CB-BC87-635310C2FC64}" dt="2026-02-20T11:30:46.028" v="83"/>
        <pc:sldMkLst>
          <pc:docMk/>
          <pc:sldMk cId="808747897" sldId="460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2673625613" sldId="461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4112315839" sldId="462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1479572477" sldId="463"/>
        </pc:sldMkLst>
      </pc:sldChg>
      <pc:sldChg chg="add ord">
        <pc:chgData name="Μήτσαινας Γεώργιος" userId="8758a99c-d362-46a7-903b-5688051a7711" providerId="ADAL" clId="{6B107151-F5C8-49CB-BC87-635310C2FC64}" dt="2026-02-20T11:30:09.581" v="71"/>
        <pc:sldMkLst>
          <pc:docMk/>
          <pc:sldMk cId="3433251834" sldId="4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AE0CBA-13D5-4E90-9CA6-BC700CEB8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7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63A61D-0479-44EA-B839-D86FD4DCAE04}" type="datetimeFigureOut">
              <a:rPr lang="el-GR"/>
              <a:pPr>
                <a:defRPr/>
              </a:pPr>
              <a:t>20/2/2026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750" y="4664075"/>
            <a:ext cx="533558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41D134-B3E7-4991-AEBF-B6D4AD9992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403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113427-147E-45DC-B28E-F57C244E2713}" type="slidenum">
              <a:rPr lang="el-GR" smtClean="0"/>
              <a:pPr eaLnBrk="1" hangingPunct="1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C88C5-4FF7-42C2-90C7-3C7224A01A98}" type="slidenum">
              <a:rPr lang="el-GR" smtClean="0"/>
              <a:pPr eaLnBrk="1" hangingPunct="1"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C5FC0E-A832-4595-A66D-2A0151DA4132}" type="slidenum">
              <a:rPr lang="el-GR" smtClean="0"/>
              <a:pPr eaLnBrk="1" hangingPunct="1"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DE97C-B64C-46C6-8AB8-ED69D7891DA5}" type="slidenum">
              <a:rPr lang="el-GR" smtClean="0"/>
              <a:pPr eaLnBrk="1" hangingPunct="1"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3107E7-77AE-4DE2-9E2C-4DCDEBAC224D}" type="slidenum">
              <a:rPr lang="el-GR" smtClean="0"/>
              <a:pPr eaLnBrk="1" hangingPunct="1"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23F28-71D8-4F62-8D8D-599F8201A609}" type="slidenum">
              <a:rPr lang="el-GR" smtClean="0"/>
              <a:pPr eaLnBrk="1" hangingPunct="1"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74824A-50E3-4523-9ED4-7ADE3E80ED3A}" type="slidenum">
              <a:rPr lang="el-GR" smtClean="0"/>
              <a:pPr eaLnBrk="1" hangingPunct="1"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FE144-A780-4E49-B9F5-7E0EA5A8D895}" type="slidenum">
              <a:rPr lang="el-GR" smtClean="0"/>
              <a:pPr eaLnBrk="1" hangingPunct="1"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2038B-D25F-4940-93AE-3DE30DBB97DD}" type="slidenum">
              <a:rPr lang="el-GR" smtClean="0"/>
              <a:pPr eaLnBrk="1" hangingPunct="1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B4EBAA-A4D7-43A0-9FD2-AD16328B2689}" type="slidenum">
              <a:rPr lang="el-GR" smtClean="0"/>
              <a:pPr eaLnBrk="1" hangingPunct="1"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23E26-C0AE-48BA-876E-9BF86D1DF86B}" type="slidenum">
              <a:rPr lang="el-GR" smtClean="0"/>
              <a:pPr eaLnBrk="1" hangingPunct="1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7169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1EA7A-0C00-4C7E-B3B2-3EA88B14D378}" type="slidenum">
              <a:rPr lang="el-GR" smtClean="0"/>
              <a:pPr eaLnBrk="1" hangingPunct="1"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46922D-9C5F-44A6-9581-E95F1456FE6A}" type="slidenum">
              <a:rPr lang="el-GR" smtClean="0"/>
              <a:pPr eaLnBrk="1" hangingPunct="1"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7DBE2-5FD6-42C4-983B-0DBB4B59971A}" type="slidenum">
              <a:rPr lang="el-GR" smtClean="0"/>
              <a:pPr eaLnBrk="1" hangingPunct="1"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C264E-D270-4DF6-8AF3-6944F30AAFEC}" type="slidenum">
              <a:rPr lang="el-GR" smtClean="0"/>
              <a:pPr eaLnBrk="1" hangingPunct="1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939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954851-A195-491B-88A2-B98C7ADD917D}" type="slidenum">
              <a:rPr lang="el-GR" smtClean="0"/>
              <a:pPr eaLnBrk="1" hangingPunct="1"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3D846B-F872-4E64-AF18-1491E9015E94}" type="slidenum">
              <a:rPr lang="el-GR" smtClean="0"/>
              <a:pPr eaLnBrk="1" hangingPunct="1"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FA26D1-D9CC-48DC-84B8-6BCE2911AAE3}" type="slidenum">
              <a:rPr lang="el-GR" smtClean="0"/>
              <a:pPr eaLnBrk="1" hangingPunct="1"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C3C59C-CEB5-4FED-B0E2-A66D577BF034}" type="slidenum">
              <a:rPr lang="el-GR" smtClean="0"/>
              <a:pPr eaLnBrk="1" hangingPunct="1"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2F53D4-ECB6-4F03-9B20-976A30C07799}" type="slidenum">
              <a:rPr lang="el-GR" smtClean="0"/>
              <a:pPr eaLnBrk="1" hangingPunct="1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E7C857-6B1C-41A6-A223-62225AE78AF5}" type="slidenum">
              <a:rPr lang="el-GR" smtClean="0"/>
              <a:pPr eaLnBrk="1" hangingPunct="1"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2E046-E192-4525-A1ED-25DB04CC00D3}" type="slidenum">
              <a:rPr lang="el-GR" smtClean="0"/>
              <a:pPr eaLnBrk="1" hangingPunct="1"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687A62-7F99-4F88-9FF1-4C7A248B5137}" type="slidenum">
              <a:rPr lang="el-GR" smtClean="0"/>
              <a:pPr eaLnBrk="1" hangingPunct="1"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58975-7390-4A08-A840-587A4A5472A3}" type="slidenum">
              <a:rPr lang="el-GR" smtClean="0"/>
              <a:pPr eaLnBrk="1" hangingPunct="1"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9AD4FB-C84D-4844-B86D-17B2279FA52E}" type="slidenum">
              <a:rPr lang="el-GR" smtClean="0"/>
              <a:pPr eaLnBrk="1" hangingPunct="1"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A8C7E-D24E-4AF1-9A9E-9FC87F447FC3}" type="slidenum">
              <a:rPr lang="el-GR" smtClean="0"/>
              <a:pPr eaLnBrk="1" hangingPunct="1"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1E0FF-866A-4BA0-8034-53F9770C58CF}" type="slidenum">
              <a:rPr lang="el-GR" smtClean="0"/>
              <a:pPr eaLnBrk="1" hangingPunct="1"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89F09-BEAD-45DB-A8E8-93B981E45281}" type="slidenum">
              <a:rPr lang="el-GR" smtClean="0"/>
              <a:pPr eaLnBrk="1" hangingPunct="1"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142AB-F125-4F5A-B8A2-E39EBA061D1C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22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772869-AFB3-4284-93E7-C33AA64A0FF6}" type="slidenum">
              <a:rPr lang="el-GR" smtClean="0"/>
              <a:pPr eaLnBrk="1" hangingPunct="1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08B3-B636-11D1-FC45-82B403C1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BCEB65-F978-2633-760F-5759BE79B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8D6AEE-FBF9-2DE4-DDC6-2C06B8CDC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FFD734-EFC2-B4A4-9A01-AE4BBCF28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25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CFCD3D-82F4-4D5C-A642-22166E1FD5BE}" type="slidenum">
              <a:rPr lang="el-GR" smtClean="0"/>
              <a:pPr eaLnBrk="1" hangingPunct="1"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56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E29D7-2E53-4066-9E42-E0E1362B30BF}" type="slidenum">
              <a:rPr lang="el-GR" smtClean="0"/>
              <a:pPr eaLnBrk="1" hangingPunct="1"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69048-90A3-4F01-995F-EF7BEA964EDE}" type="slidenum">
              <a:rPr lang="el-GR" smtClean="0"/>
              <a:pPr eaLnBrk="1" hangingPunct="1"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63A5-C8C1-4E60-A0E6-D5E5C5AC67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81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B38F-7D5C-4A31-8960-FF27877D4E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7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E54E-D3CD-4A78-A801-F98D8ABCBC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55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9DE8-48F0-45F5-B99F-C47B8907B7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5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6680-844D-445A-94A0-538EF17F7D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8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8056-FC52-40F0-BEDC-49DFF7A048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E115-A2AF-43FA-B0C0-37EA0C2ACA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98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0B5F-9333-4D6C-8A2A-8E1FA05102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5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418C-4F04-4E72-8051-BAADE91E90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69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DF82-5F55-45F9-BF2A-2D4D09655E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5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22B5-4000-42C4-8105-9996F5E295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2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FB10DB7-8CA3-47A8-8190-77AD481E7F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2" name="Picture 20" descr="chalc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989138"/>
            <a:ext cx="25987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2" descr="clethrionomys-glareolus-130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94225"/>
            <a:ext cx="25558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4" descr="_MG_26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21872" r="14581"/>
          <a:stretch>
            <a:fillRect/>
          </a:stretch>
        </p:blipFill>
        <p:spPr bwMode="auto">
          <a:xfrm>
            <a:off x="0" y="4581525"/>
            <a:ext cx="28432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25" descr="hyla arborea 3"/>
          <p:cNvPicPr>
            <a:picLocks noChangeAspect="1" noChangeArrowheads="1"/>
          </p:cNvPicPr>
          <p:nvPr/>
        </p:nvPicPr>
        <p:blipFill>
          <a:blip r:embed="rId6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6150" y="765175"/>
            <a:ext cx="7561263" cy="492443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600" dirty="0">
                <a:solidFill>
                  <a:srgbClr val="800000"/>
                </a:solidFill>
              </a:rPr>
              <a:t>Πανίδα της Ελλάδας</a:t>
            </a:r>
            <a:endParaRPr lang="el-GR" sz="2600" b="1" dirty="0">
              <a:solidFill>
                <a:srgbClr val="8000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35796" y="5622339"/>
            <a:ext cx="3672408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l-GR" sz="2400" b="1" dirty="0">
                <a:solidFill>
                  <a:srgbClr val="800000"/>
                </a:solidFill>
              </a:rPr>
              <a:t>Γεώργιος Μήτσαινας</a:t>
            </a:r>
          </a:p>
          <a:p>
            <a:pPr algn="ctr" fontAlgn="base">
              <a:spcAft>
                <a:spcPct val="0"/>
              </a:spcAft>
            </a:pPr>
            <a:r>
              <a:rPr lang="el-GR" sz="2400" b="1" dirty="0">
                <a:solidFill>
                  <a:srgbClr val="800000"/>
                </a:solidFill>
              </a:rPr>
              <a:t>Λέκτορας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17987" y="2512928"/>
            <a:ext cx="399021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Aft>
                <a:spcPct val="0"/>
              </a:spcAft>
            </a:pP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Βιοποικιλότητα Ελληνικής Πανίδας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>
              <a:lnSpc>
                <a:spcPct val="125000"/>
              </a:lnSpc>
              <a:spcAft>
                <a:spcPct val="0"/>
              </a:spcAft>
            </a:pP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Κόκκινα Βιβλία</a:t>
            </a:r>
            <a:r>
              <a:rPr lang="el-GR" sz="280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IUCN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Δεύτερο Κόκκινο Βιβλίο για την ελληνική πανίδα</a:t>
            </a:r>
            <a:endParaRPr lang="el-GR" sz="2400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>
                <a:solidFill>
                  <a:schemeClr val="accent2"/>
                </a:solidFill>
              </a:rPr>
              <a:t>Συνοπτικά στοιχεία: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23850" y="2696294"/>
            <a:ext cx="3240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171 είδη </a:t>
            </a:r>
            <a:r>
              <a:rPr lang="el-GR" dirty="0" err="1">
                <a:solidFill>
                  <a:schemeClr val="accent2"/>
                </a:solidFill>
              </a:rPr>
              <a:t>Σπονδυλοζώων</a:t>
            </a:r>
            <a:r>
              <a:rPr lang="el-GR" dirty="0">
                <a:solidFill>
                  <a:schemeClr val="accent2"/>
                </a:solidFill>
              </a:rPr>
              <a:t> εντάσσονται σε κάποια κατηγορία κινδύνου (40,52%).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395536" y="5173662"/>
            <a:ext cx="3240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297 είδη Ασπόνδυλων εντάσσονται σε κατηγορία κινδύνου (50,25%).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42346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4173280"/>
              </p:ext>
            </p:extLst>
          </p:nvPr>
        </p:nvGraphicFramePr>
        <p:xfrm>
          <a:off x="4600645" y="1916832"/>
          <a:ext cx="4535488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42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645" y="1916832"/>
                        <a:ext cx="4535488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203317"/>
              </p:ext>
            </p:extLst>
          </p:nvPr>
        </p:nvGraphicFramePr>
        <p:xfrm>
          <a:off x="4640333" y="4405312"/>
          <a:ext cx="44958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5" imgW="4905375" imgH="2676525" progId="Excel.Chart.8">
                  <p:embed/>
                </p:oleObj>
              </mc:Choice>
              <mc:Fallback>
                <p:oleObj name="Γράφημα" r:id="rId5" imgW="4905375" imgH="2676525" progId="Excel.Chart.8">
                  <p:embed/>
                  <p:pic>
                    <p:nvPicPr>
                      <p:cNvPr id="142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333" y="4405312"/>
                        <a:ext cx="44958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  <p:bldP spid="142345" grpId="0"/>
      <p:bldOleChart spid="142346" grpId="0"/>
      <p:bldOleChart spid="142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Συνοπτικά στοιχεία του 2</a:t>
            </a:r>
            <a:r>
              <a:rPr lang="el-GR" sz="2800" baseline="30000" dirty="0">
                <a:solidFill>
                  <a:srgbClr val="800000"/>
                </a:solidFill>
              </a:rPr>
              <a:t>ου</a:t>
            </a:r>
            <a:r>
              <a:rPr lang="el-GR" sz="2800" dirty="0">
                <a:solidFill>
                  <a:srgbClr val="800000"/>
                </a:solidFill>
              </a:rPr>
              <a:t> Κόκκινου Βιβλίου</a:t>
            </a:r>
            <a:endParaRPr lang="el-GR" dirty="0"/>
          </a:p>
        </p:txBody>
      </p:sp>
      <p:pic>
        <p:nvPicPr>
          <p:cNvPr id="36871" name="Picture 7" descr="F:\1.Πανεπιστήμιο\Διδασκαλία\2.Μεταπτυχιακά\2014-2015\Εκτίμηση Βιοποικιλότητας και Βιοπαρακολούθηση Ειδών &amp; Οικοτόπων\source files\2η παράδοση\Συνοπτικά στοιχεία 2ου βιβλίου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7992888" cy="41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551056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dirty="0">
                <a:solidFill>
                  <a:schemeClr val="accent2"/>
                </a:solidFill>
              </a:rPr>
              <a:t>Αριθμός και ποσοστό ειδών των επιμέρους ζωικών ομάδων ανά κατηγορία </a:t>
            </a:r>
            <a:r>
              <a:rPr lang="en-US" dirty="0">
                <a:solidFill>
                  <a:schemeClr val="accent2"/>
                </a:solidFill>
              </a:rPr>
              <a:t>IUCN</a:t>
            </a:r>
            <a:r>
              <a:rPr lang="el-GR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Συνοπτικά στοιχεία του 2</a:t>
            </a:r>
            <a:r>
              <a:rPr lang="el-GR" sz="2800" baseline="30000" dirty="0">
                <a:solidFill>
                  <a:srgbClr val="800000"/>
                </a:solidFill>
              </a:rPr>
              <a:t>ου</a:t>
            </a:r>
            <a:r>
              <a:rPr lang="el-GR" sz="2800" dirty="0">
                <a:solidFill>
                  <a:srgbClr val="800000"/>
                </a:solidFill>
              </a:rPr>
              <a:t> Κόκκινου Βιβλίου</a:t>
            </a:r>
            <a:endParaRPr lang="el-G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5510560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dirty="0">
                <a:solidFill>
                  <a:schemeClr val="accent2"/>
                </a:solidFill>
              </a:rPr>
              <a:t>Κατανομή  των αξιολογημένων </a:t>
            </a:r>
            <a:r>
              <a:rPr lang="en-US" dirty="0">
                <a:solidFill>
                  <a:schemeClr val="accent2"/>
                </a:solidFill>
              </a:rPr>
              <a:t>taxa </a:t>
            </a:r>
            <a:r>
              <a:rPr lang="el-GR" dirty="0">
                <a:solidFill>
                  <a:schemeClr val="accent2"/>
                </a:solidFill>
              </a:rPr>
              <a:t>σε κατηγορίες κινδύνου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87042" name="Picture 2" descr="F:\1.Πανεπιστήμιο\Διδασκαλία\2.Μεταπτυχιακά\2014-2015\Εκτίμηση Βιοποικιλότητας και Βιοπαρακολούθηση Ειδών &amp; Οικοτόπων\source files\2η παράδοση\Συνοπτικά στοιχεία 2ου βιβλίου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0" y="1700808"/>
            <a:ext cx="80646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520" y="476250"/>
            <a:ext cx="8568630" cy="477054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500" dirty="0">
                <a:solidFill>
                  <a:srgbClr val="800000"/>
                </a:solidFill>
              </a:rPr>
              <a:t>Συγκριτικά στοιχεία σε σχέση με διεθνές αξιολογήσεις</a:t>
            </a:r>
            <a:endParaRPr lang="el-GR" sz="2500" dirty="0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32147" y="2482810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61%</a:t>
            </a:r>
            <a:r>
              <a:rPr lang="el-GR" dirty="0">
                <a:solidFill>
                  <a:schemeClr val="accent2"/>
                </a:solidFill>
              </a:rPr>
              <a:t> των ειδών που κατατάσσονται στην Ελλάδα ως </a:t>
            </a:r>
            <a:r>
              <a:rPr lang="en-US" dirty="0">
                <a:solidFill>
                  <a:srgbClr val="800000"/>
                </a:solidFill>
              </a:rPr>
              <a:t>CR</a:t>
            </a:r>
            <a:r>
              <a:rPr lang="el-GR" dirty="0">
                <a:solidFill>
                  <a:schemeClr val="accent2"/>
                </a:solidFill>
              </a:rPr>
              <a:t>,  έχουν διεθνώς αξιολογηθεί σε χαμηλότερη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1334095"/>
            <a:ext cx="82439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Γενικά, καταγράφεται μία τάση κατάταξης των ελληνικών πληθυσμών των ειδών που αξιολογήθηκαν σε υψηλότερη κατηγορία κινδύνου, σε σχέση με τις διεθνείς αξιολογήσεις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2147" y="3354526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52%</a:t>
            </a:r>
            <a:r>
              <a:rPr lang="el-GR" dirty="0">
                <a:solidFill>
                  <a:schemeClr val="accent2"/>
                </a:solidFill>
              </a:rPr>
              <a:t> των ειδών που κατατάσσονται στην Ελλάδα ως </a:t>
            </a:r>
            <a:r>
              <a:rPr lang="el-GR" dirty="0">
                <a:solidFill>
                  <a:srgbClr val="800000"/>
                </a:solidFill>
              </a:rPr>
              <a:t>ΕΝ</a:t>
            </a:r>
            <a:r>
              <a:rPr lang="el-GR" dirty="0">
                <a:solidFill>
                  <a:schemeClr val="accent2"/>
                </a:solidFill>
              </a:rPr>
              <a:t>,  έχουν διεθνώς αξιολογηθεί σε χαμηλότερη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2147" y="4226242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55%</a:t>
            </a:r>
            <a:r>
              <a:rPr lang="el-GR" dirty="0">
                <a:solidFill>
                  <a:schemeClr val="accent2"/>
                </a:solidFill>
              </a:rPr>
              <a:t> των ειδών που κατατάσσονται στην Ελλάδα ως </a:t>
            </a:r>
            <a:r>
              <a:rPr lang="en-US" dirty="0">
                <a:solidFill>
                  <a:srgbClr val="800000"/>
                </a:solidFill>
              </a:rPr>
              <a:t>VU</a:t>
            </a: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δεν εντάσσονται διεθνώς σε κάποια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2147" y="5097958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Υπάρχουν και είδη που φαίνεται ότι βρίσκονται σε καλύτερη κατάσταση στην Ελλάδα από </a:t>
            </a:r>
            <a:r>
              <a:rPr lang="el-GR" dirty="0" err="1">
                <a:solidFill>
                  <a:schemeClr val="accent2"/>
                </a:solidFill>
              </a:rPr>
              <a:t>ό,τι</a:t>
            </a:r>
            <a:r>
              <a:rPr lang="el-GR" dirty="0">
                <a:solidFill>
                  <a:schemeClr val="accent2"/>
                </a:solidFill>
              </a:rPr>
              <a:t> στην υπόλοιπη Ευρώπη, π.χ. η </a:t>
            </a:r>
            <a:r>
              <a:rPr lang="el-GR" dirty="0" err="1">
                <a:solidFill>
                  <a:schemeClr val="accent2"/>
                </a:solidFill>
              </a:rPr>
              <a:t>γραικοχελώνα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Testudo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graeca</a:t>
            </a:r>
            <a:r>
              <a:rPr lang="el-GR" i="1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68313" y="366236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Κύρια αίτια: υπεραλίευση, καταστροφή ενδιαιτημάτων, λόγω ρύπανσης ή ανθρώπινης παρέμβασης, τυχαία σύλληψη.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68313" y="459898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Στο νέο κόκκινο βιβλίο αξιολογούνται για πρώτη φορά μόλις 15 είδη (3,2% του συνόλου).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68313" y="274478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Σημαντική κάμψη των ιχθυοαποθεμάτων κατά τα τελευταία 20 έτη.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820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476 είδη ψαριών καταγεγραμμένα στις ελληνικές θάλασσες (79% Μεσογείου).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10163"/>
            <a:ext cx="2627312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  <p:bldP spid="145414" grpId="0"/>
      <p:bldP spid="145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Ψάρια της θάλασσας</a:t>
            </a:r>
            <a:endParaRPr lang="el-GR" dirty="0"/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24000"/>
            <a:ext cx="6551613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Carcharias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taurus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Ταυροκαρχαρίας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r>
              <a:rPr lang="el-GR" sz="2000" dirty="0">
                <a:solidFill>
                  <a:schemeClr val="accent2"/>
                </a:solidFill>
              </a:rPr>
              <a:t> στη Μεσόγειο</a:t>
            </a:r>
            <a:endParaRPr lang="en-GB" sz="2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Mobula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mobular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Διαβολόψαρο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Κινδυνεύον (ΕΝ)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60463"/>
            <a:ext cx="64087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της θάλασσας</a:t>
            </a:r>
            <a:endParaRPr lang="el-GR"/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Alopias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vulpinus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Αλεπόσκυλο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r>
              <a:rPr lang="el-GR" sz="2000" dirty="0">
                <a:solidFill>
                  <a:schemeClr val="accent2"/>
                </a:solidFill>
              </a:rPr>
              <a:t>-Κινδυνεύον (ΕΝ)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7763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  <a:endParaRPr lang="el-GR"/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68313" y="3284538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 ποιότητας υδάτων, συρρίκνωση (ανομβρία,  </a:t>
            </a:r>
            <a:r>
              <a:rPr lang="el-GR" dirty="0" err="1">
                <a:solidFill>
                  <a:schemeClr val="accent2"/>
                </a:solidFill>
              </a:rPr>
              <a:t>υπεράντληση</a:t>
            </a:r>
            <a:r>
              <a:rPr lang="el-GR" dirty="0">
                <a:solidFill>
                  <a:schemeClr val="accent2"/>
                </a:solidFill>
              </a:rPr>
              <a:t>) ή κατακερματισμός (φράγματα) ενδιαιτημάτων, διαθέσιμη τροφή κ.λπ.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68313" y="274478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54 είδη (37,4%) εντάσσονται σε κάποια κατηγορία κινδύνου.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20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154 είδη ψαριών καταγεγραμμένα στα γλυκά νερά της Ελλάδας.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125 είδη αυτόχθονα και 84 ενδημικά (54%).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2195513" y="418147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566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18147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7785" y="1333501"/>
            <a:ext cx="820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Σύμφωνα με ΚΒΑΖΕ (2009):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  <p:bldP spid="156677" grpId="0"/>
      <p:bldP spid="156678" grpId="0"/>
      <p:bldP spid="156680" grpId="0"/>
      <p:bldOleChart spid="15668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Valencia </a:t>
            </a:r>
            <a:r>
              <a:rPr lang="en-US" sz="2000" i="1" dirty="0" err="1">
                <a:solidFill>
                  <a:schemeClr val="accent2"/>
                </a:solidFill>
              </a:rPr>
              <a:t>letourneuxi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Ζουρνάς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"/>
          <a:stretch>
            <a:fillRect/>
          </a:stretch>
        </p:blipFill>
        <p:spPr bwMode="auto">
          <a:xfrm>
            <a:off x="895350" y="1543050"/>
            <a:ext cx="7421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Βαλκανική Χερσόνησος</a:t>
            </a:r>
            <a:endParaRPr lang="el-GR"/>
          </a:p>
        </p:txBody>
      </p:sp>
      <p:pic>
        <p:nvPicPr>
          <p:cNvPr id="130051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Έχει αποτελέσει σημαντικό καταφύγιο κατά τις παγετώδεις περιόδους του Τεταρτογενούς.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68313" y="3778250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Διαθέτει γεωγραφικό ανάγλυφο που διαφέρει από εκείνο των υπολοίπων καταφυγίων.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68313" y="4787900"/>
            <a:ext cx="48958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Αποτελεί ‘σταυροδρόμι’ μεταξύ Ευρώπης και Μικράς Ασίας-Μέσης Ανατολής.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68313" y="1743075"/>
            <a:ext cx="4895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sz="2000">
                <a:solidFill>
                  <a:schemeClr val="accent2"/>
                </a:solidFill>
              </a:rPr>
              <a:t> </a:t>
            </a:r>
            <a:r>
              <a:rPr lang="el-GR">
                <a:solidFill>
                  <a:schemeClr val="accent2"/>
                </a:solidFill>
              </a:rPr>
              <a:t>Περιλαμβάνει σημαντικότατα κέντρα βιο-ποικιλότητας της Ευρώπης (</a:t>
            </a:r>
            <a:r>
              <a:rPr lang="en-GB">
                <a:solidFill>
                  <a:schemeClr val="accent2"/>
                </a:solidFill>
              </a:rPr>
              <a:t>hotspots)</a:t>
            </a:r>
            <a:r>
              <a:rPr lang="el-GR">
                <a:solidFill>
                  <a:schemeClr val="accent2"/>
                </a:solidFill>
              </a:rPr>
              <a:t> με υψηλότατα επίπεδα ενδημισμού.</a:t>
            </a:r>
            <a:endParaRPr lang="en-GB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4" grpId="0"/>
      <p:bldP spid="130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Ψάρια εσωτερικών υδάτων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Salmo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farioides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Ιονική Πέστροφα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985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Αμφίβια</a:t>
            </a:r>
            <a:endParaRPr lang="el-GR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68313" y="3175000"/>
            <a:ext cx="8064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υποβάθμιση/καταστροφή ενδιαιτημάτων και αναπαραγωγικών θέσεων, είτε λόγω κλιματικής αλλαγής, είτε λόγω ανθρώπινων δραστηριοτήτων.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</a:t>
            </a: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9 είδη (41%) εντάσσονται σε κάποια κατηγορία κινδύνου.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22 (26) είδη αμφιβίων επί συνόλου 64 ευρωπαϊκών. Ένα ξενικό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68313" y="17367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3 είδη ενδημικά.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60776" name="Object 8"/>
          <p:cNvGraphicFramePr>
            <a:graphicFrameLocks noChangeAspect="1"/>
          </p:cNvGraphicFramePr>
          <p:nvPr/>
        </p:nvGraphicFramePr>
        <p:xfrm>
          <a:off x="2119313" y="4077072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60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077072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Πλουσιότερες περιοχές: Μακεδονία – Ήπειρος – Θράκη.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2" grpId="0"/>
      <p:bldP spid="160773" grpId="0"/>
      <p:bldP spid="160774" grpId="0"/>
      <p:bldOleChart spid="160776" grpId="0"/>
      <p:bldP spid="1607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Bombina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bombina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Κοκκινομπομπίνα</a:t>
            </a:r>
            <a:r>
              <a:rPr lang="el-GR" sz="2000" dirty="0">
                <a:solidFill>
                  <a:schemeClr val="accent2"/>
                </a:solidFill>
              </a:rPr>
              <a:t> – Κινδυνεύον (ΕΝ)-ΝΕ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39433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Lyciasalamandra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luschani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>
                <a:solidFill>
                  <a:schemeClr val="accent2"/>
                </a:solidFill>
              </a:rPr>
              <a:t>Νυφίτσα – </a:t>
            </a:r>
            <a:r>
              <a:rPr lang="el-GR" sz="2000" dirty="0">
                <a:solidFill>
                  <a:schemeClr val="accent2"/>
                </a:solidFill>
              </a:rPr>
              <a:t>Τρωτό (</a:t>
            </a:r>
            <a:r>
              <a:rPr lang="en-US" sz="2000" dirty="0">
                <a:solidFill>
                  <a:schemeClr val="accent2"/>
                </a:solidFill>
              </a:rPr>
              <a:t>VU)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2821" name="Picture 5" descr="DSC_0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105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Ichthyosaura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alpestris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Αλπικός Τρίτωνας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l-GR" sz="2000" dirty="0">
                <a:solidFill>
                  <a:schemeClr val="accent2"/>
                </a:solidFill>
              </a:rPr>
              <a:t>– Τρωτό (Κινδυνεύον</a:t>
            </a:r>
            <a:r>
              <a:rPr lang="en-US" sz="2000" dirty="0">
                <a:solidFill>
                  <a:schemeClr val="accent2"/>
                </a:solidFill>
              </a:rPr>
              <a:t> (EN)</a:t>
            </a:r>
            <a:r>
              <a:rPr lang="el-GR" sz="2000" dirty="0">
                <a:solidFill>
                  <a:schemeClr val="accent2"/>
                </a:solidFill>
              </a:rPr>
              <a:t> στην Πελοπόννησο) -ΝΤ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3845" name="Picture 5" descr="mesotriton-alpestris8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914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 err="1">
                <a:solidFill>
                  <a:srgbClr val="800000"/>
                </a:solidFill>
              </a:rPr>
              <a:t>Λισσαμφίβια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  <a:endParaRPr lang="el-GR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68313" y="3175000"/>
            <a:ext cx="8064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Κύρια αίτια: ρύπανση, περιορισμένη εξάπλωση, φυσικές καταστροφές (π.χ. πυρκαγιές), παράνομες συλλογές-καταδίωξη-εμπόριο, τυχαία θνησιμότητα, ανθρωπογενής όχληση.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68313" y="27082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18 είδη (28%) εντάσσονται σε κάποια κατηγορία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64 (75) είδη ερπετών στην Ελλάδα (υψηλός, συγκριτικά, αριθμός).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68313" y="17367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9 (10) είδη ενδημικά, 4 εκ των οποίων στην Πελοπόννησο.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468313" y="2239963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Για πολλά είδη, η Ελλάδα αποτελεί όριο εξάπλωσης.</a:t>
            </a:r>
            <a:endParaRPr lang="en-GB">
              <a:solidFill>
                <a:schemeClr val="accent2"/>
              </a:solidFill>
            </a:endParaRPr>
          </a:p>
        </p:txBody>
      </p:sp>
      <p:graphicFrame>
        <p:nvGraphicFramePr>
          <p:cNvPr id="164874" name="Object 10"/>
          <p:cNvGraphicFramePr>
            <a:graphicFrameLocks noChangeAspect="1"/>
          </p:cNvGraphicFramePr>
          <p:nvPr/>
        </p:nvGraphicFramePr>
        <p:xfrm>
          <a:off x="2119313" y="4208463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64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208463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2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OleChart spid="1648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185863" y="5589588"/>
            <a:ext cx="2378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Κρήτη, Χίος, Σάμος – Κινδυνεύον (ΕΝ) -ΝΕ</a:t>
            </a:r>
            <a:endParaRPr lang="el-GR" sz="20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1052513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>
                <a:solidFill>
                  <a:schemeClr val="accent2"/>
                </a:solidFill>
                <a:latin typeface="Times New Roman" pitchFamily="18" charset="0"/>
              </a:rPr>
              <a:t>Chamaeleo chamaeleon - </a:t>
            </a:r>
            <a:r>
              <a:rPr lang="el-GR" sz="2000" u="sng">
                <a:solidFill>
                  <a:schemeClr val="accent2"/>
                </a:solidFill>
                <a:latin typeface="Times New Roman" pitchFamily="18" charset="0"/>
              </a:rPr>
              <a:t>Χαμαιλεόντας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211638" y="566102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όνο ΝΔ Πελοπόννησος – Κρισίμως Κινδυνεύον (</a:t>
            </a:r>
            <a:r>
              <a:rPr lang="en-US" sz="2000" i="1" u="sng" dirty="0">
                <a:solidFill>
                  <a:schemeClr val="accent2"/>
                </a:solidFill>
                <a:latin typeface="Times New Roman" pitchFamily="18" charset="0"/>
              </a:rPr>
              <a:t>CR)</a:t>
            </a:r>
            <a:r>
              <a:rPr lang="el-GR" sz="2000" i="1" u="sng" dirty="0">
                <a:solidFill>
                  <a:schemeClr val="accent2"/>
                </a:solidFill>
                <a:latin typeface="Times New Roman" pitchFamily="18" charset="0"/>
              </a:rPr>
              <a:t>-ΝΕ</a:t>
            </a:r>
            <a:endParaRPr lang="el-GR" sz="20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357688" y="1052513"/>
            <a:ext cx="395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i="1" u="sng">
                <a:solidFill>
                  <a:schemeClr val="accent2"/>
                </a:solidFill>
                <a:latin typeface="Times New Roman" pitchFamily="18" charset="0"/>
              </a:rPr>
              <a:t>Chamaeleo africanus – </a:t>
            </a:r>
            <a:r>
              <a:rPr lang="el-GR" sz="2000" i="1" u="sng">
                <a:solidFill>
                  <a:schemeClr val="accent2"/>
                </a:solidFill>
                <a:latin typeface="Times New Roman" pitchFamily="18" charset="0"/>
              </a:rPr>
              <a:t>Αφρικανικός </a:t>
            </a:r>
            <a:r>
              <a:rPr lang="el-GR" sz="2000" u="sng">
                <a:solidFill>
                  <a:schemeClr val="accent2"/>
                </a:solidFill>
                <a:latin typeface="Times New Roman" pitchFamily="18" charset="0"/>
              </a:rPr>
              <a:t>Χαμαιλεόντας</a:t>
            </a:r>
          </a:p>
        </p:txBody>
      </p:sp>
      <p:pic>
        <p:nvPicPr>
          <p:cNvPr id="167943" name="Picture 7" descr="Chame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816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8" descr="Chamel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10527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  <p:bldP spid="167940" grpId="0"/>
      <p:bldP spid="167941" grpId="0"/>
      <p:bldP spid="1679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Macrovipera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schweitzeri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Οχιά της Μήλου – Ενδημικό – Κινδυνεύον </a:t>
            </a:r>
            <a:r>
              <a:rPr lang="en-US" sz="2000" dirty="0">
                <a:solidFill>
                  <a:schemeClr val="accent2"/>
                </a:solidFill>
              </a:rPr>
              <a:t>(EN)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68965" name="Picture 5" descr="macrovip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196975"/>
            <a:ext cx="705008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Ερπετά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Trachemys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scripta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Ξενικό είδος, ένα από τα 100 πιο </a:t>
            </a:r>
            <a:r>
              <a:rPr lang="el-GR" sz="2000" dirty="0" err="1">
                <a:solidFill>
                  <a:schemeClr val="accent2"/>
                </a:solidFill>
              </a:rPr>
              <a:t>χωροκατακτητικά</a:t>
            </a:r>
            <a:r>
              <a:rPr lang="el-GR" sz="2000" dirty="0">
                <a:solidFill>
                  <a:schemeClr val="accent2"/>
                </a:solidFill>
              </a:rPr>
              <a:t> είδη παγκοσμίως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1015" name="Picture 7" descr="P521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4801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  <a:endParaRPr lang="el-GR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468313" y="323373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Κύρια αίτια: Υποβάθμιση/απώλεια ενδιαιτημάτων, φυτοφάρμακα, όχληση, κυνήγι, μικρό μέγεθος πληθυσμού, τροφικές ελλείψεις κ.ά.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0645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442 είδη πτηνών στην Ελλάδα, εκ των οποίων τα 242 αναπαράγονται τακτικά.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468313" y="1874236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62 είδη (14%) εντάσσονται σε κάποια κατηγορία κινδύνου. Ένα εκλιπόν.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68313" y="2556478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Για 31 από τα παραπάνω είδη, οι τάσεις είναι αρνητικές έως πολύ αρνητικές.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2119313" y="414972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69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14972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9" grpId="0"/>
      <p:bldP spid="169990" grpId="0"/>
      <p:bldP spid="169991" grpId="0"/>
      <p:bldOleChart spid="1699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Βιοποικιλότητα Ελληνικής Πανίδας</a:t>
            </a:r>
            <a:endParaRPr lang="el-GR"/>
          </a:p>
        </p:txBody>
      </p:sp>
      <p:pic>
        <p:nvPicPr>
          <p:cNvPr id="4099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68313" y="2828925"/>
            <a:ext cx="489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30-50.000 είδη πανίδας, περίπου τα μισά από αυτά που απαντώνται στην Ευρώπη. Αρθρόποδα: 92% του συνόλου.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68313" y="4149725"/>
            <a:ext cx="4895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3.956 ενδημικά είδη ξηράς και γλυκών νερών (17,1%).</a:t>
            </a:r>
            <a:endParaRPr lang="en-GB" dirty="0">
              <a:solidFill>
                <a:schemeClr val="accent2"/>
              </a:solidFill>
            </a:endParaRPr>
          </a:p>
          <a:p>
            <a:pPr algn="just" eaLnBrk="1" hangingPunct="1">
              <a:buFontTx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68313" y="5062538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Μεγαλύτερο ποσοστό ενδημικών ειδών ψαριών γλυκού νερού στη Μεσόγειο.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4895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Πλουσιότατη βιοποικιλότητα, από τις υψηλότερες σε μεσογειακό και ευρωπαϊκό επίπεδο.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6804025" y="3500438"/>
            <a:ext cx="1655763" cy="15843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  <p:bldP spid="141318" grpId="0"/>
      <p:bldP spid="141319" grpId="0"/>
      <p:bldP spid="1413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Gypaetus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barbatus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Γυπαετός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2037" name="Picture 5" descr="Gypae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6975"/>
            <a:ext cx="320198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15516" y="6125234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Neophron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percnopterus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Ασπροπάρης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3061" name="Picture 5" descr="706px-Neophron_percnopte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616575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Πτηνά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Phasianus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colchicus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>
                <a:solidFill>
                  <a:schemeClr val="accent2"/>
                </a:solidFill>
              </a:rPr>
              <a:t>Φασιανός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n-US" sz="2000" dirty="0">
                <a:solidFill>
                  <a:schemeClr val="accent2"/>
                </a:solidFill>
              </a:rPr>
              <a:t> (CR)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4085" name="Picture 5" descr="phasi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41438"/>
            <a:ext cx="56896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  <a:endParaRPr lang="el-GR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611981" y="2716213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Κύρια αίτια: Κατάτμηση/υποβάθμιση ενδιαιτημάτων, κυνήγι, φυσικές καταστροφές (π.χ. πυρκαγιές), διαθέσιμη τροφή, δηλητηριασμένα δολώματα, υβριδισμός κ.ά.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40544" y="11969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115 (120) είδη θηλαστικών στην Ελλάδα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540544" y="1819276"/>
            <a:ext cx="8135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29 είδη (25%) εντάσσονται σε κάποια κατηγορία κινδύνου. 20 είδη, κυρίως χειρόπτερα, είναι ανεπαρκώς γνωστά.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175112" name="Object 8"/>
          <p:cNvGraphicFramePr>
            <a:graphicFrameLocks noChangeAspect="1"/>
          </p:cNvGraphicFramePr>
          <p:nvPr/>
        </p:nvGraphicFramePr>
        <p:xfrm>
          <a:off x="2124075" y="3933825"/>
          <a:ext cx="49053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Γράφημα" r:id="rId3" imgW="4905375" imgH="2676525" progId="Excel.Chart.8">
                  <p:embed/>
                </p:oleObj>
              </mc:Choice>
              <mc:Fallback>
                <p:oleObj name="Γράφημα" r:id="rId3" imgW="4905375" imgH="2676525" progId="Excel.Chart.8">
                  <p:embed/>
                  <p:pic>
                    <p:nvPicPr>
                      <p:cNvPr id="175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33825"/>
                        <a:ext cx="4905375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/>
      <p:bldP spid="175108" grpId="0"/>
      <p:bldP spid="175109" grpId="0"/>
      <p:bldOleChart spid="1751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Lynx </a:t>
            </a:r>
            <a:r>
              <a:rPr lang="en-US" sz="2000" i="1" dirty="0" err="1">
                <a:solidFill>
                  <a:schemeClr val="accent2"/>
                </a:solidFill>
              </a:rPr>
              <a:t>lynx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Λύγκας</a:t>
            </a:r>
            <a:r>
              <a:rPr lang="el-GR" sz="2000" dirty="0">
                <a:solidFill>
                  <a:schemeClr val="accent2"/>
                </a:solidFill>
              </a:rPr>
              <a:t> – Κρισίμως </a:t>
            </a:r>
            <a:r>
              <a:rPr lang="el-GR" sz="2000" dirty="0" err="1">
                <a:solidFill>
                  <a:schemeClr val="accent2"/>
                </a:solidFill>
              </a:rPr>
              <a:t>κινδυνεύον</a:t>
            </a:r>
            <a:r>
              <a:rPr lang="el-GR" sz="2000" dirty="0">
                <a:solidFill>
                  <a:schemeClr val="accent2"/>
                </a:solidFill>
              </a:rPr>
              <a:t> (</a:t>
            </a:r>
            <a:r>
              <a:rPr lang="en-US" sz="2000" dirty="0">
                <a:solidFill>
                  <a:schemeClr val="accent2"/>
                </a:solidFill>
              </a:rPr>
              <a:t>CR)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29700" name="Picture 5" descr="399px-Lynx_lynx_po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125538"/>
            <a:ext cx="31654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Micromys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minutus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Νανοποντικός</a:t>
            </a:r>
            <a:r>
              <a:rPr lang="el-GR" sz="2000" dirty="0">
                <a:solidFill>
                  <a:schemeClr val="accent2"/>
                </a:solidFill>
              </a:rPr>
              <a:t> 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r>
              <a:rPr lang="el-GR" sz="2000">
                <a:solidFill>
                  <a:schemeClr val="accent2"/>
                </a:solidFill>
              </a:rPr>
              <a:t>-ΝΕ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177157" name="Picture 5" descr="micromys minu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2845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Θηλαστικά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68313" y="5967413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Spermophilus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citellus</a:t>
            </a:r>
            <a:r>
              <a:rPr lang="en-US" sz="2000" dirty="0">
                <a:solidFill>
                  <a:schemeClr val="accent2"/>
                </a:solidFill>
              </a:rPr>
              <a:t> – </a:t>
            </a:r>
            <a:r>
              <a:rPr lang="el-GR" sz="2000" dirty="0" err="1">
                <a:solidFill>
                  <a:schemeClr val="accent2"/>
                </a:solidFill>
              </a:rPr>
              <a:t>Λαγόγυρος</a:t>
            </a:r>
            <a:r>
              <a:rPr lang="el-GR" sz="2000" dirty="0">
                <a:solidFill>
                  <a:schemeClr val="accent2"/>
                </a:solidFill>
              </a:rPr>
              <a:t> – Τρωτό</a:t>
            </a:r>
            <a:r>
              <a:rPr lang="en-US" sz="2000" dirty="0">
                <a:solidFill>
                  <a:schemeClr val="accent2"/>
                </a:solidFill>
              </a:rPr>
              <a:t> (VU)</a:t>
            </a:r>
            <a:r>
              <a:rPr lang="el-GR" sz="2000" dirty="0">
                <a:solidFill>
                  <a:schemeClr val="accent2"/>
                </a:solidFill>
              </a:rPr>
              <a:t>-Κινδυνεύον (ΕΝ)</a:t>
            </a:r>
            <a:endParaRPr lang="en-GB" sz="2000" i="1" dirty="0">
              <a:solidFill>
                <a:schemeClr val="accent2"/>
              </a:solidFill>
            </a:endParaRPr>
          </a:p>
        </p:txBody>
      </p:sp>
      <p:pic>
        <p:nvPicPr>
          <p:cNvPr id="31748" name="Picture 5" descr="spermophilus-citellus-1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Ασπόνδυλα</a:t>
            </a:r>
            <a:endParaRPr lang="el-GR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68313" y="27162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Αναμένεται ότι 2.000 - 3.000 είδη κινδυνεύουν να εξαφανιστούν στα επόμενα χρόνια!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27.000 είδη ασπονδύλων στην Ελλάδα. 4.000 είναι ενδημικά.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468313" y="1958975"/>
            <a:ext cx="835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15.000 είδη αναμένεται να ανακαλυφθούν ακόμη!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80231" name="Picture 7" descr="PA15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  <p:bldP spid="180228" grpId="0"/>
      <p:bldP spid="1802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Σύγκριση δύο πρώτων Κόκκινων Βιβλίων</a:t>
            </a:r>
            <a:endParaRPr lang="el-GR" dirty="0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68313" y="3665538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Εκεί που είναι δυνατές οι συγκρίσεις, φαίνεται ότι υπάρχει μείωση του πληθυσμού αρκετών ειδών και/ή συρρίκνωση ή κατακερματισμός περιοχών εξάπλωσης.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57% των ειδών του πρώτου βιβλίου υπάρχουν και στο δεύτερο.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68313" y="1958975"/>
            <a:ext cx="835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22% των ειδών του πρώτου βιβλίου δεν κατατάσσονται εκ νέου.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8313" y="267811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21% των ειδών του πρώτου βιβλίου θεωρούνται πλέον ανεπαρκώς γνωστά ή μη αξιολογημένα.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0" grpId="0"/>
      <p:bldP spid="183301" grpId="0"/>
      <p:bldP spid="1833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7472386" cy="4471998"/>
          </a:xfrm>
        </p:spPr>
        <p:txBody>
          <a:bodyPr/>
          <a:lstStyle/>
          <a:p>
            <a:r>
              <a:rPr lang="el-GR" dirty="0"/>
              <a:t>13 έτη μετά (2022)</a:t>
            </a:r>
          </a:p>
          <a:p>
            <a:r>
              <a:rPr lang="en-US" dirty="0"/>
              <a:t>~</a:t>
            </a:r>
            <a:r>
              <a:rPr lang="el-GR" dirty="0"/>
              <a:t>6000 ζώα</a:t>
            </a:r>
            <a:r>
              <a:rPr lang="en-US" dirty="0"/>
              <a:t> (</a:t>
            </a:r>
            <a:r>
              <a:rPr lang="el-GR" i="1" dirty="0"/>
              <a:t>Κυρίως Χερσαία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/>
              <a:t>~23% </a:t>
            </a:r>
            <a:r>
              <a:rPr lang="el-GR" dirty="0"/>
              <a:t>ενδημικά</a:t>
            </a:r>
          </a:p>
          <a:p>
            <a:endParaRPr lang="el-GR" dirty="0"/>
          </a:p>
        </p:txBody>
      </p:sp>
      <p:sp>
        <p:nvSpPr>
          <p:cNvPr id="1026" name="AutoShape 2" descr="Το Κόκκινο Βιβλίο των Απειλούμενων Ζώων της Ελλάδας - Hellenic  Ornithological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Το Κόκκινο Βιβλίο των Απειλούμενων Ζώων της Ελλάδας - Hellenic  Ornithological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Το Κόκκινο Βιβλίο των Απειλούμενων Ζώων της Ελλάδας - Hellenic  Ornithological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307975" y="3795132"/>
          <a:ext cx="5226374" cy="2606040"/>
        </p:xfrm>
        <a:graphic>
          <a:graphicData uri="http://schemas.openxmlformats.org/drawingml/2006/table">
            <a:tbl>
              <a:tblPr/>
              <a:tblGrid>
                <a:gridCol w="245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2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Ομάδα οργανισμών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Ποσοστό επί του συνόλου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Ασπόνδυλα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89.00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Ερπετά/ Αμφίβια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Θηλαστικά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Πτηνά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Ψάρια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A logo with animals and birds in a circle&#10;&#10;Description automatically generated">
            <a:extLst>
              <a:ext uri="{FF2B5EF4-FFF2-40B4-BE49-F238E27FC236}">
                <a16:creationId xmlns:a16="http://schemas.microsoft.com/office/drawing/2014/main" id="{BB8263AD-A936-A265-E6DC-FA702257F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48" y="1124744"/>
            <a:ext cx="3919947" cy="42930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0DC099-9DF1-B1EC-B953-0D0656F11F79}"/>
              </a:ext>
            </a:extLst>
          </p:cNvPr>
          <p:cNvSpPr/>
          <p:nvPr/>
        </p:nvSpPr>
        <p:spPr>
          <a:xfrm>
            <a:off x="307975" y="4509120"/>
            <a:ext cx="5226374" cy="432048"/>
          </a:xfrm>
          <a:prstGeom prst="rect">
            <a:avLst/>
          </a:prstGeom>
          <a:solidFill>
            <a:srgbClr val="00B050">
              <a:alpha val="44000"/>
            </a:srgbClr>
          </a:solidFill>
          <a:ln w="127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nail on a rock&#10;&#10;Description automatically generated">
            <a:extLst>
              <a:ext uri="{FF2B5EF4-FFF2-40B4-BE49-F238E27FC236}">
                <a16:creationId xmlns:a16="http://schemas.microsoft.com/office/drawing/2014/main" id="{CAE57670-630D-5FB8-1DD3-879F5B667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29" y="4635163"/>
            <a:ext cx="3173673" cy="22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5572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>
                <a:solidFill>
                  <a:srgbClr val="800000"/>
                </a:solidFill>
              </a:rPr>
              <a:t>Βιοποικιλότητα Ελληνικής Πανίδας</a:t>
            </a:r>
            <a:endParaRPr lang="el-GR"/>
          </a:p>
        </p:txBody>
      </p:sp>
      <p:pic>
        <p:nvPicPr>
          <p:cNvPr id="5123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055" r="4033" b="2055"/>
          <a:stretch>
            <a:fillRect/>
          </a:stretch>
        </p:blipFill>
        <p:spPr bwMode="auto">
          <a:xfrm>
            <a:off x="5368925" y="1704975"/>
            <a:ext cx="3586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68313" y="3681472"/>
            <a:ext cx="489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Σημαντικό ποσοστό προστατευόμενων Σπονδυλοζώων της Ευρώπης, υπάρχει στην Ελλάδα: 41% ερπετών, 64% πτηνών, 43% θηλαστικών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4895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Πολλές κορυφές βουνών και πολλά νησιά είναι πλούσια σε αριθμό ειδών και μάλιστα ενδημικών.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68313" y="2411353"/>
            <a:ext cx="4895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Περί τα 100 είδη αμφιβίων και ερπετών, περισσότερα από 400 είδη πτηνών, περισσότερα από 115 είδη θηλαστικών κ.λπ.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489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Υπάρχουν ζωικές ομάδες με ποσοστό ενδημισμού μεγαλύτερο του 30%.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04025" y="3500438"/>
            <a:ext cx="1655763" cy="15843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  <p:bldP spid="138246" grpId="0"/>
      <p:bldP spid="1382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457200" y="324433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81 αξιολογητές συμμετέχουν στην προσπάθεια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3B5AD17D-461F-DE25-B282-E963FD9E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pic>
        <p:nvPicPr>
          <p:cNvPr id="19" name="Picture 18" descr="A brown mouse with long tail&#10;&#10;Description automatically generated">
            <a:extLst>
              <a:ext uri="{FF2B5EF4-FFF2-40B4-BE49-F238E27FC236}">
                <a16:creationId xmlns:a16="http://schemas.microsoft.com/office/drawing/2014/main" id="{AF8C236B-B13A-3C7F-37A1-5762698DB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4415"/>
            <a:ext cx="3096082" cy="1768098"/>
          </a:xfrm>
          <a:prstGeom prst="rect">
            <a:avLst/>
          </a:prstGeom>
        </p:spPr>
      </p:pic>
      <p:pic>
        <p:nvPicPr>
          <p:cNvPr id="17" name="Picture 16" descr="A close up of a beetle&#10;&#10;Description automatically generated">
            <a:extLst>
              <a:ext uri="{FF2B5EF4-FFF2-40B4-BE49-F238E27FC236}">
                <a16:creationId xmlns:a16="http://schemas.microsoft.com/office/drawing/2014/main" id="{87DE52DF-4C7C-3000-7B6B-7CF79F616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" y="3789040"/>
            <a:ext cx="1692324" cy="2204864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00624A4-7042-A67C-6231-00583242CD01}"/>
              </a:ext>
            </a:extLst>
          </p:cNvPr>
          <p:cNvGraphicFramePr>
            <a:graphicFrameLocks noGrp="1"/>
          </p:cNvGraphicFramePr>
          <p:nvPr/>
        </p:nvGraphicFramePr>
        <p:xfrm>
          <a:off x="2328182" y="1772818"/>
          <a:ext cx="2531850" cy="4422585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Ασπόνδυλα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αξιολογητών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Μαλάκια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Καρκινοειδή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Χειλόποδα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Αραχνίδια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Κολλέμβολα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Εφημερόπτερα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4369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Πλεκόπτερα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962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Τριχόπτερα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571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Δίπτερα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825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Ημίπτερα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5473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Κολεόπτερα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3119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Λεπιδόπτερα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14495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Μυρμήγκια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52122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Λοιπά Υμενόπτερα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145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Οδοντόγναθα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67226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Ορθόπτερα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06822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F07CBFF-7F17-7056-8727-2804860218CE}"/>
              </a:ext>
            </a:extLst>
          </p:cNvPr>
          <p:cNvGraphicFramePr>
            <a:graphicFrameLocks noGrp="1"/>
          </p:cNvGraphicFramePr>
          <p:nvPr/>
        </p:nvGraphicFramePr>
        <p:xfrm>
          <a:off x="4860034" y="1772817"/>
          <a:ext cx="2711533" cy="2624400"/>
        </p:xfrm>
        <a:graphic>
          <a:graphicData uri="http://schemas.openxmlformats.org/drawingml/2006/table">
            <a:tbl>
              <a:tblPr/>
              <a:tblGrid>
                <a:gridCol w="1559405">
                  <a:extLst>
                    <a:ext uri="{9D8B030D-6E8A-4147-A177-3AD203B41FA5}">
                      <a16:colId xmlns:a16="http://schemas.microsoft.com/office/drawing/2014/main" val="20820328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1952329"/>
                    </a:ext>
                  </a:extLst>
                </a:gridCol>
              </a:tblGrid>
              <a:tr h="356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Σπονδυλωτά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67732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αξιολογητών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294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Καρχαρίες- Σαλάχια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56256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Λοιπά ψάρια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8195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Αμφίβια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0184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Θαλάσσιες χελώνες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6644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Ερπετά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5133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Πουλιά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865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Νυχτερίδες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4312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Λοιπά Θηλαστικά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2236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0BD7C-52DB-CF25-746A-3DF0104C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D8E3D0C8-7377-546C-4667-94B77109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pic>
        <p:nvPicPr>
          <p:cNvPr id="19" name="Picture 18" descr="A brown mouse with long tail&#10;&#10;Description automatically generated">
            <a:extLst>
              <a:ext uri="{FF2B5EF4-FFF2-40B4-BE49-F238E27FC236}">
                <a16:creationId xmlns:a16="http://schemas.microsoft.com/office/drawing/2014/main" id="{33936163-8E39-7395-0B2C-24D624944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26" y="5062352"/>
            <a:ext cx="3096082" cy="1768098"/>
          </a:xfrm>
          <a:prstGeom prst="rect">
            <a:avLst/>
          </a:prstGeom>
        </p:spPr>
      </p:pic>
      <p:pic>
        <p:nvPicPr>
          <p:cNvPr id="17" name="Picture 16" descr="A close up of a beetle&#10;&#10;Description automatically generated">
            <a:extLst>
              <a:ext uri="{FF2B5EF4-FFF2-40B4-BE49-F238E27FC236}">
                <a16:creationId xmlns:a16="http://schemas.microsoft.com/office/drawing/2014/main" id="{0E1F778E-08DF-6711-A55E-0B2601B0B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" y="4362617"/>
            <a:ext cx="1692324" cy="2204864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2AB2835-B461-C72F-618F-4FEA15FDED3C}"/>
              </a:ext>
            </a:extLst>
          </p:cNvPr>
          <p:cNvGraphicFramePr>
            <a:graphicFrameLocks noGrp="1"/>
          </p:cNvGraphicFramePr>
          <p:nvPr/>
        </p:nvGraphicFramePr>
        <p:xfrm>
          <a:off x="2328182" y="1772818"/>
          <a:ext cx="2531850" cy="2167002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Ασπόνδυλα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Μαλάκια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Καρκινοειδή-Μαλακόστρακα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Χειλόποδα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Αραχνίδια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Έντομα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8851447-4C9C-FAAA-B642-62ABB5733B97}"/>
              </a:ext>
            </a:extLst>
          </p:cNvPr>
          <p:cNvGraphicFramePr>
            <a:graphicFrameLocks noGrp="1"/>
          </p:cNvGraphicFramePr>
          <p:nvPr/>
        </p:nvGraphicFramePr>
        <p:xfrm>
          <a:off x="4860034" y="1772817"/>
          <a:ext cx="2711533" cy="2397600"/>
        </p:xfrm>
        <a:graphic>
          <a:graphicData uri="http://schemas.openxmlformats.org/drawingml/2006/table">
            <a:tbl>
              <a:tblPr/>
              <a:tblGrid>
                <a:gridCol w="1559405">
                  <a:extLst>
                    <a:ext uri="{9D8B030D-6E8A-4147-A177-3AD203B41FA5}">
                      <a16:colId xmlns:a16="http://schemas.microsoft.com/office/drawing/2014/main" val="20820328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1952329"/>
                    </a:ext>
                  </a:extLst>
                </a:gridCol>
              </a:tblGrid>
              <a:tr h="356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Σπονδυλωτά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67732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294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Καρχαρίες- Σαλάχια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56256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Ακτινοπτερύγιοι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8195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Πετρομυζοντίδες</a:t>
                      </a:r>
                      <a:endParaRPr lang="en-US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0184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Αμφίβια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6644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Ερπετά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5133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Πουλιά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865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Θηλαστικά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4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9C5BC-E87A-9918-2FB9-8288FB580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E74D975A-1858-AD49-983F-C704A150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Ζώα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2F3126D-F41A-952A-73DC-8B90632E1607}"/>
              </a:ext>
            </a:extLst>
          </p:cNvPr>
          <p:cNvGraphicFramePr>
            <a:graphicFrameLocks noGrp="1"/>
          </p:cNvGraphicFramePr>
          <p:nvPr/>
        </p:nvGraphicFramePr>
        <p:xfrm>
          <a:off x="3306075" y="1772818"/>
          <a:ext cx="2531850" cy="2421319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Ζώα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Κατηγορία κινδύνου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4369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962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571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82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62226-5451-CC73-6FD0-B526F18F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FAD78A25-5E99-37A3-6330-69C52F63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</a:t>
            </a:r>
            <a:r>
              <a:rPr lang="el-GR" sz="3600" dirty="0" err="1"/>
              <a:t>Φύτα</a:t>
            </a:r>
            <a:r>
              <a:rPr lang="el-GR" sz="3600" dirty="0"/>
              <a:t>-Μύκητες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1871055-48D1-D2B8-D2AC-BBA8FE1B89B0}"/>
              </a:ext>
            </a:extLst>
          </p:cNvPr>
          <p:cNvGraphicFramePr>
            <a:graphicFrameLocks noGrp="1"/>
          </p:cNvGraphicFramePr>
          <p:nvPr/>
        </p:nvGraphicFramePr>
        <p:xfrm>
          <a:off x="2328182" y="1772818"/>
          <a:ext cx="2531850" cy="1035495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Φυτά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Τραχειόφυτα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4124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DA3FD6-AF0C-944D-2A59-7EF88D7E7CEF}"/>
              </a:ext>
            </a:extLst>
          </p:cNvPr>
          <p:cNvGraphicFramePr>
            <a:graphicFrameLocks noGrp="1"/>
          </p:cNvGraphicFramePr>
          <p:nvPr/>
        </p:nvGraphicFramePr>
        <p:xfrm>
          <a:off x="4860034" y="1772817"/>
          <a:ext cx="2711533" cy="1296143"/>
        </p:xfrm>
        <a:graphic>
          <a:graphicData uri="http://schemas.openxmlformats.org/drawingml/2006/table">
            <a:tbl>
              <a:tblPr/>
              <a:tblGrid>
                <a:gridCol w="1559405">
                  <a:extLst>
                    <a:ext uri="{9D8B030D-6E8A-4147-A177-3AD203B41FA5}">
                      <a16:colId xmlns:a16="http://schemas.microsoft.com/office/drawing/2014/main" val="20820328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1952329"/>
                    </a:ext>
                  </a:extLst>
                </a:gridCol>
              </a:tblGrid>
              <a:tr h="356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Μύκητες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67732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Ομάδα ειδών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294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Ασκομύκητες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562564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Βασιδιομύκητες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en-US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8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3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991EB-D591-CF3A-6A02-40C3F950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>
            <a:extLst>
              <a:ext uri="{FF2B5EF4-FFF2-40B4-BE49-F238E27FC236}">
                <a16:creationId xmlns:a16="http://schemas.microsoft.com/office/drawing/2014/main" id="{63607FA1-C1D3-7437-8178-EEA7D524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 sz="3600" dirty="0"/>
              <a:t>Ο νέος Κόκκινος Κατάλογος: </a:t>
            </a:r>
            <a:r>
              <a:rPr lang="el-GR" sz="3600" dirty="0" err="1"/>
              <a:t>Φύτα</a:t>
            </a:r>
            <a:r>
              <a:rPr lang="el-GR" sz="3600" dirty="0"/>
              <a:t>-Μύκητες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630320-AB5F-EACA-D8B0-A75D772F7726}"/>
              </a:ext>
            </a:extLst>
          </p:cNvPr>
          <p:cNvGraphicFramePr>
            <a:graphicFrameLocks noGrp="1"/>
          </p:cNvGraphicFramePr>
          <p:nvPr/>
        </p:nvGraphicFramePr>
        <p:xfrm>
          <a:off x="2040150" y="2132856"/>
          <a:ext cx="2531850" cy="2421319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Φυτά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Κατηγορία κινδύνου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2733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4369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962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571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8257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EA1202-799D-57F6-73AD-C718CA38800F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132855"/>
          <a:ext cx="2531850" cy="1884109"/>
        </p:xfrm>
        <a:graphic>
          <a:graphicData uri="http://schemas.openxmlformats.org/drawingml/2006/table">
            <a:tbl>
              <a:tblPr/>
              <a:tblGrid>
                <a:gridCol w="1511575">
                  <a:extLst>
                    <a:ext uri="{9D8B030D-6E8A-4147-A177-3AD203B41FA5}">
                      <a16:colId xmlns:a16="http://schemas.microsoft.com/office/drawing/2014/main" val="3090480135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4072710070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Μύκητες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11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Κατηγορία κινδύνου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ειδών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0817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211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103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45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39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75619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43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05EB-0FD0-D7CB-B4FE-486682A5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- Ορθογώνιο">
            <a:extLst>
              <a:ext uri="{FF2B5EF4-FFF2-40B4-BE49-F238E27FC236}">
                <a16:creationId xmlns:a16="http://schemas.microsoft.com/office/drawing/2014/main" id="{89DF9ABE-2FA0-BB2B-DAEB-9FB21AB5060D}"/>
              </a:ext>
            </a:extLst>
          </p:cNvPr>
          <p:cNvSpPr/>
          <p:nvPr/>
        </p:nvSpPr>
        <p:spPr>
          <a:xfrm>
            <a:off x="321439" y="2780928"/>
            <a:ext cx="8501122" cy="369332"/>
          </a:xfrm>
          <a:prstGeom prst="rect">
            <a:avLst/>
          </a:prstGeom>
          <a:solidFill>
            <a:srgbClr val="353F48"/>
          </a:solidFill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000"/>
              </a:spcBef>
              <a:defRPr/>
            </a:pPr>
            <a:r>
              <a:rPr lang="el-GR" i="1" dirty="0">
                <a:solidFill>
                  <a:srgbClr val="FDFDFD"/>
                </a:solidFill>
                <a:latin typeface="Corbel" pitchFamily="34" charset="0"/>
                <a:ea typeface="Montserrat" panose="00000500000000000000" charset="0"/>
                <a:cs typeface="Montserrat" panose="00000500000000000000" charset="0"/>
              </a:rPr>
              <a:t>Επόμενο στάδιο: Τα </a:t>
            </a:r>
            <a:r>
              <a:rPr lang="en-US" i="1" dirty="0">
                <a:solidFill>
                  <a:srgbClr val="FDFDFD"/>
                </a:solidFill>
                <a:latin typeface="Corbel" pitchFamily="34" charset="0"/>
                <a:ea typeface="Montserrat" panose="00000500000000000000" charset="0"/>
                <a:cs typeface="Montserrat" panose="00000500000000000000" charset="0"/>
              </a:rPr>
              <a:t>DD </a:t>
            </a:r>
            <a:r>
              <a:rPr lang="el-GR" i="1" dirty="0">
                <a:solidFill>
                  <a:srgbClr val="FDFDFD"/>
                </a:solidFill>
                <a:latin typeface="Corbel" pitchFamily="34" charset="0"/>
                <a:ea typeface="Montserrat" panose="00000500000000000000" charset="0"/>
                <a:cs typeface="Montserrat" panose="00000500000000000000" charset="0"/>
              </a:rPr>
              <a:t>είδη-κατ’ αρχάς τα ενδημικά!</a:t>
            </a:r>
          </a:p>
        </p:txBody>
      </p:sp>
    </p:spTree>
    <p:extLst>
      <p:ext uri="{BB962C8B-B14F-4D97-AF65-F5344CB8AC3E}">
        <p14:creationId xmlns:p14="http://schemas.microsoft.com/office/powerpoint/2010/main" val="808747897"/>
      </p:ext>
    </p:extLst>
  </p:cSld>
  <p:clrMapOvr>
    <a:masterClrMapping/>
  </p:clrMapOvr>
  <p:transition spd="slow" advClick="0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95410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Οι στόχοι των κριτηρίων και των κατηγοριών κινδύνου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377725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Να παρέχουν ένα σύστημα που διευκολύνει συγκρίσεις μεταξύ πολύ διαφορετικών </a:t>
            </a:r>
            <a:r>
              <a:rPr lang="en-US" dirty="0">
                <a:solidFill>
                  <a:srgbClr val="800000"/>
                </a:solidFill>
              </a:rPr>
              <a:t>taxa.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592018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Να βελτιώσουν την αντικειμενικότητα, παρέχοντας στους χρήστες σαφή καθοδήγηση ως προς το πώς να αξιολογήσουν διαφορετικούς παράγοντες που επηρεάζουν τον κίνδυνο εξαφάνισης.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68377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Να παρέχουν ένα σύστημα που να μπορεί να εφαρμοστεί με συνέπεια από διαφορετικούς χρήστες.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4685500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Να προσφέρει σε εκείνους που χρησιμοποιούν κόκκινους καταλόγους, μία καλύτερη κατανόηση ως προς το πώς το κάθε είδος κατατάσσεται.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544" y="5374957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Έχουν συνολικά συνταχθεί 7 εκδόσεις των κριτηρίων με την πιο πρόσφατη να είναι η έκδοση 3.1 (</a:t>
            </a:r>
            <a:r>
              <a:rPr lang="en-US" dirty="0">
                <a:solidFill>
                  <a:srgbClr val="800000"/>
                </a:solidFill>
              </a:rPr>
              <a:t>2001).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  <p:bldP spid="13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Τα κριτήρια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156956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Τα κριτήρια εφαρμόζονται σε όλα τα </a:t>
            </a:r>
            <a:r>
              <a:rPr lang="en-US" dirty="0">
                <a:solidFill>
                  <a:srgbClr val="800000"/>
                </a:solidFill>
              </a:rPr>
              <a:t>taxa</a:t>
            </a:r>
            <a:r>
              <a:rPr lang="el-GR" dirty="0">
                <a:solidFill>
                  <a:srgbClr val="800000"/>
                </a:solidFill>
              </a:rPr>
              <a:t> στο επίπεδο του είδους ή κατώτερο.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258135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Το κάθε </a:t>
            </a:r>
            <a:r>
              <a:rPr lang="en-US" dirty="0">
                <a:solidFill>
                  <a:srgbClr val="800000"/>
                </a:solidFill>
              </a:rPr>
              <a:t>taxon</a:t>
            </a:r>
            <a:r>
              <a:rPr lang="el-GR" dirty="0">
                <a:solidFill>
                  <a:srgbClr val="800000"/>
                </a:solidFill>
              </a:rPr>
              <a:t> που αξιολογείται, θα πρέπει να εξετασθεί απέναντι σε όλα τα κριτήρια.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8635" y="3593146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Αρκεί έστω και ένα κριτήριο να πληρείται για να καταταχθεί το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σε μία από τις κατηγορίες κινδύνου.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8635" y="4604935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Στην περίπτωση που με βάση διαφορετικά κριτήρια το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κατατάσσεται σε διαφορετικές κατηγορίες κινδύνου, τελικά θα του αποδοθεί η  υψηλότερη κατηγορία κινδύνου με την αντίστοιχη δικαιολόγηση ως προς τα ποια κριτήρια ικανοποιούνται.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67544" y="551897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Ε: </a:t>
            </a:r>
            <a:r>
              <a:rPr lang="el-GR" dirty="0">
                <a:solidFill>
                  <a:schemeClr val="accent2"/>
                </a:solidFill>
              </a:rPr>
              <a:t>Ποσοτική ανάλυση του κινδύνου εξαφάνισης (π.χ. Ανάλυση Βιωσιμότητας Πληθυσμού – </a:t>
            </a:r>
            <a:r>
              <a:rPr lang="en-US" dirty="0">
                <a:solidFill>
                  <a:schemeClr val="accent2"/>
                </a:solidFill>
              </a:rPr>
              <a:t>Population Viability Analysis).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67544" y="366105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Β: </a:t>
            </a:r>
            <a:r>
              <a:rPr lang="el-GR" dirty="0">
                <a:solidFill>
                  <a:schemeClr val="accent2"/>
                </a:solidFill>
              </a:rPr>
              <a:t>Περιοχή γεωγραφικής εξάπλωσης, κατακερματισμός, συρρίκνωση ή έντονες αυξομειώσεις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372694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C: </a:t>
            </a:r>
            <a:r>
              <a:rPr lang="el-GR" dirty="0">
                <a:solidFill>
                  <a:schemeClr val="accent2"/>
                </a:solidFill>
              </a:rPr>
              <a:t>Μικρό μέγεθος πληθυσμού, κατακερματισμός, συρρίκνωση ή έντονες αυξομειώσεις.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94941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Α: </a:t>
            </a:r>
            <a:r>
              <a:rPr lang="el-GR" dirty="0">
                <a:solidFill>
                  <a:schemeClr val="accent2"/>
                </a:solidFill>
              </a:rPr>
              <a:t>Μείωση πληθυσμού (στο παρελθόν, στο μέλλον ή και αναμενόμενη στο μέλλον)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683776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Τα κριτήρια προέρχονται από μία ευρεία ανασκόπηση με σκοπό να εντοπίζουν κινδύνους σε ένα ευρύ φάσμα οργανισμών. Οι </a:t>
            </a:r>
            <a:r>
              <a:rPr lang="el-GR" dirty="0" err="1">
                <a:solidFill>
                  <a:srgbClr val="800000"/>
                </a:solidFill>
              </a:rPr>
              <a:t>ποσοτικοποιημένες</a:t>
            </a:r>
            <a:r>
              <a:rPr lang="el-GR" dirty="0">
                <a:solidFill>
                  <a:srgbClr val="800000"/>
                </a:solidFill>
              </a:rPr>
              <a:t> τιμές των κριτηρίων προέκυψαν κατόπιν εκτεταμένης διαβούλευσης.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5084334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D: </a:t>
            </a:r>
            <a:r>
              <a:rPr lang="el-GR" dirty="0">
                <a:solidFill>
                  <a:schemeClr val="accent2"/>
                </a:solidFill>
              </a:rPr>
              <a:t>Πολύ μικρός πληθυσμός ή πολύ περιορισμένη εξάπλωση.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Τα κριτήρια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2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1" grpId="0"/>
      <p:bldP spid="183302" grpId="0"/>
      <p:bldP spid="8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15953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Το γεγονός ότι κάποια </a:t>
            </a:r>
            <a:r>
              <a:rPr lang="en-US" dirty="0">
                <a:solidFill>
                  <a:srgbClr val="800000"/>
                </a:solidFill>
              </a:rPr>
              <a:t>taxa</a:t>
            </a:r>
            <a:r>
              <a:rPr lang="el-GR" dirty="0">
                <a:solidFill>
                  <a:srgbClr val="800000"/>
                </a:solidFill>
              </a:rPr>
              <a:t> κατατάσσονται ως </a:t>
            </a:r>
            <a:r>
              <a:rPr lang="en-US" dirty="0">
                <a:solidFill>
                  <a:srgbClr val="800000"/>
                </a:solidFill>
              </a:rPr>
              <a:t>DD</a:t>
            </a:r>
            <a:r>
              <a:rPr lang="el-GR" dirty="0">
                <a:solidFill>
                  <a:srgbClr val="800000"/>
                </a:solidFill>
              </a:rPr>
              <a:t> ή ΝΕ δεν σημαίνει ότι θα πρέπει να αντιμετωπίζονται ως μη απειλούμενα.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22158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Όταν τα δεδομένα είναι πολύ αβέβαια, τότε μπορεί να αποδοθεί η κατηγορία </a:t>
            </a:r>
            <a:r>
              <a:rPr lang="en-US" dirty="0">
                <a:solidFill>
                  <a:srgbClr val="800000"/>
                </a:solidFill>
              </a:rPr>
              <a:t>DD, </a:t>
            </a:r>
            <a:r>
              <a:rPr lang="el-GR" dirty="0">
                <a:solidFill>
                  <a:srgbClr val="800000"/>
                </a:solidFill>
              </a:rPr>
              <a:t>εφόσον ο αξιολογητής δικαιολογήσει γιατί αυτά είναι ανεπαρκή για την απόδοση μιας κατηγορίας κινδύνου. Η γενικευμένη χρήση πάντως της κατηγορίας </a:t>
            </a:r>
            <a:r>
              <a:rPr lang="en-US" dirty="0">
                <a:solidFill>
                  <a:srgbClr val="800000"/>
                </a:solidFill>
              </a:rPr>
              <a:t>DD, </a:t>
            </a:r>
            <a:r>
              <a:rPr lang="el-GR" dirty="0">
                <a:solidFill>
                  <a:srgbClr val="800000"/>
                </a:solidFill>
              </a:rPr>
              <a:t>αποθαρρύνεται.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Η απουσία υψηλής ποιότητας δεδομένων δεν θα πρέπει να αποθαρρύνει από τη εφαρμογή των κριτηρίων, καθώς μέθοδοι που εμπλέκουν εκτίμηση, εξαγωγή συμπεράσματος ή πρόβλεψη για το μέλλον μπορούν να γίνουν αποδεκτά.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Τα κριτήρια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940" y="4942909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Όλες οι αξιολογήσεις θα πρέπει να τεκμηριώνονται. Εάν περισσότερα του ενός κριτήρια ή </a:t>
            </a:r>
            <a:r>
              <a:rPr lang="el-GR" dirty="0" err="1">
                <a:solidFill>
                  <a:srgbClr val="800000"/>
                </a:solidFill>
              </a:rPr>
              <a:t>υπο</a:t>
            </a:r>
            <a:r>
              <a:rPr lang="el-GR" dirty="0">
                <a:solidFill>
                  <a:srgbClr val="800000"/>
                </a:solidFill>
              </a:rPr>
              <a:t>-κριτήρια ικανοποιούνται, τότε θα πρέπει όλα να αναγράφονται στην τεκμηρίωση της αξιολόγησης. Π.χ. </a:t>
            </a:r>
            <a:r>
              <a:rPr lang="en-US" dirty="0">
                <a:solidFill>
                  <a:srgbClr val="800000"/>
                </a:solidFill>
              </a:rPr>
              <a:t>VU B1ab(iii)+2ab(iii).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Πρώτο Κόκκινο Βιβλίο για την ελληνική πανίδα</a:t>
            </a:r>
            <a:endParaRPr lang="el-GR" sz="2400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23850" y="1412776"/>
            <a:ext cx="4976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Εκδόθηκε το 1992.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23850" y="1922994"/>
            <a:ext cx="475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Περιελάμβανε μόνο σπονδυλόζωα.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23850" y="2433212"/>
            <a:ext cx="4391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Κανένα είδος αμφιβίων και ψαριών του αλμυρού νερού.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33127" name="Picture 7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76375"/>
            <a:ext cx="34194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96875" y="3218067"/>
            <a:ext cx="439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21 είδη ιχθύων του γλυκού νερού.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95288" y="3728285"/>
            <a:ext cx="4391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8 είδη ερπετών.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95288" y="4238502"/>
            <a:ext cx="4391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>
                <a:solidFill>
                  <a:schemeClr val="accent2"/>
                </a:solidFill>
              </a:rPr>
              <a:t> 100 είδη πτηνών.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395288" y="4748720"/>
            <a:ext cx="467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57 είδη και 6 υποείδη θηλαστικών.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5536" y="5258941"/>
            <a:ext cx="4675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Χρησιμοποιήθηκαν οι κάτωθι κατηγορίες: Εκλιπόντα</a:t>
            </a:r>
            <a:r>
              <a:rPr lang="en-US" dirty="0">
                <a:solidFill>
                  <a:schemeClr val="accent2"/>
                </a:solidFill>
              </a:rPr>
              <a:t> (Ex)</a:t>
            </a:r>
            <a:r>
              <a:rPr lang="el-GR" dirty="0">
                <a:solidFill>
                  <a:schemeClr val="accent2"/>
                </a:solidFill>
              </a:rPr>
              <a:t>, Κινδυνεύοντα (Ε), Τρωτά (</a:t>
            </a:r>
            <a:r>
              <a:rPr lang="en-US" dirty="0">
                <a:solidFill>
                  <a:schemeClr val="accent2"/>
                </a:solidFill>
              </a:rPr>
              <a:t>V)</a:t>
            </a:r>
            <a:r>
              <a:rPr lang="el-GR" dirty="0">
                <a:solidFill>
                  <a:schemeClr val="accent2"/>
                </a:solidFill>
              </a:rPr>
              <a:t>, Σπάνια</a:t>
            </a:r>
            <a:r>
              <a:rPr lang="en-US" dirty="0">
                <a:solidFill>
                  <a:schemeClr val="accent2"/>
                </a:solidFill>
              </a:rPr>
              <a:t> (R), </a:t>
            </a:r>
            <a:r>
              <a:rPr lang="el-GR" dirty="0">
                <a:solidFill>
                  <a:schemeClr val="accent2"/>
                </a:solidFill>
              </a:rPr>
              <a:t>Απροσδιόριστα </a:t>
            </a:r>
            <a:r>
              <a:rPr lang="en-US" dirty="0">
                <a:solidFill>
                  <a:schemeClr val="accent2"/>
                </a:solidFill>
              </a:rPr>
              <a:t>(I)</a:t>
            </a:r>
            <a:r>
              <a:rPr lang="el-GR" dirty="0">
                <a:solidFill>
                  <a:schemeClr val="accent2"/>
                </a:solidFill>
              </a:rPr>
              <a:t>, Εκτός Κινδύνου (</a:t>
            </a:r>
            <a:r>
              <a:rPr lang="en-US" dirty="0">
                <a:solidFill>
                  <a:schemeClr val="accent2"/>
                </a:solidFill>
              </a:rPr>
              <a:t>O)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  <p:bldP spid="133128" grpId="0"/>
      <p:bldP spid="133129" grpId="0"/>
      <p:bldP spid="133130" grpId="0"/>
      <p:bldP spid="133132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67544" y="4222829"/>
            <a:ext cx="8298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Μεταφορά από μία χαμηλότερη σε μία υψηλότερη κατηγορία θα πρέπει να γίνεται χωρίς καθυστέρηση.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53807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Εάν η αρχική αξιολόγηση αποδειχθεί εσφαλμένη, τότε το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μπορεί χωρίς καθυστέρηση να μεταφερθεί στην κατάλληλη κατηγορία ή να αφαιρεθεί πλήρως από τις κατηγορίες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Ένα </a:t>
            </a:r>
            <a:r>
              <a:rPr lang="en-US" dirty="0">
                <a:solidFill>
                  <a:srgbClr val="800000"/>
                </a:solidFill>
              </a:rPr>
              <a:t>taxon </a:t>
            </a:r>
            <a:r>
              <a:rPr lang="el-GR" dirty="0">
                <a:solidFill>
                  <a:srgbClr val="800000"/>
                </a:solidFill>
              </a:rPr>
              <a:t>μπορεί να μεταφερθεί από μία κατηγορία υψηλού κινδύνου σε μία χαμηλότερου εάν δεν ικανοποιείται κανένα από τα κριτήρια της υψηλότερης κατηγορίας για πέντε ή περισσότερα συνεχή έτη.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Μεταφορά μεταξύ κατηγοριών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2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8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Μέγεθος πληθυσμού: </a:t>
            </a:r>
            <a:r>
              <a:rPr lang="el-GR" dirty="0">
                <a:solidFill>
                  <a:srgbClr val="002060"/>
                </a:solidFill>
              </a:rPr>
              <a:t>Για λειτουργικούς λόγους, κυρίως λόγω των διαφορών μεταξύ των διαφορετικών μορφών ζωής, προσδιορίζεται από τον αριθμό των ώριμων ατόμων.</a:t>
            </a:r>
            <a:r>
              <a:rPr lang="el-GR" dirty="0">
                <a:solidFill>
                  <a:srgbClr val="800000"/>
                </a:solidFill>
              </a:rPr>
              <a:t> 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191210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Ώριμα άτομα: </a:t>
            </a:r>
            <a:r>
              <a:rPr lang="el-GR" dirty="0">
                <a:solidFill>
                  <a:srgbClr val="002060"/>
                </a:solidFill>
              </a:rPr>
              <a:t>Όταν εκτιμάται ο αριθμός τους θα πρέπει να λαμβάνοντα υπόψη τα κάτωθι: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9944" y="2494473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Ώριμα άτομα που δεν θα δώσουν ποτέ απογόνους δεν πρέπει να προσμετρούνται.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560" y="307684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Σε περιπτώσεις που το μέγεθος του πληθυσμού αυξομειώνεται, χρησιμοποιούμε μία μικρότερη εκτίμηση.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3659211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Σε περιπτώσεις απόκλισης ως προς την αναλογία των φύλων, χρησιμοποιούμε επίσης μικρότερη εκτίμηση.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4241580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Αναπαραγόμενες μονάδες εντός ενός κλώνου θα πρέπει να προσμετρούνται ως ξεχωριστά άτομα, εκτός και αν δεν μπορούν να επιβιώσουν από μόνα του (π.χ. στα κοράλλια).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1560" y="5100948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Στην περίπτωση που </a:t>
            </a:r>
            <a:r>
              <a:rPr lang="en-US" dirty="0">
                <a:solidFill>
                  <a:srgbClr val="002060"/>
                </a:solidFill>
              </a:rPr>
              <a:t>taxa</a:t>
            </a:r>
            <a:r>
              <a:rPr lang="el-GR" dirty="0">
                <a:solidFill>
                  <a:srgbClr val="002060"/>
                </a:solidFill>
              </a:rPr>
              <a:t> χάνουν εκ φύσεων όλα ή υποσύνολο των ώριμων ατόμων, ως μέρος του βιολογικού τους κύκλου, η εκτίμηση θα πρέπει να γίνει στον κατάλληλο χρόνο, δηλ. όταν τα ώριμα άτομα είναι διαθέσιμα για αναπαραγωγή.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623731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002060"/>
                </a:solidFill>
              </a:rPr>
              <a:t> Επανεισαγμένα άτομα θα μπορούν να προσμετρηθούν μόνο αφότου θα έχουν δώσει βιώσιμους απογόνους.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052736"/>
            <a:ext cx="8351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Γενιά: </a:t>
            </a:r>
            <a:r>
              <a:rPr lang="el-GR" dirty="0">
                <a:solidFill>
                  <a:srgbClr val="002060"/>
                </a:solidFill>
              </a:rPr>
              <a:t>Το μέγεθος της γενιάς είναι η μέση ηλικία των γονέων των τρεχόντων νεαρών ατόμων. Ουσιαστικά αντικατοπτρίζει το ρυθμό ανανέωσης των αναπαραγόμενων ατόμων του πληθυσμού.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7544" y="2096464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Ακραίες διακυμάνσεις: </a:t>
            </a:r>
            <a:r>
              <a:rPr lang="el-GR" dirty="0">
                <a:solidFill>
                  <a:srgbClr val="002060"/>
                </a:solidFill>
              </a:rPr>
              <a:t>Αναφέρονται σε διακυμάνσεις μεγαλύτερες από μία τάξη μεγέθους (π.χ. δεκαπλάσια ή </a:t>
            </a:r>
            <a:r>
              <a:rPr lang="el-GR" dirty="0" err="1">
                <a:solidFill>
                  <a:srgbClr val="002060"/>
                </a:solidFill>
              </a:rPr>
              <a:t>υποδεκαπλάσια</a:t>
            </a:r>
            <a:r>
              <a:rPr lang="el-GR" dirty="0">
                <a:solidFill>
                  <a:srgbClr val="002060"/>
                </a:solidFill>
              </a:rPr>
              <a:t> αλλαγή).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7544" y="2863193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Περιοχή παρουσίας: </a:t>
            </a:r>
            <a:r>
              <a:rPr lang="el-GR" dirty="0">
                <a:solidFill>
                  <a:srgbClr val="002060"/>
                </a:solidFill>
              </a:rPr>
              <a:t>Η περιοχή που εμπεριέχεται στο κοντύτερο, συνεχές υποθετικό όριο που μπορεί να σχεδιαστεί, προκειμένου να περιλάβει όλες τις γνωστές, εκτιμώμενες ή προβλεπόμενες θέσεις τρέχουσας παρουσίας του </a:t>
            </a:r>
            <a:r>
              <a:rPr lang="en-US" dirty="0">
                <a:solidFill>
                  <a:srgbClr val="002060"/>
                </a:solidFill>
              </a:rPr>
              <a:t>taxon</a:t>
            </a:r>
            <a:r>
              <a:rPr lang="el-GR" dirty="0">
                <a:solidFill>
                  <a:srgbClr val="002060"/>
                </a:solidFill>
              </a:rPr>
              <a:t>, εξαιρώντας περιπτώσεις περιστασιακής εμφάνισης. 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544" y="4183920"/>
            <a:ext cx="83518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Περιοχή κατοίκησης: </a:t>
            </a:r>
            <a:r>
              <a:rPr lang="el-GR" dirty="0">
                <a:solidFill>
                  <a:srgbClr val="002060"/>
                </a:solidFill>
              </a:rPr>
              <a:t>Υποσύνολο της προηγούμενης, η οποία καταλαμβάνεται από ένα </a:t>
            </a:r>
            <a:r>
              <a:rPr lang="en-US" dirty="0">
                <a:solidFill>
                  <a:srgbClr val="002060"/>
                </a:solidFill>
              </a:rPr>
              <a:t>taxon</a:t>
            </a:r>
            <a:r>
              <a:rPr lang="el-GR" dirty="0">
                <a:solidFill>
                  <a:srgbClr val="002060"/>
                </a:solidFill>
              </a:rPr>
              <a:t>, εξαιρώντας περιπτώσεις περιστασιακής εμφάνισης. Αντικατοπτρίζει το γεγονός ότι ένα </a:t>
            </a:r>
            <a:r>
              <a:rPr lang="en-US" dirty="0">
                <a:solidFill>
                  <a:srgbClr val="002060"/>
                </a:solidFill>
              </a:rPr>
              <a:t>taxon </a:t>
            </a:r>
            <a:r>
              <a:rPr lang="el-GR" dirty="0">
                <a:solidFill>
                  <a:srgbClr val="002060"/>
                </a:solidFill>
              </a:rPr>
              <a:t>δεν θα καταλαμβάνει συνήθως όλη την περιοχή παρουσίας, η οποία μπορεί να περιέχει και ακατάλληλα ή μη κατειλημμένα ενδιαιτήματα.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Χρήσιμοι ορισμοί &amp; διευκρινίσεις</a:t>
            </a:r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081764"/>
            <a:ext cx="3690156" cy="569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8313" y="5807005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Περιοχή κατοίκησης (</a:t>
            </a:r>
            <a:r>
              <a:rPr lang="en-US" dirty="0">
                <a:solidFill>
                  <a:schemeClr val="accent2"/>
                </a:solidFill>
              </a:rPr>
              <a:t>Area of occupancy)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3862789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Περιοχή παρουσίας (</a:t>
            </a:r>
            <a:r>
              <a:rPr lang="en-US" dirty="0">
                <a:solidFill>
                  <a:schemeClr val="accent2"/>
                </a:solidFill>
              </a:rPr>
              <a:t>Extent of occurrence)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929606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Χωρική κατανομή των τρεχουσών θέσεων παρουσίας.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Διαδικασία υποβολής αξιολόγησης στην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3460358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SSC: </a:t>
            </a:r>
            <a:r>
              <a:rPr lang="el-GR" dirty="0">
                <a:solidFill>
                  <a:schemeClr val="accent2"/>
                </a:solidFill>
              </a:rPr>
              <a:t>Επιστημονικής βάσης δίκτυο από περισσότερους από 9.000 εθελοντές ειδικούς, σχεδόν παγκόσμιας αντιπροσώπευσης.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484784"/>
            <a:ext cx="83521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</a:t>
            </a:r>
            <a:r>
              <a:rPr lang="el-GR" dirty="0">
                <a:solidFill>
                  <a:schemeClr val="accent2"/>
                </a:solidFill>
              </a:rPr>
              <a:t> πλειοψηφία των αξιολογήσεων προκύπτουν από τα μέλη της Επιτροπής Επιβίωσης των Ειδών (</a:t>
            </a:r>
            <a:r>
              <a:rPr lang="en-US" dirty="0">
                <a:solidFill>
                  <a:schemeClr val="accent2"/>
                </a:solidFill>
              </a:rPr>
              <a:t>Species Survival Commission</a:t>
            </a:r>
            <a:r>
              <a:rPr lang="el-GR" dirty="0">
                <a:solidFill>
                  <a:schemeClr val="accent2"/>
                </a:solidFill>
              </a:rPr>
              <a:t>-</a:t>
            </a:r>
            <a:r>
              <a:rPr lang="en-US" dirty="0">
                <a:solidFill>
                  <a:schemeClr val="accent2"/>
                </a:solidFill>
              </a:rPr>
              <a:t>SSC</a:t>
            </a:r>
            <a:r>
              <a:rPr lang="el-GR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l-GR" dirty="0">
                <a:solidFill>
                  <a:schemeClr val="accent2"/>
                </a:solidFill>
              </a:rPr>
              <a:t>τις ορισμένες Υπηρεσίες Κόκκινου Καταλόγου (</a:t>
            </a:r>
            <a:r>
              <a:rPr lang="en-US" dirty="0">
                <a:solidFill>
                  <a:schemeClr val="accent2"/>
                </a:solidFill>
              </a:rPr>
              <a:t>Red List Authorities – RLA)</a:t>
            </a:r>
            <a:r>
              <a:rPr lang="el-GR" dirty="0">
                <a:solidFill>
                  <a:schemeClr val="accent2"/>
                </a:solidFill>
              </a:rPr>
              <a:t>, συμμετέχοντες σε προγράμματα αξιολόγησης που διευθύνει η</a:t>
            </a:r>
            <a:r>
              <a:rPr lang="en-US" dirty="0">
                <a:solidFill>
                  <a:schemeClr val="accent2"/>
                </a:solidFill>
              </a:rPr>
              <a:t> IUCN</a:t>
            </a:r>
            <a:r>
              <a:rPr lang="el-GR" dirty="0">
                <a:solidFill>
                  <a:schemeClr val="accent2"/>
                </a:solidFill>
              </a:rPr>
              <a:t>, αλλά και από οποιονδήποτε.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4604935"/>
            <a:ext cx="8352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Κατανέμονται σε περισσότερες από 130 Ομάδες Ειδικών (</a:t>
            </a:r>
            <a:r>
              <a:rPr lang="en-US" dirty="0">
                <a:solidFill>
                  <a:schemeClr val="accent2"/>
                </a:solidFill>
              </a:rPr>
              <a:t>Specialist Groups)</a:t>
            </a:r>
            <a:r>
              <a:rPr lang="el-GR" dirty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RLA</a:t>
            </a:r>
            <a:r>
              <a:rPr lang="el-GR" dirty="0">
                <a:solidFill>
                  <a:schemeClr val="accent2"/>
                </a:solidFill>
              </a:rPr>
              <a:t>, και ομάδες δράσης </a:t>
            </a:r>
            <a:r>
              <a:rPr lang="en-US" dirty="0">
                <a:solidFill>
                  <a:schemeClr val="accent2"/>
                </a:solidFill>
              </a:rPr>
              <a:t>(Task Forces):  </a:t>
            </a:r>
            <a:r>
              <a:rPr lang="el-GR" dirty="0">
                <a:solidFill>
                  <a:schemeClr val="accent2"/>
                </a:solidFill>
              </a:rPr>
              <a:t>Ερευνητές, κυβερνητικοί αξιωματούχοι, διευθυντές φορέων διαχείρισης, ΜΚΟ, ειδικοί σε συγκεκριμένες ομάδες οργανισμών κ.λπ.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7788" y="476251"/>
            <a:ext cx="8388424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Διαδικασία υποβολής αξιολόγησης στην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1268760"/>
            <a:ext cx="8352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Γίνονται αποδεκτές αξιολογήσεις σε παγκόσμιο επίπεδο.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2507877"/>
            <a:ext cx="835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Αξιολογήσεις για υποείδη κ.ά. ταξινομικές βαθμίδες γίνονται αποδεκτές με την προϋπόθεση ότι έχει προηγηθεί η αξιολόγηση σε επίπεδο του είδους.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749819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Τοπικές ή εθνικές αξιολογήσεις γίνονται αποδεκτές αν αποτελούν ταυτόχρονα και παγκόσμιες αξιολογήσεις (π.χ. για ενδημικά μιας χώρας).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7544" y="3542934"/>
            <a:ext cx="835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Φυσικά, όλες οι αξιολογήσεις πρέπει να πραγματοποιούνται με βάση τα την πλέον πρόσφατη έκδοση των κριτηρίων της </a:t>
            </a:r>
            <a:r>
              <a:rPr lang="en-US" dirty="0">
                <a:solidFill>
                  <a:schemeClr val="accent2"/>
                </a:solidFill>
              </a:rPr>
              <a:t>IUCN.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7544" y="4300992"/>
            <a:ext cx="83521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Τελικά όλες οι αξιολογήσεις, ανεξαρτήτως του ποιος τις υλοποιεί, μετά την ολοκλήρωση όλων των ελέγχων και διασταυρώσεων κατατίθενται για δημοσίευση στον Κόκκινο Κατάλογο της </a:t>
            </a:r>
            <a:r>
              <a:rPr lang="en-US" dirty="0">
                <a:solidFill>
                  <a:schemeClr val="accent2"/>
                </a:solidFill>
              </a:rPr>
              <a:t>IUCN</a:t>
            </a:r>
            <a:r>
              <a:rPr lang="el-GR" dirty="0">
                <a:solidFill>
                  <a:schemeClr val="accent2"/>
                </a:solidFill>
              </a:rPr>
              <a:t> μέσα από τη βάση </a:t>
            </a:r>
            <a:r>
              <a:rPr lang="en-US" dirty="0">
                <a:solidFill>
                  <a:schemeClr val="accent2"/>
                </a:solidFill>
              </a:rPr>
              <a:t>SIS-IUCN Species Information Service.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5613047"/>
            <a:ext cx="8352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Ιδανικά, οι αξιολογήσεις πρέπει να επαναλαμβάνονται κάθε 10 έτη, προκειμένου να καταγράφονται οι τάσεις και οι αλλαγές στην κατάσταση διατήρησης των ειδών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2" grpId="0"/>
      <p:bldP spid="13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1.Πανεπιστήμιο\Διδασκαλία\2.Μεταπτυχιακά\2014-2015\Εκτίμηση Βιοποικιλότητας και Βιοπαρακολούθηση Ειδών &amp; Οικοτόπων\source files\2η παράδοση\SIS dat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2" y="692696"/>
            <a:ext cx="4301626" cy="29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F:\1.Πανεπιστήμιο\Διδασκαλία\2.Μεταπτυχιακά\2014-2015\Εκτίμηση Βιοποικιλότητας και Βιοπαρακολούθηση Ειδών &amp; Οικοτόπων\source files\2η παράδοση\Red_List_Pro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13" y="-7640"/>
            <a:ext cx="4855687" cy="68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F:\1.Πανεπιστήμιο\Διδασκαλία\2.Μεταπτυχιακά\2014-2015\Εκτίμηση Βιοποικιλότητας και Βιοπαρακολούθηση Ειδών &amp; Οικοτόπων\source files\2η παράδοση\Red_List_Submissions_Timelin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" y="4149080"/>
            <a:ext cx="428865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561263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>
                <a:solidFill>
                  <a:srgbClr val="800000"/>
                </a:solidFill>
              </a:rPr>
              <a:t>Δεύτερο Κόκκινο Βιβλίο για την ελληνική πανίδα</a:t>
            </a:r>
            <a:endParaRPr lang="el-GR" sz="240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66574" y="1671191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Εκδόθηκε το 2009 (17 έτη μετά το πρώτο).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66574" y="2953205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Περιλαμβάνει πλέον και Ασπόνδυλα.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66574" y="4235219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Αξιολόγηση κατηγοριών κινδύνου, με βάση τα κριτήρια της </a:t>
            </a:r>
            <a:r>
              <a:rPr lang="en-US" dirty="0">
                <a:solidFill>
                  <a:schemeClr val="accent2"/>
                </a:solidFill>
              </a:rPr>
              <a:t>IUCN</a:t>
            </a:r>
            <a:r>
              <a:rPr lang="el-GR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66574" y="5517232"/>
            <a:ext cx="4248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l-GR" dirty="0">
                <a:solidFill>
                  <a:schemeClr val="accent2"/>
                </a:solidFill>
              </a:rPr>
              <a:t> Αξιολογήθηκαν 422 είδη Σπονδυλοζώων &amp; 591 είδη Ασπονδύλων.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7177" name="Picture 9" descr="F:\1.Πανεπιστήμιο\Διδασκαλία\2.Μεταπτυχιακά\2014-2015\Εκτίμηση Βιοποικιλότητας και Βιοπαρακολούθηση Ειδών &amp; Οικοτόπων\source files\2η παράδοση\Κόκκινο Βιβλίο - Εξώφυλλ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634"/>
            <a:ext cx="4107907" cy="56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69" grpId="0"/>
      <p:bldP spid="139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Κατηγορίες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pic>
        <p:nvPicPr>
          <p:cNvPr id="88066" name="Picture 2" descr="F:\1.Πανεπιστήμιο\Διδασκαλία\2.Μεταπτυχιακά\2014-2015\Εκτίμηση Βιοποικιλότητας και Βιοπαρακολούθηση Ειδών &amp; Οικοτόπων\source files\2η παράδοση\Κατηγορίες IU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3" y="1196752"/>
            <a:ext cx="6879034" cy="53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Κατηγορίες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133409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Εκλιπόν (ΕΧ)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l-GR" dirty="0">
                <a:solidFill>
                  <a:schemeClr val="accent2"/>
                </a:solidFill>
              </a:rPr>
              <a:t>Δεν υπάρχει αμφιβολία ότι έχει πεθάνει και το τελευταίο άτομο του </a:t>
            </a:r>
            <a:r>
              <a:rPr lang="en-US" dirty="0">
                <a:solidFill>
                  <a:schemeClr val="accent2"/>
                </a:solidFill>
              </a:rPr>
              <a:t>taxon.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2293063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Εκλιπόν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στη Φύση (Ε</a:t>
            </a:r>
            <a:r>
              <a:rPr lang="en-US" dirty="0">
                <a:solidFill>
                  <a:srgbClr val="800000"/>
                </a:solidFill>
              </a:rPr>
              <a:t>W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υπάρχουν μόνο σε καλλιέργειες, σε αιχμαλωσία ή απελευθερωμένα μακριά από την αρχική τους περιοχή εξάπλωσης.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3529030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Κρισίμως Κινδυνεύοντα (</a:t>
            </a:r>
            <a:r>
              <a:rPr lang="en-US" dirty="0">
                <a:solidFill>
                  <a:srgbClr val="800000"/>
                </a:solidFill>
              </a:rPr>
              <a:t>CR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αντιμετωπίζουν εξαιρετικά υψηλό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χώρο στο άμεσο μέλλον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4487998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Κινδυνεύοντα (</a:t>
            </a:r>
            <a:r>
              <a:rPr lang="en-US" dirty="0">
                <a:solidFill>
                  <a:srgbClr val="800000"/>
                </a:solidFill>
              </a:rPr>
              <a:t>EN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αντιμετωπίζουν πολύ υψηλό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περιβάλλον στο άμεσο μέλλον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528" y="544696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Τρωτά (</a:t>
            </a:r>
            <a:r>
              <a:rPr lang="en-US" dirty="0">
                <a:solidFill>
                  <a:srgbClr val="800000"/>
                </a:solidFill>
              </a:rPr>
              <a:t>VU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αντιμετωπίζουν υψηλό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κίνδυνο εξαφάνισης από το φυσικό τους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στο μεσοπρόθεσμο μέλλον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6082" y="476250"/>
            <a:ext cx="8351837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dirty="0">
                <a:solidFill>
                  <a:srgbClr val="800000"/>
                </a:solidFill>
              </a:rPr>
              <a:t>Κατηγορίες της </a:t>
            </a:r>
            <a:r>
              <a:rPr lang="en-US" sz="2800" dirty="0">
                <a:solidFill>
                  <a:srgbClr val="800000"/>
                </a:solidFill>
              </a:rPr>
              <a:t>IUCN</a:t>
            </a:r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2598003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Μειωμένου Ενδιαφέροντος (</a:t>
            </a:r>
            <a:r>
              <a:rPr lang="en-US" dirty="0">
                <a:solidFill>
                  <a:srgbClr val="800000"/>
                </a:solidFill>
              </a:rPr>
              <a:t>LC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 </a:t>
            </a:r>
            <a:r>
              <a:rPr lang="el-GR" dirty="0">
                <a:solidFill>
                  <a:schemeClr val="accent2"/>
                </a:solidFill>
              </a:rPr>
              <a:t>που δεν ανήκουν σε κάποια από τις παραπάνω κατηγορίες. Σχετικά κοινά ή διαδεδομένα είδη.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3565465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Ανεπαρκώς Γνωστά (</a:t>
            </a:r>
            <a:r>
              <a:rPr lang="en-US" dirty="0">
                <a:solidFill>
                  <a:srgbClr val="800000"/>
                </a:solidFill>
              </a:rPr>
              <a:t>DD</a:t>
            </a:r>
            <a:r>
              <a:rPr lang="el-GR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για τα οποία δεν υπάρχουν τα απαραίτητα δεδομένα ώστε να μπορέσουν να αξιολογηθούν έναντι των κριτηρίων. Δεν αποκλείεται, αν αυτά προκύψουν, τα </a:t>
            </a:r>
            <a:r>
              <a:rPr lang="en-US" dirty="0">
                <a:solidFill>
                  <a:schemeClr val="accent2"/>
                </a:solidFill>
              </a:rPr>
              <a:t>taxa </a:t>
            </a:r>
            <a:r>
              <a:rPr lang="el-GR" dirty="0">
                <a:solidFill>
                  <a:schemeClr val="accent2"/>
                </a:solidFill>
              </a:rPr>
              <a:t>να ενταχθούν σε κάποια από τις κατηγορίες κινδύνου.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5086925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Μη </a:t>
            </a:r>
            <a:r>
              <a:rPr lang="el-GR" dirty="0" err="1">
                <a:solidFill>
                  <a:srgbClr val="800000"/>
                </a:solidFill>
              </a:rPr>
              <a:t>Αξιολογηθέντα</a:t>
            </a:r>
            <a:r>
              <a:rPr lang="el-GR" dirty="0">
                <a:solidFill>
                  <a:srgbClr val="800000"/>
                </a:solidFill>
              </a:rPr>
              <a:t> (ΝΕ)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δεν έχουν ακόμα αξιολογηθεί απέναντι στα κριτήρια.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3528" y="1353542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Σχεδόν Απειλούμενα (ΝΤ)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Taxa</a:t>
            </a:r>
            <a:r>
              <a:rPr lang="el-GR" dirty="0">
                <a:solidFill>
                  <a:schemeClr val="accent2"/>
                </a:solidFill>
              </a:rPr>
              <a:t> που αν και δεν εντάσσονται στις παραπάνω τρεις κατηγορίες, εντούτοις είναι κοντά στο να πληρούν κριτήρια ένταξης στο άμεσο μέλλον.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2992</Words>
  <Application>Microsoft Office PowerPoint</Application>
  <PresentationFormat>On-screen Show (4:3)</PresentationFormat>
  <Paragraphs>421</Paragraphs>
  <Slides>56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Corbel</vt:lpstr>
      <vt:lpstr>Montserrat</vt:lpstr>
      <vt:lpstr>Times New Roman</vt:lpstr>
      <vt:lpstr>Προεπιλεγμένη σχεδίαση</vt:lpstr>
      <vt:lpstr>Γράφημα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 νέος Κόκκινος Κατάλογος: Ζώα</vt:lpstr>
      <vt:lpstr>Ο νέος Κόκκινος Κατάλογος: Ζώα</vt:lpstr>
      <vt:lpstr>Ο νέος Κόκκινος Κατάλογος: Ζώα</vt:lpstr>
      <vt:lpstr>Ο νέος Κόκκινος Κατάλογος: Ζώα</vt:lpstr>
      <vt:lpstr>Ο νέος Κόκκινος Κατάλογος: Φύτα-Μύκητες</vt:lpstr>
      <vt:lpstr>Ο νέος Κόκκινος Κατάλογος: Φύτα-Μύκητες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ΙΔΙΩΤΗΣ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Γιώργος</dc:creator>
  <dc:description>01.06.2005</dc:description>
  <cp:lastModifiedBy>Μήτσαινας Γεώργιος</cp:lastModifiedBy>
  <cp:revision>165</cp:revision>
  <dcterms:created xsi:type="dcterms:W3CDTF">2002-09-08T19:00:03Z</dcterms:created>
  <dcterms:modified xsi:type="dcterms:W3CDTF">2026-02-20T11:43:58Z</dcterms:modified>
</cp:coreProperties>
</file>