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0" r:id="rId4"/>
    <p:sldId id="264" r:id="rId5"/>
    <p:sldId id="263" r:id="rId6"/>
    <p:sldId id="258" r:id="rId7"/>
    <p:sldId id="266" r:id="rId8"/>
    <p:sldId id="267" r:id="rId9"/>
    <p:sldId id="265" r:id="rId10"/>
    <p:sldId id="262" r:id="rId11"/>
    <p:sldId id="268" r:id="rId12"/>
    <p:sldId id="261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821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10EBC-DEB1-417A-BE94-271D6BBF3C90}" type="datetimeFigureOut">
              <a:rPr lang="en-GB" smtClean="0"/>
              <a:pPr/>
              <a:t>10/12/2021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6E2-BF20-4B38-AA91-C3B0537F02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10EBC-DEB1-417A-BE94-271D6BBF3C90}" type="datetimeFigureOut">
              <a:rPr lang="en-GB" smtClean="0"/>
              <a:pPr/>
              <a:t>10/12/2021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6E2-BF20-4B38-AA91-C3B0537F02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10EBC-DEB1-417A-BE94-271D6BBF3C90}" type="datetimeFigureOut">
              <a:rPr lang="en-GB" smtClean="0"/>
              <a:pPr/>
              <a:t>10/12/2021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6E2-BF20-4B38-AA91-C3B0537F02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10EBC-DEB1-417A-BE94-271D6BBF3C90}" type="datetimeFigureOut">
              <a:rPr lang="en-GB" smtClean="0"/>
              <a:pPr/>
              <a:t>10/12/2021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6E2-BF20-4B38-AA91-C3B0537F02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10EBC-DEB1-417A-BE94-271D6BBF3C90}" type="datetimeFigureOut">
              <a:rPr lang="en-GB" smtClean="0"/>
              <a:pPr/>
              <a:t>10/12/2021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6E2-BF20-4B38-AA91-C3B0537F02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10EBC-DEB1-417A-BE94-271D6BBF3C90}" type="datetimeFigureOut">
              <a:rPr lang="en-GB" smtClean="0"/>
              <a:pPr/>
              <a:t>10/12/2021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6E2-BF20-4B38-AA91-C3B0537F02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10EBC-DEB1-417A-BE94-271D6BBF3C90}" type="datetimeFigureOut">
              <a:rPr lang="en-GB" smtClean="0"/>
              <a:pPr/>
              <a:t>10/12/2021</a:t>
            </a:fld>
            <a:endParaRPr lang="en-GB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6E2-BF20-4B38-AA91-C3B0537F02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10EBC-DEB1-417A-BE94-271D6BBF3C90}" type="datetimeFigureOut">
              <a:rPr lang="en-GB" smtClean="0"/>
              <a:pPr/>
              <a:t>10/12/2021</a:t>
            </a:fld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6E2-BF20-4B38-AA91-C3B0537F02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10EBC-DEB1-417A-BE94-271D6BBF3C90}" type="datetimeFigureOut">
              <a:rPr lang="en-GB" smtClean="0"/>
              <a:pPr/>
              <a:t>10/12/2021</a:t>
            </a:fld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6E2-BF20-4B38-AA91-C3B0537F02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10EBC-DEB1-417A-BE94-271D6BBF3C90}" type="datetimeFigureOut">
              <a:rPr lang="en-GB" smtClean="0"/>
              <a:pPr/>
              <a:t>10/12/2021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6E2-BF20-4B38-AA91-C3B0537F02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10EBC-DEB1-417A-BE94-271D6BBF3C90}" type="datetimeFigureOut">
              <a:rPr lang="en-GB" smtClean="0"/>
              <a:pPr/>
              <a:t>10/12/2021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D56E2-BF20-4B38-AA91-C3B0537F02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10EBC-DEB1-417A-BE94-271D6BBF3C90}" type="datetimeFigureOut">
              <a:rPr lang="en-GB" smtClean="0"/>
              <a:pPr/>
              <a:t>10/12/2021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D56E2-BF20-4B38-AA91-C3B0537F027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l.wikipedia.org/wiki/%CE%A6%CF%89%CF%84%CE%BF%CF%83%CF%8D%CE%BD%CE%B8%CE%B5%CF%83%CE%B7" TargetMode="External"/><Relationship Id="rId3" Type="http://schemas.openxmlformats.org/officeDocument/2006/relationships/hyperlink" Target="https://el.wikipedia.org/wiki/%CE%86%CE%BD%CE%B8%CF%81%CE%B1%CE%BA%CE%B1%CF%82" TargetMode="External"/><Relationship Id="rId7" Type="http://schemas.openxmlformats.org/officeDocument/2006/relationships/hyperlink" Target="https://el.wikipedia.org/wiki/%CE%A6%CF%85%CF%84%CF%8C" TargetMode="External"/><Relationship Id="rId2" Type="http://schemas.openxmlformats.org/officeDocument/2006/relationships/hyperlink" Target="https://el.wikipedia.org/wiki/%CE%9C%CE%BF%CE%BD%CE%BF%CE%BC%CE%B5%CF%81%CE%AD%CF%82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l.wikipedia.org/wiki/%CE%A6%CF%81%CE%BF%CF%85%CE%BA%CF%84%CF%8C%CE%B6%CE%B7" TargetMode="External"/><Relationship Id="rId5" Type="http://schemas.openxmlformats.org/officeDocument/2006/relationships/hyperlink" Target="https://el.wikipedia.org/wiki/%CE%93%CE%BB%CF%85%CE%BA%CF%8C%CE%B6%CE%B7" TargetMode="External"/><Relationship Id="rId10" Type="http://schemas.openxmlformats.org/officeDocument/2006/relationships/hyperlink" Target="https://el.wikipedia.org/wiki/%CE%A0%CE%BF%CE%BB%CF%85%CF%83%CE%B1%CE%BA%CF%87%CE%B1%CF%81%CE%AF%CF%84%CE%B7%CF%82" TargetMode="External"/><Relationship Id="rId4" Type="http://schemas.openxmlformats.org/officeDocument/2006/relationships/hyperlink" Target="https://el.wikipedia.org/wiki/%CE%A5%CE%B4%CE%B1%CF%84%CE%AC%CE%BD%CE%B8%CF%81%CE%B1%CE%BA%CE%B1%CF%82" TargetMode="External"/><Relationship Id="rId9" Type="http://schemas.openxmlformats.org/officeDocument/2006/relationships/hyperlink" Target="https://el.wikipedia.org/wiki/%CE%94%CE%B9%CF%83%CE%B1%CE%BA%CF%87%CE%B1%CF%81%CE%AF%CF%84%CE%B7%CF%82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l.wikipedia.org/wiki/%CE%86%CE%BC%CF%85%CE%BB%CE%BF" TargetMode="External"/><Relationship Id="rId3" Type="http://schemas.openxmlformats.org/officeDocument/2006/relationships/hyperlink" Target="https://el.wikipedia.org/wiki/%CE%91%CE%BD%CF%84%CE%AF%CE%B4%CF%81%CE%B1%CF%83%CE%B7_%CF%83%CF%85%CE%BC%CF%80%CF%8D%CE%BA%CE%BD%CF%89%CF%83%CE%B7%CF%82_%CF%83%CE%B1%CE%BA%CF%87%CE%AC%CF%81%CF%89%CE%BD" TargetMode="External"/><Relationship Id="rId7" Type="http://schemas.openxmlformats.org/officeDocument/2006/relationships/hyperlink" Target="https://el.wikipedia.org/wiki/%CE%9C%CE%B1%CE%BB%CF%84%CF%8C%CE%B6%CE%B7" TargetMode="External"/><Relationship Id="rId2" Type="http://schemas.openxmlformats.org/officeDocument/2006/relationships/hyperlink" Target="https://el.wikipedia.org/wiki/%CE%9C%CE%BF%CE%BD%CE%BF%CF%83%CE%B1%CE%BA%CF%87%CE%B1%CF%81%CE%AF%CF%84%CE%B7%CF%82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l.wikipedia.org/wiki/%CE%9B%CE%B1%CE%BA%CF%84%CF%8C%CE%B6%CE%B7" TargetMode="External"/><Relationship Id="rId5" Type="http://schemas.openxmlformats.org/officeDocument/2006/relationships/hyperlink" Target="https://el.wikipedia.org/wiki/%CE%A3%CE%B1%CE%BA%CF%87%CE%B1%CF%81%CF%8C%CE%B6%CE%B7" TargetMode="External"/><Relationship Id="rId4" Type="http://schemas.openxmlformats.org/officeDocument/2006/relationships/hyperlink" Target="https://el.wikipedia.org/wiki/%CE%9D%CE%B5%CF%81%CF%8C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ipedia.org/wiki/%CE%91%CE%BB%CE%B4%CE%B5%CE%B0%CE%B4%CE%B7" TargetMode="External"/><Relationship Id="rId2" Type="http://schemas.openxmlformats.org/officeDocument/2006/relationships/hyperlink" Target="https://el.wikipedia.org/wiki/%CE%A3%CE%AC%CE%BA%CF%87%CE%B1%CF%81%CE%B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l.wikipedia.org/w/index.php?title=%CE%91%CE%BB%CE%B4%CE%BF%CE%B5%CE%BE%CF%8C%CE%B6%CE%B5%CF%82&amp;action=edit&amp;redlink=1" TargetMode="External"/><Relationship Id="rId5" Type="http://schemas.openxmlformats.org/officeDocument/2006/relationships/hyperlink" Target="https://el.wikipedia.org/wiki/%CE%9C%CE%BF%CE%BD%CE%BF%CF%83%CE%B1%CE%BA%CF%87%CE%B1%CF%81%CE%AF%CF%84%CE%B5%CF%82" TargetMode="External"/><Relationship Id="rId4" Type="http://schemas.openxmlformats.org/officeDocument/2006/relationships/hyperlink" Target="https://el.wikipedia.org/wiki/%CE%86%CE%BD%CE%B8%CF%81%CE%B1%CE%BA%CE%B1%CF%82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ipedia.org/wiki/%CE%9F%CE%BE%CE%B5%CE%AF%CE%B4%CF%89%CF%83%CE%B7" TargetMode="External"/><Relationship Id="rId2" Type="http://schemas.openxmlformats.org/officeDocument/2006/relationships/hyperlink" Target="https://el.wikipedia.org/wiki/%CE%9F%CE%BE%CE%B5%CE%B9%CE%B4%CE%BF%CE%B1%CE%BD%CE%B1%CE%B3%CF%89%CE%B3%CE%A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Ιδιότητες Μονοσακχαριτών </a:t>
            </a:r>
            <a:r>
              <a:rPr lang="el-GR" dirty="0" err="1"/>
              <a:t>Δισακχαριτών</a:t>
            </a:r>
            <a:r>
              <a:rPr lang="el-GR" dirty="0"/>
              <a:t> </a:t>
            </a:r>
            <a:endParaRPr lang="en-GB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Σκοπός: Η μελέτη της υδρόλυσης και του αναγωγικού χαρακτήρα των </a:t>
            </a:r>
            <a:r>
              <a:rPr lang="el-GR" dirty="0" err="1"/>
              <a:t>δισακχαριτών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Sc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51126" y="1753362"/>
            <a:ext cx="4841748" cy="335127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C91EAE2-B9AA-4688-925B-DCEF27EB7BF4}"/>
              </a:ext>
            </a:extLst>
          </p:cNvPr>
          <p:cNvSpPr txBox="1"/>
          <p:nvPr/>
        </p:nvSpPr>
        <p:spPr>
          <a:xfrm>
            <a:off x="755576" y="476672"/>
            <a:ext cx="82089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Πειραματική διαδικασία</a:t>
            </a:r>
          </a:p>
          <a:p>
            <a:r>
              <a:rPr lang="el-GR" dirty="0"/>
              <a:t>1.Αριθμήστε 4 δοκιμαστικούς σωλήνες</a:t>
            </a:r>
          </a:p>
          <a:p>
            <a:r>
              <a:rPr lang="el-GR" dirty="0"/>
              <a:t>2.Στον δοκιμαστικό σωλήνα 1 βάζουμε 1 </a:t>
            </a:r>
            <a:r>
              <a:rPr lang="it-IT" dirty="0"/>
              <a:t>ml</a:t>
            </a:r>
            <a:r>
              <a:rPr lang="el-GR" dirty="0"/>
              <a:t> διαλύματος σακχαρόζης</a:t>
            </a:r>
          </a:p>
          <a:p>
            <a:r>
              <a:rPr lang="el-GR" dirty="0"/>
              <a:t>3. Στον δοκιμαστικό σωλήνα 2 βάζουμε 1 </a:t>
            </a:r>
            <a:r>
              <a:rPr lang="it-IT" dirty="0"/>
              <a:t>ml</a:t>
            </a:r>
            <a:r>
              <a:rPr lang="el-GR" dirty="0"/>
              <a:t> διαλύματος γλυκόζης</a:t>
            </a:r>
          </a:p>
          <a:p>
            <a:r>
              <a:rPr lang="el-GR" dirty="0"/>
              <a:t>4. Στον δοκιμαστικό σωλήνα 3 βάζουμε 1 </a:t>
            </a:r>
            <a:r>
              <a:rPr lang="it-IT" dirty="0"/>
              <a:t>ml</a:t>
            </a:r>
            <a:r>
              <a:rPr lang="el-GR" dirty="0"/>
              <a:t> διαλύματος φρουκτόζης</a:t>
            </a:r>
          </a:p>
          <a:p>
            <a:r>
              <a:rPr lang="el-GR" dirty="0"/>
              <a:t>5 Στον δοκιμαστικό σωλήνα 4 βάζουμε 1 </a:t>
            </a:r>
            <a:r>
              <a:rPr lang="it-IT" dirty="0"/>
              <a:t>ml</a:t>
            </a:r>
            <a:r>
              <a:rPr lang="el-GR" dirty="0"/>
              <a:t> νερό</a:t>
            </a:r>
          </a:p>
          <a:p>
            <a:r>
              <a:rPr lang="el-GR" dirty="0"/>
              <a:t>6. Σε κάθε σωλήνα προσθέτουμε 1 </a:t>
            </a:r>
            <a:r>
              <a:rPr lang="it-IT" dirty="0"/>
              <a:t>ml </a:t>
            </a:r>
            <a:r>
              <a:rPr lang="el-GR" dirty="0"/>
              <a:t>αντιδραστηρίου </a:t>
            </a:r>
            <a:r>
              <a:rPr lang="it-IT" dirty="0"/>
              <a:t>Fehling</a:t>
            </a:r>
          </a:p>
          <a:p>
            <a:r>
              <a:rPr lang="it-IT" dirty="0"/>
              <a:t>7. </a:t>
            </a:r>
            <a:r>
              <a:rPr lang="el-GR" dirty="0"/>
              <a:t>Αναδεύουμε και τοποθετούμε τους σωλήνες σε </a:t>
            </a:r>
            <a:r>
              <a:rPr lang="el-GR" dirty="0" err="1"/>
              <a:t>υδατόλουτρο</a:t>
            </a:r>
            <a:r>
              <a:rPr lang="el-GR" dirty="0"/>
              <a:t> που βράζει για 3 με 5 λεπτά</a:t>
            </a:r>
          </a:p>
          <a:p>
            <a:r>
              <a:rPr lang="el-GR" dirty="0"/>
              <a:t>8. Καταγράψετε </a:t>
            </a:r>
            <a:r>
              <a:rPr lang="el-GR"/>
              <a:t>τις παρατηρήσεις σας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510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-20-6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33525" y="1147762"/>
            <a:ext cx="6076950" cy="456247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952FDB-7EF4-4FBF-94F6-F8A97DCFC5C1}"/>
              </a:ext>
            </a:extLst>
          </p:cNvPr>
          <p:cNvSpPr txBox="1"/>
          <p:nvPr/>
        </p:nvSpPr>
        <p:spPr>
          <a:xfrm>
            <a:off x="899592" y="764704"/>
            <a:ext cx="770485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Υδρόλυση των </a:t>
            </a:r>
            <a:r>
              <a:rPr lang="el-GR" dirty="0" err="1"/>
              <a:t>δισακχαριτών</a:t>
            </a:r>
            <a:endParaRPr lang="el-GR" dirty="0"/>
          </a:p>
          <a:p>
            <a:r>
              <a:rPr lang="el-GR" dirty="0"/>
              <a:t>Οι </a:t>
            </a:r>
            <a:r>
              <a:rPr lang="el-GR" dirty="0" err="1"/>
              <a:t>δισακχαρίτες</a:t>
            </a:r>
            <a:r>
              <a:rPr lang="el-GR" dirty="0"/>
              <a:t> μπορούν να </a:t>
            </a:r>
            <a:r>
              <a:rPr lang="el-GR" dirty="0" err="1"/>
              <a:t>υδρολυθούν</a:t>
            </a:r>
            <a:r>
              <a:rPr lang="el-GR" dirty="0"/>
              <a:t> διασπώντας τον </a:t>
            </a:r>
            <a:r>
              <a:rPr lang="el-GR" dirty="0" err="1"/>
              <a:t>γλυκοζιτικό</a:t>
            </a:r>
            <a:r>
              <a:rPr lang="el-GR" dirty="0"/>
              <a:t> δεσμό.</a:t>
            </a:r>
          </a:p>
          <a:p>
            <a:r>
              <a:rPr lang="el-GR" dirty="0"/>
              <a:t>Μπορεί να γίνει με οξέα= χημική υδρόλυση ή με ένζυμα = </a:t>
            </a:r>
            <a:r>
              <a:rPr lang="el-GR" dirty="0" err="1"/>
              <a:t>ενζυμική</a:t>
            </a:r>
            <a:r>
              <a:rPr lang="el-GR" dirty="0"/>
              <a:t> υδρόλυση.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Πειραματικό μέρος</a:t>
            </a:r>
          </a:p>
          <a:p>
            <a:endParaRPr lang="el-GR" dirty="0"/>
          </a:p>
          <a:p>
            <a:pPr marL="342900" indent="-342900">
              <a:buAutoNum type="arabicPeriod"/>
            </a:pPr>
            <a:r>
              <a:rPr lang="el-GR" dirty="0"/>
              <a:t>Υδρόλυση. Σε δοκιμαστικό σωλήνα βάζουμε 10</a:t>
            </a:r>
            <a:r>
              <a:rPr lang="it-IT" dirty="0"/>
              <a:t>ml</a:t>
            </a:r>
            <a:r>
              <a:rPr lang="el-GR" dirty="0"/>
              <a:t> διαλύματος σακχαρόζης προσθέτουμε π. </a:t>
            </a:r>
            <a:r>
              <a:rPr lang="it-IT" dirty="0"/>
              <a:t>HCL</a:t>
            </a:r>
            <a:r>
              <a:rPr lang="el-GR" dirty="0"/>
              <a:t>. Τοποθετούμε τον σωλήνα σε ζέον </a:t>
            </a:r>
            <a:r>
              <a:rPr lang="el-GR" dirty="0" err="1"/>
              <a:t>υδατόλουτρο</a:t>
            </a:r>
            <a:r>
              <a:rPr lang="el-GR" dirty="0"/>
              <a:t> για 5 λεπτά. </a:t>
            </a:r>
          </a:p>
          <a:p>
            <a:pPr marL="342900" indent="-342900">
              <a:buAutoNum type="arabicPeriod"/>
            </a:pPr>
            <a:r>
              <a:rPr lang="el-GR" dirty="0"/>
              <a:t>Αναγωγική ικανότητα. Σε δοκιμαστικό σωλήνα προσθέτουμε 1 </a:t>
            </a:r>
            <a:r>
              <a:rPr lang="it-IT" dirty="0"/>
              <a:t>ml</a:t>
            </a:r>
            <a:r>
              <a:rPr lang="el-GR" dirty="0"/>
              <a:t> </a:t>
            </a:r>
            <a:r>
              <a:rPr lang="el-GR" dirty="0" err="1"/>
              <a:t>υδρόλυμα</a:t>
            </a:r>
            <a:r>
              <a:rPr lang="el-GR" dirty="0"/>
              <a:t> και ακολούθως προσθέτουμε 1 </a:t>
            </a:r>
            <a:r>
              <a:rPr lang="it-IT" dirty="0"/>
              <a:t>ml </a:t>
            </a:r>
            <a:r>
              <a:rPr lang="en-US" dirty="0"/>
              <a:t>Fehling </a:t>
            </a:r>
            <a:r>
              <a:rPr lang="el-GR" dirty="0"/>
              <a:t>υγρό. Αναδεύουμε και θερμαίνουμε για </a:t>
            </a:r>
            <a:r>
              <a:rPr lang="el-GR"/>
              <a:t>3-5 λεπτά. </a:t>
            </a:r>
            <a:r>
              <a:rPr lang="el-GR" dirty="0"/>
              <a:t>Καταγράψετε τις παρατηρήσεις σας.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52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7AD9608-8C22-4B0C-8499-DD82CB760B3F}"/>
              </a:ext>
            </a:extLst>
          </p:cNvPr>
          <p:cNvSpPr txBox="1"/>
          <p:nvPr/>
        </p:nvSpPr>
        <p:spPr>
          <a:xfrm>
            <a:off x="107504" y="2000195"/>
            <a:ext cx="871296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Με το όνομα </a:t>
            </a:r>
            <a:r>
              <a:rPr lang="el-GR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μονοσακχαρίτης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φέρεται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" tooltip="Μονομερές"/>
              </a:rPr>
              <a:t>μονομερής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ένυδρος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 tooltip="Άνθρακας"/>
              </a:rPr>
              <a:t>άνθρακας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που λέγεται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4" tooltip="Υδατάνθρακας"/>
              </a:rPr>
              <a:t>υδατάνθρακας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δηλαδή απλό σάκχαρο με γενικό τύπο </a:t>
            </a:r>
            <a:r>
              <a:rPr lang="el-GR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(CH</a:t>
            </a:r>
            <a:r>
              <a:rPr lang="el-GR" b="1" i="0" baseline="-2500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el-GR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O)</a:t>
            </a:r>
            <a:r>
              <a:rPr lang="el-GR" b="1" i="0" baseline="-2500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π.χ. </a:t>
            </a:r>
            <a:r>
              <a:rPr lang="el-GR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</a:t>
            </a:r>
            <a:r>
              <a:rPr lang="el-GR" b="1" i="0" baseline="-2500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6</a:t>
            </a:r>
            <a:r>
              <a:rPr lang="el-GR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</a:t>
            </a:r>
            <a:r>
              <a:rPr lang="el-GR" b="1" i="0" baseline="-2500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12</a:t>
            </a:r>
            <a:r>
              <a:rPr lang="el-GR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</a:t>
            </a:r>
            <a:r>
              <a:rPr lang="el-GR" b="1" i="0" baseline="-2500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6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η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5" tooltip="Γλυκόζη"/>
              </a:rPr>
              <a:t>γλυκόζη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ή η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6" tooltip="Φρουκτόζη"/>
              </a:rPr>
              <a:t>φρουκτόζη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Παράγεται στα πράσινα μέρη των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7" tooltip="Φυτό"/>
              </a:rPr>
              <a:t>φυτών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κατά τη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8" tooltip="Φωτοσύνθεση"/>
              </a:rPr>
              <a:t>φωτοσύνθεση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και αποτελεί το δομικό λίθο των </a:t>
            </a:r>
            <a:r>
              <a:rPr lang="el-GR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9" tooltip="Δισακχαρίτης"/>
              </a:rPr>
              <a:t>δισακχαριτών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και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10" tooltip="Πολυσακχαρίτης"/>
              </a:rPr>
              <a:t>πολυσακχαριτών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544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page_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260648"/>
            <a:ext cx="6552728" cy="61926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AA6043-D3A6-48E3-A7C6-6C4D2ED97B82}"/>
              </a:ext>
            </a:extLst>
          </p:cNvPr>
          <p:cNvSpPr txBox="1"/>
          <p:nvPr/>
        </p:nvSpPr>
        <p:spPr>
          <a:xfrm>
            <a:off x="395536" y="980728"/>
            <a:ext cx="864096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l-GR" dirty="0">
                <a:solidFill>
                  <a:srgbClr val="202122"/>
                </a:solidFill>
                <a:latin typeface="Arial" panose="020B0604020202020204" pitchFamily="34" charset="0"/>
              </a:rPr>
              <a:t>Οι </a:t>
            </a:r>
            <a:r>
              <a:rPr lang="el-GR" dirty="0" err="1">
                <a:solidFill>
                  <a:srgbClr val="202122"/>
                </a:solidFill>
                <a:latin typeface="Arial" panose="020B0604020202020204" pitchFamily="34" charset="0"/>
              </a:rPr>
              <a:t>δισακχαρίτες</a:t>
            </a:r>
            <a:r>
              <a:rPr lang="el-GR" dirty="0">
                <a:solidFill>
                  <a:srgbClr val="202122"/>
                </a:solidFill>
                <a:latin typeface="Arial" panose="020B0604020202020204" pitchFamily="34" charset="0"/>
              </a:rPr>
              <a:t> σ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χηματίζονται όταν δύο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" tooltip="Μονοσακχαρίτης"/>
              </a:rPr>
              <a:t>μονοσακχαρίτες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υποβληθούν σε μια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 tooltip="Αντίδραση συμπύκνωσης σακχάρων"/>
              </a:rPr>
              <a:t>αντίδραση συμπύκνωσης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η οποία περιλαμβάνει την </a:t>
            </a:r>
            <a:r>
              <a:rPr lang="el-GR" dirty="0">
                <a:solidFill>
                  <a:srgbClr val="202122"/>
                </a:solidFill>
                <a:latin typeface="Arial" panose="020B0604020202020204" pitchFamily="34" charset="0"/>
              </a:rPr>
              <a:t>απόσπαση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ενός </a:t>
            </a:r>
          </a:p>
          <a:p>
            <a:pPr algn="l"/>
            <a:r>
              <a:rPr lang="el-GR" dirty="0">
                <a:solidFill>
                  <a:srgbClr val="202122"/>
                </a:solidFill>
                <a:latin typeface="Arial" panose="020B0604020202020204" pitchFamily="34" charset="0"/>
              </a:rPr>
              <a:t>μορίου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4" tooltip="Νερό"/>
              </a:rPr>
              <a:t>νερού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algn="l"/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Από τα πιο γνωστά παραδείγματα είναι η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5" tooltip="Σακχαρόζη"/>
              </a:rPr>
              <a:t>σακχαρόζη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(συστατικό των φρούτων και η κυριότερη πηγή </a:t>
            </a:r>
            <a:r>
              <a:rPr lang="el-GR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γλυκοζης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στους ζωικούς οργανισμούς), η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6" tooltip="Λακτόζη"/>
              </a:rPr>
              <a:t>λακτόζη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(το σάκχαρο του γάλακτος) και η </a:t>
            </a:r>
            <a:r>
              <a:rPr lang="el-GR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7" tooltip="Μαλτόζη"/>
              </a:rPr>
              <a:t>μαλτόζη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(προκύπτει από τη διάσπαση του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8" tooltip="Άμυλο"/>
              </a:rPr>
              <a:t>αμύλου</a:t>
            </a:r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κατά την πέψη).</a:t>
            </a:r>
          </a:p>
        </p:txBody>
      </p:sp>
    </p:spTree>
    <p:extLst>
      <p:ext uri="{BB962C8B-B14F-4D97-AF65-F5344CB8AC3E}">
        <p14:creationId xmlns:p14="http://schemas.microsoft.com/office/powerpoint/2010/main" val="1205318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slide_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5.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47164"/>
            <a:ext cx="9144000" cy="516367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Βασικοί όροι Πολυδύναμες αλκοόλες (πολυόλες), Μονοσακχαρίτης, Αλδόζες, -  ppt κατέβασμα">
            <a:extLst>
              <a:ext uri="{FF2B5EF4-FFF2-40B4-BE49-F238E27FC236}">
                <a16:creationId xmlns:a16="http://schemas.microsoft.com/office/drawing/2014/main" id="{85EF32E9-564D-45E2-90A6-0B7920A68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9954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928034-840A-4D45-8DFC-A01B796F5EE9}"/>
              </a:ext>
            </a:extLst>
          </p:cNvPr>
          <p:cNvSpPr txBox="1"/>
          <p:nvPr/>
        </p:nvSpPr>
        <p:spPr>
          <a:xfrm>
            <a:off x="2286000" y="1169199"/>
            <a:ext cx="4572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l-GR" dirty="0"/>
              <a:t>Με το όνομα </a:t>
            </a:r>
            <a:r>
              <a:rPr lang="el-GR" dirty="0" err="1"/>
              <a:t>αλδόζη</a:t>
            </a:r>
            <a:r>
              <a:rPr lang="el-GR" dirty="0"/>
              <a:t>, (</a:t>
            </a:r>
            <a:r>
              <a:rPr lang="el-GR" dirty="0" err="1"/>
              <a:t>aldose</a:t>
            </a:r>
            <a:r>
              <a:rPr lang="el-GR" dirty="0"/>
              <a:t>), φέρεται οποιοδήποτε </a:t>
            </a:r>
            <a:r>
              <a:rPr lang="el-GR" dirty="0">
                <a:hlinkClick r:id="rId2" tooltip="Σάκχαρο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σάκχαρο</a:t>
            </a:r>
            <a:r>
              <a:rPr lang="el-GR" dirty="0"/>
              <a:t> όπου στη μοριακή του σύνθεση περιέχει μια ομάδα </a:t>
            </a:r>
            <a:r>
              <a:rPr lang="el-GR" dirty="0">
                <a:hlinkClick r:id="rId3" tooltip="Αλδεΰδη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αλδεΰδης</a:t>
            </a:r>
            <a:r>
              <a:rPr lang="el-GR" dirty="0"/>
              <a:t> προσκολλημένη στο πρώτο άτομο του </a:t>
            </a:r>
            <a:r>
              <a:rPr lang="el-GR" dirty="0">
                <a:hlinkClick r:id="rId4" tooltip="Άνθρακα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άνθρακα</a:t>
            </a:r>
            <a:r>
              <a:rPr lang="el-GR" dirty="0"/>
              <a:t>.</a:t>
            </a:r>
          </a:p>
          <a:p>
            <a:pPr algn="l"/>
            <a:r>
              <a:rPr lang="el-GR" dirty="0"/>
              <a:t>Οι </a:t>
            </a:r>
            <a:r>
              <a:rPr lang="el-GR" dirty="0" err="1"/>
              <a:t>αλδόζες</a:t>
            </a:r>
            <a:r>
              <a:rPr lang="el-GR" dirty="0"/>
              <a:t> είναι οργανικές ενώσεις ανήκουν στους </a:t>
            </a:r>
            <a:r>
              <a:rPr lang="el-GR" dirty="0">
                <a:hlinkClick r:id="rId5" tooltip="Μονοσακχαρίτε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μονοσακχαρίτες</a:t>
            </a:r>
            <a:r>
              <a:rPr lang="el-GR" dirty="0"/>
              <a:t>. Χαρακτηριστικό τους είναι η ύπαρξη μιας </a:t>
            </a:r>
            <a:r>
              <a:rPr lang="el-GR" dirty="0" err="1"/>
              <a:t>αλδεϋδομάδας</a:t>
            </a:r>
            <a:r>
              <a:rPr lang="el-GR" dirty="0"/>
              <a:t> (-CH=O) στο μόριό τους. Ανάλογα με τον αριθμό ατόμων άνθρακα ή οξυγόνου που περιέχουν στο μόριό τους διακρίνονται σε </a:t>
            </a:r>
            <a:r>
              <a:rPr lang="el-GR" dirty="0" err="1"/>
              <a:t>αλδοτριόζες</a:t>
            </a:r>
            <a:r>
              <a:rPr lang="el-GR" dirty="0"/>
              <a:t>, (με μία </a:t>
            </a:r>
            <a:r>
              <a:rPr lang="el-GR" dirty="0" err="1"/>
              <a:t>αλδεϋδομάδα</a:t>
            </a:r>
            <a:r>
              <a:rPr lang="el-GR" dirty="0"/>
              <a:t> και δύο υδροξύλια, -ΟΗ), </a:t>
            </a:r>
            <a:r>
              <a:rPr lang="el-GR" dirty="0" err="1"/>
              <a:t>αλδοτετρόζες</a:t>
            </a:r>
            <a:r>
              <a:rPr lang="el-GR" dirty="0"/>
              <a:t>, (με μία -CH=Ο και τρία -ΟΗ), </a:t>
            </a:r>
            <a:r>
              <a:rPr lang="el-GR" dirty="0" err="1"/>
              <a:t>αλδοπεντόζες</a:t>
            </a:r>
            <a:r>
              <a:rPr lang="el-GR" dirty="0"/>
              <a:t>, (με μία -CH=Ο και τέσσερα -ΟΗ), </a:t>
            </a:r>
            <a:r>
              <a:rPr lang="el-GR" dirty="0" err="1">
                <a:hlinkClick r:id="rId6" tooltip="Αλδοεξόζες (δεν έχει γραφτεί ακόμα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αλδοεξόζες</a:t>
            </a:r>
            <a:r>
              <a:rPr lang="el-GR" dirty="0"/>
              <a:t>, (με μία -CH=Ο και πέντε -ΟΗ) κ.λπ.</a:t>
            </a:r>
          </a:p>
        </p:txBody>
      </p:sp>
    </p:spTree>
    <p:extLst>
      <p:ext uri="{BB962C8B-B14F-4D97-AF65-F5344CB8AC3E}">
        <p14:creationId xmlns:p14="http://schemas.microsoft.com/office/powerpoint/2010/main" val="874442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D578ED-755E-483E-820D-F27B6C620034}"/>
              </a:ext>
            </a:extLst>
          </p:cNvPr>
          <p:cNvSpPr txBox="1"/>
          <p:nvPr/>
        </p:nvSpPr>
        <p:spPr>
          <a:xfrm>
            <a:off x="683568" y="692696"/>
            <a:ext cx="81369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Αναγωγικός χαρακτήρας των μονοσακχαριτών</a:t>
            </a:r>
          </a:p>
          <a:p>
            <a:endParaRPr lang="el-GR" dirty="0"/>
          </a:p>
          <a:p>
            <a:r>
              <a:rPr lang="el-GR" dirty="0">
                <a:latin typeface="+mj-lt"/>
              </a:rPr>
              <a:t>Οι </a:t>
            </a:r>
            <a:r>
              <a:rPr lang="el-GR" dirty="0" err="1">
                <a:latin typeface="+mj-lt"/>
              </a:rPr>
              <a:t>αλδόζες</a:t>
            </a:r>
            <a:r>
              <a:rPr lang="el-GR" dirty="0">
                <a:latin typeface="+mj-lt"/>
              </a:rPr>
              <a:t> εμφανίζουν αναγωγική δράση, η οποία οφείλεται στην ελεύθερη </a:t>
            </a:r>
            <a:r>
              <a:rPr lang="el-GR" dirty="0" err="1">
                <a:latin typeface="+mj-lt"/>
              </a:rPr>
              <a:t>αλδεϋδομάδα</a:t>
            </a:r>
            <a:r>
              <a:rPr lang="el-GR" dirty="0">
                <a:latin typeface="+mj-lt"/>
              </a:rPr>
              <a:t>. Αυτή η ιδιότητα των μονοσακχαριτών εμφανίζεται με αντίδραση με ήπια οξειδωτικά μέσα. Οι αντιδράσεις αυτές χρησιμεύουν στην ανίχνευση και των προσδιορισμό των σακχάρων.</a:t>
            </a:r>
          </a:p>
          <a:p>
            <a:r>
              <a:rPr lang="el-GR" dirty="0">
                <a:latin typeface="+mj-lt"/>
              </a:rPr>
              <a:t>Το αντιδραστήριο </a:t>
            </a:r>
            <a:r>
              <a:rPr lang="it-IT" dirty="0">
                <a:latin typeface="+mj-lt"/>
              </a:rPr>
              <a:t>Fehling </a:t>
            </a:r>
            <a:r>
              <a:rPr lang="el-GR" dirty="0">
                <a:latin typeface="+mj-lt"/>
              </a:rPr>
              <a:t>είναι διάλυμα τρυγικού χαλκού σε αλκαλικό περιβάλλον.</a:t>
            </a:r>
          </a:p>
          <a:p>
            <a:r>
              <a:rPr lang="el-GR" b="0" i="0" dirty="0">
                <a:solidFill>
                  <a:srgbClr val="202122"/>
                </a:solidFill>
                <a:effectLst/>
                <a:latin typeface="+mj-lt"/>
              </a:rPr>
              <a:t>Παρουσία </a:t>
            </a:r>
            <a:r>
              <a:rPr lang="el-GR" b="0" i="0" dirty="0" err="1">
                <a:solidFill>
                  <a:srgbClr val="202122"/>
                </a:solidFill>
                <a:effectLst/>
                <a:latin typeface="+mj-lt"/>
              </a:rPr>
              <a:t>αλδεϋδικής</a:t>
            </a:r>
            <a:r>
              <a:rPr lang="el-GR" b="0" i="0" dirty="0">
                <a:solidFill>
                  <a:srgbClr val="202122"/>
                </a:solidFill>
                <a:effectLst/>
                <a:latin typeface="+mj-lt"/>
              </a:rPr>
              <a:t> ομάδας τα ιόντα δισθενούς χαλκού Cu</a:t>
            </a:r>
            <a:r>
              <a:rPr lang="el-GR" b="0" i="0" baseline="30000" dirty="0">
                <a:solidFill>
                  <a:srgbClr val="202122"/>
                </a:solidFill>
                <a:effectLst/>
                <a:latin typeface="+mj-lt"/>
              </a:rPr>
              <a:t>2+</a:t>
            </a:r>
            <a:r>
              <a:rPr lang="el-GR" b="0" i="0" dirty="0">
                <a:solidFill>
                  <a:srgbClr val="202122"/>
                </a:solidFill>
                <a:effectLst/>
                <a:latin typeface="+mj-lt"/>
              </a:rPr>
              <a:t>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+mj-lt"/>
                <a:hlinkClick r:id="rId2" tooltip="Οξειδοαναγωγή"/>
              </a:rPr>
              <a:t>ανάγονται</a:t>
            </a:r>
            <a:r>
              <a:rPr lang="el-GR" b="0" i="0" dirty="0">
                <a:solidFill>
                  <a:srgbClr val="202122"/>
                </a:solidFill>
                <a:effectLst/>
                <a:latin typeface="+mj-lt"/>
              </a:rPr>
              <a:t> σε μονοσθενή χαλκό Cu</a:t>
            </a:r>
            <a:r>
              <a:rPr lang="el-GR" b="0" i="0" baseline="30000" dirty="0">
                <a:solidFill>
                  <a:srgbClr val="202122"/>
                </a:solidFill>
                <a:effectLst/>
                <a:latin typeface="+mj-lt"/>
              </a:rPr>
              <a:t>1+</a:t>
            </a:r>
            <a:r>
              <a:rPr lang="el-GR" b="0" i="0" dirty="0">
                <a:solidFill>
                  <a:srgbClr val="202122"/>
                </a:solidFill>
                <a:effectLst/>
                <a:latin typeface="+mj-lt"/>
              </a:rPr>
              <a:t> με δημιουργία καστανέρυθρου ιζήματος οξειδίου του χαλκού, ενώ οι αλδεΰδες 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+mj-lt"/>
                <a:hlinkClick r:id="rId3"/>
              </a:rPr>
              <a:t>οξειδώνονται</a:t>
            </a:r>
            <a:r>
              <a:rPr lang="el-GR" b="0" i="0" u="none" strike="noStrike" dirty="0">
                <a:solidFill>
                  <a:srgbClr val="0645AD"/>
                </a:solidFill>
                <a:effectLst/>
                <a:latin typeface="+mj-lt"/>
              </a:rPr>
              <a:t>¨:</a:t>
            </a:r>
            <a:endParaRPr lang="el-GR" dirty="0">
              <a:latin typeface="+mj-lt"/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107F10-9A66-418B-8705-B0C0C1A2BF6E}"/>
              </a:ext>
            </a:extLst>
          </p:cNvPr>
          <p:cNvSpPr txBox="1"/>
          <p:nvPr/>
        </p:nvSpPr>
        <p:spPr>
          <a:xfrm>
            <a:off x="107505" y="4663014"/>
            <a:ext cx="7553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RCHO + 2CuSO</a:t>
            </a:r>
            <a:r>
              <a:rPr lang="pt-BR" b="0" i="0" baseline="-2500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4</a:t>
            </a:r>
            <a:r>
              <a:rPr lang="pt-B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+ 5NaOH → RCOONa + Cu</a:t>
            </a:r>
            <a:r>
              <a:rPr lang="pt-BR" b="0" i="0" baseline="-2500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pt-B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O↓ + 2Na</a:t>
            </a:r>
            <a:r>
              <a:rPr lang="pt-BR" b="0" i="0" baseline="-2500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pt-B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SO</a:t>
            </a:r>
            <a:r>
              <a:rPr lang="pt-BR" b="0" i="0" baseline="-2500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4</a:t>
            </a:r>
            <a:r>
              <a:rPr lang="pt-B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+ 3H</a:t>
            </a:r>
            <a:r>
              <a:rPr lang="pt-BR" b="0" i="0" baseline="-2500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pt-B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24757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523</Words>
  <Application>Microsoft Office PowerPoint</Application>
  <PresentationFormat>Προβολή στην οθόνη (4:3)</PresentationFormat>
  <Paragraphs>32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6" baseType="lpstr">
      <vt:lpstr>Arial</vt:lpstr>
      <vt:lpstr>Calibri</vt:lpstr>
      <vt:lpstr>Θέμα του Office</vt:lpstr>
      <vt:lpstr>Ιδιότητες Μονοσακχαριτών Δισακχαριτών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Ιδιότητες δισακχαριτών</dc:title>
  <dc:creator>HY2</dc:creator>
  <cp:lastModifiedBy>Μακρή Σερεμέτη Μαρία</cp:lastModifiedBy>
  <cp:revision>41</cp:revision>
  <dcterms:created xsi:type="dcterms:W3CDTF">2017-05-17T13:09:37Z</dcterms:created>
  <dcterms:modified xsi:type="dcterms:W3CDTF">2021-12-10T13:49:31Z</dcterms:modified>
</cp:coreProperties>
</file>