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7" r:id="rId4"/>
    <p:sldId id="258" r:id="rId5"/>
    <p:sldId id="259" r:id="rId6"/>
    <p:sldId id="260" r:id="rId7"/>
    <p:sldId id="261" r:id="rId8"/>
    <p:sldId id="262" r:id="rId9"/>
    <p:sldId id="263" r:id="rId10"/>
    <p:sldId id="264" r:id="rId11"/>
    <p:sldId id="267" r:id="rId12"/>
    <p:sldId id="266" r:id="rId13"/>
    <p:sldId id="269" r:id="rId14"/>
    <p:sldId id="268" r:id="rId15"/>
    <p:sldId id="270" r:id="rId16"/>
    <p:sldId id="272" r:id="rId17"/>
    <p:sldId id="265" r:id="rId18"/>
    <p:sldId id="275" r:id="rId19"/>
    <p:sldId id="274" r:id="rId20"/>
    <p:sldId id="277" r:id="rId21"/>
    <p:sldId id="278" r:id="rId22"/>
    <p:sldId id="276" r:id="rId23"/>
    <p:sldId id="273" r:id="rId24"/>
    <p:sldId id="280" r:id="rId25"/>
    <p:sldId id="279" r:id="rId26"/>
    <p:sldId id="283" r:id="rId27"/>
    <p:sldId id="286" r:id="rId28"/>
    <p:sldId id="284" r:id="rId29"/>
    <p:sldId id="285"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04" autoAdjust="0"/>
  </p:normalViewPr>
  <p:slideViewPr>
    <p:cSldViewPr snapToGrid="0">
      <p:cViewPr varScale="1">
        <p:scale>
          <a:sx n="58" d="100"/>
          <a:sy n="58" d="100"/>
        </p:scale>
        <p:origin x="78" y="12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E26BF6A-B4C4-4D77-9E31-D39B0AEB83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13371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3484DF-30E6-4670-A04E-2B486B9928B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379D12C-E058-448E-A23F-9AB722F50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E78FC02-C850-4F48-B881-6701762D3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324A5D5-2853-4355-9CC6-F0C6BFD9B4C7}"/>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6" name="Θέση υποσέλιδου 5">
            <a:extLst>
              <a:ext uri="{FF2B5EF4-FFF2-40B4-BE49-F238E27FC236}">
                <a16:creationId xmlns:a16="http://schemas.microsoft.com/office/drawing/2014/main" id="{2E14E5BF-257B-45B4-AECC-4115F47EA00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4976ED-F0B2-46F7-8018-BA3E9AA9FA00}"/>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396170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D75D26-7BF1-4764-B208-2F3AD383649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709DD6A-C66A-49C8-AF52-2A808858061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8EC4BBE-E9B6-4E1D-89B8-BA2816E242C9}"/>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D8555734-E337-4288-8EFB-D96F01DE28D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3168FDD-0D78-4CBC-BD8D-6232F2073E4B}"/>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5423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5F2837F-0DE7-49B9-8DF9-87519B6BB57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CCF75E2-08FF-406A-ADF9-B73106BB705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7B9D522-480F-478A-8B0A-1863D96B5096}"/>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332CF6C9-D635-4500-92FC-3A29897EB49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5D65CE-6256-4E03-91A9-9AE90ABFFC5D}"/>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284271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320655-92C1-471A-80B9-D9EA0CB482A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F871BE9-6913-4207-8D28-6BDDEE50F9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B3B9295-4070-4DA5-86C3-9C5BCD535FB2}"/>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3426E27C-7E35-4066-9C59-1EB0A2C9450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958DFBE-4F04-4931-8D46-68EBDC0F982D}"/>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77394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1AA716-69D6-44CE-86C7-685AE29994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685EEB-41EA-4079-929F-566557E3C85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232E3BF-98C3-4FE3-BFB8-172CF0C3B23B}"/>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96DECD7D-2376-43B2-848A-15254E27942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B9282FE-698B-4752-B893-51D4E96D32F3}"/>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1435398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16C1A2-FCCD-410F-B944-397E447EB4D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737E8D-F67F-45FF-A9F1-D9D538C57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763F9B0-8C1B-45CC-9FA3-E538F1CAE35D}"/>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01BE05B8-859F-40FE-B3A6-1FA1F88DD8A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415715-0D71-44CC-9204-E47E9F85FE14}"/>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376006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C0BE9E-F734-4D93-BB3D-C7770880D0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4CF3F4-978F-4449-AE98-B1A63DC1E96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8A4C31F-1976-482C-9D52-710F53D913D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39AABF-EB83-416B-B210-8F6960247820}"/>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6" name="Θέση υποσέλιδου 5">
            <a:extLst>
              <a:ext uri="{FF2B5EF4-FFF2-40B4-BE49-F238E27FC236}">
                <a16:creationId xmlns:a16="http://schemas.microsoft.com/office/drawing/2014/main" id="{D8A21722-68E1-4DA4-9B39-42E92B01D3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BB6BB38-E7C4-4D60-B996-1C6D3AF69D99}"/>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2539878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600902-8788-4196-897A-667AFA896F4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FAE6F41-F280-4D7C-A46C-F744EA10A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829CE8A-CBBD-46B9-8023-48803A28990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E31B1FB-84A4-4D3F-BB37-B060BA67E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6CA1245-F6E4-4DB1-A0D0-D3578EC9626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31317A8-5E18-4DB7-93DF-E2A9710D0B71}"/>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8" name="Θέση υποσέλιδου 7">
            <a:extLst>
              <a:ext uri="{FF2B5EF4-FFF2-40B4-BE49-F238E27FC236}">
                <a16:creationId xmlns:a16="http://schemas.microsoft.com/office/drawing/2014/main" id="{14B1608F-E498-494E-8201-EE12BF89BF4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923E96C-7916-4043-9EB6-79BB7AA3884C}"/>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144996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2F0EC6-EB07-4E9E-B686-A0AD0A33678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DA9F913-3A39-4320-962A-2F562B4E31AF}"/>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4" name="Θέση υποσέλιδου 3">
            <a:extLst>
              <a:ext uri="{FF2B5EF4-FFF2-40B4-BE49-F238E27FC236}">
                <a16:creationId xmlns:a16="http://schemas.microsoft.com/office/drawing/2014/main" id="{AA5FB498-659F-4CA3-AB24-13C6A76A455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C2622AE-F170-44CA-8710-B548A9605741}"/>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62012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C1A7AC0-F8CD-4820-8815-1B53A83E0924}"/>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3" name="Θέση υποσέλιδου 2">
            <a:extLst>
              <a:ext uri="{FF2B5EF4-FFF2-40B4-BE49-F238E27FC236}">
                <a16:creationId xmlns:a16="http://schemas.microsoft.com/office/drawing/2014/main" id="{6ABE1F85-884A-457B-A508-F3D3B2FB4F0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A8220DC-2CA8-495E-B5F8-D525AE2C6C1D}"/>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410838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9E0583F9-E7AA-4209-AEBD-1B3D7281B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3345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8382BB-055A-471F-9D57-709E77DA644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1F33A2D-ABD3-489D-B4B5-FECA45BAF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602D8BB-9DC6-4C5A-9033-A9495FB01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42673E6-64F3-49FD-8F58-DCA495C85D1E}"/>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6" name="Θέση υποσέλιδου 5">
            <a:extLst>
              <a:ext uri="{FF2B5EF4-FFF2-40B4-BE49-F238E27FC236}">
                <a16:creationId xmlns:a16="http://schemas.microsoft.com/office/drawing/2014/main" id="{AC7D2300-8FEC-4AA1-A34C-83B0456A51F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8F9EAC4-1016-4CDE-AA27-EAD2A0AB934B}"/>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2660793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203DEE-F808-4989-810B-6C472F21EC4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8BD1115-D6AF-4F0B-A61C-EE2A5B166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350609E-9326-4056-8C84-2EB03EC0B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6FCF42B-E365-4A8E-AD4F-F855CDEAB752}"/>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6" name="Θέση υποσέλιδου 5">
            <a:extLst>
              <a:ext uri="{FF2B5EF4-FFF2-40B4-BE49-F238E27FC236}">
                <a16:creationId xmlns:a16="http://schemas.microsoft.com/office/drawing/2014/main" id="{4259F8AA-7D4C-47C0-808A-9F7F99A7881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D557399-1FF4-44AA-AA48-33B84C72F0A5}"/>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1256919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33A654-770A-4D2A-AE1C-B5FC69C9CC4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D07C52F-3365-4CBA-B8A1-7AB00205E2E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C436053-23F4-483C-A270-C9F76935DEF3}"/>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4F965184-3DCD-45C9-9A07-563127724F5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808CB67-AC80-48D8-93AC-BC267E0C927F}"/>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4280927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EF32DEE-5A61-44C3-8E0F-76066063321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D53C8DA-BB82-475E-9BB3-4F3C3019097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EA7361B-2C75-48F0-9F5A-515B89E0D892}"/>
              </a:ext>
            </a:extLst>
          </p:cNvPr>
          <p:cNvSpPr>
            <a:spLocks noGrp="1"/>
          </p:cNvSpPr>
          <p:nvPr>
            <p:ph type="dt" sz="half" idx="10"/>
          </p:nvPr>
        </p:nvSpPr>
        <p:spPr/>
        <p:txBody>
          <a:bodyPr/>
          <a:lstStyle/>
          <a:p>
            <a:fld id="{B4DF21E3-C1F4-4270-84DB-60386F595696}"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C748BC0D-2992-47EA-B059-6F6B74E6EB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39A9E34-4475-424D-AF60-9ECF69A42F89}"/>
              </a:ext>
            </a:extLst>
          </p:cNvPr>
          <p:cNvSpPr>
            <a:spLocks noGrp="1"/>
          </p:cNvSpPr>
          <p:nvPr>
            <p:ph type="sldNum" sz="quarter" idx="12"/>
          </p:nvPr>
        </p:nvSpPr>
        <p:spPr/>
        <p:txBody>
          <a:bodyPr/>
          <a:lstStyle/>
          <a:p>
            <a:fld id="{2BB8ABEF-8BDD-4A6F-B2B0-F2D671807FDC}" type="slidenum">
              <a:rPr lang="el-GR" smtClean="0"/>
              <a:pPr/>
              <a:t>‹#›</a:t>
            </a:fld>
            <a:endParaRPr lang="el-GR"/>
          </a:p>
        </p:txBody>
      </p:sp>
    </p:spTree>
    <p:extLst>
      <p:ext uri="{BB962C8B-B14F-4D97-AF65-F5344CB8AC3E}">
        <p14:creationId xmlns:p14="http://schemas.microsoft.com/office/powerpoint/2010/main" val="274419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D6AEB-09A6-43EA-A5E6-7DD6A73CFD6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57F43B8-B248-415D-8FF7-223990DE7AD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DCB39F2-C5AC-4BD8-88B1-87F7AFB2A32A}"/>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DB039064-139F-4891-98D0-2FBE8DD24D2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C40C044-DBDC-478A-998A-C97FC1E70138}"/>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329017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2DCF0-837C-4477-AC91-91B91780D4F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69ACB7C-DFE4-4BBD-994E-7A922970E2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B5FA584-42B6-4CA9-B141-5C89A7AA672E}"/>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4E1CE57F-30C6-4436-9F9E-BB5E36F2B66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5E91FD7-F5CD-4A95-B298-67579A8ED106}"/>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12782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83AC2A-2EFB-44A8-9101-95CF794EB01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9DCE103-876D-4E5C-A2FE-CF4BAE7785E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7B0818D-977E-401C-97F6-7D013F65A91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FE8D86C-8325-49B5-A5D3-66FB360EC544}"/>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6" name="Θέση υποσέλιδου 5">
            <a:extLst>
              <a:ext uri="{FF2B5EF4-FFF2-40B4-BE49-F238E27FC236}">
                <a16:creationId xmlns:a16="http://schemas.microsoft.com/office/drawing/2014/main" id="{09C7BC68-77E3-4FBB-99AA-43BB27F9E4E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31F4C0A-AAED-4A6E-9F85-C678B83D370D}"/>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1636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B71C7E-4389-456E-9F63-B9C3A968E71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5D6770B-6651-46EF-BF4F-5BE63D828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4130BC8-07A6-47D7-B59F-91BB5671EE0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674F272-12E6-4309-A1D5-5274E9834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75596D7-CCEF-4E5A-AD07-ABFCEEF6215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90D3906-1C7B-4B46-A3B5-6B894CC09216}"/>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8" name="Θέση υποσέλιδου 7">
            <a:extLst>
              <a:ext uri="{FF2B5EF4-FFF2-40B4-BE49-F238E27FC236}">
                <a16:creationId xmlns:a16="http://schemas.microsoft.com/office/drawing/2014/main" id="{F6797093-CD80-4FF6-95EE-98C36BB66F7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DCA3B5A-A14E-4FA9-9E90-D2D3D256D08F}"/>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415480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F7B26-C91E-4BEA-9611-D97F7CC59B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A0BCFAA-CCFE-4C85-AB46-E6B6197A79A5}"/>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4" name="Θέση υποσέλιδου 3">
            <a:extLst>
              <a:ext uri="{FF2B5EF4-FFF2-40B4-BE49-F238E27FC236}">
                <a16:creationId xmlns:a16="http://schemas.microsoft.com/office/drawing/2014/main" id="{21A91167-806F-41E1-9625-9C062E0C0D9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E941F11-6254-4222-8B4F-484B7320C29D}"/>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39416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06ABA3D-134D-4154-AC92-C3A0D341E261}"/>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3" name="Θέση υποσέλιδου 2">
            <a:extLst>
              <a:ext uri="{FF2B5EF4-FFF2-40B4-BE49-F238E27FC236}">
                <a16:creationId xmlns:a16="http://schemas.microsoft.com/office/drawing/2014/main" id="{8F0AD460-0A37-4968-A7E1-A935207ED2E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724D55B-F98D-4F1B-8180-3B63AA52E3A1}"/>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240131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DF9516-8F7D-4ADB-A03C-FB830CBAE1A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78CE8DD-6494-476D-A0EF-86A3FA6DE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6E87B64-AE3A-4E4D-8DB1-9DD83B4EE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99A511F-F441-4367-8D29-1648F7DF00FD}"/>
              </a:ext>
            </a:extLst>
          </p:cNvPr>
          <p:cNvSpPr>
            <a:spLocks noGrp="1"/>
          </p:cNvSpPr>
          <p:nvPr>
            <p:ph type="dt" sz="half" idx="10"/>
          </p:nvPr>
        </p:nvSpPr>
        <p:spPr/>
        <p:txBody>
          <a:bodyPr/>
          <a:lstStyle/>
          <a:p>
            <a:fld id="{CB560552-2201-4C6B-940C-C36221007DBD}" type="datetimeFigureOut">
              <a:rPr lang="el-GR" smtClean="0"/>
              <a:pPr/>
              <a:t>20/10/2022</a:t>
            </a:fld>
            <a:endParaRPr lang="el-GR"/>
          </a:p>
        </p:txBody>
      </p:sp>
      <p:sp>
        <p:nvSpPr>
          <p:cNvPr id="6" name="Θέση υποσέλιδου 5">
            <a:extLst>
              <a:ext uri="{FF2B5EF4-FFF2-40B4-BE49-F238E27FC236}">
                <a16:creationId xmlns:a16="http://schemas.microsoft.com/office/drawing/2014/main" id="{CDA89AA5-4269-4403-BF6D-1ACC6F93194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70A9CC0-78E9-416B-AC84-BF5F847349A7}"/>
              </a:ext>
            </a:extLst>
          </p:cNvPr>
          <p:cNvSpPr>
            <a:spLocks noGrp="1"/>
          </p:cNvSpPr>
          <p:nvPr>
            <p:ph type="sldNum" sz="quarter" idx="12"/>
          </p:nvPr>
        </p:nvSpPr>
        <p:spPr/>
        <p:txBody>
          <a:bodyPr/>
          <a:lstStyle/>
          <a:p>
            <a:fld id="{5E5C359F-FF03-4C22-8A6D-513C86115B4A}" type="slidenum">
              <a:rPr lang="el-GR" smtClean="0"/>
              <a:pPr/>
              <a:t>‹#›</a:t>
            </a:fld>
            <a:endParaRPr lang="el-GR"/>
          </a:p>
        </p:txBody>
      </p:sp>
    </p:spTree>
    <p:extLst>
      <p:ext uri="{BB962C8B-B14F-4D97-AF65-F5344CB8AC3E}">
        <p14:creationId xmlns:p14="http://schemas.microsoft.com/office/powerpoint/2010/main" val="250457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8672405-016C-4780-8B7C-F0F90BBFB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D053F4D-0132-4467-B8E6-FB51F1FFF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0209434-58B0-4D22-982C-474002A17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60552-2201-4C6B-940C-C36221007DBD}"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49157B03-589D-4208-BFF7-E9FB075E3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4B2A87C-C12E-4F63-900D-2D39ECB74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C359F-FF03-4C22-8A6D-513C86115B4A}" type="slidenum">
              <a:rPr lang="el-GR" smtClean="0"/>
              <a:pPr/>
              <a:t>‹#›</a:t>
            </a:fld>
            <a:endParaRPr lang="el-GR"/>
          </a:p>
        </p:txBody>
      </p:sp>
    </p:spTree>
    <p:extLst>
      <p:ext uri="{BB962C8B-B14F-4D97-AF65-F5344CB8AC3E}">
        <p14:creationId xmlns:p14="http://schemas.microsoft.com/office/powerpoint/2010/main" val="2307277373"/>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14B29BA-A2C8-46AB-8599-3678C16E3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31943C3-1C11-49FE-A02C-98D95CEC5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74ABDC0-2A1C-4BC3-ADBC-6106D0236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F21E3-C1F4-4270-84DB-60386F595696}" type="datetimeFigureOut">
              <a:rPr lang="el-GR" smtClean="0"/>
              <a:pPr/>
              <a:t>20/10/2022</a:t>
            </a:fld>
            <a:endParaRPr lang="el-GR"/>
          </a:p>
        </p:txBody>
      </p:sp>
      <p:sp>
        <p:nvSpPr>
          <p:cNvPr id="5" name="Θέση υποσέλιδου 4">
            <a:extLst>
              <a:ext uri="{FF2B5EF4-FFF2-40B4-BE49-F238E27FC236}">
                <a16:creationId xmlns:a16="http://schemas.microsoft.com/office/drawing/2014/main" id="{09CB4818-232F-4BFF-AFE7-3D6CB4EF8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52038F8-F124-499D-B1C7-AA22E3BAB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8ABEF-8BDD-4A6F-B2B0-F2D671807FDC}" type="slidenum">
              <a:rPr lang="el-GR" smtClean="0"/>
              <a:pPr/>
              <a:t>‹#›</a:t>
            </a:fld>
            <a:endParaRPr lang="el-GR"/>
          </a:p>
        </p:txBody>
      </p:sp>
    </p:spTree>
    <p:extLst>
      <p:ext uri="{BB962C8B-B14F-4D97-AF65-F5344CB8AC3E}">
        <p14:creationId xmlns:p14="http://schemas.microsoft.com/office/powerpoint/2010/main" val="3332795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minouw-project.eu/our-mission/" TargetMode="External"/><Relationship Id="rId2" Type="http://schemas.openxmlformats.org/officeDocument/2006/relationships/hyperlink" Target="http://www.discardless.eu/scientific_posters_and_presentations/entry/landing-obligation-and-choke-species-in-multispecies-and-mixed-fisheries-th"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86DE0-3C04-45E6-B34C-D243411BEE72}"/>
              </a:ext>
            </a:extLst>
          </p:cNvPr>
          <p:cNvSpPr txBox="1"/>
          <p:nvPr/>
        </p:nvSpPr>
        <p:spPr>
          <a:xfrm>
            <a:off x="646176" y="895270"/>
            <a:ext cx="10911840" cy="2523768"/>
          </a:xfrm>
          <a:prstGeom prst="rect">
            <a:avLst/>
          </a:prstGeom>
          <a:noFill/>
        </p:spPr>
        <p:txBody>
          <a:bodyPr wrap="square" rtlCol="0">
            <a:spAutoFit/>
          </a:bodyPr>
          <a:lstStyle>
            <a:defPPr>
              <a:defRPr lang="el-GR"/>
            </a:defPPr>
            <a:lvl1pPr algn="ctr">
              <a:defRPr sz="4400">
                <a:solidFill>
                  <a:schemeClr val="accent1">
                    <a:lumMod val="75000"/>
                  </a:schemeClr>
                </a:solidFill>
                <a:latin typeface="CF Asty Std" pitchFamily="50" charset="-95"/>
              </a:defRPr>
            </a:lvl1pPr>
          </a:lstStyle>
          <a:p>
            <a:r>
              <a:rPr lang="el-GR" sz="3200" dirty="0"/>
              <a:t>Διάρθρωση Ελληνικής &amp; Ευρωπαϊκής Νομοθεσίας</a:t>
            </a:r>
          </a:p>
          <a:p>
            <a:endParaRPr lang="en-US" sz="1000" dirty="0"/>
          </a:p>
          <a:p>
            <a:r>
              <a:rPr lang="el-GR" sz="3200" dirty="0"/>
              <a:t>Κοινή Αλιευτική</a:t>
            </a:r>
            <a:r>
              <a:rPr lang="en-US" sz="3200" dirty="0"/>
              <a:t> </a:t>
            </a:r>
            <a:r>
              <a:rPr lang="el-GR" sz="3200" dirty="0"/>
              <a:t>Πολιτική</a:t>
            </a:r>
          </a:p>
          <a:p>
            <a:endParaRPr lang="en-US" sz="1000" dirty="0"/>
          </a:p>
          <a:p>
            <a:r>
              <a:rPr lang="el-GR" sz="3200" dirty="0"/>
              <a:t>Τρίτες Χώρες - Π.Ο.Δ.Α.</a:t>
            </a:r>
          </a:p>
          <a:p>
            <a:endParaRPr lang="en-US" sz="1000" dirty="0"/>
          </a:p>
          <a:p>
            <a:r>
              <a:rPr lang="el-GR" sz="3200" dirty="0" err="1"/>
              <a:t>Χωροχρονικές</a:t>
            </a:r>
            <a:r>
              <a:rPr lang="el-GR" sz="3200" dirty="0"/>
              <a:t> Απαγορεύσεις Αλιευτικών Εργαλείων</a:t>
            </a:r>
            <a:endParaRPr lang="en-US" sz="3200" dirty="0"/>
          </a:p>
        </p:txBody>
      </p:sp>
    </p:spTree>
    <p:extLst>
      <p:ext uri="{BB962C8B-B14F-4D97-AF65-F5344CB8AC3E}">
        <p14:creationId xmlns:p14="http://schemas.microsoft.com/office/powerpoint/2010/main" val="67585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919A59-B759-8180-9E6D-E139376D0277}"/>
              </a:ext>
            </a:extLst>
          </p:cNvPr>
          <p:cNvSpPr txBox="1"/>
          <p:nvPr/>
        </p:nvSpPr>
        <p:spPr>
          <a:xfrm>
            <a:off x="745762" y="738219"/>
            <a:ext cx="10812253" cy="4659417"/>
          </a:xfrm>
          <a:prstGeom prst="rect">
            <a:avLst/>
          </a:prstGeom>
          <a:noFill/>
        </p:spPr>
        <p:txBody>
          <a:bodyPr wrap="square">
            <a:spAutoFit/>
          </a:bodyPr>
          <a:lstStyle/>
          <a:p>
            <a:pPr>
              <a:lnSpc>
                <a:spcPct val="107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Υποχρέωση Εκφόρτωσης</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Η </a:t>
            </a:r>
            <a:r>
              <a:rPr lang="el-GR" sz="1800" dirty="0" err="1">
                <a:effectLst/>
                <a:latin typeface="Calibri" panose="020F0502020204030204" pitchFamily="34" charset="0"/>
                <a:ea typeface="Calibri" panose="020F0502020204030204" pitchFamily="34" charset="0"/>
                <a:cs typeface="Calibri" panose="020F0502020204030204" pitchFamily="34" charset="0"/>
              </a:rPr>
              <a:t>ΚΑλΠ</a:t>
            </a:r>
            <a:r>
              <a:rPr lang="el-GR" sz="1800" dirty="0">
                <a:effectLst/>
                <a:latin typeface="Calibri" panose="020F0502020204030204" pitchFamily="34" charset="0"/>
                <a:ea typeface="Calibri" panose="020F0502020204030204" pitchFamily="34" charset="0"/>
                <a:cs typeface="Calibri" panose="020F0502020204030204" pitchFamily="34" charset="0"/>
              </a:rPr>
              <a:t> θέτει τέλος σε αυτή τη σπάταλη από το 2015 και έχει τεθεί σε πλήρη ισχύ από τον Ιανουάριο του 2019.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Ε</a:t>
            </a:r>
            <a:r>
              <a:rPr lang="el-GR" sz="1800" dirty="0">
                <a:effectLst/>
                <a:latin typeface="Calibri" panose="020F0502020204030204" pitchFamily="34" charset="0"/>
                <a:ea typeface="Calibri" panose="020F0502020204030204" pitchFamily="34" charset="0"/>
                <a:cs typeface="Calibri" panose="020F0502020204030204" pitchFamily="34" charset="0"/>
              </a:rPr>
              <a:t>ξαίρεση: «de </a:t>
            </a:r>
            <a:r>
              <a:rPr lang="el-GR" sz="1800" dirty="0" err="1">
                <a:effectLst/>
                <a:latin typeface="Calibri" panose="020F0502020204030204" pitchFamily="34" charset="0"/>
                <a:ea typeface="Calibri" panose="020F0502020204030204" pitchFamily="34" charset="0"/>
                <a:cs typeface="Calibri" panose="020F0502020204030204" pitchFamily="34" charset="0"/>
              </a:rPr>
              <a:t>minimis</a:t>
            </a:r>
            <a:r>
              <a:rPr lang="el-GR" sz="1800" dirty="0">
                <a:effectLst/>
                <a:latin typeface="Calibri" panose="020F0502020204030204" pitchFamily="34" charset="0"/>
                <a:ea typeface="Calibri" panose="020F0502020204030204" pitchFamily="34" charset="0"/>
                <a:cs typeface="Calibri" panose="020F0502020204030204" pitchFamily="34" charset="0"/>
              </a:rPr>
              <a:t>» (=αφορά ελάχιστα πράματα) άρ</a:t>
            </a:r>
            <a:r>
              <a:rPr lang="el-GR" dirty="0">
                <a:latin typeface="Calibri" panose="020F0502020204030204" pitchFamily="34" charset="0"/>
                <a:ea typeface="Calibri" panose="020F0502020204030204" pitchFamily="34" charset="0"/>
                <a:cs typeface="Calibri" panose="020F0502020204030204" pitchFamily="34" charset="0"/>
              </a:rPr>
              <a:t>θ.</a:t>
            </a:r>
            <a:r>
              <a:rPr lang="el-GR" sz="1800" dirty="0">
                <a:effectLst/>
                <a:latin typeface="Calibri" panose="020F0502020204030204" pitchFamily="34" charset="0"/>
                <a:ea typeface="Calibri" panose="020F0502020204030204" pitchFamily="34" charset="0"/>
                <a:cs typeface="Calibri" panose="020F0502020204030204" pitchFamily="34" charset="0"/>
              </a:rPr>
              <a:t> 15 παράγραφος 5 στοιχείο γ) «διατάξεις για εξαιρέσεις ήσσονος σημασίας έως και 5% των συνολικών ετήσιων αλιευμάτων όλων των ειδών που υπόκεινται στην υποχρέωση εκφόρτωσης. </a:t>
            </a:r>
          </a:p>
          <a:p>
            <a:pPr marL="400050" indent="-400050">
              <a:lnSpc>
                <a:spcPct val="107000"/>
              </a:lnSpc>
              <a:spcAft>
                <a:spcPts val="800"/>
              </a:spcAft>
              <a:buAutoNum type="romanLcParenR"/>
            </a:pPr>
            <a:r>
              <a:rPr lang="el-GR" sz="1800" dirty="0">
                <a:effectLst/>
                <a:latin typeface="Calibri" panose="020F0502020204030204" pitchFamily="34" charset="0"/>
                <a:ea typeface="Calibri" panose="020F0502020204030204" pitchFamily="34" charset="0"/>
                <a:cs typeface="Calibri" panose="020F0502020204030204" pitchFamily="34" charset="0"/>
              </a:rPr>
              <a:t>όπου τα επιστημονικά στοιχεία δείχνουν ότι είναι πολύ δύσκολο να επιτευχθούν αυξήσεις στην επιλεκτικότητα·</a:t>
            </a:r>
          </a:p>
          <a:p>
            <a:pPr marL="400050" indent="-400050">
              <a:lnSpc>
                <a:spcPct val="107000"/>
              </a:lnSpc>
              <a:spcAft>
                <a:spcPts val="800"/>
              </a:spcAft>
              <a:buAutoNum type="romanLcParenR"/>
            </a:pPr>
            <a:r>
              <a:rPr lang="el-GR" sz="1800" dirty="0">
                <a:effectLst/>
                <a:latin typeface="Calibri" panose="020F0502020204030204" pitchFamily="34" charset="0"/>
                <a:ea typeface="Calibri" panose="020F0502020204030204" pitchFamily="34" charset="0"/>
                <a:cs typeface="Calibri" panose="020F0502020204030204" pitchFamily="34" charset="0"/>
              </a:rPr>
              <a:t> ή για την αποφυγή δυσανάλογων δαπανών χειρισμού ανεπιθύμητων αλιευμάτων, για τα αλιευτικά εργαλεία όπου τα ανεπιθύμητα αλιεύματα ανά αλιευτικό εργαλείο δεν αντιπροσωπεύουν περισσότερο από ένα ορισμένο ποσοστό, που θα καθοριστεί στο σχέδιο, των συνολικών ετήσιων αλιευμάτων αυτού του εργαλείου.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«κατ' εξουσιοδότηση πράξεις» Κανονισμοί.</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Η έγκριση αυτών των εξαιρέσεων θα πρέπει να βασίζεται σε πολυετή σχέδια. </a:t>
            </a:r>
            <a:endParaRPr lang="el-GR" dirty="0"/>
          </a:p>
        </p:txBody>
      </p:sp>
    </p:spTree>
    <p:extLst>
      <p:ext uri="{BB962C8B-B14F-4D97-AF65-F5344CB8AC3E}">
        <p14:creationId xmlns:p14="http://schemas.microsoft.com/office/powerpoint/2010/main" val="112428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FC3F4C-F289-D5E1-3775-00D91BF06D6B}"/>
              </a:ext>
            </a:extLst>
          </p:cNvPr>
          <p:cNvSpPr txBox="1"/>
          <p:nvPr/>
        </p:nvSpPr>
        <p:spPr>
          <a:xfrm>
            <a:off x="638657" y="616413"/>
            <a:ext cx="10468598" cy="5362365"/>
          </a:xfrm>
          <a:prstGeom prst="rect">
            <a:avLst/>
          </a:prstGeom>
          <a:noFill/>
        </p:spPr>
        <p:txBody>
          <a:bodyPr wrap="square">
            <a:spAutoFit/>
          </a:bodyPr>
          <a:lstStyle/>
          <a:p>
            <a:pPr>
              <a:lnSpc>
                <a:spcPct val="107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Υποχρέωση Εκφόρτωσης</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ΕΛΛΑΔΑ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Εξαίρεση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μικρών πελαγικών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ειδών στη Μεσόγειο θάλασσα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 ΕΞΟΥΣΙΟΔΟΤΗΣΗ ΚΑΝΟΝΙΣΜΟΣ (ΕΕ) 2020/2012 ΤΗΣ ΕΠΙΤΡΟΠΗΣ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Αιγαίο και Ιόνιο πέλαγος και στην Κρήτη για γαύρο, σαρδέλα, σκουμπρί και σαφρίδι που πιάνονται με γρι-γρι, </a:t>
            </a:r>
            <a:r>
              <a:rPr lang="el-GR" dirty="0"/>
              <a:t>απορρίπτεται έως και το 3 % των συνολικών ετήσιων αλιευμάτων των ειδών που υπόκεινται σε ελάχιστα μεγέθη.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Εξαίρεση για ορισμένους τύπους αλιείας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βενθοπελαγικών</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ειδών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στη Μεσόγειο Θάλασσα</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 ΕΞΟΥΣΙΟΔΟΤΗΣΗ ΚΑΝΟΝΙΣΜΟΣ (ΕΕ) 2020/4 ΤΗΣ ΕΠΙΤΡΟΠΗΣ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Αιγαίο και Ιόνιο πέλαγος και στην Κρήτη για είδη τα οποία, σύμφωνα με επιστημονικά στοιχεία, εμφανίζουν υψηλά ποσοστά επιβίωσης (αστακός, καραβίδα)</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 είδη που πιάνονται με τράτα βυθού, με απλάδια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μανωμένα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δίχτυα, με</a:t>
            </a:r>
            <a:r>
              <a:rPr lang="el-GR" dirty="0"/>
              <a:t> άγκιστρα και παραγάδια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ένα ποσοστό που αρχίζει από 5% έως 1% των ολικών ετήσιων αλιευμάτων</a:t>
            </a:r>
          </a:p>
        </p:txBody>
      </p:sp>
    </p:spTree>
    <p:extLst>
      <p:ext uri="{BB962C8B-B14F-4D97-AF65-F5344CB8AC3E}">
        <p14:creationId xmlns:p14="http://schemas.microsoft.com/office/powerpoint/2010/main" val="120807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B385B7-0357-288C-6687-0229F51D2758}"/>
              </a:ext>
            </a:extLst>
          </p:cNvPr>
          <p:cNvSpPr txBox="1"/>
          <p:nvPr/>
        </p:nvSpPr>
        <p:spPr>
          <a:xfrm>
            <a:off x="804672" y="674814"/>
            <a:ext cx="9557388" cy="4479368"/>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Calibri" panose="020F0502020204030204" pitchFamily="34" charset="0"/>
              </a:rPr>
              <a:t>Υποχρέωση Εκφόρτωσης - Υποστήριξη από ΕΕ</a:t>
            </a:r>
            <a:endParaRPr lang="el-GR"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Ευρωπαϊκό Ταμείο Θάλασσας, Αλιείας και Υδατοκαλλιέργειας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Υποστηρίζει την καινοτομία και τις επενδύσεις που συμβάλλουν στην εφαρμογή της υποχρέωσης εκφόρτωσης, καλύπτοντας επενδύσεις σε επιλεκτικά αλιευτικά εργαλεία, τη βελτίωση των λιμενικών υποδομών και την εμπορία ανεπιθύμητων αλιευμάτων.</a:t>
            </a: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Η Ε. Επιτροπή έχει χρηματοδοτήσει Προγράμματα </a:t>
            </a:r>
            <a:endParaRPr lang="el-GR" sz="2000" dirty="0">
              <a:effectLst/>
              <a:latin typeface="Times New Roman" panose="02020603050405020304" pitchFamily="18" charset="0"/>
              <a:ea typeface="Times New Roman" panose="02020603050405020304" pitchFamily="18" charset="0"/>
            </a:endParaRPr>
          </a:p>
          <a:p>
            <a:r>
              <a:rPr lang="en-US" sz="1800" u="none" strike="noStrike" dirty="0" err="1">
                <a:effectLst/>
                <a:latin typeface="Calibri" panose="020F0502020204030204" pitchFamily="34" charset="0"/>
                <a:ea typeface="Calibri" panose="020F0502020204030204" pitchFamily="34" charset="0"/>
                <a:cs typeface="Times New Roman" panose="02020603050405020304" pitchFamily="18" charset="0"/>
                <a:hlinkClick r:id="rId2"/>
              </a:rPr>
              <a:t>DiscardLess</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2"/>
              </a:rPr>
              <a:t> - Strategies for the gradual elimination of discards in European fisheries</a:t>
            </a:r>
            <a:endParaRPr lang="el-GR" sz="2000" dirty="0">
              <a:effectLst/>
              <a:latin typeface="Times New Roman" panose="02020603050405020304" pitchFamily="18" charset="0"/>
              <a:ea typeface="Times New Roman" panose="02020603050405020304" pitchFamily="18" charset="0"/>
            </a:endParaRPr>
          </a:p>
          <a:p>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MINOUW - creating a positive change in the sea</a:t>
            </a:r>
            <a:endParaRPr lang="el-GR" sz="20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Έλεγχος: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Ευρωπαϊκή Υπηρεσία Ελέγχου της Αλιείας (EFCA) σημειώνει γενική έλλειψη συμμόρφωσης με την υποχρέωση εκφόρτωσης.</a:t>
            </a:r>
          </a:p>
        </p:txBody>
      </p:sp>
    </p:spTree>
    <p:extLst>
      <p:ext uri="{BB962C8B-B14F-4D97-AF65-F5344CB8AC3E}">
        <p14:creationId xmlns:p14="http://schemas.microsoft.com/office/powerpoint/2010/main" val="334344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9E14FA-F9A3-4E04-7AD1-010F568498E6}"/>
              </a:ext>
            </a:extLst>
          </p:cNvPr>
          <p:cNvSpPr txBox="1"/>
          <p:nvPr/>
        </p:nvSpPr>
        <p:spPr>
          <a:xfrm>
            <a:off x="843688" y="842859"/>
            <a:ext cx="10656606" cy="3872920"/>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Πολυετή Σχέδια Διαχείρισης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Πολυετή Σχέδια (MAP) είναι ένα σημαντικό εργαλείο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ΚΑλΠ</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 διαχείριση της αλιείας που συμβάλλει στη διασφάλιση της βιώσιμης εκμετάλλευσης των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ιχθυαποθεμάτων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πολυετή σχέδια:</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περιέχουν έναν λεπτομερή και εξατομικευμένο οδικό χάρτη για την επίτευξη των στόχων (π.χ. ΜΒΑ)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περιλαμβάνουν περιορισμούς αλιευτικής προσπάθειας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περιέχουν ειδικούς κανόνες ελέγχου και τεχνικά μέτρα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πολυετή σχέδια περιλαμβάνουν επίσης μέτρα για την εφαρμογή της υποχρέωσης εκφόρτωσης, διασφαλίσεις για διορθωτικά μέτρα και ρήτρες επανεξέτασης. </a:t>
            </a:r>
          </a:p>
        </p:txBody>
      </p:sp>
    </p:spTree>
    <p:extLst>
      <p:ext uri="{BB962C8B-B14F-4D97-AF65-F5344CB8AC3E}">
        <p14:creationId xmlns:p14="http://schemas.microsoft.com/office/powerpoint/2010/main" val="164963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93D390-719C-5296-F0F0-B8D8410987D9}"/>
              </a:ext>
            </a:extLst>
          </p:cNvPr>
          <p:cNvSpPr txBox="1"/>
          <p:nvPr/>
        </p:nvSpPr>
        <p:spPr>
          <a:xfrm>
            <a:off x="570291" y="811360"/>
            <a:ext cx="10646350" cy="4670830"/>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Περιφερειοποίηση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περιφερειοποίηση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επιτρέπει στις χώρες της ΕΕ να υποβάλλουν, μέσω κοινών συστάσεων σε συγκεκριμένη θαλάσσια λεκάνη, λεπτομερή μέτρα / μέσα διαχείρισης.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ΚΑλΠ</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προβλέπει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περιφερειοποίηση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μια σειρά από μέσα / εργαλεία διαχείρισης:</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πολυετή σχέδια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σχέδια απορρίψεων</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δημιουργία περιοχών αποκατάστασης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ιχθυαποθεμάτων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μέτρα διατήρησης για συμμόρφωση με την περιβαλλοντική νομοθεσία της ΕΕ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τεχνικά μέτρα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Προκειμένου να διασφαλιστεί ότι οι κοινές συστάσεις αντικατοπτρίζουν τις απόψεις των ενδιαφερομένων, οι χώρες της ΕΕ συμβουλεύονται πρώτα τα σχετικά Γνωμοδοτικά Συμβούλια.</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2158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329CE-4F3C-FFAA-6AC8-69529D6594E8}"/>
              </a:ext>
            </a:extLst>
          </p:cNvPr>
          <p:cNvSpPr txBox="1"/>
          <p:nvPr/>
        </p:nvSpPr>
        <p:spPr>
          <a:xfrm>
            <a:off x="548640" y="592766"/>
            <a:ext cx="10704576" cy="5366149"/>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Τεχνικά Μέτρα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Σύνολο κανόνων που καθορίζουν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πώς, πού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πότε</a:t>
            </a:r>
            <a:r>
              <a:rPr lang="el-GR" sz="1800" dirty="0">
                <a:effectLst/>
                <a:latin typeface="Calibri" panose="020F0502020204030204" pitchFamily="34" charset="0"/>
                <a:ea typeface="Calibri" panose="020F0502020204030204" pitchFamily="34" charset="0"/>
                <a:cs typeface="Times New Roman" panose="02020603050405020304" pitchFamily="18" charset="0"/>
              </a:rPr>
              <a:t> μπορούν οι ψαράδες να ψαρεύουν. </a:t>
            </a:r>
          </a:p>
          <a:p>
            <a:pPr>
              <a:lnSpc>
                <a:spcPct val="107000"/>
              </a:lnSpc>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Έχουν θεσπιστεί για </a:t>
            </a:r>
            <a:r>
              <a:rPr lang="el-GR" sz="1800" dirty="0">
                <a:effectLst/>
                <a:latin typeface="Calibri" panose="020F0502020204030204" pitchFamily="34" charset="0"/>
                <a:ea typeface="Calibri" panose="020F0502020204030204" pitchFamily="34" charset="0"/>
                <a:cs typeface="Times New Roman" panose="02020603050405020304" pitchFamily="18" charset="0"/>
              </a:rPr>
              <a:t> όλες τις ευρωπαϊκές θαλάσσιες λεκάνες, αλλά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διαφέρουν σημαντικά από τη μία λεκάνη στην άλλη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αντανακλώντας τις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περιφερειακές ιδιαιτερότητες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τεχνικά μέτρα περιλαμβάνουν: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ελάχιστα μεγέθη αναφοράς διατήρησης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προδιαγραφές σχεδιασμού και χρήσης αλιευτικών εργαλείων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ελάχιστα μεγέθη ματιών για δίχτυα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απαίτηση επιλεκτικών εργαλείων για τη μείωση ανεπιθύμητων αλιευμάτων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κλειστές περιοχές και εποχές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περιορισμοί στα παρεμπίπτοντα αλιεύματα (αλιεύματα ανεπιθύμητων ή μη ειδών-στόχων)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μέτρα για την ελαχιστοποίηση των επιπτώσεων της αλιείας στα θαλάσσια οικοσυστήματα και το περιβάλλον ώστε η διαχείριση της αλιείας να συμβάλει στην εφαρμογή της ΟΠΘΣ και των οδηγιών για τα πτηνά και τους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οικοτόπους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72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EAA89-373D-D9B9-4859-7A2AC61C696F}"/>
              </a:ext>
            </a:extLst>
          </p:cNvPr>
          <p:cNvSpPr txBox="1"/>
          <p:nvPr/>
        </p:nvSpPr>
        <p:spPr>
          <a:xfrm>
            <a:off x="681043" y="871639"/>
            <a:ext cx="10547789" cy="4605043"/>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Κανονισμός Τεχνικών Μέτρων </a:t>
            </a:r>
            <a:endParaRPr lang="el-G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κανονισμός τεχνικών μέτρων τέθηκε σε ισχύ το 2019.</a:t>
            </a:r>
          </a:p>
          <a:p>
            <a:pPr>
              <a:lnSpc>
                <a:spcPct val="107000"/>
              </a:lnSpc>
              <a:spcAft>
                <a:spcPts val="800"/>
              </a:spcAft>
            </a:pPr>
            <a:r>
              <a:rPr lang="el-GR" sz="1600" i="1" dirty="0">
                <a:effectLst/>
                <a:latin typeface="Calibri" panose="020F0502020204030204" pitchFamily="34" charset="0"/>
                <a:ea typeface="Calibri" panose="020F0502020204030204" pitchFamily="34" charset="0"/>
                <a:cs typeface="Times New Roman" panose="02020603050405020304" pitchFamily="18" charset="0"/>
              </a:rPr>
              <a:t>Κανονισμός (ΕΕ) αριθ. 1241/2019 του Ε. Κοινοβουλίου και του Συμβουλίου, σχετικά με τη διατήρηση αλιευτικών πόρων και την προστασία θαλάσσιων οικοσυστημάτων μέσω τεχνικών μέτρων.</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Σε κάθε θαλάσσια λεκάνη ακολουθούνται συγκεκριμένα περιφερειακά τεχνικά μέτρα, προσαρμοσμένα στις ειδικές περιφερειακές συνθήκες. </a:t>
            </a:r>
          </a:p>
          <a:p>
            <a:pPr>
              <a:lnSpc>
                <a:spcPct val="107000"/>
              </a:lnSpc>
              <a:spcAft>
                <a:spcPts val="80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Αποκέντρωση της διαχείρισης των τεχνικών μέτρων σε περιφερειακό επίπεδο. </a:t>
            </a:r>
          </a:p>
          <a:p>
            <a:pPr>
              <a:lnSpc>
                <a:spcPct val="107000"/>
              </a:lnSpc>
              <a:spcAft>
                <a:spcPts val="80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Αξιολόγηση εφαρμογής κάθε 3 χρόνια. Στις 23.09.2021 εκδόθηκε η πρώτη αξιολόγηση από την Ε. Επιτροπή</a:t>
            </a:r>
          </a:p>
        </p:txBody>
      </p:sp>
    </p:spTree>
    <p:extLst>
      <p:ext uri="{BB962C8B-B14F-4D97-AF65-F5344CB8AC3E}">
        <p14:creationId xmlns:p14="http://schemas.microsoft.com/office/powerpoint/2010/main" val="148967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3232CD-2142-541E-E04D-DD03C7B5A27E}"/>
              </a:ext>
            </a:extLst>
          </p:cNvPr>
          <p:cNvSpPr txBox="1"/>
          <p:nvPr/>
        </p:nvSpPr>
        <p:spPr>
          <a:xfrm>
            <a:off x="461618" y="322686"/>
            <a:ext cx="11246265" cy="6123536"/>
          </a:xfrm>
          <a:prstGeom prst="rect">
            <a:avLst/>
          </a:prstGeom>
          <a:noFill/>
        </p:spPr>
        <p:txBody>
          <a:bodyPr wrap="square">
            <a:spAutoFit/>
          </a:bodyPr>
          <a:lstStyle/>
          <a:p>
            <a:pPr>
              <a:lnSpc>
                <a:spcPct val="107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Αποκεντρωμένη διαδικασία λήψης αποφάσεων. Περιφερειοποίηση στη διαδικασία λήψης αποφάσεων</a:t>
            </a: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Σύσταση Γνωμοδοτικών Συμβούλιων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Γνωμοδοτικά Συμβούλια (ΓΣ) είναι οργανισμοί υπό την ηγεσία των ενδιαφερομένων φορέων που παρέχουν στην Επιτροπή και στις χώρες της ΕΕ συστάσεις για θέματα διαχείρισης της αλιείας.</a:t>
            </a: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Σύνθεση: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Τα Γνωμοδοτικά Συμβούλια αποτελούνται από εκπροσώπους του κλάδου και άλλων ομάδων συμφερόντων (με 60% - 40% κατανομή των εδρών στη γενική συνέλευση και στην εκτελεστική επιτροπή). Λαμβάνουν οικονομική βοήθεια από την ΕΕ ως φορείς που επιδιώκουν στόχο γενικού ευρωπαϊκού ενδιαφέροντος.</a:t>
            </a:r>
          </a:p>
          <a:p>
            <a:pPr>
              <a:lnSpc>
                <a:spcPct val="107000"/>
              </a:lnSpc>
              <a:spcAft>
                <a:spcPts val="80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Υδατοκαλλιέργειας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Βαλτικής Θάλασσας </a:t>
            </a:r>
          </a:p>
          <a:p>
            <a:pPr>
              <a:lnSpc>
                <a:spcPct val="107000"/>
              </a:lnSpc>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Ευξείνου Πόντου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Υπερπόντιου στόλου </a:t>
            </a:r>
          </a:p>
          <a:p>
            <a:pPr>
              <a:lnSpc>
                <a:spcPct val="107000"/>
              </a:lnSpc>
              <a:spcAft>
                <a:spcPts val="80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Μεσογείου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Βόρειας Θάλασσας </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Βορειοδυτικών υδάτων </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Εξόχως Απόκεντρων περιοχών </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Πελαγικών αποθεμάτων </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Νοτιοδυτικών υδάτων</a:t>
            </a:r>
          </a:p>
        </p:txBody>
      </p:sp>
      <p:pic>
        <p:nvPicPr>
          <p:cNvPr id="2050" name="Picture 2" descr="MEDAC - Mediterranean Advisory Council">
            <a:extLst>
              <a:ext uri="{FF2B5EF4-FFF2-40B4-BE49-F238E27FC236}">
                <a16:creationId xmlns:a16="http://schemas.microsoft.com/office/drawing/2014/main" id="{6EF3B5E3-5581-FA30-79C8-27DAA402D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415" y="4560151"/>
            <a:ext cx="1515369" cy="15153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ll images">
            <a:extLst>
              <a:ext uri="{FF2B5EF4-FFF2-40B4-BE49-F238E27FC236}">
                <a16:creationId xmlns:a16="http://schemas.microsoft.com/office/drawing/2014/main" id="{CCE9CB8A-5BBA-DA40-64BC-C49634910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415" y="2836403"/>
            <a:ext cx="1382030" cy="138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0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85DBB9-E16C-286F-CB70-672C0AF7D5EA}"/>
              </a:ext>
            </a:extLst>
          </p:cNvPr>
          <p:cNvSpPr txBox="1"/>
          <p:nvPr/>
        </p:nvSpPr>
        <p:spPr>
          <a:xfrm>
            <a:off x="494973" y="873925"/>
            <a:ext cx="11280448" cy="4608826"/>
          </a:xfrm>
          <a:prstGeom prst="rect">
            <a:avLst/>
          </a:prstGeom>
          <a:noFill/>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Times New Roman" panose="02020603050405020304" pitchFamily="18" charset="0"/>
              </a:rPr>
              <a:t>Κοινή Οργάνωση Αγοράς (ΚΟΑ)</a:t>
            </a:r>
            <a:r>
              <a:rPr lang="el-GR" dirty="0">
                <a:latin typeface="Calibri" panose="020F0502020204030204" pitchFamily="34" charset="0"/>
                <a:ea typeface="Calibri" panose="020F0502020204030204" pitchFamily="34" charset="0"/>
                <a:cs typeface="Times New Roman" panose="02020603050405020304" pitchFamily="18" charset="0"/>
              </a:rPr>
              <a:t> -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Εμπορία Αλιευτικώ</a:t>
            </a:r>
            <a:r>
              <a:rPr lang="el-GR" b="1" dirty="0">
                <a:latin typeface="Calibri" panose="020F0502020204030204" pitchFamily="34" charset="0"/>
                <a:ea typeface="Calibri" panose="020F0502020204030204" pitchFamily="34" charset="0"/>
                <a:cs typeface="Times New Roman" panose="02020603050405020304" pitchFamily="18" charset="0"/>
              </a:rPr>
              <a:t>ν Προϊόντων</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i="1" dirty="0">
                <a:effectLst/>
                <a:latin typeface="Calibri" panose="020F0502020204030204" pitchFamily="34" charset="0"/>
                <a:ea typeface="Calibri" panose="020F0502020204030204" pitchFamily="34" charset="0"/>
                <a:cs typeface="Times New Roman" panose="02020603050405020304" pitchFamily="18" charset="0"/>
              </a:rPr>
              <a:t>ΚΑΝΟΝΙΣΜΟΣ (ΕΕ) αριθ. 1379/2013 ΤΟΥ ΕΥΡΩΠΑΪΚΟΥ ΚΟΙΝΟΒΟΥΛΙΟΥ ΚΑΙ ΤΟΥ ΣΥΜΒΟΥΛΙΟΥ για την κοινή οργάνωση των αγορών των προϊόντων αλιείας και υδατοκαλλιέργειας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Κοινή Οργάνωση Αγοράς (ΚΟΑ)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Οργάνωση του </a:t>
            </a:r>
            <a:r>
              <a:rPr lang="el-GR" dirty="0">
                <a:latin typeface="Calibri" panose="020F0502020204030204" pitchFamily="34" charset="0"/>
                <a:ea typeface="Calibri" panose="020F0502020204030204" pitchFamily="34" charset="0"/>
                <a:cs typeface="Times New Roman" panose="02020603050405020304" pitchFamily="18" charset="0"/>
              </a:rPr>
              <a:t>κλάδου (οργανώσεις παραγωγών)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Πρότυπα μάρκετινγκ</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Πληροφορίες καταναλωτή</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Κανόνες ανταγωνισμού</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Παρατηρητήριο τιμών και αγοράς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396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6E4C99-21A7-70E2-7987-C29E9678870F}"/>
              </a:ext>
            </a:extLst>
          </p:cNvPr>
          <p:cNvSpPr txBox="1"/>
          <p:nvPr/>
        </p:nvSpPr>
        <p:spPr>
          <a:xfrm>
            <a:off x="3215811" y="341963"/>
            <a:ext cx="6097424" cy="375552"/>
          </a:xfrm>
          <a:prstGeom prst="rect">
            <a:avLst/>
          </a:prstGeom>
          <a:noFill/>
        </p:spPr>
        <p:txBody>
          <a:bodyPr wrap="square">
            <a:spAutoFit/>
          </a:bodyPr>
          <a:lstStyle/>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Περιφερειακοί Οργανισμοί Διαχείρισης της Αλιείας (ΠΟΔΑ)</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Εικόνα 6" descr="RFMOs of which the EU is a member">
            <a:extLst>
              <a:ext uri="{FF2B5EF4-FFF2-40B4-BE49-F238E27FC236}">
                <a16:creationId xmlns:a16="http://schemas.microsoft.com/office/drawing/2014/main" id="{4EDAE313-95F2-0521-1999-ECE73BBDEE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968" y="827244"/>
            <a:ext cx="9583429" cy="5506500"/>
          </a:xfrm>
          <a:prstGeom prst="rect">
            <a:avLst/>
          </a:prstGeom>
          <a:noFill/>
          <a:ln>
            <a:noFill/>
          </a:ln>
        </p:spPr>
      </p:pic>
    </p:spTree>
    <p:extLst>
      <p:ext uri="{BB962C8B-B14F-4D97-AF65-F5344CB8AC3E}">
        <p14:creationId xmlns:p14="http://schemas.microsoft.com/office/powerpoint/2010/main" val="185953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2E97E8-885A-D6AA-37A6-5D0AD02A7010}"/>
              </a:ext>
            </a:extLst>
          </p:cNvPr>
          <p:cNvSpPr txBox="1"/>
          <p:nvPr/>
        </p:nvSpPr>
        <p:spPr>
          <a:xfrm>
            <a:off x="1719072" y="1342101"/>
            <a:ext cx="8058912" cy="4893647"/>
          </a:xfrm>
          <a:prstGeom prst="rect">
            <a:avLst/>
          </a:prstGeom>
          <a:noFill/>
        </p:spPr>
        <p:txBody>
          <a:bodyPr wrap="square">
            <a:spAutoFit/>
          </a:bodyPr>
          <a:lstStyle/>
          <a:p>
            <a:r>
              <a:rPr lang="el-GR" sz="2400" b="1" dirty="0"/>
              <a:t>Ελληνική</a:t>
            </a:r>
            <a:r>
              <a:rPr lang="en-US" sz="2400" b="1" dirty="0"/>
              <a:t> </a:t>
            </a:r>
            <a:r>
              <a:rPr lang="el-GR" sz="2400" b="1" dirty="0"/>
              <a:t>Νομοθεσία</a:t>
            </a:r>
          </a:p>
          <a:p>
            <a:pPr algn="just"/>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Νόμοι</a:t>
            </a:r>
          </a:p>
          <a:p>
            <a:pPr algn="just"/>
            <a:r>
              <a:rPr lang="el-GR"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Προεδρικά Διατάγματα</a:t>
            </a:r>
          </a:p>
          <a:p>
            <a:pPr algn="just"/>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Κοινές Υπουργικές Αποφάσεις</a:t>
            </a:r>
          </a:p>
          <a:p>
            <a:pPr algn="just"/>
            <a:r>
              <a:rPr lang="el-GR"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Υπουργικές Αποφάσεις</a:t>
            </a:r>
          </a:p>
          <a:p>
            <a:pPr algn="just"/>
            <a:r>
              <a:rPr lang="el-GR"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Εγκύκλιοι</a:t>
            </a:r>
          </a:p>
          <a:p>
            <a:pPr algn="just"/>
            <a:endParaRPr lang="en-US" sz="1200" b="1" dirty="0"/>
          </a:p>
          <a:p>
            <a:pPr algn="just"/>
            <a:r>
              <a:rPr lang="el-GR" sz="2400" b="1" dirty="0"/>
              <a:t>Ευρωπαϊκή Νομοθεσία</a:t>
            </a:r>
          </a:p>
          <a:p>
            <a:pPr algn="just"/>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Κανονισμοί (Συμβουλίου &amp; Κοινοβουλίου, Επιτροπής)</a:t>
            </a:r>
          </a:p>
          <a:p>
            <a:pPr algn="just"/>
            <a:r>
              <a:rPr lang="el-GR" sz="2400" dirty="0">
                <a:solidFill>
                  <a:srgbClr val="333333"/>
                </a:solidFill>
                <a:latin typeface="Calibri" panose="020F0502020204030204" pitchFamily="34" charset="0"/>
                <a:ea typeface="Calibri" panose="020F0502020204030204" pitchFamily="34" charset="0"/>
                <a:cs typeface="Times New Roman" panose="02020603050405020304" pitchFamily="18" charset="0"/>
              </a:rPr>
              <a:t>Οδηγίες</a:t>
            </a:r>
          </a:p>
          <a:p>
            <a:pPr algn="just"/>
            <a:endParaRPr lang="el-GR" sz="1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2400" b="1" dirty="0"/>
              <a:t>Διεθνής Νομοθεσία</a:t>
            </a:r>
          </a:p>
          <a:p>
            <a:pPr algn="just"/>
            <a:r>
              <a:rPr lang="el-GR" sz="2400" dirty="0">
                <a:solidFill>
                  <a:srgbClr val="333333"/>
                </a:solidFill>
                <a:latin typeface="Calibri" panose="020F0502020204030204" pitchFamily="34" charset="0"/>
                <a:ea typeface="Calibri" panose="020F0502020204030204" pitchFamily="34" charset="0"/>
                <a:cs typeface="Times New Roman" panose="02020603050405020304" pitchFamily="18" charset="0"/>
              </a:rPr>
              <a:t>Συμβάσεις</a:t>
            </a:r>
          </a:p>
          <a:p>
            <a:pPr algn="just"/>
            <a:r>
              <a:rPr lang="el-GR" sz="2400" dirty="0">
                <a:solidFill>
                  <a:srgbClr val="333333"/>
                </a:solidFill>
                <a:latin typeface="Calibri" panose="020F0502020204030204" pitchFamily="34" charset="0"/>
                <a:ea typeface="Calibri" panose="020F0502020204030204" pitchFamily="34" charset="0"/>
                <a:cs typeface="Times New Roman" panose="02020603050405020304" pitchFamily="18" charset="0"/>
              </a:rPr>
              <a:t>Συστάσεις</a:t>
            </a:r>
          </a:p>
        </p:txBody>
      </p:sp>
      <p:sp>
        <p:nvSpPr>
          <p:cNvPr id="3" name="TextBox 2">
            <a:extLst>
              <a:ext uri="{FF2B5EF4-FFF2-40B4-BE49-F238E27FC236}">
                <a16:creationId xmlns:a16="http://schemas.microsoft.com/office/drawing/2014/main" id="{FBEC3603-C499-3955-C266-7738AEF75B14}"/>
              </a:ext>
            </a:extLst>
          </p:cNvPr>
          <p:cNvSpPr txBox="1"/>
          <p:nvPr/>
        </p:nvSpPr>
        <p:spPr>
          <a:xfrm>
            <a:off x="1719072" y="386032"/>
            <a:ext cx="8656319" cy="584775"/>
          </a:xfrm>
          <a:prstGeom prst="rect">
            <a:avLst/>
          </a:prstGeom>
          <a:noFill/>
        </p:spPr>
        <p:txBody>
          <a:bodyPr wrap="square">
            <a:spAutoFit/>
          </a:bodyPr>
          <a:lstStyle/>
          <a:p>
            <a:r>
              <a:rPr lang="el-GR" sz="3200" dirty="0"/>
              <a:t>Διάρθρωση Ελληνικής &amp; Ευρωπαϊκής Νομοθεσίας</a:t>
            </a:r>
          </a:p>
        </p:txBody>
      </p:sp>
    </p:spTree>
    <p:extLst>
      <p:ext uri="{BB962C8B-B14F-4D97-AF65-F5344CB8AC3E}">
        <p14:creationId xmlns:p14="http://schemas.microsoft.com/office/powerpoint/2010/main" val="3738920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CC0FB7-6A22-5616-8E87-31D19E00BF5B}"/>
              </a:ext>
            </a:extLst>
          </p:cNvPr>
          <p:cNvSpPr txBox="1"/>
          <p:nvPr/>
        </p:nvSpPr>
        <p:spPr>
          <a:xfrm>
            <a:off x="786213" y="1120366"/>
            <a:ext cx="11280447" cy="3966150"/>
          </a:xfrm>
          <a:prstGeom prst="rect">
            <a:avLst/>
          </a:prstGeom>
          <a:noFill/>
        </p:spPr>
        <p:txBody>
          <a:bodyPr wrap="square">
            <a:spAutoFit/>
          </a:bodyPr>
          <a:lstStyle/>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ΠΟΔΑ που διαχειρίζονται άκρως μεταναστευτικά είδη, κυρίως τόνο </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i="1" u="sng" dirty="0">
                <a:effectLst/>
                <a:latin typeface="Calibri" panose="020F0502020204030204" pitchFamily="34" charset="0"/>
                <a:ea typeface="Calibri" panose="020F0502020204030204" pitchFamily="34" charset="0"/>
                <a:cs typeface="Calibri" panose="020F0502020204030204" pitchFamily="34" charset="0"/>
              </a:rPr>
              <a:t>Διεθνής Επιτροπή για τη Διατήρηση των Τόνων του Ατλαντικού (ICCAT) </a:t>
            </a:r>
            <a:endParaRPr lang="el-GR" sz="1600" i="1" u="sng"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Τόνου Ινδικού Ωκεανού (IOTC)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Αλιείας Δυτικού και Κεντρικού Ειρηνικού (WCPFC)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err="1">
                <a:effectLst/>
                <a:latin typeface="Calibri" panose="020F0502020204030204" pitchFamily="34" charset="0"/>
                <a:ea typeface="Calibri" panose="020F0502020204030204" pitchFamily="34" charset="0"/>
                <a:cs typeface="Calibri" panose="020F0502020204030204" pitchFamily="34" charset="0"/>
              </a:rPr>
              <a:t>Διαμερικανική</a:t>
            </a:r>
            <a:r>
              <a:rPr lang="el-GR" sz="1800" dirty="0">
                <a:effectLst/>
                <a:latin typeface="Calibri" panose="020F0502020204030204" pitchFamily="34" charset="0"/>
                <a:ea typeface="Calibri" panose="020F0502020204030204" pitchFamily="34" charset="0"/>
                <a:cs typeface="Calibri" panose="020F0502020204030204" pitchFamily="34" charset="0"/>
              </a:rPr>
              <a:t> Επιτροπή Τροπικού Τόνου (IATTC)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για τη Διατήρηση του Νότιου Ερυθρού Τόνου (CCSBT)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ΠΟΔΑ με καθαρά συμβουλευτικό καθεστώς </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Αλιείας Δυτικού Κεντρικού Ατλαντικού (WECAFC)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Αλιείας για τον Ανατολικό Κεντρικό Ατλαντικό (CECAF)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13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38302A-1FA2-50E8-235E-14A1A08EF745}"/>
              </a:ext>
            </a:extLst>
          </p:cNvPr>
          <p:cNvSpPr txBox="1"/>
          <p:nvPr/>
        </p:nvSpPr>
        <p:spPr>
          <a:xfrm>
            <a:off x="640934" y="878067"/>
            <a:ext cx="10753568" cy="4777205"/>
          </a:xfrm>
          <a:prstGeom prst="rect">
            <a:avLst/>
          </a:prstGeom>
          <a:noFill/>
        </p:spPr>
        <p:txBody>
          <a:bodyPr wrap="square">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ΠΟΔΑ που διαχειρίζονται τα </a:t>
            </a:r>
            <a:r>
              <a:rPr lang="el-GR" sz="1800" b="1" dirty="0" err="1">
                <a:effectLst/>
                <a:latin typeface="Calibri" panose="020F0502020204030204" pitchFamily="34" charset="0"/>
                <a:ea typeface="Calibri" panose="020F0502020204030204" pitchFamily="34" charset="0"/>
                <a:cs typeface="Calibri" panose="020F0502020204030204" pitchFamily="34" charset="0"/>
              </a:rPr>
              <a:t>ιχθυαποθέματα</a:t>
            </a:r>
            <a:r>
              <a:rPr lang="el-GR" sz="1800" b="1" dirty="0">
                <a:effectLst/>
                <a:latin typeface="Calibri" panose="020F0502020204030204" pitchFamily="34" charset="0"/>
                <a:ea typeface="Calibri" panose="020F0502020204030204" pitchFamily="34" charset="0"/>
                <a:cs typeface="Calibri" panose="020F0502020204030204" pitchFamily="34" charset="0"/>
              </a:rPr>
              <a:t> ανά γεωγραφική περιοχή </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Αλιείας Βορειοανατολικού Ατλαντικού (NEAFC)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Οργάνωση Αλιείας Βορειοδυτικού Ατλαντικού (NAFO)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Οργανισμός Διατήρησης Σολομού του Βορείου Ατλαντικού (NASCO)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Οργάνωση Αλιείας Νοτιοανατολικού Ατλαντικού (SEAFO)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Αλιευτική Συμφωνία Νοτίου Ινδικού Ωκεανού (SIOFA)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Περιφερειακός Οργανισμός Διαχείρισης Αλιείας Νοτίου Ειρηνικού (SPRFMO)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i="1" u="sng" dirty="0">
                <a:effectLst/>
                <a:latin typeface="Calibri" panose="020F0502020204030204" pitchFamily="34" charset="0"/>
                <a:ea typeface="Calibri" panose="020F0502020204030204" pitchFamily="34" charset="0"/>
                <a:cs typeface="Calibri" panose="020F0502020204030204" pitchFamily="34" charset="0"/>
              </a:rPr>
              <a:t>Σύμβαση για τη Διατήρηση των Θαλάσσιων Πόρων της Ανταρκτικής (CCAMLR) </a:t>
            </a:r>
            <a:endParaRPr lang="el-GR" sz="1600" i="1" u="sng"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i="1" u="sng" dirty="0">
                <a:effectLst/>
                <a:latin typeface="Calibri" panose="020F0502020204030204" pitchFamily="34" charset="0"/>
                <a:ea typeface="Calibri" panose="020F0502020204030204" pitchFamily="34" charset="0"/>
                <a:cs typeface="Calibri" panose="020F0502020204030204" pitchFamily="34" charset="0"/>
              </a:rPr>
              <a:t>Γενική Επιτροπή Αλιείας για τη Μεσόγειο (GFCM)</a:t>
            </a:r>
            <a:endParaRPr lang="el-GR" sz="1600" i="1" u="sng"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Σύμβαση για τη διατήρηση και διαχείριση των πόρων </a:t>
            </a:r>
            <a:r>
              <a:rPr lang="el-GR" sz="1800" dirty="0" err="1">
                <a:effectLst/>
                <a:latin typeface="Calibri" panose="020F0502020204030204" pitchFamily="34" charset="0"/>
                <a:ea typeface="Calibri" panose="020F0502020204030204" pitchFamily="34" charset="0"/>
                <a:cs typeface="Calibri" panose="020F0502020204030204" pitchFamily="34" charset="0"/>
              </a:rPr>
              <a:t>Pollock</a:t>
            </a:r>
            <a:r>
              <a:rPr lang="el-GR" sz="1800" dirty="0">
                <a:effectLst/>
                <a:latin typeface="Calibri" panose="020F0502020204030204" pitchFamily="34" charset="0"/>
                <a:ea typeface="Calibri" panose="020F0502020204030204" pitchFamily="34" charset="0"/>
                <a:cs typeface="Calibri" panose="020F0502020204030204" pitchFamily="34" charset="0"/>
              </a:rPr>
              <a:t> στην Κεντρική </a:t>
            </a:r>
            <a:r>
              <a:rPr lang="el-GR" sz="1800" dirty="0" err="1">
                <a:effectLst/>
                <a:latin typeface="Calibri" panose="020F0502020204030204" pitchFamily="34" charset="0"/>
                <a:ea typeface="Calibri" panose="020F0502020204030204" pitchFamily="34" charset="0"/>
                <a:cs typeface="Calibri" panose="020F0502020204030204" pitchFamily="34" charset="0"/>
              </a:rPr>
              <a:t>Βερίγγεια</a:t>
            </a:r>
            <a:r>
              <a:rPr lang="el-GR" sz="1800" dirty="0">
                <a:effectLst/>
                <a:latin typeface="Calibri" panose="020F0502020204030204" pitchFamily="34" charset="0"/>
                <a:ea typeface="Calibri" panose="020F0502020204030204" pitchFamily="34" charset="0"/>
                <a:cs typeface="Calibri" panose="020F0502020204030204" pitchFamily="34" charset="0"/>
              </a:rPr>
              <a:t> Θάλασσα (CCBSP)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Συμφωνία για το Διεθνές Πρόγραμμα Προστασίας Δελφινιών (AIDCP) (αδελφή οργάνωση με την IATTC)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Αλιείας Βορείου Ειρηνικού (NPFC)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08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B7E08A-9B39-A22E-B122-C94F9C7DB1BE}"/>
              </a:ext>
            </a:extLst>
          </p:cNvPr>
          <p:cNvSpPr txBox="1"/>
          <p:nvPr/>
        </p:nvSpPr>
        <p:spPr>
          <a:xfrm>
            <a:off x="247828" y="347365"/>
            <a:ext cx="4157917" cy="2848600"/>
          </a:xfrm>
          <a:prstGeom prst="rect">
            <a:avLst/>
          </a:prstGeom>
          <a:noFill/>
        </p:spPr>
        <p:txBody>
          <a:bodyPr wrap="square">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ICCAT</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Διεθνής Επιτροπή για την Διατήρηση του Τόνου του Ατλαντικού</a:t>
            </a:r>
          </a:p>
          <a:p>
            <a:r>
              <a:rPr lang="el-GR" sz="1800" dirty="0">
                <a:effectLst/>
                <a:latin typeface="Calibri" panose="020F0502020204030204" pitchFamily="34" charset="0"/>
                <a:ea typeface="Calibri" panose="020F0502020204030204" pitchFamily="34" charset="0"/>
              </a:rPr>
              <a:t>Είναι ένας διακυβερνητικός οργανισμός υπεύθυνος για τη διαχείριση και τη διατήρηση του τόνου και των ειδών που μοιάζουν με τόνο στον Ατλαντικό Ωκεανό και στις παρακείμενες θάλασσες (ερυθρός τόνος, ξιφίας, </a:t>
            </a:r>
            <a:r>
              <a:rPr lang="el-GR" sz="1800" dirty="0" err="1">
                <a:effectLst/>
                <a:latin typeface="Calibri" panose="020F0502020204030204" pitchFamily="34" charset="0"/>
                <a:ea typeface="Calibri" panose="020F0502020204030204" pitchFamily="34" charset="0"/>
              </a:rPr>
              <a:t>μακρύπτερος</a:t>
            </a:r>
            <a:r>
              <a:rPr lang="el-GR" sz="1800" dirty="0">
                <a:effectLst/>
                <a:latin typeface="Calibri" panose="020F0502020204030204" pitchFamily="34" charset="0"/>
                <a:ea typeface="Calibri" panose="020F0502020204030204" pitchFamily="34" charset="0"/>
              </a:rPr>
              <a:t> τόνος)</a:t>
            </a:r>
            <a:endParaRPr lang="el-GR" dirty="0"/>
          </a:p>
        </p:txBody>
      </p:sp>
      <p:pic>
        <p:nvPicPr>
          <p:cNvPr id="5" name="Picture 2">
            <a:extLst>
              <a:ext uri="{FF2B5EF4-FFF2-40B4-BE49-F238E27FC236}">
                <a16:creationId xmlns:a16="http://schemas.microsoft.com/office/drawing/2014/main" id="{D0C09A0B-EC3C-2FD5-10D8-86EB51BBF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633" y="573267"/>
            <a:ext cx="7499772" cy="57998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16A0058-536B-F85F-8288-9C4F4F36839B}"/>
              </a:ext>
            </a:extLst>
          </p:cNvPr>
          <p:cNvSpPr txBox="1"/>
          <p:nvPr/>
        </p:nvSpPr>
        <p:spPr>
          <a:xfrm>
            <a:off x="247828" y="3681001"/>
            <a:ext cx="4093436" cy="1200329"/>
          </a:xfrm>
          <a:prstGeom prst="rect">
            <a:avLst/>
          </a:prstGeom>
          <a:noFill/>
        </p:spPr>
        <p:txBody>
          <a:bodyPr wrap="square">
            <a:spAutoFit/>
          </a:bodyPr>
          <a:lstStyle/>
          <a:p>
            <a:r>
              <a:rPr lang="el-GR" dirty="0">
                <a:latin typeface="Calibri" panose="020F0502020204030204" pitchFamily="34" charset="0"/>
                <a:ea typeface="Calibri" panose="020F0502020204030204" pitchFamily="34" charset="0"/>
              </a:rPr>
              <a:t>Ι</a:t>
            </a:r>
            <a:r>
              <a:rPr lang="el-GR" sz="1800" dirty="0">
                <a:effectLst/>
                <a:latin typeface="Calibri" panose="020F0502020204030204" pitchFamily="34" charset="0"/>
                <a:ea typeface="Calibri" panose="020F0502020204030204" pitchFamily="34" charset="0"/>
              </a:rPr>
              <a:t>δρύθηκε το 1966, σε συνέδριο στο Ρίο ντε </a:t>
            </a:r>
            <a:r>
              <a:rPr lang="el-GR" sz="1800" dirty="0" err="1">
                <a:effectLst/>
                <a:latin typeface="Calibri" panose="020F0502020204030204" pitchFamily="34" charset="0"/>
                <a:ea typeface="Calibri" panose="020F0502020204030204" pitchFamily="34" charset="0"/>
              </a:rPr>
              <a:t>Τζανέιρο</a:t>
            </a:r>
            <a:r>
              <a:rPr lang="el-GR" sz="1800" dirty="0">
                <a:effectLst/>
                <a:latin typeface="Calibri" panose="020F0502020204030204" pitchFamily="34" charset="0"/>
                <a:ea typeface="Calibri" panose="020F0502020204030204" pitchFamily="34" charset="0"/>
              </a:rPr>
              <a:t> και λειτουργεί στα Αγγλικά, Γαλλικά και Ισπανικά.</a:t>
            </a:r>
          </a:p>
          <a:p>
            <a:r>
              <a:rPr lang="el-GR" sz="1800" dirty="0">
                <a:effectLst/>
                <a:latin typeface="Calibri" panose="020F0502020204030204" pitchFamily="34" charset="0"/>
                <a:ea typeface="Calibri" panose="020F0502020204030204" pitchFamily="34" charset="0"/>
              </a:rPr>
              <a:t>Σήμερα έχει 52 Συμβαλλόμενα Μέρη</a:t>
            </a:r>
            <a:endParaRPr lang="el-GR" dirty="0"/>
          </a:p>
        </p:txBody>
      </p:sp>
    </p:spTree>
    <p:extLst>
      <p:ext uri="{BB962C8B-B14F-4D97-AF65-F5344CB8AC3E}">
        <p14:creationId xmlns:p14="http://schemas.microsoft.com/office/powerpoint/2010/main" val="112409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5A66BD-B327-1720-F1CB-2707CD071C1B}"/>
              </a:ext>
            </a:extLst>
          </p:cNvPr>
          <p:cNvSpPr txBox="1"/>
          <p:nvPr/>
        </p:nvSpPr>
        <p:spPr>
          <a:xfrm>
            <a:off x="481755" y="303010"/>
            <a:ext cx="8915400" cy="1585562"/>
          </a:xfrm>
          <a:prstGeom prst="rect">
            <a:avLst/>
          </a:prstGeom>
          <a:noFill/>
        </p:spPr>
        <p:txBody>
          <a:bodyPr wrap="square">
            <a:spAutoFit/>
          </a:bodyPr>
          <a:lstStyle/>
          <a:p>
            <a:pPr>
              <a:lnSpc>
                <a:spcPct val="107000"/>
              </a:lnSpc>
              <a:spcAft>
                <a:spcPts val="800"/>
              </a:spcAft>
            </a:pPr>
            <a:r>
              <a:rPr lang="el-GR" b="1" dirty="0">
                <a:effectLst/>
                <a:latin typeface="Calibri" panose="020F0502020204030204" pitchFamily="34" charset="0"/>
                <a:ea typeface="Calibri" panose="020F0502020204030204" pitchFamily="34" charset="0"/>
                <a:cs typeface="Calibri" panose="020F0502020204030204" pitchFamily="34" charset="0"/>
              </a:rPr>
              <a:t>Γενική Επιτροπή Αλιείας για τη Μεσόγειο (</a:t>
            </a:r>
            <a:r>
              <a:rPr lang="en-US" b="1" dirty="0">
                <a:effectLst/>
                <a:latin typeface="Calibri" panose="020F0502020204030204" pitchFamily="34" charset="0"/>
                <a:ea typeface="Calibri" panose="020F0502020204030204" pitchFamily="34" charset="0"/>
                <a:cs typeface="Calibri" panose="020F0502020204030204" pitchFamily="34" charset="0"/>
              </a:rPr>
              <a:t>GFCM</a:t>
            </a:r>
            <a:r>
              <a:rPr lang="el-GR" b="1" dirty="0">
                <a:effectLst/>
                <a:latin typeface="Calibri" panose="020F0502020204030204" pitchFamily="34" charset="0"/>
                <a:ea typeface="Calibri" panose="020F0502020204030204" pitchFamily="34" charset="0"/>
                <a:cs typeface="Calibri" panose="020F0502020204030204" pitchFamily="34" charset="0"/>
              </a:rPr>
              <a:t>, ΓΕΑΜ)</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Στόχοι:</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διατήρηση και τη βιώσιμη χρήση των ζωντανών θαλάσσιων πόρων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βιώσιμη ανάπτυξη της υδατοκαλλιέργειας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Εικόνα 6" descr="Εικόνα που περιέχει χάρτης&#10;&#10;Περιγραφή που δημιουργήθηκε αυτόματα">
            <a:extLst>
              <a:ext uri="{FF2B5EF4-FFF2-40B4-BE49-F238E27FC236}">
                <a16:creationId xmlns:a16="http://schemas.microsoft.com/office/drawing/2014/main" id="{B91AB199-D209-C12A-862A-8CB1A179F0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5263" y="2028160"/>
            <a:ext cx="8494955" cy="4482368"/>
          </a:xfrm>
          <a:prstGeom prst="rect">
            <a:avLst/>
          </a:prstGeom>
          <a:noFill/>
          <a:ln>
            <a:noFill/>
          </a:ln>
        </p:spPr>
      </p:pic>
      <p:sp>
        <p:nvSpPr>
          <p:cNvPr id="15" name="TextBox 14">
            <a:extLst>
              <a:ext uri="{FF2B5EF4-FFF2-40B4-BE49-F238E27FC236}">
                <a16:creationId xmlns:a16="http://schemas.microsoft.com/office/drawing/2014/main" id="{0F56A21D-35D1-127F-799F-1D225A4E8B73}"/>
              </a:ext>
            </a:extLst>
          </p:cNvPr>
          <p:cNvSpPr txBox="1"/>
          <p:nvPr/>
        </p:nvSpPr>
        <p:spPr>
          <a:xfrm>
            <a:off x="218003" y="2380488"/>
            <a:ext cx="3086029" cy="1808637"/>
          </a:xfrm>
          <a:prstGeom prst="rect">
            <a:avLst/>
          </a:prstGeom>
          <a:noFill/>
        </p:spPr>
        <p:txBody>
          <a:bodyPr wrap="square">
            <a:spAutoFit/>
          </a:bodyPr>
          <a:lstStyle/>
          <a:p>
            <a:pPr>
              <a:lnSpc>
                <a:spcPct val="107000"/>
              </a:lnSpc>
              <a:spcAft>
                <a:spcPts val="800"/>
              </a:spcAft>
            </a:pPr>
            <a:r>
              <a:rPr lang="el-GR" sz="1600" dirty="0">
                <a:effectLst/>
                <a:latin typeface="Calibri" panose="020F0502020204030204" pitchFamily="34" charset="0"/>
                <a:ea typeface="Calibri" panose="020F0502020204030204" pitchFamily="34" charset="0"/>
                <a:cs typeface="Calibri" panose="020F0502020204030204" pitchFamily="34" charset="0"/>
              </a:rPr>
              <a:t>Ιδρύθηκε το 1949 σύμφωνα με τις διατάξεις του Άρθρου XIV του Καταστατικού του Οργανισμού Τροφίμων και Γεωργίας των Ηνωμένων Εθνών (FAO).</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Calibri" panose="020F0502020204030204" pitchFamily="34" charset="0"/>
              </a:rPr>
              <a:t>Έχει 22 χώρες μέλη και την ΕΕ</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714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descr="Εικόνα που περιέχει χάρτης&#10;&#10;Περιγραφή που δημιουργήθηκε αυτόματα">
            <a:extLst>
              <a:ext uri="{FF2B5EF4-FFF2-40B4-BE49-F238E27FC236}">
                <a16:creationId xmlns:a16="http://schemas.microsoft.com/office/drawing/2014/main" id="{BBF960C7-A419-2E36-BC8C-F5C632C64E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1957" y="1143836"/>
            <a:ext cx="7030522" cy="5068957"/>
          </a:xfrm>
          <a:prstGeom prst="rect">
            <a:avLst/>
          </a:prstGeom>
          <a:noFill/>
          <a:ln>
            <a:noFill/>
          </a:ln>
        </p:spPr>
      </p:pic>
      <p:sp>
        <p:nvSpPr>
          <p:cNvPr id="6" name="TextBox 5">
            <a:extLst>
              <a:ext uri="{FF2B5EF4-FFF2-40B4-BE49-F238E27FC236}">
                <a16:creationId xmlns:a16="http://schemas.microsoft.com/office/drawing/2014/main" id="{9B120DD5-97D5-3E2C-FF9A-BC951322DF51}"/>
              </a:ext>
            </a:extLst>
          </p:cNvPr>
          <p:cNvSpPr txBox="1"/>
          <p:nvPr/>
        </p:nvSpPr>
        <p:spPr>
          <a:xfrm>
            <a:off x="366784" y="1314524"/>
            <a:ext cx="5546336" cy="2679836"/>
          </a:xfrm>
          <a:prstGeom prst="rect">
            <a:avLst/>
          </a:prstGeom>
          <a:noFill/>
        </p:spPr>
        <p:txBody>
          <a:bodyPr wrap="square">
            <a:spAutoFit/>
          </a:bodyPr>
          <a:lstStyle/>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Γενική Γραμματεία της ΓΕΑΜ: </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Επιστημονική Συμβουλευτική Επιτροπή Αλιείας (SAC)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Επιστημονική Συμβουλευτική Επιτροπή Υδατοκαλλιέργειας (CAQ)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Συμμόρφωσης (COC)</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Επιτροπή Διοίκησης και Οικονομικών (CAF)</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Ομάδα Εργασίας για τη Μαύρη Θάλασσα (WGBS)</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10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9DD2F0-D749-A983-E474-67C94E1DB234}"/>
              </a:ext>
            </a:extLst>
          </p:cNvPr>
          <p:cNvSpPr txBox="1"/>
          <p:nvPr/>
        </p:nvSpPr>
        <p:spPr>
          <a:xfrm>
            <a:off x="755791" y="1060333"/>
            <a:ext cx="9144114" cy="4064702"/>
          </a:xfrm>
          <a:prstGeom prst="rect">
            <a:avLst/>
          </a:prstGeom>
          <a:noFill/>
        </p:spPr>
        <p:txBody>
          <a:bodyPr wrap="square">
            <a:spAutoFit/>
          </a:bodyPr>
          <a:lstStyle/>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Διακήρυξη</a:t>
            </a:r>
            <a:r>
              <a:rPr lang="en-US" sz="2000" b="1" dirty="0">
                <a:effectLst/>
                <a:latin typeface="Calibri" panose="020F0502020204030204" pitchFamily="34" charset="0"/>
                <a:ea typeface="Calibri" panose="020F0502020204030204" pitchFamily="34" charset="0"/>
                <a:cs typeface="Calibri" panose="020F0502020204030204" pitchFamily="34" charset="0"/>
              </a:rPr>
              <a:t> MedFish4Ever (</a:t>
            </a:r>
            <a:r>
              <a:rPr lang="el-GR" sz="2000" b="1" dirty="0">
                <a:effectLst/>
                <a:latin typeface="Calibri" panose="020F0502020204030204" pitchFamily="34" charset="0"/>
                <a:ea typeface="Calibri" panose="020F0502020204030204" pitchFamily="34" charset="0"/>
                <a:cs typeface="Calibri" panose="020F0502020204030204" pitchFamily="34" charset="0"/>
              </a:rPr>
              <a:t>Μάλτα 2017, Μαρρακές 2019)</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16 Χώρες της Μεσογείου</a:t>
            </a:r>
          </a:p>
          <a:p>
            <a:r>
              <a:rPr lang="el-GR" sz="2000" dirty="0">
                <a:latin typeface="Calibri" panose="020F0502020204030204" pitchFamily="34" charset="0"/>
                <a:ea typeface="Calibri" panose="020F0502020204030204" pitchFamily="34" charset="0"/>
                <a:cs typeface="Calibri" panose="020F0502020204030204" pitchFamily="34" charset="0"/>
              </a:rPr>
              <a:t>Ν</a:t>
            </a:r>
            <a:r>
              <a:rPr lang="el-GR" sz="2000" dirty="0">
                <a:effectLst/>
                <a:latin typeface="Calibri" panose="020F0502020204030204" pitchFamily="34" charset="0"/>
                <a:ea typeface="Calibri" panose="020F0502020204030204" pitchFamily="34" charset="0"/>
                <a:cs typeface="Calibri" panose="020F0502020204030204" pitchFamily="34" charset="0"/>
              </a:rPr>
              <a:t>έα διακυβέρνηση της μεσογειακής αλιείας και υδατοκαλλιέργειας, για τα επόμενα 10 χρόνια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b="1" dirty="0">
                <a:latin typeface="Calibri" panose="020F0502020204030204" pitchFamily="34" charset="0"/>
                <a:ea typeface="Calibri" panose="020F0502020204030204" pitchFamily="34" charset="0"/>
                <a:cs typeface="Times New Roman" panose="02020603050405020304" pitchFamily="18" charset="0"/>
              </a:rPr>
              <a:t>Β</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ασικές προτεραιότητες: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προστασία των θαλάσσιων πόρων,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καταπολέμηση της παράνομης, λαθραίας και άναρχης αλιείας (ΠΛΑ),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ενίσχυση της βιωσιμότητας των παράκτιων κοινοτήτων μέσω της υποστήριξης της αλιείας μικρής κλίμακας που επικρατεί στην περιοχή.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εξασφάλιση αξιοπρεπών συνθηκών εργασίας και κοινωνικής προστασίας των αλιέων,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βιώσιμη υδατοκαλλιέργεια και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ενίσχυση της αλυσίδας αξίας. </a:t>
            </a:r>
            <a:endParaRPr lang="el-GR" dirty="0"/>
          </a:p>
        </p:txBody>
      </p:sp>
    </p:spTree>
    <p:extLst>
      <p:ext uri="{BB962C8B-B14F-4D97-AF65-F5344CB8AC3E}">
        <p14:creationId xmlns:p14="http://schemas.microsoft.com/office/powerpoint/2010/main" val="1352013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FA1E0CB-BE28-C795-7BA5-5AED9FAE9D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08" y="872497"/>
            <a:ext cx="11676184" cy="5514604"/>
          </a:xfrm>
          <a:prstGeom prst="rect">
            <a:avLst/>
          </a:prstGeom>
          <a:noFill/>
          <a:ln>
            <a:noFill/>
          </a:ln>
        </p:spPr>
      </p:pic>
      <p:sp>
        <p:nvSpPr>
          <p:cNvPr id="7" name="TextBox 6">
            <a:extLst>
              <a:ext uri="{FF2B5EF4-FFF2-40B4-BE49-F238E27FC236}">
                <a16:creationId xmlns:a16="http://schemas.microsoft.com/office/drawing/2014/main" id="{11F1B7A0-2553-8972-00A3-1C02D4DE4814}"/>
              </a:ext>
            </a:extLst>
          </p:cNvPr>
          <p:cNvSpPr txBox="1"/>
          <p:nvPr/>
        </p:nvSpPr>
        <p:spPr>
          <a:xfrm>
            <a:off x="2497015" y="172854"/>
            <a:ext cx="6939328" cy="407035"/>
          </a:xfrm>
          <a:prstGeom prst="rect">
            <a:avLst/>
          </a:prstGeom>
          <a:noFill/>
        </p:spPr>
        <p:txBody>
          <a:bodyPr wrap="square">
            <a:spAutoFit/>
          </a:bodyPr>
          <a:lstStyle/>
          <a:p>
            <a:pPr>
              <a:lnSpc>
                <a:spcPct val="107000"/>
              </a:lnSpc>
              <a:spcAft>
                <a:spcPts val="800"/>
              </a:spcAft>
            </a:pPr>
            <a:r>
              <a:rPr lang="el-GR"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Επισκόπηση Πολιτικών της ΕΕ για το Θαλάσσιο Περιβάλλον</a:t>
            </a:r>
            <a:endParaRPr lang="el-GR"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56A5FC5-B37A-DD64-15B6-BACB4117EC8D}"/>
              </a:ext>
            </a:extLst>
          </p:cNvPr>
          <p:cNvSpPr txBox="1"/>
          <p:nvPr/>
        </p:nvSpPr>
        <p:spPr>
          <a:xfrm>
            <a:off x="388064" y="6130254"/>
            <a:ext cx="1039690" cy="281231"/>
          </a:xfrm>
          <a:prstGeom prst="rect">
            <a:avLst/>
          </a:prstGeom>
          <a:noFill/>
        </p:spPr>
        <p:txBody>
          <a:bodyPr wrap="square">
            <a:spAutoFit/>
          </a:bodyPr>
          <a:lstStyle/>
          <a:p>
            <a:pPr>
              <a:lnSpc>
                <a:spcPct val="107000"/>
              </a:lnSpc>
              <a:spcAft>
                <a:spcPts val="800"/>
              </a:spcAft>
            </a:pPr>
            <a:r>
              <a:rPr lang="el-GR" sz="12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Πηγή: ΕΕΣ 26</a:t>
            </a:r>
            <a:r>
              <a:rPr lang="el-GR"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l-GR"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309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DD2F0-D749-A983-E474-67C94E1DB234}"/>
              </a:ext>
            </a:extLst>
          </p:cNvPr>
          <p:cNvSpPr txBox="1"/>
          <p:nvPr/>
        </p:nvSpPr>
        <p:spPr>
          <a:xfrm>
            <a:off x="755791" y="767725"/>
            <a:ext cx="10399890" cy="5016758"/>
          </a:xfrm>
          <a:prstGeom prst="rect">
            <a:avLst/>
          </a:prstGeom>
          <a:noFill/>
        </p:spPr>
        <p:txBody>
          <a:bodyPr wrap="square">
            <a:spAutoFit/>
          </a:bodyPr>
          <a:lstStyle/>
          <a:p>
            <a:r>
              <a:rPr lang="el-GR" sz="2000" b="1" dirty="0"/>
              <a:t>Εθνικές απαγορεύσεις στον τομέα της αλιείας</a:t>
            </a:r>
            <a:endParaRPr lang="el-GR" sz="2000" dirty="0"/>
          </a:p>
          <a:p>
            <a:endParaRPr lang="el-GR" sz="2000" dirty="0"/>
          </a:p>
          <a:p>
            <a:r>
              <a:rPr lang="el-GR" sz="2000" dirty="0"/>
              <a:t>Οι </a:t>
            </a:r>
            <a:r>
              <a:rPr lang="el-GR" sz="2000" dirty="0" err="1"/>
              <a:t>χωρο</a:t>
            </a:r>
            <a:r>
              <a:rPr lang="el-GR" sz="2000" dirty="0"/>
              <a:t>-χρονικές απαγορεύσεις άσκησης των αλιευτικών δραστηριοτήτων αποτελούν μία από τις κύριες κατηγορίες τεχνικών μέτρων διαχείρισης της αλιείας που έχουν ληφθεί και εφαρμόζονται στην Ελλάδα.</a:t>
            </a:r>
          </a:p>
          <a:p>
            <a:endParaRPr lang="el-GR" sz="2000" dirty="0"/>
          </a:p>
          <a:p>
            <a:r>
              <a:rPr lang="el-GR" sz="2000" dirty="0"/>
              <a:t>Από την δεκαετία του 1940 έως σήμερα σε εθνικό επίπεδο έχει θεσπιστεί πλήθος </a:t>
            </a:r>
            <a:r>
              <a:rPr lang="el-GR" sz="2000" dirty="0" err="1"/>
              <a:t>χωρο</a:t>
            </a:r>
            <a:r>
              <a:rPr lang="el-GR" sz="2000" dirty="0"/>
              <a:t>-χρονικών απαγορεύσεων, με σκοπό την προστασία </a:t>
            </a:r>
            <a:r>
              <a:rPr lang="el-GR" sz="2000" dirty="0" err="1"/>
              <a:t>ιχθυοαποθεμάτων</a:t>
            </a:r>
            <a:r>
              <a:rPr lang="el-GR" sz="2000" dirty="0"/>
              <a:t> και ευαίσθητων ενδιαιτημάτων. </a:t>
            </a:r>
          </a:p>
          <a:p>
            <a:endParaRPr lang="el-GR" sz="2000" dirty="0"/>
          </a:p>
          <a:p>
            <a:r>
              <a:rPr lang="el-GR" sz="2000" dirty="0"/>
              <a:t>Επιπλέον συμβάλλουν στον ίδιο σκοπό πολλές </a:t>
            </a:r>
            <a:r>
              <a:rPr lang="el-GR" sz="2000" dirty="0" err="1"/>
              <a:t>χωρο</a:t>
            </a:r>
            <a:r>
              <a:rPr lang="el-GR" sz="2000" dirty="0"/>
              <a:t>-χρονικές απαγορεύσεις άσκησης αλιευτικών δραστηριοτήτων που θεσπίστηκαν από την αρχαιολογική νομοθεσία για την προστασία των ενάλιων αρχαιοτήτων, την περιβαλλοντική νομοθεσία για τη διατήρηση της βιοποικιλότητας στις κηρυγμένες Θαλάσσιες Προστατευόμενες Περιοχές και από τη ναυτιλιακή νομοθεσία (ειδικοί και γενικοί κανονισμοί λιμένων)  για τη διευθέτηση των δραστηριοτήτων στους λιμένες, καθώς και σε άλλες θαλάσσιες περιοχές όπου λαμβάνουν χώρα συγκεκριμένες οικονομικές δραστηριότητες (εξορύξεις, καλώδια τηλεπικοινωνιών, περιοχές στρατιωτικού ενδιαφέροντος </a:t>
            </a:r>
            <a:r>
              <a:rPr lang="el-GR" sz="2000" dirty="0" err="1"/>
              <a:t>κλπ</a:t>
            </a:r>
            <a:r>
              <a:rPr lang="el-GR" sz="2000" dirty="0"/>
              <a:t>). </a:t>
            </a:r>
            <a:endParaRPr lang="el-GR" dirty="0"/>
          </a:p>
        </p:txBody>
      </p:sp>
    </p:spTree>
    <p:extLst>
      <p:ext uri="{BB962C8B-B14F-4D97-AF65-F5344CB8AC3E}">
        <p14:creationId xmlns:p14="http://schemas.microsoft.com/office/powerpoint/2010/main" val="1536407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DD2F0-D749-A983-E474-67C94E1DB234}"/>
              </a:ext>
            </a:extLst>
          </p:cNvPr>
          <p:cNvSpPr txBox="1"/>
          <p:nvPr/>
        </p:nvSpPr>
        <p:spPr>
          <a:xfrm>
            <a:off x="646063" y="840877"/>
            <a:ext cx="11082642" cy="5524589"/>
          </a:xfrm>
          <a:prstGeom prst="rect">
            <a:avLst/>
          </a:prstGeom>
          <a:noFill/>
        </p:spPr>
        <p:txBody>
          <a:bodyPr wrap="square">
            <a:spAutoFit/>
          </a:bodyPr>
          <a:lstStyle/>
          <a:p>
            <a:r>
              <a:rPr lang="el-GR" sz="2000" dirty="0"/>
              <a:t>Πρόσφατα (2017) πραγματοποιήθηκε η εκτίμηση του πλήθους και της έκτασης των </a:t>
            </a:r>
            <a:r>
              <a:rPr lang="el-GR" sz="2000" dirty="0" err="1"/>
              <a:t>χωρο</a:t>
            </a:r>
            <a:r>
              <a:rPr lang="el-GR" sz="2000" dirty="0"/>
              <a:t>-χρονικών απαγορεύσεων για όλους τους τύπους αλιευτικών εργαλείων στο Αιγαίο και προσδιορίστηκαν οι Περιοχές Περιορισμού Αλιείας (ΠΠΑ), και τα αποτελέσματα της οποίας δημοσιεύθηκαν σε διεθνές επιστημονικό περιοδικό. </a:t>
            </a:r>
          </a:p>
          <a:p>
            <a:endParaRPr lang="el-GR" sz="800" dirty="0"/>
          </a:p>
          <a:p>
            <a:r>
              <a:rPr lang="el-GR" sz="2000" dirty="0"/>
              <a:t>Για το σύνολο των ΠΠΑ που προσδιορίστηκαν, δημιουργήθηκε μία βάση δεδομένων με εκτενείς πληροφορίες για κάθε μία από αυτές. Όλες οι ΠΠΑ χαρτογραφήθηκαν, ως πολύγωνα με τη χρήση Συστημάτων Γεωγραφικών Πληροφοριών και ενσωματώθηκαν στη βάση δεδομένων. </a:t>
            </a:r>
          </a:p>
          <a:p>
            <a:endParaRPr lang="el-GR" sz="800" dirty="0"/>
          </a:p>
          <a:p>
            <a:r>
              <a:rPr lang="el-GR" sz="2000" dirty="0"/>
              <a:t>Από τη μελέτη προέκυψε ότι στο Αιγαίο Πέλαγος υπάρχει εξαιρετικά μεγάλος αριθμός και εκτεταμένες ΠΠΑ, στην συντριπτική πλειοψηφία των οποίων απαγορεύεται η άσκηση αλιευτικών δραστηριοτήτων με συρόμενα ή κινητά εργαλεία σε μόνιμη βάση.</a:t>
            </a:r>
          </a:p>
          <a:p>
            <a:endParaRPr lang="el-GR" sz="800" dirty="0"/>
          </a:p>
          <a:p>
            <a:r>
              <a:rPr lang="el-GR" sz="2000" dirty="0"/>
              <a:t>Ειδικότερα, οι ΠΠΑ που προσδιορίστηκαν και χαρτογραφήθηκαν καλύπτουν το 56.2% της περιοχής μελέτης. Οι ΠΠΑ που αφορούν τον μόνιμο περιορισμό των αλιευτικών δραστηριοτήτων καλύπτουν το 38% της περιοχής μελέτης, ενώ οι ΠΠΑ που αφορούν τον εποχιακό περιορισμό των αλιευτικών δραστηριοτήτων καλύπτουν το 27.6%.</a:t>
            </a:r>
          </a:p>
          <a:p>
            <a:endParaRPr lang="el-GR" sz="800" dirty="0"/>
          </a:p>
          <a:p>
            <a:r>
              <a:rPr lang="el-GR" sz="2000" dirty="0"/>
              <a:t>Επίσης η αλιευτική δραστηριότητα με συρόμενα, κινητά και στατικά αλιευτικά εργαλεία περιορίζεται σε μόνιμη βάση στο 38.0%, 3.2% και 2.4% της περιοχής μελέτης αντίστοιχα.</a:t>
            </a:r>
          </a:p>
        </p:txBody>
      </p:sp>
    </p:spTree>
    <p:extLst>
      <p:ext uri="{BB962C8B-B14F-4D97-AF65-F5344CB8AC3E}">
        <p14:creationId xmlns:p14="http://schemas.microsoft.com/office/powerpoint/2010/main" val="176155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EC3603-C499-3955-C266-7738AEF75B14}"/>
              </a:ext>
            </a:extLst>
          </p:cNvPr>
          <p:cNvSpPr txBox="1"/>
          <p:nvPr/>
        </p:nvSpPr>
        <p:spPr>
          <a:xfrm>
            <a:off x="2814951" y="885904"/>
            <a:ext cx="6097464" cy="595932"/>
          </a:xfrm>
          <a:prstGeom prst="rect">
            <a:avLst/>
          </a:prstGeom>
          <a:noFill/>
        </p:spPr>
        <p:txBody>
          <a:bodyPr wrap="square">
            <a:spAutoFit/>
          </a:bodyPr>
          <a:lstStyle/>
          <a:p>
            <a:pPr algn="ctr">
              <a:lnSpc>
                <a:spcPct val="107000"/>
              </a:lnSpc>
              <a:spcBef>
                <a:spcPts val="4050"/>
              </a:spcBef>
              <a:spcAft>
                <a:spcPts val="1950"/>
              </a:spcAft>
            </a:pPr>
            <a:r>
              <a:rPr lang="el-GR" sz="3200" b="1" kern="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Κοινή Αλιευτική Πολιτική (</a:t>
            </a:r>
            <a:r>
              <a:rPr lang="el-GR" sz="3200" b="1" kern="1800" dirty="0" err="1">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Κ.Αλ.Π</a:t>
            </a:r>
            <a:r>
              <a:rPr lang="el-GR" sz="3200" b="1" kern="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22E97E8-885A-D6AA-37A6-5D0AD02A7010}"/>
              </a:ext>
            </a:extLst>
          </p:cNvPr>
          <p:cNvSpPr txBox="1"/>
          <p:nvPr/>
        </p:nvSpPr>
        <p:spPr>
          <a:xfrm>
            <a:off x="356839" y="1610325"/>
            <a:ext cx="10888523" cy="3928704"/>
          </a:xfrm>
          <a:prstGeom prst="rect">
            <a:avLst/>
          </a:prstGeom>
          <a:noFill/>
        </p:spPr>
        <p:txBody>
          <a:bodyPr wrap="square">
            <a:spAutoFit/>
          </a:bodyPr>
          <a:lstStyle/>
          <a:p>
            <a:pPr algn="just">
              <a:lnSpc>
                <a:spcPct val="107000"/>
              </a:lnSpc>
              <a:spcBef>
                <a:spcPts val="975"/>
              </a:spcBef>
              <a:spcAft>
                <a:spcPts val="800"/>
              </a:spcAft>
            </a:pP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Κύριο</a:t>
            </a:r>
            <a:r>
              <a:rPr lang="el-GR"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ι</a:t>
            </a: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τομείς πολιτικής: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2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Διαχείριση της αλιείας</a:t>
            </a: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διασφάλιση της μακροπρόθεσμης βιωσιμότητας των </a:t>
            </a:r>
            <a:r>
              <a:rPr lang="el-GR"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ιχθυαποθεμάτων</a:t>
            </a: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στα ύδατα της ΕΕ.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2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Διεθνής πολιτική και συνεργασία</a:t>
            </a: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συνεργασία με χώρες εκτός ΕΕ και διεθνείς οργανισμούς για τη διαχείριση της κοινής αλιείας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2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Αγορά και εμπορική πολιτική</a:t>
            </a: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δημιουργία θεμιτού ανταγωνισμού στην αγορά και καθορισμός προτύπων για τα θαλασσινά που πωλούνται εντός της ΕΕ για την προστασία των καταναλωτών</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007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77CD7F-B5B0-9541-3BF3-82217747CC9D}"/>
              </a:ext>
            </a:extLst>
          </p:cNvPr>
          <p:cNvSpPr txBox="1"/>
          <p:nvPr/>
        </p:nvSpPr>
        <p:spPr>
          <a:xfrm>
            <a:off x="446942" y="1251633"/>
            <a:ext cx="11298115" cy="4835876"/>
          </a:xfrm>
          <a:prstGeom prst="rect">
            <a:avLst/>
          </a:prstGeom>
          <a:noFill/>
        </p:spPr>
        <p:txBody>
          <a:bodyPr wrap="square">
            <a:spAutoFit/>
          </a:bodyPr>
          <a:lstStyle/>
          <a:p>
            <a:pPr algn="just">
              <a:lnSpc>
                <a:spcPct val="107000"/>
              </a:lnSpc>
              <a:spcBef>
                <a:spcPts val="975"/>
              </a:spcBef>
              <a:spcAft>
                <a:spcPts val="800"/>
              </a:spcAft>
            </a:pPr>
            <a:r>
              <a:rPr lang="el-GR" sz="2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Χρηματοδότηση</a:t>
            </a:r>
            <a:r>
              <a:rPr lang="el-GR"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που συμβάλλει στην υλοποίηση των στόχων της ΚΑΠ χρηματοδοτώντας επιλέξιμες δράσεις κυρίως χρήματα για τη </a:t>
            </a:r>
            <a:r>
              <a:rPr lang="el-G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στήριξη των αλιέων που μεταβαίνουν σε πιο βιώσιμη αλιεία</a:t>
            </a:r>
            <a:r>
              <a:rPr lang="el-GR"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και θα βοηθήσουν τις </a:t>
            </a:r>
            <a:r>
              <a:rPr lang="el-G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παράκτιες κοινότητες να διαφοροποιήσουν τις οικονομίες τους</a:t>
            </a:r>
            <a:r>
              <a:rPr lang="el-GR"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Κανονισμός (ΕΕ) 2021/1139 του Ευρωπαϊκού Κοινοβουλίου και του Συμβουλίου, της 7ης Ιουλίου 2021, για το Ευρωπαϊκό Ταμείο Θάλασσας, Αλιείας και Υδατοκαλλιέργειας</a:t>
            </a:r>
            <a:endParaRPr lang="el-GR" sz="16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Για την περίοδο 2021–2027, ο προϋπολογισμός του ΕΤΘΑΥ είναι 6.108.000.000 ευρώ (σε τιμές του 2021), και κατανέμεται ως εξής: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επιμερισμένη διαχείριση</a:t>
            </a:r>
            <a:r>
              <a:rPr lang="el-GR"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5.311.000.000 ευρώ που χορηγούνται μέσω εθνικών προγραμμάτων που συγχρηματοδοτούνται από τον προϋπολογισμό της ΕΕ και τα κράτη μέλη της ΕΕ·</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άμεση και έμμεση διαχείριση</a:t>
            </a:r>
            <a:r>
              <a:rPr lang="el-GR"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797.000.000 ευρώ που χορηγούνται από την Ευρωπαϊκή Επιτροπή.</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Για την </a:t>
            </a:r>
            <a:r>
              <a:rPr lang="el-G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Ελλάδα</a:t>
            </a:r>
            <a:r>
              <a:rPr lang="el-GR"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έχει προγραμματιστεί για την περίοδο 2021-2027 το Ευρωπαϊκό Ταμείο Θάλασσας, Αλιείας και Υδατοκαλλιέργειας να συνεισφέρει στον τομέα περίπου </a:t>
            </a:r>
            <a:r>
              <a:rPr lang="el-G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375 εκατ. </a:t>
            </a:r>
            <a:r>
              <a:rPr lang="el-GR"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ευρώ.</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05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65D727-1291-3C83-7F8F-ED40C38B1A6F}"/>
              </a:ext>
            </a:extLst>
          </p:cNvPr>
          <p:cNvSpPr txBox="1"/>
          <p:nvPr/>
        </p:nvSpPr>
        <p:spPr>
          <a:xfrm>
            <a:off x="1025494" y="893420"/>
            <a:ext cx="9703465" cy="4371197"/>
          </a:xfrm>
          <a:prstGeom prst="rect">
            <a:avLst/>
          </a:prstGeom>
          <a:noFill/>
        </p:spPr>
        <p:txBody>
          <a:bodyPr wrap="square">
            <a:spAutoFit/>
          </a:bodyPr>
          <a:lstStyle/>
          <a:p>
            <a:pPr algn="just">
              <a:lnSpc>
                <a:spcPct val="107000"/>
              </a:lnSpc>
              <a:spcBef>
                <a:spcPts val="975"/>
              </a:spcBef>
              <a:spcAft>
                <a:spcPts val="800"/>
              </a:spcAft>
            </a:pPr>
            <a:r>
              <a:rPr lang="el-GR" sz="2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Στόχοι </a:t>
            </a:r>
            <a:r>
              <a:rPr lang="el-GR" sz="24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ΚΑλΠ</a:t>
            </a:r>
            <a:r>
              <a:rPr lang="el-GR" sz="2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975"/>
              </a:spcBef>
              <a:spcAft>
                <a:spcPts val="800"/>
              </a:spcAft>
              <a:buFont typeface="Symbol" panose="05050102010706020507" pitchFamily="18" charset="2"/>
              <a:buChar char=""/>
            </a:pP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μακροπρόθεσμη περιβαλλοντική, οικονομική και κοινωνική βιωσιμότητα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(Ευρωπαϊκή Πράσινη Συμφωνία, Στρατηγική για την Βιοποικιλότητα 2030, Στρατηγική «Από το αγρόκτημα στο πιάτο» ιχνηλασιμότητα, ασφάλεια και της ποιότητα των αλιευτικών προϊόντων που πωλούνται στην ΕΕ)</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975"/>
              </a:spcBef>
              <a:buFont typeface="Symbol" panose="05050102010706020507" pitchFamily="18" charset="2"/>
              <a:buChar char=""/>
            </a:pP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συμβολή στην αύξηση της παραγωγικότητας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975"/>
              </a:spcBef>
              <a:spcAft>
                <a:spcPts val="800"/>
              </a:spcAft>
              <a:buFont typeface="Symbol" panose="05050102010706020507" pitchFamily="18" charset="2"/>
              <a:buChar char=""/>
            </a:pPr>
            <a:r>
              <a:rPr lang="el-G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δίκαιο βιοτικό επίπεδο για τον τομέα της αλιείας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75"/>
              </a:spcBef>
              <a:spcAft>
                <a:spcPts val="800"/>
              </a:spcAft>
            </a:pPr>
            <a:r>
              <a:rPr lang="el-GR"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(προστασία της αλιείας μικρής κλίμακας, σταθερές αγορές, διασφάλιση της διαθεσιμότητας των επισιτιστικών πόρων σε λογικές τιμές για τους καταναλωτές)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82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63F6D6-F6BA-6915-3BDB-738FB7872FAD}"/>
              </a:ext>
            </a:extLst>
          </p:cNvPr>
          <p:cNvSpPr txBox="1"/>
          <p:nvPr/>
        </p:nvSpPr>
        <p:spPr>
          <a:xfrm>
            <a:off x="562883" y="439155"/>
            <a:ext cx="10483069" cy="6182590"/>
          </a:xfrm>
          <a:prstGeom prst="rect">
            <a:avLst/>
          </a:prstGeom>
          <a:noFill/>
        </p:spPr>
        <p:txBody>
          <a:bodyPr wrap="square">
            <a:spAutoFit/>
          </a:bodyPr>
          <a:lstStyle/>
          <a:p>
            <a:pPr>
              <a:lnSpc>
                <a:spcPct val="107000"/>
              </a:lnSpc>
              <a:spcAft>
                <a:spcPts val="800"/>
              </a:spcAft>
            </a:pPr>
            <a:r>
              <a:rPr lang="el-GR" sz="3600" dirty="0">
                <a:effectLst/>
                <a:latin typeface="Calibri" panose="020F0502020204030204" pitchFamily="34" charset="0"/>
                <a:ea typeface="Calibri" panose="020F0502020204030204" pitchFamily="34" charset="0"/>
                <a:cs typeface="Calibri" panose="020F0502020204030204" pitchFamily="34" charset="0"/>
              </a:rPr>
              <a:t>Βασικά σημεία της «νέας» </a:t>
            </a:r>
            <a:r>
              <a:rPr lang="el-GR" sz="3600" dirty="0" err="1">
                <a:effectLst/>
                <a:latin typeface="Calibri" panose="020F0502020204030204" pitchFamily="34" charset="0"/>
                <a:ea typeface="Calibri" panose="020F0502020204030204" pitchFamily="34" charset="0"/>
                <a:cs typeface="Calibri" panose="020F0502020204030204" pitchFamily="34" charset="0"/>
              </a:rPr>
              <a:t>ΚΑλΠ</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strike="noStrike" dirty="0">
                <a:effectLst/>
                <a:latin typeface="Calibri" panose="020F0502020204030204" pitchFamily="34" charset="0"/>
                <a:ea typeface="Calibri" panose="020F0502020204030204" pitchFamily="34" charset="0"/>
                <a:cs typeface="Calibri" panose="020F0502020204030204" pitchFamily="34" charset="0"/>
              </a:rPr>
              <a:t>Κανονισμός (ΕΚ)1380/2013 σχετικά με την Κοινή Αλιευτική Πολιτική</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l-GR" dirty="0" err="1">
                <a:latin typeface="Calibri" panose="020F0502020204030204" pitchFamily="34" charset="0"/>
                <a:cs typeface="Calibri" panose="020F0502020204030204" pitchFamily="34" charset="0"/>
              </a:rPr>
              <a:t>Οικοσυστημική</a:t>
            </a:r>
            <a:r>
              <a:rPr lang="el-GR" dirty="0">
                <a:latin typeface="Calibri" panose="020F0502020204030204" pitchFamily="34" charset="0"/>
                <a:cs typeface="Calibri" panose="020F0502020204030204" pitchFamily="34" charset="0"/>
              </a:rPr>
              <a:t> προσέγγιση της διαχείρισης της αλιείας, Διαχείριση αποθεμάτων με την Μέγιστη Βιώσιμη Απόδοση (ΜΒΑ) για όλα τα διαχειριζόμενα αποθέματα έως το 2020</a:t>
            </a:r>
            <a:r>
              <a:rPr lang="el-GR" sz="1800" dirty="0">
                <a:effectLst/>
                <a:latin typeface="Calibri" panose="020F0502020204030204" pitchFamily="34" charset="0"/>
                <a:ea typeface="Calibri" panose="020F0502020204030204" pitchFamily="34" charset="0"/>
                <a:cs typeface="Calibri" panose="020F0502020204030204" pitchFamily="34" charset="0"/>
              </a:rPr>
              <a:t>, Συνολικά Επιτρεπόμενα Αλιεύματα (ΣΕΑ) ή «αλιευτικές Δυνατότητες», </a:t>
            </a:r>
            <a:r>
              <a:rPr lang="el-GR" sz="1800" dirty="0">
                <a:effectLst/>
                <a:latin typeface="Calibri" panose="020F0502020204030204" pitchFamily="34" charset="0"/>
                <a:ea typeface="Calibri" panose="020F0502020204030204" pitchFamily="34" charset="0"/>
              </a:rPr>
              <a:t>Διασφάλιση σταθερής και διαρκούς ισορροπίας μεταξύ της αλιευτικής ικανότητας και των αλιευτικών δυνατοτήτων με την πάροδο του χρόνου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Επιστημονικές γνωμοδοτήσεις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Υποχρέωση Εκφόρτωσης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Πολυετή Σχέδια ή Σχέδια Διαχείρισης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Τεχνικά μέτρα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Διαδικασία λήψης αποφάσεων. «Περιφερειοποίηση» ώστε να επιτραπεί στις χώρες της ΕΕ με διαχειριστικό συμφέρον να προτείνουν λεπτομερή μέτρα εστιασμένα σε κάθε περιοχή</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Διασφάλιση σταθερής και διαρκής ισορροπίας μεταξύ της αλιευτικής ικανότητας και των αλιευτικών δυνατοτήτων με την πάροδο του χρόνου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Έλεγχος Αλιευτικών δραστηριοτήτων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Εμπορία Αλιευτικών προϊόντων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Αλιευτικές Συμφωνίες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Βιώσιμη Υδατοκαλλιέργεια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47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DAA632-BBAE-EE2C-8D96-3B9EC70305F1}"/>
              </a:ext>
            </a:extLst>
          </p:cNvPr>
          <p:cNvSpPr txBox="1"/>
          <p:nvPr/>
        </p:nvSpPr>
        <p:spPr>
          <a:xfrm>
            <a:off x="863124" y="449261"/>
            <a:ext cx="10073099" cy="4930773"/>
          </a:xfrm>
          <a:prstGeom prst="rect">
            <a:avLst/>
          </a:prstGeom>
          <a:noFill/>
        </p:spPr>
        <p:txBody>
          <a:bodyPr wrap="square">
            <a:spAutoFit/>
          </a:bodyPr>
          <a:lstStyle/>
          <a:p>
            <a:pPr algn="ctr"/>
            <a:r>
              <a:rPr lang="el-GR" sz="2400" b="1" i="0" u="none" strike="noStrike" baseline="0" dirty="0">
                <a:latin typeface="Calibri" panose="020F0502020204030204" pitchFamily="34" charset="0"/>
              </a:rPr>
              <a:t>Πυλώνες Αλιευτικής Διαχείρισης της </a:t>
            </a:r>
            <a:r>
              <a:rPr lang="el-GR" sz="2400" b="1" i="0" u="none" strike="noStrike" baseline="0" dirty="0" err="1">
                <a:latin typeface="Calibri" panose="020F0502020204030204" pitchFamily="34" charset="0"/>
              </a:rPr>
              <a:t>ΚΑλΠ</a:t>
            </a:r>
            <a:endParaRPr lang="el-GR" sz="2400" b="1" i="0" u="none" strike="noStrike" baseline="0" dirty="0">
              <a:latin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l-GR" sz="2000" b="1" i="0" u="none" strike="noStrike" baseline="0" dirty="0">
              <a:latin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l-GR" sz="2000" b="1" i="0" u="none" strike="noStrike" baseline="0" dirty="0" err="1">
                <a:latin typeface="Calibri" panose="020F0502020204030204" pitchFamily="34" charset="0"/>
              </a:rPr>
              <a:t>Οικοσυστημική</a:t>
            </a:r>
            <a:r>
              <a:rPr lang="el-GR" sz="2000" b="1" i="0" u="none" strike="noStrike" baseline="0" dirty="0">
                <a:latin typeface="Calibri" panose="020F0502020204030204" pitchFamily="34" charset="0"/>
              </a:rPr>
              <a:t> προσέγγιση διαχείρισης της αλιείας</a:t>
            </a:r>
            <a:endParaRPr lang="el-GR" sz="2000" b="1"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l-GR" sz="2000" b="1"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Μέγιστη βιώσιμη απόδοση</a:t>
            </a:r>
            <a:r>
              <a:rPr lang="el-GR" sz="2000" dirty="0">
                <a:effectLst/>
                <a:latin typeface="Calibri" panose="020F0502020204030204" pitchFamily="34" charset="0"/>
                <a:ea typeface="Calibri" panose="020F0502020204030204" pitchFamily="34" charset="0"/>
                <a:cs typeface="Calibri" panose="020F0502020204030204" pitchFamily="34" charset="0"/>
              </a:rPr>
              <a:t>. Η μέγιστη θεωρητική απόδοση σε ισορροπία που μπορεί να λαμβάνεται διαρκώς κατά μέσο όρο από ένα απόθεμα υπό τις υπάρχουσες κανονικές περιβαλλοντικές συνθήκες χωρίς να επηρεάζεται σημαντικά η διαδικασία αναπαραγωγής.</a:t>
            </a:r>
          </a:p>
          <a:p>
            <a:pPr marL="285750" indent="-285750">
              <a:lnSpc>
                <a:spcPct val="107000"/>
              </a:lnSpc>
              <a:spcAft>
                <a:spcPts val="800"/>
              </a:spcAft>
              <a:buFont typeface="Arial" panose="020B0604020202020204" pitchFamily="34" charset="0"/>
              <a:buChar char="•"/>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Συνολικά Επιτρεπόμενα Αλιεύματα</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TAQ</a:t>
            </a:r>
            <a:r>
              <a:rPr lang="el-GR" sz="2000" dirty="0">
                <a:effectLst/>
                <a:latin typeface="Calibri" panose="020F0502020204030204" pitchFamily="34" charset="0"/>
                <a:ea typeface="Calibri" panose="020F0502020204030204" pitchFamily="34" charset="0"/>
                <a:cs typeface="Calibri" panose="020F0502020204030204" pitchFamily="34" charset="0"/>
              </a:rPr>
              <a:t>) ή «Αλιευτικές Δυνατότητες»</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και οι       </a:t>
            </a:r>
            <a:r>
              <a:rPr lang="el-GR" sz="2000" b="1" dirty="0">
                <a:effectLst/>
                <a:latin typeface="Calibri" panose="020F0502020204030204" pitchFamily="34" charset="0"/>
                <a:ea typeface="Calibri" panose="020F0502020204030204" pitchFamily="34" charset="0"/>
                <a:cs typeface="Calibri" panose="020F0502020204030204" pitchFamily="34" charset="0"/>
              </a:rPr>
              <a:t>Ποσοστώσεις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Quota) </a:t>
            </a:r>
            <a:r>
              <a:rPr lang="el-GR" sz="2000" dirty="0">
                <a:effectLst/>
                <a:latin typeface="Calibri" panose="020F0502020204030204" pitchFamily="34" charset="0"/>
                <a:ea typeface="Calibri" panose="020F0502020204030204" pitchFamily="34" charset="0"/>
                <a:cs typeface="Calibri" panose="020F0502020204030204" pitchFamily="34" charset="0"/>
              </a:rPr>
              <a:t>σε σκάφη ή σε Οργανώσεις Παραγωγών</a:t>
            </a:r>
          </a:p>
          <a:p>
            <a:pPr marL="285750" indent="-285750">
              <a:lnSpc>
                <a:spcPct val="107000"/>
              </a:lnSpc>
              <a:spcAft>
                <a:spcPts val="800"/>
              </a:spcAft>
              <a:buFont typeface="Arial" panose="020B0604020202020204" pitchFamily="34" charset="0"/>
              <a:buChar char="•"/>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Προληπτική προσέγγιση</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128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628F5A-2C0C-47D8-C987-BD689CD569F2}"/>
              </a:ext>
            </a:extLst>
          </p:cNvPr>
          <p:cNvSpPr txBox="1"/>
          <p:nvPr/>
        </p:nvSpPr>
        <p:spPr>
          <a:xfrm>
            <a:off x="739839" y="440881"/>
            <a:ext cx="9428290" cy="6022995"/>
          </a:xfrm>
          <a:prstGeom prst="rect">
            <a:avLst/>
          </a:prstGeom>
          <a:noFill/>
        </p:spPr>
        <p:txBody>
          <a:bodyPr wrap="square">
            <a:spAutoFit/>
          </a:bodyPr>
          <a:lstStyle/>
          <a:p>
            <a:pPr algn="ctr">
              <a:lnSpc>
                <a:spcPct val="107000"/>
              </a:lnSpc>
              <a:spcAft>
                <a:spcPts val="800"/>
              </a:spcAft>
            </a:pPr>
            <a:r>
              <a:rPr lang="el-GR" sz="2400" b="1" dirty="0">
                <a:effectLst/>
                <a:latin typeface="Calibri" panose="020F0502020204030204" pitchFamily="34" charset="0"/>
                <a:ea typeface="Calibri" panose="020F0502020204030204" pitchFamily="34" charset="0"/>
                <a:cs typeface="Calibri" panose="020F0502020204030204" pitchFamily="34" charset="0"/>
              </a:rPr>
              <a:t>Επιστημονικές Γνωμοδοτήσεις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400" i="1" dirty="0">
                <a:effectLst/>
                <a:latin typeface="Calibri" panose="020F0502020204030204" pitchFamily="34" charset="0"/>
                <a:ea typeface="Calibri" panose="020F0502020204030204" pitchFamily="34" charset="0"/>
                <a:cs typeface="Calibri" panose="020F0502020204030204" pitchFamily="34" charset="0"/>
              </a:rPr>
              <a:t>Κανονισμός (ΕΕ) 2017/1004 του Ευρωπαϊκού Κοινοβουλίου και του Συμβουλίου, της 17ης Μαΐου 2017, σχετικά με τη θέσπιση </a:t>
            </a:r>
            <a:r>
              <a:rPr lang="el-GR" sz="1400" i="1" dirty="0" err="1">
                <a:effectLst/>
                <a:latin typeface="Calibri" panose="020F0502020204030204" pitchFamily="34" charset="0"/>
                <a:ea typeface="Calibri" panose="020F0502020204030204" pitchFamily="34" charset="0"/>
                <a:cs typeface="Calibri" panose="020F0502020204030204" pitchFamily="34" charset="0"/>
              </a:rPr>
              <a:t>ενωσιακού</a:t>
            </a:r>
            <a:r>
              <a:rPr lang="el-GR" sz="1400" i="1" dirty="0">
                <a:effectLst/>
                <a:latin typeface="Calibri" panose="020F0502020204030204" pitchFamily="34" charset="0"/>
                <a:ea typeface="Calibri" panose="020F0502020204030204" pitchFamily="34" charset="0"/>
                <a:cs typeface="Calibri" panose="020F0502020204030204" pitchFamily="34" charset="0"/>
              </a:rPr>
              <a:t> πλαισίου για τη συλλογή, διαχείριση και χρήση δεδομένων στον τομέα της αλιείας και τη στήριξη όσον αφορά τις επιστημονικές γνωμοδοτήσεις για την κοινή αλιευτική πολιτική</a:t>
            </a:r>
            <a:endParaRPr lang="el-GR" sz="14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Εθνικό Πρόγραμμα Συλλογής Αλιευτικών Δεδομένων </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Calibri" panose="020F0502020204030204" pitchFamily="34" charset="0"/>
              </a:rPr>
              <a:t>Ε</a:t>
            </a:r>
            <a:r>
              <a:rPr lang="en-US"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a:effectLst/>
                <a:latin typeface="Calibri" panose="020F0502020204030204" pitchFamily="34" charset="0"/>
                <a:ea typeface="Calibri" panose="020F0502020204030204" pitchFamily="34" charset="0"/>
                <a:cs typeface="Calibri" panose="020F0502020204030204" pitchFamily="34" charset="0"/>
              </a:rPr>
              <a:t>Ε</a:t>
            </a:r>
            <a:r>
              <a:rPr lang="el-GR" sz="1600" dirty="0">
                <a:latin typeface="Calibri" panose="020F0502020204030204" pitchFamily="34" charset="0"/>
                <a:ea typeface="Calibri" panose="020F0502020204030204" pitchFamily="34" charset="0"/>
                <a:cs typeface="Calibri" panose="020F0502020204030204" pitchFamily="34" charset="0"/>
              </a:rPr>
              <a:t>πιτροπή</a:t>
            </a:r>
            <a:r>
              <a:rPr lang="el-GR" sz="1600" dirty="0">
                <a:effectLst/>
                <a:latin typeface="Calibri" panose="020F0502020204030204" pitchFamily="34" charset="0"/>
                <a:ea typeface="Calibri" panose="020F0502020204030204" pitchFamily="34" charset="0"/>
                <a:cs typeface="Calibri" panose="020F0502020204030204" pitchFamily="34" charset="0"/>
              </a:rPr>
              <a:t>- ΥΠΑΑΤ (Γεν. Δ/</a:t>
            </a:r>
            <a:r>
              <a:rPr lang="el-GR" sz="1600" dirty="0" err="1">
                <a:effectLst/>
                <a:latin typeface="Calibri" panose="020F0502020204030204" pitchFamily="34" charset="0"/>
                <a:ea typeface="Calibri" panose="020F0502020204030204" pitchFamily="34" charset="0"/>
                <a:cs typeface="Calibri" panose="020F0502020204030204" pitchFamily="34" charset="0"/>
              </a:rPr>
              <a:t>νση</a:t>
            </a:r>
            <a:r>
              <a:rPr lang="el-GR" sz="1600" dirty="0">
                <a:effectLst/>
                <a:latin typeface="Calibri" panose="020F0502020204030204" pitchFamily="34" charset="0"/>
                <a:ea typeface="Calibri" panose="020F0502020204030204" pitchFamily="34" charset="0"/>
                <a:cs typeface="Calibri" panose="020F0502020204030204" pitchFamily="34" charset="0"/>
              </a:rPr>
              <a:t> Αλιείας)  ΕΛΚΕΘΕ, ΙΝΑΛΕ, </a:t>
            </a:r>
            <a:r>
              <a:rPr lang="en-US" sz="1600" dirty="0">
                <a:effectLst/>
                <a:latin typeface="Calibri" panose="020F0502020204030204" pitchFamily="34" charset="0"/>
                <a:ea typeface="Calibri" panose="020F0502020204030204" pitchFamily="34" charset="0"/>
                <a:cs typeface="Calibri" panose="020F0502020204030204" pitchFamily="34" charset="0"/>
              </a:rPr>
              <a:t>NAGREF</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Άλλες μελέτες επιστημονικών συμβουλών που χρηματοδοτούνται από την ΕΕ</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Επιστημονικά συμβουλευτικά όργανα: </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Επιστημονική, Τεχνική και Οικονομική Επιτροπή Αλιείας (ΕΤΟΕΑ)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Το Κοινό Κέντρο Ερευνών ( </a:t>
            </a:r>
            <a:r>
              <a:rPr lang="en-US" sz="1800" dirty="0">
                <a:effectLst/>
                <a:latin typeface="Calibri" panose="020F0502020204030204" pitchFamily="34" charset="0"/>
                <a:ea typeface="Calibri" panose="020F0502020204030204" pitchFamily="34" charset="0"/>
                <a:cs typeface="Calibri" panose="020F0502020204030204" pitchFamily="34" charset="0"/>
              </a:rPr>
              <a:t>JRC</a:t>
            </a:r>
            <a:r>
              <a:rPr lang="el-GR"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Διεθνές Συμβούλιο για την Εξερεύνηση της Θάλασσας (ICES)</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Περιφερειακές οργανώσεις διαχείρισης αλιείας (ΠΟΔΑ) </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Γενική Επιτροπή Αλιείας για τη Μεσόγειο (ΓΕΑΜ, GFCM)</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Διεθνής Επιτροπή για τη Διατήρηση των Τόνων του Ατλαντικού (ΔΕΔΤΑ, ICCAT)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072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CBD259-3557-44D3-8894-2CB54A23C11D}"/>
              </a:ext>
            </a:extLst>
          </p:cNvPr>
          <p:cNvSpPr txBox="1"/>
          <p:nvPr/>
        </p:nvSpPr>
        <p:spPr>
          <a:xfrm>
            <a:off x="796060" y="1027641"/>
            <a:ext cx="10716426" cy="4670830"/>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Calibri" panose="020F0502020204030204" pitchFamily="34" charset="0"/>
              </a:rPr>
              <a:t>Υποχρέωση Εκφόρτωσης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Παγκοσμίως, υπολογίζεται ότι μεταξύ 7 με 10 εκατομμύρια τόνοι εμπορικών αλιευμάτων απορρίπτονται ετησίως.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Τα επίπεδα των απορρίψεων ποικίλλουν μεταξύ περιοχών, ειδών και κατηγορία αλιείας και υπάρχουν διαφορετικοί λόγοι για τους οποίους οι αλιείς απορρίπτουν.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Οι ψαράδες απορρίπτουν γιατί:</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το ψάρι είναι μικρότερο από το νόμιμο μέγεθος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ο ψαράς δεν έχει ποσόστωση για αυτό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το ψάρι είναι χαμηλής αγοραίας αξίας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το ψάρι είναι κατεστραμμένο από το αλιευτικό εργαλείο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απαγορεύεται η αλίευση αυτού του είδους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03829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2519</Words>
  <Application>Microsoft Office PowerPoint</Application>
  <PresentationFormat>Widescreen</PresentationFormat>
  <Paragraphs>245</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CF Asty Std</vt:lpstr>
      <vt:lpstr>Symbol</vt:lpstr>
      <vt:lpstr>Times New Roman</vt:lpstr>
      <vt:lpstr>Θέμα του Office</vt:lpstr>
      <vt:lpstr>Προσαρμοσμένη σχεδίαση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theodore filippas</dc:creator>
  <cp:lastModifiedBy>user</cp:lastModifiedBy>
  <cp:revision>60</cp:revision>
  <dcterms:created xsi:type="dcterms:W3CDTF">2022-04-18T08:07:45Z</dcterms:created>
  <dcterms:modified xsi:type="dcterms:W3CDTF">2022-10-20T15:32:59Z</dcterms:modified>
</cp:coreProperties>
</file>