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6A2CA-DBC5-43CA-87AA-81E7B9C3906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DF7DC-FF61-4B9B-B35D-11C64BFF28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88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D6D11F-A088-47A2-AF2C-310CC30817D3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63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47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02623C-5D8C-4DC9-975C-D7F68350C072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987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865903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ABC991-959A-47FF-9704-FA13193A16A6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19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345781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DE95DE-6233-4DF1-9D05-F09728614D59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8068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806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901921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BA3140-12DE-45DA-97DD-DC267DFCC202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01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4178795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228E91-0F63-42B3-9AB3-C82930B5CC49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216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710990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EFB39D-AC22-4B54-883F-B282F0A16F4C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421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4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25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7E0C78-4D3F-4AC2-AE91-A9E5B7B0DE36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6260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626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701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5D1E7C-A42D-4903-A007-B8C446257C1D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8308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83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10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8311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94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4BB89B-801D-4EA5-909D-AC05CD8151DB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837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76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811491-C7ED-4833-B99A-0B780DB51DFD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042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8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FD2CB2-D287-4A6F-99B5-E09BE3AFBD37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908050" y="4724400"/>
            <a:ext cx="4995863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65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B68FBA-4839-4193-B996-5595BDEC1987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908050" y="4724400"/>
            <a:ext cx="4995863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40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1D4383-3FD3-448F-B73C-409A72F8A3A1}" type="datetime1">
              <a:rPr lang="en-US" altLang="el-GR">
                <a:solidFill>
                  <a:prstClr val="black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10/30/2023</a:t>
            </a:fld>
            <a:endParaRPr lang="en-AU" altLang="el-GR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288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125821-A274-4E85-8471-6C34759E9DD3}" type="slidenum">
              <a:rPr lang="en-AU" altLang="el-GR" smtClean="0">
                <a:solidFill>
                  <a:prstClr val="black"/>
                </a:solidFill>
                <a:ea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AU" altLang="el-GR">
              <a:solidFill>
                <a:prstClr val="black"/>
              </a:solidFill>
              <a:ea typeface="DejaVu Sans" charset="0"/>
            </a:endParaRPr>
          </a:p>
        </p:txBody>
      </p:sp>
      <p:sp>
        <p:nvSpPr>
          <p:cNvPr id="1228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l-GR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56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08CB92-8561-4FFB-9554-45A760B9F541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9887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85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CA0FD9-006E-4BC9-B16F-72012F3C3607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5780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57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63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3855A2-D46B-4C37-9B5A-3FB91648C1BA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AU" altLang="en-US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782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01208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5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5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9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381000"/>
            <a:ext cx="10871200" cy="601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523679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55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21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4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53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8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04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91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00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85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82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381000"/>
            <a:ext cx="10871200" cy="601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43206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8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0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4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3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4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10/30/2023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3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342" y="2058472"/>
            <a:ext cx="6277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</a:rPr>
              <a:t>Τι</a:t>
            </a:r>
            <a:r>
              <a:rPr lang="en-US" altLang="en-US" sz="2400" dirty="0">
                <a:solidFill>
                  <a:prstClr val="black"/>
                </a:solidFill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</a:rPr>
              <a:t>είν</a:t>
            </a:r>
            <a:r>
              <a:rPr lang="en-US" altLang="en-US" sz="2400" dirty="0">
                <a:solidFill>
                  <a:prstClr val="black"/>
                </a:solidFill>
              </a:rPr>
              <a:t>αι η αφθονία </a:t>
            </a:r>
            <a:r>
              <a:rPr lang="el-GR" altLang="en-US" sz="2400" dirty="0">
                <a:solidFill>
                  <a:prstClr val="black"/>
                </a:solidFill>
              </a:rPr>
              <a:t>ενός </a:t>
            </a:r>
            <a:r>
              <a:rPr lang="el-GR" altLang="en-US" sz="2400" dirty="0" err="1">
                <a:solidFill>
                  <a:prstClr val="black"/>
                </a:solidFill>
              </a:rPr>
              <a:t>ιχθυοαποθέματος</a:t>
            </a:r>
            <a:r>
              <a:rPr lang="el-GR" altLang="en-US" sz="2400" dirty="0">
                <a:solidFill>
                  <a:prstClr val="black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Τι είναι δείκτης αφθονίας;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2152649" y="115888"/>
            <a:ext cx="8805863" cy="1325562"/>
          </a:xfrm>
        </p:spPr>
        <p:txBody>
          <a:bodyPr/>
          <a:lstStyle/>
          <a:p>
            <a:pPr eaLnBrk="1" hangingPunct="1"/>
            <a:r>
              <a:rPr lang="el-GR" altLang="en-US" sz="2800" dirty="0">
                <a:solidFill>
                  <a:srgbClr val="0070C0"/>
                </a:solidFill>
              </a:rPr>
              <a:t>Σύλληψη ανά μονάδα αλιευτικής προσπάθειας </a:t>
            </a:r>
            <a:r>
              <a:rPr lang="en-US" altLang="en-US" sz="2800" dirty="0">
                <a:solidFill>
                  <a:srgbClr val="0070C0"/>
                </a:solidFill>
              </a:rPr>
              <a:t>(Catch per unit effort -CPUE)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524000" y="1731170"/>
            <a:ext cx="9144000" cy="1143000"/>
          </a:xfrm>
        </p:spPr>
        <p:txBody>
          <a:bodyPr/>
          <a:lstStyle/>
          <a:p>
            <a:pPr eaLnBrk="1" hangingPunct="1"/>
            <a:r>
              <a:rPr lang="el-GR" altLang="en-US" dirty="0"/>
              <a:t>Πολύ κοινός δείκτης αφθονίας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962400" y="2895600"/>
            <a:ext cx="2819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41" name="TextBox 15"/>
          <p:cNvSpPr txBox="1">
            <a:spLocks noChangeArrowheads="1"/>
          </p:cNvSpPr>
          <p:nvPr/>
        </p:nvSpPr>
        <p:spPr bwMode="auto">
          <a:xfrm>
            <a:off x="4267200" y="3141664"/>
            <a:ext cx="2108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 i="1">
                <a:solidFill>
                  <a:srgbClr val="000000"/>
                </a:solidFill>
              </a:rPr>
              <a:t>Αλιευτική Προσπάθεια </a:t>
            </a:r>
            <a:r>
              <a:rPr lang="en-US" altLang="en-US" b="1" i="1">
                <a:solidFill>
                  <a:srgbClr val="000000"/>
                </a:solidFill>
              </a:rPr>
              <a:t>(E)= </a:t>
            </a:r>
            <a:r>
              <a:rPr lang="en-US" altLang="en-US">
                <a:solidFill>
                  <a:srgbClr val="000000"/>
                </a:solidFill>
              </a:rPr>
              <a:t>4 </a:t>
            </a:r>
            <a:r>
              <a:rPr lang="el-GR" altLang="en-US">
                <a:solidFill>
                  <a:srgbClr val="000000"/>
                </a:solidFill>
              </a:rPr>
              <a:t>δίκτυα επί</a:t>
            </a:r>
            <a:r>
              <a:rPr lang="en-US" altLang="en-US">
                <a:solidFill>
                  <a:srgbClr val="000000"/>
                </a:solidFill>
              </a:rPr>
              <a:t> 12 </a:t>
            </a:r>
            <a:r>
              <a:rPr lang="el-GR" altLang="en-US">
                <a:solidFill>
                  <a:srgbClr val="000000"/>
                </a:solidFill>
              </a:rPr>
              <a:t>ώρες έκαστο</a:t>
            </a:r>
            <a:r>
              <a:rPr lang="en-US" altLang="en-US">
                <a:solidFill>
                  <a:srgbClr val="000000"/>
                </a:solidFill>
              </a:rPr>
              <a:t>= 48 </a:t>
            </a:r>
            <a:r>
              <a:rPr lang="el-GR" altLang="en-US">
                <a:solidFill>
                  <a:srgbClr val="000000"/>
                </a:solidFill>
              </a:rPr>
              <a:t>ώρες * δίκτυα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TextBox 16"/>
          <p:cNvSpPr txBox="1">
            <a:spLocks noChangeArrowheads="1"/>
          </p:cNvSpPr>
          <p:nvPr/>
        </p:nvSpPr>
        <p:spPr bwMode="auto">
          <a:xfrm>
            <a:off x="4495800" y="2438400"/>
            <a:ext cx="271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>
                <a:solidFill>
                  <a:srgbClr val="000000"/>
                </a:solidFill>
              </a:rPr>
              <a:t>Συλλήψεις </a:t>
            </a:r>
            <a:r>
              <a:rPr lang="en-US" altLang="en-US" b="1">
                <a:solidFill>
                  <a:srgbClr val="000000"/>
                </a:solidFill>
              </a:rPr>
              <a:t>(C)= </a:t>
            </a:r>
            <a:r>
              <a:rPr lang="en-US" altLang="en-US">
                <a:solidFill>
                  <a:srgbClr val="000000"/>
                </a:solidFill>
              </a:rPr>
              <a:t>4 </a:t>
            </a:r>
            <a:r>
              <a:rPr lang="el-GR" altLang="en-US">
                <a:solidFill>
                  <a:srgbClr val="000000"/>
                </a:solidFill>
              </a:rPr>
              <a:t>ψαριά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61200" y="2790825"/>
            <a:ext cx="32019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</a:rPr>
              <a:t>CPUE=4/48=0.083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038600" y="5029200"/>
            <a:ext cx="2819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391026" y="4716464"/>
            <a:ext cx="264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>
                <a:solidFill>
                  <a:srgbClr val="000000"/>
                </a:solidFill>
              </a:rPr>
              <a:t>Συλλήψεις </a:t>
            </a:r>
            <a:r>
              <a:rPr lang="en-US" altLang="en-US" b="1">
                <a:solidFill>
                  <a:srgbClr val="000000"/>
                </a:solidFill>
              </a:rPr>
              <a:t>(C)=</a:t>
            </a:r>
            <a:r>
              <a:rPr lang="en-US" altLang="en-US">
                <a:solidFill>
                  <a:srgbClr val="000000"/>
                </a:solidFill>
              </a:rPr>
              <a:t>8 </a:t>
            </a:r>
            <a:r>
              <a:rPr lang="el-GR" altLang="en-US">
                <a:solidFill>
                  <a:srgbClr val="000000"/>
                </a:solidFill>
              </a:rPr>
              <a:t>ψαριά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10401" y="4876801"/>
            <a:ext cx="320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</a:rPr>
              <a:t>CPUE=8/48=0.167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8400" y="5638801"/>
            <a:ext cx="4267200" cy="708025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sz="2000">
                <a:solidFill>
                  <a:srgbClr val="000000"/>
                </a:solidFill>
              </a:rPr>
              <a:t>Άρα, ο πληθυσμός 2 είναι διπλάσιος από τον πληθυσμό 1</a:t>
            </a:r>
            <a:endParaRPr lang="en-US" altLang="en-US" sz="2000">
              <a:solidFill>
                <a:srgbClr val="000000"/>
              </a:solidFill>
            </a:endParaRPr>
          </a:p>
        </p:txBody>
      </p:sp>
      <p:grpSp>
        <p:nvGrpSpPr>
          <p:cNvPr id="65548" name="Group 2"/>
          <p:cNvGrpSpPr>
            <a:grpSpLocks/>
          </p:cNvGrpSpPr>
          <p:nvPr/>
        </p:nvGrpSpPr>
        <p:grpSpPr bwMode="auto">
          <a:xfrm>
            <a:off x="1524000" y="2133600"/>
            <a:ext cx="2514600" cy="4572000"/>
            <a:chOff x="0" y="2133600"/>
            <a:chExt cx="2514600" cy="4572000"/>
          </a:xfrm>
        </p:grpSpPr>
        <p:sp>
          <p:nvSpPr>
            <p:cNvPr id="45" name="Oval 44"/>
            <p:cNvSpPr/>
            <p:nvPr/>
          </p:nvSpPr>
          <p:spPr>
            <a:xfrm>
              <a:off x="76200" y="4267200"/>
              <a:ext cx="2438400" cy="2438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0" y="2133600"/>
              <a:ext cx="2362200" cy="2057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65553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667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4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9718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5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5146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6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31242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7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6576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8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3429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9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1242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60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57200" y="2667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61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35052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62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667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5563" name="Group 37"/>
            <p:cNvGrpSpPr>
              <a:grpSpLocks/>
            </p:cNvGrpSpPr>
            <p:nvPr/>
          </p:nvGrpSpPr>
          <p:grpSpPr bwMode="auto">
            <a:xfrm>
              <a:off x="228600" y="4572000"/>
              <a:ext cx="2209800" cy="1828800"/>
              <a:chOff x="228600" y="4876800"/>
              <a:chExt cx="2209800" cy="1829394"/>
            </a:xfrm>
          </p:grpSpPr>
          <p:pic>
            <p:nvPicPr>
              <p:cNvPr id="65566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6477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67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" y="48768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68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51816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69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51054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0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54096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1" name="Picture 22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57144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2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0" y="52572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3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0200" y="58668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4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64002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5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096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6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" y="58668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7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56388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8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62478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9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0" y="54096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0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50292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1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54864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2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4953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3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" y="61722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4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5715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5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9200" y="60198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" name="TextBox 45"/>
            <p:cNvSpPr txBox="1"/>
            <p:nvPr/>
          </p:nvSpPr>
          <p:spPr>
            <a:xfrm>
              <a:off x="1066800" y="2133600"/>
              <a:ext cx="312738" cy="3698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43000" y="4343400"/>
              <a:ext cx="312738" cy="3698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2</a:t>
              </a:r>
            </a:p>
          </p:txBody>
        </p:sp>
      </p:grpSp>
      <p:sp>
        <p:nvSpPr>
          <p:cNvPr id="65549" name="Rectangle 2"/>
          <p:cNvSpPr>
            <a:spLocks noChangeArrowheads="1"/>
          </p:cNvSpPr>
          <p:nvPr/>
        </p:nvSpPr>
        <p:spPr bwMode="auto">
          <a:xfrm>
            <a:off x="2526196" y="1350726"/>
            <a:ext cx="63946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AU" altLang="en-US" b="1" dirty="0">
                <a:solidFill>
                  <a:srgbClr val="EBDDC3">
                    <a:lumMod val="25000"/>
                  </a:srgbClr>
                </a:solidFill>
              </a:rPr>
              <a:t>	</a:t>
            </a:r>
            <a:r>
              <a:rPr lang="en-US" altLang="en-US" b="1" dirty="0">
                <a:solidFill>
                  <a:srgbClr val="EBDDC3">
                    <a:lumMod val="25000"/>
                  </a:srgbClr>
                </a:solidFill>
              </a:rPr>
              <a:t>CPUE= </a:t>
            </a:r>
            <a:r>
              <a:rPr lang="en-AU" altLang="en-US" b="1" dirty="0">
                <a:solidFill>
                  <a:srgbClr val="EBDDC3">
                    <a:lumMod val="25000"/>
                  </a:srgbClr>
                </a:solidFill>
              </a:rPr>
              <a:t>C / E</a:t>
            </a:r>
            <a:r>
              <a:rPr lang="el-GR" altLang="en-US" b="1" dirty="0">
                <a:solidFill>
                  <a:srgbClr val="EBDDC3">
                    <a:lumMod val="25000"/>
                  </a:srgbClr>
                </a:solidFill>
              </a:rPr>
              <a:t> = συλλήψεις/ αλιευτική προσπάθεια</a:t>
            </a:r>
            <a:r>
              <a:rPr lang="en-AU" altLang="en-US" b="1" dirty="0">
                <a:solidFill>
                  <a:srgbClr val="EBDDC3">
                    <a:lumMod val="25000"/>
                  </a:srgbClr>
                </a:solidFill>
              </a:rPr>
              <a:t>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114801" y="5324476"/>
            <a:ext cx="21621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 i="1">
                <a:solidFill>
                  <a:srgbClr val="000000"/>
                </a:solidFill>
              </a:rPr>
              <a:t>Αλιευτική Προσπάθεια </a:t>
            </a:r>
            <a:r>
              <a:rPr lang="en-US" altLang="en-US" b="1" i="1">
                <a:solidFill>
                  <a:srgbClr val="000000"/>
                </a:solidFill>
              </a:rPr>
              <a:t>(E</a:t>
            </a:r>
            <a:r>
              <a:rPr lang="en-US" altLang="en-US" b="1">
                <a:solidFill>
                  <a:srgbClr val="000000"/>
                </a:solidFill>
              </a:rPr>
              <a:t>)= </a:t>
            </a:r>
            <a:r>
              <a:rPr lang="en-US" altLang="en-US">
                <a:solidFill>
                  <a:srgbClr val="000000"/>
                </a:solidFill>
              </a:rPr>
              <a:t>4 </a:t>
            </a:r>
            <a:r>
              <a:rPr lang="el-GR" altLang="en-US">
                <a:solidFill>
                  <a:srgbClr val="000000"/>
                </a:solidFill>
              </a:rPr>
              <a:t>δίκτυα επί </a:t>
            </a:r>
            <a:r>
              <a:rPr lang="en-US" altLang="en-US">
                <a:solidFill>
                  <a:srgbClr val="000000"/>
                </a:solidFill>
              </a:rPr>
              <a:t>12 </a:t>
            </a:r>
            <a:r>
              <a:rPr lang="el-GR" altLang="en-US">
                <a:solidFill>
                  <a:srgbClr val="000000"/>
                </a:solidFill>
              </a:rPr>
              <a:t>ώρες έκαστο</a:t>
            </a:r>
            <a:r>
              <a:rPr lang="en-US" altLang="en-US">
                <a:solidFill>
                  <a:srgbClr val="000000"/>
                </a:solidFill>
              </a:rPr>
              <a:t>= 48 </a:t>
            </a:r>
            <a:r>
              <a:rPr lang="el-GR" altLang="en-US">
                <a:solidFill>
                  <a:srgbClr val="000000"/>
                </a:solidFill>
              </a:rPr>
              <a:t>ώρες * δίκτυα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/>
      <p:bldP spid="42" grpId="0"/>
      <p:bldP spid="43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342" y="2058472"/>
            <a:ext cx="9009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en-US" sz="2400" b="1" dirty="0">
                <a:solidFill>
                  <a:srgbClr val="0D0D0D"/>
                </a:solidFill>
              </a:rPr>
              <a:t>Συντελεστής Συλληψιμότητας (</a:t>
            </a:r>
            <a:r>
              <a:rPr lang="en-US" altLang="en-US" sz="2400" b="1" dirty="0">
                <a:solidFill>
                  <a:srgbClr val="0D0D0D"/>
                </a:solidFill>
              </a:rPr>
              <a:t>q)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4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424114" y="115888"/>
            <a:ext cx="7559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n-US" altLang="en-US" sz="2800" b="1">
                <a:solidFill>
                  <a:srgbClr val="0000FF"/>
                </a:solidFill>
              </a:rPr>
              <a:t>Τι είναι </a:t>
            </a:r>
            <a:r>
              <a:rPr lang="el-GR" altLang="en-US" sz="2800" b="1">
                <a:solidFill>
                  <a:srgbClr val="0000FF"/>
                </a:solidFill>
              </a:rPr>
              <a:t>συντελεστής συλληψιμότητας</a:t>
            </a:r>
            <a:r>
              <a:rPr lang="en-US" altLang="en-US" sz="2800" b="1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10817" y="1196976"/>
            <a:ext cx="9572971" cy="425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 marL="114300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l-GR" altLang="en-US" sz="2400" b="1" dirty="0">
                <a:solidFill>
                  <a:srgbClr val="0D0D0D"/>
                </a:solidFill>
              </a:rPr>
              <a:t>Ο συντελεστής συλληψιμότητας</a:t>
            </a:r>
            <a:r>
              <a:rPr lang="en-US" altLang="en-US" sz="2400" b="1" dirty="0">
                <a:solidFill>
                  <a:srgbClr val="0D0D0D"/>
                </a:solidFill>
              </a:rPr>
              <a:t> (q) </a:t>
            </a:r>
            <a:r>
              <a:rPr lang="en-US" altLang="en-US" sz="2400" dirty="0" err="1">
                <a:solidFill>
                  <a:srgbClr val="0D0D0D"/>
                </a:solidFill>
              </a:rPr>
              <a:t>ορίζετ</a:t>
            </a:r>
            <a:r>
              <a:rPr lang="en-US" altLang="en-US" sz="2400" dirty="0">
                <a:solidFill>
                  <a:srgbClr val="0D0D0D"/>
                </a:solidFill>
              </a:rPr>
              <a:t>αι ως </a:t>
            </a:r>
            <a:r>
              <a:rPr lang="el-GR" altLang="en-US" sz="2400" dirty="0">
                <a:solidFill>
                  <a:srgbClr val="0D0D0D"/>
                </a:solidFill>
              </a:rPr>
              <a:t>το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μέσ</a:t>
            </a:r>
            <a:r>
              <a:rPr lang="el-GR" altLang="en-US" sz="2400" dirty="0">
                <a:solidFill>
                  <a:srgbClr val="0D0D0D"/>
                </a:solidFill>
              </a:rPr>
              <a:t>ο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l-GR" altLang="en-US" sz="2400" dirty="0" err="1">
                <a:solidFill>
                  <a:srgbClr val="0D0D0D"/>
                </a:solidFill>
              </a:rPr>
              <a:t>ποσοστο</a:t>
            </a:r>
            <a:r>
              <a:rPr lang="en-US" altLang="en-US" sz="2400" dirty="0">
                <a:solidFill>
                  <a:srgbClr val="0D0D0D"/>
                </a:solidFill>
              </a:rPr>
              <a:t> ενός απ</a:t>
            </a:r>
            <a:r>
              <a:rPr lang="en-US" altLang="en-US" sz="2400" dirty="0" err="1">
                <a:solidFill>
                  <a:srgbClr val="0D0D0D"/>
                </a:solidFill>
              </a:rPr>
              <a:t>οθέμ</a:t>
            </a:r>
            <a:r>
              <a:rPr lang="en-US" altLang="en-US" sz="2400" dirty="0">
                <a:solidFill>
                  <a:srgbClr val="0D0D0D"/>
                </a:solidFill>
              </a:rPr>
              <a:t>ατος που λαμβάνεται από κάθε μονάδα αλιευτικής προσπάθειας.</a:t>
            </a: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400" dirty="0">
                <a:solidFill>
                  <a:srgbClr val="0D0D0D"/>
                </a:solidFill>
              </a:rPr>
              <a:t>	</a:t>
            </a:r>
            <a:r>
              <a:rPr lang="en-US" altLang="en-US" sz="2400" dirty="0">
                <a:solidFill>
                  <a:srgbClr val="00664D"/>
                </a:solidFill>
              </a:rPr>
              <a:t>	</a:t>
            </a:r>
            <a:r>
              <a:rPr lang="en-US" altLang="en-US" sz="2400" b="1" dirty="0">
                <a:solidFill>
                  <a:srgbClr val="00664D"/>
                </a:solidFill>
              </a:rPr>
              <a:t>q = C / EB</a:t>
            </a: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l-GR" altLang="en-US" sz="2400" dirty="0" err="1">
                <a:solidFill>
                  <a:srgbClr val="0D0D0D"/>
                </a:solidFill>
              </a:rPr>
              <a:t>όπ</a:t>
            </a:r>
            <a:r>
              <a:rPr lang="en-US" altLang="en-US" sz="2400" dirty="0" err="1">
                <a:solidFill>
                  <a:srgbClr val="0D0D0D"/>
                </a:solidFill>
              </a:rPr>
              <a:t>ου</a:t>
            </a:r>
            <a:r>
              <a:rPr lang="en-US" altLang="en-US" sz="2400" dirty="0">
                <a:solidFill>
                  <a:srgbClr val="0D0D0D"/>
                </a:solidFill>
              </a:rPr>
              <a:t> q = </a:t>
            </a:r>
            <a:r>
              <a:rPr lang="el-GR" altLang="en-US" sz="2400" dirty="0">
                <a:solidFill>
                  <a:srgbClr val="0D0D0D"/>
                </a:solidFill>
              </a:rPr>
              <a:t>συντελεστής συλληψιμότητας</a:t>
            </a:r>
            <a:r>
              <a:rPr lang="en-US" altLang="en-US" sz="2400" dirty="0">
                <a:solidFill>
                  <a:srgbClr val="0D0D0D"/>
                </a:solidFill>
              </a:rPr>
              <a:t>, C = </a:t>
            </a:r>
            <a:r>
              <a:rPr lang="el-GR" altLang="en-US" sz="2400" dirty="0">
                <a:solidFill>
                  <a:srgbClr val="0D0D0D"/>
                </a:solidFill>
              </a:rPr>
              <a:t>συλλήψεις</a:t>
            </a:r>
            <a:r>
              <a:rPr lang="en-US" altLang="en-US" sz="2400" dirty="0">
                <a:solidFill>
                  <a:srgbClr val="0D0D0D"/>
                </a:solidFill>
              </a:rPr>
              <a:t>, Ε = </a:t>
            </a:r>
            <a:r>
              <a:rPr lang="el-GR" altLang="en-US" sz="2400" dirty="0">
                <a:solidFill>
                  <a:srgbClr val="0D0D0D"/>
                </a:solidFill>
              </a:rPr>
              <a:t>αλιευτική </a:t>
            </a:r>
            <a:r>
              <a:rPr lang="en-US" altLang="en-US" sz="2400" dirty="0">
                <a:solidFill>
                  <a:srgbClr val="0D0D0D"/>
                </a:solidFill>
              </a:rPr>
              <a:t>π</a:t>
            </a:r>
            <a:r>
              <a:rPr lang="en-US" altLang="en-US" sz="2400" dirty="0" err="1">
                <a:solidFill>
                  <a:srgbClr val="0D0D0D"/>
                </a:solidFill>
              </a:rPr>
              <a:t>ροσ</a:t>
            </a:r>
            <a:r>
              <a:rPr lang="en-US" altLang="en-US" sz="2400" dirty="0">
                <a:solidFill>
                  <a:srgbClr val="0D0D0D"/>
                </a:solidFill>
              </a:rPr>
              <a:t>πάθεια, και Β = βιομάζα</a:t>
            </a: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400" dirty="0">
              <a:solidFill>
                <a:srgbClr val="0D0D0D"/>
              </a:solidFill>
            </a:endParaRP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400" dirty="0">
                <a:solidFill>
                  <a:srgbClr val="0D0D0D"/>
                </a:solidFill>
              </a:rPr>
              <a:t>Θα </a:t>
            </a:r>
            <a:r>
              <a:rPr lang="en-US" altLang="en-US" sz="2400" dirty="0" err="1">
                <a:solidFill>
                  <a:srgbClr val="0D0D0D"/>
                </a:solidFill>
              </a:rPr>
              <a:t>είν</a:t>
            </a:r>
            <a:r>
              <a:rPr lang="en-US" altLang="en-US" sz="2400" dirty="0">
                <a:solidFill>
                  <a:srgbClr val="0D0D0D"/>
                </a:solidFill>
              </a:rPr>
              <a:t>αι μια τιμή μεταξύ 0-1 (0 </a:t>
            </a:r>
            <a:r>
              <a:rPr lang="el-GR" altLang="en-US" sz="2400" dirty="0">
                <a:solidFill>
                  <a:srgbClr val="0D0D0D"/>
                </a:solidFill>
              </a:rPr>
              <a:t>όταν δεν έχουμε συλλήψεις</a:t>
            </a:r>
            <a:r>
              <a:rPr lang="en-US" altLang="en-US" sz="2400" dirty="0">
                <a:solidFill>
                  <a:srgbClr val="0D0D0D"/>
                </a:solidFill>
              </a:rPr>
              <a:t> και 1 </a:t>
            </a:r>
            <a:r>
              <a:rPr lang="el-GR" altLang="en-US" sz="2400" dirty="0">
                <a:solidFill>
                  <a:srgbClr val="0D0D0D"/>
                </a:solidFill>
              </a:rPr>
              <a:t>όταν αλιεύεται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το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συνολικό</a:t>
            </a:r>
            <a:r>
              <a:rPr lang="en-US" altLang="en-US" sz="2400" dirty="0">
                <a:solidFill>
                  <a:srgbClr val="0D0D0D"/>
                </a:solidFill>
              </a:rPr>
              <a:t> απ</a:t>
            </a:r>
            <a:r>
              <a:rPr lang="en-US" altLang="en-US" sz="2400" dirty="0" err="1">
                <a:solidFill>
                  <a:srgbClr val="0D0D0D"/>
                </a:solidFill>
              </a:rPr>
              <a:t>όθεμ</a:t>
            </a:r>
            <a:r>
              <a:rPr lang="en-US" altLang="en-US" sz="2400" dirty="0">
                <a:solidFill>
                  <a:srgbClr val="0D0D0D"/>
                </a:solidFill>
              </a:rPr>
              <a:t>α), και τυπικά θα είναι πολύ μικρός ... </a:t>
            </a:r>
            <a:endParaRPr lang="el-GR" altLang="en-US" sz="2400" dirty="0">
              <a:solidFill>
                <a:srgbClr val="0D0D0D"/>
              </a:solidFill>
            </a:endParaRP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l-GR" altLang="en-US" sz="2400" dirty="0">
                <a:solidFill>
                  <a:srgbClr val="0D0D0D"/>
                </a:solidFill>
              </a:rPr>
              <a:t>πχ</a:t>
            </a:r>
            <a:r>
              <a:rPr lang="en-US" altLang="en-US" sz="2400" dirty="0">
                <a:solidFill>
                  <a:srgbClr val="0D0D0D"/>
                </a:solidFill>
              </a:rPr>
              <a:t> 0.000001</a:t>
            </a:r>
          </a:p>
        </p:txBody>
      </p:sp>
    </p:spTree>
    <p:extLst>
      <p:ext uri="{BB962C8B-B14F-4D97-AF65-F5344CB8AC3E}">
        <p14:creationId xmlns:p14="http://schemas.microsoft.com/office/powerpoint/2010/main" val="3380103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6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11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681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4786313" y="3289300"/>
            <a:ext cx="5326062" cy="1911350"/>
            <a:chOff x="2055" y="2072"/>
            <a:chExt cx="3355" cy="1204"/>
          </a:xfrm>
        </p:grpSpPr>
        <p:grpSp>
          <p:nvGrpSpPr>
            <p:cNvPr id="76845" name="Group 18"/>
            <p:cNvGrpSpPr>
              <a:grpSpLocks/>
            </p:cNvGrpSpPr>
            <p:nvPr/>
          </p:nvGrpSpPr>
          <p:grpSpPr bwMode="auto">
            <a:xfrm>
              <a:off x="2055" y="2143"/>
              <a:ext cx="634" cy="1133"/>
              <a:chOff x="2055" y="2143"/>
              <a:chExt cx="634" cy="1133"/>
            </a:xfrm>
          </p:grpSpPr>
          <p:sp>
            <p:nvSpPr>
              <p:cNvPr id="76886" name="Freeform 19"/>
              <p:cNvSpPr>
                <a:spLocks noChangeArrowheads="1"/>
              </p:cNvSpPr>
              <p:nvPr/>
            </p:nvSpPr>
            <p:spPr bwMode="auto">
              <a:xfrm>
                <a:off x="205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7" name="Line 20"/>
              <p:cNvSpPr>
                <a:spLocks noChangeShapeType="1"/>
              </p:cNvSpPr>
              <p:nvPr/>
            </p:nvSpPr>
            <p:spPr bwMode="auto">
              <a:xfrm>
                <a:off x="207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8" name="Line 21"/>
              <p:cNvSpPr>
                <a:spLocks noChangeShapeType="1"/>
              </p:cNvSpPr>
              <p:nvPr/>
            </p:nvSpPr>
            <p:spPr bwMode="auto">
              <a:xfrm>
                <a:off x="213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9" name="Line 22"/>
              <p:cNvSpPr>
                <a:spLocks noChangeShapeType="1"/>
              </p:cNvSpPr>
              <p:nvPr/>
            </p:nvSpPr>
            <p:spPr bwMode="auto">
              <a:xfrm>
                <a:off x="223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0" name="Line 23"/>
              <p:cNvSpPr>
                <a:spLocks noChangeShapeType="1"/>
              </p:cNvSpPr>
              <p:nvPr/>
            </p:nvSpPr>
            <p:spPr bwMode="auto">
              <a:xfrm>
                <a:off x="238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1" name="Line 24"/>
              <p:cNvSpPr>
                <a:spLocks noChangeShapeType="1"/>
              </p:cNvSpPr>
              <p:nvPr/>
            </p:nvSpPr>
            <p:spPr bwMode="auto">
              <a:xfrm>
                <a:off x="256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2" name="Line 25"/>
              <p:cNvSpPr>
                <a:spLocks noChangeShapeType="1"/>
              </p:cNvSpPr>
              <p:nvPr/>
            </p:nvSpPr>
            <p:spPr bwMode="auto">
              <a:xfrm>
                <a:off x="264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3" name="Line 26"/>
              <p:cNvSpPr>
                <a:spLocks noChangeShapeType="1"/>
              </p:cNvSpPr>
              <p:nvPr/>
            </p:nvSpPr>
            <p:spPr bwMode="auto">
              <a:xfrm>
                <a:off x="269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6" name="Group 27"/>
            <p:cNvGrpSpPr>
              <a:grpSpLocks/>
            </p:cNvGrpSpPr>
            <p:nvPr/>
          </p:nvGrpSpPr>
          <p:grpSpPr bwMode="auto">
            <a:xfrm>
              <a:off x="2735" y="2143"/>
              <a:ext cx="634" cy="1133"/>
              <a:chOff x="2735" y="2143"/>
              <a:chExt cx="634" cy="1133"/>
            </a:xfrm>
          </p:grpSpPr>
          <p:sp>
            <p:nvSpPr>
              <p:cNvPr id="76878" name="Freeform 28"/>
              <p:cNvSpPr>
                <a:spLocks noChangeArrowheads="1"/>
              </p:cNvSpPr>
              <p:nvPr/>
            </p:nvSpPr>
            <p:spPr bwMode="auto">
              <a:xfrm>
                <a:off x="273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9" name="Line 29"/>
              <p:cNvSpPr>
                <a:spLocks noChangeShapeType="1"/>
              </p:cNvSpPr>
              <p:nvPr/>
            </p:nvSpPr>
            <p:spPr bwMode="auto">
              <a:xfrm>
                <a:off x="275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0" name="Line 30"/>
              <p:cNvSpPr>
                <a:spLocks noChangeShapeType="1"/>
              </p:cNvSpPr>
              <p:nvPr/>
            </p:nvSpPr>
            <p:spPr bwMode="auto">
              <a:xfrm>
                <a:off x="281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1" name="Line 31"/>
              <p:cNvSpPr>
                <a:spLocks noChangeShapeType="1"/>
              </p:cNvSpPr>
              <p:nvPr/>
            </p:nvSpPr>
            <p:spPr bwMode="auto">
              <a:xfrm>
                <a:off x="291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2" name="Line 32"/>
              <p:cNvSpPr>
                <a:spLocks noChangeShapeType="1"/>
              </p:cNvSpPr>
              <p:nvPr/>
            </p:nvSpPr>
            <p:spPr bwMode="auto">
              <a:xfrm>
                <a:off x="306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3" name="Line 33"/>
              <p:cNvSpPr>
                <a:spLocks noChangeShapeType="1"/>
              </p:cNvSpPr>
              <p:nvPr/>
            </p:nvSpPr>
            <p:spPr bwMode="auto">
              <a:xfrm>
                <a:off x="324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4" name="Line 34"/>
              <p:cNvSpPr>
                <a:spLocks noChangeShapeType="1"/>
              </p:cNvSpPr>
              <p:nvPr/>
            </p:nvSpPr>
            <p:spPr bwMode="auto">
              <a:xfrm>
                <a:off x="332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5" name="Line 35"/>
              <p:cNvSpPr>
                <a:spLocks noChangeShapeType="1"/>
              </p:cNvSpPr>
              <p:nvPr/>
            </p:nvSpPr>
            <p:spPr bwMode="auto">
              <a:xfrm>
                <a:off x="337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7" name="Group 36"/>
            <p:cNvGrpSpPr>
              <a:grpSpLocks/>
            </p:cNvGrpSpPr>
            <p:nvPr/>
          </p:nvGrpSpPr>
          <p:grpSpPr bwMode="auto">
            <a:xfrm>
              <a:off x="3415" y="2143"/>
              <a:ext cx="634" cy="1133"/>
              <a:chOff x="3415" y="2143"/>
              <a:chExt cx="634" cy="1133"/>
            </a:xfrm>
          </p:grpSpPr>
          <p:sp>
            <p:nvSpPr>
              <p:cNvPr id="76870" name="Freeform 37"/>
              <p:cNvSpPr>
                <a:spLocks noChangeArrowheads="1"/>
              </p:cNvSpPr>
              <p:nvPr/>
            </p:nvSpPr>
            <p:spPr bwMode="auto">
              <a:xfrm>
                <a:off x="341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1" name="Line 38"/>
              <p:cNvSpPr>
                <a:spLocks noChangeShapeType="1"/>
              </p:cNvSpPr>
              <p:nvPr/>
            </p:nvSpPr>
            <p:spPr bwMode="auto">
              <a:xfrm>
                <a:off x="343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2" name="Line 39"/>
              <p:cNvSpPr>
                <a:spLocks noChangeShapeType="1"/>
              </p:cNvSpPr>
              <p:nvPr/>
            </p:nvSpPr>
            <p:spPr bwMode="auto">
              <a:xfrm>
                <a:off x="349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3" name="Line 40"/>
              <p:cNvSpPr>
                <a:spLocks noChangeShapeType="1"/>
              </p:cNvSpPr>
              <p:nvPr/>
            </p:nvSpPr>
            <p:spPr bwMode="auto">
              <a:xfrm>
                <a:off x="359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4" name="Line 41"/>
              <p:cNvSpPr>
                <a:spLocks noChangeShapeType="1"/>
              </p:cNvSpPr>
              <p:nvPr/>
            </p:nvSpPr>
            <p:spPr bwMode="auto">
              <a:xfrm>
                <a:off x="374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5" name="Line 42"/>
              <p:cNvSpPr>
                <a:spLocks noChangeShapeType="1"/>
              </p:cNvSpPr>
              <p:nvPr/>
            </p:nvSpPr>
            <p:spPr bwMode="auto">
              <a:xfrm>
                <a:off x="392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6" name="Line 43"/>
              <p:cNvSpPr>
                <a:spLocks noChangeShapeType="1"/>
              </p:cNvSpPr>
              <p:nvPr/>
            </p:nvSpPr>
            <p:spPr bwMode="auto">
              <a:xfrm>
                <a:off x="400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7" name="Line 44"/>
              <p:cNvSpPr>
                <a:spLocks noChangeShapeType="1"/>
              </p:cNvSpPr>
              <p:nvPr/>
            </p:nvSpPr>
            <p:spPr bwMode="auto">
              <a:xfrm>
                <a:off x="405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8" name="Group 45"/>
            <p:cNvGrpSpPr>
              <a:grpSpLocks/>
            </p:cNvGrpSpPr>
            <p:nvPr/>
          </p:nvGrpSpPr>
          <p:grpSpPr bwMode="auto">
            <a:xfrm>
              <a:off x="4096" y="2143"/>
              <a:ext cx="634" cy="1133"/>
              <a:chOff x="4096" y="2143"/>
              <a:chExt cx="634" cy="1133"/>
            </a:xfrm>
          </p:grpSpPr>
          <p:sp>
            <p:nvSpPr>
              <p:cNvPr id="76862" name="Freeform 46"/>
              <p:cNvSpPr>
                <a:spLocks noChangeArrowheads="1"/>
              </p:cNvSpPr>
              <p:nvPr/>
            </p:nvSpPr>
            <p:spPr bwMode="auto">
              <a:xfrm>
                <a:off x="409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3" name="Line 47"/>
              <p:cNvSpPr>
                <a:spLocks noChangeShapeType="1"/>
              </p:cNvSpPr>
              <p:nvPr/>
            </p:nvSpPr>
            <p:spPr bwMode="auto">
              <a:xfrm>
                <a:off x="411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4" name="Line 48"/>
              <p:cNvSpPr>
                <a:spLocks noChangeShapeType="1"/>
              </p:cNvSpPr>
              <p:nvPr/>
            </p:nvSpPr>
            <p:spPr bwMode="auto">
              <a:xfrm>
                <a:off x="417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5" name="Line 49"/>
              <p:cNvSpPr>
                <a:spLocks noChangeShapeType="1"/>
              </p:cNvSpPr>
              <p:nvPr/>
            </p:nvSpPr>
            <p:spPr bwMode="auto">
              <a:xfrm>
                <a:off x="427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6" name="Line 50"/>
              <p:cNvSpPr>
                <a:spLocks noChangeShapeType="1"/>
              </p:cNvSpPr>
              <p:nvPr/>
            </p:nvSpPr>
            <p:spPr bwMode="auto">
              <a:xfrm>
                <a:off x="443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7" name="Line 51"/>
              <p:cNvSpPr>
                <a:spLocks noChangeShapeType="1"/>
              </p:cNvSpPr>
              <p:nvPr/>
            </p:nvSpPr>
            <p:spPr bwMode="auto">
              <a:xfrm>
                <a:off x="460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8" name="Line 52"/>
              <p:cNvSpPr>
                <a:spLocks noChangeShapeType="1"/>
              </p:cNvSpPr>
              <p:nvPr/>
            </p:nvSpPr>
            <p:spPr bwMode="auto">
              <a:xfrm>
                <a:off x="468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9" name="Line 53"/>
              <p:cNvSpPr>
                <a:spLocks noChangeShapeType="1"/>
              </p:cNvSpPr>
              <p:nvPr/>
            </p:nvSpPr>
            <p:spPr bwMode="auto">
              <a:xfrm>
                <a:off x="473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9" name="Group 54"/>
            <p:cNvGrpSpPr>
              <a:grpSpLocks/>
            </p:cNvGrpSpPr>
            <p:nvPr/>
          </p:nvGrpSpPr>
          <p:grpSpPr bwMode="auto">
            <a:xfrm>
              <a:off x="4776" y="2143"/>
              <a:ext cx="634" cy="1133"/>
              <a:chOff x="4776" y="2143"/>
              <a:chExt cx="634" cy="1133"/>
            </a:xfrm>
          </p:grpSpPr>
          <p:sp>
            <p:nvSpPr>
              <p:cNvPr id="76854" name="Freeform 55"/>
              <p:cNvSpPr>
                <a:spLocks noChangeArrowheads="1"/>
              </p:cNvSpPr>
              <p:nvPr/>
            </p:nvSpPr>
            <p:spPr bwMode="auto">
              <a:xfrm>
                <a:off x="477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5" name="Line 56"/>
              <p:cNvSpPr>
                <a:spLocks noChangeShapeType="1"/>
              </p:cNvSpPr>
              <p:nvPr/>
            </p:nvSpPr>
            <p:spPr bwMode="auto">
              <a:xfrm>
                <a:off x="479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6" name="Line 57"/>
              <p:cNvSpPr>
                <a:spLocks noChangeShapeType="1"/>
              </p:cNvSpPr>
              <p:nvPr/>
            </p:nvSpPr>
            <p:spPr bwMode="auto">
              <a:xfrm>
                <a:off x="485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7" name="Line 58"/>
              <p:cNvSpPr>
                <a:spLocks noChangeShapeType="1"/>
              </p:cNvSpPr>
              <p:nvPr/>
            </p:nvSpPr>
            <p:spPr bwMode="auto">
              <a:xfrm>
                <a:off x="495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8" name="Line 59"/>
              <p:cNvSpPr>
                <a:spLocks noChangeShapeType="1"/>
              </p:cNvSpPr>
              <p:nvPr/>
            </p:nvSpPr>
            <p:spPr bwMode="auto">
              <a:xfrm>
                <a:off x="511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9" name="Line 60"/>
              <p:cNvSpPr>
                <a:spLocks noChangeShapeType="1"/>
              </p:cNvSpPr>
              <p:nvPr/>
            </p:nvSpPr>
            <p:spPr bwMode="auto">
              <a:xfrm>
                <a:off x="528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0" name="Line 61"/>
              <p:cNvSpPr>
                <a:spLocks noChangeShapeType="1"/>
              </p:cNvSpPr>
              <p:nvPr/>
            </p:nvSpPr>
            <p:spPr bwMode="auto">
              <a:xfrm>
                <a:off x="536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1" name="Line 62"/>
              <p:cNvSpPr>
                <a:spLocks noChangeShapeType="1"/>
              </p:cNvSpPr>
              <p:nvPr/>
            </p:nvSpPr>
            <p:spPr bwMode="auto">
              <a:xfrm>
                <a:off x="541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6850" name="Oval 63"/>
            <p:cNvSpPr>
              <a:spLocks noChangeArrowheads="1"/>
            </p:cNvSpPr>
            <p:nvPr/>
          </p:nvSpPr>
          <p:spPr bwMode="auto">
            <a:xfrm>
              <a:off x="269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6851" name="Oval 64"/>
            <p:cNvSpPr>
              <a:spLocks noChangeArrowheads="1"/>
            </p:cNvSpPr>
            <p:nvPr/>
          </p:nvSpPr>
          <p:spPr bwMode="auto">
            <a:xfrm>
              <a:off x="337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6852" name="Oval 65"/>
            <p:cNvSpPr>
              <a:spLocks noChangeArrowheads="1"/>
            </p:cNvSpPr>
            <p:nvPr/>
          </p:nvSpPr>
          <p:spPr bwMode="auto">
            <a:xfrm>
              <a:off x="4051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6853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70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6818" name="Text Box 67"/>
          <p:cNvSpPr txBox="1">
            <a:spLocks noChangeArrowheads="1"/>
          </p:cNvSpPr>
          <p:nvPr/>
        </p:nvSpPr>
        <p:spPr bwMode="auto">
          <a:xfrm>
            <a:off x="1774826" y="620714"/>
            <a:ext cx="9767817" cy="20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</a:pPr>
            <a:r>
              <a:rPr lang="el-GR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Ε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ξετάστε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το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 α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κόλουθο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 πα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ράδειγμ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α: 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Ένα σκάφος με 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παρα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γάδι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α θέτει 35 άγκιστρα στο νερό.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Π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ληθυσμο</a:t>
            </a: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ς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των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ψα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ριών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= 10 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ψάρι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α, το καθένα ζυγίζει 1 κιλό, ομοιόμορφ</a:t>
            </a: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η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καταν</a:t>
            </a:r>
            <a:r>
              <a:rPr lang="el-GR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ομή</a:t>
            </a: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στο χώρο</a:t>
            </a:r>
            <a:endParaRPr lang="en-US" altLang="en-US" sz="2000" dirty="0">
              <a:solidFill>
                <a:srgbClr val="0D0D0D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Τα 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ψάρι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α που αλιεύονται από αλιευτικά εργαλεία = </a:t>
            </a:r>
            <a:r>
              <a:rPr lang="en-US" altLang="en-US" sz="2000" b="1" dirty="0">
                <a:solidFill>
                  <a:srgbClr val="0070C0"/>
                </a:solidFill>
                <a:latin typeface="Calibri Light" panose="020F0302020204030204" pitchFamily="34" charset="0"/>
              </a:rPr>
              <a:t>μπλε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, Τα ψάρια δεν αλιεύονται = </a:t>
            </a:r>
            <a:r>
              <a:rPr lang="en-US" altLang="en-US" sz="2000" b="1" dirty="0">
                <a:solidFill>
                  <a:srgbClr val="FF3399"/>
                </a:solidFill>
                <a:latin typeface="Calibri Light" panose="020F0302020204030204" pitchFamily="34" charset="0"/>
              </a:rPr>
              <a:t>ροζ</a:t>
            </a:r>
          </a:p>
        </p:txBody>
      </p:sp>
      <p:grpSp>
        <p:nvGrpSpPr>
          <p:cNvPr id="76819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76843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44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0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76841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42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1" name="Group 74"/>
          <p:cNvGrpSpPr>
            <a:grpSpLocks/>
          </p:cNvGrpSpPr>
          <p:nvPr/>
        </p:nvGrpSpPr>
        <p:grpSpPr bwMode="auto">
          <a:xfrm>
            <a:off x="7319964" y="5702301"/>
            <a:ext cx="560387" cy="169863"/>
            <a:chOff x="3651" y="3592"/>
            <a:chExt cx="353" cy="107"/>
          </a:xfrm>
        </p:grpSpPr>
        <p:sp>
          <p:nvSpPr>
            <p:cNvPr id="76839" name="Freeform 75"/>
            <p:cNvSpPr>
              <a:spLocks noChangeArrowheads="1"/>
            </p:cNvSpPr>
            <p:nvPr/>
          </p:nvSpPr>
          <p:spPr bwMode="auto">
            <a:xfrm>
              <a:off x="365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40" name="Oval 76"/>
            <p:cNvSpPr>
              <a:spLocks noChangeArrowheads="1"/>
            </p:cNvSpPr>
            <p:nvPr/>
          </p:nvSpPr>
          <p:spPr bwMode="auto">
            <a:xfrm>
              <a:off x="394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2" name="Group 77"/>
          <p:cNvGrpSpPr>
            <a:grpSpLocks/>
          </p:cNvGrpSpPr>
          <p:nvPr/>
        </p:nvGrpSpPr>
        <p:grpSpPr bwMode="auto">
          <a:xfrm>
            <a:off x="9596439" y="5702301"/>
            <a:ext cx="560387" cy="169863"/>
            <a:chOff x="5085" y="3592"/>
            <a:chExt cx="353" cy="107"/>
          </a:xfrm>
        </p:grpSpPr>
        <p:sp>
          <p:nvSpPr>
            <p:cNvPr id="76837" name="Freeform 78"/>
            <p:cNvSpPr>
              <a:spLocks noChangeArrowheads="1"/>
            </p:cNvSpPr>
            <p:nvPr/>
          </p:nvSpPr>
          <p:spPr bwMode="auto">
            <a:xfrm>
              <a:off x="5085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8" name="Oval 79"/>
            <p:cNvSpPr>
              <a:spLocks noChangeArrowheads="1"/>
            </p:cNvSpPr>
            <p:nvPr/>
          </p:nvSpPr>
          <p:spPr bwMode="auto">
            <a:xfrm>
              <a:off x="5377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3" name="Group 80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76835" name="Freeform 81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6" name="Oval 82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4" name="Group 83"/>
          <p:cNvGrpSpPr>
            <a:grpSpLocks/>
          </p:cNvGrpSpPr>
          <p:nvPr/>
        </p:nvGrpSpPr>
        <p:grpSpPr bwMode="auto">
          <a:xfrm>
            <a:off x="4605339" y="5702301"/>
            <a:ext cx="560387" cy="169863"/>
            <a:chOff x="1941" y="3592"/>
            <a:chExt cx="353" cy="107"/>
          </a:xfrm>
        </p:grpSpPr>
        <p:sp>
          <p:nvSpPr>
            <p:cNvPr id="76833" name="Freeform 84"/>
            <p:cNvSpPr>
              <a:spLocks noChangeArrowheads="1"/>
            </p:cNvSpPr>
            <p:nvPr/>
          </p:nvSpPr>
          <p:spPr bwMode="auto">
            <a:xfrm>
              <a:off x="194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4" name="Oval 85"/>
            <p:cNvSpPr>
              <a:spLocks noChangeArrowheads="1"/>
            </p:cNvSpPr>
            <p:nvPr/>
          </p:nvSpPr>
          <p:spPr bwMode="auto">
            <a:xfrm>
              <a:off x="223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76825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6826" name="Group 87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76831" name="Freeform 88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2" name="Oval 89"/>
            <p:cNvSpPr>
              <a:spLocks noChangeArrowheads="1"/>
            </p:cNvSpPr>
            <p:nvPr/>
          </p:nvSpPr>
          <p:spPr bwMode="auto">
            <a:xfrm>
              <a:off x="1376" y="317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7" name="Group 90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76829" name="Freeform 91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0" name="Oval 92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6828" name="Text Box 93"/>
          <p:cNvSpPr txBox="1">
            <a:spLocks noChangeArrowheads="1"/>
          </p:cNvSpPr>
          <p:nvPr/>
        </p:nvSpPr>
        <p:spPr bwMode="auto">
          <a:xfrm>
            <a:off x="2424114" y="115888"/>
            <a:ext cx="7559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l-GR" altLang="en-US" sz="2800" b="1">
                <a:solidFill>
                  <a:srgbClr val="0000FF"/>
                </a:solidFill>
              </a:rPr>
              <a:t>Συντελεστής συλληψιμότητας</a:t>
            </a:r>
            <a:endParaRPr lang="en-US" altLang="en-US" sz="28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5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1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4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9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88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8865" name="Group 17"/>
          <p:cNvGrpSpPr>
            <a:grpSpLocks/>
          </p:cNvGrpSpPr>
          <p:nvPr/>
        </p:nvGrpSpPr>
        <p:grpSpPr bwMode="auto">
          <a:xfrm>
            <a:off x="4786313" y="3289300"/>
            <a:ext cx="5326062" cy="1911350"/>
            <a:chOff x="2055" y="2072"/>
            <a:chExt cx="3355" cy="1204"/>
          </a:xfrm>
        </p:grpSpPr>
        <p:grpSp>
          <p:nvGrpSpPr>
            <p:cNvPr id="78893" name="Group 18"/>
            <p:cNvGrpSpPr>
              <a:grpSpLocks/>
            </p:cNvGrpSpPr>
            <p:nvPr/>
          </p:nvGrpSpPr>
          <p:grpSpPr bwMode="auto">
            <a:xfrm>
              <a:off x="2055" y="2143"/>
              <a:ext cx="634" cy="1133"/>
              <a:chOff x="2055" y="2143"/>
              <a:chExt cx="634" cy="1133"/>
            </a:xfrm>
          </p:grpSpPr>
          <p:sp>
            <p:nvSpPr>
              <p:cNvPr id="78934" name="Freeform 19"/>
              <p:cNvSpPr>
                <a:spLocks noChangeArrowheads="1"/>
              </p:cNvSpPr>
              <p:nvPr/>
            </p:nvSpPr>
            <p:spPr bwMode="auto">
              <a:xfrm>
                <a:off x="205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5" name="Line 20"/>
              <p:cNvSpPr>
                <a:spLocks noChangeShapeType="1"/>
              </p:cNvSpPr>
              <p:nvPr/>
            </p:nvSpPr>
            <p:spPr bwMode="auto">
              <a:xfrm>
                <a:off x="207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6" name="Line 21"/>
              <p:cNvSpPr>
                <a:spLocks noChangeShapeType="1"/>
              </p:cNvSpPr>
              <p:nvPr/>
            </p:nvSpPr>
            <p:spPr bwMode="auto">
              <a:xfrm>
                <a:off x="213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7" name="Line 22"/>
              <p:cNvSpPr>
                <a:spLocks noChangeShapeType="1"/>
              </p:cNvSpPr>
              <p:nvPr/>
            </p:nvSpPr>
            <p:spPr bwMode="auto">
              <a:xfrm>
                <a:off x="223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8" name="Line 23"/>
              <p:cNvSpPr>
                <a:spLocks noChangeShapeType="1"/>
              </p:cNvSpPr>
              <p:nvPr/>
            </p:nvSpPr>
            <p:spPr bwMode="auto">
              <a:xfrm>
                <a:off x="238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9" name="Line 24"/>
              <p:cNvSpPr>
                <a:spLocks noChangeShapeType="1"/>
              </p:cNvSpPr>
              <p:nvPr/>
            </p:nvSpPr>
            <p:spPr bwMode="auto">
              <a:xfrm>
                <a:off x="256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40" name="Line 25"/>
              <p:cNvSpPr>
                <a:spLocks noChangeShapeType="1"/>
              </p:cNvSpPr>
              <p:nvPr/>
            </p:nvSpPr>
            <p:spPr bwMode="auto">
              <a:xfrm>
                <a:off x="264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41" name="Line 26"/>
              <p:cNvSpPr>
                <a:spLocks noChangeShapeType="1"/>
              </p:cNvSpPr>
              <p:nvPr/>
            </p:nvSpPr>
            <p:spPr bwMode="auto">
              <a:xfrm>
                <a:off x="269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4" name="Group 27"/>
            <p:cNvGrpSpPr>
              <a:grpSpLocks/>
            </p:cNvGrpSpPr>
            <p:nvPr/>
          </p:nvGrpSpPr>
          <p:grpSpPr bwMode="auto">
            <a:xfrm>
              <a:off x="2735" y="2143"/>
              <a:ext cx="634" cy="1133"/>
              <a:chOff x="2735" y="2143"/>
              <a:chExt cx="634" cy="1133"/>
            </a:xfrm>
          </p:grpSpPr>
          <p:sp>
            <p:nvSpPr>
              <p:cNvPr id="78926" name="Freeform 28"/>
              <p:cNvSpPr>
                <a:spLocks noChangeArrowheads="1"/>
              </p:cNvSpPr>
              <p:nvPr/>
            </p:nvSpPr>
            <p:spPr bwMode="auto">
              <a:xfrm>
                <a:off x="273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7" name="Line 29"/>
              <p:cNvSpPr>
                <a:spLocks noChangeShapeType="1"/>
              </p:cNvSpPr>
              <p:nvPr/>
            </p:nvSpPr>
            <p:spPr bwMode="auto">
              <a:xfrm>
                <a:off x="275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8" name="Line 30"/>
              <p:cNvSpPr>
                <a:spLocks noChangeShapeType="1"/>
              </p:cNvSpPr>
              <p:nvPr/>
            </p:nvSpPr>
            <p:spPr bwMode="auto">
              <a:xfrm>
                <a:off x="281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9" name="Line 31"/>
              <p:cNvSpPr>
                <a:spLocks noChangeShapeType="1"/>
              </p:cNvSpPr>
              <p:nvPr/>
            </p:nvSpPr>
            <p:spPr bwMode="auto">
              <a:xfrm>
                <a:off x="291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0" name="Line 32"/>
              <p:cNvSpPr>
                <a:spLocks noChangeShapeType="1"/>
              </p:cNvSpPr>
              <p:nvPr/>
            </p:nvSpPr>
            <p:spPr bwMode="auto">
              <a:xfrm>
                <a:off x="306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1" name="Line 33"/>
              <p:cNvSpPr>
                <a:spLocks noChangeShapeType="1"/>
              </p:cNvSpPr>
              <p:nvPr/>
            </p:nvSpPr>
            <p:spPr bwMode="auto">
              <a:xfrm>
                <a:off x="324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2" name="Line 34"/>
              <p:cNvSpPr>
                <a:spLocks noChangeShapeType="1"/>
              </p:cNvSpPr>
              <p:nvPr/>
            </p:nvSpPr>
            <p:spPr bwMode="auto">
              <a:xfrm>
                <a:off x="332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3" name="Line 35"/>
              <p:cNvSpPr>
                <a:spLocks noChangeShapeType="1"/>
              </p:cNvSpPr>
              <p:nvPr/>
            </p:nvSpPr>
            <p:spPr bwMode="auto">
              <a:xfrm>
                <a:off x="337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5" name="Group 36"/>
            <p:cNvGrpSpPr>
              <a:grpSpLocks/>
            </p:cNvGrpSpPr>
            <p:nvPr/>
          </p:nvGrpSpPr>
          <p:grpSpPr bwMode="auto">
            <a:xfrm>
              <a:off x="3415" y="2143"/>
              <a:ext cx="634" cy="1133"/>
              <a:chOff x="3415" y="2143"/>
              <a:chExt cx="634" cy="1133"/>
            </a:xfrm>
          </p:grpSpPr>
          <p:sp>
            <p:nvSpPr>
              <p:cNvPr id="78918" name="Freeform 37"/>
              <p:cNvSpPr>
                <a:spLocks noChangeArrowheads="1"/>
              </p:cNvSpPr>
              <p:nvPr/>
            </p:nvSpPr>
            <p:spPr bwMode="auto">
              <a:xfrm>
                <a:off x="341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9" name="Line 38"/>
              <p:cNvSpPr>
                <a:spLocks noChangeShapeType="1"/>
              </p:cNvSpPr>
              <p:nvPr/>
            </p:nvSpPr>
            <p:spPr bwMode="auto">
              <a:xfrm>
                <a:off x="343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0" name="Line 39"/>
              <p:cNvSpPr>
                <a:spLocks noChangeShapeType="1"/>
              </p:cNvSpPr>
              <p:nvPr/>
            </p:nvSpPr>
            <p:spPr bwMode="auto">
              <a:xfrm>
                <a:off x="349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1" name="Line 40"/>
              <p:cNvSpPr>
                <a:spLocks noChangeShapeType="1"/>
              </p:cNvSpPr>
              <p:nvPr/>
            </p:nvSpPr>
            <p:spPr bwMode="auto">
              <a:xfrm>
                <a:off x="359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2" name="Line 41"/>
              <p:cNvSpPr>
                <a:spLocks noChangeShapeType="1"/>
              </p:cNvSpPr>
              <p:nvPr/>
            </p:nvSpPr>
            <p:spPr bwMode="auto">
              <a:xfrm>
                <a:off x="374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3" name="Line 42"/>
              <p:cNvSpPr>
                <a:spLocks noChangeShapeType="1"/>
              </p:cNvSpPr>
              <p:nvPr/>
            </p:nvSpPr>
            <p:spPr bwMode="auto">
              <a:xfrm>
                <a:off x="392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4" name="Line 43"/>
              <p:cNvSpPr>
                <a:spLocks noChangeShapeType="1"/>
              </p:cNvSpPr>
              <p:nvPr/>
            </p:nvSpPr>
            <p:spPr bwMode="auto">
              <a:xfrm>
                <a:off x="400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5" name="Line 44"/>
              <p:cNvSpPr>
                <a:spLocks noChangeShapeType="1"/>
              </p:cNvSpPr>
              <p:nvPr/>
            </p:nvSpPr>
            <p:spPr bwMode="auto">
              <a:xfrm>
                <a:off x="405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6" name="Group 45"/>
            <p:cNvGrpSpPr>
              <a:grpSpLocks/>
            </p:cNvGrpSpPr>
            <p:nvPr/>
          </p:nvGrpSpPr>
          <p:grpSpPr bwMode="auto">
            <a:xfrm>
              <a:off x="4096" y="2143"/>
              <a:ext cx="634" cy="1133"/>
              <a:chOff x="4096" y="2143"/>
              <a:chExt cx="634" cy="1133"/>
            </a:xfrm>
          </p:grpSpPr>
          <p:sp>
            <p:nvSpPr>
              <p:cNvPr id="78910" name="Freeform 46"/>
              <p:cNvSpPr>
                <a:spLocks noChangeArrowheads="1"/>
              </p:cNvSpPr>
              <p:nvPr/>
            </p:nvSpPr>
            <p:spPr bwMode="auto">
              <a:xfrm>
                <a:off x="409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1" name="Line 47"/>
              <p:cNvSpPr>
                <a:spLocks noChangeShapeType="1"/>
              </p:cNvSpPr>
              <p:nvPr/>
            </p:nvSpPr>
            <p:spPr bwMode="auto">
              <a:xfrm>
                <a:off x="411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2" name="Line 48"/>
              <p:cNvSpPr>
                <a:spLocks noChangeShapeType="1"/>
              </p:cNvSpPr>
              <p:nvPr/>
            </p:nvSpPr>
            <p:spPr bwMode="auto">
              <a:xfrm>
                <a:off x="417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3" name="Line 49"/>
              <p:cNvSpPr>
                <a:spLocks noChangeShapeType="1"/>
              </p:cNvSpPr>
              <p:nvPr/>
            </p:nvSpPr>
            <p:spPr bwMode="auto">
              <a:xfrm>
                <a:off x="427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4" name="Line 50"/>
              <p:cNvSpPr>
                <a:spLocks noChangeShapeType="1"/>
              </p:cNvSpPr>
              <p:nvPr/>
            </p:nvSpPr>
            <p:spPr bwMode="auto">
              <a:xfrm>
                <a:off x="443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5" name="Line 51"/>
              <p:cNvSpPr>
                <a:spLocks noChangeShapeType="1"/>
              </p:cNvSpPr>
              <p:nvPr/>
            </p:nvSpPr>
            <p:spPr bwMode="auto">
              <a:xfrm>
                <a:off x="460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6" name="Line 52"/>
              <p:cNvSpPr>
                <a:spLocks noChangeShapeType="1"/>
              </p:cNvSpPr>
              <p:nvPr/>
            </p:nvSpPr>
            <p:spPr bwMode="auto">
              <a:xfrm>
                <a:off x="468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7" name="Line 53"/>
              <p:cNvSpPr>
                <a:spLocks noChangeShapeType="1"/>
              </p:cNvSpPr>
              <p:nvPr/>
            </p:nvSpPr>
            <p:spPr bwMode="auto">
              <a:xfrm>
                <a:off x="473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7" name="Group 54"/>
            <p:cNvGrpSpPr>
              <a:grpSpLocks/>
            </p:cNvGrpSpPr>
            <p:nvPr/>
          </p:nvGrpSpPr>
          <p:grpSpPr bwMode="auto">
            <a:xfrm>
              <a:off x="4776" y="2143"/>
              <a:ext cx="634" cy="1133"/>
              <a:chOff x="4776" y="2143"/>
              <a:chExt cx="634" cy="1133"/>
            </a:xfrm>
          </p:grpSpPr>
          <p:sp>
            <p:nvSpPr>
              <p:cNvPr id="78902" name="Freeform 55"/>
              <p:cNvSpPr>
                <a:spLocks noChangeArrowheads="1"/>
              </p:cNvSpPr>
              <p:nvPr/>
            </p:nvSpPr>
            <p:spPr bwMode="auto">
              <a:xfrm>
                <a:off x="477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3" name="Line 56"/>
              <p:cNvSpPr>
                <a:spLocks noChangeShapeType="1"/>
              </p:cNvSpPr>
              <p:nvPr/>
            </p:nvSpPr>
            <p:spPr bwMode="auto">
              <a:xfrm>
                <a:off x="479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4" name="Line 57"/>
              <p:cNvSpPr>
                <a:spLocks noChangeShapeType="1"/>
              </p:cNvSpPr>
              <p:nvPr/>
            </p:nvSpPr>
            <p:spPr bwMode="auto">
              <a:xfrm>
                <a:off x="485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5" name="Line 58"/>
              <p:cNvSpPr>
                <a:spLocks noChangeShapeType="1"/>
              </p:cNvSpPr>
              <p:nvPr/>
            </p:nvSpPr>
            <p:spPr bwMode="auto">
              <a:xfrm>
                <a:off x="495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6" name="Line 59"/>
              <p:cNvSpPr>
                <a:spLocks noChangeShapeType="1"/>
              </p:cNvSpPr>
              <p:nvPr/>
            </p:nvSpPr>
            <p:spPr bwMode="auto">
              <a:xfrm>
                <a:off x="511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7" name="Line 60"/>
              <p:cNvSpPr>
                <a:spLocks noChangeShapeType="1"/>
              </p:cNvSpPr>
              <p:nvPr/>
            </p:nvSpPr>
            <p:spPr bwMode="auto">
              <a:xfrm>
                <a:off x="528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8" name="Line 61"/>
              <p:cNvSpPr>
                <a:spLocks noChangeShapeType="1"/>
              </p:cNvSpPr>
              <p:nvPr/>
            </p:nvSpPr>
            <p:spPr bwMode="auto">
              <a:xfrm>
                <a:off x="536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9" name="Line 62"/>
              <p:cNvSpPr>
                <a:spLocks noChangeShapeType="1"/>
              </p:cNvSpPr>
              <p:nvPr/>
            </p:nvSpPr>
            <p:spPr bwMode="auto">
              <a:xfrm>
                <a:off x="541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898" name="Oval 63"/>
            <p:cNvSpPr>
              <a:spLocks noChangeArrowheads="1"/>
            </p:cNvSpPr>
            <p:nvPr/>
          </p:nvSpPr>
          <p:spPr bwMode="auto">
            <a:xfrm>
              <a:off x="269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8899" name="Oval 64"/>
            <p:cNvSpPr>
              <a:spLocks noChangeArrowheads="1"/>
            </p:cNvSpPr>
            <p:nvPr/>
          </p:nvSpPr>
          <p:spPr bwMode="auto">
            <a:xfrm>
              <a:off x="337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8900" name="Oval 65"/>
            <p:cNvSpPr>
              <a:spLocks noChangeArrowheads="1"/>
            </p:cNvSpPr>
            <p:nvPr/>
          </p:nvSpPr>
          <p:spPr bwMode="auto">
            <a:xfrm>
              <a:off x="4051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8901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70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6338" name="Text Box 67"/>
          <p:cNvSpPr txBox="1">
            <a:spLocks noChangeArrowheads="1"/>
          </p:cNvSpPr>
          <p:nvPr/>
        </p:nvSpPr>
        <p:spPr bwMode="auto">
          <a:xfrm>
            <a:off x="1952625" y="620713"/>
            <a:ext cx="8320088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2000">
                <a:solidFill>
                  <a:srgbClr val="262626"/>
                </a:solidFill>
              </a:rPr>
              <a:t>Σημειώνοντας ότι CPUE = </a:t>
            </a:r>
            <a:r>
              <a:rPr lang="el-GR" altLang="en-US" sz="2000">
                <a:solidFill>
                  <a:srgbClr val="262626"/>
                </a:solidFill>
              </a:rPr>
              <a:t>Συλλήψεις</a:t>
            </a:r>
            <a:r>
              <a:rPr lang="en-US" altLang="en-US" sz="2000">
                <a:solidFill>
                  <a:srgbClr val="262626"/>
                </a:solidFill>
              </a:rPr>
              <a:t>/ προσπάθεια και </a:t>
            </a:r>
            <a:r>
              <a:rPr lang="el-GR" altLang="en-US" sz="2000">
                <a:solidFill>
                  <a:srgbClr val="262626"/>
                </a:solidFill>
              </a:rPr>
              <a:t>ο</a:t>
            </a:r>
            <a:r>
              <a:rPr lang="en-US" altLang="en-US" sz="2000">
                <a:solidFill>
                  <a:srgbClr val="262626"/>
                </a:solidFill>
              </a:rPr>
              <a:t> ψαράς πιάνει 2 ψάρια χρησιμοποιώντας 35 άγκιστρα</a:t>
            </a:r>
            <a:r>
              <a:rPr lang="el-GR" altLang="en-US" sz="2000">
                <a:solidFill>
                  <a:srgbClr val="262626"/>
                </a:solidFill>
              </a:rPr>
              <a:t>, το </a:t>
            </a:r>
            <a:r>
              <a:rPr lang="en-US" altLang="en-US" sz="2000">
                <a:solidFill>
                  <a:srgbClr val="262626"/>
                </a:solidFill>
              </a:rPr>
              <a:t>CPUE είναι = 2/35 = 0,057 kg / </a:t>
            </a:r>
            <a:r>
              <a:rPr lang="el-GR" altLang="en-US" sz="2000">
                <a:solidFill>
                  <a:srgbClr val="262626"/>
                </a:solidFill>
              </a:rPr>
              <a:t>αγκίστρι</a:t>
            </a:r>
            <a:endParaRPr lang="en-US" altLang="en-US" sz="2000">
              <a:solidFill>
                <a:srgbClr val="262626"/>
              </a:solidFill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2000">
                <a:solidFill>
                  <a:srgbClr val="262626"/>
                </a:solidFill>
              </a:rPr>
              <a:t>Υποθέτοντας ότι τα ψάρια είναι ομοιόμορφα κατανεμημένα (χωρικά), </a:t>
            </a:r>
            <a:r>
              <a:rPr lang="en-US" altLang="en-US" sz="2000" b="1">
                <a:solidFill>
                  <a:srgbClr val="262626"/>
                </a:solidFill>
              </a:rPr>
              <a:t>τι θα συμβεί με το ποσοστό των αλιευμάτων, αν διπλασιάσ</a:t>
            </a:r>
            <a:r>
              <a:rPr lang="el-GR" altLang="en-US" sz="2000" b="1">
                <a:solidFill>
                  <a:srgbClr val="262626"/>
                </a:solidFill>
              </a:rPr>
              <a:t>τ</a:t>
            </a:r>
            <a:r>
              <a:rPr lang="en-US" altLang="en-US" sz="2000" b="1">
                <a:solidFill>
                  <a:srgbClr val="262626"/>
                </a:solidFill>
              </a:rPr>
              <a:t>ει </a:t>
            </a:r>
            <a:r>
              <a:rPr lang="el-GR" altLang="en-US" sz="2000" b="1">
                <a:solidFill>
                  <a:srgbClr val="262626"/>
                </a:solidFill>
              </a:rPr>
              <a:t>η </a:t>
            </a:r>
            <a:r>
              <a:rPr lang="en-US" altLang="en-US" sz="2000" b="1">
                <a:solidFill>
                  <a:srgbClr val="262626"/>
                </a:solidFill>
              </a:rPr>
              <a:t>βιομάζα </a:t>
            </a:r>
            <a:r>
              <a:rPr lang="en-US" altLang="en-US" sz="2000">
                <a:solidFill>
                  <a:srgbClr val="262626"/>
                </a:solidFill>
              </a:rPr>
              <a:t>(</a:t>
            </a:r>
            <a:r>
              <a:rPr lang="el-GR" altLang="en-US" sz="2000">
                <a:solidFill>
                  <a:srgbClr val="262626"/>
                </a:solidFill>
              </a:rPr>
              <a:t>α</a:t>
            </a:r>
            <a:r>
              <a:rPr lang="en-US" altLang="en-US" sz="2000">
                <a:solidFill>
                  <a:srgbClr val="262626"/>
                </a:solidFill>
              </a:rPr>
              <a:t>ριθμός ψαριών, </a:t>
            </a:r>
            <a:r>
              <a:rPr lang="el-GR" altLang="en-US" sz="2000">
                <a:solidFill>
                  <a:srgbClr val="262626"/>
                </a:solidFill>
              </a:rPr>
              <a:t>με βάρος</a:t>
            </a:r>
            <a:r>
              <a:rPr lang="en-US" altLang="en-US" sz="2000">
                <a:solidFill>
                  <a:srgbClr val="262626"/>
                </a:solidFill>
              </a:rPr>
              <a:t> 1 κιλό) </a:t>
            </a:r>
            <a:r>
              <a:rPr lang="el-GR" altLang="en-US" sz="2000">
                <a:solidFill>
                  <a:srgbClr val="262626"/>
                </a:solidFill>
              </a:rPr>
              <a:t>σ</a:t>
            </a:r>
            <a:r>
              <a:rPr lang="en-US" altLang="en-US" sz="2000">
                <a:solidFill>
                  <a:srgbClr val="262626"/>
                </a:solidFill>
              </a:rPr>
              <a:t>ε 20 ψάρια (20 kg);</a:t>
            </a:r>
          </a:p>
        </p:txBody>
      </p:sp>
      <p:grpSp>
        <p:nvGrpSpPr>
          <p:cNvPr id="78867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78891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92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68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78889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90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69" name="Group 74"/>
          <p:cNvGrpSpPr>
            <a:grpSpLocks/>
          </p:cNvGrpSpPr>
          <p:nvPr/>
        </p:nvGrpSpPr>
        <p:grpSpPr bwMode="auto">
          <a:xfrm>
            <a:off x="7319964" y="5702301"/>
            <a:ext cx="560387" cy="169863"/>
            <a:chOff x="3651" y="3592"/>
            <a:chExt cx="353" cy="107"/>
          </a:xfrm>
        </p:grpSpPr>
        <p:sp>
          <p:nvSpPr>
            <p:cNvPr id="78887" name="Freeform 75"/>
            <p:cNvSpPr>
              <a:spLocks noChangeArrowheads="1"/>
            </p:cNvSpPr>
            <p:nvPr/>
          </p:nvSpPr>
          <p:spPr bwMode="auto">
            <a:xfrm>
              <a:off x="365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8" name="Oval 76"/>
            <p:cNvSpPr>
              <a:spLocks noChangeArrowheads="1"/>
            </p:cNvSpPr>
            <p:nvPr/>
          </p:nvSpPr>
          <p:spPr bwMode="auto">
            <a:xfrm>
              <a:off x="394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0" name="Group 77"/>
          <p:cNvGrpSpPr>
            <a:grpSpLocks/>
          </p:cNvGrpSpPr>
          <p:nvPr/>
        </p:nvGrpSpPr>
        <p:grpSpPr bwMode="auto">
          <a:xfrm>
            <a:off x="9596439" y="5702301"/>
            <a:ext cx="560387" cy="169863"/>
            <a:chOff x="5085" y="3592"/>
            <a:chExt cx="353" cy="107"/>
          </a:xfrm>
        </p:grpSpPr>
        <p:sp>
          <p:nvSpPr>
            <p:cNvPr id="78885" name="Freeform 78"/>
            <p:cNvSpPr>
              <a:spLocks noChangeArrowheads="1"/>
            </p:cNvSpPr>
            <p:nvPr/>
          </p:nvSpPr>
          <p:spPr bwMode="auto">
            <a:xfrm>
              <a:off x="5085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6" name="Oval 79"/>
            <p:cNvSpPr>
              <a:spLocks noChangeArrowheads="1"/>
            </p:cNvSpPr>
            <p:nvPr/>
          </p:nvSpPr>
          <p:spPr bwMode="auto">
            <a:xfrm>
              <a:off x="5377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1" name="Group 80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78883" name="Freeform 81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4" name="Oval 82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2" name="Group 83"/>
          <p:cNvGrpSpPr>
            <a:grpSpLocks/>
          </p:cNvGrpSpPr>
          <p:nvPr/>
        </p:nvGrpSpPr>
        <p:grpSpPr bwMode="auto">
          <a:xfrm>
            <a:off x="4605339" y="5702301"/>
            <a:ext cx="560387" cy="169863"/>
            <a:chOff x="1941" y="3592"/>
            <a:chExt cx="353" cy="107"/>
          </a:xfrm>
        </p:grpSpPr>
        <p:sp>
          <p:nvSpPr>
            <p:cNvPr id="78881" name="Freeform 84"/>
            <p:cNvSpPr>
              <a:spLocks noChangeArrowheads="1"/>
            </p:cNvSpPr>
            <p:nvPr/>
          </p:nvSpPr>
          <p:spPr bwMode="auto">
            <a:xfrm>
              <a:off x="194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2" name="Oval 85"/>
            <p:cNvSpPr>
              <a:spLocks noChangeArrowheads="1"/>
            </p:cNvSpPr>
            <p:nvPr/>
          </p:nvSpPr>
          <p:spPr bwMode="auto">
            <a:xfrm>
              <a:off x="223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78873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8874" name="Group 87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78879" name="Freeform 88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0" name="Oval 89"/>
            <p:cNvSpPr>
              <a:spLocks noChangeArrowheads="1"/>
            </p:cNvSpPr>
            <p:nvPr/>
          </p:nvSpPr>
          <p:spPr bwMode="auto">
            <a:xfrm>
              <a:off x="1376" y="317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5" name="Group 90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78877" name="Freeform 91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78" name="Oval 92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8876" name="Text Box 93"/>
          <p:cNvSpPr txBox="1">
            <a:spLocks noChangeArrowheads="1"/>
          </p:cNvSpPr>
          <p:nvPr/>
        </p:nvSpPr>
        <p:spPr bwMode="auto">
          <a:xfrm>
            <a:off x="2424114" y="166688"/>
            <a:ext cx="7559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l-GR" altLang="en-US" sz="2800" b="1" dirty="0">
                <a:solidFill>
                  <a:srgbClr val="0000FF"/>
                </a:solidFill>
              </a:rPr>
              <a:t>Συντελεστής συλληψιμότητας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4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166939" y="714376"/>
            <a:ext cx="8250237" cy="384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Έτσι, στο πρώτο μας παράδειγμα, </a:t>
            </a:r>
            <a:r>
              <a:rPr lang="el-GR" altLang="en-US" sz="1800">
                <a:solidFill>
                  <a:srgbClr val="262626"/>
                </a:solidFill>
              </a:rPr>
              <a:t>ο</a:t>
            </a:r>
            <a:r>
              <a:rPr lang="en-US" altLang="en-US" sz="1800">
                <a:solidFill>
                  <a:srgbClr val="262626"/>
                </a:solidFill>
              </a:rPr>
              <a:t> </a:t>
            </a:r>
            <a:r>
              <a:rPr lang="el-GR" altLang="en-US" sz="1800">
                <a:solidFill>
                  <a:srgbClr val="262626"/>
                </a:solidFill>
              </a:rPr>
              <a:t>συντελεστής συλληψιμότητας</a:t>
            </a:r>
            <a:r>
              <a:rPr lang="en-US" altLang="en-US" sz="1800">
                <a:solidFill>
                  <a:srgbClr val="262626"/>
                </a:solidFill>
              </a:rPr>
              <a:t> (αναλογία αποθέματος που αλιεύονται</a:t>
            </a:r>
            <a:r>
              <a:rPr lang="el-GR" altLang="en-US" sz="1800">
                <a:solidFill>
                  <a:srgbClr val="262626"/>
                </a:solidFill>
              </a:rPr>
              <a:t> ανά μονάδα αλ. προσπάθειας)</a:t>
            </a:r>
            <a:r>
              <a:rPr lang="en-US" altLang="en-US" sz="1800">
                <a:solidFill>
                  <a:srgbClr val="262626"/>
                </a:solidFill>
              </a:rPr>
              <a:t> ήταν: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q = C / EB = 2 / (35 * 10) = 0.0057 = </a:t>
            </a:r>
            <a:r>
              <a:rPr lang="el-GR" altLang="en-US" sz="1800">
                <a:solidFill>
                  <a:srgbClr val="262626"/>
                </a:solidFill>
              </a:rPr>
              <a:t>από </a:t>
            </a:r>
            <a:r>
              <a:rPr lang="en-US" altLang="en-US" sz="1800">
                <a:solidFill>
                  <a:srgbClr val="262626"/>
                </a:solidFill>
              </a:rPr>
              <a:t>κάθε </a:t>
            </a:r>
            <a:r>
              <a:rPr lang="el-GR" altLang="en-US" sz="1800">
                <a:solidFill>
                  <a:srgbClr val="262626"/>
                </a:solidFill>
              </a:rPr>
              <a:t>άγκιστρο </a:t>
            </a:r>
            <a:r>
              <a:rPr lang="en-US" altLang="en-US" sz="1800">
                <a:solidFill>
                  <a:srgbClr val="262626"/>
                </a:solidFill>
              </a:rPr>
              <a:t>αλιεύ</a:t>
            </a:r>
            <a:r>
              <a:rPr lang="el-GR" altLang="en-US" sz="1800">
                <a:solidFill>
                  <a:srgbClr val="262626"/>
                </a:solidFill>
              </a:rPr>
              <a:t>ε</a:t>
            </a:r>
            <a:r>
              <a:rPr lang="en-US" altLang="en-US" sz="1800">
                <a:solidFill>
                  <a:srgbClr val="262626"/>
                </a:solidFill>
              </a:rPr>
              <a:t>ται </a:t>
            </a:r>
            <a:r>
              <a:rPr lang="el-GR" altLang="en-US" sz="1800">
                <a:solidFill>
                  <a:srgbClr val="262626"/>
                </a:solidFill>
              </a:rPr>
              <a:t>το </a:t>
            </a:r>
            <a:r>
              <a:rPr lang="en-US" altLang="en-US" sz="1800" b="1">
                <a:solidFill>
                  <a:srgbClr val="262626"/>
                </a:solidFill>
              </a:rPr>
              <a:t>0,57% </a:t>
            </a:r>
            <a:r>
              <a:rPr lang="en-US" altLang="en-US" sz="1800">
                <a:solidFill>
                  <a:srgbClr val="262626"/>
                </a:solidFill>
              </a:rPr>
              <a:t>του αποθέματος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Στο δεύτερο παράδειγμα μας, η βιομάζα </a:t>
            </a:r>
            <a:r>
              <a:rPr lang="en-US" altLang="en-US" sz="1800" u="sng">
                <a:solidFill>
                  <a:srgbClr val="262626"/>
                </a:solidFill>
              </a:rPr>
              <a:t>διπλασιάστηκε</a:t>
            </a:r>
            <a:r>
              <a:rPr lang="en-US" altLang="en-US" sz="1800">
                <a:solidFill>
                  <a:srgbClr val="262626"/>
                </a:solidFill>
              </a:rPr>
              <a:t>, και </a:t>
            </a:r>
            <a:r>
              <a:rPr lang="el-GR" altLang="en-US" sz="1800">
                <a:solidFill>
                  <a:srgbClr val="262626"/>
                </a:solidFill>
              </a:rPr>
              <a:t>ο συντελεστής συλληψιμότητας</a:t>
            </a:r>
            <a:r>
              <a:rPr lang="en-US" altLang="en-US" sz="1800">
                <a:solidFill>
                  <a:srgbClr val="262626"/>
                </a:solidFill>
              </a:rPr>
              <a:t> ήταν: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q = C / EB = 4 / (35 * 20) = 0.0057 = </a:t>
            </a:r>
            <a:r>
              <a:rPr lang="el-GR" altLang="en-US" sz="1800">
                <a:solidFill>
                  <a:srgbClr val="262626"/>
                </a:solidFill>
              </a:rPr>
              <a:t>από </a:t>
            </a:r>
            <a:r>
              <a:rPr lang="en-US" altLang="en-US" sz="1800">
                <a:solidFill>
                  <a:srgbClr val="262626"/>
                </a:solidFill>
              </a:rPr>
              <a:t>κάθε </a:t>
            </a:r>
            <a:r>
              <a:rPr lang="el-GR" altLang="en-US" sz="1800">
                <a:solidFill>
                  <a:srgbClr val="262626"/>
                </a:solidFill>
              </a:rPr>
              <a:t>άγκιστρο </a:t>
            </a:r>
            <a:r>
              <a:rPr lang="en-US" altLang="en-US" sz="1800">
                <a:solidFill>
                  <a:srgbClr val="262626"/>
                </a:solidFill>
              </a:rPr>
              <a:t>αλιεύ</a:t>
            </a:r>
            <a:r>
              <a:rPr lang="el-GR" altLang="en-US" sz="1800">
                <a:solidFill>
                  <a:srgbClr val="262626"/>
                </a:solidFill>
              </a:rPr>
              <a:t>ε</a:t>
            </a:r>
            <a:r>
              <a:rPr lang="en-US" altLang="en-US" sz="1800">
                <a:solidFill>
                  <a:srgbClr val="262626"/>
                </a:solidFill>
              </a:rPr>
              <a:t>ται </a:t>
            </a:r>
            <a:r>
              <a:rPr lang="el-GR" altLang="en-US" sz="1800">
                <a:solidFill>
                  <a:srgbClr val="262626"/>
                </a:solidFill>
              </a:rPr>
              <a:t>το </a:t>
            </a:r>
            <a:r>
              <a:rPr lang="en-US" altLang="en-US" sz="1800" b="1">
                <a:solidFill>
                  <a:srgbClr val="262626"/>
                </a:solidFill>
              </a:rPr>
              <a:t>0,57% </a:t>
            </a:r>
            <a:r>
              <a:rPr lang="en-US" altLang="en-US" sz="1800">
                <a:solidFill>
                  <a:srgbClr val="262626"/>
                </a:solidFill>
              </a:rPr>
              <a:t>του αποθέματος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l-GR" altLang="en-US" sz="1800" b="1">
                <a:solidFill>
                  <a:srgbClr val="262626"/>
                </a:solidFill>
              </a:rPr>
              <a:t>Άρα</a:t>
            </a:r>
            <a:r>
              <a:rPr lang="en-US" altLang="en-US" sz="1800" b="1">
                <a:solidFill>
                  <a:srgbClr val="262626"/>
                </a:solidFill>
              </a:rPr>
              <a:t>,</a:t>
            </a:r>
            <a:r>
              <a:rPr lang="el-GR" altLang="en-US" sz="1800" b="1">
                <a:solidFill>
                  <a:srgbClr val="262626"/>
                </a:solidFill>
              </a:rPr>
              <a:t> αν η</a:t>
            </a:r>
            <a:r>
              <a:rPr lang="en-US" altLang="en-US" sz="1800" b="1">
                <a:solidFill>
                  <a:srgbClr val="262626"/>
                </a:solidFill>
              </a:rPr>
              <a:t> βιομάζα διπλασιαστεί, </a:t>
            </a:r>
            <a:r>
              <a:rPr lang="el-GR" altLang="en-US" sz="1800" b="1">
                <a:solidFill>
                  <a:srgbClr val="262626"/>
                </a:solidFill>
              </a:rPr>
              <a:t>διπλασιάζεται το </a:t>
            </a:r>
            <a:r>
              <a:rPr lang="en-US" altLang="en-US" sz="1800" b="1">
                <a:solidFill>
                  <a:srgbClr val="262626"/>
                </a:solidFill>
              </a:rPr>
              <a:t>ποσοστ</a:t>
            </a:r>
            <a:r>
              <a:rPr lang="el-GR" altLang="en-US" sz="1800" b="1">
                <a:solidFill>
                  <a:srgbClr val="262626"/>
                </a:solidFill>
              </a:rPr>
              <a:t>ο</a:t>
            </a:r>
            <a:r>
              <a:rPr lang="en-US" altLang="en-US" sz="1800" b="1">
                <a:solidFill>
                  <a:srgbClr val="262626"/>
                </a:solidFill>
              </a:rPr>
              <a:t> αλιευμάτων, αλλά </a:t>
            </a:r>
            <a:r>
              <a:rPr lang="el-GR" altLang="en-US" sz="1800" b="1">
                <a:solidFill>
                  <a:srgbClr val="262626"/>
                </a:solidFill>
              </a:rPr>
              <a:t>ο συντελεστής συλληψιμότητας</a:t>
            </a:r>
            <a:r>
              <a:rPr lang="en-US" altLang="en-US" sz="1800" b="1">
                <a:solidFill>
                  <a:srgbClr val="262626"/>
                </a:solidFill>
              </a:rPr>
              <a:t> παρέμενε</a:t>
            </a:r>
            <a:r>
              <a:rPr lang="el-GR" altLang="en-US" sz="1800" b="1">
                <a:solidFill>
                  <a:srgbClr val="262626"/>
                </a:solidFill>
              </a:rPr>
              <a:t>ι</a:t>
            </a:r>
            <a:r>
              <a:rPr lang="en-US" altLang="en-US" sz="1800" b="1">
                <a:solidFill>
                  <a:srgbClr val="262626"/>
                </a:solidFill>
              </a:rPr>
              <a:t> </a:t>
            </a:r>
            <a:r>
              <a:rPr lang="el-GR" altLang="en-US" sz="1800" b="1">
                <a:solidFill>
                  <a:srgbClr val="262626"/>
                </a:solidFill>
              </a:rPr>
              <a:t>σταθερός</a:t>
            </a:r>
            <a:r>
              <a:rPr lang="en-US" altLang="en-US" sz="1800" b="1">
                <a:solidFill>
                  <a:srgbClr val="262626"/>
                </a:solidFill>
              </a:rPr>
              <a:t>!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endParaRPr lang="en-US" altLang="en-US" sz="1800">
              <a:solidFill>
                <a:srgbClr val="262626"/>
              </a:solidFill>
            </a:endParaRPr>
          </a:p>
        </p:txBody>
      </p:sp>
      <p:sp>
        <p:nvSpPr>
          <p:cNvPr id="80899" name="Text Box 93"/>
          <p:cNvSpPr txBox="1">
            <a:spLocks noChangeArrowheads="1"/>
          </p:cNvSpPr>
          <p:nvPr/>
        </p:nvSpPr>
        <p:spPr bwMode="auto">
          <a:xfrm>
            <a:off x="2424114" y="115888"/>
            <a:ext cx="7559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l-GR" altLang="en-US" sz="2800" b="1" dirty="0">
                <a:solidFill>
                  <a:srgbClr val="0000FF"/>
                </a:solidFill>
              </a:rPr>
              <a:t>Συντελεστής συλληψιμότητας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  <p:grpSp>
        <p:nvGrpSpPr>
          <p:cNvPr id="80900" name="Group 122"/>
          <p:cNvGrpSpPr>
            <a:grpSpLocks/>
          </p:cNvGrpSpPr>
          <p:nvPr/>
        </p:nvGrpSpPr>
        <p:grpSpPr bwMode="auto">
          <a:xfrm>
            <a:off x="2495551" y="4221163"/>
            <a:ext cx="5864225" cy="2449512"/>
            <a:chOff x="571500" y="2609850"/>
            <a:chExt cx="8208963" cy="4060825"/>
          </a:xfrm>
        </p:grpSpPr>
        <p:sp>
          <p:nvSpPr>
            <p:cNvPr id="80901" name="Oval 4"/>
            <p:cNvSpPr>
              <a:spLocks noChangeArrowheads="1"/>
            </p:cNvSpPr>
            <p:nvPr/>
          </p:nvSpPr>
          <p:spPr bwMode="auto">
            <a:xfrm>
              <a:off x="4302125" y="3402013"/>
              <a:ext cx="71438" cy="7302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2" name="Oval 5"/>
            <p:cNvSpPr>
              <a:spLocks noChangeArrowheads="1"/>
            </p:cNvSpPr>
            <p:nvPr/>
          </p:nvSpPr>
          <p:spPr bwMode="auto">
            <a:xfrm>
              <a:off x="5381625" y="3402013"/>
              <a:ext cx="71438" cy="7302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3" name="Oval 6"/>
            <p:cNvSpPr>
              <a:spLocks noChangeArrowheads="1"/>
            </p:cNvSpPr>
            <p:nvPr/>
          </p:nvSpPr>
          <p:spPr bwMode="auto">
            <a:xfrm>
              <a:off x="6462713" y="3402013"/>
              <a:ext cx="71437" cy="7302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4" name="Oval 7"/>
            <p:cNvSpPr>
              <a:spLocks noChangeArrowheads="1"/>
            </p:cNvSpPr>
            <p:nvPr/>
          </p:nvSpPr>
          <p:spPr bwMode="auto">
            <a:xfrm>
              <a:off x="7542213" y="3390900"/>
              <a:ext cx="69850" cy="84138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>
              <a:off x="571500" y="3475038"/>
              <a:ext cx="8208963" cy="1587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2155825" y="2970213"/>
              <a:ext cx="215900" cy="21590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2371725" y="2827338"/>
              <a:ext cx="144463" cy="35877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8" name="Oval 12"/>
            <p:cNvSpPr>
              <a:spLocks noChangeArrowheads="1"/>
            </p:cNvSpPr>
            <p:nvPr/>
          </p:nvSpPr>
          <p:spPr bwMode="auto">
            <a:xfrm>
              <a:off x="2947988" y="3114675"/>
              <a:ext cx="144462" cy="144463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9" name="Freeform 13"/>
            <p:cNvSpPr>
              <a:spLocks noChangeArrowheads="1"/>
            </p:cNvSpPr>
            <p:nvPr/>
          </p:nvSpPr>
          <p:spPr bwMode="auto">
            <a:xfrm>
              <a:off x="1724025" y="3186113"/>
              <a:ext cx="1511300" cy="288925"/>
            </a:xfrm>
            <a:custGeom>
              <a:avLst/>
              <a:gdLst>
                <a:gd name="T0" fmla="*/ 0 w 952"/>
                <a:gd name="T1" fmla="*/ 0 h 182"/>
                <a:gd name="T2" fmla="*/ 2147483646 w 952"/>
                <a:gd name="T3" fmla="*/ 2147483646 h 182"/>
                <a:gd name="T4" fmla="*/ 2147483646 w 952"/>
                <a:gd name="T5" fmla="*/ 2147483646 h 182"/>
                <a:gd name="T6" fmla="*/ 2147483646 w 952"/>
                <a:gd name="T7" fmla="*/ 0 h 182"/>
                <a:gd name="T8" fmla="*/ 0 w 952"/>
                <a:gd name="T9" fmla="*/ 0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2"/>
                <a:gd name="T16" fmla="*/ 0 h 182"/>
                <a:gd name="T17" fmla="*/ 952 w 952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2" h="182">
                  <a:moveTo>
                    <a:pt x="0" y="0"/>
                  </a:moveTo>
                  <a:lnTo>
                    <a:pt x="227" y="182"/>
                  </a:lnTo>
                  <a:lnTo>
                    <a:pt x="816" y="182"/>
                  </a:lnTo>
                  <a:lnTo>
                    <a:pt x="9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 flipV="1">
              <a:off x="2443163" y="2609850"/>
              <a:ext cx="1587" cy="219075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>
              <a:off x="2338388" y="2709863"/>
              <a:ext cx="215900" cy="1587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3019425" y="3114675"/>
              <a:ext cx="217488" cy="71438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>
              <a:off x="3236913" y="3186113"/>
              <a:ext cx="71437" cy="288925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80914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5126038"/>
              <a:ext cx="542925" cy="17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15" name="Group 19"/>
            <p:cNvGrpSpPr>
              <a:grpSpLocks/>
            </p:cNvGrpSpPr>
            <p:nvPr/>
          </p:nvGrpSpPr>
          <p:grpSpPr bwMode="auto">
            <a:xfrm>
              <a:off x="3294063" y="3360738"/>
              <a:ext cx="5326062" cy="1912937"/>
              <a:chOff x="2075" y="2117"/>
              <a:chExt cx="3355" cy="1205"/>
            </a:xfrm>
          </p:grpSpPr>
          <p:grpSp>
            <p:nvGrpSpPr>
              <p:cNvPr id="80967" name="Group 20"/>
              <p:cNvGrpSpPr>
                <a:grpSpLocks/>
              </p:cNvGrpSpPr>
              <p:nvPr/>
            </p:nvGrpSpPr>
            <p:grpSpPr bwMode="auto">
              <a:xfrm>
                <a:off x="2075" y="2188"/>
                <a:ext cx="634" cy="1133"/>
                <a:chOff x="2075" y="2188"/>
                <a:chExt cx="634" cy="1133"/>
              </a:xfrm>
            </p:grpSpPr>
            <p:sp>
              <p:nvSpPr>
                <p:cNvPr id="81008" name="Freeform 21"/>
                <p:cNvSpPr>
                  <a:spLocks noChangeArrowheads="1"/>
                </p:cNvSpPr>
                <p:nvPr/>
              </p:nvSpPr>
              <p:spPr bwMode="auto">
                <a:xfrm>
                  <a:off x="2075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9" name="Line 22"/>
                <p:cNvSpPr>
                  <a:spLocks noChangeShapeType="1"/>
                </p:cNvSpPr>
                <p:nvPr/>
              </p:nvSpPr>
              <p:spPr bwMode="auto">
                <a:xfrm>
                  <a:off x="2092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0" name="Line 23"/>
                <p:cNvSpPr>
                  <a:spLocks noChangeShapeType="1"/>
                </p:cNvSpPr>
                <p:nvPr/>
              </p:nvSpPr>
              <p:spPr bwMode="auto">
                <a:xfrm>
                  <a:off x="2155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1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2" name="Line 25"/>
                <p:cNvSpPr>
                  <a:spLocks noChangeShapeType="1"/>
                </p:cNvSpPr>
                <p:nvPr/>
              </p:nvSpPr>
              <p:spPr bwMode="auto">
                <a:xfrm>
                  <a:off x="2409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3" name="Line 26"/>
                <p:cNvSpPr>
                  <a:spLocks noChangeShapeType="1"/>
                </p:cNvSpPr>
                <p:nvPr/>
              </p:nvSpPr>
              <p:spPr bwMode="auto">
                <a:xfrm>
                  <a:off x="2587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4" name="Line 27"/>
                <p:cNvSpPr>
                  <a:spLocks noChangeShapeType="1"/>
                </p:cNvSpPr>
                <p:nvPr/>
              </p:nvSpPr>
              <p:spPr bwMode="auto">
                <a:xfrm>
                  <a:off x="2664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5" name="Line 28"/>
                <p:cNvSpPr>
                  <a:spLocks noChangeShapeType="1"/>
                </p:cNvSpPr>
                <p:nvPr/>
              </p:nvSpPr>
              <p:spPr bwMode="auto">
                <a:xfrm>
                  <a:off x="2710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68" name="Group 29"/>
              <p:cNvGrpSpPr>
                <a:grpSpLocks/>
              </p:cNvGrpSpPr>
              <p:nvPr/>
            </p:nvGrpSpPr>
            <p:grpSpPr bwMode="auto">
              <a:xfrm>
                <a:off x="2755" y="2188"/>
                <a:ext cx="634" cy="1133"/>
                <a:chOff x="2755" y="2188"/>
                <a:chExt cx="634" cy="1133"/>
              </a:xfrm>
            </p:grpSpPr>
            <p:sp>
              <p:nvSpPr>
                <p:cNvPr id="81000" name="Freeform 30"/>
                <p:cNvSpPr>
                  <a:spLocks noChangeArrowheads="1"/>
                </p:cNvSpPr>
                <p:nvPr/>
              </p:nvSpPr>
              <p:spPr bwMode="auto">
                <a:xfrm>
                  <a:off x="2755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1" name="Line 31"/>
                <p:cNvSpPr>
                  <a:spLocks noChangeShapeType="1"/>
                </p:cNvSpPr>
                <p:nvPr/>
              </p:nvSpPr>
              <p:spPr bwMode="auto">
                <a:xfrm>
                  <a:off x="2772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2" name="Line 32"/>
                <p:cNvSpPr>
                  <a:spLocks noChangeShapeType="1"/>
                </p:cNvSpPr>
                <p:nvPr/>
              </p:nvSpPr>
              <p:spPr bwMode="auto">
                <a:xfrm>
                  <a:off x="2835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3" name="Line 33"/>
                <p:cNvSpPr>
                  <a:spLocks noChangeShapeType="1"/>
                </p:cNvSpPr>
                <p:nvPr/>
              </p:nvSpPr>
              <p:spPr bwMode="auto">
                <a:xfrm>
                  <a:off x="2936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4" name="Line 34"/>
                <p:cNvSpPr>
                  <a:spLocks noChangeShapeType="1"/>
                </p:cNvSpPr>
                <p:nvPr/>
              </p:nvSpPr>
              <p:spPr bwMode="auto">
                <a:xfrm>
                  <a:off x="3089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5" name="Line 35"/>
                <p:cNvSpPr>
                  <a:spLocks noChangeShapeType="1"/>
                </p:cNvSpPr>
                <p:nvPr/>
              </p:nvSpPr>
              <p:spPr bwMode="auto">
                <a:xfrm>
                  <a:off x="3267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6" name="Line 36"/>
                <p:cNvSpPr>
                  <a:spLocks noChangeShapeType="1"/>
                </p:cNvSpPr>
                <p:nvPr/>
              </p:nvSpPr>
              <p:spPr bwMode="auto">
                <a:xfrm>
                  <a:off x="3344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7" name="Line 37"/>
                <p:cNvSpPr>
                  <a:spLocks noChangeShapeType="1"/>
                </p:cNvSpPr>
                <p:nvPr/>
              </p:nvSpPr>
              <p:spPr bwMode="auto">
                <a:xfrm>
                  <a:off x="3390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69" name="Group 38"/>
              <p:cNvGrpSpPr>
                <a:grpSpLocks/>
              </p:cNvGrpSpPr>
              <p:nvPr/>
            </p:nvGrpSpPr>
            <p:grpSpPr bwMode="auto">
              <a:xfrm>
                <a:off x="3435" y="2188"/>
                <a:ext cx="634" cy="1133"/>
                <a:chOff x="3435" y="2188"/>
                <a:chExt cx="634" cy="1133"/>
              </a:xfrm>
            </p:grpSpPr>
            <p:sp>
              <p:nvSpPr>
                <p:cNvPr id="80992" name="Freeform 39"/>
                <p:cNvSpPr>
                  <a:spLocks noChangeArrowheads="1"/>
                </p:cNvSpPr>
                <p:nvPr/>
              </p:nvSpPr>
              <p:spPr bwMode="auto">
                <a:xfrm>
                  <a:off x="3435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3" name="Line 40"/>
                <p:cNvSpPr>
                  <a:spLocks noChangeShapeType="1"/>
                </p:cNvSpPr>
                <p:nvPr/>
              </p:nvSpPr>
              <p:spPr bwMode="auto">
                <a:xfrm>
                  <a:off x="3452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4" name="Line 41"/>
                <p:cNvSpPr>
                  <a:spLocks noChangeShapeType="1"/>
                </p:cNvSpPr>
                <p:nvPr/>
              </p:nvSpPr>
              <p:spPr bwMode="auto">
                <a:xfrm>
                  <a:off x="3515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5" name="Line 42"/>
                <p:cNvSpPr>
                  <a:spLocks noChangeShapeType="1"/>
                </p:cNvSpPr>
                <p:nvPr/>
              </p:nvSpPr>
              <p:spPr bwMode="auto">
                <a:xfrm>
                  <a:off x="3616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6" name="Line 43"/>
                <p:cNvSpPr>
                  <a:spLocks noChangeShapeType="1"/>
                </p:cNvSpPr>
                <p:nvPr/>
              </p:nvSpPr>
              <p:spPr bwMode="auto">
                <a:xfrm>
                  <a:off x="3769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7" name="Line 44"/>
                <p:cNvSpPr>
                  <a:spLocks noChangeShapeType="1"/>
                </p:cNvSpPr>
                <p:nvPr/>
              </p:nvSpPr>
              <p:spPr bwMode="auto">
                <a:xfrm>
                  <a:off x="3947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8" name="Line 45"/>
                <p:cNvSpPr>
                  <a:spLocks noChangeShapeType="1"/>
                </p:cNvSpPr>
                <p:nvPr/>
              </p:nvSpPr>
              <p:spPr bwMode="auto">
                <a:xfrm>
                  <a:off x="4024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9" name="Line 46"/>
                <p:cNvSpPr>
                  <a:spLocks noChangeShapeType="1"/>
                </p:cNvSpPr>
                <p:nvPr/>
              </p:nvSpPr>
              <p:spPr bwMode="auto">
                <a:xfrm>
                  <a:off x="4070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70" name="Group 47"/>
              <p:cNvGrpSpPr>
                <a:grpSpLocks/>
              </p:cNvGrpSpPr>
              <p:nvPr/>
            </p:nvGrpSpPr>
            <p:grpSpPr bwMode="auto">
              <a:xfrm>
                <a:off x="4116" y="2188"/>
                <a:ext cx="634" cy="1133"/>
                <a:chOff x="4116" y="2188"/>
                <a:chExt cx="634" cy="1133"/>
              </a:xfrm>
            </p:grpSpPr>
            <p:sp>
              <p:nvSpPr>
                <p:cNvPr id="80984" name="Freeform 48"/>
                <p:cNvSpPr>
                  <a:spLocks noChangeArrowheads="1"/>
                </p:cNvSpPr>
                <p:nvPr/>
              </p:nvSpPr>
              <p:spPr bwMode="auto">
                <a:xfrm>
                  <a:off x="4116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5" name="Line 49"/>
                <p:cNvSpPr>
                  <a:spLocks noChangeShapeType="1"/>
                </p:cNvSpPr>
                <p:nvPr/>
              </p:nvSpPr>
              <p:spPr bwMode="auto">
                <a:xfrm>
                  <a:off x="4133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6" name="Line 50"/>
                <p:cNvSpPr>
                  <a:spLocks noChangeShapeType="1"/>
                </p:cNvSpPr>
                <p:nvPr/>
              </p:nvSpPr>
              <p:spPr bwMode="auto">
                <a:xfrm>
                  <a:off x="4196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7" name="Line 51"/>
                <p:cNvSpPr>
                  <a:spLocks noChangeShapeType="1"/>
                </p:cNvSpPr>
                <p:nvPr/>
              </p:nvSpPr>
              <p:spPr bwMode="auto">
                <a:xfrm>
                  <a:off x="4297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8" name="Line 52"/>
                <p:cNvSpPr>
                  <a:spLocks noChangeShapeType="1"/>
                </p:cNvSpPr>
                <p:nvPr/>
              </p:nvSpPr>
              <p:spPr bwMode="auto">
                <a:xfrm>
                  <a:off x="4450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9" name="Line 53"/>
                <p:cNvSpPr>
                  <a:spLocks noChangeShapeType="1"/>
                </p:cNvSpPr>
                <p:nvPr/>
              </p:nvSpPr>
              <p:spPr bwMode="auto">
                <a:xfrm>
                  <a:off x="4628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0" name="Line 54"/>
                <p:cNvSpPr>
                  <a:spLocks noChangeShapeType="1"/>
                </p:cNvSpPr>
                <p:nvPr/>
              </p:nvSpPr>
              <p:spPr bwMode="auto">
                <a:xfrm>
                  <a:off x="4705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1" name="Line 55"/>
                <p:cNvSpPr>
                  <a:spLocks noChangeShapeType="1"/>
                </p:cNvSpPr>
                <p:nvPr/>
              </p:nvSpPr>
              <p:spPr bwMode="auto">
                <a:xfrm>
                  <a:off x="4751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71" name="Group 56"/>
              <p:cNvGrpSpPr>
                <a:grpSpLocks/>
              </p:cNvGrpSpPr>
              <p:nvPr/>
            </p:nvGrpSpPr>
            <p:grpSpPr bwMode="auto">
              <a:xfrm>
                <a:off x="4796" y="2188"/>
                <a:ext cx="634" cy="1133"/>
                <a:chOff x="4796" y="2188"/>
                <a:chExt cx="634" cy="1133"/>
              </a:xfrm>
            </p:grpSpPr>
            <p:sp>
              <p:nvSpPr>
                <p:cNvPr id="80976" name="Freeform 57"/>
                <p:cNvSpPr>
                  <a:spLocks noChangeArrowheads="1"/>
                </p:cNvSpPr>
                <p:nvPr/>
              </p:nvSpPr>
              <p:spPr bwMode="auto">
                <a:xfrm>
                  <a:off x="4796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77" name="Line 58"/>
                <p:cNvSpPr>
                  <a:spLocks noChangeShapeType="1"/>
                </p:cNvSpPr>
                <p:nvPr/>
              </p:nvSpPr>
              <p:spPr bwMode="auto">
                <a:xfrm>
                  <a:off x="4813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78" name="Line 59"/>
                <p:cNvSpPr>
                  <a:spLocks noChangeShapeType="1"/>
                </p:cNvSpPr>
                <p:nvPr/>
              </p:nvSpPr>
              <p:spPr bwMode="auto">
                <a:xfrm>
                  <a:off x="4876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79" name="Line 60"/>
                <p:cNvSpPr>
                  <a:spLocks noChangeShapeType="1"/>
                </p:cNvSpPr>
                <p:nvPr/>
              </p:nvSpPr>
              <p:spPr bwMode="auto">
                <a:xfrm>
                  <a:off x="4977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0" name="Line 61"/>
                <p:cNvSpPr>
                  <a:spLocks noChangeShapeType="1"/>
                </p:cNvSpPr>
                <p:nvPr/>
              </p:nvSpPr>
              <p:spPr bwMode="auto">
                <a:xfrm>
                  <a:off x="5130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1" name="Line 62"/>
                <p:cNvSpPr>
                  <a:spLocks noChangeShapeType="1"/>
                </p:cNvSpPr>
                <p:nvPr/>
              </p:nvSpPr>
              <p:spPr bwMode="auto">
                <a:xfrm>
                  <a:off x="5308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2" name="Line 63"/>
                <p:cNvSpPr>
                  <a:spLocks noChangeShapeType="1"/>
                </p:cNvSpPr>
                <p:nvPr/>
              </p:nvSpPr>
              <p:spPr bwMode="auto">
                <a:xfrm>
                  <a:off x="5385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3" name="Line 64"/>
                <p:cNvSpPr>
                  <a:spLocks noChangeShapeType="1"/>
                </p:cNvSpPr>
                <p:nvPr/>
              </p:nvSpPr>
              <p:spPr bwMode="auto">
                <a:xfrm>
                  <a:off x="5431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0972" name="Oval 65"/>
              <p:cNvSpPr>
                <a:spLocks noChangeArrowheads="1"/>
              </p:cNvSpPr>
              <p:nvPr/>
            </p:nvSpPr>
            <p:spPr bwMode="auto">
              <a:xfrm>
                <a:off x="2710" y="2126"/>
                <a:ext cx="44" cy="61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73" name="Oval 66"/>
              <p:cNvSpPr>
                <a:spLocks noChangeArrowheads="1"/>
              </p:cNvSpPr>
              <p:nvPr/>
            </p:nvSpPr>
            <p:spPr bwMode="auto">
              <a:xfrm>
                <a:off x="3390" y="2126"/>
                <a:ext cx="44" cy="61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74" name="Oval 67"/>
              <p:cNvSpPr>
                <a:spLocks noChangeArrowheads="1"/>
              </p:cNvSpPr>
              <p:nvPr/>
            </p:nvSpPr>
            <p:spPr bwMode="auto">
              <a:xfrm>
                <a:off x="4071" y="2126"/>
                <a:ext cx="44" cy="61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75" name="Oval 68"/>
              <p:cNvSpPr>
                <a:spLocks noChangeArrowheads="1"/>
              </p:cNvSpPr>
              <p:nvPr/>
            </p:nvSpPr>
            <p:spPr bwMode="auto">
              <a:xfrm>
                <a:off x="4751" y="2117"/>
                <a:ext cx="43" cy="70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6" name="Group 69"/>
            <p:cNvGrpSpPr>
              <a:grpSpLocks/>
            </p:cNvGrpSpPr>
            <p:nvPr/>
          </p:nvGrpSpPr>
          <p:grpSpPr bwMode="auto">
            <a:xfrm>
              <a:off x="4398963" y="6416675"/>
              <a:ext cx="560387" cy="169863"/>
              <a:chOff x="2771" y="4042"/>
              <a:chExt cx="353" cy="107"/>
            </a:xfrm>
          </p:grpSpPr>
          <p:sp>
            <p:nvSpPr>
              <p:cNvPr id="80965" name="Freeform 70"/>
              <p:cNvSpPr>
                <a:spLocks noChangeArrowheads="1"/>
              </p:cNvSpPr>
              <p:nvPr/>
            </p:nvSpPr>
            <p:spPr bwMode="auto">
              <a:xfrm>
                <a:off x="2771" y="4042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6" name="Oval 71"/>
              <p:cNvSpPr>
                <a:spLocks noChangeArrowheads="1"/>
              </p:cNvSpPr>
              <p:nvPr/>
            </p:nvSpPr>
            <p:spPr bwMode="auto">
              <a:xfrm>
                <a:off x="3063" y="4070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7" name="Group 72"/>
            <p:cNvGrpSpPr>
              <a:grpSpLocks/>
            </p:cNvGrpSpPr>
            <p:nvPr/>
          </p:nvGrpSpPr>
          <p:grpSpPr bwMode="auto">
            <a:xfrm>
              <a:off x="6970713" y="6416675"/>
              <a:ext cx="560387" cy="169863"/>
              <a:chOff x="4391" y="4042"/>
              <a:chExt cx="353" cy="107"/>
            </a:xfrm>
          </p:grpSpPr>
          <p:sp>
            <p:nvSpPr>
              <p:cNvPr id="80963" name="Freeform 73"/>
              <p:cNvSpPr>
                <a:spLocks noChangeArrowheads="1"/>
              </p:cNvSpPr>
              <p:nvPr/>
            </p:nvSpPr>
            <p:spPr bwMode="auto">
              <a:xfrm>
                <a:off x="4391" y="4042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4" name="Oval 74"/>
              <p:cNvSpPr>
                <a:spLocks noChangeArrowheads="1"/>
              </p:cNvSpPr>
              <p:nvPr/>
            </p:nvSpPr>
            <p:spPr bwMode="auto">
              <a:xfrm>
                <a:off x="4683" y="4070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8" name="Group 75"/>
            <p:cNvGrpSpPr>
              <a:grpSpLocks/>
            </p:cNvGrpSpPr>
            <p:nvPr/>
          </p:nvGrpSpPr>
          <p:grpSpPr bwMode="auto">
            <a:xfrm>
              <a:off x="5827713" y="5773738"/>
              <a:ext cx="560387" cy="169862"/>
              <a:chOff x="3671" y="3637"/>
              <a:chExt cx="353" cy="107"/>
            </a:xfrm>
          </p:grpSpPr>
          <p:sp>
            <p:nvSpPr>
              <p:cNvPr id="80961" name="Freeform 76"/>
              <p:cNvSpPr>
                <a:spLocks noChangeArrowheads="1"/>
              </p:cNvSpPr>
              <p:nvPr/>
            </p:nvSpPr>
            <p:spPr bwMode="auto">
              <a:xfrm>
                <a:off x="3671" y="3637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2" name="Oval 77"/>
              <p:cNvSpPr>
                <a:spLocks noChangeArrowheads="1"/>
              </p:cNvSpPr>
              <p:nvPr/>
            </p:nvSpPr>
            <p:spPr bwMode="auto">
              <a:xfrm>
                <a:off x="3963" y="3665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9" name="Group 78"/>
            <p:cNvGrpSpPr>
              <a:grpSpLocks/>
            </p:cNvGrpSpPr>
            <p:nvPr/>
          </p:nvGrpSpPr>
          <p:grpSpPr bwMode="auto">
            <a:xfrm>
              <a:off x="8104188" y="5773738"/>
              <a:ext cx="560387" cy="169862"/>
              <a:chOff x="5105" y="3637"/>
              <a:chExt cx="353" cy="107"/>
            </a:xfrm>
          </p:grpSpPr>
          <p:sp>
            <p:nvSpPr>
              <p:cNvPr id="80959" name="Freeform 79"/>
              <p:cNvSpPr>
                <a:spLocks noChangeArrowheads="1"/>
              </p:cNvSpPr>
              <p:nvPr/>
            </p:nvSpPr>
            <p:spPr bwMode="auto">
              <a:xfrm>
                <a:off x="5105" y="3637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0" name="Oval 80"/>
              <p:cNvSpPr>
                <a:spLocks noChangeArrowheads="1"/>
              </p:cNvSpPr>
              <p:nvPr/>
            </p:nvSpPr>
            <p:spPr bwMode="auto">
              <a:xfrm>
                <a:off x="5397" y="3665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0" name="Group 81"/>
            <p:cNvGrpSpPr>
              <a:grpSpLocks/>
            </p:cNvGrpSpPr>
            <p:nvPr/>
          </p:nvGrpSpPr>
          <p:grpSpPr bwMode="auto">
            <a:xfrm>
              <a:off x="1755775" y="6416675"/>
              <a:ext cx="560388" cy="169863"/>
              <a:chOff x="1106" y="4042"/>
              <a:chExt cx="353" cy="107"/>
            </a:xfrm>
          </p:grpSpPr>
          <p:sp>
            <p:nvSpPr>
              <p:cNvPr id="80957" name="Freeform 82"/>
              <p:cNvSpPr>
                <a:spLocks noChangeArrowheads="1"/>
              </p:cNvSpPr>
              <p:nvPr/>
            </p:nvSpPr>
            <p:spPr bwMode="auto">
              <a:xfrm>
                <a:off x="1106" y="4042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8" name="Oval 83"/>
              <p:cNvSpPr>
                <a:spLocks noChangeArrowheads="1"/>
              </p:cNvSpPr>
              <p:nvPr/>
            </p:nvSpPr>
            <p:spPr bwMode="auto">
              <a:xfrm>
                <a:off x="1398" y="4070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1" name="Group 84"/>
            <p:cNvGrpSpPr>
              <a:grpSpLocks/>
            </p:cNvGrpSpPr>
            <p:nvPr/>
          </p:nvGrpSpPr>
          <p:grpSpPr bwMode="auto">
            <a:xfrm>
              <a:off x="3113088" y="5773738"/>
              <a:ext cx="560387" cy="169862"/>
              <a:chOff x="1961" y="3637"/>
              <a:chExt cx="353" cy="107"/>
            </a:xfrm>
          </p:grpSpPr>
          <p:sp>
            <p:nvSpPr>
              <p:cNvPr id="80955" name="Freeform 85"/>
              <p:cNvSpPr>
                <a:spLocks noChangeArrowheads="1"/>
              </p:cNvSpPr>
              <p:nvPr/>
            </p:nvSpPr>
            <p:spPr bwMode="auto">
              <a:xfrm>
                <a:off x="1961" y="3637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6" name="Oval 86"/>
              <p:cNvSpPr>
                <a:spLocks noChangeArrowheads="1"/>
              </p:cNvSpPr>
              <p:nvPr/>
            </p:nvSpPr>
            <p:spPr bwMode="auto">
              <a:xfrm>
                <a:off x="2253" y="3665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0922" name="Picture 8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213" y="5053013"/>
              <a:ext cx="547687" cy="17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23" name="Group 88"/>
            <p:cNvGrpSpPr>
              <a:grpSpLocks/>
            </p:cNvGrpSpPr>
            <p:nvPr/>
          </p:nvGrpSpPr>
          <p:grpSpPr bwMode="auto">
            <a:xfrm>
              <a:off x="1755775" y="5059363"/>
              <a:ext cx="557213" cy="169862"/>
              <a:chOff x="1106" y="3187"/>
              <a:chExt cx="351" cy="107"/>
            </a:xfrm>
          </p:grpSpPr>
          <p:sp>
            <p:nvSpPr>
              <p:cNvPr id="80953" name="Freeform 89"/>
              <p:cNvSpPr>
                <a:spLocks noChangeArrowheads="1"/>
              </p:cNvSpPr>
              <p:nvPr/>
            </p:nvSpPr>
            <p:spPr bwMode="auto">
              <a:xfrm>
                <a:off x="1106" y="3187"/>
                <a:ext cx="351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5 w 640"/>
                  <a:gd name="T5" fmla="*/ 0 h 216"/>
                  <a:gd name="T6" fmla="*/ 12 w 640"/>
                  <a:gd name="T7" fmla="*/ 0 h 216"/>
                  <a:gd name="T8" fmla="*/ 17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4" name="Oval 90"/>
              <p:cNvSpPr>
                <a:spLocks noChangeArrowheads="1"/>
              </p:cNvSpPr>
              <p:nvPr/>
            </p:nvSpPr>
            <p:spPr bwMode="auto">
              <a:xfrm>
                <a:off x="1396" y="3215"/>
                <a:ext cx="25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4" name="Group 91"/>
            <p:cNvGrpSpPr>
              <a:grpSpLocks/>
            </p:cNvGrpSpPr>
            <p:nvPr/>
          </p:nvGrpSpPr>
          <p:grpSpPr bwMode="auto">
            <a:xfrm>
              <a:off x="603250" y="6143625"/>
              <a:ext cx="560388" cy="169863"/>
              <a:chOff x="380" y="3870"/>
              <a:chExt cx="353" cy="107"/>
            </a:xfrm>
          </p:grpSpPr>
          <p:sp>
            <p:nvSpPr>
              <p:cNvPr id="80951" name="Freeform 92"/>
              <p:cNvSpPr>
                <a:spLocks noChangeArrowheads="1"/>
              </p:cNvSpPr>
              <p:nvPr/>
            </p:nvSpPr>
            <p:spPr bwMode="auto">
              <a:xfrm>
                <a:off x="380" y="387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2" name="Oval 93"/>
              <p:cNvSpPr>
                <a:spLocks noChangeArrowheads="1"/>
              </p:cNvSpPr>
              <p:nvPr/>
            </p:nvSpPr>
            <p:spPr bwMode="auto">
              <a:xfrm>
                <a:off x="672" y="389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0925" name="Picture 9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4688" y="5205413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26" name="Group 95"/>
            <p:cNvGrpSpPr>
              <a:grpSpLocks/>
            </p:cNvGrpSpPr>
            <p:nvPr/>
          </p:nvGrpSpPr>
          <p:grpSpPr bwMode="auto">
            <a:xfrm>
              <a:off x="5746750" y="6500813"/>
              <a:ext cx="560388" cy="169862"/>
              <a:chOff x="3620" y="4095"/>
              <a:chExt cx="353" cy="107"/>
            </a:xfrm>
          </p:grpSpPr>
          <p:sp>
            <p:nvSpPr>
              <p:cNvPr id="80949" name="Freeform 96"/>
              <p:cNvSpPr>
                <a:spLocks noChangeArrowheads="1"/>
              </p:cNvSpPr>
              <p:nvPr/>
            </p:nvSpPr>
            <p:spPr bwMode="auto">
              <a:xfrm>
                <a:off x="3620" y="409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0" name="Oval 97"/>
              <p:cNvSpPr>
                <a:spLocks noChangeArrowheads="1"/>
              </p:cNvSpPr>
              <p:nvPr/>
            </p:nvSpPr>
            <p:spPr bwMode="auto">
              <a:xfrm>
                <a:off x="3912" y="412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7" name="Group 98"/>
            <p:cNvGrpSpPr>
              <a:grpSpLocks/>
            </p:cNvGrpSpPr>
            <p:nvPr/>
          </p:nvGrpSpPr>
          <p:grpSpPr bwMode="auto">
            <a:xfrm>
              <a:off x="8104188" y="6500813"/>
              <a:ext cx="560387" cy="169862"/>
              <a:chOff x="5105" y="4095"/>
              <a:chExt cx="353" cy="107"/>
            </a:xfrm>
          </p:grpSpPr>
          <p:sp>
            <p:nvSpPr>
              <p:cNvPr id="80947" name="Freeform 99"/>
              <p:cNvSpPr>
                <a:spLocks noChangeArrowheads="1"/>
              </p:cNvSpPr>
              <p:nvPr/>
            </p:nvSpPr>
            <p:spPr bwMode="auto">
              <a:xfrm>
                <a:off x="5105" y="409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8" name="Oval 100"/>
              <p:cNvSpPr>
                <a:spLocks noChangeArrowheads="1"/>
              </p:cNvSpPr>
              <p:nvPr/>
            </p:nvSpPr>
            <p:spPr bwMode="auto">
              <a:xfrm>
                <a:off x="5397" y="412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8" name="Group 101"/>
            <p:cNvGrpSpPr>
              <a:grpSpLocks/>
            </p:cNvGrpSpPr>
            <p:nvPr/>
          </p:nvGrpSpPr>
          <p:grpSpPr bwMode="auto">
            <a:xfrm>
              <a:off x="7175500" y="5857875"/>
              <a:ext cx="560388" cy="169863"/>
              <a:chOff x="4520" y="3690"/>
              <a:chExt cx="353" cy="107"/>
            </a:xfrm>
          </p:grpSpPr>
          <p:sp>
            <p:nvSpPr>
              <p:cNvPr id="80945" name="Freeform 102"/>
              <p:cNvSpPr>
                <a:spLocks noChangeArrowheads="1"/>
              </p:cNvSpPr>
              <p:nvPr/>
            </p:nvSpPr>
            <p:spPr bwMode="auto">
              <a:xfrm>
                <a:off x="4520" y="369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6" name="Oval 103"/>
              <p:cNvSpPr>
                <a:spLocks noChangeArrowheads="1"/>
              </p:cNvSpPr>
              <p:nvPr/>
            </p:nvSpPr>
            <p:spPr bwMode="auto">
              <a:xfrm>
                <a:off x="4812" y="371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9" name="Group 104"/>
            <p:cNvGrpSpPr>
              <a:grpSpLocks/>
            </p:cNvGrpSpPr>
            <p:nvPr/>
          </p:nvGrpSpPr>
          <p:grpSpPr bwMode="auto">
            <a:xfrm>
              <a:off x="603250" y="5429250"/>
              <a:ext cx="560388" cy="169863"/>
              <a:chOff x="380" y="3420"/>
              <a:chExt cx="353" cy="107"/>
            </a:xfrm>
          </p:grpSpPr>
          <p:sp>
            <p:nvSpPr>
              <p:cNvPr id="80943" name="Freeform 105"/>
              <p:cNvSpPr>
                <a:spLocks noChangeArrowheads="1"/>
              </p:cNvSpPr>
              <p:nvPr/>
            </p:nvSpPr>
            <p:spPr bwMode="auto">
              <a:xfrm>
                <a:off x="380" y="342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4" name="Oval 106"/>
              <p:cNvSpPr>
                <a:spLocks noChangeArrowheads="1"/>
              </p:cNvSpPr>
              <p:nvPr/>
            </p:nvSpPr>
            <p:spPr bwMode="auto">
              <a:xfrm>
                <a:off x="672" y="344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30" name="Group 107"/>
            <p:cNvGrpSpPr>
              <a:grpSpLocks/>
            </p:cNvGrpSpPr>
            <p:nvPr/>
          </p:nvGrpSpPr>
          <p:grpSpPr bwMode="auto">
            <a:xfrm>
              <a:off x="3103563" y="6500813"/>
              <a:ext cx="560387" cy="169862"/>
              <a:chOff x="1955" y="4095"/>
              <a:chExt cx="353" cy="107"/>
            </a:xfrm>
          </p:grpSpPr>
          <p:sp>
            <p:nvSpPr>
              <p:cNvPr id="80941" name="Freeform 108"/>
              <p:cNvSpPr>
                <a:spLocks noChangeArrowheads="1"/>
              </p:cNvSpPr>
              <p:nvPr/>
            </p:nvSpPr>
            <p:spPr bwMode="auto">
              <a:xfrm>
                <a:off x="1955" y="409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2" name="Oval 109"/>
              <p:cNvSpPr>
                <a:spLocks noChangeArrowheads="1"/>
              </p:cNvSpPr>
              <p:nvPr/>
            </p:nvSpPr>
            <p:spPr bwMode="auto">
              <a:xfrm>
                <a:off x="2247" y="412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31" name="Group 110"/>
            <p:cNvGrpSpPr>
              <a:grpSpLocks/>
            </p:cNvGrpSpPr>
            <p:nvPr/>
          </p:nvGrpSpPr>
          <p:grpSpPr bwMode="auto">
            <a:xfrm>
              <a:off x="4460875" y="5857875"/>
              <a:ext cx="560388" cy="169863"/>
              <a:chOff x="2810" y="3690"/>
              <a:chExt cx="353" cy="107"/>
            </a:xfrm>
          </p:grpSpPr>
          <p:sp>
            <p:nvSpPr>
              <p:cNvPr id="80939" name="Freeform 111"/>
              <p:cNvSpPr>
                <a:spLocks noChangeArrowheads="1"/>
              </p:cNvSpPr>
              <p:nvPr/>
            </p:nvSpPr>
            <p:spPr bwMode="auto">
              <a:xfrm>
                <a:off x="2810" y="369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0" name="Oval 112"/>
              <p:cNvSpPr>
                <a:spLocks noChangeArrowheads="1"/>
              </p:cNvSpPr>
              <p:nvPr/>
            </p:nvSpPr>
            <p:spPr bwMode="auto">
              <a:xfrm>
                <a:off x="3102" y="371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0932" name="Picture 1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7363" y="5065713"/>
              <a:ext cx="555625" cy="176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33" name="Group 114"/>
            <p:cNvGrpSpPr>
              <a:grpSpLocks/>
            </p:cNvGrpSpPr>
            <p:nvPr/>
          </p:nvGrpSpPr>
          <p:grpSpPr bwMode="auto">
            <a:xfrm>
              <a:off x="2960688" y="5214938"/>
              <a:ext cx="557212" cy="169862"/>
              <a:chOff x="1865" y="3285"/>
              <a:chExt cx="351" cy="107"/>
            </a:xfrm>
          </p:grpSpPr>
          <p:sp>
            <p:nvSpPr>
              <p:cNvPr id="80937" name="Freeform 115"/>
              <p:cNvSpPr>
                <a:spLocks noChangeArrowheads="1"/>
              </p:cNvSpPr>
              <p:nvPr/>
            </p:nvSpPr>
            <p:spPr bwMode="auto">
              <a:xfrm>
                <a:off x="1865" y="3285"/>
                <a:ext cx="351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5 w 640"/>
                  <a:gd name="T5" fmla="*/ 0 h 216"/>
                  <a:gd name="T6" fmla="*/ 12 w 640"/>
                  <a:gd name="T7" fmla="*/ 0 h 216"/>
                  <a:gd name="T8" fmla="*/ 17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38" name="Oval 116"/>
              <p:cNvSpPr>
                <a:spLocks noChangeArrowheads="1"/>
              </p:cNvSpPr>
              <p:nvPr/>
            </p:nvSpPr>
            <p:spPr bwMode="auto">
              <a:xfrm>
                <a:off x="2155" y="3313"/>
                <a:ext cx="25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34" name="Group 117"/>
            <p:cNvGrpSpPr>
              <a:grpSpLocks/>
            </p:cNvGrpSpPr>
            <p:nvPr/>
          </p:nvGrpSpPr>
          <p:grpSpPr bwMode="auto">
            <a:xfrm>
              <a:off x="1951038" y="5786438"/>
              <a:ext cx="560387" cy="169862"/>
              <a:chOff x="1229" y="3645"/>
              <a:chExt cx="353" cy="107"/>
            </a:xfrm>
          </p:grpSpPr>
          <p:sp>
            <p:nvSpPr>
              <p:cNvPr id="80935" name="Freeform 118"/>
              <p:cNvSpPr>
                <a:spLocks noChangeArrowheads="1"/>
              </p:cNvSpPr>
              <p:nvPr/>
            </p:nvSpPr>
            <p:spPr bwMode="auto">
              <a:xfrm>
                <a:off x="1229" y="364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36" name="Oval 119"/>
              <p:cNvSpPr>
                <a:spLocks noChangeArrowheads="1"/>
              </p:cNvSpPr>
              <p:nvPr/>
            </p:nvSpPr>
            <p:spPr bwMode="auto">
              <a:xfrm>
                <a:off x="1521" y="367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4842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495550" y="46038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  <p:sp>
        <p:nvSpPr>
          <p:cNvPr id="93188" name="Oval 3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89" name="Oval 4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0" name="Oval 5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1" name="Oval 6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2" name="Freeform 7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71438 h 2494"/>
              <a:gd name="T2" fmla="*/ 0 w 5171"/>
              <a:gd name="T3" fmla="*/ 3959225 h 2494"/>
              <a:gd name="T4" fmla="*/ 8208963 w 5171"/>
              <a:gd name="T5" fmla="*/ 3959225 h 2494"/>
              <a:gd name="T6" fmla="*/ 8208963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3" name="Line 8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4" name="Rectangle 9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5" name="Rectangle 10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6" name="Oval 11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7" name="Freeform 12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360363 w 952"/>
              <a:gd name="T3" fmla="*/ 288925 h 182"/>
              <a:gd name="T4" fmla="*/ 1295400 w 952"/>
              <a:gd name="T5" fmla="*/ 288925 h 182"/>
              <a:gd name="T6" fmla="*/ 1511300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8" name="Line 13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9" name="Line 14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200" name="Line 15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201" name="Line 16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705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58" name="Group 18"/>
          <p:cNvGrpSpPr>
            <a:grpSpLocks/>
          </p:cNvGrpSpPr>
          <p:nvPr/>
        </p:nvGrpSpPr>
        <p:grpSpPr bwMode="auto">
          <a:xfrm>
            <a:off x="4786313" y="3289300"/>
            <a:ext cx="5326062" cy="1911350"/>
            <a:chOff x="2055" y="2072"/>
            <a:chExt cx="3355" cy="1204"/>
          </a:xfrm>
        </p:grpSpPr>
        <p:grpSp>
          <p:nvGrpSpPr>
            <p:cNvPr id="87111" name="Group 19"/>
            <p:cNvGrpSpPr>
              <a:grpSpLocks/>
            </p:cNvGrpSpPr>
            <p:nvPr/>
          </p:nvGrpSpPr>
          <p:grpSpPr bwMode="auto">
            <a:xfrm>
              <a:off x="2055" y="2143"/>
              <a:ext cx="634" cy="1133"/>
              <a:chOff x="2055" y="2143"/>
              <a:chExt cx="634" cy="1133"/>
            </a:xfrm>
          </p:grpSpPr>
          <p:sp>
            <p:nvSpPr>
              <p:cNvPr id="93297" name="Freeform 20"/>
              <p:cNvSpPr>
                <a:spLocks noChangeArrowheads="1"/>
              </p:cNvSpPr>
              <p:nvPr/>
            </p:nvSpPr>
            <p:spPr bwMode="auto">
              <a:xfrm>
                <a:off x="205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8" name="Line 21"/>
              <p:cNvSpPr>
                <a:spLocks noChangeShapeType="1"/>
              </p:cNvSpPr>
              <p:nvPr/>
            </p:nvSpPr>
            <p:spPr bwMode="auto">
              <a:xfrm>
                <a:off x="207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9" name="Line 22"/>
              <p:cNvSpPr>
                <a:spLocks noChangeShapeType="1"/>
              </p:cNvSpPr>
              <p:nvPr/>
            </p:nvSpPr>
            <p:spPr bwMode="auto">
              <a:xfrm>
                <a:off x="213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0" name="Line 23"/>
              <p:cNvSpPr>
                <a:spLocks noChangeShapeType="1"/>
              </p:cNvSpPr>
              <p:nvPr/>
            </p:nvSpPr>
            <p:spPr bwMode="auto">
              <a:xfrm>
                <a:off x="223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1" name="Line 24"/>
              <p:cNvSpPr>
                <a:spLocks noChangeShapeType="1"/>
              </p:cNvSpPr>
              <p:nvPr/>
            </p:nvSpPr>
            <p:spPr bwMode="auto">
              <a:xfrm>
                <a:off x="238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2" name="Line 25"/>
              <p:cNvSpPr>
                <a:spLocks noChangeShapeType="1"/>
              </p:cNvSpPr>
              <p:nvPr/>
            </p:nvSpPr>
            <p:spPr bwMode="auto">
              <a:xfrm>
                <a:off x="256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3" name="Line 26"/>
              <p:cNvSpPr>
                <a:spLocks noChangeShapeType="1"/>
              </p:cNvSpPr>
              <p:nvPr/>
            </p:nvSpPr>
            <p:spPr bwMode="auto">
              <a:xfrm>
                <a:off x="264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4" name="Line 27"/>
              <p:cNvSpPr>
                <a:spLocks noChangeShapeType="1"/>
              </p:cNvSpPr>
              <p:nvPr/>
            </p:nvSpPr>
            <p:spPr bwMode="auto">
              <a:xfrm>
                <a:off x="269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2" name="Group 28"/>
            <p:cNvGrpSpPr>
              <a:grpSpLocks/>
            </p:cNvGrpSpPr>
            <p:nvPr/>
          </p:nvGrpSpPr>
          <p:grpSpPr bwMode="auto">
            <a:xfrm>
              <a:off x="2735" y="2143"/>
              <a:ext cx="634" cy="1133"/>
              <a:chOff x="2735" y="2143"/>
              <a:chExt cx="634" cy="1133"/>
            </a:xfrm>
          </p:grpSpPr>
          <p:sp>
            <p:nvSpPr>
              <p:cNvPr id="93289" name="Freeform 29"/>
              <p:cNvSpPr>
                <a:spLocks noChangeArrowheads="1"/>
              </p:cNvSpPr>
              <p:nvPr/>
            </p:nvSpPr>
            <p:spPr bwMode="auto">
              <a:xfrm>
                <a:off x="273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0" name="Line 30"/>
              <p:cNvSpPr>
                <a:spLocks noChangeShapeType="1"/>
              </p:cNvSpPr>
              <p:nvPr/>
            </p:nvSpPr>
            <p:spPr bwMode="auto">
              <a:xfrm>
                <a:off x="275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1" name="Line 31"/>
              <p:cNvSpPr>
                <a:spLocks noChangeShapeType="1"/>
              </p:cNvSpPr>
              <p:nvPr/>
            </p:nvSpPr>
            <p:spPr bwMode="auto">
              <a:xfrm>
                <a:off x="281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2" name="Line 32"/>
              <p:cNvSpPr>
                <a:spLocks noChangeShapeType="1"/>
              </p:cNvSpPr>
              <p:nvPr/>
            </p:nvSpPr>
            <p:spPr bwMode="auto">
              <a:xfrm>
                <a:off x="291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3" name="Line 33"/>
              <p:cNvSpPr>
                <a:spLocks noChangeShapeType="1"/>
              </p:cNvSpPr>
              <p:nvPr/>
            </p:nvSpPr>
            <p:spPr bwMode="auto">
              <a:xfrm>
                <a:off x="306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4" name="Line 34"/>
              <p:cNvSpPr>
                <a:spLocks noChangeShapeType="1"/>
              </p:cNvSpPr>
              <p:nvPr/>
            </p:nvSpPr>
            <p:spPr bwMode="auto">
              <a:xfrm>
                <a:off x="324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5" name="Line 35"/>
              <p:cNvSpPr>
                <a:spLocks noChangeShapeType="1"/>
              </p:cNvSpPr>
              <p:nvPr/>
            </p:nvSpPr>
            <p:spPr bwMode="auto">
              <a:xfrm>
                <a:off x="332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6" name="Line 36"/>
              <p:cNvSpPr>
                <a:spLocks noChangeShapeType="1"/>
              </p:cNvSpPr>
              <p:nvPr/>
            </p:nvSpPr>
            <p:spPr bwMode="auto">
              <a:xfrm>
                <a:off x="337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3" name="Group 37"/>
            <p:cNvGrpSpPr>
              <a:grpSpLocks/>
            </p:cNvGrpSpPr>
            <p:nvPr/>
          </p:nvGrpSpPr>
          <p:grpSpPr bwMode="auto">
            <a:xfrm>
              <a:off x="3415" y="2143"/>
              <a:ext cx="634" cy="1133"/>
              <a:chOff x="3415" y="2143"/>
              <a:chExt cx="634" cy="1133"/>
            </a:xfrm>
          </p:grpSpPr>
          <p:sp>
            <p:nvSpPr>
              <p:cNvPr id="93281" name="Freeform 38"/>
              <p:cNvSpPr>
                <a:spLocks noChangeArrowheads="1"/>
              </p:cNvSpPr>
              <p:nvPr/>
            </p:nvSpPr>
            <p:spPr bwMode="auto">
              <a:xfrm>
                <a:off x="341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2" name="Line 39"/>
              <p:cNvSpPr>
                <a:spLocks noChangeShapeType="1"/>
              </p:cNvSpPr>
              <p:nvPr/>
            </p:nvSpPr>
            <p:spPr bwMode="auto">
              <a:xfrm>
                <a:off x="343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3" name="Line 40"/>
              <p:cNvSpPr>
                <a:spLocks noChangeShapeType="1"/>
              </p:cNvSpPr>
              <p:nvPr/>
            </p:nvSpPr>
            <p:spPr bwMode="auto">
              <a:xfrm>
                <a:off x="349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4" name="Line 41"/>
              <p:cNvSpPr>
                <a:spLocks noChangeShapeType="1"/>
              </p:cNvSpPr>
              <p:nvPr/>
            </p:nvSpPr>
            <p:spPr bwMode="auto">
              <a:xfrm>
                <a:off x="359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5" name="Line 42"/>
              <p:cNvSpPr>
                <a:spLocks noChangeShapeType="1"/>
              </p:cNvSpPr>
              <p:nvPr/>
            </p:nvSpPr>
            <p:spPr bwMode="auto">
              <a:xfrm>
                <a:off x="374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6" name="Line 43"/>
              <p:cNvSpPr>
                <a:spLocks noChangeShapeType="1"/>
              </p:cNvSpPr>
              <p:nvPr/>
            </p:nvSpPr>
            <p:spPr bwMode="auto">
              <a:xfrm>
                <a:off x="392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7" name="Line 44"/>
              <p:cNvSpPr>
                <a:spLocks noChangeShapeType="1"/>
              </p:cNvSpPr>
              <p:nvPr/>
            </p:nvSpPr>
            <p:spPr bwMode="auto">
              <a:xfrm>
                <a:off x="400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8" name="Line 45"/>
              <p:cNvSpPr>
                <a:spLocks noChangeShapeType="1"/>
              </p:cNvSpPr>
              <p:nvPr/>
            </p:nvSpPr>
            <p:spPr bwMode="auto">
              <a:xfrm>
                <a:off x="405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4" name="Group 46"/>
            <p:cNvGrpSpPr>
              <a:grpSpLocks/>
            </p:cNvGrpSpPr>
            <p:nvPr/>
          </p:nvGrpSpPr>
          <p:grpSpPr bwMode="auto">
            <a:xfrm>
              <a:off x="4096" y="2143"/>
              <a:ext cx="634" cy="1133"/>
              <a:chOff x="4096" y="2143"/>
              <a:chExt cx="634" cy="1133"/>
            </a:xfrm>
          </p:grpSpPr>
          <p:sp>
            <p:nvSpPr>
              <p:cNvPr id="93273" name="Freeform 47"/>
              <p:cNvSpPr>
                <a:spLocks noChangeArrowheads="1"/>
              </p:cNvSpPr>
              <p:nvPr/>
            </p:nvSpPr>
            <p:spPr bwMode="auto">
              <a:xfrm>
                <a:off x="409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4" name="Line 48"/>
              <p:cNvSpPr>
                <a:spLocks noChangeShapeType="1"/>
              </p:cNvSpPr>
              <p:nvPr/>
            </p:nvSpPr>
            <p:spPr bwMode="auto">
              <a:xfrm>
                <a:off x="411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5" name="Line 49"/>
              <p:cNvSpPr>
                <a:spLocks noChangeShapeType="1"/>
              </p:cNvSpPr>
              <p:nvPr/>
            </p:nvSpPr>
            <p:spPr bwMode="auto">
              <a:xfrm>
                <a:off x="417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6" name="Line 50"/>
              <p:cNvSpPr>
                <a:spLocks noChangeShapeType="1"/>
              </p:cNvSpPr>
              <p:nvPr/>
            </p:nvSpPr>
            <p:spPr bwMode="auto">
              <a:xfrm>
                <a:off x="427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7" name="Line 51"/>
              <p:cNvSpPr>
                <a:spLocks noChangeShapeType="1"/>
              </p:cNvSpPr>
              <p:nvPr/>
            </p:nvSpPr>
            <p:spPr bwMode="auto">
              <a:xfrm>
                <a:off x="443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8" name="Line 52"/>
              <p:cNvSpPr>
                <a:spLocks noChangeShapeType="1"/>
              </p:cNvSpPr>
              <p:nvPr/>
            </p:nvSpPr>
            <p:spPr bwMode="auto">
              <a:xfrm>
                <a:off x="460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9" name="Line 53"/>
              <p:cNvSpPr>
                <a:spLocks noChangeShapeType="1"/>
              </p:cNvSpPr>
              <p:nvPr/>
            </p:nvSpPr>
            <p:spPr bwMode="auto">
              <a:xfrm>
                <a:off x="468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0" name="Line 54"/>
              <p:cNvSpPr>
                <a:spLocks noChangeShapeType="1"/>
              </p:cNvSpPr>
              <p:nvPr/>
            </p:nvSpPr>
            <p:spPr bwMode="auto">
              <a:xfrm>
                <a:off x="473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5" name="Group 55"/>
            <p:cNvGrpSpPr>
              <a:grpSpLocks/>
            </p:cNvGrpSpPr>
            <p:nvPr/>
          </p:nvGrpSpPr>
          <p:grpSpPr bwMode="auto">
            <a:xfrm>
              <a:off x="4776" y="2143"/>
              <a:ext cx="634" cy="1133"/>
              <a:chOff x="4776" y="2143"/>
              <a:chExt cx="634" cy="1133"/>
            </a:xfrm>
          </p:grpSpPr>
          <p:sp>
            <p:nvSpPr>
              <p:cNvPr id="93265" name="Freeform 56"/>
              <p:cNvSpPr>
                <a:spLocks noChangeArrowheads="1"/>
              </p:cNvSpPr>
              <p:nvPr/>
            </p:nvSpPr>
            <p:spPr bwMode="auto">
              <a:xfrm>
                <a:off x="477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6" name="Line 57"/>
              <p:cNvSpPr>
                <a:spLocks noChangeShapeType="1"/>
              </p:cNvSpPr>
              <p:nvPr/>
            </p:nvSpPr>
            <p:spPr bwMode="auto">
              <a:xfrm>
                <a:off x="479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7" name="Line 58"/>
              <p:cNvSpPr>
                <a:spLocks noChangeShapeType="1"/>
              </p:cNvSpPr>
              <p:nvPr/>
            </p:nvSpPr>
            <p:spPr bwMode="auto">
              <a:xfrm>
                <a:off x="485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8" name="Line 59"/>
              <p:cNvSpPr>
                <a:spLocks noChangeShapeType="1"/>
              </p:cNvSpPr>
              <p:nvPr/>
            </p:nvSpPr>
            <p:spPr bwMode="auto">
              <a:xfrm>
                <a:off x="495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9" name="Line 60"/>
              <p:cNvSpPr>
                <a:spLocks noChangeShapeType="1"/>
              </p:cNvSpPr>
              <p:nvPr/>
            </p:nvSpPr>
            <p:spPr bwMode="auto">
              <a:xfrm>
                <a:off x="511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0" name="Line 61"/>
              <p:cNvSpPr>
                <a:spLocks noChangeShapeType="1"/>
              </p:cNvSpPr>
              <p:nvPr/>
            </p:nvSpPr>
            <p:spPr bwMode="auto">
              <a:xfrm>
                <a:off x="528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1" name="Line 62"/>
              <p:cNvSpPr>
                <a:spLocks noChangeShapeType="1"/>
              </p:cNvSpPr>
              <p:nvPr/>
            </p:nvSpPr>
            <p:spPr bwMode="auto">
              <a:xfrm>
                <a:off x="536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2" name="Line 63"/>
              <p:cNvSpPr>
                <a:spLocks noChangeShapeType="1"/>
              </p:cNvSpPr>
              <p:nvPr/>
            </p:nvSpPr>
            <p:spPr bwMode="auto">
              <a:xfrm>
                <a:off x="541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3261" name="Oval 64"/>
            <p:cNvSpPr>
              <a:spLocks noChangeArrowheads="1"/>
            </p:cNvSpPr>
            <p:nvPr/>
          </p:nvSpPr>
          <p:spPr bwMode="auto">
            <a:xfrm>
              <a:off x="269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3262" name="Oval 65"/>
            <p:cNvSpPr>
              <a:spLocks noChangeArrowheads="1"/>
            </p:cNvSpPr>
            <p:nvPr/>
          </p:nvSpPr>
          <p:spPr bwMode="auto">
            <a:xfrm>
              <a:off x="337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3263" name="Oval 66"/>
            <p:cNvSpPr>
              <a:spLocks noChangeArrowheads="1"/>
            </p:cNvSpPr>
            <p:nvPr/>
          </p:nvSpPr>
          <p:spPr bwMode="auto">
            <a:xfrm>
              <a:off x="4051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3264" name="Oval 67"/>
            <p:cNvSpPr>
              <a:spLocks noChangeArrowheads="1"/>
            </p:cNvSpPr>
            <p:nvPr/>
          </p:nvSpPr>
          <p:spPr bwMode="auto">
            <a:xfrm>
              <a:off x="4731" y="2072"/>
              <a:ext cx="43" cy="70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7059" name="Text Box 68"/>
          <p:cNvSpPr txBox="1">
            <a:spLocks noChangeArrowheads="1"/>
          </p:cNvSpPr>
          <p:nvPr/>
        </p:nvSpPr>
        <p:spPr bwMode="auto">
          <a:xfrm>
            <a:off x="2166939" y="1176339"/>
            <a:ext cx="807243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>
                <a:solidFill>
                  <a:srgbClr val="404040"/>
                </a:solidFill>
              </a:rPr>
              <a:t>Λοιπόν, φανταστείτε αν οι ψαράδες αποφάσι</a:t>
            </a:r>
            <a:r>
              <a:rPr lang="el-GR" altLang="en-US" sz="2000">
                <a:solidFill>
                  <a:srgbClr val="404040"/>
                </a:solidFill>
              </a:rPr>
              <a:t>ζα</a:t>
            </a:r>
            <a:r>
              <a:rPr lang="en-US" altLang="en-US" sz="2000">
                <a:solidFill>
                  <a:srgbClr val="404040"/>
                </a:solidFill>
              </a:rPr>
              <a:t>ν να </a:t>
            </a:r>
            <a:r>
              <a:rPr lang="el-GR" altLang="en-US" sz="2000">
                <a:solidFill>
                  <a:srgbClr val="404040"/>
                </a:solidFill>
              </a:rPr>
              <a:t>τοποθετήσουν</a:t>
            </a:r>
            <a:r>
              <a:rPr lang="en-US" altLang="en-US" sz="2000">
                <a:solidFill>
                  <a:srgbClr val="404040"/>
                </a:solidFill>
              </a:rPr>
              <a:t> τα άγκιστρα βαθύτερα, έτσι ώστε περισσότερα άγκιστρα </a:t>
            </a:r>
            <a:r>
              <a:rPr lang="el-GR" altLang="en-US" sz="2000">
                <a:solidFill>
                  <a:srgbClr val="404040"/>
                </a:solidFill>
              </a:rPr>
              <a:t>να </a:t>
            </a:r>
            <a:r>
              <a:rPr lang="en-US" altLang="en-US" sz="2000">
                <a:solidFill>
                  <a:srgbClr val="404040"/>
                </a:solidFill>
              </a:rPr>
              <a:t>ήταν στο βιότοπο;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>
                <a:solidFill>
                  <a:srgbClr val="404040"/>
                </a:solidFill>
              </a:rPr>
              <a:t>Τι νομίζετε ότι θα συμβεί σ</a:t>
            </a:r>
            <a:r>
              <a:rPr lang="el-GR" altLang="en-US" sz="2000">
                <a:solidFill>
                  <a:srgbClr val="404040"/>
                </a:solidFill>
              </a:rPr>
              <a:t>το</a:t>
            </a:r>
            <a:r>
              <a:rPr lang="en-US" altLang="en-US" sz="2000">
                <a:solidFill>
                  <a:srgbClr val="404040"/>
                </a:solidFill>
              </a:rPr>
              <a:t> "</a:t>
            </a:r>
            <a:r>
              <a:rPr lang="el-GR" altLang="en-US" sz="2000">
                <a:solidFill>
                  <a:srgbClr val="404040"/>
                </a:solidFill>
              </a:rPr>
              <a:t>συντελεστή συλληψιμότητας</a:t>
            </a:r>
            <a:r>
              <a:rPr lang="en-US" altLang="en-US" sz="2000">
                <a:solidFill>
                  <a:srgbClr val="404040"/>
                </a:solidFill>
              </a:rPr>
              <a:t>"; Γιατί;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>
              <a:solidFill>
                <a:srgbClr val="404040"/>
              </a:solidFill>
            </a:endParaRPr>
          </a:p>
        </p:txBody>
      </p:sp>
      <p:grpSp>
        <p:nvGrpSpPr>
          <p:cNvPr id="87060" name="Group 69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93254" name="Freeform 70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55" name="Oval 71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1" name="Group 72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93252" name="Freeform 73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53" name="Oval 74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2" name="Group 75"/>
          <p:cNvGrpSpPr>
            <a:grpSpLocks/>
          </p:cNvGrpSpPr>
          <p:nvPr/>
        </p:nvGrpSpPr>
        <p:grpSpPr bwMode="auto">
          <a:xfrm>
            <a:off x="7319964" y="5702301"/>
            <a:ext cx="560387" cy="169863"/>
            <a:chOff x="3651" y="3592"/>
            <a:chExt cx="353" cy="107"/>
          </a:xfrm>
        </p:grpSpPr>
        <p:sp>
          <p:nvSpPr>
            <p:cNvPr id="93250" name="Freeform 76"/>
            <p:cNvSpPr>
              <a:spLocks noChangeArrowheads="1"/>
            </p:cNvSpPr>
            <p:nvPr/>
          </p:nvSpPr>
          <p:spPr bwMode="auto">
            <a:xfrm>
              <a:off x="3651" y="3592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51" name="Oval 77"/>
            <p:cNvSpPr>
              <a:spLocks noChangeArrowheads="1"/>
            </p:cNvSpPr>
            <p:nvPr/>
          </p:nvSpPr>
          <p:spPr bwMode="auto">
            <a:xfrm>
              <a:off x="394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3" name="Group 78"/>
          <p:cNvGrpSpPr>
            <a:grpSpLocks/>
          </p:cNvGrpSpPr>
          <p:nvPr/>
        </p:nvGrpSpPr>
        <p:grpSpPr bwMode="auto">
          <a:xfrm>
            <a:off x="9596439" y="5702301"/>
            <a:ext cx="560387" cy="169863"/>
            <a:chOff x="5085" y="3592"/>
            <a:chExt cx="353" cy="107"/>
          </a:xfrm>
        </p:grpSpPr>
        <p:sp>
          <p:nvSpPr>
            <p:cNvPr id="93248" name="Freeform 79"/>
            <p:cNvSpPr>
              <a:spLocks noChangeArrowheads="1"/>
            </p:cNvSpPr>
            <p:nvPr/>
          </p:nvSpPr>
          <p:spPr bwMode="auto">
            <a:xfrm>
              <a:off x="5085" y="3592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9" name="Oval 80"/>
            <p:cNvSpPr>
              <a:spLocks noChangeArrowheads="1"/>
            </p:cNvSpPr>
            <p:nvPr/>
          </p:nvSpPr>
          <p:spPr bwMode="auto">
            <a:xfrm>
              <a:off x="5377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4" name="Group 81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93246" name="Freeform 82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7" name="Oval 83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5" name="Group 84"/>
          <p:cNvGrpSpPr>
            <a:grpSpLocks/>
          </p:cNvGrpSpPr>
          <p:nvPr/>
        </p:nvGrpSpPr>
        <p:grpSpPr bwMode="auto">
          <a:xfrm>
            <a:off x="4605339" y="5702301"/>
            <a:ext cx="560387" cy="169863"/>
            <a:chOff x="1941" y="3592"/>
            <a:chExt cx="353" cy="107"/>
          </a:xfrm>
        </p:grpSpPr>
        <p:sp>
          <p:nvSpPr>
            <p:cNvPr id="93244" name="Freeform 85"/>
            <p:cNvSpPr>
              <a:spLocks noChangeArrowheads="1"/>
            </p:cNvSpPr>
            <p:nvPr/>
          </p:nvSpPr>
          <p:spPr bwMode="auto">
            <a:xfrm>
              <a:off x="1941" y="3592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5" name="Oval 86"/>
            <p:cNvSpPr>
              <a:spLocks noChangeArrowheads="1"/>
            </p:cNvSpPr>
            <p:nvPr/>
          </p:nvSpPr>
          <p:spPr bwMode="auto">
            <a:xfrm>
              <a:off x="223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87066" name="Picture 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67" name="Group 88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93242" name="Freeform 89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5 w 640"/>
                <a:gd name="T5" fmla="*/ 28 h 216"/>
                <a:gd name="T6" fmla="*/ 237 w 640"/>
                <a:gd name="T7" fmla="*/ 4 h 216"/>
                <a:gd name="T8" fmla="*/ 342 w 640"/>
                <a:gd name="T9" fmla="*/ 52 h 216"/>
                <a:gd name="T10" fmla="*/ 184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3" name="Oval 90"/>
            <p:cNvSpPr>
              <a:spLocks noChangeArrowheads="1"/>
            </p:cNvSpPr>
            <p:nvPr/>
          </p:nvSpPr>
          <p:spPr bwMode="auto">
            <a:xfrm>
              <a:off x="1376" y="317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8" name="Group 91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93240" name="Freeform 92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1" name="Oval 93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87069" name="Picture 9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5138738"/>
            <a:ext cx="54292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70" name="Group 95"/>
          <p:cNvGrpSpPr>
            <a:grpSpLocks/>
          </p:cNvGrpSpPr>
          <p:nvPr/>
        </p:nvGrpSpPr>
        <p:grpSpPr bwMode="auto">
          <a:xfrm>
            <a:off x="7239000" y="6429376"/>
            <a:ext cx="560388" cy="169863"/>
            <a:chOff x="3600" y="4050"/>
            <a:chExt cx="353" cy="107"/>
          </a:xfrm>
        </p:grpSpPr>
        <p:sp>
          <p:nvSpPr>
            <p:cNvPr id="93238" name="Freeform 96"/>
            <p:cNvSpPr>
              <a:spLocks noChangeArrowheads="1"/>
            </p:cNvSpPr>
            <p:nvPr/>
          </p:nvSpPr>
          <p:spPr bwMode="auto">
            <a:xfrm>
              <a:off x="3600" y="405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9" name="Oval 97"/>
            <p:cNvSpPr>
              <a:spLocks noChangeArrowheads="1"/>
            </p:cNvSpPr>
            <p:nvPr/>
          </p:nvSpPr>
          <p:spPr bwMode="auto">
            <a:xfrm>
              <a:off x="3892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1" name="Group 98"/>
          <p:cNvGrpSpPr>
            <a:grpSpLocks/>
          </p:cNvGrpSpPr>
          <p:nvPr/>
        </p:nvGrpSpPr>
        <p:grpSpPr bwMode="auto">
          <a:xfrm>
            <a:off x="9596439" y="6429376"/>
            <a:ext cx="560387" cy="169863"/>
            <a:chOff x="5085" y="4050"/>
            <a:chExt cx="353" cy="107"/>
          </a:xfrm>
        </p:grpSpPr>
        <p:sp>
          <p:nvSpPr>
            <p:cNvPr id="93236" name="Freeform 99"/>
            <p:cNvSpPr>
              <a:spLocks noChangeArrowheads="1"/>
            </p:cNvSpPr>
            <p:nvPr/>
          </p:nvSpPr>
          <p:spPr bwMode="auto">
            <a:xfrm>
              <a:off x="5085" y="405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7" name="Oval 100"/>
            <p:cNvSpPr>
              <a:spLocks noChangeArrowheads="1"/>
            </p:cNvSpPr>
            <p:nvPr/>
          </p:nvSpPr>
          <p:spPr bwMode="auto">
            <a:xfrm>
              <a:off x="537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2" name="Group 101"/>
          <p:cNvGrpSpPr>
            <a:grpSpLocks/>
          </p:cNvGrpSpPr>
          <p:nvPr/>
        </p:nvGrpSpPr>
        <p:grpSpPr bwMode="auto">
          <a:xfrm>
            <a:off x="8667750" y="5786438"/>
            <a:ext cx="560388" cy="169862"/>
            <a:chOff x="4500" y="3645"/>
            <a:chExt cx="353" cy="107"/>
          </a:xfrm>
        </p:grpSpPr>
        <p:sp>
          <p:nvSpPr>
            <p:cNvPr id="93234" name="Freeform 102"/>
            <p:cNvSpPr>
              <a:spLocks noChangeArrowheads="1"/>
            </p:cNvSpPr>
            <p:nvPr/>
          </p:nvSpPr>
          <p:spPr bwMode="auto">
            <a:xfrm>
              <a:off x="4500" y="364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5" name="Oval 103"/>
            <p:cNvSpPr>
              <a:spLocks noChangeArrowheads="1"/>
            </p:cNvSpPr>
            <p:nvPr/>
          </p:nvSpPr>
          <p:spPr bwMode="auto">
            <a:xfrm>
              <a:off x="479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3" name="Group 104"/>
          <p:cNvGrpSpPr>
            <a:grpSpLocks/>
          </p:cNvGrpSpPr>
          <p:nvPr/>
        </p:nvGrpSpPr>
        <p:grpSpPr bwMode="auto">
          <a:xfrm>
            <a:off x="2095500" y="5357813"/>
            <a:ext cx="560388" cy="169862"/>
            <a:chOff x="360" y="3375"/>
            <a:chExt cx="353" cy="107"/>
          </a:xfrm>
        </p:grpSpPr>
        <p:sp>
          <p:nvSpPr>
            <p:cNvPr id="93232" name="Freeform 105"/>
            <p:cNvSpPr>
              <a:spLocks noChangeArrowheads="1"/>
            </p:cNvSpPr>
            <p:nvPr/>
          </p:nvSpPr>
          <p:spPr bwMode="auto">
            <a:xfrm>
              <a:off x="360" y="337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3" name="Oval 106"/>
            <p:cNvSpPr>
              <a:spLocks noChangeArrowheads="1"/>
            </p:cNvSpPr>
            <p:nvPr/>
          </p:nvSpPr>
          <p:spPr bwMode="auto">
            <a:xfrm>
              <a:off x="652" y="340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4" name="Group 107"/>
          <p:cNvGrpSpPr>
            <a:grpSpLocks/>
          </p:cNvGrpSpPr>
          <p:nvPr/>
        </p:nvGrpSpPr>
        <p:grpSpPr bwMode="auto">
          <a:xfrm>
            <a:off x="4595814" y="6429376"/>
            <a:ext cx="560387" cy="169863"/>
            <a:chOff x="1935" y="4050"/>
            <a:chExt cx="353" cy="107"/>
          </a:xfrm>
        </p:grpSpPr>
        <p:sp>
          <p:nvSpPr>
            <p:cNvPr id="93230" name="Freeform 108"/>
            <p:cNvSpPr>
              <a:spLocks noChangeArrowheads="1"/>
            </p:cNvSpPr>
            <p:nvPr/>
          </p:nvSpPr>
          <p:spPr bwMode="auto">
            <a:xfrm>
              <a:off x="1935" y="405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1" name="Oval 109"/>
            <p:cNvSpPr>
              <a:spLocks noChangeArrowheads="1"/>
            </p:cNvSpPr>
            <p:nvPr/>
          </p:nvSpPr>
          <p:spPr bwMode="auto">
            <a:xfrm>
              <a:off x="222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5" name="Group 110"/>
          <p:cNvGrpSpPr>
            <a:grpSpLocks/>
          </p:cNvGrpSpPr>
          <p:nvPr/>
        </p:nvGrpSpPr>
        <p:grpSpPr bwMode="auto">
          <a:xfrm>
            <a:off x="5953125" y="5786438"/>
            <a:ext cx="560388" cy="169862"/>
            <a:chOff x="2790" y="3645"/>
            <a:chExt cx="353" cy="107"/>
          </a:xfrm>
        </p:grpSpPr>
        <p:sp>
          <p:nvSpPr>
            <p:cNvPr id="93228" name="Freeform 111"/>
            <p:cNvSpPr>
              <a:spLocks noChangeArrowheads="1"/>
            </p:cNvSpPr>
            <p:nvPr/>
          </p:nvSpPr>
          <p:spPr bwMode="auto">
            <a:xfrm>
              <a:off x="2790" y="364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29" name="Oval 112"/>
            <p:cNvSpPr>
              <a:spLocks noChangeArrowheads="1"/>
            </p:cNvSpPr>
            <p:nvPr/>
          </p:nvSpPr>
          <p:spPr bwMode="auto">
            <a:xfrm>
              <a:off x="308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87076" name="Picture 1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4992688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77" name="Group 114"/>
          <p:cNvGrpSpPr>
            <a:grpSpLocks/>
          </p:cNvGrpSpPr>
          <p:nvPr/>
        </p:nvGrpSpPr>
        <p:grpSpPr bwMode="auto">
          <a:xfrm>
            <a:off x="4452938" y="5143501"/>
            <a:ext cx="557212" cy="169863"/>
            <a:chOff x="1845" y="3240"/>
            <a:chExt cx="351" cy="107"/>
          </a:xfrm>
        </p:grpSpPr>
        <p:sp>
          <p:nvSpPr>
            <p:cNvPr id="93226" name="Freeform 115"/>
            <p:cNvSpPr>
              <a:spLocks noChangeArrowheads="1"/>
            </p:cNvSpPr>
            <p:nvPr/>
          </p:nvSpPr>
          <p:spPr bwMode="auto">
            <a:xfrm>
              <a:off x="1845" y="3240"/>
              <a:ext cx="351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5 w 640"/>
                <a:gd name="T5" fmla="*/ 28 h 216"/>
                <a:gd name="T6" fmla="*/ 237 w 640"/>
                <a:gd name="T7" fmla="*/ 4 h 216"/>
                <a:gd name="T8" fmla="*/ 342 w 640"/>
                <a:gd name="T9" fmla="*/ 52 h 216"/>
                <a:gd name="T10" fmla="*/ 184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27" name="Oval 116"/>
            <p:cNvSpPr>
              <a:spLocks noChangeArrowheads="1"/>
            </p:cNvSpPr>
            <p:nvPr/>
          </p:nvSpPr>
          <p:spPr bwMode="auto">
            <a:xfrm>
              <a:off x="2135" y="3268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8" name="Group 117"/>
          <p:cNvGrpSpPr>
            <a:grpSpLocks/>
          </p:cNvGrpSpPr>
          <p:nvPr/>
        </p:nvGrpSpPr>
        <p:grpSpPr bwMode="auto">
          <a:xfrm>
            <a:off x="3443289" y="5715001"/>
            <a:ext cx="560387" cy="169863"/>
            <a:chOff x="1209" y="3600"/>
            <a:chExt cx="353" cy="107"/>
          </a:xfrm>
        </p:grpSpPr>
        <p:sp>
          <p:nvSpPr>
            <p:cNvPr id="93224" name="Freeform 118"/>
            <p:cNvSpPr>
              <a:spLocks noChangeArrowheads="1"/>
            </p:cNvSpPr>
            <p:nvPr/>
          </p:nvSpPr>
          <p:spPr bwMode="auto">
            <a:xfrm>
              <a:off x="1209" y="360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25" name="Oval 119"/>
            <p:cNvSpPr>
              <a:spLocks noChangeArrowheads="1"/>
            </p:cNvSpPr>
            <p:nvPr/>
          </p:nvSpPr>
          <p:spPr bwMode="auto">
            <a:xfrm>
              <a:off x="1501" y="362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900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4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9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8910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05" name="Group 17"/>
          <p:cNvGrpSpPr>
            <a:grpSpLocks/>
          </p:cNvGrpSpPr>
          <p:nvPr/>
        </p:nvGrpSpPr>
        <p:grpSpPr bwMode="auto">
          <a:xfrm>
            <a:off x="4786313" y="3289300"/>
            <a:ext cx="5326062" cy="2565400"/>
            <a:chOff x="2055" y="2072"/>
            <a:chExt cx="3355" cy="1616"/>
          </a:xfrm>
        </p:grpSpPr>
        <p:grpSp>
          <p:nvGrpSpPr>
            <p:cNvPr id="89149" name="Group 18"/>
            <p:cNvGrpSpPr>
              <a:grpSpLocks/>
            </p:cNvGrpSpPr>
            <p:nvPr/>
          </p:nvGrpSpPr>
          <p:grpSpPr bwMode="auto">
            <a:xfrm>
              <a:off x="2055" y="2168"/>
              <a:ext cx="634" cy="1520"/>
              <a:chOff x="2055" y="2168"/>
              <a:chExt cx="634" cy="1520"/>
            </a:xfrm>
          </p:grpSpPr>
          <p:sp>
            <p:nvSpPr>
              <p:cNvPr id="89190" name="Freeform 19"/>
              <p:cNvSpPr>
                <a:spLocks noChangeArrowheads="1"/>
              </p:cNvSpPr>
              <p:nvPr/>
            </p:nvSpPr>
            <p:spPr bwMode="auto">
              <a:xfrm>
                <a:off x="205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1" name="Line 20"/>
              <p:cNvSpPr>
                <a:spLocks noChangeShapeType="1"/>
              </p:cNvSpPr>
              <p:nvPr/>
            </p:nvSpPr>
            <p:spPr bwMode="auto">
              <a:xfrm>
                <a:off x="207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2" name="Line 21"/>
              <p:cNvSpPr>
                <a:spLocks noChangeShapeType="1"/>
              </p:cNvSpPr>
              <p:nvPr/>
            </p:nvSpPr>
            <p:spPr bwMode="auto">
              <a:xfrm>
                <a:off x="213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3" name="Line 22"/>
              <p:cNvSpPr>
                <a:spLocks noChangeShapeType="1"/>
              </p:cNvSpPr>
              <p:nvPr/>
            </p:nvSpPr>
            <p:spPr bwMode="auto">
              <a:xfrm>
                <a:off x="223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4" name="Line 23"/>
              <p:cNvSpPr>
                <a:spLocks noChangeShapeType="1"/>
              </p:cNvSpPr>
              <p:nvPr/>
            </p:nvSpPr>
            <p:spPr bwMode="auto">
              <a:xfrm>
                <a:off x="238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5" name="Line 24"/>
              <p:cNvSpPr>
                <a:spLocks noChangeShapeType="1"/>
              </p:cNvSpPr>
              <p:nvPr/>
            </p:nvSpPr>
            <p:spPr bwMode="auto">
              <a:xfrm>
                <a:off x="256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6" name="Line 25"/>
              <p:cNvSpPr>
                <a:spLocks noChangeShapeType="1"/>
              </p:cNvSpPr>
              <p:nvPr/>
            </p:nvSpPr>
            <p:spPr bwMode="auto">
              <a:xfrm>
                <a:off x="264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7" name="Line 26"/>
              <p:cNvSpPr>
                <a:spLocks noChangeShapeType="1"/>
              </p:cNvSpPr>
              <p:nvPr/>
            </p:nvSpPr>
            <p:spPr bwMode="auto">
              <a:xfrm>
                <a:off x="269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0" name="Group 27"/>
            <p:cNvGrpSpPr>
              <a:grpSpLocks/>
            </p:cNvGrpSpPr>
            <p:nvPr/>
          </p:nvGrpSpPr>
          <p:grpSpPr bwMode="auto">
            <a:xfrm>
              <a:off x="2735" y="2168"/>
              <a:ext cx="634" cy="1520"/>
              <a:chOff x="2735" y="2168"/>
              <a:chExt cx="634" cy="1520"/>
            </a:xfrm>
          </p:grpSpPr>
          <p:sp>
            <p:nvSpPr>
              <p:cNvPr id="89182" name="Freeform 28"/>
              <p:cNvSpPr>
                <a:spLocks noChangeArrowheads="1"/>
              </p:cNvSpPr>
              <p:nvPr/>
            </p:nvSpPr>
            <p:spPr bwMode="auto">
              <a:xfrm>
                <a:off x="273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3" name="Line 29"/>
              <p:cNvSpPr>
                <a:spLocks noChangeShapeType="1"/>
              </p:cNvSpPr>
              <p:nvPr/>
            </p:nvSpPr>
            <p:spPr bwMode="auto">
              <a:xfrm>
                <a:off x="275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4" name="Line 30"/>
              <p:cNvSpPr>
                <a:spLocks noChangeShapeType="1"/>
              </p:cNvSpPr>
              <p:nvPr/>
            </p:nvSpPr>
            <p:spPr bwMode="auto">
              <a:xfrm>
                <a:off x="281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5" name="Line 31"/>
              <p:cNvSpPr>
                <a:spLocks noChangeShapeType="1"/>
              </p:cNvSpPr>
              <p:nvPr/>
            </p:nvSpPr>
            <p:spPr bwMode="auto">
              <a:xfrm>
                <a:off x="291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6" name="Line 32"/>
              <p:cNvSpPr>
                <a:spLocks noChangeShapeType="1"/>
              </p:cNvSpPr>
              <p:nvPr/>
            </p:nvSpPr>
            <p:spPr bwMode="auto">
              <a:xfrm>
                <a:off x="306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7" name="Line 33"/>
              <p:cNvSpPr>
                <a:spLocks noChangeShapeType="1"/>
              </p:cNvSpPr>
              <p:nvPr/>
            </p:nvSpPr>
            <p:spPr bwMode="auto">
              <a:xfrm>
                <a:off x="324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8" name="Line 34"/>
              <p:cNvSpPr>
                <a:spLocks noChangeShapeType="1"/>
              </p:cNvSpPr>
              <p:nvPr/>
            </p:nvSpPr>
            <p:spPr bwMode="auto">
              <a:xfrm>
                <a:off x="332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9" name="Line 35"/>
              <p:cNvSpPr>
                <a:spLocks noChangeShapeType="1"/>
              </p:cNvSpPr>
              <p:nvPr/>
            </p:nvSpPr>
            <p:spPr bwMode="auto">
              <a:xfrm>
                <a:off x="337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1" name="Group 36"/>
            <p:cNvGrpSpPr>
              <a:grpSpLocks/>
            </p:cNvGrpSpPr>
            <p:nvPr/>
          </p:nvGrpSpPr>
          <p:grpSpPr bwMode="auto">
            <a:xfrm>
              <a:off x="3415" y="2168"/>
              <a:ext cx="634" cy="1520"/>
              <a:chOff x="3415" y="2168"/>
              <a:chExt cx="634" cy="1520"/>
            </a:xfrm>
          </p:grpSpPr>
          <p:sp>
            <p:nvSpPr>
              <p:cNvPr id="89174" name="Freeform 37"/>
              <p:cNvSpPr>
                <a:spLocks noChangeArrowheads="1"/>
              </p:cNvSpPr>
              <p:nvPr/>
            </p:nvSpPr>
            <p:spPr bwMode="auto">
              <a:xfrm>
                <a:off x="341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5" name="Line 38"/>
              <p:cNvSpPr>
                <a:spLocks noChangeShapeType="1"/>
              </p:cNvSpPr>
              <p:nvPr/>
            </p:nvSpPr>
            <p:spPr bwMode="auto">
              <a:xfrm>
                <a:off x="343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6" name="Line 39"/>
              <p:cNvSpPr>
                <a:spLocks noChangeShapeType="1"/>
              </p:cNvSpPr>
              <p:nvPr/>
            </p:nvSpPr>
            <p:spPr bwMode="auto">
              <a:xfrm>
                <a:off x="349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7" name="Line 40"/>
              <p:cNvSpPr>
                <a:spLocks noChangeShapeType="1"/>
              </p:cNvSpPr>
              <p:nvPr/>
            </p:nvSpPr>
            <p:spPr bwMode="auto">
              <a:xfrm>
                <a:off x="359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8" name="Line 41"/>
              <p:cNvSpPr>
                <a:spLocks noChangeShapeType="1"/>
              </p:cNvSpPr>
              <p:nvPr/>
            </p:nvSpPr>
            <p:spPr bwMode="auto">
              <a:xfrm>
                <a:off x="374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9" name="Line 42"/>
              <p:cNvSpPr>
                <a:spLocks noChangeShapeType="1"/>
              </p:cNvSpPr>
              <p:nvPr/>
            </p:nvSpPr>
            <p:spPr bwMode="auto">
              <a:xfrm>
                <a:off x="392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0" name="Line 43"/>
              <p:cNvSpPr>
                <a:spLocks noChangeShapeType="1"/>
              </p:cNvSpPr>
              <p:nvPr/>
            </p:nvSpPr>
            <p:spPr bwMode="auto">
              <a:xfrm>
                <a:off x="400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1" name="Line 44"/>
              <p:cNvSpPr>
                <a:spLocks noChangeShapeType="1"/>
              </p:cNvSpPr>
              <p:nvPr/>
            </p:nvSpPr>
            <p:spPr bwMode="auto">
              <a:xfrm>
                <a:off x="405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2" name="Group 45"/>
            <p:cNvGrpSpPr>
              <a:grpSpLocks/>
            </p:cNvGrpSpPr>
            <p:nvPr/>
          </p:nvGrpSpPr>
          <p:grpSpPr bwMode="auto">
            <a:xfrm>
              <a:off x="4096" y="2168"/>
              <a:ext cx="634" cy="1520"/>
              <a:chOff x="4096" y="2168"/>
              <a:chExt cx="634" cy="1520"/>
            </a:xfrm>
          </p:grpSpPr>
          <p:sp>
            <p:nvSpPr>
              <p:cNvPr id="89166" name="Freeform 46"/>
              <p:cNvSpPr>
                <a:spLocks noChangeArrowheads="1"/>
              </p:cNvSpPr>
              <p:nvPr/>
            </p:nvSpPr>
            <p:spPr bwMode="auto">
              <a:xfrm>
                <a:off x="409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7" name="Line 47"/>
              <p:cNvSpPr>
                <a:spLocks noChangeShapeType="1"/>
              </p:cNvSpPr>
              <p:nvPr/>
            </p:nvSpPr>
            <p:spPr bwMode="auto">
              <a:xfrm>
                <a:off x="411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8" name="Line 48"/>
              <p:cNvSpPr>
                <a:spLocks noChangeShapeType="1"/>
              </p:cNvSpPr>
              <p:nvPr/>
            </p:nvSpPr>
            <p:spPr bwMode="auto">
              <a:xfrm>
                <a:off x="417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9" name="Line 49"/>
              <p:cNvSpPr>
                <a:spLocks noChangeShapeType="1"/>
              </p:cNvSpPr>
              <p:nvPr/>
            </p:nvSpPr>
            <p:spPr bwMode="auto">
              <a:xfrm>
                <a:off x="427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0" name="Line 50"/>
              <p:cNvSpPr>
                <a:spLocks noChangeShapeType="1"/>
              </p:cNvSpPr>
              <p:nvPr/>
            </p:nvSpPr>
            <p:spPr bwMode="auto">
              <a:xfrm>
                <a:off x="443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1" name="Line 51"/>
              <p:cNvSpPr>
                <a:spLocks noChangeShapeType="1"/>
              </p:cNvSpPr>
              <p:nvPr/>
            </p:nvSpPr>
            <p:spPr bwMode="auto">
              <a:xfrm>
                <a:off x="460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2" name="Line 52"/>
              <p:cNvSpPr>
                <a:spLocks noChangeShapeType="1"/>
              </p:cNvSpPr>
              <p:nvPr/>
            </p:nvSpPr>
            <p:spPr bwMode="auto">
              <a:xfrm>
                <a:off x="468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3" name="Line 53"/>
              <p:cNvSpPr>
                <a:spLocks noChangeShapeType="1"/>
              </p:cNvSpPr>
              <p:nvPr/>
            </p:nvSpPr>
            <p:spPr bwMode="auto">
              <a:xfrm>
                <a:off x="473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3" name="Group 54"/>
            <p:cNvGrpSpPr>
              <a:grpSpLocks/>
            </p:cNvGrpSpPr>
            <p:nvPr/>
          </p:nvGrpSpPr>
          <p:grpSpPr bwMode="auto">
            <a:xfrm>
              <a:off x="4776" y="2168"/>
              <a:ext cx="634" cy="1520"/>
              <a:chOff x="4776" y="2168"/>
              <a:chExt cx="634" cy="1520"/>
            </a:xfrm>
          </p:grpSpPr>
          <p:sp>
            <p:nvSpPr>
              <p:cNvPr id="89158" name="Freeform 55"/>
              <p:cNvSpPr>
                <a:spLocks noChangeArrowheads="1"/>
              </p:cNvSpPr>
              <p:nvPr/>
            </p:nvSpPr>
            <p:spPr bwMode="auto">
              <a:xfrm>
                <a:off x="477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59" name="Line 56"/>
              <p:cNvSpPr>
                <a:spLocks noChangeShapeType="1"/>
              </p:cNvSpPr>
              <p:nvPr/>
            </p:nvSpPr>
            <p:spPr bwMode="auto">
              <a:xfrm>
                <a:off x="479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0" name="Line 57"/>
              <p:cNvSpPr>
                <a:spLocks noChangeShapeType="1"/>
              </p:cNvSpPr>
              <p:nvPr/>
            </p:nvSpPr>
            <p:spPr bwMode="auto">
              <a:xfrm>
                <a:off x="485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1" name="Line 58"/>
              <p:cNvSpPr>
                <a:spLocks noChangeShapeType="1"/>
              </p:cNvSpPr>
              <p:nvPr/>
            </p:nvSpPr>
            <p:spPr bwMode="auto">
              <a:xfrm>
                <a:off x="495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2" name="Line 59"/>
              <p:cNvSpPr>
                <a:spLocks noChangeShapeType="1"/>
              </p:cNvSpPr>
              <p:nvPr/>
            </p:nvSpPr>
            <p:spPr bwMode="auto">
              <a:xfrm>
                <a:off x="511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3" name="Line 60"/>
              <p:cNvSpPr>
                <a:spLocks noChangeShapeType="1"/>
              </p:cNvSpPr>
              <p:nvPr/>
            </p:nvSpPr>
            <p:spPr bwMode="auto">
              <a:xfrm>
                <a:off x="528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4" name="Line 61"/>
              <p:cNvSpPr>
                <a:spLocks noChangeShapeType="1"/>
              </p:cNvSpPr>
              <p:nvPr/>
            </p:nvSpPr>
            <p:spPr bwMode="auto">
              <a:xfrm>
                <a:off x="536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5" name="Line 62"/>
              <p:cNvSpPr>
                <a:spLocks noChangeShapeType="1"/>
              </p:cNvSpPr>
              <p:nvPr/>
            </p:nvSpPr>
            <p:spPr bwMode="auto">
              <a:xfrm>
                <a:off x="541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9154" name="Oval 63"/>
            <p:cNvSpPr>
              <a:spLocks noChangeArrowheads="1"/>
            </p:cNvSpPr>
            <p:nvPr/>
          </p:nvSpPr>
          <p:spPr bwMode="auto">
            <a:xfrm>
              <a:off x="269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9155" name="Oval 64"/>
            <p:cNvSpPr>
              <a:spLocks noChangeArrowheads="1"/>
            </p:cNvSpPr>
            <p:nvPr/>
          </p:nvSpPr>
          <p:spPr bwMode="auto">
            <a:xfrm>
              <a:off x="337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9156" name="Oval 65"/>
            <p:cNvSpPr>
              <a:spLocks noChangeArrowheads="1"/>
            </p:cNvSpPr>
            <p:nvPr/>
          </p:nvSpPr>
          <p:spPr bwMode="auto">
            <a:xfrm>
              <a:off x="4051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9157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9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9106" name="Text Box 67"/>
          <p:cNvSpPr txBox="1">
            <a:spLocks noChangeArrowheads="1"/>
          </p:cNvSpPr>
          <p:nvPr/>
        </p:nvSpPr>
        <p:spPr bwMode="auto">
          <a:xfrm>
            <a:off x="1080537" y="1162050"/>
            <a:ext cx="9621354" cy="244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Τώρ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 ο ψαράς 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συλλαμβάνει 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9 ψ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ά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ρι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 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νά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35 α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γκίστρι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α. Η β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ιομάζ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 δεν έχει αλλάξει, αλλά το ποσοστό των αλιευμάτων του έχει αυξηθεί, και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ο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συντελεστής συλληψιμότητας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έχει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α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υξηθεί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 b="1" dirty="0">
                <a:solidFill>
                  <a:srgbClr val="404040"/>
                </a:solidFill>
                <a:latin typeface="Calibri Light" panose="020F0302020204030204" pitchFamily="34" charset="0"/>
              </a:rPr>
              <a:t>q = C / EB = 9 / (35 * 20) = 0.0128</a:t>
            </a:r>
            <a:r>
              <a:rPr lang="el-GR" altLang="en-US" sz="2000" b="1" dirty="0">
                <a:solidFill>
                  <a:srgbClr val="404040"/>
                </a:solidFill>
                <a:latin typeface="Calibri Light" panose="020F0302020204030204" pitchFamily="34" charset="0"/>
              </a:rPr>
              <a:t>, δηλαδή κάθε άγκιστρο αφαίρει το 1,28% του αποθέματος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 dirty="0">
              <a:solidFill>
                <a:srgbClr val="40404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 dirty="0">
              <a:solidFill>
                <a:srgbClr val="40404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89107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89147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8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08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89145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6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09" name="Picture 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694363"/>
            <a:ext cx="54768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10" name="Picture 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5694363"/>
            <a:ext cx="5492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11" name="Group 76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89143" name="Freeform 77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4" name="Oval 78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12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4" y="5694363"/>
            <a:ext cx="5540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13" name="Picture 8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14" name="Group 81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89141" name="Freeform 82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2" name="Oval 83"/>
            <p:cNvSpPr>
              <a:spLocks noChangeArrowheads="1"/>
            </p:cNvSpPr>
            <p:nvPr/>
          </p:nvSpPr>
          <p:spPr bwMode="auto">
            <a:xfrm>
              <a:off x="1376" y="317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15" name="Group 84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89139" name="Freeform 85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0" name="Oval 86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16" name="Picture 8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5138738"/>
            <a:ext cx="54292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17" name="Group 88"/>
          <p:cNvGrpSpPr>
            <a:grpSpLocks/>
          </p:cNvGrpSpPr>
          <p:nvPr/>
        </p:nvGrpSpPr>
        <p:grpSpPr bwMode="auto">
          <a:xfrm>
            <a:off x="7239000" y="6429376"/>
            <a:ext cx="560388" cy="169863"/>
            <a:chOff x="3600" y="4050"/>
            <a:chExt cx="353" cy="107"/>
          </a:xfrm>
        </p:grpSpPr>
        <p:sp>
          <p:nvSpPr>
            <p:cNvPr id="89137" name="Freeform 89"/>
            <p:cNvSpPr>
              <a:spLocks noChangeArrowheads="1"/>
            </p:cNvSpPr>
            <p:nvPr/>
          </p:nvSpPr>
          <p:spPr bwMode="auto">
            <a:xfrm>
              <a:off x="3600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8" name="Oval 90"/>
            <p:cNvSpPr>
              <a:spLocks noChangeArrowheads="1"/>
            </p:cNvSpPr>
            <p:nvPr/>
          </p:nvSpPr>
          <p:spPr bwMode="auto">
            <a:xfrm>
              <a:off x="3892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18" name="Group 91"/>
          <p:cNvGrpSpPr>
            <a:grpSpLocks/>
          </p:cNvGrpSpPr>
          <p:nvPr/>
        </p:nvGrpSpPr>
        <p:grpSpPr bwMode="auto">
          <a:xfrm>
            <a:off x="9596439" y="6429376"/>
            <a:ext cx="560387" cy="169863"/>
            <a:chOff x="5085" y="4050"/>
            <a:chExt cx="353" cy="107"/>
          </a:xfrm>
        </p:grpSpPr>
        <p:sp>
          <p:nvSpPr>
            <p:cNvPr id="89135" name="Freeform 92"/>
            <p:cNvSpPr>
              <a:spLocks noChangeArrowheads="1"/>
            </p:cNvSpPr>
            <p:nvPr/>
          </p:nvSpPr>
          <p:spPr bwMode="auto">
            <a:xfrm>
              <a:off x="508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6" name="Oval 93"/>
            <p:cNvSpPr>
              <a:spLocks noChangeArrowheads="1"/>
            </p:cNvSpPr>
            <p:nvPr/>
          </p:nvSpPr>
          <p:spPr bwMode="auto">
            <a:xfrm>
              <a:off x="537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19" name="Group 94"/>
          <p:cNvGrpSpPr>
            <a:grpSpLocks/>
          </p:cNvGrpSpPr>
          <p:nvPr/>
        </p:nvGrpSpPr>
        <p:grpSpPr bwMode="auto">
          <a:xfrm>
            <a:off x="8667750" y="5786438"/>
            <a:ext cx="560388" cy="169862"/>
            <a:chOff x="4500" y="3645"/>
            <a:chExt cx="353" cy="107"/>
          </a:xfrm>
        </p:grpSpPr>
        <p:sp>
          <p:nvSpPr>
            <p:cNvPr id="89133" name="Freeform 95"/>
            <p:cNvSpPr>
              <a:spLocks noChangeArrowheads="1"/>
            </p:cNvSpPr>
            <p:nvPr/>
          </p:nvSpPr>
          <p:spPr bwMode="auto">
            <a:xfrm>
              <a:off x="4500" y="364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4" name="Oval 96"/>
            <p:cNvSpPr>
              <a:spLocks noChangeArrowheads="1"/>
            </p:cNvSpPr>
            <p:nvPr/>
          </p:nvSpPr>
          <p:spPr bwMode="auto">
            <a:xfrm>
              <a:off x="479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20" name="Group 97"/>
          <p:cNvGrpSpPr>
            <a:grpSpLocks/>
          </p:cNvGrpSpPr>
          <p:nvPr/>
        </p:nvGrpSpPr>
        <p:grpSpPr bwMode="auto">
          <a:xfrm>
            <a:off x="2095500" y="5357813"/>
            <a:ext cx="560388" cy="169862"/>
            <a:chOff x="360" y="3375"/>
            <a:chExt cx="353" cy="107"/>
          </a:xfrm>
        </p:grpSpPr>
        <p:sp>
          <p:nvSpPr>
            <p:cNvPr id="89131" name="Freeform 98"/>
            <p:cNvSpPr>
              <a:spLocks noChangeArrowheads="1"/>
            </p:cNvSpPr>
            <p:nvPr/>
          </p:nvSpPr>
          <p:spPr bwMode="auto">
            <a:xfrm>
              <a:off x="360" y="337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2" name="Oval 99"/>
            <p:cNvSpPr>
              <a:spLocks noChangeArrowheads="1"/>
            </p:cNvSpPr>
            <p:nvPr/>
          </p:nvSpPr>
          <p:spPr bwMode="auto">
            <a:xfrm>
              <a:off x="652" y="340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21" name="Group 100"/>
          <p:cNvGrpSpPr>
            <a:grpSpLocks/>
          </p:cNvGrpSpPr>
          <p:nvPr/>
        </p:nvGrpSpPr>
        <p:grpSpPr bwMode="auto">
          <a:xfrm>
            <a:off x="4595814" y="6429376"/>
            <a:ext cx="560387" cy="169863"/>
            <a:chOff x="1935" y="4050"/>
            <a:chExt cx="353" cy="107"/>
          </a:xfrm>
        </p:grpSpPr>
        <p:sp>
          <p:nvSpPr>
            <p:cNvPr id="89129" name="Freeform 101"/>
            <p:cNvSpPr>
              <a:spLocks noChangeArrowheads="1"/>
            </p:cNvSpPr>
            <p:nvPr/>
          </p:nvSpPr>
          <p:spPr bwMode="auto">
            <a:xfrm>
              <a:off x="193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0" name="Oval 102"/>
            <p:cNvSpPr>
              <a:spLocks noChangeArrowheads="1"/>
            </p:cNvSpPr>
            <p:nvPr/>
          </p:nvSpPr>
          <p:spPr bwMode="auto">
            <a:xfrm>
              <a:off x="222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22" name="Picture 10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5778500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23" name="Picture 10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1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24" name="Picture 10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4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25" name="Group 106"/>
          <p:cNvGrpSpPr>
            <a:grpSpLocks/>
          </p:cNvGrpSpPr>
          <p:nvPr/>
        </p:nvGrpSpPr>
        <p:grpSpPr bwMode="auto">
          <a:xfrm>
            <a:off x="3443289" y="5715001"/>
            <a:ext cx="560387" cy="169863"/>
            <a:chOff x="1209" y="3600"/>
            <a:chExt cx="353" cy="107"/>
          </a:xfrm>
        </p:grpSpPr>
        <p:sp>
          <p:nvSpPr>
            <p:cNvPr id="89127" name="Freeform 107"/>
            <p:cNvSpPr>
              <a:spLocks noChangeArrowheads="1"/>
            </p:cNvSpPr>
            <p:nvPr/>
          </p:nvSpPr>
          <p:spPr bwMode="auto">
            <a:xfrm>
              <a:off x="1209" y="360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28" name="Oval 108"/>
            <p:cNvSpPr>
              <a:spLocks noChangeArrowheads="1"/>
            </p:cNvSpPr>
            <p:nvPr/>
          </p:nvSpPr>
          <p:spPr bwMode="auto">
            <a:xfrm>
              <a:off x="1501" y="362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9126" name="Text Box 2"/>
          <p:cNvSpPr txBox="1">
            <a:spLocks noChangeArrowheads="1"/>
          </p:cNvSpPr>
          <p:nvPr/>
        </p:nvSpPr>
        <p:spPr bwMode="auto">
          <a:xfrm>
            <a:off x="2495550" y="46038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585397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39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0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2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7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115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53" name="Group 17"/>
          <p:cNvGrpSpPr>
            <a:grpSpLocks/>
          </p:cNvGrpSpPr>
          <p:nvPr/>
        </p:nvGrpSpPr>
        <p:grpSpPr bwMode="auto">
          <a:xfrm>
            <a:off x="4786313" y="3289300"/>
            <a:ext cx="5326062" cy="2565400"/>
            <a:chOff x="2055" y="2072"/>
            <a:chExt cx="3355" cy="1616"/>
          </a:xfrm>
        </p:grpSpPr>
        <p:grpSp>
          <p:nvGrpSpPr>
            <p:cNvPr id="91213" name="Group 18"/>
            <p:cNvGrpSpPr>
              <a:grpSpLocks/>
            </p:cNvGrpSpPr>
            <p:nvPr/>
          </p:nvGrpSpPr>
          <p:grpSpPr bwMode="auto">
            <a:xfrm>
              <a:off x="2055" y="2168"/>
              <a:ext cx="634" cy="1520"/>
              <a:chOff x="2055" y="2168"/>
              <a:chExt cx="634" cy="1520"/>
            </a:xfrm>
          </p:grpSpPr>
          <p:sp>
            <p:nvSpPr>
              <p:cNvPr id="91254" name="Freeform 19"/>
              <p:cNvSpPr>
                <a:spLocks noChangeArrowheads="1"/>
              </p:cNvSpPr>
              <p:nvPr/>
            </p:nvSpPr>
            <p:spPr bwMode="auto">
              <a:xfrm>
                <a:off x="205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5" name="Line 20"/>
              <p:cNvSpPr>
                <a:spLocks noChangeShapeType="1"/>
              </p:cNvSpPr>
              <p:nvPr/>
            </p:nvSpPr>
            <p:spPr bwMode="auto">
              <a:xfrm>
                <a:off x="207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6" name="Line 21"/>
              <p:cNvSpPr>
                <a:spLocks noChangeShapeType="1"/>
              </p:cNvSpPr>
              <p:nvPr/>
            </p:nvSpPr>
            <p:spPr bwMode="auto">
              <a:xfrm>
                <a:off x="213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7" name="Line 22"/>
              <p:cNvSpPr>
                <a:spLocks noChangeShapeType="1"/>
              </p:cNvSpPr>
              <p:nvPr/>
            </p:nvSpPr>
            <p:spPr bwMode="auto">
              <a:xfrm>
                <a:off x="223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8" name="Line 23"/>
              <p:cNvSpPr>
                <a:spLocks noChangeShapeType="1"/>
              </p:cNvSpPr>
              <p:nvPr/>
            </p:nvSpPr>
            <p:spPr bwMode="auto">
              <a:xfrm>
                <a:off x="238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9" name="Line 24"/>
              <p:cNvSpPr>
                <a:spLocks noChangeShapeType="1"/>
              </p:cNvSpPr>
              <p:nvPr/>
            </p:nvSpPr>
            <p:spPr bwMode="auto">
              <a:xfrm>
                <a:off x="256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60" name="Line 25"/>
              <p:cNvSpPr>
                <a:spLocks noChangeShapeType="1"/>
              </p:cNvSpPr>
              <p:nvPr/>
            </p:nvSpPr>
            <p:spPr bwMode="auto">
              <a:xfrm>
                <a:off x="264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61" name="Line 26"/>
              <p:cNvSpPr>
                <a:spLocks noChangeShapeType="1"/>
              </p:cNvSpPr>
              <p:nvPr/>
            </p:nvSpPr>
            <p:spPr bwMode="auto">
              <a:xfrm>
                <a:off x="269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4" name="Group 27"/>
            <p:cNvGrpSpPr>
              <a:grpSpLocks/>
            </p:cNvGrpSpPr>
            <p:nvPr/>
          </p:nvGrpSpPr>
          <p:grpSpPr bwMode="auto">
            <a:xfrm>
              <a:off x="2735" y="2168"/>
              <a:ext cx="634" cy="1520"/>
              <a:chOff x="2735" y="2168"/>
              <a:chExt cx="634" cy="1520"/>
            </a:xfrm>
          </p:grpSpPr>
          <p:sp>
            <p:nvSpPr>
              <p:cNvPr id="91246" name="Freeform 28"/>
              <p:cNvSpPr>
                <a:spLocks noChangeArrowheads="1"/>
              </p:cNvSpPr>
              <p:nvPr/>
            </p:nvSpPr>
            <p:spPr bwMode="auto">
              <a:xfrm>
                <a:off x="273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7" name="Line 29"/>
              <p:cNvSpPr>
                <a:spLocks noChangeShapeType="1"/>
              </p:cNvSpPr>
              <p:nvPr/>
            </p:nvSpPr>
            <p:spPr bwMode="auto">
              <a:xfrm>
                <a:off x="275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8" name="Line 30"/>
              <p:cNvSpPr>
                <a:spLocks noChangeShapeType="1"/>
              </p:cNvSpPr>
              <p:nvPr/>
            </p:nvSpPr>
            <p:spPr bwMode="auto">
              <a:xfrm>
                <a:off x="281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9" name="Line 31"/>
              <p:cNvSpPr>
                <a:spLocks noChangeShapeType="1"/>
              </p:cNvSpPr>
              <p:nvPr/>
            </p:nvSpPr>
            <p:spPr bwMode="auto">
              <a:xfrm>
                <a:off x="291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0" name="Line 32"/>
              <p:cNvSpPr>
                <a:spLocks noChangeShapeType="1"/>
              </p:cNvSpPr>
              <p:nvPr/>
            </p:nvSpPr>
            <p:spPr bwMode="auto">
              <a:xfrm>
                <a:off x="306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1" name="Line 33"/>
              <p:cNvSpPr>
                <a:spLocks noChangeShapeType="1"/>
              </p:cNvSpPr>
              <p:nvPr/>
            </p:nvSpPr>
            <p:spPr bwMode="auto">
              <a:xfrm>
                <a:off x="324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2" name="Line 34"/>
              <p:cNvSpPr>
                <a:spLocks noChangeShapeType="1"/>
              </p:cNvSpPr>
              <p:nvPr/>
            </p:nvSpPr>
            <p:spPr bwMode="auto">
              <a:xfrm>
                <a:off x="332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3" name="Line 35"/>
              <p:cNvSpPr>
                <a:spLocks noChangeShapeType="1"/>
              </p:cNvSpPr>
              <p:nvPr/>
            </p:nvSpPr>
            <p:spPr bwMode="auto">
              <a:xfrm>
                <a:off x="337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5" name="Group 36"/>
            <p:cNvGrpSpPr>
              <a:grpSpLocks/>
            </p:cNvGrpSpPr>
            <p:nvPr/>
          </p:nvGrpSpPr>
          <p:grpSpPr bwMode="auto">
            <a:xfrm>
              <a:off x="3415" y="2168"/>
              <a:ext cx="634" cy="1520"/>
              <a:chOff x="3415" y="2168"/>
              <a:chExt cx="634" cy="1520"/>
            </a:xfrm>
          </p:grpSpPr>
          <p:sp>
            <p:nvSpPr>
              <p:cNvPr id="91238" name="Freeform 37"/>
              <p:cNvSpPr>
                <a:spLocks noChangeArrowheads="1"/>
              </p:cNvSpPr>
              <p:nvPr/>
            </p:nvSpPr>
            <p:spPr bwMode="auto">
              <a:xfrm>
                <a:off x="341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9" name="Line 38"/>
              <p:cNvSpPr>
                <a:spLocks noChangeShapeType="1"/>
              </p:cNvSpPr>
              <p:nvPr/>
            </p:nvSpPr>
            <p:spPr bwMode="auto">
              <a:xfrm>
                <a:off x="343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0" name="Line 39"/>
              <p:cNvSpPr>
                <a:spLocks noChangeShapeType="1"/>
              </p:cNvSpPr>
              <p:nvPr/>
            </p:nvSpPr>
            <p:spPr bwMode="auto">
              <a:xfrm>
                <a:off x="349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1" name="Line 40"/>
              <p:cNvSpPr>
                <a:spLocks noChangeShapeType="1"/>
              </p:cNvSpPr>
              <p:nvPr/>
            </p:nvSpPr>
            <p:spPr bwMode="auto">
              <a:xfrm>
                <a:off x="359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2" name="Line 41"/>
              <p:cNvSpPr>
                <a:spLocks noChangeShapeType="1"/>
              </p:cNvSpPr>
              <p:nvPr/>
            </p:nvSpPr>
            <p:spPr bwMode="auto">
              <a:xfrm>
                <a:off x="374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3" name="Line 42"/>
              <p:cNvSpPr>
                <a:spLocks noChangeShapeType="1"/>
              </p:cNvSpPr>
              <p:nvPr/>
            </p:nvSpPr>
            <p:spPr bwMode="auto">
              <a:xfrm>
                <a:off x="392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4" name="Line 43"/>
              <p:cNvSpPr>
                <a:spLocks noChangeShapeType="1"/>
              </p:cNvSpPr>
              <p:nvPr/>
            </p:nvSpPr>
            <p:spPr bwMode="auto">
              <a:xfrm>
                <a:off x="400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5" name="Line 44"/>
              <p:cNvSpPr>
                <a:spLocks noChangeShapeType="1"/>
              </p:cNvSpPr>
              <p:nvPr/>
            </p:nvSpPr>
            <p:spPr bwMode="auto">
              <a:xfrm>
                <a:off x="405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6" name="Group 45"/>
            <p:cNvGrpSpPr>
              <a:grpSpLocks/>
            </p:cNvGrpSpPr>
            <p:nvPr/>
          </p:nvGrpSpPr>
          <p:grpSpPr bwMode="auto">
            <a:xfrm>
              <a:off x="4096" y="2168"/>
              <a:ext cx="634" cy="1520"/>
              <a:chOff x="4096" y="2168"/>
              <a:chExt cx="634" cy="1520"/>
            </a:xfrm>
          </p:grpSpPr>
          <p:sp>
            <p:nvSpPr>
              <p:cNvPr id="91230" name="Freeform 46"/>
              <p:cNvSpPr>
                <a:spLocks noChangeArrowheads="1"/>
              </p:cNvSpPr>
              <p:nvPr/>
            </p:nvSpPr>
            <p:spPr bwMode="auto">
              <a:xfrm>
                <a:off x="409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1" name="Line 47"/>
              <p:cNvSpPr>
                <a:spLocks noChangeShapeType="1"/>
              </p:cNvSpPr>
              <p:nvPr/>
            </p:nvSpPr>
            <p:spPr bwMode="auto">
              <a:xfrm>
                <a:off x="411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2" name="Line 48"/>
              <p:cNvSpPr>
                <a:spLocks noChangeShapeType="1"/>
              </p:cNvSpPr>
              <p:nvPr/>
            </p:nvSpPr>
            <p:spPr bwMode="auto">
              <a:xfrm>
                <a:off x="417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3" name="Line 49"/>
              <p:cNvSpPr>
                <a:spLocks noChangeShapeType="1"/>
              </p:cNvSpPr>
              <p:nvPr/>
            </p:nvSpPr>
            <p:spPr bwMode="auto">
              <a:xfrm>
                <a:off x="427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4" name="Line 50"/>
              <p:cNvSpPr>
                <a:spLocks noChangeShapeType="1"/>
              </p:cNvSpPr>
              <p:nvPr/>
            </p:nvSpPr>
            <p:spPr bwMode="auto">
              <a:xfrm>
                <a:off x="443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5" name="Line 51"/>
              <p:cNvSpPr>
                <a:spLocks noChangeShapeType="1"/>
              </p:cNvSpPr>
              <p:nvPr/>
            </p:nvSpPr>
            <p:spPr bwMode="auto">
              <a:xfrm>
                <a:off x="460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6" name="Line 52"/>
              <p:cNvSpPr>
                <a:spLocks noChangeShapeType="1"/>
              </p:cNvSpPr>
              <p:nvPr/>
            </p:nvSpPr>
            <p:spPr bwMode="auto">
              <a:xfrm>
                <a:off x="468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7" name="Line 53"/>
              <p:cNvSpPr>
                <a:spLocks noChangeShapeType="1"/>
              </p:cNvSpPr>
              <p:nvPr/>
            </p:nvSpPr>
            <p:spPr bwMode="auto">
              <a:xfrm>
                <a:off x="473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7" name="Group 54"/>
            <p:cNvGrpSpPr>
              <a:grpSpLocks/>
            </p:cNvGrpSpPr>
            <p:nvPr/>
          </p:nvGrpSpPr>
          <p:grpSpPr bwMode="auto">
            <a:xfrm>
              <a:off x="4776" y="2168"/>
              <a:ext cx="634" cy="1520"/>
              <a:chOff x="4776" y="2168"/>
              <a:chExt cx="634" cy="1520"/>
            </a:xfrm>
          </p:grpSpPr>
          <p:sp>
            <p:nvSpPr>
              <p:cNvPr id="91222" name="Freeform 55"/>
              <p:cNvSpPr>
                <a:spLocks noChangeArrowheads="1"/>
              </p:cNvSpPr>
              <p:nvPr/>
            </p:nvSpPr>
            <p:spPr bwMode="auto">
              <a:xfrm>
                <a:off x="477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3" name="Line 56"/>
              <p:cNvSpPr>
                <a:spLocks noChangeShapeType="1"/>
              </p:cNvSpPr>
              <p:nvPr/>
            </p:nvSpPr>
            <p:spPr bwMode="auto">
              <a:xfrm>
                <a:off x="479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4" name="Line 57"/>
              <p:cNvSpPr>
                <a:spLocks noChangeShapeType="1"/>
              </p:cNvSpPr>
              <p:nvPr/>
            </p:nvSpPr>
            <p:spPr bwMode="auto">
              <a:xfrm>
                <a:off x="485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5" name="Line 58"/>
              <p:cNvSpPr>
                <a:spLocks noChangeShapeType="1"/>
              </p:cNvSpPr>
              <p:nvPr/>
            </p:nvSpPr>
            <p:spPr bwMode="auto">
              <a:xfrm>
                <a:off x="495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6" name="Line 59"/>
              <p:cNvSpPr>
                <a:spLocks noChangeShapeType="1"/>
              </p:cNvSpPr>
              <p:nvPr/>
            </p:nvSpPr>
            <p:spPr bwMode="auto">
              <a:xfrm>
                <a:off x="511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7" name="Line 60"/>
              <p:cNvSpPr>
                <a:spLocks noChangeShapeType="1"/>
              </p:cNvSpPr>
              <p:nvPr/>
            </p:nvSpPr>
            <p:spPr bwMode="auto">
              <a:xfrm>
                <a:off x="528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8" name="Line 61"/>
              <p:cNvSpPr>
                <a:spLocks noChangeShapeType="1"/>
              </p:cNvSpPr>
              <p:nvPr/>
            </p:nvSpPr>
            <p:spPr bwMode="auto">
              <a:xfrm>
                <a:off x="536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9" name="Line 62"/>
              <p:cNvSpPr>
                <a:spLocks noChangeShapeType="1"/>
              </p:cNvSpPr>
              <p:nvPr/>
            </p:nvSpPr>
            <p:spPr bwMode="auto">
              <a:xfrm>
                <a:off x="541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1218" name="Oval 63"/>
            <p:cNvSpPr>
              <a:spLocks noChangeArrowheads="1"/>
            </p:cNvSpPr>
            <p:nvPr/>
          </p:nvSpPr>
          <p:spPr bwMode="auto">
            <a:xfrm>
              <a:off x="269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219" name="Oval 64"/>
            <p:cNvSpPr>
              <a:spLocks noChangeArrowheads="1"/>
            </p:cNvSpPr>
            <p:nvPr/>
          </p:nvSpPr>
          <p:spPr bwMode="auto">
            <a:xfrm>
              <a:off x="337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220" name="Oval 65"/>
            <p:cNvSpPr>
              <a:spLocks noChangeArrowheads="1"/>
            </p:cNvSpPr>
            <p:nvPr/>
          </p:nvSpPr>
          <p:spPr bwMode="auto">
            <a:xfrm>
              <a:off x="4051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221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9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1154" name="Text Box 67"/>
          <p:cNvSpPr txBox="1">
            <a:spLocks noChangeArrowheads="1"/>
          </p:cNvSpPr>
          <p:nvPr/>
        </p:nvSpPr>
        <p:spPr bwMode="auto">
          <a:xfrm>
            <a:off x="2055814" y="1285876"/>
            <a:ext cx="8072437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>
                <a:solidFill>
                  <a:srgbClr val="404040"/>
                </a:solidFill>
              </a:rPr>
              <a:t>Τι θα συμβεί αν τ</a:t>
            </a:r>
            <a:r>
              <a:rPr lang="el-GR" altLang="en-US" sz="2000">
                <a:solidFill>
                  <a:srgbClr val="404040"/>
                </a:solidFill>
              </a:rPr>
              <a:t>α</a:t>
            </a:r>
            <a:r>
              <a:rPr lang="en-US" altLang="en-US" sz="2000">
                <a:solidFill>
                  <a:srgbClr val="404040"/>
                </a:solidFill>
              </a:rPr>
              <a:t> ψάρι</a:t>
            </a:r>
            <a:r>
              <a:rPr lang="el-GR" altLang="en-US" sz="2000">
                <a:solidFill>
                  <a:srgbClr val="404040"/>
                </a:solidFill>
              </a:rPr>
              <a:t>α</a:t>
            </a:r>
            <a:r>
              <a:rPr lang="en-US" altLang="en-US" sz="2000">
                <a:solidFill>
                  <a:srgbClr val="404040"/>
                </a:solidFill>
              </a:rPr>
              <a:t> μεταν</a:t>
            </a:r>
            <a:r>
              <a:rPr lang="el-GR" altLang="en-US" sz="2000">
                <a:solidFill>
                  <a:srgbClr val="404040"/>
                </a:solidFill>
              </a:rPr>
              <a:t>α</a:t>
            </a:r>
            <a:r>
              <a:rPr lang="en-US" altLang="en-US" sz="2000">
                <a:solidFill>
                  <a:srgbClr val="404040"/>
                </a:solidFill>
              </a:rPr>
              <a:t>στε</a:t>
            </a:r>
            <a:r>
              <a:rPr lang="el-GR" altLang="en-US" sz="2000">
                <a:solidFill>
                  <a:srgbClr val="404040"/>
                </a:solidFill>
              </a:rPr>
              <a:t>ύ</a:t>
            </a:r>
            <a:r>
              <a:rPr lang="en-US" altLang="en-US" sz="2000">
                <a:solidFill>
                  <a:srgbClr val="404040"/>
                </a:solidFill>
              </a:rPr>
              <a:t>σ</a:t>
            </a:r>
            <a:r>
              <a:rPr lang="el-GR" altLang="en-US" sz="2000">
                <a:solidFill>
                  <a:srgbClr val="404040"/>
                </a:solidFill>
              </a:rPr>
              <a:t>ου</a:t>
            </a:r>
            <a:r>
              <a:rPr lang="en-US" altLang="en-US" sz="2000">
                <a:solidFill>
                  <a:srgbClr val="404040"/>
                </a:solidFill>
              </a:rPr>
              <a:t>ν μακριά από την αλιευτική περιοχή, </a:t>
            </a:r>
            <a:r>
              <a:rPr lang="el-GR" altLang="en-US" sz="2000">
                <a:solidFill>
                  <a:srgbClr val="404040"/>
                </a:solidFill>
              </a:rPr>
              <a:t>πχ για να αναπαραχθούν</a:t>
            </a:r>
            <a:r>
              <a:rPr lang="en-US" altLang="en-US" sz="2000">
                <a:solidFill>
                  <a:srgbClr val="404040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>
              <a:solidFill>
                <a:srgbClr val="404040"/>
              </a:solidFill>
            </a:endParaRPr>
          </a:p>
        </p:txBody>
      </p:sp>
      <p:grpSp>
        <p:nvGrpSpPr>
          <p:cNvPr id="91155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91211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12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56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91209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10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57" name="Picture 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694363"/>
            <a:ext cx="54768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58" name="Picture 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5694363"/>
            <a:ext cx="5492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59" name="Group 76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91207" name="Freeform 77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8" name="Oval 78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60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4" y="5694363"/>
            <a:ext cx="5540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61" name="Picture 8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62" name="Group 81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91205" name="Freeform 82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6" name="Oval 83"/>
            <p:cNvSpPr>
              <a:spLocks noChangeArrowheads="1"/>
            </p:cNvSpPr>
            <p:nvPr/>
          </p:nvSpPr>
          <p:spPr bwMode="auto">
            <a:xfrm>
              <a:off x="1376" y="317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3" name="Group 84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91203" name="Freeform 85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4" name="Oval 86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64" name="Picture 8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5138738"/>
            <a:ext cx="54292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65" name="Group 88"/>
          <p:cNvGrpSpPr>
            <a:grpSpLocks/>
          </p:cNvGrpSpPr>
          <p:nvPr/>
        </p:nvGrpSpPr>
        <p:grpSpPr bwMode="auto">
          <a:xfrm>
            <a:off x="7239000" y="6429376"/>
            <a:ext cx="560388" cy="169863"/>
            <a:chOff x="3600" y="4050"/>
            <a:chExt cx="353" cy="107"/>
          </a:xfrm>
        </p:grpSpPr>
        <p:sp>
          <p:nvSpPr>
            <p:cNvPr id="91201" name="Freeform 89"/>
            <p:cNvSpPr>
              <a:spLocks noChangeArrowheads="1"/>
            </p:cNvSpPr>
            <p:nvPr/>
          </p:nvSpPr>
          <p:spPr bwMode="auto">
            <a:xfrm>
              <a:off x="3600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2" name="Oval 90"/>
            <p:cNvSpPr>
              <a:spLocks noChangeArrowheads="1"/>
            </p:cNvSpPr>
            <p:nvPr/>
          </p:nvSpPr>
          <p:spPr bwMode="auto">
            <a:xfrm>
              <a:off x="3892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6" name="Group 91"/>
          <p:cNvGrpSpPr>
            <a:grpSpLocks/>
          </p:cNvGrpSpPr>
          <p:nvPr/>
        </p:nvGrpSpPr>
        <p:grpSpPr bwMode="auto">
          <a:xfrm>
            <a:off x="9596439" y="6429376"/>
            <a:ext cx="560387" cy="169863"/>
            <a:chOff x="5085" y="4050"/>
            <a:chExt cx="353" cy="107"/>
          </a:xfrm>
        </p:grpSpPr>
        <p:sp>
          <p:nvSpPr>
            <p:cNvPr id="91199" name="Freeform 92"/>
            <p:cNvSpPr>
              <a:spLocks noChangeArrowheads="1"/>
            </p:cNvSpPr>
            <p:nvPr/>
          </p:nvSpPr>
          <p:spPr bwMode="auto">
            <a:xfrm>
              <a:off x="508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0" name="Oval 93"/>
            <p:cNvSpPr>
              <a:spLocks noChangeArrowheads="1"/>
            </p:cNvSpPr>
            <p:nvPr/>
          </p:nvSpPr>
          <p:spPr bwMode="auto">
            <a:xfrm>
              <a:off x="537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7" name="Group 94"/>
          <p:cNvGrpSpPr>
            <a:grpSpLocks/>
          </p:cNvGrpSpPr>
          <p:nvPr/>
        </p:nvGrpSpPr>
        <p:grpSpPr bwMode="auto">
          <a:xfrm>
            <a:off x="8667750" y="5786438"/>
            <a:ext cx="560388" cy="169862"/>
            <a:chOff x="4500" y="3645"/>
            <a:chExt cx="353" cy="107"/>
          </a:xfrm>
        </p:grpSpPr>
        <p:sp>
          <p:nvSpPr>
            <p:cNvPr id="91197" name="Freeform 95"/>
            <p:cNvSpPr>
              <a:spLocks noChangeArrowheads="1"/>
            </p:cNvSpPr>
            <p:nvPr/>
          </p:nvSpPr>
          <p:spPr bwMode="auto">
            <a:xfrm>
              <a:off x="4500" y="364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8" name="Oval 96"/>
            <p:cNvSpPr>
              <a:spLocks noChangeArrowheads="1"/>
            </p:cNvSpPr>
            <p:nvPr/>
          </p:nvSpPr>
          <p:spPr bwMode="auto">
            <a:xfrm>
              <a:off x="479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8" name="Group 97"/>
          <p:cNvGrpSpPr>
            <a:grpSpLocks/>
          </p:cNvGrpSpPr>
          <p:nvPr/>
        </p:nvGrpSpPr>
        <p:grpSpPr bwMode="auto">
          <a:xfrm>
            <a:off x="2095500" y="5357813"/>
            <a:ext cx="560388" cy="169862"/>
            <a:chOff x="360" y="3375"/>
            <a:chExt cx="353" cy="107"/>
          </a:xfrm>
        </p:grpSpPr>
        <p:sp>
          <p:nvSpPr>
            <p:cNvPr id="91195" name="Freeform 98"/>
            <p:cNvSpPr>
              <a:spLocks noChangeArrowheads="1"/>
            </p:cNvSpPr>
            <p:nvPr/>
          </p:nvSpPr>
          <p:spPr bwMode="auto">
            <a:xfrm>
              <a:off x="360" y="337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6" name="Oval 99"/>
            <p:cNvSpPr>
              <a:spLocks noChangeArrowheads="1"/>
            </p:cNvSpPr>
            <p:nvPr/>
          </p:nvSpPr>
          <p:spPr bwMode="auto">
            <a:xfrm>
              <a:off x="652" y="340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9" name="Group 100"/>
          <p:cNvGrpSpPr>
            <a:grpSpLocks/>
          </p:cNvGrpSpPr>
          <p:nvPr/>
        </p:nvGrpSpPr>
        <p:grpSpPr bwMode="auto">
          <a:xfrm>
            <a:off x="4595814" y="6429376"/>
            <a:ext cx="560387" cy="169863"/>
            <a:chOff x="1935" y="4050"/>
            <a:chExt cx="353" cy="107"/>
          </a:xfrm>
        </p:grpSpPr>
        <p:sp>
          <p:nvSpPr>
            <p:cNvPr id="91193" name="Freeform 101"/>
            <p:cNvSpPr>
              <a:spLocks noChangeArrowheads="1"/>
            </p:cNvSpPr>
            <p:nvPr/>
          </p:nvSpPr>
          <p:spPr bwMode="auto">
            <a:xfrm>
              <a:off x="193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4" name="Oval 102"/>
            <p:cNvSpPr>
              <a:spLocks noChangeArrowheads="1"/>
            </p:cNvSpPr>
            <p:nvPr/>
          </p:nvSpPr>
          <p:spPr bwMode="auto">
            <a:xfrm>
              <a:off x="222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70" name="Picture 10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5778500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71" name="Picture 10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1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72" name="Picture 10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4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73" name="Group 106"/>
          <p:cNvGrpSpPr>
            <a:grpSpLocks/>
          </p:cNvGrpSpPr>
          <p:nvPr/>
        </p:nvGrpSpPr>
        <p:grpSpPr bwMode="auto">
          <a:xfrm>
            <a:off x="3443289" y="5715001"/>
            <a:ext cx="560387" cy="169863"/>
            <a:chOff x="1209" y="3600"/>
            <a:chExt cx="353" cy="107"/>
          </a:xfrm>
        </p:grpSpPr>
        <p:sp>
          <p:nvSpPr>
            <p:cNvPr id="91191" name="Freeform 107"/>
            <p:cNvSpPr>
              <a:spLocks noChangeArrowheads="1"/>
            </p:cNvSpPr>
            <p:nvPr/>
          </p:nvSpPr>
          <p:spPr bwMode="auto">
            <a:xfrm>
              <a:off x="1209" y="360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2" name="Oval 108"/>
            <p:cNvSpPr>
              <a:spLocks noChangeArrowheads="1"/>
            </p:cNvSpPr>
            <p:nvPr/>
          </p:nvSpPr>
          <p:spPr bwMode="auto">
            <a:xfrm>
              <a:off x="1501" y="362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4" name="Group 109"/>
          <p:cNvGrpSpPr>
            <a:grpSpLocks/>
          </p:cNvGrpSpPr>
          <p:nvPr/>
        </p:nvGrpSpPr>
        <p:grpSpPr bwMode="auto">
          <a:xfrm>
            <a:off x="4125913" y="5399088"/>
            <a:ext cx="557212" cy="169862"/>
            <a:chOff x="1639" y="3401"/>
            <a:chExt cx="351" cy="107"/>
          </a:xfrm>
        </p:grpSpPr>
        <p:sp>
          <p:nvSpPr>
            <p:cNvPr id="91189" name="Freeform 110"/>
            <p:cNvSpPr>
              <a:spLocks noChangeArrowheads="1"/>
            </p:cNvSpPr>
            <p:nvPr/>
          </p:nvSpPr>
          <p:spPr bwMode="auto">
            <a:xfrm>
              <a:off x="1639" y="3401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0" name="Oval 111"/>
            <p:cNvSpPr>
              <a:spLocks noChangeArrowheads="1"/>
            </p:cNvSpPr>
            <p:nvPr/>
          </p:nvSpPr>
          <p:spPr bwMode="auto">
            <a:xfrm>
              <a:off x="1929" y="3429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5" name="Group 112"/>
          <p:cNvGrpSpPr>
            <a:grpSpLocks/>
          </p:cNvGrpSpPr>
          <p:nvPr/>
        </p:nvGrpSpPr>
        <p:grpSpPr bwMode="auto">
          <a:xfrm>
            <a:off x="2781301" y="6226176"/>
            <a:ext cx="557213" cy="169863"/>
            <a:chOff x="792" y="3922"/>
            <a:chExt cx="351" cy="107"/>
          </a:xfrm>
        </p:grpSpPr>
        <p:sp>
          <p:nvSpPr>
            <p:cNvPr id="91187" name="Freeform 113"/>
            <p:cNvSpPr>
              <a:spLocks noChangeArrowheads="1"/>
            </p:cNvSpPr>
            <p:nvPr/>
          </p:nvSpPr>
          <p:spPr bwMode="auto">
            <a:xfrm>
              <a:off x="792" y="392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8" name="Oval 114"/>
            <p:cNvSpPr>
              <a:spLocks noChangeArrowheads="1"/>
            </p:cNvSpPr>
            <p:nvPr/>
          </p:nvSpPr>
          <p:spPr bwMode="auto">
            <a:xfrm>
              <a:off x="1082" y="395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6" name="Group 115"/>
          <p:cNvGrpSpPr>
            <a:grpSpLocks/>
          </p:cNvGrpSpPr>
          <p:nvPr/>
        </p:nvGrpSpPr>
        <p:grpSpPr bwMode="auto">
          <a:xfrm>
            <a:off x="2195513" y="6475413"/>
            <a:ext cx="557212" cy="169862"/>
            <a:chOff x="423" y="4079"/>
            <a:chExt cx="351" cy="107"/>
          </a:xfrm>
        </p:grpSpPr>
        <p:sp>
          <p:nvSpPr>
            <p:cNvPr id="91185" name="Freeform 116"/>
            <p:cNvSpPr>
              <a:spLocks noChangeArrowheads="1"/>
            </p:cNvSpPr>
            <p:nvPr/>
          </p:nvSpPr>
          <p:spPr bwMode="auto">
            <a:xfrm>
              <a:off x="423" y="4079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6" name="Oval 117"/>
            <p:cNvSpPr>
              <a:spLocks noChangeArrowheads="1"/>
            </p:cNvSpPr>
            <p:nvPr/>
          </p:nvSpPr>
          <p:spPr bwMode="auto">
            <a:xfrm>
              <a:off x="713" y="4107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7" name="Group 118"/>
          <p:cNvGrpSpPr>
            <a:grpSpLocks/>
          </p:cNvGrpSpPr>
          <p:nvPr/>
        </p:nvGrpSpPr>
        <p:grpSpPr bwMode="auto">
          <a:xfrm>
            <a:off x="2297113" y="5673726"/>
            <a:ext cx="557212" cy="169863"/>
            <a:chOff x="487" y="3574"/>
            <a:chExt cx="351" cy="107"/>
          </a:xfrm>
        </p:grpSpPr>
        <p:sp>
          <p:nvSpPr>
            <p:cNvPr id="91183" name="Freeform 119"/>
            <p:cNvSpPr>
              <a:spLocks noChangeArrowheads="1"/>
            </p:cNvSpPr>
            <p:nvPr/>
          </p:nvSpPr>
          <p:spPr bwMode="auto">
            <a:xfrm>
              <a:off x="487" y="3574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4" name="Oval 120"/>
            <p:cNvSpPr>
              <a:spLocks noChangeArrowheads="1"/>
            </p:cNvSpPr>
            <p:nvPr/>
          </p:nvSpPr>
          <p:spPr bwMode="auto">
            <a:xfrm>
              <a:off x="777" y="3602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8" name="Group 121"/>
          <p:cNvGrpSpPr>
            <a:grpSpLocks/>
          </p:cNvGrpSpPr>
          <p:nvPr/>
        </p:nvGrpSpPr>
        <p:grpSpPr bwMode="auto">
          <a:xfrm>
            <a:off x="2024063" y="5000626"/>
            <a:ext cx="557212" cy="169863"/>
            <a:chOff x="315" y="3150"/>
            <a:chExt cx="351" cy="107"/>
          </a:xfrm>
        </p:grpSpPr>
        <p:sp>
          <p:nvSpPr>
            <p:cNvPr id="91181" name="Freeform 122"/>
            <p:cNvSpPr>
              <a:spLocks noChangeArrowheads="1"/>
            </p:cNvSpPr>
            <p:nvPr/>
          </p:nvSpPr>
          <p:spPr bwMode="auto">
            <a:xfrm>
              <a:off x="315" y="3150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2" name="Oval 123"/>
            <p:cNvSpPr>
              <a:spLocks noChangeArrowheads="1"/>
            </p:cNvSpPr>
            <p:nvPr/>
          </p:nvSpPr>
          <p:spPr bwMode="auto">
            <a:xfrm>
              <a:off x="605" y="3178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1179" name="Text Box 2"/>
          <p:cNvSpPr txBox="1">
            <a:spLocks noChangeArrowheads="1"/>
          </p:cNvSpPr>
          <p:nvPr/>
        </p:nvSpPr>
        <p:spPr bwMode="auto">
          <a:xfrm>
            <a:off x="2495550" y="46038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27576" y="2060575"/>
            <a:ext cx="5503863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50"/>
              </a:spcBef>
              <a:buSzPct val="75000"/>
            </a:pPr>
            <a:r>
              <a:rPr lang="en-US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q = C / EB = 9 / (35 * </a:t>
            </a:r>
            <a:r>
              <a:rPr lang="el-GR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30</a:t>
            </a:r>
            <a:r>
              <a:rPr lang="en-US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) = 0.0</a:t>
            </a:r>
            <a:r>
              <a:rPr lang="el-GR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085,</a:t>
            </a:r>
          </a:p>
          <a:p>
            <a:pPr>
              <a:spcBef>
                <a:spcPts val="1250"/>
              </a:spcBef>
              <a:buSzPct val="75000"/>
            </a:pPr>
            <a:r>
              <a:rPr lang="el-GR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 δηλαδή κάθε άγκιστρο αφαίρει το 0,85% του αποθέματος</a:t>
            </a:r>
          </a:p>
        </p:txBody>
      </p:sp>
    </p:spTree>
    <p:extLst>
      <p:ext uri="{BB962C8B-B14F-4D97-AF65-F5344CB8AC3E}">
        <p14:creationId xmlns:p14="http://schemas.microsoft.com/office/powerpoint/2010/main" val="3973691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842963" y="1125538"/>
            <a:ext cx="9717087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 marL="1090613" indent="-974725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 marL="1662113" indent="-455613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Πα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ράγοντες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 π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ου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 π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ροκ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αλούν </a:t>
            </a:r>
            <a:r>
              <a:rPr lang="el-GR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μεταβολή 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στo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 </a:t>
            </a:r>
            <a:r>
              <a:rPr lang="el-GR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συντελεστή συλληψιμότητας</a:t>
            </a:r>
            <a:endParaRPr lang="en-US" altLang="en-US" sz="2400" b="1" dirty="0">
              <a:solidFill>
                <a:srgbClr val="00664D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Αλλ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αγές στις μεθόδους αλιείας</a:t>
            </a:r>
          </a:p>
          <a:p>
            <a:pPr marL="1663700" lvl="2" indent="-457200"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+mj-lt"/>
              <a:buAutoNum type="arabicPeriod"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Αλλ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αγές </a:t>
            </a: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στην 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λιευτική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τεχνολογί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endParaRPr lang="el-GR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endParaRPr lang="el-GR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Η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εμ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πειρία και η ικανότητα </a:t>
            </a: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αλίευσης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υξάνει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με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την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π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άροδο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του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χρόνου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Αυτοί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είν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αι λόγοι για τους οποίους συλλέγουμε πληροφορίες σχετικά με τις μεθόδους και τα εργαλεία από τους αλιείς, ώστε να μπορούμε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να λαμβάνουμε υπόψη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τις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λλ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αγές στον τομέα της αλιείας που μπορούν να επηρεάσουν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το συντελεστή συλληψιμότητας </a:t>
            </a:r>
            <a:r>
              <a:rPr lang="en-US" altLang="en-US" sz="2400" i="1" dirty="0" err="1">
                <a:solidFill>
                  <a:srgbClr val="404040"/>
                </a:solidFill>
                <a:cs typeface="Tahoma" panose="020B0604030504040204" pitchFamily="34" charset="0"/>
              </a:rPr>
              <a:t>με</a:t>
            </a:r>
            <a:r>
              <a:rPr lang="en-US" altLang="en-US" sz="2400" i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i="1" dirty="0" err="1">
                <a:solidFill>
                  <a:srgbClr val="404040"/>
                </a:solidFill>
                <a:cs typeface="Tahoma" panose="020B0604030504040204" pitchFamily="34" charset="0"/>
              </a:rPr>
              <a:t>το</a:t>
            </a:r>
            <a:r>
              <a:rPr lang="en-US" altLang="en-US" sz="2400" i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i="1" dirty="0" err="1">
                <a:solidFill>
                  <a:srgbClr val="404040"/>
                </a:solidFill>
                <a:cs typeface="Tahoma" panose="020B0604030504040204" pitchFamily="34" charset="0"/>
              </a:rPr>
              <a:t>χρόνο</a:t>
            </a:r>
            <a:endParaRPr lang="en-US" altLang="en-US" sz="2400" i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FF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FF"/>
              </a:solidFill>
              <a:cs typeface="Tahoma" panose="020B0604030504040204" pitchFamily="34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495550" y="0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τ</a:t>
            </a:r>
            <a:r>
              <a:rPr lang="en-US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o </a:t>
            </a:r>
            <a:r>
              <a:rPr lang="el-GR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συντελεστή συλληψιμότητας</a:t>
            </a:r>
            <a:r>
              <a:rPr lang="en-US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173092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095501" y="930275"/>
            <a:ext cx="7961313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9973"/>
                </a:solidFill>
              </a:rPr>
              <a:t>Επ</a:t>
            </a:r>
            <a:r>
              <a:rPr lang="en-US" altLang="en-US" sz="2400" b="1" dirty="0" err="1">
                <a:solidFill>
                  <a:srgbClr val="009973"/>
                </a:solidFill>
              </a:rPr>
              <a:t>ισκό</a:t>
            </a:r>
            <a:r>
              <a:rPr lang="en-US" altLang="en-US" sz="2400" b="1" dirty="0">
                <a:solidFill>
                  <a:srgbClr val="009973"/>
                </a:solidFill>
              </a:rPr>
              <a:t>πηση: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000" dirty="0" err="1">
                <a:solidFill>
                  <a:srgbClr val="0D0D0D"/>
                </a:solidFill>
              </a:rPr>
              <a:t>Αφθονί</a:t>
            </a:r>
            <a:r>
              <a:rPr lang="en-US" altLang="en-US" sz="2000" dirty="0">
                <a:solidFill>
                  <a:srgbClr val="0D0D0D"/>
                </a:solidFill>
              </a:rPr>
              <a:t>α είναι απλά πόσα ψάρια </a:t>
            </a:r>
            <a:r>
              <a:rPr lang="el-GR" altLang="en-US" sz="2000" dirty="0">
                <a:solidFill>
                  <a:srgbClr val="0D0D0D"/>
                </a:solidFill>
              </a:rPr>
              <a:t>βρίσκονται </a:t>
            </a:r>
            <a:r>
              <a:rPr lang="en-US" altLang="en-US" sz="2000" dirty="0" err="1">
                <a:solidFill>
                  <a:srgbClr val="0D0D0D"/>
                </a:solidFill>
              </a:rPr>
              <a:t>στο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l-GR" altLang="en-US" sz="2000" dirty="0">
                <a:solidFill>
                  <a:srgbClr val="0D0D0D"/>
                </a:solidFill>
              </a:rPr>
              <a:t>απόθεμα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σε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μί</a:t>
            </a:r>
            <a:r>
              <a:rPr lang="en-US" altLang="en-US" sz="2000" dirty="0">
                <a:solidFill>
                  <a:srgbClr val="0D0D0D"/>
                </a:solidFill>
              </a:rPr>
              <a:t>α δεδομένη χρονική στιγμή.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D0D0D"/>
                </a:solidFill>
              </a:rPr>
              <a:t> Μπ</a:t>
            </a:r>
            <a:r>
              <a:rPr lang="en-US" altLang="en-US" sz="2000" dirty="0" err="1">
                <a:solidFill>
                  <a:srgbClr val="0D0D0D"/>
                </a:solidFill>
              </a:rPr>
              <a:t>ορεί</a:t>
            </a:r>
            <a:r>
              <a:rPr lang="en-US" altLang="en-US" sz="2000" dirty="0">
                <a:solidFill>
                  <a:srgbClr val="0D0D0D"/>
                </a:solidFill>
              </a:rPr>
              <a:t> να </a:t>
            </a:r>
            <a:r>
              <a:rPr lang="en-US" altLang="en-US" sz="2000" dirty="0" err="1">
                <a:solidFill>
                  <a:srgbClr val="0D0D0D"/>
                </a:solidFill>
              </a:rPr>
              <a:t>οριστεί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είτε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όσον</a:t>
            </a:r>
            <a:r>
              <a:rPr lang="en-US" altLang="en-US" sz="2000" dirty="0">
                <a:solidFill>
                  <a:srgbClr val="0D0D0D"/>
                </a:solidFill>
              </a:rPr>
              <a:t> α</a:t>
            </a:r>
            <a:r>
              <a:rPr lang="en-US" altLang="en-US" sz="2000" dirty="0" err="1">
                <a:solidFill>
                  <a:srgbClr val="0D0D0D"/>
                </a:solidFill>
              </a:rPr>
              <a:t>φορά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τον</a:t>
            </a:r>
            <a:r>
              <a:rPr lang="en-US" altLang="en-US" sz="2000" dirty="0">
                <a:solidFill>
                  <a:srgbClr val="0D0D0D"/>
                </a:solidFill>
              </a:rPr>
              <a:t> α</a:t>
            </a:r>
            <a:r>
              <a:rPr lang="en-US" altLang="en-US" sz="2000" dirty="0" err="1">
                <a:solidFill>
                  <a:srgbClr val="0D0D0D"/>
                </a:solidFill>
              </a:rPr>
              <a:t>ριθμό</a:t>
            </a:r>
            <a:r>
              <a:rPr lang="en-US" altLang="en-US" sz="2000" dirty="0">
                <a:solidFill>
                  <a:srgbClr val="0D0D0D"/>
                </a:solidFill>
              </a:rPr>
              <a:t> ή </a:t>
            </a:r>
            <a:r>
              <a:rPr lang="en-US" altLang="en-US" sz="2000" dirty="0" err="1">
                <a:solidFill>
                  <a:srgbClr val="0D0D0D"/>
                </a:solidFill>
              </a:rPr>
              <a:t>το</a:t>
            </a:r>
            <a:r>
              <a:rPr lang="en-US" altLang="en-US" sz="2000" dirty="0">
                <a:solidFill>
                  <a:srgbClr val="0D0D0D"/>
                </a:solidFill>
              </a:rPr>
              <a:t> β</a:t>
            </a:r>
            <a:r>
              <a:rPr lang="en-US" altLang="en-US" sz="2000" dirty="0" err="1">
                <a:solidFill>
                  <a:srgbClr val="0D0D0D"/>
                </a:solidFill>
              </a:rPr>
              <a:t>άρος</a:t>
            </a:r>
            <a:r>
              <a:rPr lang="en-US" altLang="en-US" sz="2000" dirty="0">
                <a:solidFill>
                  <a:srgbClr val="0D0D0D"/>
                </a:solidFill>
              </a:rPr>
              <a:t> (β</a:t>
            </a:r>
            <a:r>
              <a:rPr lang="en-US" altLang="en-US" sz="2000" dirty="0" err="1">
                <a:solidFill>
                  <a:srgbClr val="0D0D0D"/>
                </a:solidFill>
              </a:rPr>
              <a:t>ιομάζ</a:t>
            </a:r>
            <a:r>
              <a:rPr lang="en-US" altLang="en-US" sz="2000" dirty="0">
                <a:solidFill>
                  <a:srgbClr val="0D0D0D"/>
                </a:solidFill>
              </a:rPr>
              <a:t>α).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n-US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l-GR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Σε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μοντέλ</a:t>
            </a:r>
            <a:r>
              <a:rPr lang="en-AU" altLang="en-US" sz="2000" dirty="0">
                <a:solidFill>
                  <a:srgbClr val="0D0D0D"/>
                </a:solidFill>
              </a:rPr>
              <a:t>α</a:t>
            </a:r>
            <a:r>
              <a:rPr lang="el-GR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δομημέν</a:t>
            </a:r>
            <a:r>
              <a:rPr lang="el-GR" altLang="en-US" sz="2000" dirty="0">
                <a:solidFill>
                  <a:srgbClr val="0D0D0D"/>
                </a:solidFill>
              </a:rPr>
              <a:t>α βάσει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ηλικί</a:t>
            </a:r>
            <a:r>
              <a:rPr lang="en-AU" altLang="en-US" sz="2000" dirty="0">
                <a:solidFill>
                  <a:srgbClr val="0D0D0D"/>
                </a:solidFill>
              </a:rPr>
              <a:t>ας, οι αριθμοί και η βιομάζα υπολογίζ</a:t>
            </a:r>
            <a:r>
              <a:rPr lang="el-GR" altLang="en-US" sz="2000" dirty="0">
                <a:solidFill>
                  <a:srgbClr val="0D0D0D"/>
                </a:solidFill>
              </a:rPr>
              <a:t>ον</a:t>
            </a:r>
            <a:r>
              <a:rPr lang="en-AU" altLang="en-US" sz="2000" dirty="0">
                <a:solidFill>
                  <a:srgbClr val="0D0D0D"/>
                </a:solidFill>
              </a:rPr>
              <a:t>ται </a:t>
            </a:r>
            <a:r>
              <a:rPr lang="en-AU" altLang="en-US" sz="2000" dirty="0" err="1">
                <a:solidFill>
                  <a:srgbClr val="0D0D0D"/>
                </a:solidFill>
              </a:rPr>
              <a:t>γι</a:t>
            </a:r>
            <a:r>
              <a:rPr lang="en-AU" altLang="en-US" sz="2000" dirty="0">
                <a:solidFill>
                  <a:srgbClr val="0D0D0D"/>
                </a:solidFill>
              </a:rPr>
              <a:t>α κάθε κατηγορία ηλικίας για κάθε χρονική στιγμή, και στη συνέχεια αθροίζονται</a:t>
            </a:r>
            <a:r>
              <a:rPr lang="el-GR" altLang="en-US" sz="2000" dirty="0">
                <a:solidFill>
                  <a:srgbClr val="0D0D0D"/>
                </a:solidFill>
              </a:rPr>
              <a:t> όλες οι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ηλικι</a:t>
            </a:r>
            <a:r>
              <a:rPr lang="en-AU" altLang="en-US" sz="2000" dirty="0">
                <a:solidFill>
                  <a:srgbClr val="0D0D0D"/>
                </a:solidFill>
              </a:rPr>
              <a:t>ακές κατηγορίες (για μια δεδομένη χρονική στιγμή) για </a:t>
            </a:r>
            <a:r>
              <a:rPr lang="el-GR" altLang="en-US" sz="2000" dirty="0">
                <a:solidFill>
                  <a:srgbClr val="0D0D0D"/>
                </a:solidFill>
              </a:rPr>
              <a:t>τον υπολογισμό </a:t>
            </a:r>
            <a:r>
              <a:rPr lang="en-AU" altLang="en-US" sz="2000" dirty="0" err="1">
                <a:solidFill>
                  <a:srgbClr val="0D0D0D"/>
                </a:solidFill>
              </a:rPr>
              <a:t>της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συνολικής</a:t>
            </a:r>
            <a:r>
              <a:rPr lang="en-AU" altLang="en-US" sz="2000" dirty="0">
                <a:solidFill>
                  <a:srgbClr val="0D0D0D"/>
                </a:solidFill>
              </a:rPr>
              <a:t> β</a:t>
            </a:r>
            <a:r>
              <a:rPr lang="en-AU" altLang="en-US" sz="2000" dirty="0" err="1">
                <a:solidFill>
                  <a:srgbClr val="0D0D0D"/>
                </a:solidFill>
              </a:rPr>
              <a:t>ιομάζ</a:t>
            </a:r>
            <a:r>
              <a:rPr lang="en-AU" altLang="en-US" sz="2000" dirty="0">
                <a:solidFill>
                  <a:srgbClr val="0D0D0D"/>
                </a:solidFill>
              </a:rPr>
              <a:t>ας εκείνη τη στιγμή</a:t>
            </a:r>
            <a:r>
              <a:rPr lang="el-GR" altLang="en-US" sz="2000" dirty="0">
                <a:solidFill>
                  <a:srgbClr val="0D0D0D"/>
                </a:solidFill>
              </a:rPr>
              <a:t>:</a:t>
            </a:r>
            <a:endParaRPr lang="en-AU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n-US" altLang="en-US" sz="2000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en-US" altLang="en-US" sz="2000" b="1" dirty="0"/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0000FF"/>
              </a:solidFill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424114" y="134939"/>
            <a:ext cx="73437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US" altLang="en-US" sz="3200" dirty="0" err="1">
                <a:solidFill>
                  <a:srgbClr val="0000FF"/>
                </a:solidFill>
              </a:rPr>
              <a:t>Τι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είν</a:t>
            </a:r>
            <a:r>
              <a:rPr lang="en-US" altLang="en-US" sz="3200" dirty="0">
                <a:solidFill>
                  <a:srgbClr val="0000FF"/>
                </a:solidFill>
              </a:rPr>
              <a:t>αι η αφθονία;</a:t>
            </a:r>
          </a:p>
        </p:txBody>
      </p:sp>
    </p:spTree>
    <p:extLst>
      <p:ext uri="{BB962C8B-B14F-4D97-AF65-F5344CB8AC3E}">
        <p14:creationId xmlns:p14="http://schemas.microsoft.com/office/powerpoint/2010/main" val="1577559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57263" y="1295400"/>
            <a:ext cx="9483725" cy="335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000" dirty="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4</a:t>
            </a:r>
            <a:r>
              <a:rPr lang="en-US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.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Περι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βαλλοντικοί παράγοντες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	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πχ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θερμοκρ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ασίες στην επιφάνεια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(τα ψαριά μετακινούνται σε περιοχές με τη βέλτιστη θερμοκρασία)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5</a:t>
            </a:r>
            <a:r>
              <a:rPr lang="en-US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. </a:t>
            </a: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Μετακίνηση 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endParaRPr lang="el-GR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    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  πχ 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κατα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κόρυφη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μετ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ανάστευση μέρα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ς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–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νύχτ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ς </a:t>
            </a: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        πχ Μετακίνηση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των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ψα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ριών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λόγω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της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ωοτοκί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ας</a:t>
            </a:r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2495550" y="0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713908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2309813" y="928688"/>
            <a:ext cx="7561262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00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000" b="1">
                <a:solidFill>
                  <a:srgbClr val="0D0D0D"/>
                </a:solidFill>
              </a:rPr>
              <a:t>6</a:t>
            </a:r>
            <a:r>
              <a:rPr lang="en-US" altLang="en-US" sz="2000" b="1">
                <a:solidFill>
                  <a:srgbClr val="0D0D0D"/>
                </a:solidFill>
              </a:rPr>
              <a:t>. Συρρίκνωση </a:t>
            </a:r>
            <a:r>
              <a:rPr lang="el-GR" altLang="en-US" sz="2000" b="1">
                <a:solidFill>
                  <a:srgbClr val="0D0D0D"/>
                </a:solidFill>
              </a:rPr>
              <a:t>της χωρικής κατανομής του αποθέματος</a:t>
            </a:r>
            <a:r>
              <a:rPr lang="en-US" altLang="en-US" sz="2000" b="1">
                <a:solidFill>
                  <a:srgbClr val="0D0D0D"/>
                </a:solidFill>
              </a:rPr>
              <a:t> </a:t>
            </a:r>
            <a:r>
              <a:rPr lang="en-US" altLang="en-US" sz="2000">
                <a:solidFill>
                  <a:srgbClr val="0D0D0D"/>
                </a:solidFill>
              </a:rPr>
              <a:t>όταν μειώνεται η βιομάζα </a:t>
            </a:r>
            <a:r>
              <a:rPr lang="el-GR" altLang="en-US" sz="2000">
                <a:solidFill>
                  <a:srgbClr val="0D0D0D"/>
                </a:solidFill>
              </a:rPr>
              <a:t>(</a:t>
            </a:r>
            <a:r>
              <a:rPr lang="en-US" altLang="en-US" sz="2000">
                <a:solidFill>
                  <a:srgbClr val="0D0D0D"/>
                </a:solidFill>
              </a:rPr>
              <a:t>«Θεωρία λεκάνη</a:t>
            </a:r>
            <a:r>
              <a:rPr lang="el-GR" altLang="en-US" sz="2000">
                <a:solidFill>
                  <a:srgbClr val="0D0D0D"/>
                </a:solidFill>
              </a:rPr>
              <a:t>ς</a:t>
            </a:r>
            <a:r>
              <a:rPr lang="en-US" altLang="en-US" sz="2000">
                <a:solidFill>
                  <a:srgbClr val="0D0D0D"/>
                </a:solidFill>
              </a:rPr>
              <a:t> McCall</a:t>
            </a:r>
            <a:r>
              <a:rPr lang="el-GR" altLang="en-US" sz="2000">
                <a:solidFill>
                  <a:srgbClr val="0D0D0D"/>
                </a:solidFill>
              </a:rPr>
              <a:t>»)</a:t>
            </a:r>
            <a:endParaRPr lang="en-US" altLang="en-US" sz="200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000">
              <a:solidFill>
                <a:srgbClr val="0D0D0D"/>
              </a:solidFill>
            </a:endParaRP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2495550" y="0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  <p:grpSp>
        <p:nvGrpSpPr>
          <p:cNvPr id="97284" name="Group 1"/>
          <p:cNvGrpSpPr>
            <a:grpSpLocks/>
          </p:cNvGrpSpPr>
          <p:nvPr/>
        </p:nvGrpSpPr>
        <p:grpSpPr bwMode="auto">
          <a:xfrm>
            <a:off x="2495551" y="2276475"/>
            <a:ext cx="7375525" cy="4433888"/>
            <a:chOff x="92404" y="1162050"/>
            <a:chExt cx="8988885" cy="5478463"/>
          </a:xfrm>
        </p:grpSpPr>
        <p:sp>
          <p:nvSpPr>
            <p:cNvPr id="109573" name="Oval 2"/>
            <p:cNvSpPr>
              <a:spLocks noChangeArrowheads="1"/>
            </p:cNvSpPr>
            <p:nvPr/>
          </p:nvSpPr>
          <p:spPr bwMode="auto">
            <a:xfrm>
              <a:off x="1291954" y="1173819"/>
              <a:ext cx="4033971" cy="3567964"/>
            </a:xfrm>
            <a:prstGeom prst="ellipse">
              <a:avLst/>
            </a:prstGeom>
            <a:solidFill>
              <a:srgbClr val="00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97286" name="Text Box 3"/>
            <p:cNvSpPr txBox="1">
              <a:spLocks noChangeArrowheads="1"/>
            </p:cNvSpPr>
            <p:nvPr/>
          </p:nvSpPr>
          <p:spPr bwMode="auto">
            <a:xfrm>
              <a:off x="5428466" y="1285625"/>
              <a:ext cx="2685444" cy="1029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Χωρική κατανομή των αποθεμάτων </a:t>
              </a:r>
              <a:r>
                <a:rPr lang="el-GR" altLang="en-US" sz="1600" b="1">
                  <a:solidFill>
                    <a:srgbClr val="0000FF"/>
                  </a:solidFill>
                </a:rPr>
                <a:t>σε υψηλή αφθονία</a:t>
              </a:r>
              <a:endParaRPr lang="en-US" altLang="en-US" sz="1600" b="1">
                <a:solidFill>
                  <a:srgbClr val="0000FF"/>
                </a:solidFill>
              </a:endParaRPr>
            </a:p>
          </p:txBody>
        </p:sp>
        <p:sp>
          <p:nvSpPr>
            <p:cNvPr id="109575" name="Freeform 4"/>
            <p:cNvSpPr>
              <a:spLocks/>
            </p:cNvSpPr>
            <p:nvPr/>
          </p:nvSpPr>
          <p:spPr bwMode="auto">
            <a:xfrm>
              <a:off x="3743293" y="3372658"/>
              <a:ext cx="1876715" cy="1049401"/>
            </a:xfrm>
            <a:custGeom>
              <a:avLst/>
              <a:gdLst>
                <a:gd name="T0" fmla="*/ 1876065 w 5213"/>
                <a:gd name="T1" fmla="*/ 1050565 h 2920"/>
                <a:gd name="T2" fmla="*/ 0 w 5213"/>
                <a:gd name="T3" fmla="*/ 0 h 29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13" h="2920">
                  <a:moveTo>
                    <a:pt x="5212" y="2919"/>
                  </a:moveTo>
                  <a:lnTo>
                    <a:pt x="0" y="0"/>
                  </a:lnTo>
                </a:path>
              </a:pathLst>
            </a:custGeom>
            <a:noFill/>
            <a:ln w="381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288" name="Text Box 5"/>
            <p:cNvSpPr txBox="1">
              <a:spLocks noChangeArrowheads="1"/>
            </p:cNvSpPr>
            <p:nvPr/>
          </p:nvSpPr>
          <p:spPr bwMode="auto">
            <a:xfrm>
              <a:off x="5606464" y="3980722"/>
              <a:ext cx="2644815" cy="1027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Η χωρική κατανομή μετά την εξάντληση των αποθεμάτων</a:t>
              </a:r>
            </a:p>
          </p:txBody>
        </p:sp>
        <p:sp>
          <p:nvSpPr>
            <p:cNvPr id="109577" name="Freeform 6"/>
            <p:cNvSpPr>
              <a:spLocks noChangeArrowheads="1"/>
            </p:cNvSpPr>
            <p:nvPr/>
          </p:nvSpPr>
          <p:spPr bwMode="auto">
            <a:xfrm>
              <a:off x="899199" y="6571860"/>
              <a:ext cx="5130978" cy="1962"/>
            </a:xfrm>
            <a:custGeom>
              <a:avLst/>
              <a:gdLst>
                <a:gd name="T0" fmla="*/ 0 w 14258"/>
                <a:gd name="T1" fmla="*/ 0 h 1"/>
                <a:gd name="T2" fmla="*/ 5132028 w 1425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258" h="1">
                  <a:moveTo>
                    <a:pt x="0" y="0"/>
                  </a:moveTo>
                  <a:lnTo>
                    <a:pt x="14257" y="0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78" name="Freeform 7"/>
            <p:cNvSpPr>
              <a:spLocks noChangeArrowheads="1"/>
            </p:cNvSpPr>
            <p:nvPr/>
          </p:nvSpPr>
          <p:spPr bwMode="auto">
            <a:xfrm>
              <a:off x="727005" y="5361617"/>
              <a:ext cx="11609" cy="1176898"/>
            </a:xfrm>
            <a:custGeom>
              <a:avLst/>
              <a:gdLst>
                <a:gd name="T0" fmla="*/ 10766 w 32"/>
                <a:gd name="T1" fmla="*/ 0 h 3273"/>
                <a:gd name="T2" fmla="*/ 0 w 32"/>
                <a:gd name="T3" fmla="*/ 1177565 h 32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3273">
                  <a:moveTo>
                    <a:pt x="31" y="0"/>
                  </a:moveTo>
                  <a:lnTo>
                    <a:pt x="0" y="3272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291" name="Text Box 8"/>
            <p:cNvSpPr txBox="1">
              <a:spLocks noChangeArrowheads="1"/>
            </p:cNvSpPr>
            <p:nvPr/>
          </p:nvSpPr>
          <p:spPr bwMode="auto">
            <a:xfrm rot="-5400000">
              <a:off x="-287077" y="5768558"/>
              <a:ext cx="1174936" cy="415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Αφθονία</a:t>
              </a:r>
            </a:p>
          </p:txBody>
        </p:sp>
        <p:sp>
          <p:nvSpPr>
            <p:cNvPr id="109580" name="Freeform 9"/>
            <p:cNvSpPr>
              <a:spLocks noChangeArrowheads="1"/>
            </p:cNvSpPr>
            <p:nvPr/>
          </p:nvSpPr>
          <p:spPr bwMode="auto">
            <a:xfrm>
              <a:off x="2501178" y="5287080"/>
              <a:ext cx="1725804" cy="1318126"/>
            </a:xfrm>
            <a:custGeom>
              <a:avLst/>
              <a:gdLst>
                <a:gd name="T0" fmla="*/ 0 w 3118"/>
                <a:gd name="T1" fmla="*/ 1279525 h 831"/>
                <a:gd name="T2" fmla="*/ 91870 w 3118"/>
                <a:gd name="T3" fmla="*/ 1073150 h 831"/>
                <a:gd name="T4" fmla="*/ 219161 w 3118"/>
                <a:gd name="T5" fmla="*/ 158750 h 831"/>
                <a:gd name="T6" fmla="*/ 418398 w 3118"/>
                <a:gd name="T7" fmla="*/ 68263 h 831"/>
                <a:gd name="T8" fmla="*/ 1359238 w 3118"/>
                <a:gd name="T9" fmla="*/ 57150 h 831"/>
                <a:gd name="T10" fmla="*/ 1514201 w 3118"/>
                <a:gd name="T11" fmla="*/ 457200 h 831"/>
                <a:gd name="T12" fmla="*/ 1593895 w 3118"/>
                <a:gd name="T13" fmla="*/ 1187450 h 831"/>
                <a:gd name="T14" fmla="*/ 1725613 w 3118"/>
                <a:gd name="T15" fmla="*/ 1244600 h 8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18"/>
                <a:gd name="T25" fmla="*/ 0 h 831"/>
                <a:gd name="T26" fmla="*/ 3118 w 3118"/>
                <a:gd name="T27" fmla="*/ 831 h 8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18" h="831">
                  <a:moveTo>
                    <a:pt x="0" y="806"/>
                  </a:moveTo>
                  <a:cubicBezTo>
                    <a:pt x="28" y="784"/>
                    <a:pt x="100" y="794"/>
                    <a:pt x="166" y="676"/>
                  </a:cubicBezTo>
                  <a:cubicBezTo>
                    <a:pt x="195" y="583"/>
                    <a:pt x="318" y="150"/>
                    <a:pt x="396" y="100"/>
                  </a:cubicBezTo>
                  <a:cubicBezTo>
                    <a:pt x="474" y="50"/>
                    <a:pt x="413" y="54"/>
                    <a:pt x="756" y="43"/>
                  </a:cubicBezTo>
                  <a:cubicBezTo>
                    <a:pt x="1099" y="32"/>
                    <a:pt x="2240" y="0"/>
                    <a:pt x="2456" y="36"/>
                  </a:cubicBezTo>
                  <a:cubicBezTo>
                    <a:pt x="2672" y="72"/>
                    <a:pt x="2664" y="136"/>
                    <a:pt x="2736" y="288"/>
                  </a:cubicBezTo>
                  <a:cubicBezTo>
                    <a:pt x="2808" y="440"/>
                    <a:pt x="2816" y="665"/>
                    <a:pt x="2880" y="748"/>
                  </a:cubicBezTo>
                  <a:cubicBezTo>
                    <a:pt x="2944" y="831"/>
                    <a:pt x="3078" y="778"/>
                    <a:pt x="3118" y="784"/>
                  </a:cubicBezTo>
                </a:path>
              </a:pathLst>
            </a:custGeom>
            <a:noFill/>
            <a:ln w="3816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81" name="Oval 10"/>
            <p:cNvSpPr>
              <a:spLocks noChangeArrowheads="1"/>
            </p:cNvSpPr>
            <p:nvPr/>
          </p:nvSpPr>
          <p:spPr bwMode="auto">
            <a:xfrm>
              <a:off x="1286150" y="1162050"/>
              <a:ext cx="4033970" cy="3567964"/>
            </a:xfrm>
            <a:prstGeom prst="ellips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09582" name="Oval 11"/>
            <p:cNvSpPr>
              <a:spLocks noChangeArrowheads="1"/>
            </p:cNvSpPr>
            <p:nvPr/>
          </p:nvSpPr>
          <p:spPr bwMode="auto">
            <a:xfrm>
              <a:off x="2619198" y="2285989"/>
              <a:ext cx="1309832" cy="1212205"/>
            </a:xfrm>
            <a:prstGeom prst="ellipse">
              <a:avLst/>
            </a:prstGeom>
            <a:solidFill>
              <a:srgbClr val="00206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97295" name="Text Box 12"/>
            <p:cNvSpPr txBox="1">
              <a:spLocks noChangeArrowheads="1"/>
            </p:cNvSpPr>
            <p:nvPr/>
          </p:nvSpPr>
          <p:spPr bwMode="auto">
            <a:xfrm>
              <a:off x="5786397" y="2856784"/>
              <a:ext cx="3294892" cy="421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1600" b="1">
                  <a:solidFill>
                    <a:srgbClr val="0000FF"/>
                  </a:solidFill>
                </a:rPr>
                <a:t>Περιοχη προτιμησης</a:t>
              </a:r>
              <a:endParaRPr lang="en-US" altLang="en-US" sz="1600" b="1">
                <a:solidFill>
                  <a:srgbClr val="0000FF"/>
                </a:solidFill>
              </a:endParaRPr>
            </a:p>
          </p:txBody>
        </p:sp>
        <p:sp>
          <p:nvSpPr>
            <p:cNvPr id="109584" name="Freeform 13"/>
            <p:cNvSpPr>
              <a:spLocks/>
            </p:cNvSpPr>
            <p:nvPr/>
          </p:nvSpPr>
          <p:spPr bwMode="auto">
            <a:xfrm>
              <a:off x="4000615" y="2786170"/>
              <a:ext cx="1785782" cy="286379"/>
            </a:xfrm>
            <a:custGeom>
              <a:avLst/>
              <a:gdLst>
                <a:gd name="T0" fmla="*/ 1785578 w 4961"/>
                <a:gd name="T1" fmla="*/ 285391 h 795"/>
                <a:gd name="T2" fmla="*/ 0 w 4961"/>
                <a:gd name="T3" fmla="*/ 0 h 7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61" h="795">
                  <a:moveTo>
                    <a:pt x="4960" y="794"/>
                  </a:moveTo>
                  <a:lnTo>
                    <a:pt x="0" y="0"/>
                  </a:lnTo>
                </a:path>
              </a:pathLst>
            </a:custGeom>
            <a:noFill/>
            <a:ln w="381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85" name="Oval 14"/>
            <p:cNvSpPr>
              <a:spLocks noChangeArrowheads="1"/>
            </p:cNvSpPr>
            <p:nvPr/>
          </p:nvSpPr>
          <p:spPr bwMode="auto">
            <a:xfrm>
              <a:off x="2640481" y="2276181"/>
              <a:ext cx="1309830" cy="1212205"/>
            </a:xfrm>
            <a:prstGeom prst="ellipse">
              <a:avLst/>
            </a:prstGeom>
            <a:solidFill>
              <a:srgbClr val="FF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09586" name="Line 16"/>
            <p:cNvSpPr>
              <a:spLocks noChangeShapeType="1"/>
            </p:cNvSpPr>
            <p:nvPr/>
          </p:nvSpPr>
          <p:spPr bwMode="auto">
            <a:xfrm flipH="1">
              <a:off x="4784192" y="1572004"/>
              <a:ext cx="646209" cy="143189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87" name="Freeform 17"/>
            <p:cNvSpPr>
              <a:spLocks noChangeArrowheads="1"/>
            </p:cNvSpPr>
            <p:nvPr/>
          </p:nvSpPr>
          <p:spPr bwMode="auto">
            <a:xfrm>
              <a:off x="895329" y="5312579"/>
              <a:ext cx="4821417" cy="1327934"/>
            </a:xfrm>
            <a:custGeom>
              <a:avLst/>
              <a:gdLst>
                <a:gd name="T0" fmla="*/ 0 w 4821676"/>
                <a:gd name="T1" fmla="*/ 1263922 h 1329447"/>
                <a:gd name="T2" fmla="*/ 1186666 w 4821676"/>
                <a:gd name="T3" fmla="*/ 816688 h 1329447"/>
                <a:gd name="T4" fmla="*/ 1750819 w 4821676"/>
                <a:gd name="T5" fmla="*/ 175005 h 1329447"/>
                <a:gd name="T6" fmla="*/ 1984262 w 4821676"/>
                <a:gd name="T7" fmla="*/ 38890 h 1329447"/>
                <a:gd name="T8" fmla="*/ 2879125 w 4821676"/>
                <a:gd name="T9" fmla="*/ 19445 h 1329447"/>
                <a:gd name="T10" fmla="*/ 3151475 w 4821676"/>
                <a:gd name="T11" fmla="*/ 155560 h 1329447"/>
                <a:gd name="T12" fmla="*/ 3637814 w 4821676"/>
                <a:gd name="T13" fmla="*/ 719463 h 1329447"/>
                <a:gd name="T14" fmla="*/ 4629945 w 4821676"/>
                <a:gd name="T15" fmla="*/ 1244477 h 1329447"/>
                <a:gd name="T16" fmla="*/ 4785573 w 4821676"/>
                <a:gd name="T17" fmla="*/ 1225031 h 13294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21676" h="1329447">
                  <a:moveTo>
                    <a:pt x="0" y="1264596"/>
                  </a:moveTo>
                  <a:cubicBezTo>
                    <a:pt x="447472" y="1131651"/>
                    <a:pt x="894944" y="998707"/>
                    <a:pt x="1186774" y="817124"/>
                  </a:cubicBezTo>
                  <a:cubicBezTo>
                    <a:pt x="1478604" y="635541"/>
                    <a:pt x="1618033" y="304800"/>
                    <a:pt x="1750978" y="175098"/>
                  </a:cubicBezTo>
                  <a:cubicBezTo>
                    <a:pt x="1883923" y="45396"/>
                    <a:pt x="1796374" y="64851"/>
                    <a:pt x="1984442" y="38911"/>
                  </a:cubicBezTo>
                  <a:cubicBezTo>
                    <a:pt x="2172510" y="12971"/>
                    <a:pt x="2684834" y="0"/>
                    <a:pt x="2879387" y="19455"/>
                  </a:cubicBezTo>
                  <a:cubicBezTo>
                    <a:pt x="3073940" y="38910"/>
                    <a:pt x="3025302" y="38911"/>
                    <a:pt x="3151761" y="155643"/>
                  </a:cubicBezTo>
                  <a:cubicBezTo>
                    <a:pt x="3278220" y="272375"/>
                    <a:pt x="3391710" y="538264"/>
                    <a:pt x="3638144" y="719847"/>
                  </a:cubicBezTo>
                  <a:cubicBezTo>
                    <a:pt x="3884578" y="901430"/>
                    <a:pt x="4439056" y="1160835"/>
                    <a:pt x="4630366" y="1245141"/>
                  </a:cubicBezTo>
                  <a:cubicBezTo>
                    <a:pt x="4821676" y="1329447"/>
                    <a:pt x="4803842" y="1277566"/>
                    <a:pt x="4786008" y="1225685"/>
                  </a:cubicBezTo>
                </a:path>
              </a:pathLst>
            </a:custGeom>
            <a:noFill/>
            <a:ln w="38160" cap="flat">
              <a:solidFill>
                <a:srgbClr val="26267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3976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3624" y="1819493"/>
            <a:ext cx="7922746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n-US" sz="2800" dirty="0">
                <a:solidFill>
                  <a:srgbClr val="0070C0"/>
                </a:solidFill>
                <a:latin typeface="Calibri" panose="020F0502020204030204" pitchFamily="34" charset="0"/>
              </a:rPr>
              <a:t>Βιβλίο "Αλιευτική βιολογία και αλιεία" </a:t>
            </a:r>
          </a:p>
          <a:p>
            <a:endParaRPr lang="el-GR" altLang="en-US" sz="2400" dirty="0">
              <a:solidFill>
                <a:srgbClr val="0070C0"/>
              </a:solidFill>
            </a:endParaRPr>
          </a:p>
          <a:p>
            <a:r>
              <a:rPr lang="el-GR" alt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Κεφάλαια</a:t>
            </a:r>
            <a:r>
              <a:rPr lang="el-GR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:  4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el-GR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,6,7,8 &amp; 10</a:t>
            </a:r>
            <a:endParaRPr lang="el-GR" altLang="en-US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en-US" u="sng">
                <a:solidFill>
                  <a:srgbClr val="002060"/>
                </a:solidFill>
                <a:latin typeface="Calibri" panose="020F0502020204030204" pitchFamily="34" charset="0"/>
              </a:rPr>
              <a:t>https</a:t>
            </a:r>
            <a:r>
              <a:rPr lang="en-US" altLang="en-US" u="sng" dirty="0">
                <a:solidFill>
                  <a:srgbClr val="002060"/>
                </a:solidFill>
                <a:latin typeface="Calibri" panose="020F0502020204030204" pitchFamily="34" charset="0"/>
              </a:rPr>
              <a:t>://repository.kallipos.gr/bitstream/11419/2685/1/Stergiou%26Tsikliras.pdf     </a:t>
            </a:r>
          </a:p>
          <a:p>
            <a:br>
              <a:rPr lang="en-US" altLang="en-US" sz="4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l-GR" altLang="en-US" sz="4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692" y="86415"/>
            <a:ext cx="3112009" cy="38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5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424114" y="134939"/>
            <a:ext cx="73437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US" altLang="en-US" sz="3200">
                <a:solidFill>
                  <a:srgbClr val="0000FF"/>
                </a:solidFill>
              </a:rPr>
              <a:t>Τι είναι η αφθονία;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95130" y="1012826"/>
            <a:ext cx="10031895" cy="499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 marL="1371600" indent="-457200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009973"/>
                </a:solidFill>
              </a:rPr>
              <a:t>Γι</a:t>
            </a:r>
            <a:r>
              <a:rPr lang="en-US" altLang="en-US" sz="2400" b="1" dirty="0">
                <a:solidFill>
                  <a:srgbClr val="009973"/>
                </a:solidFill>
              </a:rPr>
              <a:t>ατί χρειαζ</a:t>
            </a:r>
            <a:r>
              <a:rPr lang="el-GR" altLang="en-US" sz="2400" b="1" dirty="0" err="1">
                <a:solidFill>
                  <a:srgbClr val="009973"/>
                </a:solidFill>
              </a:rPr>
              <a:t>εται</a:t>
            </a:r>
            <a:r>
              <a:rPr lang="el-GR" altLang="en-US" sz="2400" b="1" dirty="0">
                <a:solidFill>
                  <a:srgbClr val="009973"/>
                </a:solidFill>
              </a:rPr>
              <a:t> </a:t>
            </a:r>
            <a:r>
              <a:rPr lang="en-US" altLang="en-US" sz="2400" b="1" dirty="0">
                <a:solidFill>
                  <a:srgbClr val="009973"/>
                </a:solidFill>
              </a:rPr>
              <a:t>να </a:t>
            </a:r>
            <a:r>
              <a:rPr lang="el-GR" altLang="en-US" sz="2400" b="1" dirty="0">
                <a:solidFill>
                  <a:srgbClr val="009973"/>
                </a:solidFill>
              </a:rPr>
              <a:t>εκτιμήσουμε</a:t>
            </a:r>
            <a:r>
              <a:rPr lang="en-US" altLang="en-US" sz="2400" b="1" dirty="0">
                <a:solidFill>
                  <a:srgbClr val="009973"/>
                </a:solidFill>
              </a:rPr>
              <a:t> </a:t>
            </a:r>
            <a:r>
              <a:rPr lang="en-US" altLang="en-US" sz="2400" b="1" dirty="0" err="1">
                <a:solidFill>
                  <a:srgbClr val="009973"/>
                </a:solidFill>
              </a:rPr>
              <a:t>την</a:t>
            </a:r>
            <a:r>
              <a:rPr lang="en-US" altLang="en-US" sz="2400" b="1" dirty="0">
                <a:solidFill>
                  <a:srgbClr val="009973"/>
                </a:solidFill>
              </a:rPr>
              <a:t> α</a:t>
            </a:r>
            <a:r>
              <a:rPr lang="en-US" altLang="en-US" sz="2400" b="1" dirty="0" err="1">
                <a:solidFill>
                  <a:srgbClr val="009973"/>
                </a:solidFill>
              </a:rPr>
              <a:t>φθονί</a:t>
            </a:r>
            <a:r>
              <a:rPr lang="en-US" altLang="en-US" sz="2400" b="1" dirty="0">
                <a:solidFill>
                  <a:srgbClr val="009973"/>
                </a:solidFill>
              </a:rPr>
              <a:t>α;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l-GR" altLang="en-US" sz="2400" b="1" dirty="0">
                <a:solidFill>
                  <a:srgbClr val="FF0000"/>
                </a:solidFill>
              </a:rPr>
              <a:t>Γενικά: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D0D0D"/>
                </a:solidFill>
              </a:rPr>
              <a:t>π</a:t>
            </a:r>
            <a:r>
              <a:rPr lang="en-US" altLang="en-US" sz="2400" dirty="0" err="1">
                <a:solidFill>
                  <a:srgbClr val="0D0D0D"/>
                </a:solidFill>
              </a:rPr>
              <a:t>ρέ</a:t>
            </a:r>
            <a:r>
              <a:rPr lang="en-US" altLang="en-US" sz="2400" dirty="0">
                <a:solidFill>
                  <a:srgbClr val="0D0D0D"/>
                </a:solidFill>
              </a:rPr>
              <a:t>πει να γνωρίζουμε πόσα ψάρια υπάρχουν </a:t>
            </a:r>
            <a:r>
              <a:rPr lang="el-GR" altLang="en-US" sz="2400" dirty="0">
                <a:solidFill>
                  <a:srgbClr val="0D0D0D"/>
                </a:solidFill>
              </a:rPr>
              <a:t>για να υπολογίσουμε </a:t>
            </a:r>
            <a:r>
              <a:rPr lang="en-US" altLang="en-US" sz="2400" dirty="0">
                <a:solidFill>
                  <a:srgbClr val="0D0D0D"/>
                </a:solidFill>
              </a:rPr>
              <a:t>π</a:t>
            </a:r>
            <a:r>
              <a:rPr lang="en-US" altLang="en-US" sz="2400" dirty="0" err="1">
                <a:solidFill>
                  <a:srgbClr val="0D0D0D"/>
                </a:solidFill>
              </a:rPr>
              <a:t>όσ</a:t>
            </a:r>
            <a:r>
              <a:rPr lang="en-US" altLang="en-US" sz="2400" dirty="0">
                <a:solidFill>
                  <a:srgbClr val="0D0D0D"/>
                </a:solidFill>
              </a:rPr>
              <a:t>α μπορούμε να </a:t>
            </a:r>
            <a:r>
              <a:rPr lang="el-GR" altLang="en-US" sz="2400" dirty="0">
                <a:solidFill>
                  <a:srgbClr val="0D0D0D"/>
                </a:solidFill>
              </a:rPr>
              <a:t>αλιεύσουμε</a:t>
            </a:r>
            <a:r>
              <a:rPr lang="en-US" altLang="en-US" sz="2400" dirty="0">
                <a:solidFill>
                  <a:srgbClr val="0D0D0D"/>
                </a:solidFill>
              </a:rPr>
              <a:t>, π</a:t>
            </a:r>
            <a:r>
              <a:rPr lang="en-US" altLang="en-US" sz="2400" dirty="0" err="1">
                <a:solidFill>
                  <a:srgbClr val="0D0D0D"/>
                </a:solidFill>
              </a:rPr>
              <a:t>ροκειμένου</a:t>
            </a:r>
            <a:r>
              <a:rPr lang="en-US" altLang="en-US" sz="2400" dirty="0">
                <a:solidFill>
                  <a:srgbClr val="0D0D0D"/>
                </a:solidFill>
              </a:rPr>
              <a:t> να επ</a:t>
            </a:r>
            <a:r>
              <a:rPr lang="en-US" altLang="en-US" sz="2400" dirty="0" err="1">
                <a:solidFill>
                  <a:srgbClr val="0D0D0D"/>
                </a:solidFill>
              </a:rPr>
              <a:t>ιτευχθεί</a:t>
            </a:r>
            <a:r>
              <a:rPr lang="en-US" altLang="en-US" sz="2400" dirty="0">
                <a:solidFill>
                  <a:srgbClr val="0D0D0D"/>
                </a:solidFill>
              </a:rPr>
              <a:t> ο </a:t>
            </a:r>
            <a:r>
              <a:rPr lang="en-US" altLang="en-US" sz="2400" dirty="0" err="1">
                <a:solidFill>
                  <a:srgbClr val="0D0D0D"/>
                </a:solidFill>
              </a:rPr>
              <a:t>στόχος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της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δι</a:t>
            </a:r>
            <a:r>
              <a:rPr lang="en-US" altLang="en-US" sz="2400" dirty="0">
                <a:solidFill>
                  <a:srgbClr val="0D0D0D"/>
                </a:solidFill>
              </a:rPr>
              <a:t>αχείρισης (Π.χ. </a:t>
            </a:r>
            <a:r>
              <a:rPr lang="el-GR" altLang="en-US" sz="2400" dirty="0">
                <a:solidFill>
                  <a:srgbClr val="0D0D0D"/>
                </a:solidFill>
              </a:rPr>
              <a:t>Μέγιστη βιώσιμη απόδοση- </a:t>
            </a:r>
            <a:r>
              <a:rPr lang="en-US" altLang="en-US" sz="2400" dirty="0">
                <a:solidFill>
                  <a:srgbClr val="0D0D0D"/>
                </a:solidFill>
              </a:rPr>
              <a:t>MSY)</a:t>
            </a:r>
            <a:endParaRPr lang="el-GR" altLang="en-US" sz="24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l-GR" altLang="en-US" sz="24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l-GR" altLang="en-US" sz="2400" b="1" dirty="0">
                <a:solidFill>
                  <a:srgbClr val="FF0000"/>
                </a:solidFill>
              </a:rPr>
              <a:t>Ειδικότερα</a:t>
            </a:r>
            <a:r>
              <a:rPr lang="el-GR" altLang="en-US" sz="2400" b="1" dirty="0">
                <a:solidFill>
                  <a:srgbClr val="0D0D0D"/>
                </a:solidFill>
              </a:rPr>
              <a:t>: </a:t>
            </a:r>
            <a:r>
              <a:rPr lang="el-GR" altLang="en-US" sz="2400" dirty="0">
                <a:solidFill>
                  <a:srgbClr val="0D0D0D"/>
                </a:solidFill>
              </a:rPr>
              <a:t>Χρησιμεύει στο να γνωρίζουμε:</a:t>
            </a:r>
          </a:p>
          <a:p>
            <a:pPr>
              <a:lnSpc>
                <a:spcPct val="100000"/>
              </a:lnSpc>
              <a:spcBef>
                <a:spcPts val="175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Το </a:t>
            </a:r>
            <a:r>
              <a:rPr lang="en-AU" altLang="en-US" sz="2400" dirty="0" err="1">
                <a:solidFill>
                  <a:srgbClr val="0D0D0D"/>
                </a:solidFill>
              </a:rPr>
              <a:t>μέγεθος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του</a:t>
            </a:r>
            <a:r>
              <a:rPr lang="en-AU" altLang="en-US" sz="2400" dirty="0">
                <a:solidFill>
                  <a:srgbClr val="0D0D0D"/>
                </a:solidFill>
              </a:rPr>
              <a:t> απ</a:t>
            </a:r>
            <a:r>
              <a:rPr lang="en-AU" altLang="en-US" sz="2400" dirty="0" err="1">
                <a:solidFill>
                  <a:srgbClr val="0D0D0D"/>
                </a:solidFill>
              </a:rPr>
              <a:t>οθέμ</a:t>
            </a:r>
            <a:r>
              <a:rPr lang="en-AU" altLang="en-US" sz="2400" dirty="0">
                <a:solidFill>
                  <a:srgbClr val="0D0D0D"/>
                </a:solidFill>
              </a:rPr>
              <a:t>ατος</a:t>
            </a:r>
          </a:p>
          <a:p>
            <a:pPr>
              <a:lnSpc>
                <a:spcPct val="100000"/>
              </a:lnSpc>
              <a:spcBef>
                <a:spcPts val="163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το ρυθμό σ</a:t>
            </a:r>
            <a:r>
              <a:rPr lang="en-AU" altLang="en-US" sz="2400" dirty="0" err="1">
                <a:solidFill>
                  <a:srgbClr val="0D0D0D"/>
                </a:solidFill>
              </a:rPr>
              <a:t>τρ</a:t>
            </a:r>
            <a:r>
              <a:rPr lang="en-AU" altLang="en-US" sz="2400" dirty="0">
                <a:solidFill>
                  <a:srgbClr val="0D0D0D"/>
                </a:solidFill>
              </a:rPr>
              <a:t>ατολόγηση</a:t>
            </a:r>
            <a:r>
              <a:rPr lang="el-GR" altLang="en-US" sz="2400" dirty="0">
                <a:solidFill>
                  <a:srgbClr val="0D0D0D"/>
                </a:solidFill>
              </a:rPr>
              <a:t>ς</a:t>
            </a:r>
            <a:endParaRPr lang="en-AU" altLang="en-US" sz="2400" dirty="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ts val="163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Θνησιμότητ</a:t>
            </a:r>
            <a:r>
              <a:rPr lang="en-AU" altLang="en-US" sz="2400" dirty="0">
                <a:solidFill>
                  <a:srgbClr val="0D0D0D"/>
                </a:solidFill>
              </a:rPr>
              <a:t>α</a:t>
            </a:r>
          </a:p>
          <a:p>
            <a:pPr>
              <a:lnSpc>
                <a:spcPct val="100000"/>
              </a:lnSpc>
              <a:spcBef>
                <a:spcPts val="175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Χ</a:t>
            </a:r>
            <a:r>
              <a:rPr lang="en-AU" altLang="en-US" sz="2400" dirty="0" err="1">
                <a:solidFill>
                  <a:srgbClr val="0D0D0D"/>
                </a:solidFill>
              </a:rPr>
              <a:t>ωρική</a:t>
            </a:r>
            <a:r>
              <a:rPr lang="en-AU" altLang="en-US" sz="2400" dirty="0">
                <a:solidFill>
                  <a:srgbClr val="0D0D0D"/>
                </a:solidFill>
              </a:rPr>
              <a:t> κατα</a:t>
            </a:r>
            <a:r>
              <a:rPr lang="en-AU" altLang="en-US" sz="2400" dirty="0" err="1">
                <a:solidFill>
                  <a:srgbClr val="0D0D0D"/>
                </a:solidFill>
              </a:rPr>
              <a:t>νομή</a:t>
            </a:r>
            <a:endParaRPr lang="en-AU" altLang="en-US" sz="24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l-GR" altLang="en-US" sz="24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24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424114" y="134939"/>
            <a:ext cx="73437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US" altLang="en-US" sz="3200">
                <a:solidFill>
                  <a:srgbClr val="0000FF"/>
                </a:solidFill>
              </a:rPr>
              <a:t>Τι είναι η αφθονία;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77079" y="1012826"/>
            <a:ext cx="9262236" cy="415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 marL="1371600" indent="-457200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200" b="1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 err="1">
                <a:solidFill>
                  <a:srgbClr val="009973"/>
                </a:solidFill>
              </a:rPr>
              <a:t>Τυ</a:t>
            </a:r>
            <a:r>
              <a:rPr lang="en-US" altLang="en-US" sz="2200" b="1" dirty="0">
                <a:solidFill>
                  <a:srgbClr val="009973"/>
                </a:solidFill>
              </a:rPr>
              <a:t>πικά, </a:t>
            </a:r>
            <a:r>
              <a:rPr lang="el-GR" altLang="en-US" sz="2200" b="1" dirty="0">
                <a:solidFill>
                  <a:srgbClr val="009973"/>
                </a:solidFill>
              </a:rPr>
              <a:t>η </a:t>
            </a:r>
            <a:r>
              <a:rPr lang="en-US" altLang="en-US" sz="2200" b="1" dirty="0">
                <a:solidFill>
                  <a:srgbClr val="009973"/>
                </a:solidFill>
              </a:rPr>
              <a:t>α</a:t>
            </a:r>
            <a:r>
              <a:rPr lang="en-US" altLang="en-US" sz="2200" b="1" dirty="0" err="1">
                <a:solidFill>
                  <a:srgbClr val="009973"/>
                </a:solidFill>
              </a:rPr>
              <a:t>φθονί</a:t>
            </a:r>
            <a:r>
              <a:rPr lang="en-US" altLang="en-US" sz="2200" b="1" dirty="0">
                <a:solidFill>
                  <a:srgbClr val="009973"/>
                </a:solidFill>
              </a:rPr>
              <a:t>α </a:t>
            </a:r>
            <a:r>
              <a:rPr lang="el-GR" altLang="en-US" sz="2200" b="1" dirty="0">
                <a:solidFill>
                  <a:srgbClr val="009973"/>
                </a:solidFill>
              </a:rPr>
              <a:t>εκτιμάται</a:t>
            </a:r>
            <a:r>
              <a:rPr lang="en-US" altLang="en-US" sz="2200" b="1" dirty="0">
                <a:solidFill>
                  <a:srgbClr val="009973"/>
                </a:solidFill>
              </a:rPr>
              <a:t> </a:t>
            </a:r>
            <a:r>
              <a:rPr lang="en-US" altLang="en-US" sz="2200" b="1" dirty="0" err="1">
                <a:solidFill>
                  <a:srgbClr val="009973"/>
                </a:solidFill>
              </a:rPr>
              <a:t>ως</a:t>
            </a:r>
            <a:r>
              <a:rPr lang="en-US" altLang="en-US" sz="2200" b="1" dirty="0">
                <a:solidFill>
                  <a:srgbClr val="009973"/>
                </a:solidFill>
              </a:rPr>
              <a:t> </a:t>
            </a:r>
            <a:r>
              <a:rPr lang="en-US" altLang="en-US" sz="2200" b="1" u="sng" dirty="0">
                <a:solidFill>
                  <a:srgbClr val="009973"/>
                </a:solidFill>
              </a:rPr>
              <a:t>απ</a:t>
            </a:r>
            <a:r>
              <a:rPr lang="en-US" altLang="en-US" sz="2200" b="1" u="sng" dirty="0" err="1">
                <a:solidFill>
                  <a:srgbClr val="009973"/>
                </a:solidFill>
              </a:rPr>
              <a:t>όλυτ</a:t>
            </a:r>
            <a:r>
              <a:rPr lang="el-GR" altLang="en-US" sz="2200" b="1" u="sng" dirty="0">
                <a:solidFill>
                  <a:srgbClr val="009973"/>
                </a:solidFill>
              </a:rPr>
              <a:t>η</a:t>
            </a:r>
            <a:r>
              <a:rPr lang="en-US" altLang="en-US" sz="2200" b="1" dirty="0">
                <a:solidFill>
                  <a:srgbClr val="009973"/>
                </a:solidFill>
              </a:rPr>
              <a:t> ή </a:t>
            </a:r>
            <a:r>
              <a:rPr lang="en-US" altLang="en-US" sz="2200" b="1" u="sng" dirty="0" err="1">
                <a:solidFill>
                  <a:srgbClr val="009973"/>
                </a:solidFill>
              </a:rPr>
              <a:t>Σχετικ</a:t>
            </a:r>
            <a:r>
              <a:rPr lang="el-GR" altLang="en-US" sz="2200" b="1" u="sng" dirty="0">
                <a:solidFill>
                  <a:srgbClr val="009973"/>
                </a:solidFill>
              </a:rPr>
              <a:t>ή</a:t>
            </a:r>
            <a:r>
              <a:rPr lang="en-US" altLang="en-US" sz="2200" b="1" dirty="0">
                <a:solidFill>
                  <a:srgbClr val="009973"/>
                </a:solidFill>
              </a:rPr>
              <a:t> α</a:t>
            </a:r>
            <a:r>
              <a:rPr lang="en-US" altLang="en-US" sz="2200" b="1" dirty="0" err="1">
                <a:solidFill>
                  <a:srgbClr val="009973"/>
                </a:solidFill>
              </a:rPr>
              <a:t>φθονί</a:t>
            </a:r>
            <a:r>
              <a:rPr lang="en-US" altLang="en-US" sz="2200" b="1" dirty="0">
                <a:solidFill>
                  <a:srgbClr val="009973"/>
                </a:solidFill>
              </a:rPr>
              <a:t>α:</a:t>
            </a:r>
            <a:endParaRPr lang="el-GR" altLang="en-US" sz="2200" b="1" dirty="0">
              <a:solidFill>
                <a:srgbClr val="009973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200" b="1" dirty="0">
              <a:solidFill>
                <a:srgbClr val="009973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r>
              <a:rPr lang="el-GR" altLang="en-US" sz="2200" b="1" dirty="0">
                <a:solidFill>
                  <a:srgbClr val="595959"/>
                </a:solidFill>
              </a:rPr>
              <a:t>1. </a:t>
            </a:r>
            <a:r>
              <a:rPr lang="en-US" altLang="en-US" sz="2200" b="1" dirty="0">
                <a:solidFill>
                  <a:srgbClr val="404040"/>
                </a:solidFill>
              </a:rPr>
              <a:t>Απ</a:t>
            </a:r>
            <a:r>
              <a:rPr lang="en-US" altLang="en-US" sz="2200" b="1" dirty="0" err="1">
                <a:solidFill>
                  <a:srgbClr val="404040"/>
                </a:solidFill>
              </a:rPr>
              <a:t>όλυτη</a:t>
            </a:r>
            <a:r>
              <a:rPr lang="en-US" altLang="en-US" sz="2200" b="1" dirty="0">
                <a:solidFill>
                  <a:srgbClr val="404040"/>
                </a:solidFill>
              </a:rPr>
              <a:t> </a:t>
            </a:r>
            <a:r>
              <a:rPr lang="en-US" altLang="en-US" sz="2200" b="1" dirty="0" err="1">
                <a:solidFill>
                  <a:srgbClr val="404040"/>
                </a:solidFill>
              </a:rPr>
              <a:t>Αφθονί</a:t>
            </a:r>
            <a:r>
              <a:rPr lang="en-US" altLang="en-US" sz="2200" b="1" dirty="0">
                <a:solidFill>
                  <a:srgbClr val="404040"/>
                </a:solidFill>
              </a:rPr>
              <a:t>α:</a:t>
            </a:r>
            <a:r>
              <a:rPr lang="en-US" altLang="en-US" sz="2200" dirty="0">
                <a:solidFill>
                  <a:srgbClr val="404040"/>
                </a:solidFill>
              </a:rPr>
              <a:t> Μια εκτίμηση του συνολικού αριθμού των ψαριών </a:t>
            </a:r>
            <a:r>
              <a:rPr lang="el-GR" altLang="en-US" sz="2200" dirty="0">
                <a:solidFill>
                  <a:srgbClr val="404040"/>
                </a:solidFill>
              </a:rPr>
              <a:t>στο απόθεμα (πρακτικά αδύνατο σε φυσικούς πληθυσμούς)</a:t>
            </a:r>
            <a:endParaRPr lang="en-US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l-GR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r>
              <a:rPr lang="el-GR" altLang="en-US" sz="2200" b="1" dirty="0">
                <a:solidFill>
                  <a:srgbClr val="404040"/>
                </a:solidFill>
              </a:rPr>
              <a:t>2. </a:t>
            </a:r>
            <a:r>
              <a:rPr lang="en-US" altLang="en-US" sz="2200" b="1" dirty="0" err="1">
                <a:solidFill>
                  <a:srgbClr val="404040"/>
                </a:solidFill>
              </a:rPr>
              <a:t>Σχετική</a:t>
            </a:r>
            <a:r>
              <a:rPr lang="en-US" altLang="en-US" sz="2200" b="1" dirty="0">
                <a:solidFill>
                  <a:srgbClr val="404040"/>
                </a:solidFill>
              </a:rPr>
              <a:t> α</a:t>
            </a:r>
            <a:r>
              <a:rPr lang="en-US" altLang="en-US" sz="2200" b="1" dirty="0" err="1">
                <a:solidFill>
                  <a:srgbClr val="404040"/>
                </a:solidFill>
              </a:rPr>
              <a:t>φθονί</a:t>
            </a:r>
            <a:r>
              <a:rPr lang="en-US" altLang="en-US" sz="2200" b="1" dirty="0">
                <a:solidFill>
                  <a:srgbClr val="404040"/>
                </a:solidFill>
              </a:rPr>
              <a:t>α: </a:t>
            </a:r>
            <a:r>
              <a:rPr lang="en-US" altLang="en-US" sz="2200" dirty="0">
                <a:solidFill>
                  <a:srgbClr val="404040"/>
                </a:solidFill>
              </a:rPr>
              <a:t>ένα</a:t>
            </a:r>
            <a:r>
              <a:rPr lang="el-GR" altLang="en-US" sz="2200" dirty="0">
                <a:solidFill>
                  <a:srgbClr val="404040"/>
                </a:solidFill>
              </a:rPr>
              <a:t>ς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b="1" i="1" dirty="0" err="1">
                <a:solidFill>
                  <a:srgbClr val="404040"/>
                </a:solidFill>
              </a:rPr>
              <a:t>δείκτης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του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ριθμού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των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τόμων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του</a:t>
            </a:r>
            <a:r>
              <a:rPr lang="en-US" altLang="en-US" sz="2200" dirty="0">
                <a:solidFill>
                  <a:srgbClr val="404040"/>
                </a:solidFill>
              </a:rPr>
              <a:t> π</a:t>
            </a:r>
            <a:r>
              <a:rPr lang="en-US" altLang="en-US" sz="2200" dirty="0" err="1">
                <a:solidFill>
                  <a:srgbClr val="404040"/>
                </a:solidFill>
              </a:rPr>
              <a:t>ληθυσμού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l-GR" altLang="en-US" sz="2200" dirty="0">
                <a:solidFill>
                  <a:srgbClr val="404040"/>
                </a:solidFill>
              </a:rPr>
              <a:t>σ</a:t>
            </a:r>
            <a:r>
              <a:rPr lang="en-US" altLang="en-US" sz="2200" dirty="0" err="1">
                <a:solidFill>
                  <a:srgbClr val="404040"/>
                </a:solidFill>
              </a:rPr>
              <a:t>την</a:t>
            </a:r>
            <a:r>
              <a:rPr lang="en-US" altLang="en-US" sz="2200" dirty="0">
                <a:solidFill>
                  <a:srgbClr val="404040"/>
                </a:solidFill>
              </a:rPr>
              <a:t> π</a:t>
            </a:r>
            <a:r>
              <a:rPr lang="en-US" altLang="en-US" sz="2200" dirty="0" err="1">
                <a:solidFill>
                  <a:srgbClr val="404040"/>
                </a:solidFill>
              </a:rPr>
              <a:t>άροδο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του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χρόνου</a:t>
            </a:r>
            <a:r>
              <a:rPr lang="en-US" altLang="en-US" sz="2200" dirty="0">
                <a:solidFill>
                  <a:srgbClr val="404040"/>
                </a:solidFill>
              </a:rPr>
              <a:t>, α</a:t>
            </a:r>
            <a:r>
              <a:rPr lang="en-US" altLang="en-US" sz="2200" dirty="0" err="1">
                <a:solidFill>
                  <a:srgbClr val="404040"/>
                </a:solidFill>
              </a:rPr>
              <a:t>λλά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l-GR" altLang="en-US" sz="2200" dirty="0">
                <a:solidFill>
                  <a:srgbClr val="404040"/>
                </a:solidFill>
              </a:rPr>
              <a:t>όχι ο </a:t>
            </a:r>
            <a:r>
              <a:rPr lang="en-US" altLang="en-US" sz="2200" i="1" dirty="0">
                <a:solidFill>
                  <a:srgbClr val="404040"/>
                </a:solidFill>
              </a:rPr>
              <a:t>πρα</a:t>
            </a:r>
            <a:r>
              <a:rPr lang="en-US" altLang="en-US" sz="2200" i="1" dirty="0" err="1">
                <a:solidFill>
                  <a:srgbClr val="404040"/>
                </a:solidFill>
              </a:rPr>
              <a:t>γμ</a:t>
            </a:r>
            <a:r>
              <a:rPr lang="en-US" altLang="en-US" sz="2200" i="1" dirty="0">
                <a:solidFill>
                  <a:srgbClr val="404040"/>
                </a:solidFill>
              </a:rPr>
              <a:t>ατικός</a:t>
            </a:r>
            <a:r>
              <a:rPr lang="el-GR" altLang="en-US" sz="2200" i="1" dirty="0">
                <a:solidFill>
                  <a:srgbClr val="404040"/>
                </a:solidFill>
              </a:rPr>
              <a:t> </a:t>
            </a:r>
            <a:r>
              <a:rPr lang="en-US" altLang="en-US" sz="2200" dirty="0">
                <a:solidFill>
                  <a:srgbClr val="404040"/>
                </a:solidFill>
              </a:rPr>
              <a:t>α</a:t>
            </a:r>
            <a:r>
              <a:rPr lang="en-US" altLang="en-US" sz="2200" dirty="0" err="1">
                <a:solidFill>
                  <a:srgbClr val="404040"/>
                </a:solidFill>
              </a:rPr>
              <a:t>ριθμος</a:t>
            </a:r>
            <a:r>
              <a:rPr lang="en-US" altLang="en-US" sz="2200" dirty="0">
                <a:solidFill>
                  <a:srgbClr val="404040"/>
                </a:solidFill>
              </a:rPr>
              <a:t>. </a:t>
            </a:r>
            <a:endParaRPr lang="el-GR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l-GR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altLang="en-US" sz="2200" dirty="0" err="1">
                <a:solidFill>
                  <a:srgbClr val="404040"/>
                </a:solidFill>
              </a:rPr>
              <a:t>Γενικά</a:t>
            </a:r>
            <a:r>
              <a:rPr lang="el-GR" altLang="en-US" sz="2200" dirty="0">
                <a:solidFill>
                  <a:srgbClr val="404040"/>
                </a:solidFill>
              </a:rPr>
              <a:t>, οι </a:t>
            </a:r>
            <a:r>
              <a:rPr lang="en-US" altLang="en-US" sz="2200" dirty="0" err="1">
                <a:solidFill>
                  <a:srgbClr val="404040"/>
                </a:solidFill>
              </a:rPr>
              <a:t>δείκτες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φθονί</a:t>
            </a:r>
            <a:r>
              <a:rPr lang="en-US" altLang="en-US" sz="2200" dirty="0">
                <a:solidFill>
                  <a:srgbClr val="404040"/>
                </a:solidFill>
              </a:rPr>
              <a:t>ας</a:t>
            </a:r>
            <a:r>
              <a:rPr lang="el-GR" altLang="en-US" sz="2200" dirty="0">
                <a:solidFill>
                  <a:srgbClr val="404040"/>
                </a:solidFill>
              </a:rPr>
              <a:t> προέρχονται</a:t>
            </a:r>
            <a:r>
              <a:rPr lang="en-US" altLang="en-US" sz="2200" dirty="0">
                <a:solidFill>
                  <a:srgbClr val="404040"/>
                </a:solidFill>
              </a:rPr>
              <a:t> από:</a:t>
            </a:r>
          </a:p>
          <a:p>
            <a:pPr lvl="2"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solidFill>
                  <a:srgbClr val="404040"/>
                </a:solidFill>
              </a:rPr>
              <a:t>Αλιεί</a:t>
            </a:r>
            <a:r>
              <a:rPr lang="en-US" altLang="en-US" sz="2200" dirty="0">
                <a:solidFill>
                  <a:srgbClr val="404040"/>
                </a:solidFill>
              </a:rPr>
              <a:t>α (</a:t>
            </a:r>
            <a:r>
              <a:rPr lang="el-GR" altLang="en-US" sz="2200" dirty="0">
                <a:solidFill>
                  <a:srgbClr val="404040"/>
                </a:solidFill>
              </a:rPr>
              <a:t>δεδομένα 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l-GR" altLang="en-US" sz="2200" dirty="0">
                <a:solidFill>
                  <a:srgbClr val="404040"/>
                </a:solidFill>
              </a:rPr>
              <a:t>«</a:t>
            </a:r>
            <a:r>
              <a:rPr lang="en-US" altLang="en-US" sz="2200" dirty="0" err="1">
                <a:solidFill>
                  <a:srgbClr val="404040"/>
                </a:solidFill>
              </a:rPr>
              <a:t>εξ</a:t>
            </a:r>
            <a:r>
              <a:rPr lang="en-US" altLang="en-US" sz="2200" dirty="0">
                <a:solidFill>
                  <a:srgbClr val="404040"/>
                </a:solidFill>
              </a:rPr>
              <a:t>αρτ</a:t>
            </a:r>
            <a:r>
              <a:rPr lang="el-GR" altLang="en-US" sz="2200" dirty="0" err="1">
                <a:solidFill>
                  <a:srgbClr val="404040"/>
                </a:solidFill>
              </a:rPr>
              <a:t>ημενα</a:t>
            </a:r>
            <a:r>
              <a:rPr lang="el-GR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>
                <a:solidFill>
                  <a:srgbClr val="404040"/>
                </a:solidFill>
              </a:rPr>
              <a:t>από </a:t>
            </a:r>
            <a:r>
              <a:rPr lang="en-US" altLang="en-US" sz="2200" dirty="0" err="1">
                <a:solidFill>
                  <a:srgbClr val="404040"/>
                </a:solidFill>
              </a:rPr>
              <a:t>την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λιεί</a:t>
            </a:r>
            <a:r>
              <a:rPr lang="en-US" altLang="en-US" sz="2200" dirty="0">
                <a:solidFill>
                  <a:srgbClr val="404040"/>
                </a:solidFill>
              </a:rPr>
              <a:t>α»)</a:t>
            </a:r>
          </a:p>
          <a:p>
            <a:pPr lvl="2"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solidFill>
                  <a:srgbClr val="404040"/>
                </a:solidFill>
              </a:rPr>
              <a:t>Έρευνες</a:t>
            </a:r>
            <a:r>
              <a:rPr lang="en-US" altLang="en-US" sz="2200" dirty="0">
                <a:solidFill>
                  <a:srgbClr val="404040"/>
                </a:solidFill>
              </a:rPr>
              <a:t> ( </a:t>
            </a:r>
            <a:r>
              <a:rPr lang="en-US" altLang="en-US" sz="2200" dirty="0" err="1">
                <a:solidFill>
                  <a:srgbClr val="404040"/>
                </a:solidFill>
              </a:rPr>
              <a:t>δεδομέν</a:t>
            </a:r>
            <a:r>
              <a:rPr lang="en-US" altLang="en-US" sz="2200" dirty="0">
                <a:solidFill>
                  <a:srgbClr val="404040"/>
                </a:solidFill>
              </a:rPr>
              <a:t>α</a:t>
            </a:r>
            <a:r>
              <a:rPr lang="el-GR" altLang="en-US" sz="2200" dirty="0">
                <a:solidFill>
                  <a:srgbClr val="404040"/>
                </a:solidFill>
              </a:rPr>
              <a:t> «ανεξάρτητα της αλιείας»</a:t>
            </a:r>
            <a:r>
              <a:rPr lang="en-US" altLang="en-US" sz="2200" dirty="0">
                <a:solidFill>
                  <a:srgbClr val="40404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825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238375" y="285751"/>
            <a:ext cx="81724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AU" altLang="en-US" sz="3200">
                <a:solidFill>
                  <a:srgbClr val="0000FF"/>
                </a:solidFill>
              </a:rPr>
              <a:t>Δείκτες αφθονίας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83095" y="1285875"/>
            <a:ext cx="9491940" cy="457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66725" indent="-465138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l-GR" altLang="en-US" sz="2400" b="1" dirty="0">
                <a:solidFill>
                  <a:srgbClr val="009973"/>
                </a:solidFill>
              </a:rPr>
              <a:t>Πώς είναι ένας</a:t>
            </a:r>
            <a:r>
              <a:rPr lang="en-AU" altLang="en-US" sz="2400" b="1" dirty="0">
                <a:solidFill>
                  <a:srgbClr val="009973"/>
                </a:solidFill>
              </a:rPr>
              <a:t> κα</a:t>
            </a:r>
            <a:r>
              <a:rPr lang="en-AU" altLang="en-US" sz="2400" b="1" dirty="0" err="1">
                <a:solidFill>
                  <a:srgbClr val="009973"/>
                </a:solidFill>
              </a:rPr>
              <a:t>λό</a:t>
            </a:r>
            <a:r>
              <a:rPr lang="el-GR" altLang="en-US" sz="2400" b="1" dirty="0">
                <a:solidFill>
                  <a:srgbClr val="009973"/>
                </a:solidFill>
              </a:rPr>
              <a:t>ς</a:t>
            </a:r>
            <a:r>
              <a:rPr lang="en-AU" altLang="en-US" sz="2400" b="1" dirty="0">
                <a:solidFill>
                  <a:srgbClr val="009973"/>
                </a:solidFill>
              </a:rPr>
              <a:t> </a:t>
            </a:r>
            <a:r>
              <a:rPr lang="en-AU" altLang="en-US" sz="2400" b="1" dirty="0" err="1">
                <a:solidFill>
                  <a:srgbClr val="009973"/>
                </a:solidFill>
              </a:rPr>
              <a:t>δείκτη</a:t>
            </a:r>
            <a:r>
              <a:rPr lang="el-GR" altLang="en-US" sz="2400" b="1" dirty="0">
                <a:solidFill>
                  <a:srgbClr val="009973"/>
                </a:solidFill>
              </a:rPr>
              <a:t>ς</a:t>
            </a:r>
            <a:r>
              <a:rPr lang="en-AU" altLang="en-US" sz="2400" b="1" dirty="0">
                <a:solidFill>
                  <a:srgbClr val="009973"/>
                </a:solidFill>
              </a:rPr>
              <a:t> α</a:t>
            </a:r>
            <a:r>
              <a:rPr lang="en-AU" altLang="en-US" sz="2400" b="1" dirty="0" err="1">
                <a:solidFill>
                  <a:srgbClr val="009973"/>
                </a:solidFill>
              </a:rPr>
              <a:t>φθονί</a:t>
            </a:r>
            <a:r>
              <a:rPr lang="en-AU" altLang="en-US" sz="2400" b="1" dirty="0">
                <a:solidFill>
                  <a:srgbClr val="009973"/>
                </a:solidFill>
              </a:rPr>
              <a:t>ας;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dirty="0" err="1">
                <a:solidFill>
                  <a:srgbClr val="0D0D0D"/>
                </a:solidFill>
              </a:rPr>
              <a:t>Έν</a:t>
            </a:r>
            <a:r>
              <a:rPr lang="en-AU" altLang="en-US" sz="2400" dirty="0">
                <a:solidFill>
                  <a:srgbClr val="0D0D0D"/>
                </a:solidFill>
              </a:rPr>
              <a:t>ας δείκτης αφθονίας πρέπει να βασίζεται σε δεδομένα που είμαστε σίγουροι </a:t>
            </a:r>
            <a:r>
              <a:rPr lang="el-GR" altLang="en-US" sz="2400" dirty="0">
                <a:solidFill>
                  <a:srgbClr val="0D0D0D"/>
                </a:solidFill>
              </a:rPr>
              <a:t>πως </a:t>
            </a:r>
            <a:r>
              <a:rPr lang="en-AU" altLang="en-US" sz="2400" dirty="0" err="1">
                <a:solidFill>
                  <a:srgbClr val="0D0D0D"/>
                </a:solidFill>
              </a:rPr>
              <a:t>σχετίζοντ</a:t>
            </a:r>
            <a:r>
              <a:rPr lang="en-AU" altLang="en-US" sz="2400" dirty="0">
                <a:solidFill>
                  <a:srgbClr val="0D0D0D"/>
                </a:solidFill>
              </a:rPr>
              <a:t>αι άμεσα με τη βιομάζα ή αφθονία του πληθυσμού, και </a:t>
            </a:r>
            <a:r>
              <a:rPr lang="en-AU" altLang="en-US" sz="2400" b="1" i="1" dirty="0">
                <a:solidFill>
                  <a:srgbClr val="0D0D0D"/>
                </a:solidFill>
              </a:rPr>
              <a:t>αλλάζουν αναλογικά </a:t>
            </a:r>
            <a:r>
              <a:rPr lang="en-AU" altLang="en-US" sz="2400" dirty="0">
                <a:solidFill>
                  <a:srgbClr val="0D0D0D"/>
                </a:solidFill>
              </a:rPr>
              <a:t>με </a:t>
            </a:r>
            <a:r>
              <a:rPr lang="el-GR" altLang="en-US" sz="2400" dirty="0">
                <a:solidFill>
                  <a:srgbClr val="0D0D0D"/>
                </a:solidFill>
              </a:rPr>
              <a:t>τη </a:t>
            </a:r>
            <a:r>
              <a:rPr lang="en-AU" altLang="en-US" sz="2400" dirty="0">
                <a:solidFill>
                  <a:srgbClr val="0D0D0D"/>
                </a:solidFill>
              </a:rPr>
              <a:t>β</a:t>
            </a:r>
            <a:r>
              <a:rPr lang="en-AU" altLang="en-US" sz="2400" dirty="0" err="1">
                <a:solidFill>
                  <a:srgbClr val="0D0D0D"/>
                </a:solidFill>
              </a:rPr>
              <a:t>ιομάζ</a:t>
            </a:r>
            <a:r>
              <a:rPr lang="en-AU" altLang="en-US" sz="2400" dirty="0">
                <a:solidFill>
                  <a:srgbClr val="0D0D0D"/>
                </a:solidFill>
              </a:rPr>
              <a:t>α </a:t>
            </a:r>
            <a:r>
              <a:rPr lang="el-GR" altLang="en-US" sz="2400" dirty="0">
                <a:solidFill>
                  <a:srgbClr val="0D0D0D"/>
                </a:solidFill>
              </a:rPr>
              <a:t>στην </a:t>
            </a:r>
            <a:r>
              <a:rPr lang="en-AU" altLang="en-US" sz="2400" dirty="0">
                <a:solidFill>
                  <a:srgbClr val="0D0D0D"/>
                </a:solidFill>
              </a:rPr>
              <a:t>π</a:t>
            </a:r>
            <a:r>
              <a:rPr lang="en-AU" altLang="en-US" sz="2400" dirty="0" err="1">
                <a:solidFill>
                  <a:srgbClr val="0D0D0D"/>
                </a:solidFill>
              </a:rPr>
              <a:t>άροδο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του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χρόνου</a:t>
            </a:r>
            <a:r>
              <a:rPr lang="en-AU" altLang="en-US" sz="2400" dirty="0">
                <a:solidFill>
                  <a:srgbClr val="0D0D0D"/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b="1" dirty="0" err="1">
                <a:solidFill>
                  <a:srgbClr val="0D0D0D"/>
                </a:solidFill>
              </a:rPr>
              <a:t>δηλ</a:t>
            </a:r>
            <a:r>
              <a:rPr lang="en-AU" altLang="en-US" sz="2400" b="1" dirty="0">
                <a:solidFill>
                  <a:srgbClr val="0D0D0D"/>
                </a:solidFill>
              </a:rPr>
              <a:t>αδή</a:t>
            </a:r>
            <a:r>
              <a:rPr lang="el-GR" altLang="en-US" sz="2400" b="1" dirty="0">
                <a:solidFill>
                  <a:srgbClr val="0D0D0D"/>
                </a:solidFill>
              </a:rPr>
              <a:t>,</a:t>
            </a:r>
            <a:r>
              <a:rPr lang="en-AU" altLang="en-US" sz="2400" b="1" dirty="0">
                <a:solidFill>
                  <a:srgbClr val="0D0D0D"/>
                </a:solidFill>
              </a:rPr>
              <a:t> </a:t>
            </a:r>
            <a:r>
              <a:rPr lang="el-GR" altLang="en-US" sz="2400" b="1" dirty="0">
                <a:solidFill>
                  <a:srgbClr val="0D0D0D"/>
                </a:solidFill>
              </a:rPr>
              <a:t>υ</a:t>
            </a:r>
            <a:r>
              <a:rPr lang="en-AU" altLang="en-US" sz="2400" b="1" dirty="0">
                <a:solidFill>
                  <a:srgbClr val="0D0D0D"/>
                </a:solidFill>
              </a:rPr>
              <a:t>π</a:t>
            </a:r>
            <a:r>
              <a:rPr lang="en-AU" altLang="en-US" sz="2400" b="1" dirty="0" err="1">
                <a:solidFill>
                  <a:srgbClr val="0D0D0D"/>
                </a:solidFill>
              </a:rPr>
              <a:t>οθέτουμε</a:t>
            </a:r>
            <a:r>
              <a:rPr lang="en-AU" altLang="en-US" sz="2400" b="1" dirty="0">
                <a:solidFill>
                  <a:srgbClr val="0D0D0D"/>
                </a:solidFill>
              </a:rPr>
              <a:t> </a:t>
            </a:r>
            <a:r>
              <a:rPr lang="en-AU" altLang="en-US" sz="2400" b="1" dirty="0" err="1">
                <a:solidFill>
                  <a:srgbClr val="0D0D0D"/>
                </a:solidFill>
              </a:rPr>
              <a:t>ότι</a:t>
            </a:r>
            <a:r>
              <a:rPr lang="en-AU" altLang="en-US" sz="2400" b="1" dirty="0">
                <a:solidFill>
                  <a:srgbClr val="0D0D0D"/>
                </a:solidFill>
              </a:rPr>
              <a:t> ο </a:t>
            </a:r>
            <a:r>
              <a:rPr lang="en-AU" altLang="en-US" sz="2400" b="1" dirty="0" err="1">
                <a:solidFill>
                  <a:srgbClr val="0D0D0D"/>
                </a:solidFill>
              </a:rPr>
              <a:t>δείκτης</a:t>
            </a:r>
            <a:r>
              <a:rPr lang="en-AU" altLang="en-US" sz="2400" b="1" dirty="0">
                <a:solidFill>
                  <a:srgbClr val="0D0D0D"/>
                </a:solidFill>
              </a:rPr>
              <a:t> μας </a:t>
            </a:r>
            <a:r>
              <a:rPr lang="en-AU" altLang="en-US" sz="2400" b="1" dirty="0" err="1">
                <a:solidFill>
                  <a:srgbClr val="0D0D0D"/>
                </a:solidFill>
              </a:rPr>
              <a:t>είν</a:t>
            </a:r>
            <a:r>
              <a:rPr lang="en-AU" altLang="en-US" sz="2400" b="1" dirty="0">
                <a:solidFill>
                  <a:srgbClr val="0D0D0D"/>
                </a:solidFill>
              </a:rPr>
              <a:t>αι ανάλογ</a:t>
            </a:r>
            <a:r>
              <a:rPr lang="el-GR" altLang="en-US" sz="2400" b="1" dirty="0" err="1">
                <a:solidFill>
                  <a:srgbClr val="0D0D0D"/>
                </a:solidFill>
              </a:rPr>
              <a:t>ος</a:t>
            </a:r>
            <a:r>
              <a:rPr lang="el-GR" altLang="en-US" sz="2400" b="1" dirty="0">
                <a:solidFill>
                  <a:srgbClr val="0D0D0D"/>
                </a:solidFill>
              </a:rPr>
              <a:t> </a:t>
            </a:r>
            <a:r>
              <a:rPr lang="en-AU" altLang="en-US" sz="2400" b="1" dirty="0" err="1">
                <a:solidFill>
                  <a:srgbClr val="0D0D0D"/>
                </a:solidFill>
              </a:rPr>
              <a:t>με</a:t>
            </a:r>
            <a:r>
              <a:rPr lang="en-AU" altLang="en-US" sz="2400" b="1" dirty="0">
                <a:solidFill>
                  <a:srgbClr val="0D0D0D"/>
                </a:solidFill>
              </a:rPr>
              <a:t> </a:t>
            </a:r>
            <a:r>
              <a:rPr lang="el-GR" altLang="en-US" sz="2400" b="1" dirty="0">
                <a:solidFill>
                  <a:srgbClr val="0D0D0D"/>
                </a:solidFill>
              </a:rPr>
              <a:t>τη </a:t>
            </a:r>
            <a:r>
              <a:rPr lang="en-AU" altLang="en-US" sz="2400" b="1" dirty="0">
                <a:solidFill>
                  <a:srgbClr val="0D0D0D"/>
                </a:solidFill>
              </a:rPr>
              <a:t>β</a:t>
            </a:r>
            <a:r>
              <a:rPr lang="en-AU" altLang="en-US" sz="2400" b="1" dirty="0" err="1">
                <a:solidFill>
                  <a:srgbClr val="0D0D0D"/>
                </a:solidFill>
              </a:rPr>
              <a:t>ιομάζ</a:t>
            </a:r>
            <a:r>
              <a:rPr lang="en-AU" altLang="en-US" sz="2400" b="1" dirty="0">
                <a:solidFill>
                  <a:srgbClr val="0D0D0D"/>
                </a:solidFill>
              </a:rPr>
              <a:t>α 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b="1" dirty="0">
                <a:solidFill>
                  <a:srgbClr val="FF0000"/>
                </a:solidFill>
              </a:rPr>
              <a:t>			</a:t>
            </a:r>
            <a:r>
              <a:rPr lang="en-AU" altLang="en-US" sz="2400" b="1" dirty="0">
                <a:solidFill>
                  <a:srgbClr val="009973"/>
                </a:solidFill>
              </a:rPr>
              <a:t>	</a:t>
            </a:r>
            <a:r>
              <a:rPr lang="en-AU" altLang="en-US" sz="2400" b="1" dirty="0" err="1">
                <a:solidFill>
                  <a:srgbClr val="009973"/>
                </a:solidFill>
              </a:rPr>
              <a:t>Δείκτης</a:t>
            </a:r>
            <a:r>
              <a:rPr lang="en-AU" altLang="en-US" sz="2400" b="1" dirty="0">
                <a:solidFill>
                  <a:srgbClr val="009973"/>
                </a:solidFill>
              </a:rPr>
              <a:t> </a:t>
            </a:r>
            <a:r>
              <a:rPr lang="el-GR" altLang="en-US" sz="2400" dirty="0">
                <a:solidFill>
                  <a:srgbClr val="009973"/>
                </a:solidFill>
                <a:latin typeface="Arial" panose="020B0604020202020204" pitchFamily="34" charset="0"/>
              </a:rPr>
              <a:t> ∝ Β</a:t>
            </a:r>
            <a:endParaRPr lang="en-AU" altLang="en-US" sz="2400" b="1" dirty="0">
              <a:solidFill>
                <a:srgbClr val="009973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l-GR" altLang="en-US" sz="2400" b="1" dirty="0">
                <a:solidFill>
                  <a:srgbClr val="0D0D0D"/>
                </a:solidFill>
              </a:rPr>
              <a:t>Β: </a:t>
            </a:r>
            <a:r>
              <a:rPr lang="en-AU" altLang="en-US" sz="2400" dirty="0">
                <a:solidFill>
                  <a:srgbClr val="0D0D0D"/>
                </a:solidFill>
              </a:rPr>
              <a:t>η β</a:t>
            </a:r>
            <a:r>
              <a:rPr lang="en-AU" altLang="en-US" sz="2400" dirty="0" err="1">
                <a:solidFill>
                  <a:srgbClr val="0D0D0D"/>
                </a:solidFill>
              </a:rPr>
              <a:t>ιομάζ</a:t>
            </a:r>
            <a:r>
              <a:rPr lang="en-AU" altLang="en-US" sz="2400" dirty="0">
                <a:solidFill>
                  <a:srgbClr val="0D0D0D"/>
                </a:solidFill>
              </a:rPr>
              <a:t>α του πληθυσμού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endParaRPr lang="en-AU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99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38375" y="285751"/>
            <a:ext cx="81724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AU" altLang="en-US" sz="3200" b="1">
                <a:solidFill>
                  <a:srgbClr val="0000FF"/>
                </a:solidFill>
              </a:rPr>
              <a:t>Δείκτες αφθονίας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381251" y="1034086"/>
            <a:ext cx="7561263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66725" indent="-465138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b="1" dirty="0">
                <a:solidFill>
                  <a:srgbClr val="00B0F0"/>
                </a:solidFill>
              </a:rPr>
              <a:t>Βα</a:t>
            </a:r>
            <a:r>
              <a:rPr lang="en-AU" altLang="en-US" sz="2400" b="1" dirty="0" err="1">
                <a:solidFill>
                  <a:srgbClr val="00B0F0"/>
                </a:solidFill>
              </a:rPr>
              <a:t>σικές</a:t>
            </a:r>
            <a:r>
              <a:rPr lang="en-AU" altLang="en-US" sz="2400" b="1" dirty="0">
                <a:solidFill>
                  <a:srgbClr val="00B0F0"/>
                </a:solidFill>
              </a:rPr>
              <a:t> παρα</a:t>
            </a:r>
            <a:r>
              <a:rPr lang="en-AU" altLang="en-US" sz="2400" b="1" dirty="0" err="1">
                <a:solidFill>
                  <a:srgbClr val="00B0F0"/>
                </a:solidFill>
              </a:rPr>
              <a:t>δοχές</a:t>
            </a:r>
            <a:r>
              <a:rPr lang="en-AU" altLang="en-US" sz="2400" b="1" dirty="0">
                <a:solidFill>
                  <a:srgbClr val="00B0F0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Η σ</a:t>
            </a:r>
            <a:r>
              <a:rPr lang="en-AU" altLang="en-US" sz="2400" dirty="0" err="1">
                <a:solidFill>
                  <a:srgbClr val="0D0D0D"/>
                </a:solidFill>
              </a:rPr>
              <a:t>χέση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μετ</a:t>
            </a:r>
            <a:r>
              <a:rPr lang="en-AU" altLang="en-US" sz="2400" dirty="0">
                <a:solidFill>
                  <a:srgbClr val="0D0D0D"/>
                </a:solidFill>
              </a:rPr>
              <a:t>αξύ του δείκτη και </a:t>
            </a:r>
            <a:r>
              <a:rPr lang="el-GR" altLang="en-US" sz="2400" dirty="0">
                <a:solidFill>
                  <a:srgbClr val="0D0D0D"/>
                </a:solidFill>
              </a:rPr>
              <a:t>της</a:t>
            </a:r>
            <a:r>
              <a:rPr lang="en-AU" altLang="en-US" sz="2400" dirty="0">
                <a:solidFill>
                  <a:srgbClr val="0D0D0D"/>
                </a:solidFill>
              </a:rPr>
              <a:t> α</a:t>
            </a:r>
            <a:r>
              <a:rPr lang="en-AU" altLang="en-US" sz="2400" dirty="0" err="1">
                <a:solidFill>
                  <a:srgbClr val="0D0D0D"/>
                </a:solidFill>
              </a:rPr>
              <a:t>φθονί</a:t>
            </a:r>
            <a:r>
              <a:rPr lang="en-AU" altLang="en-US" sz="2400" dirty="0">
                <a:solidFill>
                  <a:srgbClr val="0D0D0D"/>
                </a:solidFill>
              </a:rPr>
              <a:t>α</a:t>
            </a:r>
            <a:r>
              <a:rPr lang="el-GR" altLang="en-US" sz="2400" dirty="0">
                <a:solidFill>
                  <a:srgbClr val="0D0D0D"/>
                </a:solidFill>
              </a:rPr>
              <a:t>ς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είν</a:t>
            </a:r>
            <a:r>
              <a:rPr lang="en-AU" altLang="en-US" sz="2400" dirty="0">
                <a:solidFill>
                  <a:srgbClr val="0D0D0D"/>
                </a:solidFill>
              </a:rPr>
              <a:t>αι γραμμική (αναλογική).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n-AU" altLang="en-US" sz="2400" dirty="0">
                <a:solidFill>
                  <a:srgbClr val="0D0D0D"/>
                </a:solidFill>
              </a:rPr>
              <a:t>Η </a:t>
            </a:r>
            <a:r>
              <a:rPr lang="en-AU" altLang="en-US" sz="2400" dirty="0" err="1">
                <a:solidFill>
                  <a:srgbClr val="0D0D0D"/>
                </a:solidFill>
              </a:rPr>
              <a:t>σχέση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δεν</a:t>
            </a:r>
            <a:r>
              <a:rPr lang="en-AU" altLang="en-US" sz="2400" dirty="0">
                <a:solidFill>
                  <a:srgbClr val="0D0D0D"/>
                </a:solidFill>
              </a:rPr>
              <a:t> α</a:t>
            </a:r>
            <a:r>
              <a:rPr lang="en-AU" altLang="en-US" sz="2400" dirty="0" err="1">
                <a:solidFill>
                  <a:srgbClr val="0D0D0D"/>
                </a:solidFill>
              </a:rPr>
              <a:t>λλάζ</a:t>
            </a:r>
            <a:r>
              <a:rPr lang="el-GR" altLang="en-US" sz="2400" dirty="0">
                <a:solidFill>
                  <a:srgbClr val="0D0D0D"/>
                </a:solidFill>
              </a:rPr>
              <a:t>ει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με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την</a:t>
            </a:r>
            <a:r>
              <a:rPr lang="en-AU" altLang="en-US" sz="2400" dirty="0">
                <a:solidFill>
                  <a:srgbClr val="0D0D0D"/>
                </a:solidFill>
              </a:rPr>
              <a:t> π</a:t>
            </a:r>
            <a:r>
              <a:rPr lang="en-AU" altLang="en-US" sz="2400" dirty="0" err="1">
                <a:solidFill>
                  <a:srgbClr val="0D0D0D"/>
                </a:solidFill>
              </a:rPr>
              <a:t>άροδο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του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χρόνου</a:t>
            </a:r>
            <a:r>
              <a:rPr lang="en-AU" altLang="en-US" sz="2400" dirty="0">
                <a:solidFill>
                  <a:srgbClr val="0D0D0D"/>
                </a:solidFill>
              </a:rPr>
              <a:t> ή </a:t>
            </a:r>
            <a:r>
              <a:rPr lang="el-GR" altLang="en-US" sz="2400" dirty="0">
                <a:solidFill>
                  <a:srgbClr val="0D0D0D"/>
                </a:solidFill>
              </a:rPr>
              <a:t>στο </a:t>
            </a:r>
            <a:r>
              <a:rPr lang="en-AU" altLang="en-US" sz="2400" dirty="0" err="1">
                <a:solidFill>
                  <a:srgbClr val="0D0D0D"/>
                </a:solidFill>
              </a:rPr>
              <a:t>χώρο</a:t>
            </a:r>
            <a:r>
              <a:rPr lang="en-AU" altLang="en-US" sz="2400" dirty="0">
                <a:solidFill>
                  <a:srgbClr val="0D0D0D"/>
                </a:solidFill>
              </a:rPr>
              <a:t>. 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9" t="25029" r="25029" b="25029"/>
          <a:stretch>
            <a:fillRect/>
          </a:stretch>
        </p:blipFill>
        <p:spPr bwMode="auto">
          <a:xfrm>
            <a:off x="6126164" y="4320211"/>
            <a:ext cx="4286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5029" t="25029" r="25029" b="2502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931988" y="3682036"/>
            <a:ext cx="3948112" cy="2574925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931989" y="3751886"/>
            <a:ext cx="3875087" cy="2506663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381251" y="6209335"/>
            <a:ext cx="2735263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</a:pPr>
            <a:r>
              <a:rPr lang="en-US" altLang="en-US" sz="2000">
                <a:solidFill>
                  <a:srgbClr val="0033CC"/>
                </a:solidFill>
              </a:rPr>
              <a:t>Αφθονία (Βιομάζα)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 rot="-5400000">
            <a:off x="541338" y="4761536"/>
            <a:ext cx="242728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</a:pPr>
            <a:r>
              <a:rPr lang="en-US" altLang="en-US" sz="2000">
                <a:solidFill>
                  <a:srgbClr val="0033CC"/>
                </a:solidFill>
              </a:rPr>
              <a:t>Δείκτης αφθονία</a:t>
            </a:r>
            <a:r>
              <a:rPr lang="el-GR" altLang="en-US" sz="2000">
                <a:solidFill>
                  <a:srgbClr val="0033CC"/>
                </a:solidFill>
              </a:rPr>
              <a:t>ς</a:t>
            </a:r>
            <a:endParaRPr lang="en-US" altLang="en-US" sz="2000">
              <a:solidFill>
                <a:srgbClr val="0033CC"/>
              </a:solidFill>
            </a:endParaRPr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6167438" y="3682035"/>
            <a:ext cx="4248150" cy="2927350"/>
            <a:chOff x="2925" y="2478"/>
            <a:chExt cx="2676" cy="1844"/>
          </a:xfrm>
        </p:grpSpPr>
        <p:sp>
          <p:nvSpPr>
            <p:cNvPr id="63498" name="Rectangle 11"/>
            <p:cNvSpPr>
              <a:spLocks noChangeArrowheads="1"/>
            </p:cNvSpPr>
            <p:nvPr/>
          </p:nvSpPr>
          <p:spPr bwMode="auto">
            <a:xfrm>
              <a:off x="2925" y="2478"/>
              <a:ext cx="2416" cy="1630"/>
            </a:xfrm>
            <a:prstGeom prst="rect">
              <a:avLst/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3499" name="Text Box 12"/>
            <p:cNvSpPr txBox="1">
              <a:spLocks noChangeArrowheads="1"/>
            </p:cNvSpPr>
            <p:nvPr/>
          </p:nvSpPr>
          <p:spPr bwMode="auto">
            <a:xfrm>
              <a:off x="3710" y="4069"/>
              <a:ext cx="978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1250"/>
                </a:spcBef>
                <a:buClrTx/>
              </a:pPr>
              <a:r>
                <a:rPr lang="en-US" altLang="en-US" sz="2000">
                  <a:solidFill>
                    <a:srgbClr val="0033CC"/>
                  </a:solidFill>
                </a:rPr>
                <a:t>Χρόνος</a:t>
              </a:r>
            </a:p>
          </p:txBody>
        </p:sp>
        <p:sp>
          <p:nvSpPr>
            <p:cNvPr id="63500" name="Freeform 13"/>
            <p:cNvSpPr>
              <a:spLocks noChangeArrowheads="1"/>
            </p:cNvSpPr>
            <p:nvPr/>
          </p:nvSpPr>
          <p:spPr bwMode="auto">
            <a:xfrm>
              <a:off x="2990" y="2497"/>
              <a:ext cx="2090" cy="1058"/>
            </a:xfrm>
            <a:custGeom>
              <a:avLst/>
              <a:gdLst>
                <a:gd name="T0" fmla="*/ 0 w 1452"/>
                <a:gd name="T1" fmla="*/ 4563 h 589"/>
                <a:gd name="T2" fmla="*/ 1621 w 1452"/>
                <a:gd name="T3" fmla="*/ 0 h 589"/>
                <a:gd name="T4" fmla="*/ 2423 w 1452"/>
                <a:gd name="T5" fmla="*/ 4563 h 589"/>
                <a:gd name="T6" fmla="*/ 4036 w 1452"/>
                <a:gd name="T7" fmla="*/ 4563 h 589"/>
                <a:gd name="T8" fmla="*/ 5247 w 1452"/>
                <a:gd name="T9" fmla="*/ 9141 h 589"/>
                <a:gd name="T10" fmla="*/ 7668 w 1452"/>
                <a:gd name="T11" fmla="*/ 6079 h 589"/>
                <a:gd name="T12" fmla="*/ 8478 w 1452"/>
                <a:gd name="T13" fmla="*/ 12161 h 589"/>
                <a:gd name="T14" fmla="*/ 10084 w 1452"/>
                <a:gd name="T15" fmla="*/ 13713 h 589"/>
                <a:gd name="T16" fmla="*/ 10893 w 1452"/>
                <a:gd name="T17" fmla="*/ 19782 h 589"/>
                <a:gd name="T18" fmla="*/ 12914 w 1452"/>
                <a:gd name="T19" fmla="*/ 18268 h 5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2"/>
                <a:gd name="T31" fmla="*/ 0 h 589"/>
                <a:gd name="T32" fmla="*/ 1452 w 1452"/>
                <a:gd name="T33" fmla="*/ 589 h 5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2" h="589">
                  <a:moveTo>
                    <a:pt x="0" y="136"/>
                  </a:moveTo>
                  <a:lnTo>
                    <a:pt x="182" y="0"/>
                  </a:lnTo>
                  <a:lnTo>
                    <a:pt x="272" y="136"/>
                  </a:lnTo>
                  <a:lnTo>
                    <a:pt x="454" y="136"/>
                  </a:lnTo>
                  <a:lnTo>
                    <a:pt x="590" y="272"/>
                  </a:lnTo>
                  <a:lnTo>
                    <a:pt x="862" y="181"/>
                  </a:lnTo>
                  <a:lnTo>
                    <a:pt x="953" y="362"/>
                  </a:lnTo>
                  <a:lnTo>
                    <a:pt x="1134" y="408"/>
                  </a:lnTo>
                  <a:lnTo>
                    <a:pt x="1225" y="589"/>
                  </a:lnTo>
                  <a:lnTo>
                    <a:pt x="1452" y="544"/>
                  </a:lnTo>
                </a:path>
              </a:pathLst>
            </a:custGeom>
            <a:noFill/>
            <a:ln w="9360" cap="sq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501" name="Freeform 14"/>
            <p:cNvSpPr>
              <a:spLocks noChangeArrowheads="1"/>
            </p:cNvSpPr>
            <p:nvPr/>
          </p:nvSpPr>
          <p:spPr bwMode="auto">
            <a:xfrm>
              <a:off x="2990" y="2967"/>
              <a:ext cx="2090" cy="1058"/>
            </a:xfrm>
            <a:custGeom>
              <a:avLst/>
              <a:gdLst>
                <a:gd name="T0" fmla="*/ 0 w 1452"/>
                <a:gd name="T1" fmla="*/ 4563 h 589"/>
                <a:gd name="T2" fmla="*/ 1621 w 1452"/>
                <a:gd name="T3" fmla="*/ 0 h 589"/>
                <a:gd name="T4" fmla="*/ 2423 w 1452"/>
                <a:gd name="T5" fmla="*/ 4563 h 589"/>
                <a:gd name="T6" fmla="*/ 4036 w 1452"/>
                <a:gd name="T7" fmla="*/ 4563 h 589"/>
                <a:gd name="T8" fmla="*/ 5247 w 1452"/>
                <a:gd name="T9" fmla="*/ 9141 h 589"/>
                <a:gd name="T10" fmla="*/ 7668 w 1452"/>
                <a:gd name="T11" fmla="*/ 6079 h 589"/>
                <a:gd name="T12" fmla="*/ 8478 w 1452"/>
                <a:gd name="T13" fmla="*/ 12161 h 589"/>
                <a:gd name="T14" fmla="*/ 10084 w 1452"/>
                <a:gd name="T15" fmla="*/ 13713 h 589"/>
                <a:gd name="T16" fmla="*/ 10893 w 1452"/>
                <a:gd name="T17" fmla="*/ 19782 h 589"/>
                <a:gd name="T18" fmla="*/ 12914 w 1452"/>
                <a:gd name="T19" fmla="*/ 18268 h 5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2"/>
                <a:gd name="T31" fmla="*/ 0 h 589"/>
                <a:gd name="T32" fmla="*/ 1452 w 1452"/>
                <a:gd name="T33" fmla="*/ 589 h 5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2" h="589">
                  <a:moveTo>
                    <a:pt x="0" y="136"/>
                  </a:moveTo>
                  <a:lnTo>
                    <a:pt x="182" y="0"/>
                  </a:lnTo>
                  <a:lnTo>
                    <a:pt x="272" y="136"/>
                  </a:lnTo>
                  <a:lnTo>
                    <a:pt x="454" y="136"/>
                  </a:lnTo>
                  <a:lnTo>
                    <a:pt x="590" y="272"/>
                  </a:lnTo>
                  <a:lnTo>
                    <a:pt x="862" y="181"/>
                  </a:lnTo>
                  <a:lnTo>
                    <a:pt x="953" y="362"/>
                  </a:lnTo>
                  <a:lnTo>
                    <a:pt x="1134" y="408"/>
                  </a:lnTo>
                  <a:lnTo>
                    <a:pt x="1225" y="589"/>
                  </a:lnTo>
                  <a:lnTo>
                    <a:pt x="1452" y="544"/>
                  </a:lnTo>
                </a:path>
              </a:pathLst>
            </a:cu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502" name="Text Box 15"/>
            <p:cNvSpPr txBox="1">
              <a:spLocks noChangeArrowheads="1"/>
            </p:cNvSpPr>
            <p:nvPr/>
          </p:nvSpPr>
          <p:spPr bwMode="auto">
            <a:xfrm>
              <a:off x="4623" y="3640"/>
              <a:ext cx="97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875"/>
                </a:spcBef>
                <a:buClrTx/>
              </a:pPr>
              <a:r>
                <a:rPr lang="en-US" altLang="en-US" sz="1400">
                  <a:solidFill>
                    <a:srgbClr val="FF0000"/>
                  </a:solidFill>
                </a:rPr>
                <a:t>Δείκτης</a:t>
              </a:r>
            </a:p>
          </p:txBody>
        </p:sp>
        <p:sp>
          <p:nvSpPr>
            <p:cNvPr id="63503" name="Text Box 16"/>
            <p:cNvSpPr txBox="1">
              <a:spLocks noChangeArrowheads="1"/>
            </p:cNvSpPr>
            <p:nvPr/>
          </p:nvSpPr>
          <p:spPr bwMode="auto">
            <a:xfrm>
              <a:off x="4623" y="3150"/>
              <a:ext cx="97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875"/>
                </a:spcBef>
                <a:buClrTx/>
              </a:pPr>
              <a:r>
                <a:rPr lang="en-US" altLang="en-US" sz="1400">
                  <a:solidFill>
                    <a:srgbClr val="0033CC"/>
                  </a:solidFill>
                </a:rPr>
                <a:t>βιομάζα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3408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7" grpId="0" animBg="1"/>
      <p:bldP spid="40968" grpId="0"/>
      <p:bldP spid="409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342" y="2058472"/>
            <a:ext cx="90096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en-US" sz="2400" dirty="0">
                <a:solidFill>
                  <a:srgbClr val="0070C0"/>
                </a:solidFill>
              </a:rPr>
              <a:t>Σύλληψη ανά μονάδα αλιευτικής προσπάθειας </a:t>
            </a:r>
            <a:r>
              <a:rPr lang="en-US" altLang="en-US" sz="2400" dirty="0">
                <a:solidFill>
                  <a:srgbClr val="0070C0"/>
                </a:solidFill>
              </a:rPr>
              <a:t>(Catch per unit effort -CPUE)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4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914401" y="504118"/>
            <a:ext cx="92707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CPUE –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το μέσο ποσοστό του αποθέματος που λαμβάνεται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από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μί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α μονάδα αλιευτικής προσπάθειας</a:t>
            </a:r>
            <a:endParaRPr lang="el-GR" altLang="el-GR" sz="24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l-GR" altLang="el-GR" sz="24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l-GR" sz="24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n-US" sz="2400" dirty="0">
                <a:solidFill>
                  <a:srgbClr val="404040"/>
                </a:solidFill>
              </a:rPr>
              <a:t>Ε</a:t>
            </a:r>
            <a:r>
              <a:rPr lang="en-AU" altLang="en-US" sz="2400" dirty="0" err="1">
                <a:solidFill>
                  <a:srgbClr val="404040"/>
                </a:solidFill>
              </a:rPr>
              <a:t>ίν</a:t>
            </a:r>
            <a:r>
              <a:rPr lang="en-AU" altLang="en-US" sz="2400" dirty="0">
                <a:solidFill>
                  <a:srgbClr val="404040"/>
                </a:solidFill>
              </a:rPr>
              <a:t>αι ίσως </a:t>
            </a:r>
            <a:r>
              <a:rPr lang="el-GR" altLang="en-US" sz="2400" dirty="0">
                <a:solidFill>
                  <a:srgbClr val="404040"/>
                </a:solidFill>
              </a:rPr>
              <a:t>ο</a:t>
            </a:r>
            <a:r>
              <a:rPr lang="en-AU" altLang="en-US" sz="2400" dirty="0">
                <a:solidFill>
                  <a:srgbClr val="404040"/>
                </a:solidFill>
              </a:rPr>
              <a:t> π</a:t>
            </a:r>
            <a:r>
              <a:rPr lang="en-AU" altLang="en-US" sz="2400" dirty="0" err="1">
                <a:solidFill>
                  <a:srgbClr val="404040"/>
                </a:solidFill>
              </a:rPr>
              <a:t>ιο</a:t>
            </a:r>
            <a:r>
              <a:rPr lang="en-AU" altLang="en-US" sz="2400" dirty="0">
                <a:solidFill>
                  <a:srgbClr val="404040"/>
                </a:solidFill>
              </a:rPr>
              <a:t> </a:t>
            </a:r>
            <a:r>
              <a:rPr lang="en-AU" altLang="en-US" sz="2400" dirty="0" err="1">
                <a:solidFill>
                  <a:srgbClr val="404040"/>
                </a:solidFill>
              </a:rPr>
              <a:t>συχνά</a:t>
            </a:r>
            <a:r>
              <a:rPr lang="en-AU" altLang="en-US" sz="2400" dirty="0">
                <a:solidFill>
                  <a:srgbClr val="404040"/>
                </a:solidFill>
              </a:rPr>
              <a:t> </a:t>
            </a:r>
            <a:r>
              <a:rPr lang="en-AU" altLang="en-US" sz="2400" dirty="0" err="1">
                <a:solidFill>
                  <a:srgbClr val="404040"/>
                </a:solidFill>
              </a:rPr>
              <a:t>χρησιμο</a:t>
            </a:r>
            <a:r>
              <a:rPr lang="en-AU" altLang="en-US" sz="2400" dirty="0">
                <a:solidFill>
                  <a:srgbClr val="404040"/>
                </a:solidFill>
              </a:rPr>
              <a:t>ποιούμεν</a:t>
            </a:r>
            <a:r>
              <a:rPr lang="el-GR" altLang="en-US" sz="2400" dirty="0" err="1">
                <a:solidFill>
                  <a:srgbClr val="404040"/>
                </a:solidFill>
              </a:rPr>
              <a:t>ος</a:t>
            </a:r>
            <a:r>
              <a:rPr lang="en-AU" altLang="en-US" sz="2400" dirty="0">
                <a:solidFill>
                  <a:srgbClr val="404040"/>
                </a:solidFill>
              </a:rPr>
              <a:t> (</a:t>
            </a:r>
            <a:r>
              <a:rPr lang="en-AU" altLang="en-US" sz="2400" dirty="0" err="1">
                <a:solidFill>
                  <a:srgbClr val="404040"/>
                </a:solidFill>
              </a:rPr>
              <a:t>σχετικ</a:t>
            </a:r>
            <a:r>
              <a:rPr lang="el-GR" altLang="en-US" sz="2400" dirty="0" err="1">
                <a:solidFill>
                  <a:srgbClr val="404040"/>
                </a:solidFill>
              </a:rPr>
              <a:t>ός</a:t>
            </a:r>
            <a:r>
              <a:rPr lang="en-AU" altLang="en-US" sz="2400" dirty="0">
                <a:solidFill>
                  <a:srgbClr val="404040"/>
                </a:solidFill>
              </a:rPr>
              <a:t>) </a:t>
            </a:r>
            <a:r>
              <a:rPr lang="en-AU" altLang="en-US" sz="2400" dirty="0" err="1">
                <a:solidFill>
                  <a:srgbClr val="404040"/>
                </a:solidFill>
              </a:rPr>
              <a:t>δείκτης</a:t>
            </a:r>
            <a:r>
              <a:rPr lang="en-AU" altLang="en-US" sz="2400" dirty="0">
                <a:solidFill>
                  <a:srgbClr val="404040"/>
                </a:solidFill>
              </a:rPr>
              <a:t> α</a:t>
            </a:r>
            <a:r>
              <a:rPr lang="en-AU" altLang="en-US" sz="2400" dirty="0" err="1">
                <a:solidFill>
                  <a:srgbClr val="404040"/>
                </a:solidFill>
              </a:rPr>
              <a:t>φθονί</a:t>
            </a:r>
            <a:r>
              <a:rPr lang="en-AU" altLang="en-US" sz="2400" dirty="0">
                <a:solidFill>
                  <a:srgbClr val="404040"/>
                </a:solidFill>
              </a:rPr>
              <a:t>ας για τα αποθέματα </a:t>
            </a:r>
            <a:r>
              <a:rPr lang="el-GR" altLang="en-US" sz="2400" dirty="0">
                <a:solidFill>
                  <a:srgbClr val="404040"/>
                </a:solidFill>
              </a:rPr>
              <a:t>ψαριών</a:t>
            </a:r>
            <a:r>
              <a:rPr lang="en-AU" altLang="en-US" sz="2400" dirty="0">
                <a:solidFill>
                  <a:srgbClr val="404040"/>
                </a:solidFill>
              </a:rPr>
              <a:t>, κα</a:t>
            </a:r>
            <a:r>
              <a:rPr lang="en-AU" altLang="en-US" sz="2400" dirty="0" err="1">
                <a:solidFill>
                  <a:srgbClr val="404040"/>
                </a:solidFill>
              </a:rPr>
              <a:t>θώς</a:t>
            </a:r>
            <a:r>
              <a:rPr lang="en-AU" altLang="en-US" sz="2400" dirty="0">
                <a:solidFill>
                  <a:srgbClr val="404040"/>
                </a:solidFill>
              </a:rPr>
              <a:t> βα</a:t>
            </a:r>
            <a:r>
              <a:rPr lang="en-AU" altLang="en-US" sz="2400" dirty="0" err="1">
                <a:solidFill>
                  <a:srgbClr val="404040"/>
                </a:solidFill>
              </a:rPr>
              <a:t>σίζετ</a:t>
            </a:r>
            <a:r>
              <a:rPr lang="en-AU" altLang="en-US" sz="2400" dirty="0">
                <a:solidFill>
                  <a:srgbClr val="404040"/>
                </a:solidFill>
              </a:rPr>
              <a:t>αι σε δεδομένα </a:t>
            </a:r>
            <a:r>
              <a:rPr lang="el-GR" altLang="en-US" sz="2400" dirty="0">
                <a:solidFill>
                  <a:srgbClr val="404040"/>
                </a:solidFill>
              </a:rPr>
              <a:t>που </a:t>
            </a:r>
            <a:r>
              <a:rPr lang="en-AU" altLang="en-US" sz="2400" dirty="0" err="1">
                <a:solidFill>
                  <a:srgbClr val="404040"/>
                </a:solidFill>
              </a:rPr>
              <a:t>συλλέγοντ</a:t>
            </a:r>
            <a:r>
              <a:rPr lang="en-AU" altLang="en-US" sz="2400" dirty="0">
                <a:solidFill>
                  <a:srgbClr val="404040"/>
                </a:solidFill>
              </a:rPr>
              <a:t>αι </a:t>
            </a:r>
            <a:r>
              <a:rPr lang="el-GR" altLang="en-US" sz="2400" dirty="0">
                <a:solidFill>
                  <a:srgbClr val="404040"/>
                </a:solidFill>
              </a:rPr>
              <a:t>εύκολα </a:t>
            </a:r>
            <a:r>
              <a:rPr lang="en-AU" altLang="en-US" sz="2400" dirty="0">
                <a:solidFill>
                  <a:srgbClr val="404040"/>
                </a:solidFill>
              </a:rPr>
              <a:t>από </a:t>
            </a:r>
            <a:r>
              <a:rPr lang="en-AU" altLang="en-US" sz="2400" dirty="0" err="1">
                <a:solidFill>
                  <a:srgbClr val="404040"/>
                </a:solidFill>
              </a:rPr>
              <a:t>εμ</a:t>
            </a:r>
            <a:r>
              <a:rPr lang="en-AU" altLang="en-US" sz="2400" dirty="0">
                <a:solidFill>
                  <a:srgbClr val="404040"/>
                </a:solidFill>
              </a:rPr>
              <a:t>πορική και ερασιτεχνική αλιεία.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62370" y="1312698"/>
            <a:ext cx="810670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	</a:t>
            </a:r>
            <a:r>
              <a:rPr lang="en-US" altLang="en-US" sz="2000" b="1" dirty="0">
                <a:solidFill>
                  <a:srgbClr val="EBDDC3">
                    <a:lumMod val="25000"/>
                  </a:srgbClr>
                </a:solidFill>
              </a:rPr>
              <a:t>CPUE= 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C / E</a:t>
            </a:r>
            <a:r>
              <a:rPr lang="el-GR" altLang="en-US" sz="2000" b="1" dirty="0">
                <a:solidFill>
                  <a:srgbClr val="EBDDC3">
                    <a:lumMod val="25000"/>
                  </a:srgbClr>
                </a:solidFill>
              </a:rPr>
              <a:t> = συλλήψεις</a:t>
            </a:r>
            <a:r>
              <a:rPr lang="en-US" altLang="en-US" sz="2000" b="1" dirty="0">
                <a:solidFill>
                  <a:srgbClr val="EBDDC3">
                    <a:lumMod val="25000"/>
                  </a:srgbClr>
                </a:solidFill>
              </a:rPr>
              <a:t> (</a:t>
            </a:r>
            <a:r>
              <a:rPr lang="el-GR" altLang="en-US" sz="2000" b="1" dirty="0">
                <a:solidFill>
                  <a:srgbClr val="EBDDC3">
                    <a:lumMod val="25000"/>
                  </a:srgbClr>
                </a:solidFill>
              </a:rPr>
              <a:t>αλίευμα)/ αλιευτική προσπάθεια</a:t>
            </a:r>
          </a:p>
          <a:p>
            <a:pPr>
              <a:spcBef>
                <a:spcPts val="600"/>
              </a:spcBef>
              <a:buSzPct val="100000"/>
            </a:pP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2370" y="1674335"/>
            <a:ext cx="74142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	C</a:t>
            </a:r>
            <a:r>
              <a:rPr lang="en-US" altLang="en-US" sz="2000" b="1" dirty="0">
                <a:solidFill>
                  <a:srgbClr val="EBDDC3">
                    <a:lumMod val="25000"/>
                  </a:srgbClr>
                </a:solidFill>
              </a:rPr>
              <a:t>PUE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 = </a:t>
            </a:r>
            <a:r>
              <a:rPr lang="en-AU" altLang="en-US" sz="2000" b="1" dirty="0" err="1">
                <a:solidFill>
                  <a:srgbClr val="EBDDC3">
                    <a:lumMod val="25000"/>
                  </a:srgbClr>
                </a:solidFill>
              </a:rPr>
              <a:t>qB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 = </a:t>
            </a:r>
            <a:r>
              <a:rPr lang="el-GR" altLang="en-US" sz="2000" b="1" dirty="0">
                <a:solidFill>
                  <a:srgbClr val="EBDDC3">
                    <a:lumMod val="25000"/>
                  </a:srgbClr>
                </a:solidFill>
              </a:rPr>
              <a:t>συντελεστής συλληψιμότητας 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x </a:t>
            </a:r>
            <a:r>
              <a:rPr lang="en-AU" altLang="en-US" sz="2000" b="1" dirty="0" err="1">
                <a:solidFill>
                  <a:srgbClr val="EBDDC3">
                    <a:lumMod val="25000"/>
                  </a:srgbClr>
                </a:solidFill>
              </a:rPr>
              <a:t>Βιομάζ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036375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"/>
          <p:cNvSpPr txBox="1">
            <a:spLocks noChangeArrowheads="1"/>
          </p:cNvSpPr>
          <p:nvPr/>
        </p:nvSpPr>
        <p:spPr bwMode="auto">
          <a:xfrm>
            <a:off x="410818" y="323988"/>
            <a:ext cx="10344150" cy="604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9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5112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 marL="325438" indent="-103188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475"/>
              </a:spcBef>
              <a:buClrTx/>
            </a:pPr>
            <a:r>
              <a:rPr lang="el-GR" altLang="en-US" sz="2800" b="1" dirty="0">
                <a:solidFill>
                  <a:srgbClr val="0070C0"/>
                </a:solidFill>
              </a:rPr>
              <a:t>Προβλήματα στη χρήση του </a:t>
            </a:r>
            <a:r>
              <a:rPr lang="en-US" altLang="en-US" sz="2800" b="1" dirty="0">
                <a:solidFill>
                  <a:srgbClr val="0070C0"/>
                </a:solidFill>
              </a:rPr>
              <a:t>CPUE </a:t>
            </a:r>
            <a:r>
              <a:rPr lang="el-GR" altLang="en-US" sz="2800" b="1" dirty="0">
                <a:solidFill>
                  <a:srgbClr val="0070C0"/>
                </a:solidFill>
              </a:rPr>
              <a:t>ως δείκτη αφθονίας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endParaRPr lang="el-GR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To CPUE μπ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ορεί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να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επηρεαστεί από 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ολλούς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πα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ράγοντες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που επιδρούν στο </a:t>
            </a:r>
            <a:r>
              <a:rPr lang="el-GR" altLang="el-GR" sz="2400" b="1" dirty="0">
                <a:solidFill>
                  <a:srgbClr val="404040"/>
                </a:solidFill>
                <a:cs typeface="Arial" panose="020B0604020202020204" pitchFamily="34" charset="0"/>
              </a:rPr>
              <a:t>συντελεστή συλληψιμότητας </a:t>
            </a:r>
            <a:r>
              <a:rPr lang="en-US" altLang="el-GR" sz="2400" b="1" dirty="0">
                <a:solidFill>
                  <a:srgbClr val="404040"/>
                </a:solidFill>
                <a:cs typeface="Arial" panose="020B0604020202020204" pitchFamily="34" charset="0"/>
              </a:rPr>
              <a:t> q 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(π.χ. 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ύξηση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στην 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λιευτική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οτελεσμ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ατικότητα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λόγω εξέλιξης της αλιευτικής τεχνολογίας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, 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ερι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βάλλον,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εποχική και ημερήσια μετακίνηση των ψαριών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,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συρρίκνωση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της χωρικής κατανομής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των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οθεμάτων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, 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ύξηση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της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λιευτικής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ροσ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πάθειας, κλπ)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endParaRPr lang="el-GR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l-GR" altLang="en-US" sz="2400" dirty="0"/>
              <a:t>Τα </a:t>
            </a:r>
            <a:r>
              <a:rPr lang="en-US" altLang="en-US" sz="2400" dirty="0" err="1"/>
              <a:t>δεδομέν</a:t>
            </a:r>
            <a:r>
              <a:rPr lang="el-GR" altLang="en-US" sz="2400" dirty="0"/>
              <a:t>α για τις εκφορτώσεις </a:t>
            </a:r>
            <a:r>
              <a:rPr lang="en-US" altLang="en-US" sz="2400" dirty="0"/>
              <a:t> παρα</a:t>
            </a:r>
            <a:r>
              <a:rPr lang="en-US" altLang="en-US" sz="2400" dirty="0" err="1"/>
              <a:t>λεί</a:t>
            </a:r>
            <a:r>
              <a:rPr lang="en-US" altLang="en-US" sz="2400" dirty="0"/>
              <a:t>π</a:t>
            </a:r>
            <a:r>
              <a:rPr lang="el-GR" altLang="en-US" sz="2400" dirty="0" err="1"/>
              <a:t>ουν</a:t>
            </a:r>
            <a:r>
              <a:rPr lang="el-GR" altLang="en-US" sz="2400" dirty="0"/>
              <a:t> συχνά τα </a:t>
            </a:r>
            <a:r>
              <a:rPr lang="el-GR" altLang="en-US" sz="2400" dirty="0" err="1"/>
              <a:t>απορρριπτόμενα</a:t>
            </a:r>
            <a:r>
              <a:rPr lang="el-GR" altLang="en-US" sz="2400" dirty="0"/>
              <a:t> </a:t>
            </a:r>
            <a:r>
              <a:rPr lang="en-US" altLang="en-US" sz="2400" dirty="0"/>
              <a:t>(πα</a:t>
            </a:r>
            <a:r>
              <a:rPr lang="en-US" altLang="en-US" sz="2400" dirty="0" err="1"/>
              <a:t>ρεμ</a:t>
            </a:r>
            <a:r>
              <a:rPr lang="en-US" altLang="en-US" sz="2400" dirty="0"/>
              <a:t>πίπτοντα αλιεύματα, μικρότερο μέγεθος)</a:t>
            </a:r>
            <a:endParaRPr lang="el-GR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l-GR" altLang="en-US" sz="2400" dirty="0"/>
              <a:t>Οι αλιείς δεν αλιεύουν τυχαία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l-GR" altLang="en-US" sz="2400" dirty="0"/>
              <a:t>Τα </a:t>
            </a:r>
            <a:r>
              <a:rPr lang="en-US" altLang="en-US" sz="2400" dirty="0" err="1"/>
              <a:t>δεδομέν</a:t>
            </a:r>
            <a:r>
              <a:rPr lang="el-GR" altLang="en-US" sz="2400" dirty="0"/>
              <a:t>α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γι</a:t>
            </a:r>
            <a:r>
              <a:rPr lang="en-US" altLang="en-US" sz="2400" dirty="0"/>
              <a:t>α τα αλιεύματα</a:t>
            </a:r>
            <a:r>
              <a:rPr lang="el-GR" altLang="en-US" sz="2400" dirty="0"/>
              <a:t> και την </a:t>
            </a:r>
            <a:r>
              <a:rPr lang="el-GR" altLang="en-US" sz="2400" dirty="0" err="1"/>
              <a:t>αλ</a:t>
            </a:r>
            <a:r>
              <a:rPr lang="el-GR" altLang="en-US" sz="2400" dirty="0"/>
              <a:t>.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ροσ</a:t>
            </a:r>
            <a:r>
              <a:rPr lang="en-US" altLang="en-US" sz="2400" dirty="0"/>
              <a:t>πάθει</a:t>
            </a:r>
            <a:r>
              <a:rPr lang="el-GR" altLang="en-US" sz="2400" dirty="0"/>
              <a:t>α είναι δύσκολο να συλλεγούν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γι</a:t>
            </a:r>
            <a:r>
              <a:rPr lang="en-US" altLang="en-US" sz="2400" dirty="0"/>
              <a:t>α κάθε σκάφος</a:t>
            </a:r>
          </a:p>
          <a:p>
            <a:pPr lvl="1">
              <a:lnSpc>
                <a:spcPct val="100000"/>
              </a:lnSpc>
              <a:spcBef>
                <a:spcPts val="175"/>
              </a:spcBef>
              <a:buFont typeface="Segoe UI Symbol" panose="020B0502040204020203" pitchFamily="34" charset="0"/>
              <a:buChar char="➢"/>
            </a:pPr>
            <a:endParaRPr lang="el-GR" altLang="en-US" sz="2000" dirty="0"/>
          </a:p>
          <a:p>
            <a:pPr lvl="1">
              <a:lnSpc>
                <a:spcPct val="100000"/>
              </a:lnSpc>
              <a:spcBef>
                <a:spcPts val="175"/>
              </a:spcBef>
              <a:buFont typeface="Segoe UI Symbol" panose="020B0502040204020203" pitchFamily="34" charset="0"/>
              <a:buChar char="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886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1376</Words>
  <Application>Microsoft Office PowerPoint</Application>
  <PresentationFormat>Ευρεία οθόνη</PresentationFormat>
  <Paragraphs>157</Paragraphs>
  <Slides>22</Slides>
  <Notes>17</Notes>
  <HiddenSlides>3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Georgia</vt:lpstr>
      <vt:lpstr>Segoe UI Symbol</vt:lpstr>
      <vt:lpstr>Times New Roman</vt:lpstr>
      <vt:lpstr>Trebuchet MS</vt:lpstr>
      <vt:lpstr>Wingdings</vt:lpstr>
      <vt:lpstr>Wood Type</vt:lpstr>
      <vt:lpstr>1_Wood Type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Σύλληψη ανά μονάδα αλιευτικής προσπάθειας (Catch per unit effort -CPUE)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Mitsos</dc:creator>
  <cp:lastModifiedBy>user</cp:lastModifiedBy>
  <cp:revision>4</cp:revision>
  <dcterms:created xsi:type="dcterms:W3CDTF">2021-10-26T14:04:17Z</dcterms:created>
  <dcterms:modified xsi:type="dcterms:W3CDTF">2023-10-30T18:38:23Z</dcterms:modified>
</cp:coreProperties>
</file>