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8" r:id="rId2"/>
    <p:sldMasterId id="2147483721" r:id="rId3"/>
    <p:sldMasterId id="2147483746" r:id="rId4"/>
    <p:sldMasterId id="2147483758" r:id="rId5"/>
  </p:sldMasterIdLst>
  <p:notesMasterIdLst>
    <p:notesMasterId r:id="rId51"/>
  </p:notesMasterIdLst>
  <p:sldIdLst>
    <p:sldId id="572" r:id="rId6"/>
    <p:sldId id="582" r:id="rId7"/>
    <p:sldId id="583" r:id="rId8"/>
    <p:sldId id="573" r:id="rId9"/>
    <p:sldId id="574" r:id="rId10"/>
    <p:sldId id="575" r:id="rId11"/>
    <p:sldId id="507" r:id="rId12"/>
    <p:sldId id="508" r:id="rId13"/>
    <p:sldId id="562" r:id="rId14"/>
    <p:sldId id="580" r:id="rId15"/>
    <p:sldId id="581" r:id="rId16"/>
    <p:sldId id="564" r:id="rId17"/>
    <p:sldId id="579" r:id="rId18"/>
    <p:sldId id="566" r:id="rId19"/>
    <p:sldId id="578" r:id="rId20"/>
    <p:sldId id="567" r:id="rId21"/>
    <p:sldId id="568" r:id="rId22"/>
    <p:sldId id="569" r:id="rId23"/>
    <p:sldId id="570" r:id="rId24"/>
    <p:sldId id="571" r:id="rId25"/>
    <p:sldId id="555" r:id="rId26"/>
    <p:sldId id="512" r:id="rId27"/>
    <p:sldId id="513" r:id="rId28"/>
    <p:sldId id="514" r:id="rId29"/>
    <p:sldId id="515" r:id="rId30"/>
    <p:sldId id="424" r:id="rId31"/>
    <p:sldId id="425" r:id="rId32"/>
    <p:sldId id="426" r:id="rId33"/>
    <p:sldId id="427" r:id="rId34"/>
    <p:sldId id="428" r:id="rId35"/>
    <p:sldId id="430" r:id="rId36"/>
    <p:sldId id="432" r:id="rId37"/>
    <p:sldId id="433" r:id="rId38"/>
    <p:sldId id="434" r:id="rId39"/>
    <p:sldId id="520" r:id="rId40"/>
    <p:sldId id="463" r:id="rId41"/>
    <p:sldId id="473" r:id="rId42"/>
    <p:sldId id="472" r:id="rId43"/>
    <p:sldId id="541" r:id="rId44"/>
    <p:sldId id="558" r:id="rId45"/>
    <p:sldId id="577" r:id="rId46"/>
    <p:sldId id="559" r:id="rId47"/>
    <p:sldId id="560" r:id="rId48"/>
    <p:sldId id="561" r:id="rId49"/>
    <p:sldId id="25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434" autoAdjust="0"/>
  </p:normalViewPr>
  <p:slideViewPr>
    <p:cSldViewPr snapToGrid="0">
      <p:cViewPr varScale="1">
        <p:scale>
          <a:sx n="114" d="100"/>
          <a:sy n="114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5" Type="http://schemas.openxmlformats.org/officeDocument/2006/relationships/slide" Target="slides/slide29.xml"/><Relationship Id="rId4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38" indent="-309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12" indent="-2476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497" indent="-2476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781" indent="-2476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67C7E-0459-4CC1-B18F-9F5F104E0AA6}" type="slidenum">
              <a:rPr kumimoji="0" lang="en-AU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878" y="5439848"/>
            <a:ext cx="5392620" cy="5153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4521" indent="-254521"/>
            <a:endParaRPr lang="en-US" altLang="el-G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4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AA80E3-AB53-4FE8-B3AF-F6FB9D80156A}" type="slidenum">
              <a:rPr lang="el-GR" altLang="el-GR" sz="1200"/>
              <a:pPr/>
              <a:t>34</a:t>
            </a:fld>
            <a:endParaRPr lang="el-GR" altLang="el-GR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66353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4838" indent="-309553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38212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33497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28781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72406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219351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71463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209920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6F9909-30A9-4939-9146-C6B803D455EE}" type="slidenum">
              <a:rPr lang="en-AU" altLang="el-GR" sz="1300" b="0">
                <a:solidFill>
                  <a:prstClr val="black"/>
                </a:solidFill>
              </a:rPr>
              <a:pPr eaLnBrk="1" hangingPunct="1"/>
              <a:t>42</a:t>
            </a:fld>
            <a:endParaRPr lang="en-AU" altLang="el-GR" sz="1300" b="0" dirty="0">
              <a:solidFill>
                <a:prstClr val="black"/>
              </a:solidFill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42" indent="-247642"/>
            <a:endParaRPr lang="en-US" altLang="el-G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1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38" indent="-309553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12" indent="-247642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497" indent="-247642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781" indent="-247642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066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351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636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920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FBFC19-24C9-4258-8B91-D3110C205FFA}" type="slidenum">
              <a:rPr lang="en-US" altLang="en-US" sz="1300">
                <a:solidFill>
                  <a:prstClr val="black"/>
                </a:solidFill>
                <a:latin typeface="Arial Unicode MS" panose="020B0604020202020204" pitchFamily="34" charset="-128"/>
              </a:rPr>
              <a:pPr/>
              <a:t>43</a:t>
            </a:fld>
            <a:endParaRPr lang="en-US" altLang="en-US" sz="1300" dirty="0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8616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38" indent="-309553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12" indent="-247642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497" indent="-247642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781" indent="-247642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A88484-1061-4A0C-A4C7-E1C20A2CEAF7}" type="slidenum">
              <a:rPr lang="en-GB" altLang="el-GR" sz="1300">
                <a:solidFill>
                  <a:prstClr val="black"/>
                </a:solidFill>
              </a:rPr>
              <a:pPr/>
              <a:t>44</a:t>
            </a:fld>
            <a:endParaRPr lang="en-GB" altLang="el-GR" sz="1300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54574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D9C73-D6B7-4C26-8AF9-F04D65756D5D}" type="slidenum"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03683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E2F2F-16E0-47B1-BDBD-99C2D929BB19}" type="slidenum"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3191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0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AB4105-F7CE-44F2-9A9D-517D33A95F11}" type="slidenum">
              <a:rPr lang="el-GR" altLang="el-GR" sz="1200"/>
              <a:pPr/>
              <a:t>31</a:t>
            </a:fld>
            <a:endParaRPr lang="el-GR" altLang="el-GR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98223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Ενότητα 5η. Χαρακτηριστικά Πληθυσμών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084C1-8FBF-4818-AD80-D542893E057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6358592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Τίτλος, Κείμενο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γραφήματος"/>
          <p:cNvSpPr>
            <a:spLocks noGrp="1"/>
          </p:cNvSpPr>
          <p:nvPr>
            <p:ph type="ch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Ενότητα 5η. Χαρακτηριστικά Πληθυσμών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1CF31-5684-479B-A7B0-B91390C3436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573600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Τίτλος, Γράφημ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Ενότητα 5η. Χαρακτηριστικά Πληθυσμών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B019F-AD8E-4AA8-85EC-9A67F434793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4718144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Ενότητα 5η. Χαρακτηριστικά Πληθυσμών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4341C-47F8-4C74-BF6C-5154579FDA7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183075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Ενότητα 5η. Χαρακτηριστικά Πληθυσμών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CA9DB-5C15-4059-9C0F-57BBD09F5C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160146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1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5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41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7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2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57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09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05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74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74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81000"/>
            <a:ext cx="81534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6415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9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78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53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4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76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14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41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01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35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70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6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81000"/>
            <a:ext cx="81534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1495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27C2-6531-494F-946B-93ADD6D6795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AC74-847D-41BF-AA0F-8DA18B8C9E0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221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CFBA-A6E6-4450-B39D-14D95D457A8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A7845-66F1-434F-90B9-BCFDA8B4E14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1966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FDDA-0F42-40AB-B169-B00940F847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D1C23-E8F0-4430-918B-D3F76D89419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8667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E782-D995-49D9-84BF-5079378B7E7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6D7A-C575-4332-9139-8237EB31EF0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97893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6EDF-7FBA-4D27-844D-D2B8025ADFE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8C11-D666-4C41-AEF4-80D4C8A88D0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3635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477D-7288-439C-8787-36822ED4B48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65A51-F25B-447F-A001-BBB9D4CFFB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8376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1FF4-4294-4273-BE6A-1D4B3686832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0529-FDD5-4346-8595-D181203DF00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1472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ACDF-FEC5-4CF8-B5DE-C27009D2479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ECFD3-159F-46DD-938D-DE1BDAAA1A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1753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0FB6-27E8-4528-8E70-F5FD562709D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63273-0958-4134-8D5F-870BE1BB812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796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35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AACA-78F7-4506-BF48-EF67226EF37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028D-BC04-40C6-95FB-7F31A325372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0518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2001-B2AA-4390-A86D-5EE8AA86389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38CA-1A63-48A7-8A5A-6D7CE38FB9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5467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 b="1"/>
            </a:lvl1pPr>
          </a:lstStyle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73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1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31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92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8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466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73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48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33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71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81000"/>
            <a:ext cx="81534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3787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Ενότητα 5η. Χαρακτηριστικά Πληθυσμών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8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9" r:id="rId22"/>
    <p:sldLayoutId id="2147483691" r:id="rId23"/>
    <p:sldLayoutId id="2147483692" r:id="rId24"/>
    <p:sldLayoutId id="2147483693" r:id="rId25"/>
    <p:sldLayoutId id="2147483694" r:id="rId2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D4D843-7C9F-4A74-85DC-A6D95F3D29E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1C016-6F75-4C66-BC03-83C55142F98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461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fishbase.org/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e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34" y="2483541"/>
            <a:ext cx="645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EBDDC3">
                    <a:lumMod val="25000"/>
                  </a:srgbClr>
                </a:solidFill>
              </a:rPr>
              <a:t>Συσχέτιση μήκους – βάρους </a:t>
            </a:r>
          </a:p>
          <a:p>
            <a:endParaRPr lang="el-GR" dirty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>
                    <a:lumMod val="95000"/>
                    <a:lumOff val="5000"/>
                  </a:prstClr>
                </a:solidFill>
              </a:rPr>
              <a:t>Ποια η χρησιμότητά της.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>
                    <a:lumMod val="95000"/>
                    <a:lumOff val="5000"/>
                  </a:prstClr>
                </a:solidFill>
              </a:rPr>
              <a:t>Ποια η σημασία των όρων της εξίσωσης.</a:t>
            </a:r>
          </a:p>
        </p:txBody>
      </p:sp>
    </p:spTree>
    <p:extLst>
      <p:ext uri="{BB962C8B-B14F-4D97-AF65-F5344CB8AC3E}">
        <p14:creationId xmlns:p14="http://schemas.microsoft.com/office/powerpoint/2010/main" val="88407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Ηλικία και αύξηση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17781"/>
            <a:ext cx="7886700" cy="3980079"/>
          </a:xfr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49223" y="1795025"/>
            <a:ext cx="2571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inf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(1-e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t-t0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8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Εξίσωση </a:t>
            </a:r>
            <a:r>
              <a:rPr lang="en-GB" dirty="0"/>
              <a:t>Von </a:t>
            </a:r>
            <a:r>
              <a:rPr lang="en-GB" dirty="0" err="1"/>
              <a:t>Bertalanffy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l-GR" altLang="el-GR" dirty="0"/>
              <a:t>Η παρακάτω μαθηματική παράσταση, εκφράζει </a:t>
            </a:r>
            <a:r>
              <a:rPr lang="el-GR" altLang="el-GR" b="1" dirty="0"/>
              <a:t>το μήκος (</a:t>
            </a:r>
            <a:r>
              <a:rPr lang="en-GB" altLang="el-GR" b="1" dirty="0"/>
              <a:t>L</a:t>
            </a:r>
            <a:r>
              <a:rPr lang="el-GR" altLang="el-GR" b="1" dirty="0"/>
              <a:t>) </a:t>
            </a:r>
            <a:r>
              <a:rPr lang="el-GR" altLang="el-GR" dirty="0"/>
              <a:t>συναρτήσει της ηλικίας του ψαριού (</a:t>
            </a:r>
            <a:r>
              <a:rPr lang="en-GB" altLang="el-GR" dirty="0"/>
              <a:t>t</a:t>
            </a:r>
            <a:r>
              <a:rPr lang="el-GR" altLang="el-GR" dirty="0"/>
              <a:t>), όπου: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endParaRPr lang="el-GR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endParaRPr lang="el-GR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L</a:t>
            </a:r>
            <a:r>
              <a:rPr lang="en-GB" altLang="el-GR" baseline="-25000" dirty="0"/>
              <a:t>t</a:t>
            </a:r>
            <a:r>
              <a:rPr lang="el-GR" altLang="el-GR" dirty="0"/>
              <a:t> : Το μήκος του ψαριού στην ηλικία </a:t>
            </a:r>
            <a:r>
              <a:rPr lang="en-GB" altLang="el-GR" dirty="0"/>
              <a:t>t.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L</a:t>
            </a:r>
            <a:r>
              <a:rPr lang="el-GR" altLang="el-GR" dirty="0"/>
              <a:t>∞ : το μέσο μήκος που θα προσέγγιζαν τα άτομα άπειρης ηλικίας, αν συνέχιζαν να μεγαλώνουν επ’ αόριστο</a:t>
            </a:r>
            <a:r>
              <a:rPr lang="en-US" altLang="el-GR" dirty="0"/>
              <a:t>.</a:t>
            </a: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k</a:t>
            </a:r>
            <a:r>
              <a:rPr lang="el-GR" altLang="el-GR" dirty="0"/>
              <a:t>  : ο ρυθμός με τον οποίο το ψάρι προσεγγίζει το  </a:t>
            </a:r>
            <a:r>
              <a:rPr lang="en-GB" altLang="el-GR" dirty="0"/>
              <a:t>L</a:t>
            </a:r>
            <a:r>
              <a:rPr lang="el-GR" altLang="el-GR" dirty="0"/>
              <a:t>∞</a:t>
            </a:r>
            <a:r>
              <a:rPr lang="en-US" altLang="el-GR" dirty="0"/>
              <a:t>.</a:t>
            </a: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t</a:t>
            </a:r>
            <a:r>
              <a:rPr lang="el-GR" altLang="el-GR" baseline="-25000" dirty="0"/>
              <a:t>ο</a:t>
            </a:r>
            <a:r>
              <a:rPr lang="el-GR" altLang="el-GR" dirty="0"/>
              <a:t> : η στιγμή στον χρόνο (η ηλικία) όπου το ψάρι θα έχει μηδενικό μήκος </a:t>
            </a:r>
            <a:r>
              <a:rPr lang="en-US" altLang="el-GR" dirty="0"/>
              <a:t>.</a:t>
            </a: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e</a:t>
            </a:r>
            <a:r>
              <a:rPr lang="el-GR" altLang="el-GR" dirty="0"/>
              <a:t> :  ο αριθμός </a:t>
            </a:r>
            <a:r>
              <a:rPr lang="en-GB" altLang="el-GR" dirty="0"/>
              <a:t>Euler</a:t>
            </a:r>
            <a:r>
              <a:rPr lang="el-GR" altLang="el-GR" dirty="0"/>
              <a:t> (2,71828…)</a:t>
            </a:r>
            <a:r>
              <a:rPr lang="en-US" altLang="el-GR" dirty="0"/>
              <a:t>.</a:t>
            </a:r>
            <a:endParaRPr lang="el-GR" altLang="el-GR" dirty="0"/>
          </a:p>
          <a:p>
            <a:endParaRPr lang="en-US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353710" y="2591253"/>
          <a:ext cx="43910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Εξίσωση" r:id="rId3" imgW="1688367" imgH="304668" progId="Equation.3">
                  <p:embed/>
                </p:oleObj>
              </mc:Choice>
              <mc:Fallback>
                <p:oleObj name="Εξίσωση" r:id="rId3" imgW="1688367" imgH="304668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710" y="2591253"/>
                        <a:ext cx="43910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87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427477"/>
            <a:ext cx="6305550" cy="30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762125" y="5225444"/>
            <a:ext cx="3289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l-GR" sz="135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293019" y="3584763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AU" altLang="el-G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968C8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endParaRPr kumimoji="0" lang="en-AU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968C8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1869281" y="4834919"/>
            <a:ext cx="0" cy="43219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1675210" y="3496657"/>
            <a:ext cx="432197" cy="27027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2214562" y="3391883"/>
            <a:ext cx="5197079" cy="34528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 flipH="1">
            <a:off x="1849042" y="4538455"/>
            <a:ext cx="269081" cy="27027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 flipH="1">
            <a:off x="1709739" y="4793247"/>
            <a:ext cx="9179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1518047" y="1673554"/>
            <a:ext cx="61293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el-GR" sz="27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=</a:t>
            </a:r>
            <a:r>
              <a:rPr kumimoji="0" lang="en-US" alt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L</a:t>
            </a:r>
            <a:r>
              <a:rPr kumimoji="0" lang="en-US" altLang="el-GR" sz="2700" b="1" i="0" u="none" strike="noStrike" kern="1200" cap="none" spc="0" normalizeH="0" baseline="-25000" noProof="0" dirty="0">
                <a:ln>
                  <a:noFill/>
                </a:ln>
                <a:solidFill>
                  <a:srgbClr val="968C8C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kumimoji="0" lang="en-US" alt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[1 – </a:t>
            </a:r>
            <a:r>
              <a:rPr kumimoji="0" lang="en-US" altLang="el-GR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kumimoji="0" lang="el-GR" altLang="el-GR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el-GR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kumimoji="0" lang="en-US" altLang="el-GR" sz="2700" b="1" i="0" u="none" strike="noStrike" kern="1200" cap="none" spc="0" normalizeH="0" baseline="3000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kumimoji="0" lang="en-US" altLang="el-GR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(t-</a:t>
            </a:r>
            <a:r>
              <a:rPr kumimoji="0" lang="en-US" altLang="el-GR" sz="2700" b="1" i="0" u="none" strike="noStrike" kern="1200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to</a:t>
            </a:r>
            <a:r>
              <a:rPr kumimoji="0" lang="en-US" altLang="el-GR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kumimoji="0" lang="en-US" alt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6036" name="Freeform 20"/>
          <p:cNvSpPr>
            <a:spLocks/>
          </p:cNvSpPr>
          <p:nvPr/>
        </p:nvSpPr>
        <p:spPr bwMode="auto">
          <a:xfrm>
            <a:off x="2160985" y="3552617"/>
            <a:ext cx="2786063" cy="921544"/>
          </a:xfrm>
          <a:custGeom>
            <a:avLst/>
            <a:gdLst>
              <a:gd name="T0" fmla="*/ 0 w 816"/>
              <a:gd name="T1" fmla="*/ 2147483647 h 378"/>
              <a:gd name="T2" fmla="*/ 2147483647 w 816"/>
              <a:gd name="T3" fmla="*/ 2147483647 h 378"/>
              <a:gd name="T4" fmla="*/ 2147483647 w 816"/>
              <a:gd name="T5" fmla="*/ 2147483647 h 378"/>
              <a:gd name="T6" fmla="*/ 0 60000 65536"/>
              <a:gd name="T7" fmla="*/ 0 60000 65536"/>
              <a:gd name="T8" fmla="*/ 0 60000 65536"/>
              <a:gd name="T9" fmla="*/ 0 w 816"/>
              <a:gd name="T10" fmla="*/ 0 h 378"/>
              <a:gd name="T11" fmla="*/ 816 w 816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78">
                <a:moveTo>
                  <a:pt x="0" y="378"/>
                </a:moveTo>
                <a:cubicBezTo>
                  <a:pt x="60" y="333"/>
                  <a:pt x="227" y="166"/>
                  <a:pt x="363" y="106"/>
                </a:cubicBezTo>
                <a:cubicBezTo>
                  <a:pt x="499" y="46"/>
                  <a:pt x="801" y="0"/>
                  <a:pt x="816" y="15"/>
                </a:cubicBezTo>
              </a:path>
            </a:pathLst>
          </a:custGeom>
          <a:noFill/>
          <a:ln w="381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alt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3545681" y="5170675"/>
            <a:ext cx="3000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l-GR" sz="135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l-GR" altLang="el-GR" sz="135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H="1" flipV="1">
            <a:off x="3059907" y="3982433"/>
            <a:ext cx="540544" cy="113466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Title 6"/>
          <p:cNvSpPr txBox="1">
            <a:spLocks/>
          </p:cNvSpPr>
          <p:nvPr/>
        </p:nvSpPr>
        <p:spPr>
          <a:xfrm>
            <a:off x="628650" y="105158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Εξίσωση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Von Bertalanffy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4B6D2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EF220-DEE2-4C0A-AD77-81958A3416AB}" type="slidenum">
              <a:rPr kumimoji="0" lang="en-AU" altLang="el-GR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altLang="el-GR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5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86027" grpId="0" animBg="1"/>
      <p:bldP spid="86028" grpId="0" animBg="1"/>
      <p:bldP spid="86031" grpId="0" animBg="1"/>
      <p:bldP spid="28682" grpId="0" animBg="1"/>
      <p:bldP spid="86036" grpId="0" animBg="1"/>
      <p:bldP spid="86037" grpId="0"/>
      <p:bldP spid="860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Εξίσωση </a:t>
            </a:r>
            <a:r>
              <a:rPr lang="en-GB" dirty="0"/>
              <a:t>Von </a:t>
            </a:r>
            <a:r>
              <a:rPr lang="en-GB" dirty="0" err="1"/>
              <a:t>Bertalanffy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l-GR" altLang="el-GR" sz="2200" b="1" dirty="0"/>
              <a:t>Π.χ</a:t>
            </a:r>
            <a:r>
              <a:rPr lang="el-GR" altLang="el-GR" sz="2200" dirty="0"/>
              <a:t>. έστω ότι με έχουν εκτιμηθεί οι τρεις άγνωστες παράμετροι της εξίσωσης σε ένα είδος και έλαβαν τιμές: </a:t>
            </a:r>
          </a:p>
          <a:p>
            <a:pPr>
              <a:spcBef>
                <a:spcPct val="30000"/>
              </a:spcBef>
              <a:buNone/>
            </a:pPr>
            <a:r>
              <a:rPr lang="el-GR" altLang="el-GR" sz="2200" dirty="0"/>
              <a:t>	</a:t>
            </a:r>
            <a:r>
              <a:rPr lang="en-GB" altLang="el-GR" sz="2200" dirty="0"/>
              <a:t>L</a:t>
            </a:r>
            <a:r>
              <a:rPr lang="el-GR" altLang="el-GR" sz="2200" dirty="0"/>
              <a:t>∞=35 </a:t>
            </a:r>
            <a:r>
              <a:rPr lang="en-GB" altLang="el-GR" sz="2200" dirty="0"/>
              <a:t>cm</a:t>
            </a:r>
            <a:r>
              <a:rPr lang="el-GR" altLang="el-GR" sz="2200" dirty="0"/>
              <a:t>,	 </a:t>
            </a:r>
            <a:r>
              <a:rPr lang="en-GB" altLang="el-GR" sz="2200" dirty="0"/>
              <a:t>k</a:t>
            </a:r>
            <a:r>
              <a:rPr lang="el-GR" altLang="el-GR" sz="2200" dirty="0"/>
              <a:t> = 0.3 ανά έτος,   </a:t>
            </a:r>
            <a:r>
              <a:rPr lang="en-GB" altLang="el-GR" sz="2200" dirty="0"/>
              <a:t>t</a:t>
            </a:r>
            <a:r>
              <a:rPr lang="el-GR" altLang="el-GR" sz="2200" dirty="0"/>
              <a:t>ο =-0.2 έτη</a:t>
            </a:r>
          </a:p>
          <a:p>
            <a:pPr>
              <a:spcBef>
                <a:spcPct val="30000"/>
              </a:spcBef>
            </a:pPr>
            <a:r>
              <a:rPr lang="el-GR" altLang="el-GR" sz="2200" dirty="0"/>
              <a:t>Αντικαθιστώντας στην εξίσωση,</a:t>
            </a:r>
          </a:p>
          <a:p>
            <a:pPr>
              <a:spcBef>
                <a:spcPct val="30000"/>
              </a:spcBef>
              <a:buNone/>
            </a:pPr>
            <a:r>
              <a:rPr lang="el-GR" altLang="el-GR" sz="2200" dirty="0"/>
              <a:t>	το μέσο μήκος ενός ψαριού ηλικίας 2 ετών θα είναι:</a:t>
            </a:r>
          </a:p>
          <a:p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56277-EA16-4AF5-BFB5-E5ECBBB39490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9" name="Object 52"/>
          <p:cNvGraphicFramePr>
            <a:graphicFrameLocks noChangeAspect="1"/>
          </p:cNvGraphicFramePr>
          <p:nvPr/>
        </p:nvGraphicFramePr>
        <p:xfrm>
          <a:off x="1133889" y="4373335"/>
          <a:ext cx="6697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Εξίσωση" r:id="rId3" imgW="2705100" imgH="304800" progId="Equation.3">
                  <p:embed/>
                </p:oleObj>
              </mc:Choice>
              <mc:Fallback>
                <p:oleObj name="Εξίσωση" r:id="rId3" imgW="2705100" imgH="304800" progId="Equation.3">
                  <p:embed/>
                  <p:pic>
                    <p:nvPicPr>
                      <p:cNvPr id="9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889" y="4373335"/>
                        <a:ext cx="669766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37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i="1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US" altLang="el-GR" dirty="0"/>
              <a:t>	</a:t>
            </a:r>
            <a:r>
              <a:rPr lang="el-GR" altLang="el-GR" dirty="0"/>
              <a:t>ο ρυθμός με τον οποίο το ψάρι προσεγγίζει το  </a:t>
            </a:r>
            <a:r>
              <a:rPr lang="en-GB" altLang="el-GR" dirty="0"/>
              <a:t>L</a:t>
            </a:r>
            <a:r>
              <a:rPr lang="el-GR" altLang="el-GR" dirty="0"/>
              <a:t>∞</a:t>
            </a:r>
            <a:endParaRPr lang="en-GB" altLang="el-GR" dirty="0"/>
          </a:p>
          <a:p>
            <a:pPr>
              <a:buFontTx/>
              <a:buNone/>
            </a:pPr>
            <a:r>
              <a:rPr lang="en-US" altLang="el-GR" dirty="0"/>
              <a:t>	</a:t>
            </a:r>
          </a:p>
          <a:p>
            <a:pPr>
              <a:buFontTx/>
              <a:buNone/>
            </a:pPr>
            <a:r>
              <a:rPr lang="en-US" altLang="el-GR" dirty="0"/>
              <a:t>	</a:t>
            </a:r>
            <a:r>
              <a:rPr lang="en-US" altLang="el-GR" i="1" dirty="0"/>
              <a:t>K</a:t>
            </a:r>
            <a:r>
              <a:rPr lang="en-US" altLang="el-GR" dirty="0"/>
              <a:t> &lt;= 0.05 : </a:t>
            </a:r>
            <a:r>
              <a:rPr lang="el-GR" altLang="el-GR" dirty="0"/>
              <a:t>Μεγάλα ψαριά, </a:t>
            </a:r>
          </a:p>
          <a:p>
            <a:pPr>
              <a:buFontTx/>
              <a:buNone/>
            </a:pPr>
            <a:r>
              <a:rPr lang="el-GR" altLang="el-GR" dirty="0"/>
              <a:t>                   με μεγάλη διάρκεια ζωής</a:t>
            </a:r>
            <a:r>
              <a:rPr lang="en-US" altLang="el-GR" dirty="0"/>
              <a:t>	</a:t>
            </a:r>
          </a:p>
          <a:p>
            <a:pPr>
              <a:buFontTx/>
              <a:buNone/>
            </a:pPr>
            <a:r>
              <a:rPr lang="en-US" altLang="el-GR" dirty="0"/>
              <a:t>	K &gt; 1</a:t>
            </a:r>
            <a:r>
              <a:rPr lang="el-GR" altLang="el-GR" dirty="0"/>
              <a:t>: Μικρά ψαριά, </a:t>
            </a:r>
          </a:p>
          <a:p>
            <a:pPr>
              <a:buFontTx/>
              <a:buNone/>
            </a:pPr>
            <a:r>
              <a:rPr lang="el-GR" altLang="el-GR" dirty="0"/>
              <a:t>         με μικρή διάρκεια ζωής</a:t>
            </a:r>
            <a:r>
              <a:rPr lang="en-US" altLang="el-GR" dirty="0"/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60" y="2776900"/>
            <a:ext cx="4129088" cy="30932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3CF5F-E62F-4002-8CA5-E148DBE5B3CE}" type="slidenum">
              <a:rPr kumimoji="0" lang="el-GR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83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Εξίσωση </a:t>
            </a:r>
            <a:r>
              <a:rPr lang="en-GB" dirty="0"/>
              <a:t>Von </a:t>
            </a:r>
            <a:r>
              <a:rPr lang="en-GB" dirty="0" err="1"/>
              <a:t>Bertalanffy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6367236" cy="2252889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Penaeus latisulcatus</a:t>
            </a:r>
            <a:r>
              <a:rPr lang="el-GR" altLang="el-GR" sz="2000" dirty="0"/>
              <a:t> 		(K=1.04yr-1)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Haliotis laevigata</a:t>
            </a:r>
            <a:r>
              <a:rPr lang="el-GR" altLang="el-GR" sz="2000" dirty="0"/>
              <a:t> 		(K=0.48 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Jasus edwarsii</a:t>
            </a:r>
            <a:r>
              <a:rPr lang="el-GR" altLang="el-GR" sz="2000" dirty="0"/>
              <a:t> 		</a:t>
            </a:r>
            <a:r>
              <a:rPr lang="en-US" altLang="el-GR" sz="2000" dirty="0"/>
              <a:t>         </a:t>
            </a:r>
            <a:r>
              <a:rPr lang="el-GR" altLang="el-GR" sz="2000" dirty="0"/>
              <a:t>(K=0.22 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Nemadactylus macropterus</a:t>
            </a:r>
            <a:r>
              <a:rPr lang="el-GR" altLang="el-GR" sz="2000" dirty="0"/>
              <a:t> 	(K=0.13 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Galeorhinus australis</a:t>
            </a:r>
            <a:r>
              <a:rPr lang="el-GR" altLang="el-GR" sz="2000" dirty="0"/>
              <a:t> 		(K=0.16 yr-1)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78" y="3615299"/>
            <a:ext cx="5171779" cy="260220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56277-EA16-4AF5-BFB5-E5ECBBB39490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1998" y="59406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54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b="1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l-GR" altLang="el-GR" b="1" i="1" dirty="0">
                <a:solidFill>
                  <a:schemeClr val="accent1">
                    <a:lumMod val="50000"/>
                  </a:schemeClr>
                </a:solidFill>
              </a:rPr>
              <a:t>∞ (</a:t>
            </a:r>
            <a:r>
              <a:rPr lang="el-GR" altLang="el-GR" b="1" dirty="0">
                <a:solidFill>
                  <a:schemeClr val="accent1">
                    <a:lumMod val="50000"/>
                  </a:schemeClr>
                </a:solidFill>
              </a:rPr>
              <a:t>ή </a:t>
            </a:r>
            <a:r>
              <a:rPr lang="en-US" altLang="el-GR" b="1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altLang="el-GR" b="1" baseline="-25000" dirty="0">
                <a:solidFill>
                  <a:schemeClr val="accent1">
                    <a:lumMod val="50000"/>
                  </a:schemeClr>
                </a:solidFill>
              </a:rPr>
              <a:t>inf</a:t>
            </a:r>
            <a:r>
              <a:rPr lang="en-US" altLang="el-G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altLang="el-GR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el-GR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l-GR" dirty="0"/>
              <a:t> </a:t>
            </a:r>
            <a:r>
              <a:rPr lang="el-GR" altLang="el-GR" dirty="0"/>
              <a:t>παρόμοιο με το μέγιστο μήκος </a:t>
            </a:r>
            <a:r>
              <a:rPr lang="en-US" altLang="el-GR" i="1" dirty="0"/>
              <a:t>L</a:t>
            </a:r>
            <a:r>
              <a:rPr lang="en-US" altLang="el-GR" baseline="-25000" dirty="0"/>
              <a:t>max </a:t>
            </a:r>
            <a:r>
              <a:rPr lang="el-GR" altLang="el-GR" dirty="0"/>
              <a:t>σε πληθυσμό χωρίς αλιευτική  εκμετάλλευση</a:t>
            </a:r>
            <a:endParaRPr lang="en-US" altLang="el-GR" dirty="0"/>
          </a:p>
          <a:p>
            <a:pPr>
              <a:buFontTx/>
              <a:buNone/>
            </a:pPr>
            <a:r>
              <a:rPr lang="en-US" altLang="el-GR" dirty="0"/>
              <a:t>		</a:t>
            </a:r>
            <a:r>
              <a:rPr lang="en-US" altLang="el-GR" i="1" dirty="0"/>
              <a:t>L</a:t>
            </a:r>
            <a:r>
              <a:rPr lang="en-US" altLang="el-GR" baseline="-25000" dirty="0"/>
              <a:t>inf</a:t>
            </a:r>
            <a:r>
              <a:rPr lang="en-US" altLang="el-GR" dirty="0"/>
              <a:t> = </a:t>
            </a:r>
            <a:r>
              <a:rPr lang="en-US" altLang="el-GR" i="1" dirty="0"/>
              <a:t>L</a:t>
            </a:r>
            <a:r>
              <a:rPr lang="en-US" altLang="el-GR" baseline="-25000" dirty="0"/>
              <a:t>max</a:t>
            </a:r>
            <a:r>
              <a:rPr lang="en-US" altLang="el-GR" dirty="0"/>
              <a:t> / 0.95 = </a:t>
            </a:r>
            <a:r>
              <a:rPr lang="en-US" altLang="el-GR" i="1" dirty="0"/>
              <a:t>L</a:t>
            </a:r>
            <a:r>
              <a:rPr lang="en-US" altLang="el-GR" baseline="-25000" dirty="0"/>
              <a:t>max</a:t>
            </a:r>
            <a:r>
              <a:rPr lang="en-US" altLang="el-GR" dirty="0"/>
              <a:t> + 0.05</a:t>
            </a:r>
            <a:r>
              <a:rPr lang="en-US" altLang="el-GR" i="1" dirty="0"/>
              <a:t>L</a:t>
            </a:r>
            <a:r>
              <a:rPr lang="en-US" altLang="el-GR" baseline="-25000" dirty="0"/>
              <a:t>max</a:t>
            </a:r>
            <a:r>
              <a:rPr lang="en-US" altLang="el-GR" dirty="0"/>
              <a:t> 	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900" y="2785301"/>
            <a:ext cx="4050506" cy="3050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3CF5F-E62F-4002-8CA5-E148DBE5B3CE}" type="slidenum">
              <a:rPr kumimoji="0" lang="el-GR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3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246" y="2494256"/>
            <a:ext cx="6450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Υπολογισμός  των παραμέτρων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Von Bertalanffy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Ποια η χρησιμότητα της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Fishbase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91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41033"/>
            <a:ext cx="7886700" cy="994172"/>
          </a:xfrm>
        </p:spPr>
        <p:txBody>
          <a:bodyPr>
            <a:normAutofit/>
          </a:bodyPr>
          <a:lstStyle/>
          <a:p>
            <a:r>
              <a:rPr lang="el-GR" altLang="el-GR" sz="2400" dirty="0">
                <a:solidFill>
                  <a:schemeClr val="accent5"/>
                </a:solidFill>
              </a:rPr>
              <a:t>Υπολογισμός  των παραμέτρων </a:t>
            </a:r>
            <a:r>
              <a:rPr lang="en-GB" sz="2400" dirty="0">
                <a:solidFill>
                  <a:schemeClr val="accent5"/>
                </a:solidFill>
              </a:rPr>
              <a:t>Von Bertalanffy</a:t>
            </a:r>
            <a:r>
              <a:rPr lang="el-GR" sz="2400" dirty="0">
                <a:solidFill>
                  <a:schemeClr val="accent5"/>
                </a:solidFill>
              </a:rPr>
              <a:t> </a:t>
            </a:r>
            <a:endParaRPr lang="el-GR" altLang="el-GR" sz="2400" dirty="0">
              <a:solidFill>
                <a:schemeClr val="accent5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125266"/>
            <a:ext cx="7886700" cy="3263504"/>
          </a:xfr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800" dirty="0"/>
              <a:t>•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στοιχεία</a:t>
            </a:r>
            <a:r>
              <a:rPr lang="el-GR" sz="1800" dirty="0"/>
              <a:t>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ηλικίας-μήκους</a:t>
            </a:r>
            <a:r>
              <a:rPr lang="el-GR" sz="1800" dirty="0"/>
              <a:t>, που προέρχονται από την επεξεργασία δειγμάτων που συλλέγονται με αλιευτικά ή ερευνητικά σκάφη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br>
              <a:rPr lang="el-GR" sz="1800" dirty="0"/>
            </a:br>
            <a:r>
              <a:rPr lang="el-GR" sz="1800" dirty="0"/>
              <a:t>•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αποκλειστικά στοιχεία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μήκους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1800" dirty="0"/>
              <a:t>που καταγράφονται από δείγματα που συλλέγονται με αλιευτικά ή ερευνητικά σκάφη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br>
              <a:rPr lang="el-GR" sz="1800" dirty="0"/>
            </a:br>
            <a:r>
              <a:rPr lang="el-GR" sz="1800" dirty="0"/>
              <a:t>• στοιχεία από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πειράματα σήμανσης</a:t>
            </a:r>
            <a:r>
              <a:rPr lang="el-GR" sz="1800" dirty="0"/>
              <a:t>, δηλαδή καταγραφή του μήκους ενός ατόμου σε δύο χρονικές στιγμές: τη στιγμή της σύλληψης και τη στιγμή της επανασύλληψης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1800" dirty="0"/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1000"/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εμπειρικές σχέσεις </a:t>
            </a:r>
            <a:br>
              <a:rPr lang="el-GR" sz="1800" dirty="0"/>
            </a:br>
            <a:endParaRPr lang="el-GR" altLang="el-GR" sz="165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3CF5F-E62F-4002-8CA5-E148DBE5B3CE}" type="slidenum">
              <a:rPr kumimoji="0" lang="el-GR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90842" y="1545111"/>
            <a:ext cx="7786469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353A96"/>
                </a:solidFill>
                <a:effectLst/>
                <a:uLnTx/>
                <a:uFillTx/>
                <a:latin typeface="Calibri-Bold"/>
                <a:ea typeface="+mn-ea"/>
                <a:cs typeface="+mn-cs"/>
              </a:rPr>
              <a:t>Εμπειρικές εξισώσεις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53A96"/>
              </a:solidFill>
              <a:effectLst/>
              <a:uLnTx/>
              <a:uFillTx/>
              <a:latin typeface="Calibri-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53A96"/>
              </a:solidFill>
              <a:effectLst/>
              <a:uLnTx/>
              <a:uFillTx/>
              <a:latin typeface="Calibri-Bold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Η μέγιστη ηλικία (t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max)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και το μέγιστο μήκος (L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max)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που έχουν μετρηθεί για ένα πληθυσμό ή για ένα είδος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μπορούν να χρησιμοποιηθούν για την εκτίμηση των παραμέτρων αύξησης </a:t>
            </a:r>
            <a:r>
              <a:rPr kumimoji="0" lang="en-GB" alt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</a:t>
            </a:r>
            <a:r>
              <a:rPr kumimoji="0" lang="el-GR" alt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∞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και Κ μέσα από εμπειρικές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εξισώσεις που βασίζονται σε μεγάλο αριθμό δεδομένων και αφορούν πολλά αποθέματα και είδη (Froese &amp;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Binohlan 2000, 2003).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Η συχνότερη πηγή δεδομένων οικολογίας και βιολογίας για τα ψάρια είναι η </a:t>
            </a:r>
            <a:r>
              <a:rPr kumimoji="0" lang="el-G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353A96"/>
                </a:solidFill>
                <a:effectLst/>
                <a:uLnTx/>
                <a:uFillTx/>
                <a:latin typeface="Calibri-Italic"/>
                <a:ea typeface="+mn-ea"/>
                <a:cs typeface="+mn-cs"/>
              </a:rPr>
              <a:t>FishBase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53A96"/>
                </a:solidFill>
                <a:effectLst/>
                <a:uLnTx/>
                <a:uFillTx/>
                <a:latin typeface="Calibri-Ital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A96"/>
                </a:solidFill>
                <a:effectLst/>
                <a:uLnTx/>
                <a:uFillTx/>
                <a:latin typeface="Calibri-Italic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A96"/>
                </a:solidFill>
                <a:effectLst/>
                <a:uLnTx/>
                <a:uFillTx/>
                <a:latin typeface="Calibri-Italic"/>
                <a:ea typeface="+mn-ea"/>
                <a:cs typeface="+mn-cs"/>
                <a:hlinkClick r:id="rId2"/>
              </a:rPr>
              <a:t>http://www.fishbase.org/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A96"/>
                </a:solidFill>
                <a:effectLst/>
                <a:uLnTx/>
                <a:uFillTx/>
                <a:latin typeface="Calibri-Italic"/>
                <a:ea typeface="+mn-ea"/>
                <a:cs typeface="+mn-cs"/>
              </a:rPr>
              <a:t> )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l-GR" sz="135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l-G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32" y="3500712"/>
            <a:ext cx="3825610" cy="50066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30" y="3408172"/>
            <a:ext cx="1176359" cy="5932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3CF5F-E62F-4002-8CA5-E148DBE5B3CE}" type="slidenum">
              <a:rPr kumimoji="0" lang="el-GR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-38100"/>
            <a:ext cx="7772400" cy="609600"/>
          </a:xfrm>
        </p:spPr>
        <p:txBody>
          <a:bodyPr/>
          <a:lstStyle/>
          <a:p>
            <a:r>
              <a:rPr lang="el-GR" altLang="el-GR" sz="2400" b="1"/>
              <a:t>ΣΧΕΣΕΙΣ ΜΗΚΩΝ</a:t>
            </a:r>
            <a:endParaRPr lang="en-US" altLang="el-GR" sz="2400" b="1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4799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00563" y="1000125"/>
            <a:ext cx="4643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σχέσεις των διαφόρων μη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κών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μεταξύ τους είναι γραμμικές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4827588" y="2003425"/>
          <a:ext cx="40608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4" imgW="685502" imgH="177723" progId="Equation.DSMT4">
                  <p:embed/>
                </p:oleObj>
              </mc:Choice>
              <mc:Fallback>
                <p:oleObj name="Equation" r:id="rId4" imgW="685502" imgH="177723" progId="Equation.DSMT4">
                  <p:embed/>
                  <p:pic>
                    <p:nvPicPr>
                      <p:cNvPr id="51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2003425"/>
                        <a:ext cx="40608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28975"/>
            <a:ext cx="56864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6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3CF5F-E62F-4002-8CA5-E148DBE5B3CE}" type="slidenum">
              <a:rPr kumimoji="0" lang="el-GR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982" y="1851163"/>
            <a:ext cx="613244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Linf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l-G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σχετίζεται με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</a:t>
            </a:r>
            <a:endParaRPr kumimoji="0" lang="el-G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μέγιστο μήκος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(Lmax)</a:t>
            </a:r>
            <a:endParaRPr kumimoji="0" lang="el-GR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μήκος στην ωρίμανση (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Lm)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μήκος στη μέγιστη δυνατή παραγωγή (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Lopt =2/3 Linf)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l-G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σχετίζεται με: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διάρκεια ζωής (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tmax)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524" y="1191389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353A96"/>
                </a:solidFill>
                <a:effectLst/>
                <a:uLnTx/>
                <a:uFillTx/>
                <a:latin typeface="Calibri-Bold"/>
                <a:ea typeface="+mn-ea"/>
                <a:cs typeface="+mn-cs"/>
              </a:rPr>
              <a:t>Εμπειρικές εξισώσεις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53A96"/>
              </a:solidFill>
              <a:effectLst/>
              <a:uLnTx/>
              <a:uFillTx/>
              <a:latin typeface="Calibri-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7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3" y="1569921"/>
            <a:ext cx="7886700" cy="3498401"/>
          </a:xfrm>
        </p:spPr>
      </p:pic>
      <p:sp>
        <p:nvSpPr>
          <p:cNvPr id="2" name="TextBox 1"/>
          <p:cNvSpPr txBox="1"/>
          <p:nvPr/>
        </p:nvSpPr>
        <p:spPr>
          <a:xfrm>
            <a:off x="-577516" y="5378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77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σημασία της ηλικίας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148003" y="1690689"/>
            <a:ext cx="3886200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/>
              <a:t>Βασικός παράγοντας στη μελέτη και επίλυση προβλημάτων που χαρακτηρίζουν τον </a:t>
            </a:r>
            <a:r>
              <a:rPr lang="el-GR" altLang="el-GR" sz="2000" b="1" dirty="0"/>
              <a:t>κύκλο ζωής </a:t>
            </a:r>
            <a:r>
              <a:rPr lang="el-GR" altLang="el-GR" sz="2000" dirty="0"/>
              <a:t>των ψαριών όπως</a:t>
            </a:r>
            <a:r>
              <a:rPr lang="en-US" altLang="el-GR" sz="2000" dirty="0"/>
              <a:t>:</a:t>
            </a:r>
            <a:endParaRPr lang="el-GR" altLang="el-GR" sz="2000" dirty="0"/>
          </a:p>
          <a:p>
            <a:pPr lvl="1">
              <a:lnSpc>
                <a:spcPct val="120000"/>
              </a:lnSpc>
              <a:spcBef>
                <a:spcPct val="30000"/>
              </a:spcBef>
              <a:buSzPct val="90000"/>
            </a:pPr>
            <a:r>
              <a:rPr lang="el-GR" altLang="el-GR" sz="2000" b="1" dirty="0"/>
              <a:t>η διάρκεια ζωής τους,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SzPct val="90000"/>
            </a:pPr>
            <a:r>
              <a:rPr lang="el-GR" altLang="el-GR" sz="2000" b="1" dirty="0"/>
              <a:t>η ηλικία της πρώτης αναπαραγωγής,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SzPct val="90000"/>
            </a:pPr>
            <a:r>
              <a:rPr lang="el-GR" altLang="el-GR" sz="2000" b="1" dirty="0"/>
              <a:t>ο χρόνος εισόδου τους στην αλιευτική φάση </a:t>
            </a:r>
          </a:p>
          <a:p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03" y="2085570"/>
            <a:ext cx="4831097" cy="2732101"/>
          </a:xfrm>
        </p:spPr>
      </p:pic>
    </p:spTree>
    <p:extLst>
      <p:ext uri="{BB962C8B-B14F-4D97-AF65-F5344CB8AC3E}">
        <p14:creationId xmlns:p14="http://schemas.microsoft.com/office/powerpoint/2010/main" val="361788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σημασία της ηλικίας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534865" y="1585181"/>
            <a:ext cx="8105042" cy="44862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/>
              <a:t>Η κατανομή των ατόμων σε ηλικιακές κλάσεις είναι βασική προϋπόθεση για τη μελέτη σημαντικών </a:t>
            </a:r>
            <a:r>
              <a:rPr lang="el-GR" altLang="el-GR" sz="2000" b="1" dirty="0"/>
              <a:t>χαρακτηριστικών των πληθυσμών </a:t>
            </a:r>
            <a:r>
              <a:rPr lang="el-GR" altLang="el-GR" sz="2000" dirty="0"/>
              <a:t>όπως: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b="1" dirty="0"/>
              <a:t>οι ρυθμοί γεννήσεων,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b="1" dirty="0"/>
              <a:t>οι ρυθμοί θανάτων,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b="1" dirty="0"/>
              <a:t>ο ρυθμός αύξησης.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None/>
            </a:pPr>
            <a:endParaRPr lang="el-GR" altLang="el-GR" sz="2000" dirty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/>
              <a:t>Σημαντική συνιστώσα για την κατανόηση της </a:t>
            </a:r>
            <a:r>
              <a:rPr lang="el-GR" altLang="el-GR" sz="2000" b="1" dirty="0"/>
              <a:t>δυναμικής των πληθυσμών</a:t>
            </a:r>
            <a:r>
              <a:rPr lang="el-GR" altLang="el-GR" sz="2000" dirty="0"/>
              <a:t> και την ανάπτυξη των μοντέλων εκτίμησης των </a:t>
            </a:r>
            <a:r>
              <a:rPr lang="el-GR" altLang="el-GR" sz="2000" dirty="0" err="1"/>
              <a:t>ιχθυαποθεμάτων</a:t>
            </a:r>
            <a:r>
              <a:rPr lang="el-GR" altLang="el-GR" sz="2000" dirty="0"/>
              <a:t>. 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/>
              <a:t>Η ανάλυση της ηλικιακής δομής αποκαλύπτει, αν ο πληθυσμός αυξάνει, είναι σταθερός ή φθίνει.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15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Διάρκεια και κύκλος ζωής</a:t>
            </a: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1" y="1647296"/>
            <a:ext cx="3487214" cy="4029805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514850" y="1487673"/>
            <a:ext cx="4372612" cy="5755481"/>
          </a:xfrm>
        </p:spPr>
        <p:txBody>
          <a:bodyPr>
            <a:normAutofit/>
          </a:bodyPr>
          <a:lstStyle/>
          <a:p>
            <a:pPr marL="216000" lvl="1" indent="0" eaLnBrk="0" hangingPunct="0">
              <a:lnSpc>
                <a:spcPct val="100000"/>
              </a:lnSpc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Η διάρκεια ζωής ποικίλει πολύ:</a:t>
            </a:r>
            <a:endParaRPr lang="en-US" sz="1800" dirty="0"/>
          </a:p>
          <a:p>
            <a:pPr marL="216000" lvl="1" indent="0" eaLnBrk="0" hangingPunct="0">
              <a:spcBef>
                <a:spcPts val="600"/>
              </a:spcBef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     Λιγότερο από ένα χρόνο,</a:t>
            </a:r>
          </a:p>
          <a:p>
            <a:pPr marL="2160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1800" dirty="0"/>
              <a:t>	</a:t>
            </a:r>
            <a:r>
              <a:rPr lang="el-GR" sz="1800" dirty="0"/>
              <a:t>Είδη  </a:t>
            </a:r>
            <a:r>
              <a:rPr lang="en-US" sz="1800" dirty="0" err="1"/>
              <a:t>Gobiidae</a:t>
            </a:r>
            <a:r>
              <a:rPr lang="en-US" sz="1800" dirty="0"/>
              <a:t>, </a:t>
            </a:r>
            <a:r>
              <a:rPr lang="en-US" sz="1800" dirty="0" err="1"/>
              <a:t>Scopelidae</a:t>
            </a:r>
            <a:endParaRPr lang="en-US" sz="1800" dirty="0"/>
          </a:p>
          <a:p>
            <a:pPr marL="216000" lvl="1" indent="0" eaLnBrk="0" hangingPunct="0">
              <a:spcBef>
                <a:spcPts val="600"/>
              </a:spcBef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      Περισσότερο από 100 χρόνια,</a:t>
            </a:r>
          </a:p>
          <a:p>
            <a:pPr marL="2160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1800" dirty="0"/>
              <a:t>	</a:t>
            </a:r>
            <a:r>
              <a:rPr lang="el-GR" sz="1800" dirty="0"/>
              <a:t> </a:t>
            </a:r>
            <a:r>
              <a:rPr lang="en-US" sz="1800" dirty="0" err="1"/>
              <a:t>Huso</a:t>
            </a:r>
            <a:r>
              <a:rPr lang="en-US" sz="1800" dirty="0"/>
              <a:t> </a:t>
            </a:r>
            <a:r>
              <a:rPr lang="en-US" sz="1800" dirty="0" err="1"/>
              <a:t>huso</a:t>
            </a:r>
            <a:endParaRPr lang="el-GR" sz="1800" dirty="0"/>
          </a:p>
          <a:p>
            <a:pPr marL="216000" lvl="1" indent="-216000" eaLnBrk="0" hangingPunct="0">
              <a:lnSpc>
                <a:spcPct val="100000"/>
              </a:lnSpc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l-GR" sz="1800" dirty="0"/>
          </a:p>
          <a:p>
            <a:pPr marL="216000" lvl="1" indent="0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Πολλά ψάρια επιβιώνουν για να </a:t>
            </a:r>
            <a:r>
              <a:rPr lang="el-G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αναπαραχθούν μια φορά</a:t>
            </a:r>
            <a:r>
              <a:rPr lang="el-GR" sz="1800" dirty="0"/>
              <a:t> πριν πεθάνουν, </a:t>
            </a:r>
          </a:p>
          <a:p>
            <a:pPr marL="216000" lvl="2" indent="0" algn="ctr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π.χ. Σολομός.</a:t>
            </a:r>
          </a:p>
          <a:p>
            <a:pPr marL="216000" lvl="1" indent="-216000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	Άλλα ψάρια επιβιώνουν για αρκετό χρόνο, ώστε να </a:t>
            </a:r>
            <a:r>
              <a:rPr lang="el-G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παράγουν περισσότερες από μια </a:t>
            </a:r>
            <a:r>
              <a:rPr lang="el-GR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κοόρτες</a:t>
            </a:r>
            <a:r>
              <a:rPr lang="el-GR" sz="1800" dirty="0"/>
              <a:t> (ηλικιακές ομάδες) απογόνων     που ωριμάζουν και αναπαράγονται, ενώ οι γονείς τους είναι ακόμα ζωντανοί και αναπαραγωγικά ενεργοί,</a:t>
            </a:r>
          </a:p>
          <a:p>
            <a:pPr marL="216000" lvl="1" indent="-216000" algn="ctr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	 π.χ. Μπακαλιάρος.</a:t>
            </a:r>
          </a:p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>
                <a:solidFill>
                  <a:schemeClr val="bg2"/>
                </a:solidFill>
                <a:latin typeface="Comic Sans MS" pitchFamily="66" charset="0"/>
              </a:rPr>
              <a:t>	</a:t>
            </a:r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089970" y="53831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3451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Διάρκεια και κύκλος ζωής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2000" b="1" dirty="0"/>
              <a:t>Στάδια ανάπτυξης των ψαριών</a:t>
            </a:r>
            <a:endParaRPr lang="en-US" sz="2000" b="1" dirty="0"/>
          </a:p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905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2000" dirty="0"/>
              <a:t>-   </a:t>
            </a:r>
            <a:r>
              <a:rPr lang="el-GR" sz="2000" dirty="0"/>
              <a:t>Έμβρυα</a:t>
            </a:r>
            <a:r>
              <a:rPr lang="en-US" sz="2000" dirty="0"/>
              <a:t> (</a:t>
            </a:r>
            <a:r>
              <a:rPr lang="el-GR" sz="2000" dirty="0"/>
              <a:t>πριν την εκκόλαψη)</a:t>
            </a:r>
          </a:p>
          <a:p>
            <a:pPr marL="1905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2000" dirty="0"/>
              <a:t>-   </a:t>
            </a:r>
            <a:r>
              <a:rPr lang="el-GR" sz="2000" dirty="0"/>
              <a:t>Προνύμφες ή </a:t>
            </a:r>
            <a:r>
              <a:rPr lang="el-GR" sz="2000" dirty="0" err="1"/>
              <a:t>λεκιθοφόρα</a:t>
            </a:r>
            <a:r>
              <a:rPr lang="el-GR" sz="2000" dirty="0"/>
              <a:t> </a:t>
            </a:r>
            <a:r>
              <a:rPr lang="el-GR" sz="2000" dirty="0" err="1"/>
              <a:t>ιχθύδια</a:t>
            </a:r>
            <a:endParaRPr lang="el-GR" sz="2000" dirty="0"/>
          </a:p>
          <a:p>
            <a:pPr marL="476250" lvl="1" indent="-285750" eaLnBrk="0" hangingPunct="0">
              <a:spcBef>
                <a:spcPts val="600"/>
              </a:spcBef>
              <a:buFontTx/>
              <a:buChar char="-"/>
              <a:tabLst>
                <a:tab pos="190500" algn="l"/>
                <a:tab pos="571500" algn="l"/>
              </a:tabLst>
              <a:defRPr/>
            </a:pPr>
            <a:r>
              <a:rPr lang="el-GR" sz="2000" dirty="0"/>
              <a:t>Ατελή </a:t>
            </a:r>
            <a:r>
              <a:rPr lang="el-GR" sz="2000" dirty="0" err="1"/>
              <a:t>ιχθύδια</a:t>
            </a:r>
            <a:endParaRPr lang="el-GR" sz="2000" dirty="0"/>
          </a:p>
          <a:p>
            <a:pPr marL="476250" lvl="1" indent="-285750" eaLnBrk="0" hangingPunct="0">
              <a:spcBef>
                <a:spcPts val="600"/>
              </a:spcBef>
              <a:buFontTx/>
              <a:buChar char="-"/>
              <a:tabLst>
                <a:tab pos="190500" algn="l"/>
                <a:tab pos="571500" algn="l"/>
              </a:tabLst>
              <a:defRPr/>
            </a:pPr>
            <a:endParaRPr lang="el-GR" sz="2000" dirty="0"/>
          </a:p>
          <a:p>
            <a:pPr marL="1905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2000" dirty="0"/>
              <a:t>1.  </a:t>
            </a:r>
            <a:r>
              <a:rPr lang="el-GR" sz="2000" dirty="0"/>
              <a:t>Νεαρά άτομα ή τέλεια </a:t>
            </a:r>
            <a:r>
              <a:rPr lang="el-GR" sz="2000" dirty="0" err="1"/>
              <a:t>ιχθύδια</a:t>
            </a:r>
            <a:endParaRPr lang="el-GR" sz="2000" dirty="0"/>
          </a:p>
          <a:p>
            <a:pPr marL="533400" lvl="1" indent="-342900" eaLnBrk="0" hangingPunct="0">
              <a:spcBef>
                <a:spcPts val="600"/>
              </a:spcBef>
              <a:buAutoNum type="arabicPeriod" startAt="2"/>
              <a:tabLst>
                <a:tab pos="190500" algn="l"/>
                <a:tab pos="571500" algn="l"/>
              </a:tabLst>
              <a:defRPr/>
            </a:pPr>
            <a:r>
              <a:rPr lang="el-GR" sz="2000" dirty="0"/>
              <a:t>Ανώριμα</a:t>
            </a:r>
          </a:p>
          <a:p>
            <a:pPr marL="533400" lvl="1" indent="-342900" eaLnBrk="0" hangingPunct="0">
              <a:spcBef>
                <a:spcPts val="600"/>
              </a:spcBef>
              <a:buAutoNum type="arabicPeriod" startAt="2"/>
              <a:tabLst>
                <a:tab pos="190500" algn="l"/>
                <a:tab pos="571500" algn="l"/>
              </a:tabLst>
              <a:defRPr/>
            </a:pPr>
            <a:r>
              <a:rPr lang="el-GR" sz="2000" dirty="0"/>
              <a:t>Ώριμα</a:t>
            </a:r>
            <a:endParaRPr lang="en-US" sz="2000" dirty="0"/>
          </a:p>
          <a:p>
            <a:pPr marL="216000" lvl="1" indent="-216000" algn="ctr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endParaRPr lang="el-GR" sz="1800" dirty="0"/>
          </a:p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>
                <a:solidFill>
                  <a:schemeClr val="bg2"/>
                </a:solidFill>
                <a:latin typeface="Comic Sans MS" pitchFamily="66" charset="0"/>
              </a:rPr>
              <a:t>	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151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5232"/>
            <a:ext cx="7886700" cy="1325563"/>
          </a:xfrm>
        </p:spPr>
        <p:txBody>
          <a:bodyPr/>
          <a:lstStyle/>
          <a:p>
            <a:r>
              <a:rPr lang="el-GR" dirty="0"/>
              <a:t>Κατανομές μεγεθών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58" y="1825625"/>
            <a:ext cx="6609483" cy="43513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/>
              <a:t>Κατανομή ηλικιών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61167"/>
            <a:ext cx="8515350" cy="5170261"/>
          </a:xfrm>
        </p:spPr>
        <p:txBody>
          <a:bodyPr>
            <a:normAutofit fontScale="55000" lnSpcReduction="20000"/>
          </a:bodyPr>
          <a:lstStyle/>
          <a:p>
            <a:pPr marL="548640" indent="-548640">
              <a:lnSpc>
                <a:spcPct val="110000"/>
              </a:lnSpc>
              <a:buNone/>
            </a:pPr>
            <a:r>
              <a:rPr lang="el-GR" sz="4000" dirty="0"/>
              <a:t>Σε ένα πληθυσμό διακρίνουμε άτομα:</a:t>
            </a:r>
          </a:p>
          <a:p>
            <a:pPr marL="548640" indent="-548640">
              <a:lnSpc>
                <a:spcPct val="110000"/>
              </a:lnSpc>
            </a:pPr>
            <a:r>
              <a:rPr lang="el-GR" sz="4000" dirty="0"/>
              <a:t>νεαρής ηλικίας</a:t>
            </a:r>
          </a:p>
          <a:p>
            <a:pPr marL="548640" indent="-548640">
              <a:lnSpc>
                <a:spcPct val="110000"/>
              </a:lnSpc>
            </a:pPr>
            <a:r>
              <a:rPr lang="el-GR" sz="4000" dirty="0"/>
              <a:t>μεγάλης ηλικίας </a:t>
            </a:r>
          </a:p>
          <a:p>
            <a:pPr marL="548640" indent="-548640">
              <a:lnSpc>
                <a:spcPct val="110000"/>
              </a:lnSpc>
            </a:pPr>
            <a:r>
              <a:rPr lang="el-GR" sz="4000" dirty="0"/>
              <a:t>ενδιάμεσων ηλικιών</a:t>
            </a:r>
          </a:p>
          <a:p>
            <a:pPr marL="548640" indent="-548640">
              <a:lnSpc>
                <a:spcPct val="110000"/>
              </a:lnSpc>
              <a:buNone/>
            </a:pPr>
            <a:r>
              <a:rPr lang="el-GR" sz="4000" dirty="0"/>
              <a:t>Τα άτομα των πληθυσμών μπορούν να ταξινομηθούν σε </a:t>
            </a:r>
            <a:r>
              <a:rPr lang="el-GR" sz="4000" b="1" dirty="0"/>
              <a:t>ομάδες ή τάξεις ηλικίας.</a:t>
            </a:r>
          </a:p>
          <a:p>
            <a:pPr marL="548640" indent="-548640">
              <a:lnSpc>
                <a:spcPct val="110000"/>
              </a:lnSpc>
              <a:buNone/>
            </a:pPr>
            <a:r>
              <a:rPr lang="el-GR" sz="4000" dirty="0"/>
              <a:t>Ο αριθμός ατόμων ή τα ποσοστά ατόμων ενός πληθυσμού που ανήκουν στις διαφορετικές κατηγορίες ηλικίας αποτελούν την </a:t>
            </a:r>
            <a:r>
              <a:rPr lang="el-GR" sz="4000" b="1" dirty="0"/>
              <a:t>ηλικιακή κατανομή </a:t>
            </a:r>
            <a:r>
              <a:rPr lang="el-GR" sz="4000" dirty="0"/>
              <a:t>ή ηλικιακή δομή του πληθυσμού.</a:t>
            </a:r>
          </a:p>
          <a:p>
            <a:pPr marL="548640" indent="-548640">
              <a:lnSpc>
                <a:spcPct val="110000"/>
              </a:lnSpc>
              <a:buNone/>
            </a:pPr>
            <a:r>
              <a:rPr lang="el-GR" sz="4000" b="1" dirty="0"/>
              <a:t>Η κλίμακα του χρόνου </a:t>
            </a:r>
            <a:r>
              <a:rPr lang="el-GR" sz="4000" dirty="0"/>
              <a:t>που χρησιμοποιείται για τον καθορισμό κλασμάτων ηλικίας δεν είναι η ίδια για όλους τους πληθυσμούς </a:t>
            </a:r>
          </a:p>
          <a:p>
            <a:pPr marL="548640" indent="-548640" algn="ctr">
              <a:lnSpc>
                <a:spcPct val="110000"/>
              </a:lnSpc>
              <a:buNone/>
            </a:pPr>
            <a:r>
              <a:rPr lang="el-GR" sz="4000" dirty="0"/>
              <a:t>	(κριτήριο είναι η διάρκεια ζωής).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/>
              <a:t>Ηλικιακή δομή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421" y="1784807"/>
            <a:ext cx="3406322" cy="4351338"/>
          </a:xfrm>
        </p:spPr>
        <p:txBody>
          <a:bodyPr>
            <a:normAutofit/>
          </a:bodyPr>
          <a:lstStyle/>
          <a:p>
            <a:r>
              <a:rPr lang="el-GR" sz="2000" dirty="0"/>
              <a:t>Οι πληθυσμοί των ψαριών που περιλαμβάνουν πολλαπλές κοόρτες.</a:t>
            </a:r>
          </a:p>
          <a:p>
            <a:r>
              <a:rPr lang="el-GR" sz="2000" dirty="0"/>
              <a:t>Παρουσιάζουν ηλικιακή δομή.</a:t>
            </a:r>
          </a:p>
          <a:p>
            <a:pPr marL="457200" indent="0">
              <a:buNone/>
            </a:pPr>
            <a:r>
              <a:rPr lang="el-GR" sz="2000" dirty="0"/>
              <a:t> </a:t>
            </a:r>
            <a:r>
              <a:rPr lang="el-GR" sz="2000" b="1" dirty="0"/>
              <a:t>π.χ. ξιφίας</a:t>
            </a:r>
          </a:p>
          <a:p>
            <a:pPr marL="457200" indent="0">
              <a:buNone/>
            </a:pPr>
            <a:r>
              <a:rPr lang="el-GR" sz="2000" b="1" dirty="0"/>
              <a:t> π.χ. γαλάζιος καρχαρίας</a:t>
            </a:r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3" y="2133600"/>
            <a:ext cx="4772831" cy="2440244"/>
          </a:xfrm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974646" y="4719892"/>
            <a:ext cx="4368800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 dirty="0">
                <a:latin typeface="+mn-lt"/>
              </a:rPr>
              <a:t>Εκατοστιαία συχνότητα σε κάθε ηλικιακή τάξη του πληθυσμού του γαλάζιος καρχαρία στη Μεσόγειο.</a:t>
            </a:r>
            <a:endParaRPr lang="en-GB" altLang="el-GR" sz="16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altLang="el-GR" dirty="0"/>
              <a:t>Μελέτη ηλικίας</a:t>
            </a:r>
            <a:endParaRPr lang="en-GB" alt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8" y="2055815"/>
            <a:ext cx="3175334" cy="353565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64000" y="1574800"/>
            <a:ext cx="4905829" cy="5283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l-GR" sz="3600" dirty="0"/>
              <a:t>Ανάλογα με το είδος του πληθυσμού που μελετάμε χρησιμοποιούμε διαφορετικές μεθόδους εκτίμησης ηλικίας.</a:t>
            </a:r>
          </a:p>
          <a:p>
            <a:pPr marL="914400">
              <a:lnSpc>
                <a:spcPct val="110000"/>
              </a:lnSpc>
            </a:pPr>
            <a:r>
              <a:rPr lang="el-GR" sz="3600" b="1" dirty="0"/>
              <a:t>Λέπια</a:t>
            </a:r>
          </a:p>
          <a:p>
            <a:pPr marL="914400">
              <a:lnSpc>
                <a:spcPct val="110000"/>
              </a:lnSpc>
            </a:pPr>
            <a:r>
              <a:rPr lang="el-GR" sz="3600" b="1" dirty="0"/>
              <a:t>Ωτόλιθοι</a:t>
            </a:r>
          </a:p>
          <a:p>
            <a:pPr marL="914400">
              <a:lnSpc>
                <a:spcPct val="110000"/>
              </a:lnSpc>
            </a:pPr>
            <a:r>
              <a:rPr lang="el-GR" sz="3600" b="1" dirty="0"/>
              <a:t>Άκανθες πτερυγίων</a:t>
            </a:r>
          </a:p>
          <a:p>
            <a:pPr marL="914400">
              <a:lnSpc>
                <a:spcPct val="110000"/>
              </a:lnSpc>
            </a:pPr>
            <a:r>
              <a:rPr lang="el-GR" sz="3600" b="1" dirty="0"/>
              <a:t>Σπόνδυλοι κλπ</a:t>
            </a:r>
          </a:p>
          <a:p>
            <a:pPr>
              <a:lnSpc>
                <a:spcPct val="110000"/>
              </a:lnSpc>
            </a:pPr>
            <a:r>
              <a:rPr lang="el-GR" sz="3600" dirty="0"/>
              <a:t>Την ηλικία συχνά τη συσχετίζουμε με το μέγεθος των οργανισμών, το μήκος ή το βάρος τους, για να εκτιμήσουμε την αύξησή τους.</a:t>
            </a:r>
          </a:p>
          <a:p>
            <a:pPr>
              <a:lnSpc>
                <a:spcPct val="110000"/>
              </a:lnSpc>
            </a:pPr>
            <a:r>
              <a:rPr lang="el-GR" sz="3600" dirty="0"/>
              <a:t>Η ηλικία και η αύξηση μπορεί να διαφέρει μεταξύ πληθυσμών του ίδιου είδους αλλά και μεταξύ των δύο φύλων.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5171" y="53018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endParaRPr lang="el-GR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4799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00563" y="928688"/>
            <a:ext cx="4643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 b="1" dirty="0">
                <a:solidFill>
                  <a:prstClr val="black"/>
                </a:solidFill>
              </a:rPr>
              <a:t>Οι εξισώσεις μετατροπής του κάθε τύπου μήκους σε έναν άλλο είναι επίσης γραμμικές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953000" y="2114550"/>
          <a:ext cx="4048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4" imgW="812447" imgH="177723" progId="Equation.DSMT4">
                  <p:embed/>
                </p:oleObj>
              </mc:Choice>
              <mc:Fallback>
                <p:oleObj name="Equation" r:id="rId4" imgW="812447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4550"/>
                        <a:ext cx="4048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3950" y="3071813"/>
          <a:ext cx="4067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6" imgW="812447" imgH="177723" progId="Equation.DSMT4">
                  <p:embed/>
                </p:oleObj>
              </mc:Choice>
              <mc:Fallback>
                <p:oleObj name="Equation" r:id="rId6" imgW="812447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071813"/>
                        <a:ext cx="40671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802188" y="4143375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8" imgW="825142" imgH="177723" progId="Equation.DSMT4">
                  <p:embed/>
                </p:oleObj>
              </mc:Choice>
              <mc:Fallback>
                <p:oleObj name="Equation" r:id="rId8" imgW="82514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4143375"/>
                        <a:ext cx="4127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867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-38100"/>
            <a:ext cx="7772400" cy="609600"/>
          </a:xfrm>
        </p:spPr>
        <p:txBody>
          <a:bodyPr/>
          <a:lstStyle/>
          <a:p>
            <a:r>
              <a:rPr lang="el-GR" altLang="el-GR" sz="2400" b="1"/>
              <a:t>ΣΧΕΣΕΙΣ ΜΗΚΩΝ</a:t>
            </a:r>
            <a:endParaRPr lang="en-US" altLang="el-GR" sz="2400" b="1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 rot="16200000">
            <a:off x="0" y="4714875"/>
            <a:ext cx="571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FL</a:t>
            </a:r>
          </a:p>
        </p:txBody>
      </p:sp>
    </p:spTree>
    <p:extLst>
      <p:ext uri="{BB962C8B-B14F-4D97-AF65-F5344CB8AC3E}">
        <p14:creationId xmlns:p14="http://schemas.microsoft.com/office/powerpoint/2010/main" val="1132661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εκτίμησης ηλικίας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79" y="1943715"/>
            <a:ext cx="6950042" cy="411515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l-GR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4000" b="1" dirty="0"/>
              <a:t>Μέθοδος </a:t>
            </a:r>
            <a:r>
              <a:rPr lang="en-US" altLang="el-GR" sz="4000" b="1" dirty="0"/>
              <a:t>Petersen</a:t>
            </a:r>
            <a:br>
              <a:rPr lang="el-GR" altLang="el-GR" sz="4000" b="1" dirty="0"/>
            </a:br>
            <a:r>
              <a:rPr lang="el-GR" altLang="el-GR" sz="4000" b="1" dirty="0"/>
              <a:t> Iστογράμματα συχνότητας μηκών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3794" y="1690689"/>
            <a:ext cx="3886200" cy="4351338"/>
          </a:xfrm>
          <a:solidFill>
            <a:schemeClr val="bg1"/>
          </a:solidFill>
          <a:ln w="38100" cmpd="dbl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indent="0" eaLnBrk="1" hangingPunct="1">
              <a:lnSpc>
                <a:spcPct val="90000"/>
              </a:lnSpc>
            </a:pPr>
            <a:endParaRPr lang="el-GR" altLang="el-GR" sz="2000" dirty="0">
              <a:latin typeface="Comic Sans MS" panose="030F0702030302020204" pitchFamily="66" charset="0"/>
            </a:endParaRPr>
          </a:p>
          <a:p>
            <a:pPr marL="548640" indent="-548640" eaLnBrk="1" hangingPunct="1">
              <a:lnSpc>
                <a:spcPct val="90000"/>
              </a:lnSpc>
            </a:pPr>
            <a:r>
              <a:rPr lang="el-GR" altLang="el-GR" sz="2000" dirty="0"/>
              <a:t>Είδος με βραχεία αναπαραγωγική περίοδο και υψηλό τάχος αύξησης</a:t>
            </a:r>
            <a:r>
              <a:rPr lang="en-US" altLang="el-GR" sz="2000" dirty="0"/>
              <a:t>.</a:t>
            </a:r>
            <a:endParaRPr lang="el-GR" altLang="el-GR" sz="2000" dirty="0"/>
          </a:p>
          <a:p>
            <a:pPr marL="548640" indent="-548640" eaLnBrk="1" hangingPunct="1">
              <a:lnSpc>
                <a:spcPct val="90000"/>
              </a:lnSpc>
            </a:pPr>
            <a:r>
              <a:rPr lang="el-GR" altLang="el-GR" sz="2000" dirty="0"/>
              <a:t>Είδος με μεγάλη αναπαραγωγική περίοδο και χαμηλότερο τάχος αύξησης</a:t>
            </a:r>
            <a:r>
              <a:rPr lang="en-US" altLang="el-GR" sz="2000" dirty="0"/>
              <a:t>.</a:t>
            </a:r>
            <a:endParaRPr lang="el-GR" altLang="el-GR" sz="2000" dirty="0"/>
          </a:p>
          <a:p>
            <a:pPr marL="548640" indent="-548640" eaLnBrk="1" hangingPunct="1">
              <a:lnSpc>
                <a:spcPct val="90000"/>
              </a:lnSpc>
            </a:pPr>
            <a:r>
              <a:rPr lang="el-GR" altLang="el-GR" sz="2000" dirty="0"/>
              <a:t>Είδος με μεγάλη αναπαραγωγική περίοδο και χαμηλό τάχος αύξησης</a:t>
            </a:r>
            <a:r>
              <a:rPr lang="en-US" altLang="el-GR" sz="2000" dirty="0"/>
              <a:t>.</a:t>
            </a:r>
            <a:endParaRPr lang="el-GR" altLang="el-GR" sz="2000" dirty="0"/>
          </a:p>
          <a:p>
            <a:pPr marL="0" indent="0" eaLnBrk="1" hangingPunct="1">
              <a:lnSpc>
                <a:spcPct val="90000"/>
              </a:lnSpc>
            </a:pPr>
            <a:endParaRPr lang="el-GR" altLang="el-GR" sz="20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690689"/>
            <a:ext cx="3590086" cy="3786113"/>
          </a:xfrm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04102" y="5476802"/>
            <a:ext cx="46736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l-GR" altLang="el-GR" sz="1600" dirty="0">
                <a:latin typeface="+mn-lt"/>
              </a:rPr>
              <a:t>Τα βέλη δεικνύουν τις κορυφές των κανονικών κατανομών που αντιστοιχούν σε κλάσεις ηλικίας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823" y="519980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endParaRPr lang="el-GR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/>
              <a:t>Ετήσιοι δακτύλιοι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548640" indent="-548640" eaLnBrk="1" hangingPunct="1">
              <a:spcBef>
                <a:spcPts val="1200"/>
              </a:spcBef>
            </a:pPr>
            <a:r>
              <a:rPr lang="el-GR" altLang="el-GR" sz="2200" dirty="0"/>
              <a:t>Η βάση για τη χρησιμοποίηση των σκελετικών δομών στην εκτίμηση της ηλικίας των ψαριών είναι η </a:t>
            </a:r>
            <a:r>
              <a:rPr lang="el-GR" altLang="el-GR" sz="2200" b="1" dirty="0"/>
              <a:t>αρίθμηση</a:t>
            </a:r>
            <a:r>
              <a:rPr lang="el-GR" altLang="el-GR" sz="2200" dirty="0">
                <a:solidFill>
                  <a:schemeClr val="tx2"/>
                </a:solidFill>
              </a:rPr>
              <a:t> </a:t>
            </a:r>
            <a:r>
              <a:rPr lang="el-GR" altLang="el-GR" sz="2200" dirty="0"/>
              <a:t>των ανακοπών (δακτυλίων) που παρατηρούνται.</a:t>
            </a:r>
          </a:p>
          <a:p>
            <a:pPr marL="548640" indent="-548640" eaLnBrk="1" hangingPunct="1">
              <a:spcBef>
                <a:spcPts val="1200"/>
              </a:spcBef>
            </a:pPr>
            <a:r>
              <a:rPr lang="el-GR" altLang="el-GR" sz="2200" dirty="0"/>
              <a:t>Οι δακτύλιοι σχηματίζονται κατά τη διάρκεια διαδοχικών περιόδων ταχείας και βραδείας αύξησης και συμπίπτουν με την </a:t>
            </a:r>
            <a:r>
              <a:rPr lang="el-GR" altLang="el-GR" sz="2200" b="1" dirty="0"/>
              <a:t>περίοδο βραδείας αύξησης </a:t>
            </a:r>
            <a:r>
              <a:rPr lang="el-GR" altLang="el-GR" sz="2200" dirty="0"/>
              <a:t>των ψαριών.</a:t>
            </a:r>
          </a:p>
          <a:p>
            <a:pPr marL="548640" indent="-548640" eaLnBrk="1" hangingPunct="1">
              <a:spcBef>
                <a:spcPts val="1200"/>
              </a:spcBef>
            </a:pPr>
            <a:r>
              <a:rPr lang="el-GR" altLang="el-GR" sz="2200" dirty="0"/>
              <a:t>Τα ψάρια που ζουν σε </a:t>
            </a:r>
            <a:r>
              <a:rPr lang="el-GR" altLang="el-GR" sz="2200" b="1" dirty="0"/>
              <a:t>εύκρατα μέρη </a:t>
            </a:r>
            <a:r>
              <a:rPr lang="el-GR" altLang="el-GR" sz="2200" dirty="0"/>
              <a:t>μεγαλώνουν γρήγορα το καλοκαίρι, όταν οι θερμοκρασίες είναι υψηλές και η τροφή είναι άφθονη, αλλά σχεδόν σταματούν να αναπτύσσονται το χειμώνα.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/>
              <a:t>Αύξηση των λεπιών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l-GR" altLang="el-GR" sz="2200" dirty="0"/>
              <a:t>Τα λέπια των ψαριών εμφανίζουν εποχικές αλλαγές στο ρυθμό αύξησης.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l-GR" altLang="el-GR" sz="2200" dirty="0"/>
              <a:t>Η αύξηση διακόπτεται κατά τη διάρκεια του χειμώνα, προκαλώντας ετήσια σημάδια, ασυνέχειες (ετήσιοι δακτύλιοι).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l-GR" altLang="el-GR" sz="2200" dirty="0"/>
              <a:t>Κάθε ετήσια αύξηση στην αύξηση των λεπιών αναλογεί στην ετήσια αύξηση του μήκους του σώματος.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l-GR" sz="4000" dirty="0"/>
              <a:t>Σχέσεις μήκους λεπιών </a:t>
            </a:r>
            <a:br>
              <a:rPr lang="en-US" altLang="el-GR" sz="4000" dirty="0"/>
            </a:br>
            <a:r>
              <a:rPr lang="el-GR" altLang="el-GR" sz="4000" dirty="0"/>
              <a:t>και μήκους ψαριών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" y="1690688"/>
            <a:ext cx="3045312" cy="4557711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57" y="2091581"/>
            <a:ext cx="3886200" cy="3293963"/>
          </a:xfrm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233057" y="591185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i="1" dirty="0" err="1">
                <a:latin typeface="+mn-lt"/>
              </a:rPr>
              <a:t>Sillaginoides</a:t>
            </a:r>
            <a:r>
              <a:rPr lang="el-GR" altLang="el-GR" sz="1600" b="1" i="1" dirty="0">
                <a:latin typeface="+mn-lt"/>
              </a:rPr>
              <a:t> punctatus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92" y="56348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  <a:endParaRPr lang="el-GR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Διαφοροποίηση σχήματος  και  μεγέθους με την ηλικία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62" y="2151751"/>
            <a:ext cx="3651633" cy="306045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2" y="2179185"/>
            <a:ext cx="1749704" cy="3005588"/>
          </a:xfrm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1486162" y="5280153"/>
            <a:ext cx="6251225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l-GR" altLang="el-GR" sz="1600" dirty="0"/>
              <a:t>Μορφή ωτολίθων και ζώνες εναπόθεσης υλικού </a:t>
            </a:r>
          </a:p>
          <a:p>
            <a:pPr>
              <a:spcBef>
                <a:spcPts val="600"/>
              </a:spcBef>
            </a:pPr>
            <a:r>
              <a:rPr lang="el-GR" altLang="el-GR" sz="1600" dirty="0"/>
              <a:t>στο είδος </a:t>
            </a:r>
            <a:r>
              <a:rPr lang="el-GR" altLang="el-GR" sz="1600" i="1" dirty="0"/>
              <a:t>Boops boops</a:t>
            </a:r>
            <a:endParaRPr lang="el-GR" altLang="el-GR" sz="1600" dirty="0"/>
          </a:p>
          <a:p>
            <a:pPr>
              <a:spcBef>
                <a:spcPts val="600"/>
              </a:spcBef>
            </a:pPr>
            <a:r>
              <a:rPr lang="el-GR" altLang="el-GR" sz="1600" dirty="0"/>
              <a:t>Με αριθμούς σημειώνονται οι ηλικίες</a:t>
            </a:r>
          </a:p>
          <a:p>
            <a:endParaRPr lang="el-GR" altLang="el-GR" sz="1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7795" y="490735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23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9856" y="490735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24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9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36097"/>
            <a:ext cx="7886700" cy="1325563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l-GR" sz="4000" dirty="0"/>
              <a:t>Τι δείχνει η εκτίμηση ηλικίας από ωτόλιθους </a:t>
            </a:r>
            <a:endParaRPr lang="el-GR" altLang="el-GR" sz="4000" i="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48343" y="1825625"/>
            <a:ext cx="8167007" cy="4351338"/>
          </a:xfrm>
          <a:noFill/>
        </p:spPr>
        <p:txBody>
          <a:bodyPr lIns="92075" tIns="46038" rIns="92075" bIns="46038">
            <a:normAutofit/>
          </a:bodyPr>
          <a:lstStyle/>
          <a:p>
            <a:pPr lvl="2" eaLnBrk="1" hangingPunct="1">
              <a:lnSpc>
                <a:spcPct val="100000"/>
              </a:lnSpc>
              <a:spcBef>
                <a:spcPct val="30000"/>
              </a:spcBef>
            </a:pPr>
            <a:r>
              <a:rPr lang="el-GR" altLang="el-GR" sz="2200" dirty="0"/>
              <a:t>Οι ωτόλιθοι σε αντίθεση με τα λέπια,αυξάνονται σε όλη τη διάρκεια ζωής των ψαριών.</a:t>
            </a:r>
          </a:p>
          <a:p>
            <a:pPr lvl="2" eaLnBrk="1" hangingPunct="1">
              <a:lnSpc>
                <a:spcPct val="100000"/>
              </a:lnSpc>
              <a:spcBef>
                <a:spcPct val="30000"/>
              </a:spcBef>
            </a:pPr>
            <a:r>
              <a:rPr lang="el-GR" altLang="el-GR" sz="2200" dirty="0"/>
              <a:t>Η αύξησή τους είναι </a:t>
            </a:r>
            <a:r>
              <a:rPr lang="el-GR" altLang="el-GR" sz="2200" dirty="0" err="1"/>
              <a:t>αλλομετρική</a:t>
            </a:r>
            <a:r>
              <a:rPr lang="el-GR" altLang="el-GR" sz="2200" dirty="0"/>
              <a:t>, διότι η απόθεση του νέου υλικού στα μεγαλύτερα ψάρια γίνεται στην εσωτερική επιφάνεια.</a:t>
            </a:r>
          </a:p>
          <a:p>
            <a:pPr lvl="2" eaLnBrk="1" hangingPunct="1">
              <a:lnSpc>
                <a:spcPct val="100000"/>
              </a:lnSpc>
              <a:spcBef>
                <a:spcPct val="30000"/>
              </a:spcBef>
            </a:pPr>
            <a:r>
              <a:rPr lang="el-GR" altLang="el-GR" sz="2200" dirty="0"/>
              <a:t>Συνεπώς, οι ωτόλιθοι μεγαλύτερων ψαριών είναι παχύτεροι από ότι νεαρότερων.</a:t>
            </a:r>
            <a:endParaRPr lang="en-US" altLang="el-GR" sz="2200" dirty="0"/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l-GR" altLang="el-GR" sz="2200" dirty="0"/>
          </a:p>
          <a:p>
            <a:pPr marL="0" lvl="2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altLang="el-GR" sz="2200" b="1" dirty="0"/>
              <a:t>Κάποια  είδη  είναι  μακροβιέστερα από ότι θεωρείτο προηγουμένως.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Συσχέτιση μορφομετρικών ωτολίθου με την ηλικία </a:t>
            </a:r>
            <a:br>
              <a:rPr lang="el-GR" sz="2800" dirty="0"/>
            </a:br>
            <a:r>
              <a:rPr lang="el-GR" sz="2800" dirty="0"/>
              <a:t>με τη βοήθεια γραμμικών καμπυλών (y=a+βx) </a:t>
            </a:r>
            <a:endParaRPr lang="en-US" sz="2800" dirty="0"/>
          </a:p>
        </p:txBody>
      </p:sp>
      <p:graphicFrame>
        <p:nvGraphicFramePr>
          <p:cNvPr id="7171" name="Object 6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827708695"/>
              </p:ext>
            </p:extLst>
          </p:nvPr>
        </p:nvGraphicFramePr>
        <p:xfrm>
          <a:off x="759158" y="1550194"/>
          <a:ext cx="3543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Γράφημα" r:id="rId3" imgW="4667138" imgH="2676391" progId="Excel.Chart.8">
                  <p:embed/>
                </p:oleObj>
              </mc:Choice>
              <mc:Fallback>
                <p:oleObj name="Γράφημα" r:id="rId3" imgW="4667138" imgH="2676391" progId="Excel.Chart.8">
                  <p:embed/>
                  <p:pic>
                    <p:nvPicPr>
                      <p:cNvPr id="0" name="Picture 20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58" y="1550194"/>
                        <a:ext cx="35433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7685822"/>
              </p:ext>
            </p:extLst>
          </p:nvPr>
        </p:nvGraphicFramePr>
        <p:xfrm>
          <a:off x="693450" y="3881211"/>
          <a:ext cx="3644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Γράφημα" r:id="rId5" imgW="4733873" imgH="2638331" progId="Excel.Chart.8">
                  <p:embed/>
                </p:oleObj>
              </mc:Choice>
              <mc:Fallback>
                <p:oleObj name="Γράφημα" r:id="rId5" imgW="4733873" imgH="2638331" progId="Excel.Chart.8">
                  <p:embed/>
                  <p:pic>
                    <p:nvPicPr>
                      <p:cNvPr id="0" name="Picture 20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50" y="3881211"/>
                        <a:ext cx="3644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8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57" y="1557226"/>
            <a:ext cx="3343625" cy="2032000"/>
          </a:xfrm>
          <a:noFill/>
        </p:spPr>
      </p:pic>
      <p:graphicFrame>
        <p:nvGraphicFramePr>
          <p:cNvPr id="7170" name="Object 5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718416540"/>
              </p:ext>
            </p:extLst>
          </p:nvPr>
        </p:nvGraphicFramePr>
        <p:xfrm>
          <a:off x="4859843" y="3881211"/>
          <a:ext cx="3543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Γράφημα" r:id="rId8" imgW="4667138" imgH="2676391" progId="Excel.Chart.8">
                  <p:embed/>
                </p:oleObj>
              </mc:Choice>
              <mc:Fallback>
                <p:oleObj name="Γράφημα" r:id="rId8" imgW="4667138" imgH="2676391" progId="Excel.Chart.8">
                  <p:embed/>
                  <p:pic>
                    <p:nvPicPr>
                      <p:cNvPr id="0" name="Picture 20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843" y="3881211"/>
                        <a:ext cx="35433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8987" y="3582194"/>
            <a:ext cx="4043363" cy="30686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/>
              <a:t>       y=18.851x – 42.424, r</a:t>
            </a:r>
            <a:r>
              <a:rPr lang="en-US" altLang="el-GR" sz="1800" b="1" baseline="30000" dirty="0"/>
              <a:t>2</a:t>
            </a:r>
            <a:r>
              <a:rPr lang="en-US" altLang="el-GR" sz="1800" b="1" dirty="0"/>
              <a:t>=0.7</a:t>
            </a:r>
            <a:r>
              <a:rPr lang="el-GR" altLang="el-GR" sz="1800" b="1" dirty="0"/>
              <a:t>8</a:t>
            </a:r>
            <a:endParaRPr lang="en-US" altLang="el-GR" sz="1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>
                <a:solidFill>
                  <a:srgbClr val="FFFF66"/>
                </a:solidFill>
              </a:rPr>
              <a:t>        </a:t>
            </a:r>
            <a:r>
              <a:rPr lang="en-US" altLang="el-GR" sz="1800" b="1" dirty="0"/>
              <a:t> y=2.043x – 7.489, r</a:t>
            </a:r>
            <a:r>
              <a:rPr lang="en-US" altLang="el-GR" sz="1800" b="1" baseline="30000" dirty="0"/>
              <a:t>2</a:t>
            </a:r>
            <a:r>
              <a:rPr lang="en-US" altLang="el-GR" sz="1800" b="1" dirty="0"/>
              <a:t>=0.71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1800" b="1" dirty="0">
              <a:solidFill>
                <a:srgbClr val="FFFF66"/>
              </a:solidFill>
            </a:endParaRP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74749" y="3582194"/>
            <a:ext cx="4038600" cy="30686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/>
              <a:t>         y=0.617x – 1.015, r</a:t>
            </a:r>
            <a:r>
              <a:rPr lang="en-US" altLang="el-GR" sz="1800" b="1" baseline="30000" dirty="0"/>
              <a:t>2</a:t>
            </a:r>
            <a:r>
              <a:rPr lang="en-US" altLang="el-GR" sz="1800" b="1" dirty="0"/>
              <a:t>=0.79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/>
              <a:t>        y=0.032x + 0.423, r</a:t>
            </a:r>
            <a:r>
              <a:rPr lang="en-US" altLang="el-GR" sz="1800" b="1" baseline="30000" dirty="0"/>
              <a:t>2</a:t>
            </a:r>
            <a:r>
              <a:rPr lang="en-US" altLang="el-GR" sz="1800" b="1" dirty="0"/>
              <a:t>=0.99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Επικύρωση των μεθόδων</a:t>
            </a:r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Autofit/>
          </a:bodyPr>
          <a:lstStyle/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200" b="1" dirty="0"/>
              <a:t>Επικύρωση ή εγκυρότητα μιας μεθόδου σημαίνει να αποδειχθεί ότι αυτή είναι ακριβής. 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400" dirty="0"/>
              <a:t>                                                     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800" b="1" dirty="0"/>
              <a:t>ΠΩΣ </a:t>
            </a:r>
            <a:r>
              <a:rPr lang="en-US" sz="2800" b="1" dirty="0"/>
              <a:t>;</a:t>
            </a:r>
            <a:r>
              <a:rPr lang="el-GR" sz="2800" b="1" dirty="0"/>
              <a:t>  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l-GR" sz="2200" b="1" dirty="0"/>
              <a:t>Με έλεγχο της συχνότητας κατανομής των μηκών ως προς τη συμφωνία τους με τις κλάσεις ηλικίας.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l-GR" sz="2200" b="1" dirty="0"/>
              <a:t>Με εξέταση των σκελετικών δομών 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l-GR" sz="2200" dirty="0"/>
              <a:t>σε ψάρια γνωστής ηλικίας, ψάρια που μεγαλώνουν ελεγχόμενα σε φυσικές ή σχεδόν φυσικές συνθήκες. 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l-GR" sz="2200" dirty="0"/>
              <a:t>σε ψάρια που ένα τμήμα της ζωής τους είναι γνωστό, πχ. ψάρια που μαρκάρονται.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35" y="351609"/>
            <a:ext cx="812673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Μελέτη ρυθμού αύξησης ιχθύων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altLang="el-GR" dirty="0"/>
              <a:t>Η </a:t>
            </a:r>
            <a:r>
              <a:rPr lang="en-GB" altLang="el-GR" dirty="0" err="1"/>
              <a:t>μελέτη</a:t>
            </a:r>
            <a:r>
              <a:rPr lang="en-GB" altLang="el-GR" dirty="0"/>
              <a:t> </a:t>
            </a:r>
            <a:r>
              <a:rPr lang="en-GB" altLang="el-GR" dirty="0" err="1"/>
              <a:t>του</a:t>
            </a:r>
            <a:r>
              <a:rPr lang="en-GB" altLang="el-GR" dirty="0"/>
              <a:t> </a:t>
            </a:r>
            <a:r>
              <a:rPr lang="en-GB" altLang="el-GR" dirty="0" err="1"/>
              <a:t>ρυθμού</a:t>
            </a:r>
            <a:r>
              <a:rPr lang="en-GB" altLang="el-GR" dirty="0"/>
              <a:t> α</a:t>
            </a:r>
            <a:r>
              <a:rPr lang="en-GB" altLang="el-GR" dirty="0" err="1"/>
              <a:t>ύξησης</a:t>
            </a:r>
            <a:r>
              <a:rPr lang="en-GB" altLang="el-GR" dirty="0"/>
              <a:t> </a:t>
            </a:r>
            <a:r>
              <a:rPr lang="en-GB" altLang="el-GR" dirty="0" err="1"/>
              <a:t>των</a:t>
            </a:r>
            <a:r>
              <a:rPr lang="en-GB" altLang="el-GR" dirty="0"/>
              <a:t> ψα</a:t>
            </a:r>
            <a:r>
              <a:rPr lang="en-GB" altLang="el-GR" dirty="0" err="1"/>
              <a:t>ριών</a:t>
            </a:r>
            <a:r>
              <a:rPr lang="en-GB" altLang="el-GR" dirty="0"/>
              <a:t> </a:t>
            </a:r>
            <a:r>
              <a:rPr lang="en-GB" altLang="el-GR" dirty="0" err="1"/>
              <a:t>έγκειτ</a:t>
            </a:r>
            <a:r>
              <a:rPr lang="en-GB" altLang="el-GR" dirty="0"/>
              <a:t>αι στο να προσδιοριστεί το </a:t>
            </a:r>
            <a:r>
              <a:rPr lang="en-GB" altLang="el-GR" b="1" dirty="0"/>
              <a:t>μέγεθος </a:t>
            </a:r>
            <a:r>
              <a:rPr lang="en-GB" altLang="el-GR" dirty="0"/>
              <a:t>του ζώου </a:t>
            </a:r>
            <a:r>
              <a:rPr lang="el-GR" altLang="el-GR" dirty="0"/>
              <a:t>ως</a:t>
            </a:r>
            <a:r>
              <a:rPr lang="en-GB" altLang="el-GR" dirty="0"/>
              <a:t> </a:t>
            </a:r>
            <a:r>
              <a:rPr lang="en-GB" altLang="el-GR" b="1" dirty="0" err="1"/>
              <a:t>συνάρτηση</a:t>
            </a:r>
            <a:r>
              <a:rPr lang="en-GB" altLang="el-GR" b="1" dirty="0"/>
              <a:t> </a:t>
            </a:r>
            <a:r>
              <a:rPr lang="en-GB" altLang="el-GR" b="1" dirty="0" err="1"/>
              <a:t>της</a:t>
            </a:r>
            <a:r>
              <a:rPr lang="en-GB" altLang="el-GR" b="1" dirty="0"/>
              <a:t> </a:t>
            </a:r>
            <a:r>
              <a:rPr lang="en-GB" altLang="el-GR" b="1" dirty="0" err="1"/>
              <a:t>ηλικί</a:t>
            </a:r>
            <a:r>
              <a:rPr lang="en-GB" altLang="el-GR" b="1" dirty="0"/>
              <a:t>ας </a:t>
            </a:r>
            <a:r>
              <a:rPr lang="en-GB" altLang="el-GR" dirty="0"/>
              <a:t>του. </a:t>
            </a:r>
            <a:endParaRPr lang="el-GR" altLang="el-GR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altLang="el-GR" dirty="0"/>
              <a:t>Μία από τις πιο διαδεδομένες μεθόδους εκτίμησης του ρυθμού αύξησης ζωντανών οργανισμών αποτελεί η αυξητική </a:t>
            </a:r>
            <a:r>
              <a:rPr lang="el-GR" altLang="el-GR" b="1" dirty="0"/>
              <a:t>εξίσωση του </a:t>
            </a:r>
            <a:r>
              <a:rPr lang="en-GB" altLang="el-GR" b="1" dirty="0"/>
              <a:t>von </a:t>
            </a:r>
            <a:r>
              <a:rPr lang="en-GB" altLang="el-GR" b="1" dirty="0" err="1"/>
              <a:t>Bertalanffy</a:t>
            </a:r>
            <a:r>
              <a:rPr lang="el-GR" altLang="el-GR" b="1" dirty="0"/>
              <a:t> </a:t>
            </a:r>
            <a:r>
              <a:rPr lang="el-GR" altLang="el-GR" dirty="0"/>
              <a:t>(1934).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altLang="el-GR" dirty="0"/>
              <a:t>Αποτέλεσε τον ακρογωνιαίο λίθο στην δυναμική των ιχθυοπληθυσμών για πολλά έτη και ακόμα και σήμερα αποτελεί στοιχειώδες κομμάτι πιο πολύπλοκων και εξελιγμένων μοντέλων.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6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726877" y="963549"/>
            <a:ext cx="7543800" cy="1207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000" dirty="0">
                <a:solidFill>
                  <a:srgbClr val="00B050"/>
                </a:solidFill>
              </a:rPr>
              <a:t>Συσχέτιση μήκους – βάρους </a:t>
            </a:r>
            <a:endParaRPr lang="en-GB" sz="3000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203" y="1990947"/>
            <a:ext cx="8383501" cy="3744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Η γνώση της σχέσης που συνδέει το σωματικό μήκος με το βάρος ενός είδους είναι πολύ σημαντική γιατί: </a:t>
            </a:r>
            <a:endParaRPr lang="en-US" sz="1800" dirty="0"/>
          </a:p>
          <a:p>
            <a:r>
              <a:rPr lang="el-GR" sz="1800" dirty="0"/>
              <a:t>(α) δίνει απαραίτητες πληροφορίες για τη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φυσική κατάσταση </a:t>
            </a:r>
            <a:r>
              <a:rPr lang="el-GR" sz="1800" dirty="0"/>
              <a:t>του ψαριού,</a:t>
            </a:r>
            <a:endParaRPr lang="en-US" sz="1800" dirty="0"/>
          </a:p>
          <a:p>
            <a:r>
              <a:rPr lang="el-GR" sz="1800" dirty="0"/>
              <a:t>(β) δυνατότητα σύγκρισης των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στρατηγικών ζωής </a:t>
            </a:r>
            <a:r>
              <a:rPr lang="el-GR" sz="1800" dirty="0"/>
              <a:t>ενός είδους σε διαφορετικές γεωγραφικές περιοχές, </a:t>
            </a:r>
            <a:endParaRPr lang="en-US" sz="1800" dirty="0"/>
          </a:p>
          <a:p>
            <a:r>
              <a:rPr lang="el-GR" sz="1800" dirty="0"/>
              <a:t>(γ) δίνει τη δυνατότητα μετατροπής των εξισώσεων που περιγράφουν την αύξηση σε μήκος σε εξισώσεις που περιγράφουν την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αύξηση σε βάρος </a:t>
            </a:r>
            <a:r>
              <a:rPr lang="el-GR" sz="1800" dirty="0"/>
              <a:t>και </a:t>
            </a:r>
            <a:endParaRPr lang="en-US" sz="1800" dirty="0"/>
          </a:p>
          <a:p>
            <a:r>
              <a:rPr lang="el-GR" sz="1800" dirty="0"/>
              <a:t>δ) δίνει τη δυνατότητα να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εκτιμηθεί η βιομάζα </a:t>
            </a:r>
            <a:r>
              <a:rPr lang="el-GR" sz="1800" dirty="0"/>
              <a:t>ενός είδους στις περιπτώσεις που είναι διαθέσιμος μόνο ο συνολικός αριθμός των ατόμων και το μήκος τους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35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053" y="2397816"/>
            <a:ext cx="645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Πώς ορίζεται η </a:t>
            </a:r>
            <a:r>
              <a:rPr lang="el-GR" b="1" dirty="0">
                <a:solidFill>
                  <a:srgbClr val="7BA79D">
                    <a:lumMod val="75000"/>
                  </a:srgbClr>
                </a:solidFill>
              </a:rPr>
              <a:t>σωματική αύξηση (ανάπτυξη)</a:t>
            </a:r>
            <a:r>
              <a:rPr lang="el-GR" dirty="0">
                <a:solidFill>
                  <a:srgbClr val="7BA79D">
                    <a:lumMod val="75000"/>
                  </a:srgbClr>
                </a:solidFill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Από ποιους παράγοντες επηρεάζεται.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Γιατί είναι σημαντική η μελέτη της.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Με ποιους τρόπους μελετάται.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7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5218" y="1898705"/>
            <a:ext cx="595201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2100" dirty="0">
                <a:solidFill>
                  <a:srgbClr val="0070C0"/>
                </a:solidFill>
                <a:latin typeface="Calibri" panose="020F0502020204030204" pitchFamily="34" charset="0"/>
              </a:rPr>
              <a:t>Βιβλίο "Αλιευτική βιολογία και αλιεία" </a:t>
            </a:r>
          </a:p>
          <a:p>
            <a:endParaRPr lang="el-GR" altLang="en-US" dirty="0">
              <a:solidFill>
                <a:srgbClr val="0070C0"/>
              </a:solidFill>
            </a:endParaRPr>
          </a:p>
          <a:p>
            <a:r>
              <a:rPr lang="el-GR" alt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Κεφάλαια</a:t>
            </a:r>
            <a:r>
              <a:rPr lang="el-GR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:  4.1- 4.3, 4.5, 4.6, 5.1-5.4, </a:t>
            </a:r>
          </a:p>
          <a:p>
            <a:r>
              <a:rPr lang="el-GR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		7, 8, 9.4-9.6</a:t>
            </a:r>
          </a:p>
          <a:p>
            <a:endParaRPr lang="el-GR" alt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en-US" sz="1350" u="sng" dirty="0">
                <a:solidFill>
                  <a:srgbClr val="002060"/>
                </a:solidFill>
                <a:latin typeface="Calibri" panose="020F0502020204030204" pitchFamily="34" charset="0"/>
              </a:rPr>
              <a:t>https://repository.kallipos.gr/bitstream/11419/2685/1/Stergiou%26Tsikliras.pdf     </a:t>
            </a:r>
          </a:p>
          <a:p>
            <a:br>
              <a:rPr lang="en-US" altLang="en-US" sz="3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n-US" sz="3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19" y="922061"/>
            <a:ext cx="2334007" cy="28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4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10209" y="937653"/>
            <a:ext cx="5507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Σωματική αύξηση </a:t>
            </a:r>
            <a:r>
              <a:rPr lang="en-US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(G)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2264" y="1947128"/>
            <a:ext cx="71434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Η ανάπτυξη συνήθως σημαίνει μια αλλαγή στο μέγεθος των ψαριών (συνήθως κάποια μορφή μήκους) ή στο βάρος με την ηλικία.</a:t>
            </a:r>
          </a:p>
          <a:p>
            <a:pPr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u="sng" dirty="0">
                <a:solidFill>
                  <a:prstClr val="black"/>
                </a:solidFill>
              </a:rPr>
              <a:t> Η ανάπτυξη είναι μια σημαντική διαδικασία γιατί: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Επηρεάζει μια σειρά από </a:t>
            </a:r>
            <a:r>
              <a:rPr lang="el-GR" dirty="0">
                <a:solidFill>
                  <a:srgbClr val="94B6D2">
                    <a:lumMod val="75000"/>
                  </a:srgbClr>
                </a:solidFill>
              </a:rPr>
              <a:t>βιολογικές διεργασίες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Π.χ., φυσική θνησιμότητα και τα ποσοστά αναπαραγωγικής ωριμότητας.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Επηρεάζει το ρυθμό με τον οποίο αυξάνεται η </a:t>
            </a:r>
            <a:r>
              <a:rPr lang="el-GR" dirty="0">
                <a:solidFill>
                  <a:srgbClr val="94B6D2">
                    <a:lumMod val="75000"/>
                  </a:srgbClr>
                </a:solidFill>
              </a:rPr>
              <a:t>βιομάζα</a:t>
            </a:r>
            <a:r>
              <a:rPr lang="el-GR" dirty="0">
                <a:solidFill>
                  <a:prstClr val="black"/>
                </a:solidFill>
              </a:rPr>
              <a:t> μιας </a:t>
            </a:r>
            <a:r>
              <a:rPr lang="el-GR" dirty="0" err="1">
                <a:solidFill>
                  <a:prstClr val="black"/>
                </a:solidFill>
              </a:rPr>
              <a:t>κοορτής</a:t>
            </a:r>
            <a:r>
              <a:rPr lang="el-GR" dirty="0">
                <a:solidFill>
                  <a:prstClr val="black"/>
                </a:solidFill>
              </a:rPr>
              <a:t> (γενεάς)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Επηρεάζει την ευπάθεια σε αλιευτικά εργαλεία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Η ευπάθεια των ιχθύων σε αλιευτικά εργαλεία αλλάζει συχνά ως αλλαγή στο μέγεθος ή την ηλικία («</a:t>
            </a:r>
            <a:r>
              <a:rPr lang="el-GR" dirty="0">
                <a:solidFill>
                  <a:srgbClr val="94B6D2">
                    <a:lumMod val="75000"/>
                  </a:srgbClr>
                </a:solidFill>
              </a:rPr>
              <a:t>επιλεκτικότητα</a:t>
            </a:r>
            <a:r>
              <a:rPr lang="el-GR" dirty="0">
                <a:solidFill>
                  <a:prstClr val="black"/>
                </a:solidFill>
              </a:rPr>
              <a:t>»).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60CEF220-DEE2-4C0A-AD77-81958A3416AB}" type="slidenum">
              <a:rPr lang="en-AU" altLang="el-GR" smtClean="0"/>
              <a:pPr/>
              <a:t>42</a:t>
            </a:fld>
            <a:endParaRPr lang="en-AU" altLang="el-GR" dirty="0"/>
          </a:p>
        </p:txBody>
      </p:sp>
    </p:spTree>
    <p:extLst>
      <p:ext uri="{BB962C8B-B14F-4D97-AF65-F5344CB8AC3E}">
        <p14:creationId xmlns:p14="http://schemas.microsoft.com/office/powerpoint/2010/main" val="213525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C:\Users\klorenzen\Desktop\New Microsoft PowerPoint Presentatio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86" y="2296716"/>
            <a:ext cx="4612481" cy="35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48386" y="1076116"/>
            <a:ext cx="7372868" cy="270272"/>
          </a:xfrm>
        </p:spPr>
        <p:txBody>
          <a:bodyPr>
            <a:noAutofit/>
          </a:bodyPr>
          <a:lstStyle/>
          <a:p>
            <a:r>
              <a:rPr lang="el-GR" altLang="en-US" sz="1800" dirty="0">
                <a:solidFill>
                  <a:srgbClr val="0070C0"/>
                </a:solidFill>
              </a:rPr>
              <a:t>Ο κεντρικός ρόλος της αύξησης στη δυναμική του πληθυσμού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pic>
        <p:nvPicPr>
          <p:cNvPr id="12292" name="Picture 4" descr="embry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5" y="1890712"/>
            <a:ext cx="215503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ar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03" y="1783556"/>
            <a:ext cx="59412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uven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28787"/>
            <a:ext cx="70127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adul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7" y="1620441"/>
            <a:ext cx="809625" cy="4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ad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48" y="1620442"/>
            <a:ext cx="702469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adul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7" y="1535906"/>
            <a:ext cx="97274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41936" y="1837135"/>
            <a:ext cx="547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844403" y="1837135"/>
            <a:ext cx="10834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708797" y="1837135"/>
            <a:ext cx="323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788694" y="1837135"/>
            <a:ext cx="2155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815012" y="1837135"/>
            <a:ext cx="2155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2196705" y="2107406"/>
            <a:ext cx="42124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5" name="Line 30"/>
          <p:cNvSpPr>
            <a:spLocks noChangeShapeType="1"/>
          </p:cNvSpPr>
          <p:nvPr/>
        </p:nvSpPr>
        <p:spPr bwMode="auto">
          <a:xfrm>
            <a:off x="2844404" y="2711055"/>
            <a:ext cx="0" cy="2155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2737247" y="2482453"/>
            <a:ext cx="221337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n-US" sz="1350" i="1" dirty="0">
                <a:solidFill>
                  <a:prstClr val="black"/>
                </a:solidFill>
                <a:latin typeface="Arial" panose="020B0604020202020204" pitchFamily="34" charset="0"/>
              </a:rPr>
              <a:t>Πυκνοεξαρτηση</a:t>
            </a:r>
            <a:endParaRPr lang="en-GB" altLang="en-US" sz="1350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7" name="Text Box 13"/>
          <p:cNvSpPr txBox="1">
            <a:spLocks noChangeArrowheads="1"/>
          </p:cNvSpPr>
          <p:nvPr/>
        </p:nvSpPr>
        <p:spPr bwMode="auto">
          <a:xfrm>
            <a:off x="2341960" y="2205037"/>
            <a:ext cx="237648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n-US" sz="1350" i="1" dirty="0">
                <a:solidFill>
                  <a:srgbClr val="775F55"/>
                </a:solidFill>
                <a:latin typeface="Arial" panose="020B0604020202020204" pitchFamily="34" charset="0"/>
              </a:rPr>
              <a:t>Περιβαλλοντική επίδραση</a:t>
            </a:r>
            <a:endParaRPr lang="en-GB" altLang="en-US" sz="1350" i="1" dirty="0">
              <a:solidFill>
                <a:srgbClr val="775F55"/>
              </a:solidFill>
              <a:latin typeface="Arial" panose="020B0604020202020204" pitchFamily="34" charset="0"/>
            </a:endParaRPr>
          </a:p>
        </p:txBody>
      </p:sp>
      <p:sp>
        <p:nvSpPr>
          <p:cNvPr id="12308" name="Line 7"/>
          <p:cNvSpPr>
            <a:spLocks noChangeShapeType="1"/>
          </p:cNvSpPr>
          <p:nvPr/>
        </p:nvSpPr>
        <p:spPr bwMode="auto">
          <a:xfrm flipH="1" flipV="1">
            <a:off x="2874170" y="2818210"/>
            <a:ext cx="1589485" cy="414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9" name="Line 7"/>
          <p:cNvSpPr>
            <a:spLocks noChangeShapeType="1"/>
          </p:cNvSpPr>
          <p:nvPr/>
        </p:nvSpPr>
        <p:spPr bwMode="auto">
          <a:xfrm>
            <a:off x="5086350" y="3557589"/>
            <a:ext cx="182166" cy="35480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0" name="Line 7"/>
          <p:cNvSpPr>
            <a:spLocks noChangeShapeType="1"/>
          </p:cNvSpPr>
          <p:nvPr/>
        </p:nvSpPr>
        <p:spPr bwMode="auto">
          <a:xfrm>
            <a:off x="4931569" y="3563541"/>
            <a:ext cx="491729" cy="106560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1" name="Line 7"/>
          <p:cNvSpPr>
            <a:spLocks noChangeShapeType="1"/>
          </p:cNvSpPr>
          <p:nvPr/>
        </p:nvSpPr>
        <p:spPr bwMode="auto">
          <a:xfrm>
            <a:off x="4741070" y="3563542"/>
            <a:ext cx="540544" cy="161210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2" name="Line 30"/>
          <p:cNvSpPr>
            <a:spLocks noChangeShapeType="1"/>
          </p:cNvSpPr>
          <p:nvPr/>
        </p:nvSpPr>
        <p:spPr bwMode="auto">
          <a:xfrm>
            <a:off x="2246710" y="2331245"/>
            <a:ext cx="0" cy="531019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3" name="Line 30"/>
          <p:cNvSpPr>
            <a:spLocks noChangeShapeType="1"/>
          </p:cNvSpPr>
          <p:nvPr/>
        </p:nvSpPr>
        <p:spPr bwMode="auto">
          <a:xfrm>
            <a:off x="2437210" y="2615804"/>
            <a:ext cx="0" cy="246459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>
            <a:off x="5268516" y="3258741"/>
            <a:ext cx="0" cy="265509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5" name="Line 30"/>
          <p:cNvSpPr>
            <a:spLocks noChangeShapeType="1"/>
          </p:cNvSpPr>
          <p:nvPr/>
        </p:nvSpPr>
        <p:spPr bwMode="auto">
          <a:xfrm>
            <a:off x="3600450" y="3059907"/>
            <a:ext cx="0" cy="26551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6" name="Line 30"/>
          <p:cNvSpPr>
            <a:spLocks noChangeShapeType="1"/>
          </p:cNvSpPr>
          <p:nvPr/>
        </p:nvSpPr>
        <p:spPr bwMode="auto">
          <a:xfrm>
            <a:off x="5242322" y="3779044"/>
            <a:ext cx="0" cy="2667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7" name="Line 30"/>
          <p:cNvSpPr>
            <a:spLocks noChangeShapeType="1"/>
          </p:cNvSpPr>
          <p:nvPr/>
        </p:nvSpPr>
        <p:spPr bwMode="auto">
          <a:xfrm>
            <a:off x="5219700" y="4467225"/>
            <a:ext cx="0" cy="325041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8" name="Text Box 15"/>
          <p:cNvSpPr txBox="1">
            <a:spLocks noChangeArrowheads="1"/>
          </p:cNvSpPr>
          <p:nvPr/>
        </p:nvSpPr>
        <p:spPr bwMode="auto">
          <a:xfrm>
            <a:off x="3498574" y="3219450"/>
            <a:ext cx="2231905" cy="34624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n-US" sz="1650" b="1" dirty="0">
                <a:solidFill>
                  <a:srgbClr val="FF0000"/>
                </a:solidFill>
                <a:latin typeface="Arial" panose="020B0604020202020204" pitchFamily="34" charset="0"/>
              </a:rPr>
              <a:t>Επίδραση μεγέθους</a:t>
            </a:r>
            <a:endParaRPr lang="en-GB" altLang="en-US" sz="165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392466" y="2265064"/>
            <a:ext cx="1728788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Φυσική Θνησιμότητα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Αύξηση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Ωριμότητα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Γονιμότητα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Αλιευτική θνησιμότητα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2142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889" y="1662631"/>
            <a:ext cx="6318647" cy="421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dirty="0"/>
              <a:t>Η αύξηση του ατόμου καθορίζεται γενετικά, αλλά επηρεάζεται και από άλλους παράγοντες:</a:t>
            </a:r>
            <a:endParaRPr lang="en-GB" altLang="el-GR" dirty="0"/>
          </a:p>
          <a:p>
            <a:r>
              <a:rPr lang="el-GR" altLang="el-GR" u="sng" dirty="0">
                <a:solidFill>
                  <a:schemeClr val="accent1">
                    <a:lumMod val="75000"/>
                  </a:schemeClr>
                </a:solidFill>
              </a:rPr>
              <a:t>Περιβάλλον</a:t>
            </a:r>
            <a:endParaRPr lang="en-GB" altLang="el-GR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l-GR" altLang="el-GR" dirty="0"/>
              <a:t>Διαθέσιμη τροφή (ποσότητα, ποιότητα)</a:t>
            </a:r>
            <a:endParaRPr lang="en-GB" altLang="el-GR" dirty="0"/>
          </a:p>
          <a:p>
            <a:pPr lvl="1"/>
            <a:r>
              <a:rPr lang="el-GR" altLang="el-GR" dirty="0"/>
              <a:t>Θερμοκρασία </a:t>
            </a:r>
            <a:r>
              <a:rPr lang="en-GB" altLang="el-GR" dirty="0"/>
              <a:t>(</a:t>
            </a:r>
            <a:r>
              <a:rPr lang="el-GR" altLang="el-GR" dirty="0"/>
              <a:t>ποικιλόθερμα</a:t>
            </a:r>
            <a:r>
              <a:rPr lang="en-GB" altLang="el-GR" dirty="0"/>
              <a:t>)</a:t>
            </a:r>
          </a:p>
          <a:p>
            <a:pPr lvl="1"/>
            <a:r>
              <a:rPr lang="el-GR" altLang="el-GR" dirty="0"/>
              <a:t>Οξυγόνο </a:t>
            </a:r>
            <a:endParaRPr lang="en-GB" altLang="el-GR" dirty="0"/>
          </a:p>
          <a:p>
            <a:r>
              <a:rPr lang="el-GR" altLang="el-GR" u="sng" dirty="0">
                <a:solidFill>
                  <a:schemeClr val="accent1">
                    <a:lumMod val="75000"/>
                  </a:schemeClr>
                </a:solidFill>
              </a:rPr>
              <a:t>Βιολογία και Συμπεριφορά</a:t>
            </a:r>
            <a:endParaRPr lang="en-GB" altLang="el-GR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l-GR" altLang="el-GR" dirty="0"/>
              <a:t>Καταμερισμός διαθέσιμης ενέργειας</a:t>
            </a:r>
            <a:r>
              <a:rPr lang="en-GB" altLang="el-GR" dirty="0"/>
              <a:t> (</a:t>
            </a:r>
            <a:r>
              <a:rPr lang="el-GR" altLang="el-GR" dirty="0"/>
              <a:t>σωματική αύξηση, αύξηση γονάδων, κίνηση, συντήρηση)</a:t>
            </a:r>
            <a:endParaRPr lang="en-GB" altLang="el-GR" dirty="0"/>
          </a:p>
          <a:p>
            <a:pPr lvl="1"/>
            <a:r>
              <a:rPr lang="el-GR" altLang="el-GR" dirty="0"/>
              <a:t>Φύλο</a:t>
            </a:r>
            <a:endParaRPr lang="en-GB" altLang="el-GR" dirty="0"/>
          </a:p>
          <a:p>
            <a:pPr lvl="1"/>
            <a:r>
              <a:rPr lang="el-GR" altLang="el-GR" dirty="0"/>
              <a:t>Πυκνότητα και κατανομή μεγεθών </a:t>
            </a:r>
            <a:r>
              <a:rPr lang="en-GB" altLang="el-GR" dirty="0"/>
              <a:t>(</a:t>
            </a:r>
            <a:r>
              <a:rPr lang="el-GR" altLang="el-GR" dirty="0"/>
              <a:t>ανταγωνισμός</a:t>
            </a:r>
            <a:r>
              <a:rPr lang="en-GB" altLang="el-GR" dirty="0"/>
              <a:t>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0209" y="937653"/>
            <a:ext cx="5507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Σωματική αύξηση </a:t>
            </a:r>
            <a:r>
              <a:rPr lang="en-US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(G)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3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5218" y="2221870"/>
            <a:ext cx="59520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l-GR" altLang="en-US" sz="2100" dirty="0">
                <a:solidFill>
                  <a:srgbClr val="0070C0"/>
                </a:solidFill>
                <a:latin typeface="Calibri" panose="020F0502020204030204" pitchFamily="34" charset="0"/>
              </a:rPr>
              <a:t>Βιβλίο "Αλιευτική βιολογία και αλιεία" </a:t>
            </a:r>
          </a:p>
          <a:p>
            <a:pPr defTabSz="685800"/>
            <a:endParaRPr lang="el-GR" altLang="en-US" dirty="0">
              <a:solidFill>
                <a:srgbClr val="0070C0"/>
              </a:solidFill>
            </a:endParaRPr>
          </a:p>
          <a:p>
            <a:pPr defTabSz="685800"/>
            <a:r>
              <a:rPr lang="el-GR" alt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Κεφάλαια</a:t>
            </a:r>
            <a:r>
              <a:rPr lang="el-GR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:  4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l-GR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,6,7,8 &amp; 10</a:t>
            </a:r>
            <a:endParaRPr lang="el-GR" alt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685800"/>
            <a:r>
              <a:rPr lang="en-US" altLang="en-US" sz="1350" u="sng" dirty="0">
                <a:solidFill>
                  <a:srgbClr val="002060"/>
                </a:solidFill>
                <a:latin typeface="Calibri" panose="020F0502020204030204" pitchFamily="34" charset="0"/>
              </a:rPr>
              <a:t>https://repository.kallipos.gr/bitstream/11419/2685/1/Stergiou%26Tsikliras.pdf     </a:t>
            </a:r>
          </a:p>
          <a:p>
            <a:pPr defTabSz="685800"/>
            <a:br>
              <a:rPr lang="en-US" altLang="en-US" sz="3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n-US" sz="3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19" y="922061"/>
            <a:ext cx="2334007" cy="28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726877" y="963549"/>
            <a:ext cx="7543800" cy="1207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000" dirty="0">
                <a:solidFill>
                  <a:srgbClr val="00B050"/>
                </a:solidFill>
              </a:rPr>
              <a:t>Συσχέτιση μήκους – βάρους </a:t>
            </a:r>
            <a:endParaRPr lang="en-GB" sz="3000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530" y="3043858"/>
            <a:ext cx="8033147" cy="2403539"/>
          </a:xfrm>
        </p:spPr>
        <p:txBody>
          <a:bodyPr>
            <a:noAutofit/>
          </a:bodyPr>
          <a:lstStyle/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endParaRPr lang="el-GR" sz="2100" b="1" baseline="30000" dirty="0"/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Όπου</a:t>
            </a:r>
            <a:r>
              <a:rPr lang="en-US" sz="1350" b="1" dirty="0"/>
              <a:t>:</a:t>
            </a:r>
            <a:endParaRPr lang="el-GR" sz="1350" b="1" dirty="0"/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W =</a:t>
            </a:r>
            <a:r>
              <a:rPr lang="el-G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ολικό βάρος (kg)  </a:t>
            </a: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 L  = </a:t>
            </a:r>
            <a:r>
              <a:rPr lang="el-G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μεσουραίο μήκος (cm)</a:t>
            </a:r>
            <a:endParaRPr lang="en-US" sz="135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 </a:t>
            </a:r>
            <a:r>
              <a:rPr lang="en-US" sz="1350" b="1" dirty="0"/>
              <a:t>a</a:t>
            </a:r>
            <a:r>
              <a:rPr lang="el-GR" sz="1350" b="1" dirty="0"/>
              <a:t> </a:t>
            </a:r>
            <a:r>
              <a:rPr lang="el-GR" sz="1350" dirty="0"/>
              <a:t>και</a:t>
            </a:r>
            <a:r>
              <a:rPr lang="el-GR" sz="1350" b="1" dirty="0"/>
              <a:t>  </a:t>
            </a:r>
            <a:r>
              <a:rPr lang="en-US" sz="1350" b="1" dirty="0"/>
              <a:t>b</a:t>
            </a:r>
            <a:r>
              <a:rPr lang="el-GR" sz="1350" b="1" dirty="0"/>
              <a:t>= </a:t>
            </a:r>
            <a:r>
              <a:rPr lang="el-G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σταθερές</a:t>
            </a: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endParaRPr lang="el-GR" sz="1350" dirty="0">
              <a:solidFill>
                <a:srgbClr val="000000"/>
              </a:solidFill>
            </a:endParaRP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dirty="0">
                <a:solidFill>
                  <a:srgbClr val="000000"/>
                </a:solidFill>
              </a:rPr>
              <a:t>Ο συντελεστής </a:t>
            </a:r>
            <a:r>
              <a:rPr lang="en-US" sz="1350" dirty="0">
                <a:solidFill>
                  <a:srgbClr val="000000"/>
                </a:solidFill>
              </a:rPr>
              <a:t>b</a:t>
            </a:r>
            <a:r>
              <a:rPr lang="el-GR" sz="1350" b="1" dirty="0"/>
              <a:t> </a:t>
            </a:r>
            <a:r>
              <a:rPr lang="el-GR" sz="1350" dirty="0">
                <a:solidFill>
                  <a:srgbClr val="000000"/>
                </a:solidFill>
              </a:rPr>
              <a:t>λαμβάνει τιμές συνήθως από 2-4, </a:t>
            </a:r>
            <a:br>
              <a:rPr lang="el-GR" sz="1350" dirty="0">
                <a:solidFill>
                  <a:srgbClr val="000000"/>
                </a:solidFill>
              </a:rPr>
            </a:br>
            <a:r>
              <a:rPr lang="el-GR" sz="1350" dirty="0">
                <a:solidFill>
                  <a:srgbClr val="000000"/>
                </a:solidFill>
              </a:rPr>
              <a:t>	</a:t>
            </a:r>
            <a:r>
              <a:rPr lang="en-US" sz="1350" dirty="0">
                <a:solidFill>
                  <a:srgbClr val="000000"/>
                </a:solidFill>
              </a:rPr>
              <a:t>                            </a:t>
            </a:r>
            <a:r>
              <a:rPr lang="el-GR" sz="1350" dirty="0">
                <a:solidFill>
                  <a:srgbClr val="000000"/>
                </a:solidFill>
              </a:rPr>
              <a:t>όταν </a:t>
            </a:r>
            <a:r>
              <a:rPr lang="en-US" sz="1350" dirty="0">
                <a:solidFill>
                  <a:srgbClr val="000000"/>
                </a:solidFill>
              </a:rPr>
              <a:t>b</a:t>
            </a:r>
            <a:r>
              <a:rPr lang="el-GR" sz="1350" dirty="0">
                <a:solidFill>
                  <a:srgbClr val="000000"/>
                </a:solidFill>
              </a:rPr>
              <a:t>=3</a:t>
            </a:r>
            <a:r>
              <a:rPr lang="en-US" sz="1350" dirty="0">
                <a:solidFill>
                  <a:srgbClr val="000000"/>
                </a:solidFill>
              </a:rPr>
              <a:t>:</a:t>
            </a:r>
            <a:r>
              <a:rPr lang="el-GR" sz="1350" dirty="0">
                <a:solidFill>
                  <a:srgbClr val="000000"/>
                </a:solidFill>
              </a:rPr>
              <a:t> ισομετρική αύξηση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79332" y="2211656"/>
            <a:ext cx="2392643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tabLst>
                <a:tab pos="142875" algn="l"/>
                <a:tab pos="428625" algn="l"/>
              </a:tabLst>
              <a:defRPr/>
            </a:pPr>
            <a:r>
              <a:rPr lang="el-GR" sz="2700" b="1" dirty="0">
                <a:solidFill>
                  <a:prstClr val="black"/>
                </a:solidFill>
              </a:rPr>
              <a:t>W = a</a:t>
            </a:r>
            <a:r>
              <a:rPr lang="en-US" sz="2700" b="1" dirty="0">
                <a:solidFill>
                  <a:prstClr val="black"/>
                </a:solidFill>
              </a:rPr>
              <a:t>*</a:t>
            </a:r>
            <a:r>
              <a:rPr lang="el-GR" sz="2700" b="1" dirty="0" err="1">
                <a:solidFill>
                  <a:prstClr val="black"/>
                </a:solidFill>
              </a:rPr>
              <a:t>L</a:t>
            </a:r>
            <a:r>
              <a:rPr lang="el-GR" sz="2700" b="1" baseline="30000" dirty="0" err="1">
                <a:solidFill>
                  <a:prstClr val="black"/>
                </a:solidFill>
              </a:rPr>
              <a:t>b</a:t>
            </a:r>
            <a:endParaRPr lang="en-US" sz="2700" b="1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849394" y="93560"/>
            <a:ext cx="7543800" cy="1207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000" dirty="0">
                <a:solidFill>
                  <a:srgbClr val="00B050"/>
                </a:solidFill>
              </a:rPr>
              <a:t>Συσχέτιση μήκους – βάρους </a:t>
            </a:r>
            <a:endParaRPr lang="en-GB" sz="3000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203" y="1990947"/>
            <a:ext cx="8033147" cy="3744686"/>
          </a:xfrm>
        </p:spPr>
        <p:txBody>
          <a:bodyPr>
            <a:noAutofit/>
          </a:bodyPr>
          <a:lstStyle/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2700" b="1" dirty="0"/>
              <a:t>W = a</a:t>
            </a:r>
            <a:r>
              <a:rPr lang="en-US" sz="2700" b="1" dirty="0"/>
              <a:t>*</a:t>
            </a:r>
            <a:r>
              <a:rPr lang="el-GR" sz="2700" b="1" dirty="0" err="1"/>
              <a:t>L</a:t>
            </a:r>
            <a:r>
              <a:rPr lang="el-GR" sz="2700" b="1" baseline="30000" dirty="0" err="1">
                <a:solidFill>
                  <a:srgbClr val="FF0000"/>
                </a:solidFill>
              </a:rPr>
              <a:t>b</a:t>
            </a:r>
            <a:endParaRPr lang="en-US" sz="2700" b="1" baseline="30000" dirty="0">
              <a:solidFill>
                <a:srgbClr val="FF0000"/>
              </a:solidFill>
            </a:endParaRPr>
          </a:p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endParaRPr lang="el-GR" sz="1800" b="1" baseline="30000" dirty="0"/>
          </a:p>
          <a:p>
            <a:endParaRPr lang="en-US" sz="2400" dirty="0"/>
          </a:p>
        </p:txBody>
      </p:sp>
      <p:pic>
        <p:nvPicPr>
          <p:cNvPr id="5" name="Picture 2" descr="http://image.slidesharecdn.com/ait1403-140312234750-phpapp02/95/sustainalbe-fishery-management-fish-population-dynamics-38-638.jpg?cb=13946681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6" b="7487"/>
          <a:stretch/>
        </p:blipFill>
        <p:spPr bwMode="auto">
          <a:xfrm>
            <a:off x="4376711" y="2857892"/>
            <a:ext cx="4557713" cy="26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29" y="1300568"/>
            <a:ext cx="411643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dirty="0">
                <a:solidFill>
                  <a:prstClr val="black"/>
                </a:solidFill>
              </a:rPr>
              <a:t>Όταν  </a:t>
            </a: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b</a:t>
            </a:r>
            <a:r>
              <a:rPr lang="el-GR" sz="1350" b="1" dirty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= </a:t>
            </a:r>
            <a:r>
              <a:rPr lang="el-GR" sz="1350" b="1" dirty="0">
                <a:solidFill>
                  <a:srgbClr val="94B6D2">
                    <a:lumMod val="75000"/>
                  </a:srgbClr>
                </a:solidFill>
              </a:rPr>
              <a:t>3</a:t>
            </a:r>
            <a:r>
              <a:rPr lang="el-GR" sz="1350" dirty="0">
                <a:solidFill>
                  <a:prstClr val="black"/>
                </a:solidFill>
              </a:rPr>
              <a:t>, τότε το ψάρι αυξάνει ισομετρικά (</a:t>
            </a:r>
            <a:r>
              <a:rPr lang="el-GR" sz="1350" b="1" dirty="0">
                <a:solidFill>
                  <a:srgbClr val="94B6D2">
                    <a:lumMod val="75000"/>
                  </a:srgbClr>
                </a:solidFill>
              </a:rPr>
              <a:t>ισομετρία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ή ισομετρική αύξηση), δηλαδή ομοιόμορφα προς τις τρεις σωματικές του διαστάσεις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dirty="0">
                <a:solidFill>
                  <a:prstClr val="black"/>
                </a:solidFill>
              </a:rPr>
              <a:t>Τιμές του συντελεστή </a:t>
            </a:r>
            <a:r>
              <a:rPr lang="en-US" sz="1350" dirty="0">
                <a:solidFill>
                  <a:prstClr val="black"/>
                </a:solidFill>
              </a:rPr>
              <a:t>b</a:t>
            </a:r>
            <a:r>
              <a:rPr lang="el-GR" sz="1350" dirty="0">
                <a:solidFill>
                  <a:prstClr val="black"/>
                </a:solidFill>
              </a:rPr>
              <a:t> μεγαλύτερες ή μικρότερες από 3 δηλώνουν ότι το ψάρι αυξάνει </a:t>
            </a:r>
            <a:r>
              <a:rPr lang="el-GR" sz="1350" dirty="0" err="1">
                <a:solidFill>
                  <a:srgbClr val="94B6D2">
                    <a:lumMod val="75000"/>
                  </a:srgbClr>
                </a:solidFill>
              </a:rPr>
              <a:t>αλλομετρικά</a:t>
            </a:r>
            <a:r>
              <a:rPr lang="el-GR" sz="1350" dirty="0">
                <a:solidFill>
                  <a:srgbClr val="94B6D2">
                    <a:lumMod val="75000"/>
                  </a:srgbClr>
                </a:solidFill>
              </a:rPr>
              <a:t>, </a:t>
            </a:r>
            <a:r>
              <a:rPr lang="el-GR" sz="1350" dirty="0">
                <a:solidFill>
                  <a:prstClr val="black"/>
                </a:solidFill>
              </a:rPr>
              <a:t>δηλαδή ανομοιόμορφα προς τις τρεις σωματικές του διαστάσεις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b&lt;3</a:t>
            </a:r>
            <a:r>
              <a:rPr lang="en-US" sz="1350" dirty="0">
                <a:solidFill>
                  <a:prstClr val="black"/>
                </a:solidFill>
              </a:rPr>
              <a:t>: </a:t>
            </a:r>
            <a:r>
              <a:rPr lang="el-GR" sz="1350" dirty="0">
                <a:solidFill>
                  <a:prstClr val="black"/>
                </a:solidFill>
              </a:rPr>
              <a:t>το ψάρι γίνεται ελαφρύτερο για το μήκος του, όσο το μήκος του αυξάνει (</a:t>
            </a:r>
            <a:r>
              <a:rPr lang="el-GR" sz="1350" b="1" dirty="0" err="1">
                <a:solidFill>
                  <a:prstClr val="black"/>
                </a:solidFill>
              </a:rPr>
              <a:t>υποαλλομετρία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ή αρνητική </a:t>
            </a:r>
            <a:r>
              <a:rPr lang="el-GR" sz="1350" dirty="0" err="1">
                <a:solidFill>
                  <a:prstClr val="black"/>
                </a:solidFill>
              </a:rPr>
              <a:t>αλλομετρική</a:t>
            </a:r>
            <a:r>
              <a:rPr lang="el-GR" sz="1350" dirty="0">
                <a:solidFill>
                  <a:prstClr val="black"/>
                </a:solidFill>
              </a:rPr>
              <a:t> αύξηση)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b&gt;3</a:t>
            </a:r>
            <a:r>
              <a:rPr lang="en-US" sz="1350" dirty="0">
                <a:solidFill>
                  <a:prstClr val="black"/>
                </a:solidFill>
              </a:rPr>
              <a:t>: </a:t>
            </a:r>
            <a:r>
              <a:rPr lang="el-GR" sz="1350" dirty="0">
                <a:solidFill>
                  <a:prstClr val="black"/>
                </a:solidFill>
              </a:rPr>
              <a:t>το ψάρι γίνεται βαρύτερο για το μήκος του όσο αυξάνει σε μήκος (</a:t>
            </a:r>
            <a:r>
              <a:rPr lang="el-GR" sz="1350" b="1" dirty="0" err="1">
                <a:solidFill>
                  <a:prstClr val="black"/>
                </a:solidFill>
              </a:rPr>
              <a:t>υπεραλλομετρία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ή θετική </a:t>
            </a:r>
            <a:r>
              <a:rPr lang="el-GR" sz="1350" dirty="0" err="1">
                <a:solidFill>
                  <a:prstClr val="black"/>
                </a:solidFill>
              </a:rPr>
              <a:t>αλλομετρική</a:t>
            </a:r>
            <a:r>
              <a:rPr lang="el-GR" sz="1350" dirty="0">
                <a:solidFill>
                  <a:prstClr val="black"/>
                </a:solidFill>
              </a:rPr>
              <a:t> αύξηση).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55" y="5049476"/>
            <a:ext cx="377908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O</a:t>
            </a:r>
            <a:r>
              <a:rPr lang="el-GR" sz="1350" dirty="0">
                <a:solidFill>
                  <a:prstClr val="black"/>
                </a:solidFill>
              </a:rPr>
              <a:t> συντελεστής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a</a:t>
            </a:r>
            <a:r>
              <a:rPr lang="el-GR" sz="1350" dirty="0">
                <a:solidFill>
                  <a:prstClr val="black"/>
                </a:solidFill>
              </a:rPr>
              <a:t> σχετίζεται με το </a:t>
            </a:r>
            <a:r>
              <a:rPr lang="el-GR" sz="1350" dirty="0">
                <a:solidFill>
                  <a:srgbClr val="94B6D2">
                    <a:lumMod val="75000"/>
                  </a:srgbClr>
                </a:solidFill>
              </a:rPr>
              <a:t>σχήμα</a:t>
            </a:r>
            <a:r>
              <a:rPr lang="el-GR" sz="1350" dirty="0">
                <a:solidFill>
                  <a:prstClr val="black"/>
                </a:solidFill>
              </a:rPr>
              <a:t> του σώματος των ψαριών, με τις μικρότερες τιμές να αντιστοιχούν στα μακρόστενα είδη και τις μεγαλύτερες τιμές στα </a:t>
            </a:r>
            <a:r>
              <a:rPr lang="el-GR" sz="1350" dirty="0" err="1">
                <a:solidFill>
                  <a:prstClr val="black"/>
                </a:solidFill>
              </a:rPr>
              <a:t>ατρακτόμορφα</a:t>
            </a:r>
            <a:r>
              <a:rPr lang="el-GR" sz="1350" dirty="0">
                <a:solidFill>
                  <a:prstClr val="black"/>
                </a:solidFill>
              </a:rPr>
              <a:t> και </a:t>
            </a:r>
            <a:r>
              <a:rPr lang="el-GR" sz="1350" dirty="0" err="1">
                <a:solidFill>
                  <a:prstClr val="black"/>
                </a:solidFill>
              </a:rPr>
              <a:t>στρογγυλόμορφα</a:t>
            </a:r>
            <a:r>
              <a:rPr lang="el-GR" sz="1350" dirty="0">
                <a:solidFill>
                  <a:prstClr val="black"/>
                </a:solidFill>
              </a:rPr>
              <a:t> είδη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/>
              <a:t>Δείκτης Ευρωστίας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25" y="1524000"/>
            <a:ext cx="8515350" cy="47255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l-GR" dirty="0"/>
              <a:t>Ο δείκτης αυτός στηρίζεται στην υπόθεση ότι 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τα ψάρια που έχουν μεγαλύτερο βάρος σε ένα δεδομένο μήκος βρίσκονται σε καλύτερη κατάσταση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Κ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100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pl-P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b="1" baseline="30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endParaRPr lang="pl-PL" b="1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l-GR" b="1" dirty="0"/>
              <a:t> </a:t>
            </a:r>
            <a:r>
              <a:rPr lang="en-US" b="1" dirty="0"/>
              <a:t>W</a:t>
            </a:r>
            <a:r>
              <a:rPr lang="el-GR" b="1" dirty="0"/>
              <a:t> = </a:t>
            </a:r>
            <a:r>
              <a:rPr lang="el-GR" dirty="0"/>
              <a:t>το βάρος του ψαριού 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l-GR" b="1" dirty="0"/>
              <a:t>  </a:t>
            </a:r>
            <a:r>
              <a:rPr lang="en-US" b="1" dirty="0"/>
              <a:t>L </a:t>
            </a:r>
            <a:r>
              <a:rPr lang="el-GR" b="1" dirty="0"/>
              <a:t> </a:t>
            </a:r>
            <a:r>
              <a:rPr lang="en-US" b="1" dirty="0"/>
              <a:t>=</a:t>
            </a:r>
            <a:r>
              <a:rPr lang="el-GR" b="1" dirty="0"/>
              <a:t> </a:t>
            </a:r>
            <a:r>
              <a:rPr lang="el-GR" dirty="0"/>
              <a:t>το μήκος του ψαριού σε </a:t>
            </a:r>
            <a:r>
              <a:rPr lang="en-US" dirty="0"/>
              <a:t>cm</a:t>
            </a:r>
            <a:r>
              <a:rPr lang="el-GR" dirty="0"/>
              <a:t> </a:t>
            </a:r>
            <a:endParaRPr lang="en-US" dirty="0"/>
          </a:p>
          <a:p>
            <a:pPr>
              <a:defRPr/>
            </a:pPr>
            <a:r>
              <a:rPr lang="el-GR" b="1" dirty="0"/>
              <a:t>  </a:t>
            </a:r>
            <a:r>
              <a:rPr lang="en-US" b="1" dirty="0"/>
              <a:t>b = </a:t>
            </a:r>
            <a:r>
              <a:rPr lang="en-US" dirty="0"/>
              <a:t>o </a:t>
            </a:r>
            <a:r>
              <a:rPr lang="el-GR" dirty="0"/>
              <a:t>συντελεστής από τη σχέση    	μήκους –βάρους</a:t>
            </a:r>
          </a:p>
          <a:p>
            <a:pPr>
              <a:defRPr/>
            </a:pPr>
            <a:endParaRPr lang="el-GR" dirty="0"/>
          </a:p>
          <a:p>
            <a:pPr>
              <a:buFontTx/>
              <a:buChar char="•"/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Επηρεάζεται από τις γονάδες και το στομαχικό περιεχόμενο των ψαριών.</a:t>
            </a:r>
          </a:p>
          <a:p>
            <a:pPr>
              <a:buFontTx/>
              <a:buChar char="•"/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Εξηγεί πολλά βιολογικά χαρακτηριστικά</a:t>
            </a:r>
          </a:p>
          <a:p>
            <a:pPr marL="640080">
              <a:defRPr/>
            </a:pPr>
            <a:r>
              <a:rPr lang="el-GR" dirty="0"/>
              <a:t> πχ. αν είναι χαμηλός σημαίνει ότι </a:t>
            </a:r>
          </a:p>
          <a:p>
            <a:pPr marL="640080">
              <a:defRPr/>
            </a:pPr>
            <a:r>
              <a:rPr lang="el-GR" dirty="0"/>
              <a:t>το μήκος αυξάνεται ταχύτερα του βάρους, ή ότι δεν υπάρχει αφθονία της τροφής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/>
              <a:t>Σχετικός </a:t>
            </a:r>
            <a:br>
              <a:rPr lang="el-GR" sz="4000" dirty="0"/>
            </a:br>
            <a:r>
              <a:rPr lang="el-GR" sz="4000" dirty="0"/>
              <a:t>Δείκτης Ευρωστίας</a:t>
            </a:r>
            <a:endParaRPr lang="en-GB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l-GR" sz="2800" dirty="0"/>
              <a:t>Ο δείκτης αυτός δείχνει την κατάσταση ομάδας ψαριών σε ένα συγκεκριμένο χρονικό διάστημα.</a:t>
            </a:r>
            <a:endParaRPr lang="el-GR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  <a:defRPr/>
            </a:pPr>
            <a:endParaRPr lang="el-GR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l-GR" sz="2800" b="1" dirty="0"/>
              <a:t>Κ</a:t>
            </a:r>
            <a:r>
              <a:rPr lang="en-US" sz="2800" b="1" dirty="0"/>
              <a:t> </a:t>
            </a:r>
            <a:r>
              <a:rPr lang="el-GR" sz="2800" b="1" dirty="0"/>
              <a:t>= 100 </a:t>
            </a:r>
            <a:r>
              <a:rPr lang="en-US" sz="2800" b="1" dirty="0"/>
              <a:t>Wm</a:t>
            </a:r>
            <a:r>
              <a:rPr lang="pl-PL" sz="2800" b="1" dirty="0"/>
              <a:t>/</a:t>
            </a:r>
            <a:r>
              <a:rPr lang="en-US" sz="2800" b="1" dirty="0"/>
              <a:t>Wo</a:t>
            </a:r>
            <a:endParaRPr lang="pl-PL" sz="2800" b="1" baseline="30000" dirty="0"/>
          </a:p>
          <a:p>
            <a:pPr>
              <a:lnSpc>
                <a:spcPct val="110000"/>
              </a:lnSpc>
              <a:defRPr/>
            </a:pPr>
            <a:endParaRPr lang="pl-PL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  <a:defRPr/>
            </a:pPr>
            <a:r>
              <a:rPr lang="el-GR" sz="2800" b="1" dirty="0"/>
              <a:t>W</a:t>
            </a:r>
            <a:r>
              <a:rPr lang="en-US" sz="2800" b="1" dirty="0"/>
              <a:t>m </a:t>
            </a:r>
            <a:r>
              <a:rPr lang="el-GR" sz="2800" b="1" dirty="0"/>
              <a:t>= </a:t>
            </a:r>
            <a:r>
              <a:rPr lang="el-GR" sz="2800" dirty="0"/>
              <a:t>το μέσο βάρος των ψαριών που συλλέχθηκαν κατά το διάστημα πχ. ενός μήνα. </a:t>
            </a:r>
            <a:endParaRPr lang="en-US" sz="2800" dirty="0"/>
          </a:p>
          <a:p>
            <a:pPr>
              <a:lnSpc>
                <a:spcPct val="110000"/>
              </a:lnSpc>
              <a:defRPr/>
            </a:pPr>
            <a:endParaRPr lang="el-GR" sz="2800" dirty="0"/>
          </a:p>
          <a:p>
            <a:pPr>
              <a:lnSpc>
                <a:spcPct val="110000"/>
              </a:lnSpc>
              <a:defRPr/>
            </a:pPr>
            <a:r>
              <a:rPr lang="en-US" sz="2800" b="1" dirty="0"/>
              <a:t>Wo</a:t>
            </a:r>
            <a:r>
              <a:rPr lang="el-GR" sz="2800" b="1" dirty="0"/>
              <a:t>= </a:t>
            </a:r>
            <a:r>
              <a:rPr lang="el-GR" sz="2800" dirty="0"/>
              <a:t>το υπολογιζόμενο βάρος ψαριού, μήκους ίσου με το μέσο μήκος της εξεταζόμενης ομάδας, από την εξίσωση μήκους βάρους ενός έτους. </a:t>
            </a:r>
            <a:endParaRPr lang="en-US" sz="2800" dirty="0"/>
          </a:p>
          <a:p>
            <a:pPr>
              <a:defRPr/>
            </a:pPr>
            <a:r>
              <a:rPr lang="el-GR" dirty="0">
                <a:solidFill>
                  <a:schemeClr val="bg2"/>
                </a:solidFill>
                <a:latin typeface="Comic Sans MS" pitchFamily="66" charset="0"/>
              </a:rPr>
              <a:t>  </a:t>
            </a:r>
          </a:p>
          <a:p>
            <a:pPr>
              <a:defRPr/>
            </a:pPr>
            <a:endParaRPr lang="el-GR" dirty="0">
              <a:solidFill>
                <a:schemeClr val="bg2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246" y="2494257"/>
            <a:ext cx="645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Σχεδιάστε την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Καμπύλη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αύξησης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4B6D2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Von Bertalanffy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94B6D2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Εξηγήστε τους όρους του αντίστοιχου μοντέλου.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222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2_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4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</TotalTime>
  <Words>2238</Words>
  <Application>Microsoft Office PowerPoint</Application>
  <PresentationFormat>Προβολή στην οθόνη (4:3)</PresentationFormat>
  <Paragraphs>316</Paragraphs>
  <Slides>45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5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45</vt:i4>
      </vt:variant>
    </vt:vector>
  </HeadingPairs>
  <TitlesOfParts>
    <vt:vector size="65" baseType="lpstr">
      <vt:lpstr>Arial</vt:lpstr>
      <vt:lpstr>Arial Unicode MS</vt:lpstr>
      <vt:lpstr>Calibri</vt:lpstr>
      <vt:lpstr>Calibri-Bold</vt:lpstr>
      <vt:lpstr>Calibri-Italic</vt:lpstr>
      <vt:lpstr>Comic Sans MS</vt:lpstr>
      <vt:lpstr>Georgia</vt:lpstr>
      <vt:lpstr>Symbol</vt:lpstr>
      <vt:lpstr>Tahoma</vt:lpstr>
      <vt:lpstr>Times New Roman</vt:lpstr>
      <vt:lpstr>Trebuchet MS</vt:lpstr>
      <vt:lpstr>Wingdings</vt:lpstr>
      <vt:lpstr>Θέμα του Office</vt:lpstr>
      <vt:lpstr>1_Wood Type</vt:lpstr>
      <vt:lpstr>2_Wood Type</vt:lpstr>
      <vt:lpstr>2_Θέμα του Office</vt:lpstr>
      <vt:lpstr>Wood Type</vt:lpstr>
      <vt:lpstr>Equation</vt:lpstr>
      <vt:lpstr>Εξίσωση</vt:lpstr>
      <vt:lpstr>Γράφημα</vt:lpstr>
      <vt:lpstr>Παρουσίαση του PowerPoint</vt:lpstr>
      <vt:lpstr>ΣΧΕΣΕΙΣ ΜΗΚΩΝ</vt:lpstr>
      <vt:lpstr>ΣΧΕΣΕΙΣ ΜΗΚΩΝ</vt:lpstr>
      <vt:lpstr>Συσχέτιση μήκους – βάρους </vt:lpstr>
      <vt:lpstr>Συσχέτιση μήκους – βάρους </vt:lpstr>
      <vt:lpstr>Συσχέτιση μήκους – βάρους </vt:lpstr>
      <vt:lpstr>Δείκτης Ευρωστίας</vt:lpstr>
      <vt:lpstr>Σχετικός  Δείκτης Ευρωστίας</vt:lpstr>
      <vt:lpstr>Παρουσίαση του PowerPoint</vt:lpstr>
      <vt:lpstr>Ηλικία και αύξηση</vt:lpstr>
      <vt:lpstr>Εξίσωση Von Bertalanffy </vt:lpstr>
      <vt:lpstr>Παρουσίαση του PowerPoint</vt:lpstr>
      <vt:lpstr>Εξίσωση Von Bertalanffy</vt:lpstr>
      <vt:lpstr>K</vt:lpstr>
      <vt:lpstr>Εξίσωση Von Bertalanffy</vt:lpstr>
      <vt:lpstr>L∞ (ή Linf )</vt:lpstr>
      <vt:lpstr>Παρουσίαση του PowerPoint</vt:lpstr>
      <vt:lpstr>Υπολογισμός  των παραμέτρων Von Bertalanffy </vt:lpstr>
      <vt:lpstr>Παρουσίαση του PowerPoint</vt:lpstr>
      <vt:lpstr>Παρουσίαση του PowerPoint</vt:lpstr>
      <vt:lpstr>Παρουσίαση του PowerPoint</vt:lpstr>
      <vt:lpstr>Η σημασία της ηλικίας</vt:lpstr>
      <vt:lpstr>Η σημασία της ηλικίας</vt:lpstr>
      <vt:lpstr>Διάρκεια και κύκλος ζωής</vt:lpstr>
      <vt:lpstr>Διάρκεια και κύκλος ζωής</vt:lpstr>
      <vt:lpstr>Κατανομές μεγεθών</vt:lpstr>
      <vt:lpstr>Κατανομή ηλικιών</vt:lpstr>
      <vt:lpstr>Ηλικιακή δομή</vt:lpstr>
      <vt:lpstr>Μελέτη ηλικίας</vt:lpstr>
      <vt:lpstr>Μέθοδοι εκτίμησης ηλικίας</vt:lpstr>
      <vt:lpstr> Μέθοδος Petersen  Iστογράμματα συχνότητας μηκών</vt:lpstr>
      <vt:lpstr>Ετήσιοι δακτύλιοι</vt:lpstr>
      <vt:lpstr>Αύξηση των λεπιών</vt:lpstr>
      <vt:lpstr>Σχέσεις μήκους λεπιών  και μήκους ψαριών</vt:lpstr>
      <vt:lpstr>Διαφοροποίηση σχήματος  και  μεγέθους με την ηλικία</vt:lpstr>
      <vt:lpstr>Τι δείχνει η εκτίμηση ηλικίας από ωτόλιθους </vt:lpstr>
      <vt:lpstr>Συσχέτιση μορφομετρικών ωτολίθου με την ηλικία  με τη βοήθεια γραμμικών καμπυλών (y=a+βx) </vt:lpstr>
      <vt:lpstr>Επικύρωση των μεθόδων</vt:lpstr>
      <vt:lpstr>Μελέτη ρυθμού αύξησης ιχθύων</vt:lpstr>
      <vt:lpstr>Παρουσίαση του PowerPoint</vt:lpstr>
      <vt:lpstr>Παρουσίαση του PowerPoint</vt:lpstr>
      <vt:lpstr>Παρουσίαση του PowerPoint</vt:lpstr>
      <vt:lpstr>Ο κεντρικός ρόλος της αύξησης στη δυναμική του πληθυσμού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user</cp:lastModifiedBy>
  <cp:revision>304</cp:revision>
  <dcterms:created xsi:type="dcterms:W3CDTF">2015-03-24T06:43:16Z</dcterms:created>
  <dcterms:modified xsi:type="dcterms:W3CDTF">2023-10-30T18:38:12Z</dcterms:modified>
</cp:coreProperties>
</file>