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67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322" r:id="rId16"/>
    <p:sldId id="296" r:id="rId17"/>
    <p:sldId id="297" r:id="rId18"/>
    <p:sldId id="323" r:id="rId19"/>
    <p:sldId id="324" r:id="rId20"/>
    <p:sldId id="282" r:id="rId21"/>
    <p:sldId id="298" r:id="rId22"/>
    <p:sldId id="299" r:id="rId23"/>
    <p:sldId id="300" r:id="rId24"/>
    <p:sldId id="331" r:id="rId25"/>
    <p:sldId id="329" r:id="rId26"/>
    <p:sldId id="330" r:id="rId27"/>
    <p:sldId id="301" r:id="rId28"/>
    <p:sldId id="302" r:id="rId29"/>
    <p:sldId id="303" r:id="rId30"/>
    <p:sldId id="304" r:id="rId31"/>
    <p:sldId id="313" r:id="rId32"/>
    <p:sldId id="305" r:id="rId33"/>
    <p:sldId id="307" r:id="rId34"/>
    <p:sldId id="308" r:id="rId35"/>
    <p:sldId id="309" r:id="rId36"/>
    <p:sldId id="310" r:id="rId37"/>
    <p:sldId id="311" r:id="rId38"/>
    <p:sldId id="314" r:id="rId39"/>
    <p:sldId id="315" r:id="rId40"/>
    <p:sldId id="316" r:id="rId41"/>
    <p:sldId id="317" r:id="rId42"/>
    <p:sldId id="326" r:id="rId43"/>
    <p:sldId id="318" r:id="rId44"/>
    <p:sldId id="319" r:id="rId45"/>
    <p:sldId id="327" r:id="rId46"/>
    <p:sldId id="281" r:id="rId47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B00000"/>
    <a:srgbClr val="93372D"/>
    <a:srgbClr val="C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3792" autoAdjust="0"/>
  </p:normalViewPr>
  <p:slideViewPr>
    <p:cSldViewPr snapToGrid="0">
      <p:cViewPr varScale="1">
        <p:scale>
          <a:sx n="106" d="100"/>
          <a:sy n="106" d="100"/>
        </p:scale>
        <p:origin x="-60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DB867-F136-4164-A5F7-4A83F68C28A5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2E8BA-12D7-4C82-8ED5-18FF0AC45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8083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DB5D24-4EA5-494D-A18D-5AB3ABC5F95F}" type="datetime4">
              <a:rPr lang="de-DE" smtClean="0"/>
              <a:pPr/>
              <a:t>17. Oktober 2023</a:t>
            </a:fld>
            <a:endParaRPr lang="de-DE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</p:spTree>
    <p:extLst>
      <p:ext uri="{BB962C8B-B14F-4D97-AF65-F5344CB8AC3E}">
        <p14:creationId xmlns:p14="http://schemas.microsoft.com/office/powerpoint/2010/main" xmlns="" val="339518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495" fontAlgn="base">
              <a:spcBef>
                <a:spcPct val="10000"/>
              </a:spcBef>
              <a:spcAft>
                <a:spcPct val="0"/>
              </a:spcAft>
              <a:defRPr/>
            </a:pP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DB5D24-4EA5-494D-A18D-5AB3ABC5F95F}" type="datetime4">
              <a:rPr lang="de-DE" smtClean="0"/>
              <a:pPr/>
              <a:t>17. Oktober 2023</a:t>
            </a:fld>
            <a:endParaRPr lang="de-DE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</p:spTree>
    <p:extLst>
      <p:ext uri="{BB962C8B-B14F-4D97-AF65-F5344CB8AC3E}">
        <p14:creationId xmlns:p14="http://schemas.microsoft.com/office/powerpoint/2010/main" xmlns="" val="1120324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CDA7B9-3B66-4239-AF5D-6759C6A34FBD}" type="slidenum">
              <a:rPr lang="en-US" altLang="el-GR"/>
              <a:pPr/>
              <a:t>21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xmlns="" val="1462594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94025" y="554038"/>
            <a:ext cx="4940300" cy="2779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1092749" y="3519633"/>
            <a:ext cx="8718336" cy="333464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28" tIns="47164" rIns="94328" bIns="47164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99868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DB5D24-4EA5-494D-A18D-5AB3ABC5F95F}" type="datetime4">
              <a:rPr lang="de-DE" smtClean="0"/>
              <a:pPr/>
              <a:t>17. Oktober 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|  </a:t>
            </a:r>
            <a:fld id="{C36AA9A4-5D0B-4134-89A6-D8B9DAA4F25C}" type="slidenum">
              <a:rPr lang="de-DE" smtClean="0"/>
              <a:pPr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27560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DB5D24-4EA5-494D-A18D-5AB3ABC5F95F}" type="datetime4">
              <a:rPr lang="de-DE" smtClean="0"/>
              <a:pPr/>
              <a:t>17. Oktober 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</p:spTree>
    <p:extLst>
      <p:ext uri="{BB962C8B-B14F-4D97-AF65-F5344CB8AC3E}">
        <p14:creationId xmlns:p14="http://schemas.microsoft.com/office/powerpoint/2010/main" xmlns="" val="2662120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DB5D24-4EA5-494D-A18D-5AB3ABC5F95F}" type="datetime4">
              <a:rPr lang="de-DE" smtClean="0"/>
              <a:pPr/>
              <a:t>17. Oktober 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|  </a:t>
            </a:r>
            <a:fld id="{C36AA9A4-5D0B-4134-89A6-D8B9DAA4F25C}" type="slidenum">
              <a:rPr lang="de-DE" smtClean="0"/>
              <a:pPr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5569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DB5D24-4EA5-494D-A18D-5AB3ABC5F95F}" type="datetime4">
              <a:rPr lang="de-DE" smtClean="0"/>
              <a:pPr/>
              <a:t>17. Oktober 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|  </a:t>
            </a:r>
            <a:fld id="{C36AA9A4-5D0B-4134-89A6-D8B9DAA4F25C}" type="slidenum">
              <a:rPr lang="de-DE" smtClean="0"/>
              <a:pPr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24802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DB5D24-4EA5-494D-A18D-5AB3ABC5F95F}" type="datetime4">
              <a:rPr lang="de-DE" smtClean="0"/>
              <a:pPr/>
              <a:t>17. Oktober 2023</a:t>
            </a:fld>
            <a:endParaRPr lang="de-DE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</p:spTree>
    <p:extLst>
      <p:ext uri="{BB962C8B-B14F-4D97-AF65-F5344CB8AC3E}">
        <p14:creationId xmlns:p14="http://schemas.microsoft.com/office/powerpoint/2010/main" xmlns="" val="655110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978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01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5669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34648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A1DF9B-9F1E-4A0F-A33B-B3B6A3094F1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831921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0002" y="1620003"/>
            <a:ext cx="9098092" cy="4479943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 </a:t>
            </a:r>
          </a:p>
        </p:txBody>
      </p:sp>
    </p:spTree>
    <p:extLst>
      <p:ext uri="{BB962C8B-B14F-4D97-AF65-F5344CB8AC3E}">
        <p14:creationId xmlns:p14="http://schemas.microsoft.com/office/powerpoint/2010/main" xmlns="" val="314195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169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441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121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409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975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813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046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830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alphaModFix amt="4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83248-29B3-4A89-B84C-C65F595F7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736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oasp.gr/node/74" TargetMode="External"/><Relationship Id="rId4" Type="http://schemas.openxmlformats.org/officeDocument/2006/relationships/hyperlink" Target="http://www.episkeves.civil.upatras.gr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6863" y="1890851"/>
            <a:ext cx="9143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Προσεισμικός  Έλεγχος   Κτιρίων </a:t>
            </a:r>
          </a:p>
          <a:p>
            <a:pPr algn="ctr"/>
            <a:r>
              <a:rPr lang="el-GR" sz="2400" i="1" dirty="0">
                <a:latin typeface="Arial" panose="020B0604020202020204" pitchFamily="34" charset="0"/>
                <a:cs typeface="Arial" panose="020B0604020202020204" pitchFamily="34" charset="0"/>
              </a:rPr>
              <a:t>Το Πλαίσιο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1">
            <a:extLst>
              <a:ext uri="{FF2B5EF4-FFF2-40B4-BE49-F238E27FC236}">
                <a16:creationId xmlns:a16="http://schemas.microsoft.com/office/drawing/2014/main" xmlns="" id="{B0635752-32CD-4351-A7BD-99E8257A5C44}"/>
              </a:ext>
            </a:extLst>
          </p:cNvPr>
          <p:cNvSpPr/>
          <p:nvPr/>
        </p:nvSpPr>
        <p:spPr>
          <a:xfrm>
            <a:off x="2707653" y="4366120"/>
            <a:ext cx="727316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l-GR" sz="2400" b="1" dirty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Στέφανος Η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l-GR" sz="2400" b="1" dirty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Δρίτσος</a:t>
            </a:r>
          </a:p>
          <a:p>
            <a:pPr algn="ctr"/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l-GR" b="1" dirty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Ομότιμος Καθηγητής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l-GR" sz="2000" dirty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Τμήμα Πολιτικών Μηχανικών, Πανεπιστήμιο Πατρών</a:t>
            </a:r>
            <a:endParaRPr lang="en-US" sz="2000" dirty="0">
              <a:solidFill>
                <a:srgbClr val="8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Εικόνα 2" descr="Εικόνα που περιέχει κείμενο, εξωτερικός χώρος/ύπαιθρος, αλκοόλ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801B288E-64B8-D7F9-9E13-AC1EBEC5C7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0965" y="4122019"/>
            <a:ext cx="1257641" cy="125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98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1660525" y="686105"/>
            <a:ext cx="8851900" cy="429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algn="just">
              <a:defRPr/>
            </a:pPr>
            <a:endParaRPr lang="el-GR" sz="2000" b="1" u="sng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(Α) </a:t>
            </a:r>
            <a:r>
              <a:rPr lang="el-G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Βασικά Δεδομένα </a:t>
            </a:r>
          </a:p>
          <a:p>
            <a:pPr marL="2171700" lvl="4" indent="-342900" algn="just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Σεισμικότητα Περιοχής</a:t>
            </a:r>
          </a:p>
          <a:p>
            <a:pPr marL="2171700" lvl="4" indent="-342900" algn="just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Τύπος Κτιρίου</a:t>
            </a:r>
          </a:p>
          <a:p>
            <a:pPr marL="2171700" lvl="4" indent="-342900" algn="just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Χρονική Περίοδος Κατασκευής </a:t>
            </a:r>
          </a:p>
          <a:p>
            <a:pPr marL="342900" indent="-342900" algn="just">
              <a:lnSpc>
                <a:spcPct val="120000"/>
              </a:lnSpc>
              <a:defRPr/>
            </a:pP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(Β) </a:t>
            </a:r>
            <a:r>
              <a:rPr lang="el-G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Άλλα Κρίσιμα Δεδομένα ή Χαρακτηριστικά</a:t>
            </a:r>
          </a:p>
          <a:p>
            <a:pPr marL="2171700" lvl="4" indent="-342900" algn="just">
              <a:lnSpc>
                <a:spcPct val="17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Πλήθος Ορόφων</a:t>
            </a:r>
          </a:p>
          <a:p>
            <a:pPr marL="2171700" lvl="4" indent="-342900" algn="just">
              <a:lnSpc>
                <a:spcPct val="17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Οριζόντια και καθ’ ύψος Κανονικότητα</a:t>
            </a:r>
          </a:p>
          <a:p>
            <a:pPr marL="2171700" lvl="4" indent="-342900" algn="just">
              <a:lnSpc>
                <a:spcPct val="17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Κατηγορία Εδάφους</a:t>
            </a:r>
          </a:p>
          <a:p>
            <a:pPr marL="2171700" lvl="4" indent="-342900">
              <a:lnSpc>
                <a:spcPct val="170000"/>
              </a:lnSpc>
              <a:buClr>
                <a:srgbClr val="FF0000"/>
              </a:buClr>
              <a:defRPr/>
            </a:pP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l-GR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6743700" y="1422401"/>
            <a:ext cx="2603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l-GR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1917700" y="5461000"/>
            <a:ext cx="7899400" cy="31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 Εκτίμηση Δείκτη Αντισεισμικής Ικανότητας</a:t>
            </a:r>
          </a:p>
        </p:txBody>
      </p:sp>
      <p:sp>
        <p:nvSpPr>
          <p:cNvPr id="184330" name="AutoShape 10"/>
          <p:cNvSpPr>
            <a:spLocks noChangeArrowheads="1"/>
          </p:cNvSpPr>
          <p:nvPr/>
        </p:nvSpPr>
        <p:spPr bwMode="auto">
          <a:xfrm rot="5400000">
            <a:off x="5206017" y="4984750"/>
            <a:ext cx="508000" cy="330200"/>
          </a:xfrm>
          <a:prstGeom prst="rightArrow">
            <a:avLst>
              <a:gd name="adj1" fmla="val 50000"/>
              <a:gd name="adj2" fmla="val 38462"/>
            </a:avLst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22536" name="Text Box 11"/>
          <p:cNvSpPr txBox="1">
            <a:spLocks noChangeArrowheads="1"/>
          </p:cNvSpPr>
          <p:nvPr/>
        </p:nvSpPr>
        <p:spPr bwMode="auto">
          <a:xfrm>
            <a:off x="1943099" y="5892800"/>
            <a:ext cx="10547415" cy="31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Κατάταξη σε κατηγορία προτεραιότητας περαιτέρω ελέγχου (Α, Β ή Γ)</a:t>
            </a:r>
          </a:p>
        </p:txBody>
      </p:sp>
      <p:sp>
        <p:nvSpPr>
          <p:cNvPr id="184332" name="Rectangle 12"/>
          <p:cNvSpPr>
            <a:spLocks noChangeArrowheads="1"/>
          </p:cNvSpPr>
          <p:nvPr/>
        </p:nvSpPr>
        <p:spPr bwMode="auto">
          <a:xfrm>
            <a:off x="1655543" y="4438650"/>
            <a:ext cx="2927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(Γ) </a:t>
            </a:r>
            <a:r>
              <a:rPr lang="el-GR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Άλλα Δεδομένα</a:t>
            </a:r>
            <a:r>
              <a: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el-GR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xmlns="" id="{EBBE63AF-2293-0E6C-55A4-FC8355586BA0}"/>
              </a:ext>
            </a:extLst>
          </p:cNvPr>
          <p:cNvSpPr txBox="1">
            <a:spLocks/>
          </p:cNvSpPr>
          <p:nvPr/>
        </p:nvSpPr>
        <p:spPr>
          <a:xfrm>
            <a:off x="443685" y="466844"/>
            <a:ext cx="11304629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Αξιοποίηση Δεδομένων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1" name="Ευθεία γραμμή σύνδεσης 10"/>
          <p:cNvCxnSpPr/>
          <p:nvPr/>
        </p:nvCxnSpPr>
        <p:spPr>
          <a:xfrm>
            <a:off x="206267" y="865040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354731" y="6320140"/>
            <a:ext cx="5463488" cy="31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</a:pPr>
            <a:r>
              <a:rPr lang="el-GR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	Πρόγραμμα ΗΛΕΚΤΡΑ: όχι Α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xmlns="" id="{E2AFCB1C-EB71-9ABD-8F72-5411CBD77EC7}"/>
              </a:ext>
            </a:extLst>
          </p:cNvPr>
          <p:cNvSpPr txBox="1">
            <a:spLocks/>
          </p:cNvSpPr>
          <p:nvPr/>
        </p:nvSpPr>
        <p:spPr>
          <a:xfrm>
            <a:off x="432376" y="87250"/>
            <a:ext cx="11304629" cy="4226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Πρωτοβάθμιος Προσεισμικός Έλεγχος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424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5168" y="459665"/>
            <a:ext cx="5132966" cy="6398335"/>
          </a:xfrm>
          <a:prstGeom prst="rect">
            <a:avLst/>
          </a:prstGeom>
        </p:spPr>
      </p:pic>
      <p:sp>
        <p:nvSpPr>
          <p:cNvPr id="3" name="Titel 3">
            <a:extLst>
              <a:ext uri="{FF2B5EF4-FFF2-40B4-BE49-F238E27FC236}">
                <a16:creationId xmlns:a16="http://schemas.microsoft.com/office/drawing/2014/main" xmlns="" id="{221446EC-176C-B6D7-73F0-AEC006B503CC}"/>
              </a:ext>
            </a:extLst>
          </p:cNvPr>
          <p:cNvSpPr txBox="1">
            <a:spLocks/>
          </p:cNvSpPr>
          <p:nvPr/>
        </p:nvSpPr>
        <p:spPr>
          <a:xfrm>
            <a:off x="289796" y="50800"/>
            <a:ext cx="11304629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Πρωτοβάθμιος Προσεισμικός Έλεγχος – Δομικοί Τύποι Κτιρίων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550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>
            <a:extLst>
              <a:ext uri="{FF2B5EF4-FFF2-40B4-BE49-F238E27FC236}">
                <a16:creationId xmlns:a16="http://schemas.microsoft.com/office/drawing/2014/main" xmlns="" id="{EBBE63AF-2293-0E6C-55A4-FC8355586BA0}"/>
              </a:ext>
            </a:extLst>
          </p:cNvPr>
          <p:cNvSpPr txBox="1">
            <a:spLocks/>
          </p:cNvSpPr>
          <p:nvPr/>
        </p:nvSpPr>
        <p:spPr>
          <a:xfrm>
            <a:off x="340170" y="141102"/>
            <a:ext cx="11304629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Πρωτοβάθμιος Προσεισμικός Έλεγχος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121426" y="738039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538" y="905162"/>
            <a:ext cx="10058400" cy="56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2729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846" y="0"/>
            <a:ext cx="895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9571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4482" y="0"/>
            <a:ext cx="9417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8234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9"/>
          <a:stretch/>
        </p:blipFill>
        <p:spPr>
          <a:xfrm>
            <a:off x="1445951" y="656948"/>
            <a:ext cx="8814794" cy="553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625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6" t="10429" r="2745" b="6000"/>
          <a:stretch/>
        </p:blipFill>
        <p:spPr>
          <a:xfrm>
            <a:off x="0" y="504789"/>
            <a:ext cx="6570529" cy="6353211"/>
          </a:xfrm>
          <a:prstGeom prst="rect">
            <a:avLst/>
          </a:prstGeom>
        </p:spPr>
      </p:pic>
      <p:sp>
        <p:nvSpPr>
          <p:cNvPr id="5" name="Titel 3">
            <a:extLst>
              <a:ext uri="{FF2B5EF4-FFF2-40B4-BE49-F238E27FC236}">
                <a16:creationId xmlns:a16="http://schemas.microsoft.com/office/drawing/2014/main" xmlns="" id="{EBBE63AF-2293-0E6C-55A4-FC8355586BA0}"/>
              </a:ext>
            </a:extLst>
          </p:cNvPr>
          <p:cNvSpPr txBox="1">
            <a:spLocks/>
          </p:cNvSpPr>
          <p:nvPr/>
        </p:nvSpPr>
        <p:spPr>
          <a:xfrm>
            <a:off x="329173" y="27991"/>
            <a:ext cx="11304629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Παράδειγμα Πρωτοβάθμιου (ΔΕΔΟΤΑ) 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329173" y="476798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xfrm>
            <a:off x="8601075" y="6384925"/>
            <a:ext cx="2743200" cy="365125"/>
          </a:xfrm>
        </p:spPr>
        <p:txBody>
          <a:bodyPr/>
          <a:lstStyle/>
          <a:p>
            <a:fld id="{EEA83248-29B3-4A89-B84C-C65F595F708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0622621E-3B69-1A85-8C2C-62FA3E28283B}"/>
              </a:ext>
            </a:extLst>
          </p:cNvPr>
          <p:cNvSpPr txBox="1">
            <a:spLocks/>
          </p:cNvSpPr>
          <p:nvPr/>
        </p:nvSpPr>
        <p:spPr>
          <a:xfrm>
            <a:off x="7378170" y="1324062"/>
            <a:ext cx="4546385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Τελική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Δομική βαθμολογία 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xmlns="" id="{8D8A0DCD-FE6D-3F1C-4C39-62CC9E62CFCD}"/>
              </a:ext>
            </a:extLst>
          </p:cNvPr>
          <p:cNvSpPr txBox="1">
            <a:spLocks/>
          </p:cNvSpPr>
          <p:nvPr/>
        </p:nvSpPr>
        <p:spPr>
          <a:xfrm>
            <a:off x="6526443" y="3436527"/>
            <a:ext cx="1854093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4,0 &lt;</a:t>
            </a:r>
            <a:r>
              <a:rPr lang="el-G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&lt; 5,5</a:t>
            </a:r>
            <a:endParaRPr lang="en-GB" sz="2000" dirty="0"/>
          </a:p>
        </p:txBody>
      </p:sp>
      <p:sp>
        <p:nvSpPr>
          <p:cNvPr id="8" name="Δεξί βέλος 8">
            <a:extLst>
              <a:ext uri="{FF2B5EF4-FFF2-40B4-BE49-F238E27FC236}">
                <a16:creationId xmlns:a16="http://schemas.microsoft.com/office/drawing/2014/main" xmlns="" id="{7072B725-4AF3-9241-FA94-FA3C62F0CB1A}"/>
              </a:ext>
            </a:extLst>
          </p:cNvPr>
          <p:cNvSpPr/>
          <p:nvPr/>
        </p:nvSpPr>
        <p:spPr>
          <a:xfrm>
            <a:off x="7918955" y="2244846"/>
            <a:ext cx="329882" cy="20936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E07318-9B2A-4580-8A30-39FF165C5A26}"/>
              </a:ext>
            </a:extLst>
          </p:cNvPr>
          <p:cNvSpPr txBox="1"/>
          <p:nvPr/>
        </p:nvSpPr>
        <p:spPr>
          <a:xfrm>
            <a:off x="6917377" y="2131219"/>
            <a:ext cx="11141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≤ 4,0 </a:t>
            </a:r>
            <a:endParaRPr lang="el-GR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xmlns="" id="{A9CCD5DB-1C10-2F2E-35FB-9718D3CBEDAA}"/>
              </a:ext>
            </a:extLst>
          </p:cNvPr>
          <p:cNvSpPr txBox="1">
            <a:spLocks/>
          </p:cNvSpPr>
          <p:nvPr/>
        </p:nvSpPr>
        <p:spPr>
          <a:xfrm>
            <a:off x="8155229" y="2138229"/>
            <a:ext cx="4299364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Υ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ψηλή Προτεραιότητα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Περαιτ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. Ελέγχου</a:t>
            </a:r>
          </a:p>
        </p:txBody>
      </p:sp>
      <p:sp>
        <p:nvSpPr>
          <p:cNvPr id="13" name="Titel 3">
            <a:extLst>
              <a:ext uri="{FF2B5EF4-FFF2-40B4-BE49-F238E27FC236}">
                <a16:creationId xmlns:a16="http://schemas.microsoft.com/office/drawing/2014/main" xmlns="" id="{4B82CD9D-C4E3-014C-F558-FBAD477E4F99}"/>
              </a:ext>
            </a:extLst>
          </p:cNvPr>
          <p:cNvSpPr txBox="1">
            <a:spLocks/>
          </p:cNvSpPr>
          <p:nvPr/>
        </p:nvSpPr>
        <p:spPr>
          <a:xfrm>
            <a:off x="8369388" y="3409893"/>
            <a:ext cx="2475167" cy="4936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έση Προτεραιότητα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A8F0723-2956-58D7-D4EC-58F251793D0B}"/>
              </a:ext>
            </a:extLst>
          </p:cNvPr>
          <p:cNvSpPr txBox="1"/>
          <p:nvPr/>
        </p:nvSpPr>
        <p:spPr>
          <a:xfrm>
            <a:off x="7121029" y="4713060"/>
            <a:ext cx="11141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≥ 5,5 </a:t>
            </a:r>
            <a:endParaRPr lang="el-GR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el 3">
            <a:extLst>
              <a:ext uri="{FF2B5EF4-FFF2-40B4-BE49-F238E27FC236}">
                <a16:creationId xmlns:a16="http://schemas.microsoft.com/office/drawing/2014/main" xmlns="" id="{47DAD606-7863-61F1-9C37-6CE16CA639AB}"/>
              </a:ext>
            </a:extLst>
          </p:cNvPr>
          <p:cNvSpPr txBox="1">
            <a:spLocks/>
          </p:cNvSpPr>
          <p:nvPr/>
        </p:nvSpPr>
        <p:spPr>
          <a:xfrm>
            <a:off x="8433650" y="4730873"/>
            <a:ext cx="3024781" cy="4448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αμηλή Προτεραιότητα </a:t>
            </a:r>
          </a:p>
          <a:p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Δεξί βέλος 8">
            <a:extLst>
              <a:ext uri="{FF2B5EF4-FFF2-40B4-BE49-F238E27FC236}">
                <a16:creationId xmlns:a16="http://schemas.microsoft.com/office/drawing/2014/main" xmlns="" id="{7072B725-4AF3-9241-FA94-FA3C62F0CB1A}"/>
              </a:ext>
            </a:extLst>
          </p:cNvPr>
          <p:cNvSpPr/>
          <p:nvPr/>
        </p:nvSpPr>
        <p:spPr>
          <a:xfrm>
            <a:off x="8070190" y="3522563"/>
            <a:ext cx="329882" cy="20936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8" name="Δεξί βέλος 8">
            <a:extLst>
              <a:ext uri="{FF2B5EF4-FFF2-40B4-BE49-F238E27FC236}">
                <a16:creationId xmlns:a16="http://schemas.microsoft.com/office/drawing/2014/main" xmlns="" id="{7072B725-4AF3-9241-FA94-FA3C62F0CB1A}"/>
              </a:ext>
            </a:extLst>
          </p:cNvPr>
          <p:cNvSpPr/>
          <p:nvPr/>
        </p:nvSpPr>
        <p:spPr>
          <a:xfrm>
            <a:off x="8083896" y="4802880"/>
            <a:ext cx="329882" cy="20936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28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2"/>
          <p:cNvSpPr>
            <a:spLocks noChangeArrowheads="1"/>
          </p:cNvSpPr>
          <p:nvPr/>
        </p:nvSpPr>
        <p:spPr bwMode="auto">
          <a:xfrm>
            <a:off x="480002" y="106842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>
                <a:latin typeface="Arial" panose="020B0604020202020204" pitchFamily="34" charset="0"/>
                <a:cs typeface="Arial" panose="020B0604020202020204" pitchFamily="34" charset="0"/>
              </a:rPr>
              <a:t>Η Λογική του Ελέγχου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2099252" y="1635257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dirty="0"/>
              <a:t>Βαθμός Ανεπάρκειας: </a:t>
            </a: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1346075" y="2784788"/>
            <a:ext cx="66455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dirty="0"/>
              <a:t>1. Προσδιορισμός Σεισμικής Επιβάρυνσης </a:t>
            </a:r>
          </a:p>
        </p:txBody>
      </p:sp>
      <p:sp>
        <p:nvSpPr>
          <p:cNvPr id="10252" name="Text Box 11"/>
          <p:cNvSpPr txBox="1">
            <a:spLocks noChangeArrowheads="1"/>
          </p:cNvSpPr>
          <p:nvPr/>
        </p:nvSpPr>
        <p:spPr bwMode="auto">
          <a:xfrm>
            <a:off x="1438275" y="3382093"/>
            <a:ext cx="607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dirty="0"/>
              <a:t>2. Προσδιορισμός Βασικής Σεισμικής Αντίστασης  </a:t>
            </a:r>
          </a:p>
        </p:txBody>
      </p:sp>
      <p:sp>
        <p:nvSpPr>
          <p:cNvPr id="10253" name="Text Box 12"/>
          <p:cNvSpPr txBox="1">
            <a:spLocks noChangeArrowheads="1"/>
          </p:cNvSpPr>
          <p:nvPr/>
        </p:nvSpPr>
        <p:spPr bwMode="auto">
          <a:xfrm>
            <a:off x="1428750" y="4079005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/>
              <a:t>3. Προσδιορισμός βαθμού επιρροής πρόσθετων κριτηρίων τρωτότητας έτσι ώστε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457326" y="4653681"/>
            <a:ext cx="921067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l-GR" altLang="el-GR" dirty="0"/>
              <a:t>4. Προσδιορισμός δείκτη ανεπάρκειας </a:t>
            </a:r>
            <a:r>
              <a:rPr lang="el-GR" altLang="el-GR" b="1" dirty="0"/>
              <a:t>λ,</a:t>
            </a:r>
            <a:r>
              <a:rPr lang="el-GR" altLang="el-GR" dirty="0"/>
              <a:t> συνεκτιμώντας τα πρόσθετα κριτήρια  επιρροής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l-GR" altLang="el-GR" dirty="0"/>
              <a:t>   στη τρωτότητα του κτιρίου 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106522" y="2285446"/>
            <a:ext cx="23370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/>
              <a:t>Κτίρια από Ο.Σ. </a:t>
            </a:r>
          </a:p>
        </p:txBody>
      </p:sp>
      <p:sp>
        <p:nvSpPr>
          <p:cNvPr id="26" name="Titel 3">
            <a:extLst>
              <a:ext uri="{FF2B5EF4-FFF2-40B4-BE49-F238E27FC236}">
                <a16:creationId xmlns:a16="http://schemas.microsoft.com/office/drawing/2014/main" xmlns="" id="{EBBE63AF-2293-0E6C-55A4-FC8355586BA0}"/>
              </a:ext>
            </a:extLst>
          </p:cNvPr>
          <p:cNvSpPr txBox="1">
            <a:spLocks/>
          </p:cNvSpPr>
          <p:nvPr/>
        </p:nvSpPr>
        <p:spPr>
          <a:xfrm>
            <a:off x="340170" y="141102"/>
            <a:ext cx="11304629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Δευτεροβάθμιος Προσεισμικός Έλεγχος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27" name="Ευθεία γραμμή σύνδεσης 26"/>
          <p:cNvCxnSpPr/>
          <p:nvPr/>
        </p:nvCxnSpPr>
        <p:spPr>
          <a:xfrm>
            <a:off x="121426" y="738039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Ορθογώνιο 3"/>
              <p:cNvSpPr/>
              <p:nvPr/>
            </p:nvSpPr>
            <p:spPr>
              <a:xfrm>
                <a:off x="4260916" y="5600509"/>
                <a:ext cx="4600280" cy="8556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𝛨</m:t>
                          </m:r>
                        </m:num>
                        <m:den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l-G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𝑟𝑒𝑞</m:t>
                              </m:r>
                              <m:r>
                                <a:rPr lang="el-GR" sz="24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num>
                        <m:den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l-G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𝑟𝑒𝑞</m:t>
                              </m:r>
                              <m:r>
                                <a:rPr lang="el-GR" sz="24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num>
                        <m:den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l-GR" sz="2400" i="0"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𝑅𝑜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916" y="5600509"/>
                <a:ext cx="4600280" cy="855619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8549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895548" y="1216480"/>
            <a:ext cx="3458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dirty="0"/>
              <a:t>Υπολογίζεται από το φάσμα: </a:t>
            </a: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1069145" y="1866081"/>
            <a:ext cx="7914599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dirty="0"/>
              <a:t>όπου,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b="1" dirty="0"/>
              <a:t>Μ</a:t>
            </a:r>
            <a:r>
              <a:rPr lang="en-US" altLang="el-GR" dirty="0"/>
              <a:t>  </a:t>
            </a:r>
            <a:r>
              <a:rPr lang="el-GR" altLang="el-GR" dirty="0"/>
              <a:t> η μάζα του κτιρίου (υπολογιζόμενη από τα κατακόρυφα φορτία </a:t>
            </a:r>
            <a:r>
              <a:rPr lang="en-US" altLang="el-GR" dirty="0"/>
              <a:t>G+0,3Q</a:t>
            </a:r>
            <a:r>
              <a:rPr lang="el-GR" altLang="el-GR" dirty="0"/>
              <a:t>)</a:t>
            </a:r>
            <a:endParaRPr lang="en-US" altLang="el-GR" dirty="0"/>
          </a:p>
          <a:p>
            <a:pPr eaLnBrk="1" hangingPunct="1">
              <a:spcBef>
                <a:spcPct val="50000"/>
              </a:spcBef>
            </a:pPr>
            <a:r>
              <a:rPr lang="en-US" altLang="el-GR" b="1" dirty="0" err="1"/>
              <a:t>S</a:t>
            </a:r>
            <a:r>
              <a:rPr lang="en-US" altLang="el-GR" b="1" baseline="-25000" dirty="0" err="1"/>
              <a:t>d</a:t>
            </a:r>
            <a:r>
              <a:rPr lang="en-US" altLang="el-GR" dirty="0"/>
              <a:t>  </a:t>
            </a:r>
            <a:r>
              <a:rPr lang="el-GR" altLang="el-GR" dirty="0"/>
              <a:t>η φασματική </a:t>
            </a:r>
            <a:r>
              <a:rPr lang="el-GR" altLang="el-GR" dirty="0" err="1"/>
              <a:t>επιτάχνση</a:t>
            </a:r>
            <a:r>
              <a:rPr lang="el-GR" altLang="el-GR" dirty="0"/>
              <a:t> με βάση τον συντελεστή συμπεριφοράς </a:t>
            </a:r>
            <a:r>
              <a:rPr lang="en-US" altLang="el-GR" dirty="0"/>
              <a:t>q</a:t>
            </a:r>
          </a:p>
          <a:p>
            <a:pPr>
              <a:spcBef>
                <a:spcPct val="50000"/>
              </a:spcBef>
            </a:pPr>
            <a:r>
              <a:rPr lang="el-GR" altLang="el-GR" dirty="0"/>
              <a:t>Η </a:t>
            </a:r>
            <a:r>
              <a:rPr lang="el-GR" altLang="el-GR" dirty="0" err="1"/>
              <a:t>ιδιοπερίοδος</a:t>
            </a:r>
            <a:r>
              <a:rPr lang="el-GR" altLang="el-GR" dirty="0"/>
              <a:t> </a:t>
            </a:r>
            <a:r>
              <a:rPr lang="el-GR" altLang="el-GR" b="1" dirty="0"/>
              <a:t>Τ</a:t>
            </a:r>
            <a:r>
              <a:rPr lang="el-GR" altLang="el-GR" dirty="0"/>
              <a:t> λαμβάνεται κατά ΚΑΝ.ΕΠΕ. </a:t>
            </a:r>
            <a:endParaRPr lang="el-GR" dirty="0"/>
          </a:p>
          <a:p>
            <a:pPr eaLnBrk="1" hangingPunct="1">
              <a:spcBef>
                <a:spcPct val="50000"/>
              </a:spcBef>
            </a:pPr>
            <a:endParaRPr lang="el-GR" altLang="el-G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itel 3">
                <a:extLst>
                  <a:ext uri="{FF2B5EF4-FFF2-40B4-BE49-F238E27FC236}">
                    <a16:creationId xmlns:a16="http://schemas.microsoft.com/office/drawing/2014/main" id="{EBBE63AF-2293-0E6C-55A4-FC8355586B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0170" y="360177"/>
                <a:ext cx="11304629" cy="64807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l-GR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Προσδιορισμός Σεισμικής Απαίτησης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32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l-GR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l-GR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𝑟𝑒𝑞</m:t>
                        </m:r>
                        <m:r>
                          <a:rPr lang="el-GR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l-GR" sz="3200" dirty="0"/>
              </a:p>
              <a:p>
                <a:endParaRPr lang="en-GB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6" name="Titel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BBE63AF-2293-0E6C-55A4-FC8355586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70" y="360177"/>
                <a:ext cx="11304629" cy="648072"/>
              </a:xfrm>
              <a:prstGeom prst="rect">
                <a:avLst/>
              </a:prstGeom>
              <a:blipFill>
                <a:blip r:embed="rId2" cstate="print"/>
                <a:stretch>
                  <a:fillRect l="-863" b="-9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Ευθεία γραμμή σύνδεσης 26"/>
          <p:cNvCxnSpPr/>
          <p:nvPr/>
        </p:nvCxnSpPr>
        <p:spPr>
          <a:xfrm>
            <a:off x="166321" y="955008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Ορθογώνιο 1"/>
              <p:cNvSpPr/>
              <p:nvPr/>
            </p:nvSpPr>
            <p:spPr>
              <a:xfrm>
                <a:off x="4260916" y="1226619"/>
                <a:ext cx="3139125" cy="5564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l-GR" sz="2800" i="1">
                              <a:latin typeface="Cambria Math" panose="02040503050406030204" pitchFamily="18" charset="0"/>
                            </a:rPr>
                            <m:t>𝑟𝑒𝑞</m:t>
                          </m:r>
                          <m:r>
                            <a:rPr lang="el-GR" sz="2800" i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l-GR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800" i="1">
                          <a:latin typeface="Cambria Math" panose="02040503050406030204" pitchFamily="18" charset="0"/>
                        </a:rPr>
                        <m:t>𝛭</m:t>
                      </m:r>
                      <m:r>
                        <a:rPr lang="el-GR" sz="2800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l-GR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l-GR" sz="2800" i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l-GR" sz="28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l-GR" sz="2800" i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916" y="1226619"/>
                <a:ext cx="3139125" cy="55643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Ορθογώνιο 2"/>
              <p:cNvSpPr/>
              <p:nvPr/>
            </p:nvSpPr>
            <p:spPr>
              <a:xfrm>
                <a:off x="5830478" y="3039876"/>
                <a:ext cx="1369414" cy="4272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𝛵</m:t>
                      </m:r>
                      <m:r>
                        <a:rPr lang="el-GR" i="0">
                          <a:latin typeface="Cambria Math" panose="02040503050406030204" pitchFamily="18" charset="0"/>
                        </a:rPr>
                        <m:t>=  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   </m:t>
                          </m:r>
                        </m:sub>
                      </m:sSub>
                      <m:sSubSup>
                        <m:sSub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bSup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" name="Ορθογώνιο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478" y="3039876"/>
                <a:ext cx="1369414" cy="42729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Ορθογώνιο 17"/>
              <p:cNvSpPr/>
              <p:nvPr/>
            </p:nvSpPr>
            <p:spPr>
              <a:xfrm>
                <a:off x="7614330" y="3094080"/>
                <a:ext cx="116301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l-GR" i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n-US" dirty="0"/>
                  <a:t>=0,052</a:t>
                </a:r>
                <a:endParaRPr lang="el-GR" dirty="0"/>
              </a:p>
            </p:txBody>
          </p:sp>
        </mc:Choice>
        <mc:Fallback>
          <p:sp>
            <p:nvSpPr>
              <p:cNvPr id="18" name="Ορθογώνιο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330" y="3094080"/>
                <a:ext cx="1163011" cy="369332"/>
              </a:xfrm>
              <a:prstGeom prst="rect">
                <a:avLst/>
              </a:prstGeom>
              <a:blipFill>
                <a:blip r:embed="rId5" cstate="print"/>
                <a:stretch>
                  <a:fillRect t="-10000" r="-3665" b="-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Ορθογώνιο 18"/>
          <p:cNvSpPr/>
          <p:nvPr/>
        </p:nvSpPr>
        <p:spPr>
          <a:xfrm>
            <a:off x="8983744" y="3094080"/>
            <a:ext cx="83227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=0,</a:t>
            </a:r>
            <a:r>
              <a:rPr lang="el-GR" dirty="0"/>
              <a:t>90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646727" y="4136329"/>
            <a:ext cx="86915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dirty="0"/>
              <a:t>Τιμές </a:t>
            </a:r>
            <a:r>
              <a:rPr lang="en-US" altLang="el-GR" b="1" dirty="0"/>
              <a:t>q </a:t>
            </a:r>
            <a:r>
              <a:rPr lang="el-GR" altLang="el-GR" b="1" dirty="0"/>
              <a:t>για στάθμη </a:t>
            </a:r>
            <a:r>
              <a:rPr lang="el-GR" altLang="el-GR" b="1" dirty="0" err="1"/>
              <a:t>επιτελεστικότητας</a:t>
            </a:r>
            <a:r>
              <a:rPr lang="el-GR" altLang="el-GR" b="1" dirty="0"/>
              <a:t> Β (μεγαλύτερες απ’ ότι ο ΚΑΝ.ΕΠΕ.) </a:t>
            </a:r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8372378"/>
              </p:ext>
            </p:extLst>
          </p:nvPr>
        </p:nvGraphicFramePr>
        <p:xfrm>
          <a:off x="1855116" y="4679922"/>
          <a:ext cx="812799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11857064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8726420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4354193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chemeClr val="tx1"/>
                          </a:solidFill>
                        </a:rPr>
                        <a:t>Κανονισμός</a:t>
                      </a:r>
                      <a:r>
                        <a:rPr lang="el-GR" sz="2000" baseline="0" dirty="0">
                          <a:solidFill>
                            <a:schemeClr val="tx1"/>
                          </a:solidFill>
                        </a:rPr>
                        <a:t> μελέτης και κατασκευής 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chemeClr val="tx1"/>
                          </a:solidFill>
                        </a:rPr>
                        <a:t>ΤΟΙΧΟΠΛΗΡΩΣΕΙΣ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16023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chemeClr val="tx1"/>
                          </a:solidFill>
                        </a:rPr>
                        <a:t>ΕΥΜΕΝΕΙΣ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chemeClr val="tx1"/>
                          </a:solidFill>
                        </a:rPr>
                        <a:t>ΔΥΣΜΕΝΕΙΣ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82457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chemeClr val="tx1"/>
                          </a:solidFill>
                        </a:rPr>
                        <a:t>…&lt;1985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chemeClr val="tx1"/>
                          </a:solidFill>
                        </a:rPr>
                        <a:t>2,0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chemeClr val="tx1"/>
                          </a:solidFill>
                        </a:rPr>
                        <a:t>1,5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43244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chemeClr val="tx1"/>
                          </a:solidFill>
                        </a:rPr>
                        <a:t>1985&lt;…&lt;1995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chemeClr val="tx1"/>
                          </a:solidFill>
                        </a:rPr>
                        <a:t>2,5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chemeClr val="tx1"/>
                          </a:solidFill>
                        </a:rPr>
                        <a:t>2,0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3020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chemeClr val="tx1"/>
                          </a:solidFill>
                        </a:rPr>
                        <a:t>…&gt;1995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chemeClr val="tx1"/>
                          </a:solidFill>
                        </a:rPr>
                        <a:t>3,0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chemeClr val="tx1"/>
                          </a:solidFill>
                        </a:rPr>
                        <a:t>2,3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15087253"/>
                  </a:ext>
                </a:extLst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xmlns="" id="{095EA4B0-314A-7A12-733B-D5A2B3CA74F9}"/>
              </a:ext>
            </a:extLst>
          </p:cNvPr>
          <p:cNvSpPr txBox="1">
            <a:spLocks/>
          </p:cNvSpPr>
          <p:nvPr/>
        </p:nvSpPr>
        <p:spPr>
          <a:xfrm>
            <a:off x="349695" y="26802"/>
            <a:ext cx="11304629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Δευτεροβάθμιος Προσεισμικός Έλεγχος – Κτίρια Ο.Σ.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976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414779" y="1016779"/>
            <a:ext cx="59483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/>
              <a:t>Αξιολογούνται μόνο τα κατακόρυφα στοιχεία:</a:t>
            </a: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414779" y="1528192"/>
            <a:ext cx="791459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/>
              <a:t>Η συνολική τέμνουσα αντοχής είναι:</a:t>
            </a:r>
            <a:endParaRPr lang="el-GR" sz="2000" dirty="0"/>
          </a:p>
          <a:p>
            <a:pPr eaLnBrk="1" hangingPunct="1">
              <a:spcBef>
                <a:spcPct val="50000"/>
              </a:spcBef>
            </a:pPr>
            <a:endParaRPr lang="el-GR" altLang="el-GR" sz="20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itel 3">
                <a:extLst>
                  <a:ext uri="{FF2B5EF4-FFF2-40B4-BE49-F238E27FC236}">
                    <a16:creationId xmlns:a16="http://schemas.microsoft.com/office/drawing/2014/main" id="{EBBE63AF-2293-0E6C-55A4-FC8355586B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9074" y="372698"/>
                <a:ext cx="11304629" cy="64807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l-GR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Προσδιορισμός Σεισμικής Αντίστασης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l-GR" sz="2800" dirty="0"/>
              </a:p>
              <a:p>
                <a:endParaRPr lang="en-GB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6" name="Titel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BBE63AF-2293-0E6C-55A4-FC8355586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74" y="372698"/>
                <a:ext cx="11304629" cy="648072"/>
              </a:xfrm>
              <a:prstGeom prst="rect">
                <a:avLst/>
              </a:prstGeom>
              <a:blipFill>
                <a:blip r:embed="rId2" cstate="print"/>
                <a:stretch>
                  <a:fillRect l="-809" t="-75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Ευθεία γραμμή σύνδεσης 26"/>
          <p:cNvCxnSpPr/>
          <p:nvPr/>
        </p:nvCxnSpPr>
        <p:spPr>
          <a:xfrm>
            <a:off x="121426" y="814239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Ορθογώνιο 3"/>
              <p:cNvSpPr/>
              <p:nvPr/>
            </p:nvSpPr>
            <p:spPr>
              <a:xfrm>
                <a:off x="1715784" y="2225875"/>
                <a:ext cx="9247491" cy="837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l-GR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l-GR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l-GR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sz="2000" i="0"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𝑅𝑖</m:t>
                              </m:r>
                            </m:sub>
                            <m:sup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𝜐𝜋𝜊𝜎𝜏</m:t>
                              </m:r>
                              <m:r>
                                <a:rPr lang="el-GR" sz="20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p>
                          </m:sSubSup>
                        </m:e>
                      </m:nary>
                      <m:r>
                        <a:rPr lang="el-GR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l-GR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sz="2000" i="0"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𝑅𝑖</m:t>
                              </m:r>
                            </m:sub>
                            <m:sup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𝜏𝜊𝜄𝜒</m:t>
                              </m:r>
                              <m:r>
                                <a:rPr lang="el-GR" sz="20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p>
                          </m:sSubSup>
                          <m:r>
                            <a:rPr lang="el-GR" sz="2000" i="0">
                              <a:latin typeface="Cambria Math" panose="02040503050406030204" pitchFamily="18" charset="0"/>
                            </a:rPr>
                            <m:t> +</m:t>
                          </m:r>
                          <m:sSub>
                            <m:sSub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l-GR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  <m:t>𝑅𝑖</m:t>
                                  </m:r>
                                </m:sub>
                                <m:sup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  <m:t>𝜅𝜊𝜈𝜏</m:t>
                                  </m:r>
                                  <m:r>
                                    <a:rPr lang="el-GR" sz="2000" i="0">
                                      <a:latin typeface="Cambria Math" panose="02040503050406030204" pitchFamily="18" charset="0"/>
                                    </a:rPr>
                                    <m:t>. </m:t>
                                  </m:r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  <m:t>𝜐𝜋𝜊𝜎𝜏</m:t>
                                  </m:r>
                                  <m:r>
                                    <a:rPr lang="el-GR" sz="2000" i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p>
                              </m:sSubSup>
                              <m:r>
                                <a:rPr lang="el-GR" sz="20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  <m:r>
                        <a:rPr lang="el-GR" sz="2000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𝜏𝜊𝜄𝜒𝜊𝜋𝜆</m:t>
                              </m:r>
                              <m:r>
                                <a:rPr lang="el-GR" sz="20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p>
                          </m:sSubSup>
                          <m:r>
                            <a:rPr lang="el-GR" sz="2000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l-GR" sz="2000" dirty="0"/>
              </a:p>
            </p:txBody>
          </p:sp>
        </mc:Choice>
        <mc:Fallback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784" y="2225875"/>
                <a:ext cx="9247491" cy="837665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4862777"/>
              </p:ext>
            </p:extLst>
          </p:nvPr>
        </p:nvGraphicFramePr>
        <p:xfrm>
          <a:off x="414779" y="4295424"/>
          <a:ext cx="11642104" cy="1708152"/>
        </p:xfrm>
        <a:graphic>
          <a:graphicData uri="http://schemas.openxmlformats.org/drawingml/2006/table">
            <a:tbl>
              <a:tblPr/>
              <a:tblGrid>
                <a:gridCol w="3194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74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α</a:t>
                      </a:r>
                      <a:r>
                        <a:rPr kumimoji="0" lang="el-GR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= 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5      α</a:t>
                      </a:r>
                      <a:r>
                        <a:rPr kumimoji="0" lang="el-GR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= 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7      α</a:t>
                      </a:r>
                      <a:r>
                        <a:rPr kumimoji="0" lang="el-GR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= 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85    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όταν υπάρχουν υποστυλώματα, τοιχώματα  και κοντά υποστυλώματα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α</a:t>
                      </a:r>
                      <a:r>
                        <a:rPr kumimoji="0" lang="el-GR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= 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7      α</a:t>
                      </a:r>
                      <a:r>
                        <a:rPr kumimoji="0" lang="el-GR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= 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85                                    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όταν υπάρχουν υποστυλώματα και τοιχώματα  και δεν υπάρχουν κοντά υποστυλώματα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α</a:t>
                      </a:r>
                      <a:r>
                        <a:rPr kumimoji="0" lang="el-GR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= 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7     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                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α</a:t>
                      </a:r>
                      <a:r>
                        <a:rPr kumimoji="0" lang="el-GR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= 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85                                    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όταν ο φορέας είναι </a:t>
                      </a:r>
                      <a:r>
                        <a:rPr kumimoji="0" lang="el-G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πλαισιακός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χωρίς τοιχώματα  και υπάρχουν κοντά υποστυλώματα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α</a:t>
                      </a:r>
                      <a:r>
                        <a:rPr kumimoji="0" lang="el-GR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= 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                                                     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όταν ο φορέας είναι </a:t>
                      </a:r>
                      <a:r>
                        <a:rPr kumimoji="0" lang="el-G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πλαισιακός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χωρίς την παρουσία τοιχωμάτων ή κοντών υποστυλωμάτων 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14779" y="3784536"/>
            <a:ext cx="5948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dirty="0"/>
              <a:t>Συντελεστές: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xmlns="" id="{7BBCD970-8040-AE22-1743-F4D5E755D91E}"/>
              </a:ext>
            </a:extLst>
          </p:cNvPr>
          <p:cNvSpPr txBox="1">
            <a:spLocks/>
          </p:cNvSpPr>
          <p:nvPr/>
        </p:nvSpPr>
        <p:spPr>
          <a:xfrm>
            <a:off x="299074" y="65168"/>
            <a:ext cx="11304629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Δευτεροβάθμιος Προσεισμικός Έλεγχος – Κτίρια Ο.Σ.</a:t>
            </a:r>
            <a:endParaRPr lang="en-GB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Ορθογώνιο 4"/>
              <p:cNvSpPr/>
              <p:nvPr/>
            </p:nvSpPr>
            <p:spPr>
              <a:xfrm>
                <a:off x="368192" y="6001143"/>
                <a:ext cx="1099467" cy="443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𝜏𝜊𝜄𝜒𝜊𝜋𝜆</m:t>
                          </m:r>
                          <m:r>
                            <a:rPr lang="el-GR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</m:sSubSup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92" y="6001143"/>
                <a:ext cx="1099467" cy="443263"/>
              </a:xfrm>
              <a:prstGeom prst="rect">
                <a:avLst/>
              </a:prstGeom>
              <a:blipFill>
                <a:blip r:embed="rId4" cstate="print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273031" y="5964718"/>
            <a:ext cx="79145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dirty="0"/>
              <a:t>: θα μπορούσε και να αγνοηθεί (απλοποίηση και μικρότερη αξιοπιστία) </a:t>
            </a:r>
          </a:p>
        </p:txBody>
      </p:sp>
    </p:spTree>
    <p:extLst>
      <p:ext uri="{BB962C8B-B14F-4D97-AF65-F5344CB8AC3E}">
        <p14:creationId xmlns:p14="http://schemas.microsoft.com/office/powerpoint/2010/main" xmlns="" val="53084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EBBE63AF-2293-0E6C-55A4-FC835558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2" y="386002"/>
            <a:ext cx="11304629" cy="648072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Δυσμένεια Παλαιών Κτιρίων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743854" y="1340336"/>
            <a:ext cx="10776924" cy="5076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200000"/>
              </a:lnSpc>
              <a:spcBef>
                <a:spcPts val="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Οι μηχανικοί δεν ενδιαφέρονται </a:t>
            </a:r>
            <a:r>
              <a:rPr kumimoji="0" lang="el-GR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πότε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 θα συμβεί ένας ισχυρός σεισμός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. 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342900" lvl="0" indent="-342900" fontAlgn="base">
              <a:lnSpc>
                <a:spcPct val="200000"/>
              </a:lnSpc>
              <a:spcBef>
                <a:spcPts val="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Αύξηση γνώσης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            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νέοι κανονισμοί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            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ασφαλέστερα νέα κτίρια</a:t>
            </a:r>
          </a:p>
          <a:p>
            <a:pPr marL="342900" lvl="0" indent="-342900" fontAlgn="base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sym typeface="Wingdings 3" pitchFamily="18" charset="2"/>
              </a:rPr>
              <a:t>Όμως 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sym typeface="Wingdings 3" pitchFamily="18" charset="2"/>
              </a:rPr>
              <a:t>ποιά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sym typeface="Wingdings 3" pitchFamily="18" charset="2"/>
              </a:rPr>
              <a:t> είναι η κατάσταση με τα παλαιά κτίρια (πριν την εφαρμογή των σύγχρονων αντισεισμικών κανονισμών π.χ. 1995 στην Ελλάδα);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 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  <a:p>
            <a:pPr marL="342900" lvl="0" indent="-342900" fontAlgn="base">
              <a:lnSpc>
                <a:spcPct val="200000"/>
              </a:lnSpc>
              <a:spcBef>
                <a:spcPts val="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Περίπου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70% - 80%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από το υπάρχον δομικό απόθεμα της χώρας μας θα μπορούσε να χαρακτηριστεί ως παλαιό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.  </a:t>
            </a:r>
          </a:p>
        </p:txBody>
      </p:sp>
      <p:sp>
        <p:nvSpPr>
          <p:cNvPr id="8" name="Δεξί βέλος 7"/>
          <p:cNvSpPr/>
          <p:nvPr/>
        </p:nvSpPr>
        <p:spPr>
          <a:xfrm>
            <a:off x="3628157" y="2666081"/>
            <a:ext cx="720080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C00000"/>
              </a:solidFill>
            </a:endParaRPr>
          </a:p>
        </p:txBody>
      </p:sp>
      <p:sp>
        <p:nvSpPr>
          <p:cNvPr id="9" name="Δεξί βέλος 8"/>
          <p:cNvSpPr/>
          <p:nvPr/>
        </p:nvSpPr>
        <p:spPr>
          <a:xfrm>
            <a:off x="7214427" y="2666081"/>
            <a:ext cx="720080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cxnSp>
        <p:nvCxnSpPr>
          <p:cNvPr id="17" name="Ευθεία γραμμή σύνδεσης 16"/>
          <p:cNvCxnSpPr/>
          <p:nvPr/>
        </p:nvCxnSpPr>
        <p:spPr>
          <a:xfrm>
            <a:off x="261257" y="998512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5735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/>
        </p:nvSpPr>
        <p:spPr>
          <a:xfrm>
            <a:off x="421276" y="1061454"/>
            <a:ext cx="157003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Τοίχωμα: </a:t>
            </a:r>
          </a:p>
        </p:txBody>
      </p:sp>
      <p:sp>
        <p:nvSpPr>
          <p:cNvPr id="3" name="Rectangle 11"/>
          <p:cNvSpPr/>
          <p:nvPr/>
        </p:nvSpPr>
        <p:spPr>
          <a:xfrm>
            <a:off x="340170" y="1533645"/>
            <a:ext cx="480686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Λόγος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π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λευρών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l-G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Ελάχιστο μήκος διαβαθμίζεται ανάλογα με το πλήθος των ορόφων του κτιρίου, όπως φαίνεται στον Πίνακα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4068776"/>
              </p:ext>
            </p:extLst>
          </p:nvPr>
        </p:nvGraphicFramePr>
        <p:xfrm>
          <a:off x="923824" y="3150086"/>
          <a:ext cx="9172283" cy="426720"/>
        </p:xfrm>
        <a:graphic>
          <a:graphicData uri="http://schemas.openxmlformats.org/drawingml/2006/table">
            <a:tbl>
              <a:tblPr/>
              <a:tblGrid>
                <a:gridCol w="38621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37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37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37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37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37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37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37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377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115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Πλήθος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ορόφων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≥8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5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Ελάχιστο μήκος τοιχωμάτων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1400" b="1" baseline="-25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US" sz="1400" b="1" baseline="30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l-G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1.30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1.45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1.60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1.75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1.90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2.00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Rectangle 20"/>
          <p:cNvSpPr/>
          <p:nvPr/>
        </p:nvSpPr>
        <p:spPr>
          <a:xfrm>
            <a:off x="5919116" y="1104068"/>
            <a:ext cx="443388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Κοντό υποστύλωμα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Down 4"/>
          <p:cNvSpPr/>
          <p:nvPr/>
        </p:nvSpPr>
        <p:spPr>
          <a:xfrm>
            <a:off x="4408355" y="2529486"/>
            <a:ext cx="203363" cy="50586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Ευθεία γραμμή σύνδεσης 11"/>
          <p:cNvCxnSpPr/>
          <p:nvPr/>
        </p:nvCxnSpPr>
        <p:spPr>
          <a:xfrm>
            <a:off x="121426" y="833289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1"/>
          <p:cNvSpPr/>
          <p:nvPr/>
        </p:nvSpPr>
        <p:spPr>
          <a:xfrm>
            <a:off x="5919116" y="1533645"/>
            <a:ext cx="51762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υποστύλωμα με ℓ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/h≤5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όπου: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ℓ το ελεύθερο ύψος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υποστυλωματος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η διάσταση της διατομής, στη διεύθυνση του σεισμού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0"/>
          <p:cNvSpPr/>
          <p:nvPr/>
        </p:nvSpPr>
        <p:spPr>
          <a:xfrm>
            <a:off x="421276" y="4022860"/>
            <a:ext cx="2779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Παρουσία τοιχωμάτων: </a:t>
            </a:r>
          </a:p>
        </p:txBody>
      </p:sp>
      <p:sp>
        <p:nvSpPr>
          <p:cNvPr id="15" name="Rectangle 10"/>
          <p:cNvSpPr/>
          <p:nvPr/>
        </p:nvSpPr>
        <p:spPr>
          <a:xfrm>
            <a:off x="5992483" y="4022860"/>
            <a:ext cx="4360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Παρουσία κοντών υποστυλωμάτων: </a:t>
            </a:r>
          </a:p>
        </p:txBody>
      </p:sp>
      <p:sp>
        <p:nvSpPr>
          <p:cNvPr id="16" name="Rectangle 11"/>
          <p:cNvSpPr/>
          <p:nvPr/>
        </p:nvSpPr>
        <p:spPr>
          <a:xfrm>
            <a:off x="340170" y="4617630"/>
            <a:ext cx="5777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Όταν ο βαθμός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τοιχωματοποίησης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είναι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&gt;0.10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1"/>
          <p:cNvSpPr/>
          <p:nvPr/>
        </p:nvSpPr>
        <p:spPr>
          <a:xfrm>
            <a:off x="5919116" y="4570952"/>
            <a:ext cx="5777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Όταν ο βαθμός επιβάρυνσης (σύμφωνα με το κριτήριο 9) προκύπτει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l-GR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τελ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&lt;3.00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2476" y="5283099"/>
            <a:ext cx="4190442" cy="11979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1" name="Rectangle 11"/>
          <p:cNvSpPr/>
          <p:nvPr/>
        </p:nvSpPr>
        <p:spPr>
          <a:xfrm>
            <a:off x="2411765" y="5314301"/>
            <a:ext cx="403371" cy="72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Ορθογώνιο 18"/>
              <p:cNvSpPr/>
              <p:nvPr/>
            </p:nvSpPr>
            <p:spPr>
              <a:xfrm>
                <a:off x="532476" y="5384977"/>
                <a:ext cx="1945340" cy="730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l-GR" i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𝜏𝜊𝜄𝜒</m:t>
                              </m:r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p>
                          </m:sSubSup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9" name="Ορθογώνιο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76" y="5384977"/>
                <a:ext cx="1945340" cy="730456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Ορθογώνιο 19"/>
              <p:cNvSpPr/>
              <p:nvPr/>
            </p:nvSpPr>
            <p:spPr>
              <a:xfrm>
                <a:off x="2862270" y="5384977"/>
                <a:ext cx="1562927" cy="7552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𝑅𝑇</m:t>
                          </m:r>
                        </m:sub>
                      </m:sSub>
                      <m:r>
                        <a:rPr lang="el-GR" i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𝜏𝜊𝜄𝜒</m:t>
                              </m:r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/>
                          </m:sSubSup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20" name="Ορθογώνιο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270" y="5384977"/>
                <a:ext cx="1562927" cy="75527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3">
            <a:extLst>
              <a:ext uri="{FF2B5EF4-FFF2-40B4-BE49-F238E27FC236}">
                <a16:creationId xmlns:a16="http://schemas.microsoft.com/office/drawing/2014/main" xmlns="" id="{A96A47EF-ECB7-9716-F30A-D797B2983CD1}"/>
              </a:ext>
            </a:extLst>
          </p:cNvPr>
          <p:cNvSpPr txBox="1">
            <a:spLocks/>
          </p:cNvSpPr>
          <p:nvPr/>
        </p:nvSpPr>
        <p:spPr>
          <a:xfrm>
            <a:off x="349695" y="26802"/>
            <a:ext cx="11304629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Δευτεροβάθμιος Προσεισμικός Έλεγχος – Κτίρια Ο.Σ.</a:t>
            </a:r>
            <a:endParaRPr lang="en-GB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itel 3">
                <a:extLst>
                  <a:ext uri="{FF2B5EF4-FFF2-40B4-BE49-F238E27FC236}">
                    <a16:creationId xmlns:a16="http://schemas.microsoft.com/office/drawing/2014/main" id="{BE04A198-FB5D-1EA2-F3F0-AB297CEEFD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0170" y="331602"/>
                <a:ext cx="11304629" cy="64807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l-GR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Προσδιορισμός Σεισμικής Αντίστασης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l-GR" sz="2800" dirty="0"/>
              </a:p>
              <a:p>
                <a:endParaRPr lang="en-GB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Titel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E04A198-FB5D-1EA2-F3F0-AB297CEEF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70" y="331602"/>
                <a:ext cx="11304629" cy="648072"/>
              </a:xfrm>
              <a:prstGeom prst="rect">
                <a:avLst/>
              </a:prstGeom>
              <a:blipFill>
                <a:blip r:embed="rId4" cstate="print"/>
                <a:stretch>
                  <a:fillRect l="-863" t="-74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93598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12261" y="2767063"/>
            <a:ext cx="1233487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888" indent="-115888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τοίχωμα: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24960" y="3670438"/>
            <a:ext cx="24415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5888" indent="-115888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κοντό υποστύλωμα: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9575" y="4494363"/>
            <a:ext cx="3848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Κάμψη: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</a:t>
            </a:r>
            <a:r>
              <a:rPr lang="el-G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κανοτική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l-G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έμνουσα</a:t>
            </a: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26" name="Rectangle 8"/>
          <p:cNvSpPr>
            <a:spLocks noChangeArrowheads="1"/>
          </p:cNvSpPr>
          <p:nvPr/>
        </p:nvSpPr>
        <p:spPr bwMode="auto">
          <a:xfrm>
            <a:off x="1608376" y="2318086"/>
            <a:ext cx="3281362" cy="3847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15888" indent="-1158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buClr>
                <a:srgbClr val="E46C0A"/>
              </a:buClr>
              <a:buNone/>
              <a:defRPr/>
            </a:pPr>
            <a:endParaRPr lang="en-US" altLang="el-G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rgbClr val="C00000"/>
              </a:buClr>
              <a:buNone/>
              <a:defRPr/>
            </a:pPr>
            <a:r>
              <a:rPr lang="el-GR" alt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l-GR" altLang="el-GR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altLang="el-GR" sz="1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pl</a:t>
            </a:r>
            <a:r>
              <a:rPr lang="en-US" altLang="el-G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=0.5 </a:t>
            </a: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αν </a:t>
            </a:r>
            <a:r>
              <a:rPr lang="en-US" alt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el-GR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Rd,s</a:t>
            </a:r>
            <a:r>
              <a:rPr lang="en-US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&lt;V</a:t>
            </a:r>
            <a:r>
              <a:rPr lang="en-US" altLang="el-G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l-GR" altLang="el-G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και</a:t>
            </a:r>
            <a:endParaRPr lang="en-US" alt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785311" y="2396445"/>
            <a:ext cx="225526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5888" indent="-1158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E46C0A"/>
              </a:buClr>
              <a:buNone/>
            </a:pPr>
            <a:r>
              <a:rPr lang="el-GR" altLang="el-GR" sz="1400" dirty="0" err="1">
                <a:cs typeface="Times New Roman" panose="02020603050405020304" pitchFamily="18" charset="0"/>
              </a:rPr>
              <a:t>μ</a:t>
            </a:r>
            <a:r>
              <a:rPr lang="el-GR" altLang="el-GR" sz="1400" baseline="-25000" dirty="0" err="1">
                <a:cs typeface="Times New Roman" panose="02020603050405020304" pitchFamily="18" charset="0"/>
              </a:rPr>
              <a:t>θ</a:t>
            </a:r>
            <a:r>
              <a:rPr lang="en-US" altLang="el-GR" sz="1400" baseline="30000" dirty="0" err="1">
                <a:cs typeface="Times New Roman" panose="02020603050405020304" pitchFamily="18" charset="0"/>
              </a:rPr>
              <a:t>pl</a:t>
            </a:r>
            <a:r>
              <a:rPr lang="en-US" altLang="el-GR" sz="1400" baseline="30000" dirty="0">
                <a:cs typeface="Times New Roman" panose="02020603050405020304" pitchFamily="18" charset="0"/>
              </a:rPr>
              <a:t> </a:t>
            </a:r>
            <a:r>
              <a:rPr lang="en-US" altLang="el-GR" sz="1400" dirty="0">
                <a:cs typeface="Times New Roman" panose="02020603050405020304" pitchFamily="18" charset="0"/>
              </a:rPr>
              <a:t>=0.5</a:t>
            </a:r>
            <a:r>
              <a:rPr lang="el-GR" altLang="el-GR" sz="1400" dirty="0">
                <a:cs typeface="Times New Roman" panose="02020603050405020304" pitchFamily="18" charset="0"/>
              </a:rPr>
              <a:t>-5.0 </a:t>
            </a:r>
            <a:r>
              <a:rPr lang="en-US" altLang="el-GR" sz="1400" dirty="0">
                <a:cs typeface="Times New Roman" panose="02020603050405020304" pitchFamily="18" charset="0"/>
              </a:rPr>
              <a:t> </a:t>
            </a:r>
            <a:r>
              <a:rPr lang="el-GR" altLang="el-GR" sz="1400" dirty="0">
                <a:cs typeface="Times New Roman" panose="02020603050405020304" pitchFamily="18" charset="0"/>
              </a:rPr>
              <a:t>αν </a:t>
            </a:r>
            <a:r>
              <a:rPr lang="en-US" altLang="el-GR" sz="1800" dirty="0" smtClean="0">
                <a:cs typeface="Times New Roman" panose="02020603050405020304" pitchFamily="18" charset="0"/>
              </a:rPr>
              <a:t>V</a:t>
            </a:r>
            <a:r>
              <a:rPr lang="en-US" altLang="el-GR" sz="1800" baseline="-25000" dirty="0" smtClean="0">
                <a:cs typeface="Times New Roman" panose="02020603050405020304" pitchFamily="18" charset="0"/>
              </a:rPr>
              <a:t>M</a:t>
            </a:r>
            <a:r>
              <a:rPr lang="el-GR" altLang="ja-JP" sz="1800" dirty="0" smtClean="0">
                <a:latin typeface="Arial" panose="020B0604020202020204" pitchFamily="34" charset="0"/>
              </a:rPr>
              <a:t>≥ </a:t>
            </a:r>
            <a:r>
              <a:rPr lang="en-US" altLang="el-GR" sz="1400" dirty="0" err="1" smtClean="0">
                <a:cs typeface="Times New Roman" panose="02020603050405020304" pitchFamily="18" charset="0"/>
              </a:rPr>
              <a:t>V</a:t>
            </a:r>
            <a:r>
              <a:rPr lang="en-US" altLang="el-GR" sz="1400" baseline="-25000" dirty="0" err="1" smtClean="0">
                <a:cs typeface="Times New Roman" panose="02020603050405020304" pitchFamily="18" charset="0"/>
              </a:rPr>
              <a:t>Rd,s</a:t>
            </a:r>
            <a:endParaRPr lang="en-US" altLang="el-GR" sz="1400" dirty="0">
              <a:cs typeface="Times New Roman" panose="02020603050405020304" pitchFamily="18" charset="0"/>
            </a:endParaRPr>
          </a:p>
        </p:txBody>
      </p:sp>
      <p:pic>
        <p:nvPicPr>
          <p:cNvPr id="14346" name="Εικόνα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84" t="33951" r="47674" b="36481"/>
          <a:stretch/>
        </p:blipFill>
        <p:spPr bwMode="auto">
          <a:xfrm>
            <a:off x="4369081" y="4482688"/>
            <a:ext cx="4280727" cy="48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792"/>
          <a:stretch>
            <a:fillRect/>
          </a:stretch>
        </p:blipFill>
        <p:spPr bwMode="auto">
          <a:xfrm>
            <a:off x="1312261" y="3067025"/>
            <a:ext cx="87820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Εικόνα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470"/>
          <a:stretch>
            <a:fillRect/>
          </a:stretch>
        </p:blipFill>
        <p:spPr bwMode="auto">
          <a:xfrm>
            <a:off x="1297561" y="3973101"/>
            <a:ext cx="78994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Εικόνα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69" t="66190" b="7784"/>
          <a:stretch>
            <a:fillRect/>
          </a:stretch>
        </p:blipFill>
        <p:spPr bwMode="auto">
          <a:xfrm>
            <a:off x="1237423" y="5124458"/>
            <a:ext cx="82327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8"/>
          <p:cNvSpPr/>
          <p:nvPr/>
        </p:nvSpPr>
        <p:spPr>
          <a:xfrm>
            <a:off x="435024" y="5136133"/>
            <a:ext cx="802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Τελικά: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38"/>
          <p:cNvSpPr/>
          <p:nvPr/>
        </p:nvSpPr>
        <p:spPr>
          <a:xfrm>
            <a:off x="327136" y="2748819"/>
            <a:ext cx="950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400" u="sng" dirty="0">
                <a:latin typeface="Arial" panose="020B0604020202020204" pitchFamily="34" charset="0"/>
                <a:cs typeface="Arial" panose="020B0604020202020204" pitchFamily="34" charset="0"/>
              </a:rPr>
              <a:t>Επιπλέον</a:t>
            </a:r>
            <a:endParaRPr 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38"/>
          <p:cNvSpPr/>
          <p:nvPr/>
        </p:nvSpPr>
        <p:spPr>
          <a:xfrm>
            <a:off x="340170" y="908966"/>
            <a:ext cx="14414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Διάτμηση: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el 3">
            <a:extLst>
              <a:ext uri="{FF2B5EF4-FFF2-40B4-BE49-F238E27FC236}">
                <a16:creationId xmlns:a16="http://schemas.microsoft.com/office/drawing/2014/main" xmlns="" id="{EBBE63AF-2293-0E6C-55A4-FC8355586BA0}"/>
              </a:ext>
            </a:extLst>
          </p:cNvPr>
          <p:cNvSpPr txBox="1">
            <a:spLocks/>
          </p:cNvSpPr>
          <p:nvPr/>
        </p:nvSpPr>
        <p:spPr>
          <a:xfrm>
            <a:off x="340170" y="350652"/>
            <a:ext cx="11304629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Προσδιορισμός Σεισμικής Αντίστασης Κατακόρυφου Μέλους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="1" baseline="-25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9" name="Ευθεία γραμμή σύνδεσης 18"/>
          <p:cNvCxnSpPr/>
          <p:nvPr/>
        </p:nvCxnSpPr>
        <p:spPr>
          <a:xfrm>
            <a:off x="121426" y="795189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Εικόνα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9347" y="1606900"/>
            <a:ext cx="10058400" cy="775647"/>
          </a:xfrm>
          <a:prstGeom prst="rect">
            <a:avLst/>
          </a:prstGeom>
        </p:spPr>
      </p:pic>
      <p:sp>
        <p:nvSpPr>
          <p:cNvPr id="22" name="Rectangle 11"/>
          <p:cNvSpPr/>
          <p:nvPr/>
        </p:nvSpPr>
        <p:spPr>
          <a:xfrm>
            <a:off x="340170" y="1620798"/>
            <a:ext cx="5777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Βασική σχέση: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40170" y="1274892"/>
            <a:ext cx="5279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Παράρτημα. 7Γ ΚΑΝ.ΕΠΕ.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προαιρετικά)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Rectangle 11"/>
          <p:cNvSpPr/>
          <p:nvPr/>
        </p:nvSpPr>
        <p:spPr>
          <a:xfrm>
            <a:off x="360144" y="2394288"/>
            <a:ext cx="5777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Προτείνεται: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38"/>
          <p:cNvSpPr/>
          <p:nvPr/>
        </p:nvSpPr>
        <p:spPr>
          <a:xfrm>
            <a:off x="985421" y="5638097"/>
            <a:ext cx="10573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Δυνατότητα χωρίς εκτίμηση κατακόρυφων οπλισμών! </a:t>
            </a:r>
            <a:r>
              <a:rPr lang="el-GR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(απλοποίηση και μικρότερη αξιοπιστία)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2318993" y="6063813"/>
            <a:ext cx="550627" cy="215900"/>
          </a:xfrm>
          <a:prstGeom prst="rightArrow">
            <a:avLst>
              <a:gd name="adj1" fmla="val 50000"/>
              <a:gd name="adj2" fmla="val 57353"/>
            </a:avLst>
          </a:prstGeom>
          <a:solidFill>
            <a:srgbClr val="C00000"/>
          </a:solidFill>
          <a:ln w="952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l-GR" sz="20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38"/>
          <p:cNvSpPr/>
          <p:nvPr/>
        </p:nvSpPr>
        <p:spPr>
          <a:xfrm>
            <a:off x="3063635" y="5999648"/>
            <a:ext cx="73914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Αγνοείται το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2318993" y="6429305"/>
            <a:ext cx="550627" cy="215900"/>
          </a:xfrm>
          <a:prstGeom prst="rightArrow">
            <a:avLst>
              <a:gd name="adj1" fmla="val 50000"/>
              <a:gd name="adj2" fmla="val 57353"/>
            </a:avLst>
          </a:prstGeom>
          <a:solidFill>
            <a:srgbClr val="C00000"/>
          </a:solidFill>
          <a:ln w="952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l-GR" sz="20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38"/>
          <p:cNvSpPr/>
          <p:nvPr/>
        </p:nvSpPr>
        <p:spPr>
          <a:xfrm>
            <a:off x="3063635" y="6338202"/>
            <a:ext cx="73914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Δεν γίνεται έλεγχος κάμψης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xmlns="" id="{28327201-EFD3-64C3-137F-9EDB2A21713D}"/>
              </a:ext>
            </a:extLst>
          </p:cNvPr>
          <p:cNvSpPr txBox="1">
            <a:spLocks/>
          </p:cNvSpPr>
          <p:nvPr/>
        </p:nvSpPr>
        <p:spPr>
          <a:xfrm>
            <a:off x="349695" y="26802"/>
            <a:ext cx="11304629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Δευτεροβάθμιος Προσεισμικός Έλεγχος – Κτίρια Ο.Σ.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174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1257" y="388065"/>
            <a:ext cx="9144000" cy="5667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17375E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17375E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15888"/>
            <a:r>
              <a:rPr lang="el-GR" alt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Κριτήρια Σεισμικής Επιβάρυνσης</a:t>
            </a:r>
            <a:endParaRPr lang="en-US" altLang="el-GR" sz="2400" b="1" dirty="0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8"/>
          <p:cNvGraphicFramePr>
            <a:graphicFrameLocks noGrp="1"/>
          </p:cNvGraphicFramePr>
          <p:nvPr/>
        </p:nvGraphicFramePr>
        <p:xfrm>
          <a:off x="1890393" y="1973652"/>
          <a:ext cx="7699294" cy="3675862"/>
        </p:xfrm>
        <a:graphic>
          <a:graphicData uri="http://schemas.openxmlformats.org/drawingml/2006/table">
            <a:tbl>
              <a:tblPr firstRow="1" firstCol="1" bandRow="1"/>
              <a:tblGrid>
                <a:gridCol w="561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9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512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1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14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14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14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2142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189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2379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9139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α/α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Κριτήρια Σεισμικής Επιβάρυνσης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Βαθμός επιβάρυνσης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Συντελ</a:t>
                      </a: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βαρύτητας σ</a:t>
                      </a:r>
                      <a:r>
                        <a:rPr lang="en-US" sz="1200" baseline="-25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n-US" sz="1200" baseline="-25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max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1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Υπερκρίσιμα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Βλάβες Στατικής Ανεπάρκειας 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48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Οξείδωση Οπλισμών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7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Μέγεθος </a:t>
                      </a:r>
                      <a:r>
                        <a:rPr lang="el-GR" sz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Ανηγμμένου</a:t>
                      </a:r>
                      <a:r>
                        <a:rPr lang="el-G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Αξονικού Φορτίου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1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Κανονικότητα Κάτοψης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7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Κατανομή Δυσκαμψίας σε Κάτοψη - Στρέψη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1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Κανονικότητα σε Τομή /Όψη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1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Κατανομή Δυσκαμψίας Καθ’ Ύψος 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1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Κατανομή Μάζας Καθ’ Ύψος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1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Κοντά Υποστυλώματα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1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Κατακόρυφες Ασυνέχειες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1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Διαδρομή και Μεταφορά Δυνάμεων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1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Γειτονικά Κτίρια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1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Κακοτεχνίες, Τραυματισμοί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409700" y="6002450"/>
            <a:ext cx="7200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Υπολογισμός του μειωτικού συντελεστή επιρροής των κριτηρίων : </a:t>
            </a:r>
            <a:endParaRPr lang="en-US" alt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8224" y="1113643"/>
            <a:ext cx="112265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Τα στοιχεία τρωτότητας που επηρεάζουν καθοριστικά τη σεισμική συμπεριφορά ενός κτιρίου συνοψίζονται στα </a:t>
            </a:r>
            <a:r>
              <a:rPr lang="el-GR" alt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13 κριτήρια</a:t>
            </a:r>
            <a:r>
              <a:rPr lang="el-GR" alt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του Πίνακα:</a:t>
            </a:r>
            <a:endParaRPr lang="en-US" alt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261257" y="998512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 Box 2"/>
              <p:cNvSpPr txBox="1">
                <a:spLocks noChangeArrowheads="1"/>
              </p:cNvSpPr>
              <p:nvPr/>
            </p:nvSpPr>
            <p:spPr bwMode="auto">
              <a:xfrm>
                <a:off x="8033659" y="5593511"/>
                <a:ext cx="1898928" cy="1187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6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l-GR" altLang="el-GR" sz="1800" dirty="0">
                    <a:cs typeface="Arial" panose="020B0604020202020204" pitchFamily="34" charset="0"/>
                    <a:sym typeface="Wingdings" panose="05000000000000000000" pitchFamily="2" charset="2"/>
                  </a:rPr>
                  <a:t>   </a:t>
                </a:r>
              </a:p>
              <a:p>
                <a:pPr marL="0" indent="0">
                  <a:spcAft>
                    <a:spcPts val="1200"/>
                  </a:spcAft>
                  <a:buClr>
                    <a:srgbClr val="FF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el-GR" sz="22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  <m:r>
                        <a:rPr lang="el-GR" altLang="el-GR" sz="22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altLang="el-GR" sz="2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l-GR" altLang="el-GR" sz="2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altLang="el-GR" sz="22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el-GR" sz="22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el-GR" sz="22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altLang="el-GR" sz="22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el-GR" sz="22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el-GR" sz="22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l-GR" altLang="el-GR" sz="2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 altLang="el-GR" sz="2200" dirty="0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33659" y="5593511"/>
                <a:ext cx="1898928" cy="118721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0"/>
          <p:cNvSpPr/>
          <p:nvPr/>
        </p:nvSpPr>
        <p:spPr>
          <a:xfrm>
            <a:off x="1808811" y="1641723"/>
            <a:ext cx="7780875" cy="33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1600" b="1" dirty="0">
                <a:solidFill>
                  <a:srgbClr val="C00000"/>
                </a:solidFill>
                <a:latin typeface="Fira Sans"/>
                <a:cs typeface="Times New Roman" panose="02020603050405020304" pitchFamily="18" charset="0"/>
              </a:rPr>
              <a:t>Πίνακας Κριτηρίων</a:t>
            </a:r>
            <a:endParaRPr lang="en-US" altLang="el-GR" sz="1600" b="1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xmlns="" id="{FA3BB0B5-CEFE-085A-4ED0-42FA2994974C}"/>
              </a:ext>
            </a:extLst>
          </p:cNvPr>
          <p:cNvSpPr txBox="1">
            <a:spLocks/>
          </p:cNvSpPr>
          <p:nvPr/>
        </p:nvSpPr>
        <p:spPr>
          <a:xfrm>
            <a:off x="349695" y="26802"/>
            <a:ext cx="11304629" cy="5099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Δευτεροβάθμιος Προσεισμικός Έλεγχος – Κτίρια Ο.Σ.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082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Ορθογώνιο 2"/>
          <p:cNvSpPr>
            <a:spLocks noChangeArrowheads="1"/>
          </p:cNvSpPr>
          <p:nvPr/>
        </p:nvSpPr>
        <p:spPr bwMode="auto">
          <a:xfrm>
            <a:off x="438150" y="1346153"/>
            <a:ext cx="11401916" cy="281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Εάν η μελέτη είναι διαθέσιμη και πληρούνται οι προϋποθέσεις αξιοποίησης δεδομένων (σύμφωνα με το κείμενο), η θλιπτική ανοχή λαμβάνεται σύμφωνα με την μελέτη με άνω όριο αποδοχής </a:t>
            </a:r>
            <a:r>
              <a:rPr lang="en-US" alt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el-GR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l-GR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=18</a:t>
            </a:r>
            <a:r>
              <a:rPr lang="en-US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r>
              <a:rPr lang="el-GR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Για κατηγορία σκυροδέματος </a:t>
            </a:r>
            <a:r>
              <a:rPr lang="en-US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16/20 λαμβάνεται </a:t>
            </a:r>
            <a:r>
              <a:rPr lang="en-US" alt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el-GR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l-GR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=16</a:t>
            </a:r>
            <a:r>
              <a:rPr lang="en-US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r>
              <a:rPr lang="el-GR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ενώ για </a:t>
            </a:r>
            <a:r>
              <a:rPr lang="en-US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20/25 ή υψηλότερη λαμβάνεται </a:t>
            </a:r>
            <a:r>
              <a:rPr lang="en-US" alt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el-GR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l-GR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=18</a:t>
            </a:r>
            <a:r>
              <a:rPr lang="en-US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r>
              <a:rPr lang="el-GR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Για κατηγορίες σκυροδέματος Β160, Β225 και Β300 η υψηλότερη, ως χαρακτηριστική τιμή της θλιπτικής αντοχής λαμβάνεται </a:t>
            </a:r>
            <a:r>
              <a:rPr lang="en-US" alt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el-GR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l-GR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=10</a:t>
            </a:r>
            <a:r>
              <a:rPr lang="en-US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r>
              <a:rPr lang="el-GR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, 15</a:t>
            </a:r>
            <a:r>
              <a:rPr lang="en-US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r>
              <a:rPr lang="el-GR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και 18</a:t>
            </a:r>
            <a:r>
              <a:rPr lang="en-US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r>
              <a:rPr lang="el-GR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αντιστοίχως.</a:t>
            </a:r>
            <a:endParaRPr lang="en-US" alt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l-GR" alt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7" name="Ορθογώνιο 1"/>
          <p:cNvSpPr>
            <a:spLocks noChangeArrowheads="1"/>
          </p:cNvSpPr>
          <p:nvPr/>
        </p:nvSpPr>
        <p:spPr bwMode="auto">
          <a:xfrm>
            <a:off x="342900" y="4350355"/>
            <a:ext cx="11315700" cy="189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600" i="1" dirty="0">
                <a:latin typeface="Arial" panose="020B0604020202020204" pitchFamily="34" charset="0"/>
                <a:cs typeface="Arial" panose="020B0604020202020204" pitchFamily="34" charset="0"/>
              </a:rPr>
              <a:t>Πάντως είτε διατίθεται μελέτη είτε όχι, η αντοχή του σκυροδέματος μπορεί να εκτιμηθεί με έναν από τους παραπάνω τρόπους: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α) Συνδυασμός εμμέσων μεθόδων και λήψης πυρήνων, σύμφωνα με τα προβλεπόμενα στον ΚΑΝ.ΕΠΕ. 2017.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β) Χρήση των «Ερήμην» αντιπροσωπευτικών τιμών, όπως ορίζονται στο Παράρτημα 3.1, του ΚΑΝ.ΕΠΕ. 2017.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γ) Χρήση αξιόπιστων αποτελεσμάτων παλαιότερων ποιοτικών ελέγχων, υπό την προϋπόθεση ότι δεν διαπιστώνονται κακοτεχνίες, φθορές ή βλάβες.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xmlns="" id="{EBBE63AF-2293-0E6C-55A4-FC8355586BA0}"/>
              </a:ext>
            </a:extLst>
          </p:cNvPr>
          <p:cNvSpPr txBox="1">
            <a:spLocks/>
          </p:cNvSpPr>
          <p:nvPr/>
        </p:nvSpPr>
        <p:spPr>
          <a:xfrm>
            <a:off x="340170" y="141102"/>
            <a:ext cx="11304629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Θλιπτική Αντοχή Σκυροδέματος</a:t>
            </a:r>
            <a:endParaRPr lang="el-GR" dirty="0"/>
          </a:p>
          <a:p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121426" y="738039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6472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Ορθογώνιο 1"/>
          <p:cNvSpPr>
            <a:spLocks noChangeArrowheads="1"/>
          </p:cNvSpPr>
          <p:nvPr/>
        </p:nvSpPr>
        <p:spPr bwMode="auto">
          <a:xfrm>
            <a:off x="340170" y="1811341"/>
            <a:ext cx="113157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lnSpc>
                <a:spcPct val="200000"/>
              </a:lnSpc>
              <a:spcBef>
                <a:spcPct val="0"/>
              </a:spcBef>
            </a:pPr>
            <a:r>
              <a:rPr lang="el-GR" alt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Συνυπολογισμός τέμνουσας που αναλαμβάνουν οι </a:t>
            </a:r>
            <a:r>
              <a:rPr lang="el-GR" altLang="el-G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τοιχοπληρώσεις</a:t>
            </a:r>
            <a:r>
              <a:rPr lang="el-GR" alt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lnSpc>
                <a:spcPct val="200000"/>
              </a:lnSpc>
              <a:spcBef>
                <a:spcPct val="0"/>
              </a:spcBef>
            </a:pPr>
            <a:r>
              <a:rPr lang="el-GR" alt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Εκτίμηση </a:t>
            </a:r>
            <a:r>
              <a:rPr lang="el-GR" altLang="el-G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κατακορύφων</a:t>
            </a:r>
            <a:r>
              <a:rPr lang="el-GR" alt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 οπλισμών – Έλεγχος κάμψης</a:t>
            </a:r>
          </a:p>
          <a:p>
            <a:pPr marL="342900" indent="-342900" algn="just">
              <a:lnSpc>
                <a:spcPct val="200000"/>
              </a:lnSpc>
              <a:spcBef>
                <a:spcPct val="0"/>
              </a:spcBef>
            </a:pPr>
            <a:r>
              <a:rPr lang="el-GR" alt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Μέθοδος εκτίμησης αντοχής σκυροδέματος </a:t>
            </a:r>
          </a:p>
          <a:p>
            <a:pPr marL="342900" indent="-342900" algn="just">
              <a:lnSpc>
                <a:spcPct val="200000"/>
              </a:lnSpc>
              <a:spcBef>
                <a:spcPct val="0"/>
              </a:spcBef>
            </a:pPr>
            <a:r>
              <a:rPr lang="el-GR" alt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 algn="just">
              <a:lnSpc>
                <a:spcPct val="200000"/>
              </a:lnSpc>
              <a:spcBef>
                <a:spcPct val="0"/>
              </a:spcBef>
            </a:pPr>
            <a:endParaRPr lang="el-GR" altLang="el-G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xmlns="" id="{EBBE63AF-2293-0E6C-55A4-FC8355586BA0}"/>
              </a:ext>
            </a:extLst>
          </p:cNvPr>
          <p:cNvSpPr txBox="1">
            <a:spLocks/>
          </p:cNvSpPr>
          <p:nvPr/>
        </p:nvSpPr>
        <p:spPr>
          <a:xfrm>
            <a:off x="340170" y="141102"/>
            <a:ext cx="11304629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Επιλογές στην εφαρμογή της Μεθόδου</a:t>
            </a:r>
            <a:endParaRPr lang="el-GR" dirty="0"/>
          </a:p>
          <a:p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121426" y="738039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Ορθογώνιο 7"/>
              <p:cNvSpPr/>
              <p:nvPr/>
            </p:nvSpPr>
            <p:spPr>
              <a:xfrm>
                <a:off x="10621392" y="2115450"/>
                <a:ext cx="1188868" cy="443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𝜏𝜊𝜄𝜒𝜊𝜋𝜆</m:t>
                          </m:r>
                          <m:r>
                            <a:rPr lang="el-GR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</m:sSubSup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1392" y="2115450"/>
                <a:ext cx="1188868" cy="443263"/>
              </a:xfrm>
              <a:prstGeom prst="rect">
                <a:avLst/>
              </a:prstGeom>
              <a:blipFill>
                <a:blip r:embed="rId2" cstate="print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83708" y="1186056"/>
            <a:ext cx="112265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Ο κύριος του έργου επιλέγει προ της ανάθεσης και το ορίζει στην σύμβαση:</a:t>
            </a:r>
            <a:endParaRPr lang="en-US" alt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487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xmlns="" id="{5BAFE2FB-571B-AE15-DC3A-C5FFB4F5ACA3}"/>
              </a:ext>
            </a:extLst>
          </p:cNvPr>
          <p:cNvSpPr txBox="1">
            <a:spLocks/>
          </p:cNvSpPr>
          <p:nvPr/>
        </p:nvSpPr>
        <p:spPr>
          <a:xfrm>
            <a:off x="340170" y="141102"/>
            <a:ext cx="11304629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Κριτήριο 3: Αξονικό Φορτίο</a:t>
            </a:r>
            <a:endParaRPr lang="el-GR" dirty="0"/>
          </a:p>
          <a:p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xmlns="" id="{7E35E591-0E28-A0D6-5DF1-EA18986B4914}"/>
              </a:ext>
            </a:extLst>
          </p:cNvPr>
          <p:cNvCxnSpPr/>
          <p:nvPr/>
        </p:nvCxnSpPr>
        <p:spPr>
          <a:xfrm>
            <a:off x="121426" y="655847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ACC8DE45-305D-965E-A582-2BC768E05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394" y="604477"/>
                <a:ext cx="9471991" cy="7326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l-GR" altLang="el-GR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α) Ελέγχεται το </a:t>
                </a:r>
                <a:r>
                  <a:rPr kumimoji="0" lang="el-GR" altLang="el-GR" sz="2000" b="0" i="0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ανηγμένο</a:t>
                </a:r>
                <a:r>
                  <a:rPr kumimoji="0" lang="el-GR" altLang="el-GR" sz="2000" b="0" i="0" u="sng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αξονικό φορτίο κάθε </a:t>
                </a:r>
                <a:r>
                  <a:rPr kumimoji="0" lang="el-GR" altLang="el-GR" sz="2000" b="0" i="0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κατακόρυφου στοιχείου</a:t>
                </a:r>
                <a:r>
                  <a:rPr kumimoji="0" lang="en-US" altLang="el-GR" sz="2000" b="0" i="0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l-G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lang="el-G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l-G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l-G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l-G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endParaRPr lang="el-G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altLang="el-GR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kumimoji="0" lang="el-GR" altLang="el-G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CC8DE45-305D-965E-A582-2BC768E058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394" y="604477"/>
                <a:ext cx="9471991" cy="732636"/>
              </a:xfrm>
              <a:prstGeom prst="rect">
                <a:avLst/>
              </a:prstGeom>
              <a:blipFill>
                <a:blip r:embed="rId2" cstate="print"/>
                <a:stretch>
                  <a:fillRect l="-644" t="-1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Εικόνα 7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425096BE-0B72-E528-EF30-68B45D0490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53" r="12681" b="6513"/>
          <a:stretch/>
        </p:blipFill>
        <p:spPr>
          <a:xfrm>
            <a:off x="1959251" y="1005654"/>
            <a:ext cx="3678929" cy="26982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97F1BC-29A8-BCF0-112B-EC8D0770A564}"/>
              </a:ext>
            </a:extLst>
          </p:cNvPr>
          <p:cNvSpPr txBox="1"/>
          <p:nvPr/>
        </p:nvSpPr>
        <p:spPr>
          <a:xfrm>
            <a:off x="112394" y="3746840"/>
            <a:ext cx="94719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β) Ελέγχεται το </a:t>
            </a:r>
            <a:r>
              <a:rPr lang="el-GR" sz="2000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μέσο ανηγμένο αξονικό φορτίο </a:t>
            </a:r>
            <a:r>
              <a:rPr lang="el-GR" sz="2000" u="sng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κατακόρυφων στοιχείων</a:t>
            </a:r>
            <a:r>
              <a:rPr lang="el-GR" sz="2000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ισογείου</a:t>
            </a:r>
            <a:endParaRPr lang="el-GR" sz="20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205DA4-3F30-2D4B-3E9E-691942F4FDE5}"/>
                  </a:ext>
                </a:extLst>
              </p:cNvPr>
              <p:cNvSpPr txBox="1"/>
              <p:nvPr/>
            </p:nvSpPr>
            <p:spPr>
              <a:xfrm flipH="1">
                <a:off x="9089500" y="3746840"/>
                <a:ext cx="989772" cy="444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l-G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l-G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</m:sSubSup>
                    </m:oMath>
                  </m:oMathPara>
                </a14:m>
                <a:endParaRPr lang="el-GR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205DA4-3F30-2D4B-3E9E-691942F4F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089500" y="3746840"/>
                <a:ext cx="989772" cy="444032"/>
              </a:xfrm>
              <a:prstGeom prst="rect">
                <a:avLst/>
              </a:prstGeom>
              <a:blipFill>
                <a:blip r:embed="rId4" cstate="print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Εικόνα 13" descr="Εικόνα που περιέχει κείμενο, εσωτερικός χώρο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6BCE2BB1-30D3-02BF-07CA-9630307248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24"/>
          <a:stretch/>
        </p:blipFill>
        <p:spPr>
          <a:xfrm>
            <a:off x="1959251" y="4146950"/>
            <a:ext cx="3525664" cy="25466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7F21CEE-A2B7-7D7F-1068-477E39E2B4BE}"/>
              </a:ext>
            </a:extLst>
          </p:cNvPr>
          <p:cNvSpPr txBox="1"/>
          <p:nvPr/>
        </p:nvSpPr>
        <p:spPr>
          <a:xfrm>
            <a:off x="5562067" y="5985727"/>
            <a:ext cx="66299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Ως τελικός βαθμός του κριτηρίου λαμβάνεται η μικρότερη τιμή που προέκυψε από τα δύο επιμέρους κριτήρια.  </a:t>
            </a:r>
            <a:endParaRPr lang="el-GR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668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xmlns="" id="{AD44AD5A-6C1C-A737-5DB3-4FB32EAA7732}"/>
              </a:ext>
            </a:extLst>
          </p:cNvPr>
          <p:cNvSpPr txBox="1">
            <a:spLocks/>
          </p:cNvSpPr>
          <p:nvPr/>
        </p:nvSpPr>
        <p:spPr>
          <a:xfrm>
            <a:off x="340170" y="141102"/>
            <a:ext cx="11304629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Κριτήριο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Κοντά Υποστυλώματα</a:t>
            </a:r>
            <a:endParaRPr lang="el-GR" dirty="0"/>
          </a:p>
          <a:p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xmlns="" id="{CB21447B-00B8-B4A9-F5E5-0A3006BD0DDB}"/>
              </a:ext>
            </a:extLst>
          </p:cNvPr>
          <p:cNvCxnSpPr/>
          <p:nvPr/>
        </p:nvCxnSpPr>
        <p:spPr>
          <a:xfrm>
            <a:off x="121426" y="655847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Εικόνα 4" descr="Εικόνα που περιέχει τραπέζι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B85C4679-C0A6-5F08-E44B-73E5B92FB2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161" y="710090"/>
            <a:ext cx="5036201" cy="18752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56D6DE-0F99-C984-1565-9FE55B3D83C9}"/>
              </a:ext>
            </a:extLst>
          </p:cNvPr>
          <p:cNvSpPr txBox="1"/>
          <p:nvPr/>
        </p:nvSpPr>
        <p:spPr>
          <a:xfrm>
            <a:off x="268161" y="2607145"/>
            <a:ext cx="7564348" cy="456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Αν n το πλήθος των υποστυλωμάτων στην εξεταζόμενη στάθμη και </a:t>
            </a:r>
            <a:endParaRPr lang="el-GR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" name="Εικόνα 8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D77BB9F0-9A18-90F1-4F87-5F963E974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7553" y="2056782"/>
            <a:ext cx="1948665" cy="1852757"/>
          </a:xfrm>
          <a:prstGeom prst="rect">
            <a:avLst/>
          </a:prstGeom>
        </p:spPr>
      </p:pic>
      <p:pic>
        <p:nvPicPr>
          <p:cNvPr id="11" name="Εικόνα 10" descr="Εικόνα που περιέχει τραπέζι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BAD2C8AF-E8F5-EEEA-B814-169E93F7F4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44" r="6825"/>
          <a:stretch/>
        </p:blipFill>
        <p:spPr>
          <a:xfrm>
            <a:off x="186496" y="3242254"/>
            <a:ext cx="6020116" cy="1161034"/>
          </a:xfrm>
          <a:prstGeom prst="rect">
            <a:avLst/>
          </a:prstGeom>
        </p:spPr>
      </p:pic>
      <p:pic>
        <p:nvPicPr>
          <p:cNvPr id="13" name="Εικόνα 1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776722C4-E4D3-680A-0DE6-9EB4B5D9FA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96"/>
          <a:stretch/>
        </p:blipFill>
        <p:spPr>
          <a:xfrm>
            <a:off x="186496" y="4387850"/>
            <a:ext cx="7395220" cy="232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939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59090"/>
            <a:ext cx="27432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27B1A0-01AA-48AB-9181-C7F24AF353EA}" type="slidenum">
              <a:rPr lang="en-GB" altLang="el-G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l-GR" sz="1200" dirty="0">
              <a:solidFill>
                <a:srgbClr val="898989"/>
              </a:solidFill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15209" y="144096"/>
            <a:ext cx="914400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Κριτήριο 12: Γειτονικά  Κτίρια</a:t>
            </a: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1303770"/>
              </p:ext>
            </p:extLst>
          </p:nvPr>
        </p:nvGraphicFramePr>
        <p:xfrm>
          <a:off x="3062288" y="4215954"/>
          <a:ext cx="5618162" cy="236538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691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47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47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15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80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1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Βα</a:t>
                      </a:r>
                      <a:r>
                        <a:rPr lang="en-US" sz="1200" dirty="0" err="1">
                          <a:effectLst/>
                        </a:rPr>
                        <a:t>θμός</a:t>
                      </a:r>
                      <a:endParaRPr lang="el-G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Κ</a:t>
                      </a:r>
                      <a:r>
                        <a:rPr lang="en-US" sz="1200" dirty="0" err="1">
                          <a:effectLst/>
                        </a:rPr>
                        <a:t>ριτηρίου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Επα</a:t>
                      </a:r>
                      <a:r>
                        <a:rPr lang="en-US" sz="1200" dirty="0" err="1">
                          <a:effectLst/>
                        </a:rPr>
                        <a:t>ρκής</a:t>
                      </a:r>
                      <a:r>
                        <a:rPr lang="en-US" sz="1200" dirty="0">
                          <a:effectLst/>
                        </a:rPr>
                        <a:t> α</a:t>
                      </a:r>
                      <a:r>
                        <a:rPr lang="en-US" sz="1200" dirty="0" err="1">
                          <a:effectLst/>
                        </a:rPr>
                        <a:t>ρμός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Ανισοστ</a:t>
                      </a:r>
                      <a:r>
                        <a:rPr lang="en-US" sz="1200" dirty="0">
                          <a:effectLst/>
                        </a:rPr>
                        <a:t>αθμία γειτονικών πλακών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Μεγάλη διαφορά ύψους γειτονικών κτιρίων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Γωνι</a:t>
                      </a:r>
                      <a:r>
                        <a:rPr lang="en-US" sz="1200" dirty="0">
                          <a:effectLst/>
                        </a:rPr>
                        <a:t>ακό </a:t>
                      </a:r>
                      <a:endParaRPr lang="el-G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κτίριο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4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Βα</a:t>
                      </a:r>
                      <a:r>
                        <a:rPr lang="en-US" sz="1200" dirty="0" err="1">
                          <a:effectLst/>
                        </a:rPr>
                        <a:t>θμός</a:t>
                      </a:r>
                      <a:r>
                        <a:rPr lang="en-US" sz="1200" dirty="0">
                          <a:effectLst/>
                        </a:rPr>
                        <a:t> 1: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ΟΧΙ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ΝΑΙ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ΝΑΙ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ΝΑΙ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4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Βα</a:t>
                      </a:r>
                      <a:r>
                        <a:rPr lang="en-US" sz="1200" dirty="0" err="1">
                          <a:effectLst/>
                        </a:rPr>
                        <a:t>θμός</a:t>
                      </a:r>
                      <a:r>
                        <a:rPr lang="en-US" sz="1200" dirty="0">
                          <a:effectLst/>
                        </a:rPr>
                        <a:t> 2: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ΟΧΙ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l-GR" sz="1200" dirty="0">
                          <a:effectLst/>
                        </a:rPr>
                        <a:t>ΝΑΙ σε ένα από τα δύο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>
                          <a:effectLst/>
                        </a:rPr>
                        <a:t>ΝΑΙ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340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Βα</a:t>
                      </a:r>
                      <a:r>
                        <a:rPr lang="en-US" sz="1200" dirty="0" err="1">
                          <a:effectLst/>
                        </a:rPr>
                        <a:t>θμός</a:t>
                      </a:r>
                      <a:r>
                        <a:rPr lang="en-US" sz="1200" dirty="0">
                          <a:effectLst/>
                        </a:rPr>
                        <a:t> 3: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ΟΧΙ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  <a:tabLst>
                          <a:tab pos="483870" algn="ctr"/>
                          <a:tab pos="871855" algn="l"/>
                        </a:tabLst>
                      </a:pPr>
                      <a:r>
                        <a:rPr lang="en-US" sz="1200" dirty="0">
                          <a:effectLst/>
                        </a:rPr>
                        <a:t>	ΟΧΙ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ΟΧΙ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ΝΑΙ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340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l-GR" sz="1200" dirty="0">
                          <a:effectLst/>
                        </a:rPr>
                        <a:t>ΝΑΙ σε ένα από τα δύο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ΟΧΙ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34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Βα</a:t>
                      </a:r>
                      <a:r>
                        <a:rPr lang="en-US" sz="1200" dirty="0" err="1">
                          <a:effectLst/>
                        </a:rPr>
                        <a:t>θμός</a:t>
                      </a:r>
                      <a:r>
                        <a:rPr lang="en-US" sz="1200" dirty="0">
                          <a:effectLst/>
                        </a:rPr>
                        <a:t> 4: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ΟΧΙ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ΟΧΙ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ΟΧΙ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ΟΧΙ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340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Βα</a:t>
                      </a:r>
                      <a:r>
                        <a:rPr lang="en-US" sz="1200" dirty="0" err="1">
                          <a:effectLst/>
                        </a:rPr>
                        <a:t>θμός</a:t>
                      </a:r>
                      <a:r>
                        <a:rPr lang="en-US" sz="1200" dirty="0">
                          <a:effectLst/>
                        </a:rPr>
                        <a:t> 5: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ΝΑΙ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ΟΧΙ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340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ΝΑΙ*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</a:rPr>
                        <a:t>ΝΑΙ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9513" name="Ορθογώνιο 6"/>
          <p:cNvSpPr>
            <a:spLocks noChangeArrowheads="1"/>
          </p:cNvSpPr>
          <p:nvPr/>
        </p:nvSpPr>
        <p:spPr bwMode="auto">
          <a:xfrm>
            <a:off x="2379663" y="6536878"/>
            <a:ext cx="8572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200">
                <a:latin typeface="Tahoma" panose="020B0604030504040204" pitchFamily="34" charset="0"/>
                <a:cs typeface="Calibri" panose="020F0502020204030204" pitchFamily="34" charset="0"/>
              </a:rPr>
              <a:t>* το απαιτούμενο εύρος επάρκειας αρμών (κατά τα ως άνω προβλεπόμενα) προσαυξημένο κατά 50%. </a:t>
            </a:r>
            <a:endParaRPr lang="el-GR" altLang="el-GR" sz="120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9514" name="Rectangle 59"/>
          <p:cNvSpPr>
            <a:spLocks noChangeArrowheads="1"/>
          </p:cNvSpPr>
          <p:nvPr/>
        </p:nvSpPr>
        <p:spPr bwMode="auto">
          <a:xfrm>
            <a:off x="3775076" y="345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</a:endParaRPr>
          </a:p>
        </p:txBody>
      </p:sp>
      <p:sp>
        <p:nvSpPr>
          <p:cNvPr id="19516" name="Ορθογώνιο 3"/>
          <p:cNvSpPr>
            <a:spLocks noChangeArrowheads="1"/>
          </p:cNvSpPr>
          <p:nvPr/>
        </p:nvSpPr>
        <p:spPr bwMode="auto">
          <a:xfrm>
            <a:off x="1524001" y="2801152"/>
            <a:ext cx="5046446" cy="3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l-GR" altLang="el-G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Επαρκής αρμός: 4</a:t>
            </a:r>
            <a:r>
              <a:rPr lang="en-US" altLang="el-G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cm, 8cm, 10cm </a:t>
            </a:r>
            <a:r>
              <a:rPr lang="el-GR" altLang="el-G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κατά περίπτωση (ΕΑΚ)</a:t>
            </a:r>
          </a:p>
        </p:txBody>
      </p:sp>
      <p:sp>
        <p:nvSpPr>
          <p:cNvPr id="19517" name="Ορθογώνιο 5"/>
          <p:cNvSpPr>
            <a:spLocks noChangeArrowheads="1"/>
          </p:cNvSpPr>
          <p:nvPr/>
        </p:nvSpPr>
        <p:spPr bwMode="auto">
          <a:xfrm>
            <a:off x="2985156" y="3822929"/>
            <a:ext cx="2274982" cy="3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l-G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Βα</a:t>
            </a:r>
            <a:r>
              <a:rPr lang="en-US" altLang="el-GR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θμονόμηση</a:t>
            </a:r>
            <a:r>
              <a:rPr lang="en-US" altLang="el-G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l-GR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κριτηρίου</a:t>
            </a:r>
            <a:endParaRPr lang="el-GR" altLang="el-GR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518" name="Ορθογώνιο 9"/>
          <p:cNvSpPr>
            <a:spLocks noChangeArrowheads="1"/>
          </p:cNvSpPr>
          <p:nvPr/>
        </p:nvSpPr>
        <p:spPr bwMode="auto">
          <a:xfrm>
            <a:off x="6984140" y="1309241"/>
            <a:ext cx="80182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l-GR" altLang="el-GR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n-US" altLang="el-GR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h&gt;h</a:t>
            </a:r>
            <a:r>
              <a:rPr lang="en-US" altLang="el-GR" sz="1800" b="1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l-GR" altLang="el-GR" sz="1800" b="1" baseline="-25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519" name="Ορθογώνιο 10"/>
          <p:cNvSpPr>
            <a:spLocks noChangeArrowheads="1"/>
          </p:cNvSpPr>
          <p:nvPr/>
        </p:nvSpPr>
        <p:spPr bwMode="auto">
          <a:xfrm>
            <a:off x="415209" y="792679"/>
            <a:ext cx="4778744" cy="45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l-GR" altLang="el-GR" sz="18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Ανισοσταθμία</a:t>
            </a:r>
            <a:r>
              <a:rPr lang="el-GR" altLang="el-GR" sz="1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πλακών γειτονικών κτιρίων</a:t>
            </a:r>
          </a:p>
        </p:txBody>
      </p:sp>
      <p:sp>
        <p:nvSpPr>
          <p:cNvPr id="19520" name="Ορθογώνιο 6"/>
          <p:cNvSpPr>
            <a:spLocks noChangeArrowheads="1"/>
          </p:cNvSpPr>
          <p:nvPr/>
        </p:nvSpPr>
        <p:spPr bwMode="auto">
          <a:xfrm>
            <a:off x="1514476" y="3182575"/>
            <a:ext cx="104291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l-GR" altLang="el-G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Μεγάλη διαφορά ύψους γειτονικών κτιρίων : μεγαλύτερη από 2 ορόφους ή μεγαλύτερη από 50% του υψηλότερου κτιρίου </a:t>
            </a:r>
          </a:p>
        </p:txBody>
      </p:sp>
      <p:sp>
        <p:nvSpPr>
          <p:cNvPr id="19521" name="Ορθογώνιο 7"/>
          <p:cNvSpPr>
            <a:spLocks noChangeArrowheads="1"/>
          </p:cNvSpPr>
          <p:nvPr/>
        </p:nvSpPr>
        <p:spPr bwMode="auto">
          <a:xfrm>
            <a:off x="1524001" y="3407431"/>
            <a:ext cx="85629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Γωνιακό κτίριο: ακραίο ή γωνιακό κτίριο που αποτελεί μέρος συνεχούς κτιριακού συστήματος</a:t>
            </a:r>
          </a:p>
        </p:txBody>
      </p:sp>
      <p:cxnSp>
        <p:nvCxnSpPr>
          <p:cNvPr id="2" name="Ευθεία γραμμή σύνδεσης 1">
            <a:extLst>
              <a:ext uri="{FF2B5EF4-FFF2-40B4-BE49-F238E27FC236}">
                <a16:creationId xmlns:a16="http://schemas.microsoft.com/office/drawing/2014/main" xmlns="" id="{BFE7EB05-A65C-27AD-E147-139CD9F8C8D5}"/>
              </a:ext>
            </a:extLst>
          </p:cNvPr>
          <p:cNvCxnSpPr/>
          <p:nvPr/>
        </p:nvCxnSpPr>
        <p:spPr>
          <a:xfrm>
            <a:off x="125048" y="530225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31876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286834" y="1261842"/>
            <a:ext cx="9144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defRPr/>
            </a:pPr>
            <a:r>
              <a:rPr lang="el-GR" sz="2800" dirty="0">
                <a:solidFill>
                  <a:srgbClr val="C00000"/>
                </a:solidFill>
              </a:rPr>
              <a:t>Η Λογική του Ελέγχου</a:t>
            </a:r>
          </a:p>
        </p:txBody>
      </p:sp>
      <p:sp>
        <p:nvSpPr>
          <p:cNvPr id="1035" name="Text Box 29"/>
          <p:cNvSpPr txBox="1">
            <a:spLocks noChangeArrowheads="1"/>
          </p:cNvSpPr>
          <p:nvPr/>
        </p:nvSpPr>
        <p:spPr bwMode="auto">
          <a:xfrm>
            <a:off x="2963359" y="3616697"/>
            <a:ext cx="5143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= Σεισμική αντίσταση </a:t>
            </a:r>
          </a:p>
        </p:txBody>
      </p:sp>
      <p:sp>
        <p:nvSpPr>
          <p:cNvPr id="1036" name="Text Box 30"/>
          <p:cNvSpPr txBox="1">
            <a:spLocks noChangeArrowheads="1"/>
          </p:cNvSpPr>
          <p:nvPr/>
        </p:nvSpPr>
        <p:spPr bwMode="auto">
          <a:xfrm>
            <a:off x="2963359" y="3234165"/>
            <a:ext cx="5143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Η = Σεισμική επιβάρυνση </a:t>
            </a:r>
          </a:p>
        </p:txBody>
      </p:sp>
      <p:sp>
        <p:nvSpPr>
          <p:cNvPr id="18" name="Titel 3">
            <a:extLst>
              <a:ext uri="{FF2B5EF4-FFF2-40B4-BE49-F238E27FC236}">
                <a16:creationId xmlns:a16="http://schemas.microsoft.com/office/drawing/2014/main" xmlns="" id="{EBBE63AF-2293-0E6C-55A4-FC8355586BA0}"/>
              </a:ext>
            </a:extLst>
          </p:cNvPr>
          <p:cNvSpPr txBox="1">
            <a:spLocks/>
          </p:cNvSpPr>
          <p:nvPr/>
        </p:nvSpPr>
        <p:spPr>
          <a:xfrm>
            <a:off x="198768" y="13117"/>
            <a:ext cx="11304629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Δευτεροβάθμιος Προσεισμικός Έλεγχος - Κτίρια από Φέρουσα Τοιχοποιία  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el-G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Ευθεία γραμμή σύνδεσης 20"/>
          <p:cNvCxnSpPr/>
          <p:nvPr/>
        </p:nvCxnSpPr>
        <p:spPr>
          <a:xfrm>
            <a:off x="121426" y="738039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DF9B-9F1E-4A0F-A33B-B3B6A3094F16}" type="slidenum">
              <a:rPr lang="el-GR" altLang="el-GR" smtClean="0"/>
              <a:pPr/>
              <a:t>28</a:t>
            </a:fld>
            <a:endParaRPr lang="el-GR" altLang="el-GR"/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65700DB0-68E3-AA74-D689-A18478CA7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8584" y="2185481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dirty="0"/>
              <a:t>Βαθμός Ανεπάρκειας: </a:t>
            </a:r>
          </a:p>
        </p:txBody>
      </p:sp>
    </p:spTree>
    <p:extLst>
      <p:ext uri="{BB962C8B-B14F-4D97-AF65-F5344CB8AC3E}">
        <p14:creationId xmlns:p14="http://schemas.microsoft.com/office/powerpoint/2010/main" xmlns="" val="2370774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3285332" y="1095673"/>
            <a:ext cx="5557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l-GR" altLang="el-GR" sz="2400" b="1" dirty="0">
                <a:solidFill>
                  <a:srgbClr val="C00000"/>
                </a:solidFill>
              </a:rPr>
              <a:t>Η</a:t>
            </a:r>
            <a:r>
              <a:rPr lang="el-GR" altLang="el-GR" sz="2400" b="1" baseline="-25000" dirty="0">
                <a:solidFill>
                  <a:srgbClr val="C00000"/>
                </a:solidFill>
              </a:rPr>
              <a:t>1</a:t>
            </a:r>
            <a:r>
              <a:rPr lang="el-GR" altLang="el-GR" sz="2400" b="1" dirty="0">
                <a:solidFill>
                  <a:srgbClr val="C00000"/>
                </a:solidFill>
              </a:rPr>
              <a:t> = Δείκτης Σεισμικής Δράσης</a:t>
            </a:r>
          </a:p>
        </p:txBody>
      </p:sp>
      <p:pic>
        <p:nvPicPr>
          <p:cNvPr id="2056" name="Picture 2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69" t="53003" r="23906" b="17316"/>
          <a:stretch>
            <a:fillRect/>
          </a:stretch>
        </p:blipFill>
        <p:spPr bwMode="auto">
          <a:xfrm>
            <a:off x="1649414" y="1684339"/>
            <a:ext cx="8829675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52"/>
          <p:cNvSpPr txBox="1">
            <a:spLocks noChangeArrowheads="1"/>
          </p:cNvSpPr>
          <p:nvPr/>
        </p:nvSpPr>
        <p:spPr bwMode="auto">
          <a:xfrm>
            <a:off x="1795464" y="5259389"/>
            <a:ext cx="5113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altLang="el-GR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altLang="el-GR" dirty="0" err="1">
                <a:latin typeface="Arial" panose="020B0604020202020204" pitchFamily="34" charset="0"/>
                <a:cs typeface="Arial" panose="020B0604020202020204" pitchFamily="34" charset="0"/>
              </a:rPr>
              <a:t>Διαζωματική</a:t>
            </a:r>
            <a:r>
              <a:rPr lang="el-GR" altLang="el-GR" dirty="0">
                <a:latin typeface="Arial" panose="020B0604020202020204" pitchFamily="34" charset="0"/>
                <a:cs typeface="Arial" panose="020B0604020202020204" pitchFamily="34" charset="0"/>
              </a:rPr>
              <a:t> τοιχοποιία κατά ΕΚ6:       </a:t>
            </a:r>
          </a:p>
        </p:txBody>
      </p:sp>
      <p:sp>
        <p:nvSpPr>
          <p:cNvPr id="2058" name="Text Box 52"/>
          <p:cNvSpPr txBox="1">
            <a:spLocks noChangeArrowheads="1"/>
          </p:cNvSpPr>
          <p:nvPr/>
        </p:nvSpPr>
        <p:spPr bwMode="auto">
          <a:xfrm>
            <a:off x="1817689" y="5716588"/>
            <a:ext cx="5113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altLang="el-GR" dirty="0">
                <a:latin typeface="Arial" panose="020B0604020202020204" pitchFamily="34" charset="0"/>
                <a:cs typeface="Arial" panose="020B0604020202020204" pitchFamily="34" charset="0"/>
              </a:rPr>
              <a:t>  Οπλισμένη τοιχοποιία:       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xmlns="" id="{EBBE63AF-2293-0E6C-55A4-FC8355586BA0}"/>
              </a:ext>
            </a:extLst>
          </p:cNvPr>
          <p:cNvSpPr txBox="1">
            <a:spLocks/>
          </p:cNvSpPr>
          <p:nvPr/>
        </p:nvSpPr>
        <p:spPr>
          <a:xfrm>
            <a:off x="266802" y="538400"/>
            <a:ext cx="11304629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Εκτίμηση Σεισμικής Επιβάρυνσης (Η)</a:t>
            </a:r>
            <a:endParaRPr lang="el-GR" dirty="0"/>
          </a:p>
          <a:p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2" name="Ευθεία γραμμή σύνδεσης 11"/>
          <p:cNvCxnSpPr/>
          <p:nvPr/>
        </p:nvCxnSpPr>
        <p:spPr>
          <a:xfrm>
            <a:off x="121426" y="919014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DF9B-9F1E-4A0F-A33B-B3B6A3094F16}" type="slidenum">
              <a:rPr lang="el-GR" altLang="el-GR" smtClean="0"/>
              <a:pPr/>
              <a:t>29</a:t>
            </a:fld>
            <a:endParaRPr lang="el-GR" altLang="el-GR"/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xmlns="" id="{DC251757-C218-584F-1BCC-95619C8AEC96}"/>
              </a:ext>
            </a:extLst>
          </p:cNvPr>
          <p:cNvSpPr txBox="1">
            <a:spLocks/>
          </p:cNvSpPr>
          <p:nvPr/>
        </p:nvSpPr>
        <p:spPr>
          <a:xfrm>
            <a:off x="266801" y="-25921"/>
            <a:ext cx="11304629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Δευτεροβάθμιος Προσεισμικός Έλεγχος - Κτίρια από Φέρουσα Τοιχοποιία  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el-G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71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>
            <a:extLst>
              <a:ext uri="{FF2B5EF4-FFF2-40B4-BE49-F238E27FC236}">
                <a16:creationId xmlns:a16="http://schemas.microsoft.com/office/drawing/2014/main" xmlns="" id="{085E28DD-A203-1EEE-09D6-D8C048478580}"/>
              </a:ext>
            </a:extLst>
          </p:cNvPr>
          <p:cNvSpPr txBox="1">
            <a:spLocks/>
          </p:cNvSpPr>
          <p:nvPr/>
        </p:nvSpPr>
        <p:spPr>
          <a:xfrm>
            <a:off x="257521" y="1016751"/>
            <a:ext cx="11527110" cy="1903070"/>
          </a:xfrm>
          <a:prstGeom prst="rect">
            <a:avLst/>
          </a:prstGeom>
        </p:spPr>
        <p:txBody>
          <a:bodyPr/>
          <a:lstStyle>
            <a:lvl1pPr marL="179384" indent="-179384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1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179384" indent="-177796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1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 marL="538149" indent="-187321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1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 marL="717533" indent="-173034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1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 marL="908028" indent="-188909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1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  <a:lvl6pPr marL="1365217" indent="-188909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05" indent="-188909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594" indent="-188909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782" indent="-188909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altLang="el-GR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l-GR" altLang="el-GR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α) Προσδιορισμός των εντατικών μεγεθών με απλοποιητικές παραδοχές</a:t>
            </a:r>
            <a:r>
              <a:rPr lang="en-US" altLang="el-GR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altLang="el-GR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</a:t>
            </a:r>
            <a:r>
              <a:rPr lang="el-GR" altLang="el-GR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Η/Υ δεν ήταν σε χρήση,  απουσία χωρικής ανάλυσης,  δισδιάστατη πλαισιακή ανάλυση</a:t>
            </a:r>
            <a:r>
              <a:rPr lang="en-US" altLang="el-GR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altLang="el-GR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σπανίως,</a:t>
            </a:r>
            <a:endParaRPr lang="en-US" altLang="el-GR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l-GR" altLang="el-GR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δοκοί και υποστυλώματα συχνά ως μεμονωμένα δομικά στοιχεία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l-GR" altLang="el-GR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el-GR" altLang="el-GR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(β) Διαστασιολόγηση με διαδικασίες που σήμερα έχουν αναθεωρηθεί</a:t>
            </a:r>
            <a:endParaRPr lang="en-US" altLang="el-GR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l-GR" altLang="el-GR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(γ) Μόρφωση φορέα χωρίς τις σύγχρονες αντισεισμικές αντιλήψεις</a:t>
            </a:r>
            <a:endParaRPr lang="en-US" altLang="el-GR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l-GR" altLang="el-GR" sz="1800" dirty="0">
                <a:solidFill>
                  <a:srgbClr val="000000"/>
                </a:solidFill>
                <a:latin typeface="Arial"/>
              </a:rPr>
              <a:t>Πλαστιμότητα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l-GR" altLang="el-GR" sz="1800" dirty="0">
                <a:solidFill>
                  <a:srgbClr val="000000"/>
                </a:solidFill>
                <a:latin typeface="Arial"/>
              </a:rPr>
              <a:t>Ικανοτικός σχεδιασμός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l-GR" altLang="el-GR" sz="1800" dirty="0">
                <a:solidFill>
                  <a:srgbClr val="000000"/>
                </a:solidFill>
                <a:latin typeface="Arial"/>
              </a:rPr>
              <a:t>Ανεπαρκείς κατασκευαστικές διατάξεις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l-GR" altLang="el-GR" sz="1000" dirty="0">
              <a:solidFill>
                <a:srgbClr val="000000"/>
              </a:solidFill>
              <a:latin typeface="Arial"/>
            </a:endParaRPr>
          </a:p>
          <a:p>
            <a:pPr marL="0" indent="0">
              <a:spcAft>
                <a:spcPts val="1200"/>
              </a:spcAft>
              <a:buClr>
                <a:srgbClr val="FF0000"/>
              </a:buClr>
            </a:pPr>
            <a:r>
              <a:rPr lang="el-GR" altLang="el-GR" sz="1800" dirty="0">
                <a:solidFill>
                  <a:srgbClr val="000000"/>
                </a:solidFill>
                <a:latin typeface="Arial"/>
              </a:rPr>
              <a:t>(δ) Συχνά σχεδιασμός για σεισμικές δράσεις </a:t>
            </a:r>
            <a:r>
              <a:rPr lang="el-GR" altLang="el-GR" sz="180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μικρότερες</a:t>
            </a:r>
            <a:r>
              <a:rPr lang="el-GR" altLang="el-GR" sz="180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 των αντιστοίχων για νέα κτίρια</a:t>
            </a:r>
          </a:p>
          <a:p>
            <a:pPr marL="0" indent="0">
              <a:spcAft>
                <a:spcPts val="1200"/>
              </a:spcAft>
              <a:buClr>
                <a:srgbClr val="FF0000"/>
              </a:buClr>
            </a:pPr>
            <a:endParaRPr lang="en-US" altLang="el-GR" dirty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Clr>
                <a:srgbClr val="FF0000"/>
              </a:buClr>
            </a:pPr>
            <a:r>
              <a:rPr lang="el-GR" altLang="el-GR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 </a:t>
            </a:r>
            <a:endParaRPr lang="en-US" altLang="el-GR" dirty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l-GR" altLang="el-GR" dirty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 Box 2"/>
              <p:cNvSpPr txBox="1">
                <a:spLocks noChangeArrowheads="1"/>
              </p:cNvSpPr>
              <p:nvPr/>
            </p:nvSpPr>
            <p:spPr bwMode="auto">
              <a:xfrm>
                <a:off x="273418" y="4099013"/>
                <a:ext cx="9144000" cy="1047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>
                    <a:srgbClr val="C00000"/>
                  </a:buClr>
                </a:pPr>
                <a:r>
                  <a:rPr lang="el-GR" altLang="el-GR" sz="1800" dirty="0">
                    <a:solidFill>
                      <a:srgbClr val="000000"/>
                    </a:solidFill>
                    <a:latin typeface="Arial"/>
                    <a:sym typeface="Wingdings" panose="05000000000000000000" pitchFamily="2" charset="2"/>
                  </a:rPr>
                  <a:t>Παλαιά κτίρια (προ 1984): </a:t>
                </a:r>
                <a14:m>
                  <m:oMath xmlns:m="http://schemas.openxmlformats.org/officeDocument/2006/math">
                    <m:r>
                      <a:rPr lang="el-GR" altLang="el-G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1.75</m:t>
                    </m:r>
                    <m:r>
                      <a:rPr lang="en-US" altLang="el-G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l-GR" altLang="el-G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𝜀</m:t>
                    </m:r>
                  </m:oMath>
                </a14:m>
                <a:r>
                  <a:rPr lang="el-GR" altLang="el-GR" sz="1800" dirty="0">
                    <a:solidFill>
                      <a:srgbClr val="000000"/>
                    </a:solidFill>
                    <a:latin typeface="Arial"/>
                    <a:sym typeface="Wingdings" panose="05000000000000000000" pitchFamily="2" charset="2"/>
                  </a:rPr>
                  <a:t>         π.χ. </a:t>
                </a:r>
                <a14:m>
                  <m:oMath xmlns:m="http://schemas.openxmlformats.org/officeDocument/2006/math">
                    <m:r>
                      <a:rPr lang="el-GR" altLang="el-G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1.75</m:t>
                    </m:r>
                    <m:r>
                      <a:rPr lang="en-US" altLang="el-G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l-GR" altLang="el-G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0.08=0,14</m:t>
                    </m:r>
                    <m:r>
                      <a:rPr lang="en-US" altLang="el-G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𝑔</m:t>
                    </m:r>
                  </m:oMath>
                </a14:m>
                <a:endParaRPr lang="el-GR" altLang="el-GR" sz="1800" dirty="0">
                  <a:solidFill>
                    <a:srgbClr val="000000"/>
                  </a:solidFill>
                  <a:latin typeface="Arial"/>
                  <a:sym typeface="Wingdings" panose="05000000000000000000" pitchFamily="2" charset="2"/>
                </a:endParaRPr>
              </a:p>
              <a:p>
                <a:pPr>
                  <a:spcAft>
                    <a:spcPts val="1200"/>
                  </a:spcAft>
                  <a:buClr>
                    <a:srgbClr val="C00000"/>
                  </a:buClr>
                </a:pPr>
                <a:r>
                  <a:rPr lang="el-GR" altLang="el-GR" sz="1800" dirty="0">
                    <a:solidFill>
                      <a:srgbClr val="000000"/>
                    </a:solidFill>
                    <a:latin typeface="Arial"/>
                    <a:sym typeface="Wingdings" panose="05000000000000000000" pitchFamily="2" charset="2"/>
                  </a:rPr>
                  <a:t>Νέα κτίρια (μετά 1995):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l-GR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α</m:t>
                    </m:r>
                    <m:r>
                      <a:rPr lang="en-US" altLang="el-G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l-GR" altLang="el-G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2.5/</m:t>
                    </m:r>
                    <m:r>
                      <a:rPr lang="en-US" altLang="el-G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l-GR" altLang="el-GR" sz="1800" dirty="0">
                    <a:solidFill>
                      <a:srgbClr val="000000"/>
                    </a:solidFill>
                    <a:latin typeface="Arial"/>
                    <a:sym typeface="Wingdings" panose="05000000000000000000" pitchFamily="2" charset="2"/>
                  </a:rPr>
                  <a:t>         </a:t>
                </a:r>
                <a:r>
                  <a:rPr lang="en-US" altLang="el-GR" sz="1800" dirty="0">
                    <a:solidFill>
                      <a:srgbClr val="000000"/>
                    </a:solidFill>
                    <a:latin typeface="Arial"/>
                    <a:sym typeface="Wingdings" panose="05000000000000000000" pitchFamily="2" charset="2"/>
                  </a:rPr>
                  <a:t>  </a:t>
                </a:r>
                <a:r>
                  <a:rPr lang="el-GR" altLang="el-GR" sz="1800" dirty="0">
                    <a:solidFill>
                      <a:srgbClr val="000000"/>
                    </a:solidFill>
                    <a:latin typeface="Arial"/>
                    <a:sym typeface="Wingdings" panose="05000000000000000000" pitchFamily="2" charset="2"/>
                  </a:rPr>
                  <a:t>π.χ. </a:t>
                </a:r>
                <a14:m>
                  <m:oMath xmlns:m="http://schemas.openxmlformats.org/officeDocument/2006/math">
                    <m:r>
                      <a:rPr lang="en-US" altLang="el-GR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0.24</m:t>
                    </m:r>
                    <m:r>
                      <a:rPr lang="en-US" altLang="el-G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altLang="el-G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2.5/3.5=0,17</m:t>
                    </m:r>
                    <m:r>
                      <a:rPr lang="en-US" altLang="el-GR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𝑔</m:t>
                    </m:r>
                  </m:oMath>
                </a14:m>
                <a:endParaRPr lang="en-US" altLang="el-GR" sz="1800" dirty="0">
                  <a:solidFill>
                    <a:srgbClr val="000000"/>
                  </a:solidFill>
                  <a:latin typeface="Arial"/>
                  <a:sym typeface="Wingdings" panose="05000000000000000000" pitchFamily="2" charset="2"/>
                </a:endParaRPr>
              </a:p>
              <a:p>
                <a:pPr>
                  <a:lnSpc>
                    <a:spcPct val="60000"/>
                  </a:lnSpc>
                  <a:spcBef>
                    <a:spcPct val="50000"/>
                  </a:spcBef>
                  <a:buNone/>
                </a:pPr>
                <a:endParaRPr lang="en-GB" altLang="el-GR" sz="2000" dirty="0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418" y="4099013"/>
                <a:ext cx="9144000" cy="1047952"/>
              </a:xfrm>
              <a:prstGeom prst="rect">
                <a:avLst/>
              </a:prstGeom>
              <a:blipFill>
                <a:blip r:embed="rId2" cstate="print"/>
                <a:stretch>
                  <a:fillRect l="-467" t="-29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 Box 2"/>
              <p:cNvSpPr txBox="1">
                <a:spLocks noChangeArrowheads="1"/>
              </p:cNvSpPr>
              <p:nvPr/>
            </p:nvSpPr>
            <p:spPr bwMode="auto">
              <a:xfrm>
                <a:off x="1632861" y="4794879"/>
                <a:ext cx="5822301" cy="1152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6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l-GR" altLang="el-GR" sz="1800" dirty="0">
                    <a:cs typeface="Arial" panose="020B0604020202020204" pitchFamily="34" charset="0"/>
                    <a:sym typeface="Wingdings" panose="05000000000000000000" pitchFamily="2" charset="2"/>
                  </a:rPr>
                  <a:t>   </a:t>
                </a:r>
              </a:p>
              <a:p>
                <a:pPr marL="0" indent="0">
                  <a:spcAft>
                    <a:spcPts val="1200"/>
                  </a:spcAft>
                  <a:buClr>
                    <a:srgbClr val="FF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l-GR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l-GR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0.14</m:t>
                          </m:r>
                        </m:num>
                        <m:den>
                          <m:r>
                            <a:rPr lang="en-US" altLang="el-GR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0.17</m:t>
                          </m:r>
                        </m:den>
                      </m:f>
                      <m:r>
                        <a:rPr lang="en-US" altLang="el-GR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f>
                        <m:fPr>
                          <m:ctrlPr>
                            <a:rPr lang="en-US" altLang="el-GR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l-GR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1.5</m:t>
                          </m:r>
                        </m:num>
                        <m:den>
                          <m:r>
                            <a:rPr lang="en-US" altLang="el-GR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3.5</m:t>
                          </m:r>
                        </m:den>
                      </m:f>
                      <m:r>
                        <a:rPr lang="el-GR" alt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≈</m:t>
                      </m:r>
                      <m:f>
                        <m:fPr>
                          <m:ctrlPr>
                            <a:rPr lang="el-GR" alt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alt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altLang="el-GR" sz="2000" dirty="0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2861" y="4794879"/>
                <a:ext cx="5822301" cy="1152525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277512" y="5822190"/>
            <a:ext cx="989325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b="1" dirty="0">
                <a:solidFill>
                  <a:srgbClr val="C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    Ανάγκη Αποτίμησης Σεισμικής Επάρκειας, Ανασχεδιασμού και Επεμβάσεων</a:t>
            </a:r>
            <a:r>
              <a:rPr lang="en-US" altLang="el-GR" sz="2800" b="1" dirty="0">
                <a:solidFill>
                  <a:srgbClr val="C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el-GR" altLang="el-GR" sz="2800" b="1" dirty="0">
                <a:solidFill>
                  <a:srgbClr val="C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Πώς;</a:t>
            </a:r>
            <a:r>
              <a:rPr lang="el-GR" altLang="el-GR" sz="2800" b="1" baseline="0" dirty="0">
                <a:solidFill>
                  <a:srgbClr val="C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altLang="el-GR" sz="2800" b="1" dirty="0">
                <a:solidFill>
                  <a:srgbClr val="C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xmlns="" id="{EBBE63AF-2293-0E6C-55A4-FC8355586BA0}"/>
              </a:ext>
            </a:extLst>
          </p:cNvPr>
          <p:cNvSpPr txBox="1">
            <a:spLocks/>
          </p:cNvSpPr>
          <p:nvPr/>
        </p:nvSpPr>
        <p:spPr>
          <a:xfrm>
            <a:off x="480002" y="386002"/>
            <a:ext cx="11304629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Δυσμένεια Παλαιών Κτιρίων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6" name="Ευθεία γραμμή σύνδεσης 15"/>
          <p:cNvCxnSpPr/>
          <p:nvPr/>
        </p:nvCxnSpPr>
        <p:spPr>
          <a:xfrm>
            <a:off x="261257" y="998512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2473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81" t="39722" r="27760" b="31573"/>
          <a:stretch>
            <a:fillRect/>
          </a:stretch>
        </p:blipFill>
        <p:spPr bwMode="auto">
          <a:xfrm>
            <a:off x="1971676" y="1795464"/>
            <a:ext cx="8353425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275"/>
          <p:cNvSpPr txBox="1">
            <a:spLocks noChangeArrowheads="1"/>
          </p:cNvSpPr>
          <p:nvPr/>
        </p:nvSpPr>
        <p:spPr bwMode="auto">
          <a:xfrm>
            <a:off x="2385220" y="1075186"/>
            <a:ext cx="7561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l-GR" alt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altLang="el-GR" sz="24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Δείκτης Επιρροής Γειτονικών Κτιρίων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DF9B-9F1E-4A0F-A33B-B3B6A3094F16}" type="slidenum">
              <a:rPr lang="el-GR" altLang="el-GR" smtClean="0"/>
              <a:pPr/>
              <a:t>30</a:t>
            </a:fld>
            <a:endParaRPr lang="el-GR" altLang="el-GR"/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xmlns="" id="{B9BDA898-E395-44D7-26AF-144C82DA23EF}"/>
              </a:ext>
            </a:extLst>
          </p:cNvPr>
          <p:cNvSpPr txBox="1">
            <a:spLocks/>
          </p:cNvSpPr>
          <p:nvPr/>
        </p:nvSpPr>
        <p:spPr>
          <a:xfrm>
            <a:off x="266802" y="32286"/>
            <a:ext cx="11304629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Δευτεροβάθμιος Προσεισμικός Έλεγχος - Κτίρια από Φέρουσα Τοιχοποιία  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el-G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xmlns="" id="{66E6830D-BDCF-E701-5CAF-1EBA67369C42}"/>
              </a:ext>
            </a:extLst>
          </p:cNvPr>
          <p:cNvCxnSpPr/>
          <p:nvPr/>
        </p:nvCxnSpPr>
        <p:spPr>
          <a:xfrm>
            <a:off x="121426" y="919014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91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66802" y="53102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Εκτίμηση Σεισμικής Αντίστασης (</a:t>
            </a:r>
            <a:r>
              <a:rPr lang="en-US" alt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R)</a:t>
            </a:r>
            <a:endParaRPr lang="el-GR" altLang="el-G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8742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4440749"/>
              </p:ext>
            </p:extLst>
          </p:nvPr>
        </p:nvGraphicFramePr>
        <p:xfrm>
          <a:off x="1663700" y="2741945"/>
          <a:ext cx="8861231" cy="3988545"/>
        </p:xfrm>
        <a:graphic>
          <a:graphicData uri="http://schemas.openxmlformats.org/drawingml/2006/table">
            <a:tbl>
              <a:tblPr/>
              <a:tblGrid>
                <a:gridCol w="999298">
                  <a:extLst>
                    <a:ext uri="{9D8B030D-6E8A-4147-A177-3AD203B41FA5}">
                      <a16:colId xmlns:a16="http://schemas.microsoft.com/office/drawing/2014/main" xmlns="" val="2620862032"/>
                    </a:ext>
                  </a:extLst>
                </a:gridCol>
                <a:gridCol w="5022504">
                  <a:extLst>
                    <a:ext uri="{9D8B030D-6E8A-4147-A177-3AD203B41FA5}">
                      <a16:colId xmlns:a16="http://schemas.microsoft.com/office/drawing/2014/main" xmlns="" val="1985048702"/>
                    </a:ext>
                  </a:extLst>
                </a:gridCol>
                <a:gridCol w="2839429">
                  <a:extLst>
                    <a:ext uri="{9D8B030D-6E8A-4147-A177-3AD203B41FA5}">
                      <a16:colId xmlns:a16="http://schemas.microsoft.com/office/drawing/2014/main" xmlns="" val="520714555"/>
                    </a:ext>
                  </a:extLst>
                </a:gridCol>
              </a:tblGrid>
              <a:tr h="351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Δείκτης</a:t>
                      </a:r>
                      <a:endParaRPr kumimoji="0" lang="el-GR" altLang="el-GR" sz="14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Ονομασία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Συντελεστής Βαρύτητας</a:t>
                      </a:r>
                      <a:r>
                        <a:rPr kumimoji="0" lang="en-US" alt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altLang="el-G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en-US" altLang="el-GR" sz="14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US" alt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l-GR" altLang="el-G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1323369"/>
                  </a:ext>
                </a:extLst>
              </a:tr>
              <a:tr h="3241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en-US" altLang="el-GR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l-GR" altLang="el-GR" sz="1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Δείκτης διατμητικής αντίστασης ισογείου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0846891"/>
                  </a:ext>
                </a:extLst>
              </a:tr>
              <a:tr h="3241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en-US" altLang="el-GR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l-GR" altLang="el-GR" sz="1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Δείκτης ανοιγμάτων φερόντων τοίχων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7077198"/>
                  </a:ext>
                </a:extLst>
              </a:tr>
              <a:tr h="3910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en-US" altLang="el-GR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l-GR" altLang="el-GR" sz="1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Δείκτης διαζωμάτων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2714581"/>
                  </a:ext>
                </a:extLst>
              </a:tr>
              <a:tr h="3910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en-US" altLang="el-GR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l-GR" altLang="el-GR" sz="1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Δείκτης διαφραγμάτων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8192061"/>
                  </a:ext>
                </a:extLst>
              </a:tr>
              <a:tr h="3882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en-US" altLang="el-GR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l-GR" altLang="el-GR" sz="1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Δείκτης ανοιγμάτων κοντά σε γωνίες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77560454"/>
                  </a:ext>
                </a:extLst>
              </a:tr>
              <a:tr h="3910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en-US" altLang="el-GR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el-GR" altLang="el-GR" sz="1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Δείκτης παθολογίας φερουσών τοιχοποιιών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43048186"/>
                  </a:ext>
                </a:extLst>
              </a:tr>
              <a:tr h="3896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en-US" altLang="el-GR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l-GR" altLang="el-GR" sz="1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Δείκτης σύνδεσης μεταξύ εγκάρσιων τοίχων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68497110"/>
                  </a:ext>
                </a:extLst>
              </a:tr>
              <a:tr h="3164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en-US" altLang="el-GR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l-GR" altLang="el-GR" sz="1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Δείκτης καταπόνησης περιμετρικών τοίχων εκτός επιπέδου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1293289"/>
                  </a:ext>
                </a:extLst>
              </a:tr>
              <a:tr h="331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en-US" altLang="el-GR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l-GR" altLang="el-GR" sz="1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Δείκτης κανονικότητας της κάτοψης ισογείου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0002659"/>
                  </a:ext>
                </a:extLst>
              </a:tr>
              <a:tr h="3896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en-US" altLang="el-GR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l-GR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Δείκτης κανονικότητας καθ’ ύψος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15815352"/>
                  </a:ext>
                </a:extLst>
              </a:tr>
            </a:tbl>
          </a:graphicData>
        </a:graphic>
      </p:graphicFrame>
      <p:sp>
        <p:nvSpPr>
          <p:cNvPr id="13366" name="Text Box 52"/>
          <p:cNvSpPr txBox="1">
            <a:spLocks noChangeArrowheads="1"/>
          </p:cNvSpPr>
          <p:nvPr/>
        </p:nvSpPr>
        <p:spPr bwMode="auto">
          <a:xfrm>
            <a:off x="1569844" y="2287031"/>
            <a:ext cx="8955087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00000"/>
              </a:buClr>
              <a:buFontTx/>
              <a:buNone/>
            </a:pPr>
            <a:r>
              <a:rPr lang="en-US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R = 0.2R1  + 0.15(R</a:t>
            </a:r>
            <a:r>
              <a:rPr lang="en-US" altLang="el-GR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+ R</a:t>
            </a:r>
            <a:r>
              <a:rPr lang="en-US" altLang="el-GR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) + 0.10(R</a:t>
            </a:r>
            <a:r>
              <a:rPr lang="en-US" altLang="el-GR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+ R</a:t>
            </a:r>
            <a:r>
              <a:rPr lang="en-US" altLang="el-GR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+ R</a:t>
            </a:r>
            <a:r>
              <a:rPr lang="en-US" altLang="el-GR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) + 0.05(R</a:t>
            </a:r>
            <a:r>
              <a:rPr lang="en-US" altLang="el-GR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+ R</a:t>
            </a:r>
            <a:r>
              <a:rPr lang="en-US" altLang="el-GR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+ R</a:t>
            </a:r>
            <a:r>
              <a:rPr lang="en-US" altLang="el-GR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+ R</a:t>
            </a:r>
            <a:r>
              <a:rPr lang="en-US" altLang="el-GR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)   </a:t>
            </a:r>
            <a:r>
              <a:rPr lang="el-GR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cxnSp>
        <p:nvCxnSpPr>
          <p:cNvPr id="19" name="Ευθεία γραμμή σύνδεσης 18"/>
          <p:cNvCxnSpPr/>
          <p:nvPr/>
        </p:nvCxnSpPr>
        <p:spPr>
          <a:xfrm>
            <a:off x="121426" y="909489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xmlns="" id="{0284B624-731E-1EA4-A187-9752AC24578E}"/>
              </a:ext>
            </a:extLst>
          </p:cNvPr>
          <p:cNvSpPr txBox="1">
            <a:spLocks/>
          </p:cNvSpPr>
          <p:nvPr/>
        </p:nvSpPr>
        <p:spPr>
          <a:xfrm>
            <a:off x="190602" y="21528"/>
            <a:ext cx="11304629" cy="4043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Δευτεροβάθμιος Προσεισμικός Έλεγχος - Κτίρια από Φέρουσα Τοιχοποιία  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el-G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F1A4C6F3-C2C1-DB69-5A56-DCEEE20E9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849" y="1549462"/>
            <a:ext cx="2952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/>
              <a:t>Βαθμός Ανεπάρκειας: </a:t>
            </a:r>
          </a:p>
        </p:txBody>
      </p:sp>
    </p:spTree>
    <p:extLst>
      <p:ext uri="{BB962C8B-B14F-4D97-AF65-F5344CB8AC3E}">
        <p14:creationId xmlns:p14="http://schemas.microsoft.com/office/powerpoint/2010/main" xmlns="" val="4145255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3"/>
          <p:cNvSpPr txBox="1">
            <a:spLocks noChangeArrowheads="1"/>
          </p:cNvSpPr>
          <p:nvPr/>
        </p:nvSpPr>
        <p:spPr bwMode="auto">
          <a:xfrm>
            <a:off x="3602103" y="861982"/>
            <a:ext cx="11055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l-GR" altLang="el-GR" sz="20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alt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Δείκτης </a:t>
            </a:r>
            <a:r>
              <a:rPr lang="el-GR" altLang="el-G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διατμητικής</a:t>
            </a:r>
            <a:r>
              <a:rPr lang="el-GR" alt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αντίστασης ισογείου</a:t>
            </a:r>
          </a:p>
        </p:txBody>
      </p:sp>
      <p:grpSp>
        <p:nvGrpSpPr>
          <p:cNvPr id="4104" name="Group 17"/>
          <p:cNvGrpSpPr>
            <a:grpSpLocks/>
          </p:cNvGrpSpPr>
          <p:nvPr/>
        </p:nvGrpSpPr>
        <p:grpSpPr bwMode="auto">
          <a:xfrm>
            <a:off x="4132834" y="1371261"/>
            <a:ext cx="3762966" cy="888708"/>
            <a:chOff x="1932" y="291"/>
            <a:chExt cx="1469" cy="443"/>
          </a:xfrm>
        </p:grpSpPr>
        <p:sp>
          <p:nvSpPr>
            <p:cNvPr id="249868" name="Line 12"/>
            <p:cNvSpPr>
              <a:spLocks noChangeShapeType="1"/>
            </p:cNvSpPr>
            <p:nvPr/>
          </p:nvSpPr>
          <p:spPr bwMode="auto">
            <a:xfrm flipH="1">
              <a:off x="3106" y="448"/>
              <a:ext cx="54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pic>
        <p:nvPicPr>
          <p:cNvPr id="410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21" t="18240" r="27501" b="41203"/>
          <a:stretch>
            <a:fillRect/>
          </a:stretch>
        </p:blipFill>
        <p:spPr bwMode="auto">
          <a:xfrm>
            <a:off x="3373438" y="2124638"/>
            <a:ext cx="5732462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el 3">
            <a:extLst>
              <a:ext uri="{FF2B5EF4-FFF2-40B4-BE49-F238E27FC236}">
                <a16:creationId xmlns:a16="http://schemas.microsoft.com/office/drawing/2014/main" xmlns="" id="{EBBE63AF-2293-0E6C-55A4-FC8355586BA0}"/>
              </a:ext>
            </a:extLst>
          </p:cNvPr>
          <p:cNvSpPr txBox="1">
            <a:spLocks/>
          </p:cNvSpPr>
          <p:nvPr/>
        </p:nvSpPr>
        <p:spPr>
          <a:xfrm>
            <a:off x="171450" y="206595"/>
            <a:ext cx="11304629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Εκτίμηση Σεισμικής Αντίστασης</a:t>
            </a:r>
          </a:p>
          <a:p>
            <a:pPr>
              <a:lnSpc>
                <a:spcPct val="160000"/>
              </a:lnSpc>
            </a:pPr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Ευθεία γραμμή σύνδεσης 15"/>
          <p:cNvCxnSpPr/>
          <p:nvPr/>
        </p:nvCxnSpPr>
        <p:spPr>
          <a:xfrm>
            <a:off x="222889" y="874350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DF9B-9F1E-4A0F-A33B-B3B6A3094F16}" type="slidenum">
              <a:rPr lang="el-GR" altLang="el-GR" smtClean="0"/>
              <a:pPr/>
              <a:t>32</a:t>
            </a:fld>
            <a:endParaRPr lang="el-GR" altLang="el-GR"/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xmlns="" id="{B9CA24DE-F815-7FA5-91D8-66AF7B9EE36A}"/>
              </a:ext>
            </a:extLst>
          </p:cNvPr>
          <p:cNvSpPr txBox="1">
            <a:spLocks/>
          </p:cNvSpPr>
          <p:nvPr/>
        </p:nvSpPr>
        <p:spPr>
          <a:xfrm>
            <a:off x="222889" y="-169046"/>
            <a:ext cx="11304629" cy="6485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Δευτεροβάθμιος Προσεισμικός Έλεγχος - Κτίρια από Φέρουσα Τοιχοποιία  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el-G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xmlns="" id="{6B5F41ED-6A07-5969-E444-DFAF55EF5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999" y="5078159"/>
            <a:ext cx="76713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l-GR" alt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Μειωτικός συντελεστής λόγω κακής πλοκής ή αποσάθρωσης κονιάματος</a:t>
            </a:r>
          </a:p>
        </p:txBody>
      </p:sp>
      <p:sp>
        <p:nvSpPr>
          <p:cNvPr id="7" name="Text Box 26">
            <a:extLst>
              <a:ext uri="{FF2B5EF4-FFF2-40B4-BE49-F238E27FC236}">
                <a16:creationId xmlns:a16="http://schemas.microsoft.com/office/drawing/2014/main" xmlns="" id="{B5F638CB-FA73-E082-552B-4B33E0A1C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353" y="5420854"/>
            <a:ext cx="28591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l-GR" alt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 = πλήθος ορόφων</a:t>
            </a:r>
          </a:p>
        </p:txBody>
      </p:sp>
      <p:sp>
        <p:nvSpPr>
          <p:cNvPr id="8" name="Text Box 27">
            <a:extLst>
              <a:ext uri="{FF2B5EF4-FFF2-40B4-BE49-F238E27FC236}">
                <a16:creationId xmlns:a16="http://schemas.microsoft.com/office/drawing/2014/main" xmlns="" id="{23541DFD-D8D2-5BA6-D229-8705C096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353" y="5764294"/>
            <a:ext cx="3609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l-GR" alt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Α= εμβαδόν κάτοψης ισογείου</a:t>
            </a: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xmlns="" id="{85DE6C34-54F7-E6BC-D228-BA0B84F9F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353" y="6118556"/>
            <a:ext cx="8674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l-GR" alt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ΣΑ</a:t>
            </a:r>
            <a:r>
              <a:rPr lang="en-US" altLang="el-GR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l-GR" alt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= άθροισμα εμβαδών διατομής των φερόντων τοίχων (πεσσών) του</a:t>
            </a:r>
            <a:r>
              <a:rPr lang="en-US" alt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ισογείου κατά τη δυσμενέστερη διεύθυνση (διεύθυνση με το </a:t>
            </a:r>
            <a:r>
              <a:rPr lang="en-US" alt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l-GR" alt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ΣΑ</a:t>
            </a:r>
            <a:r>
              <a:rPr lang="en-US" altLang="el-GR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altLang="el-G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778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840306" y="851570"/>
            <a:ext cx="8591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l-GR" altLang="el-GR" sz="24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Δείκτης ανοιγμάτων φερόντων τοίχων </a:t>
            </a: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48" t="67314" r="55156" b="26666"/>
          <a:stretch>
            <a:fillRect/>
          </a:stretch>
        </p:blipFill>
        <p:spPr bwMode="auto">
          <a:xfrm>
            <a:off x="3968872" y="1556180"/>
            <a:ext cx="38623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1910156" y="3265554"/>
            <a:ext cx="7807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l-GR" altLang="el-GR" sz="24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alt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Δείκτης διαζωμάτων </a:t>
            </a:r>
          </a:p>
        </p:txBody>
      </p:sp>
      <p:pic>
        <p:nvPicPr>
          <p:cNvPr id="3687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60" t="45741" r="28281" b="29536"/>
          <a:stretch>
            <a:fillRect/>
          </a:stretch>
        </p:blipFill>
        <p:spPr bwMode="auto">
          <a:xfrm>
            <a:off x="1805381" y="3817939"/>
            <a:ext cx="8626475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26"/>
          <p:cNvSpPr txBox="1">
            <a:spLocks noChangeArrowheads="1"/>
          </p:cNvSpPr>
          <p:nvPr/>
        </p:nvSpPr>
        <p:spPr bwMode="auto">
          <a:xfrm>
            <a:off x="2076450" y="2527988"/>
            <a:ext cx="7127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l-GR" altLang="el-GR" b="1" dirty="0">
                <a:latin typeface="Arial" panose="020B0604020202020204" pitchFamily="34" charset="0"/>
                <a:cs typeface="Arial" panose="020B0604020202020204" pitchFamily="34" charset="0"/>
              </a:rPr>
              <a:t>α = μήκος ανοιγμάτων / (μήκος τοίχων + ανοιγμάτων)  </a:t>
            </a:r>
          </a:p>
        </p:txBody>
      </p:sp>
      <p:sp>
        <p:nvSpPr>
          <p:cNvPr id="36872" name="Text Box 26"/>
          <p:cNvSpPr txBox="1">
            <a:spLocks noChangeArrowheads="1"/>
          </p:cNvSpPr>
          <p:nvPr/>
        </p:nvSpPr>
        <p:spPr bwMode="auto">
          <a:xfrm>
            <a:off x="2098675" y="2840724"/>
            <a:ext cx="712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l-GR" altLang="el-GR" b="1">
                <a:latin typeface="Arial" panose="020B0604020202020204" pitchFamily="34" charset="0"/>
                <a:cs typeface="Arial" panose="020B0604020202020204" pitchFamily="34" charset="0"/>
              </a:rPr>
              <a:t>α = </a:t>
            </a:r>
            <a:r>
              <a:rPr lang="en-US" altLang="el-GR" b="1">
                <a:latin typeface="Arial" panose="020B0604020202020204" pitchFamily="34" charset="0"/>
                <a:cs typeface="Arial" panose="020B0604020202020204" pitchFamily="34" charset="0"/>
              </a:rPr>
              <a:t>min a </a:t>
            </a:r>
            <a:r>
              <a:rPr lang="el-GR" altLang="el-GR" b="1">
                <a:latin typeface="Arial" panose="020B0604020202020204" pitchFamily="34" charset="0"/>
                <a:cs typeface="Arial" panose="020B0604020202020204" pitchFamily="34" charset="0"/>
              </a:rPr>
              <a:t>ανά διεύθυνση 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xmlns="" id="{2D605F35-CD24-6954-76D3-1136F134468A}"/>
              </a:ext>
            </a:extLst>
          </p:cNvPr>
          <p:cNvSpPr txBox="1">
            <a:spLocks/>
          </p:cNvSpPr>
          <p:nvPr/>
        </p:nvSpPr>
        <p:spPr>
          <a:xfrm>
            <a:off x="247752" y="135026"/>
            <a:ext cx="11304629" cy="6485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Δευτεροβάθμιος Προσεισμικός Έλεγχος - Κτίρια από Φέρουσα Τοιχοποιία  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el-G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xmlns="" id="{4D5B476F-6E57-A17E-BB9D-A9C6C9CA726E}"/>
              </a:ext>
            </a:extLst>
          </p:cNvPr>
          <p:cNvCxnSpPr/>
          <p:nvPr/>
        </p:nvCxnSpPr>
        <p:spPr>
          <a:xfrm>
            <a:off x="121426" y="738039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377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57" t="23796" r="28125" b="52130"/>
          <a:stretch>
            <a:fillRect/>
          </a:stretch>
        </p:blipFill>
        <p:spPr bwMode="auto">
          <a:xfrm>
            <a:off x="1889919" y="1214587"/>
            <a:ext cx="8078787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11"/>
          <p:cNvSpPr txBox="1">
            <a:spLocks noChangeArrowheads="1"/>
          </p:cNvSpPr>
          <p:nvPr/>
        </p:nvSpPr>
        <p:spPr bwMode="auto">
          <a:xfrm>
            <a:off x="1916114" y="762298"/>
            <a:ext cx="5143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l-GR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l-GR" altLang="el-GR" sz="24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l-GR" alt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Δείκτης διαφραγμάτων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1974057" y="3813472"/>
            <a:ext cx="7910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l-GR" altLang="el-GR" sz="24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alt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Δείκτης ανοιγμάτων κοντά σε γωνίες </a:t>
            </a:r>
          </a:p>
        </p:txBody>
      </p:sp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48" t="27408" r="53593" b="66573"/>
          <a:stretch>
            <a:fillRect/>
          </a:stretch>
        </p:blipFill>
        <p:spPr bwMode="auto">
          <a:xfrm>
            <a:off x="4037014" y="4295776"/>
            <a:ext cx="35972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25" t="41753" r="24791" b="39259"/>
          <a:stretch>
            <a:fillRect/>
          </a:stretch>
        </p:blipFill>
        <p:spPr bwMode="auto">
          <a:xfrm>
            <a:off x="2052638" y="5156201"/>
            <a:ext cx="775335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xmlns="" id="{2F76F181-E9CF-9C9F-C372-8D526609C80F}"/>
              </a:ext>
            </a:extLst>
          </p:cNvPr>
          <p:cNvSpPr txBox="1">
            <a:spLocks/>
          </p:cNvSpPr>
          <p:nvPr/>
        </p:nvSpPr>
        <p:spPr>
          <a:xfrm>
            <a:off x="266802" y="21528"/>
            <a:ext cx="11304629" cy="6485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Δευτεροβάθμιος Προσεισμικός Έλεγχος - Κτίρια από Φέρουσα Τοιχοποιία  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el-G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xmlns="" id="{28D63152-1117-4654-3F0C-43B558D10021}"/>
              </a:ext>
            </a:extLst>
          </p:cNvPr>
          <p:cNvCxnSpPr/>
          <p:nvPr/>
        </p:nvCxnSpPr>
        <p:spPr>
          <a:xfrm>
            <a:off x="121426" y="738039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55974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1871664" y="754064"/>
            <a:ext cx="8753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l-GR" altLang="el-GR" sz="24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alt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Δείκτης παθολογίας φερουσών τοιχοποιιών  </a:t>
            </a:r>
          </a:p>
        </p:txBody>
      </p:sp>
      <p:pic>
        <p:nvPicPr>
          <p:cNvPr id="3891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81" t="24907" r="27605" b="52779"/>
          <a:stretch>
            <a:fillRect/>
          </a:stretch>
        </p:blipFill>
        <p:spPr bwMode="auto">
          <a:xfrm>
            <a:off x="1754188" y="1352551"/>
            <a:ext cx="8716962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9"/>
          <p:cNvSpPr txBox="1">
            <a:spLocks noChangeArrowheads="1"/>
          </p:cNvSpPr>
          <p:nvPr/>
        </p:nvSpPr>
        <p:spPr bwMode="auto">
          <a:xfrm>
            <a:off x="1901032" y="3914727"/>
            <a:ext cx="8694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l-GR" altLang="el-GR" sz="24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l-GR" alt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Δείκτης σύνδεσης μεταξύ εγκάρσιων τοίχων </a:t>
            </a:r>
          </a:p>
        </p:txBody>
      </p:sp>
      <p:pic>
        <p:nvPicPr>
          <p:cNvPr id="3891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21" t="29352" r="27187" b="47501"/>
          <a:stretch>
            <a:fillRect/>
          </a:stretch>
        </p:blipFill>
        <p:spPr bwMode="auto">
          <a:xfrm>
            <a:off x="1866900" y="4340226"/>
            <a:ext cx="8408988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xmlns="" id="{FAA8DF12-41A9-3E9F-1689-527512FD36AE}"/>
              </a:ext>
            </a:extLst>
          </p:cNvPr>
          <p:cNvSpPr txBox="1">
            <a:spLocks/>
          </p:cNvSpPr>
          <p:nvPr/>
        </p:nvSpPr>
        <p:spPr>
          <a:xfrm>
            <a:off x="266802" y="21528"/>
            <a:ext cx="11304629" cy="6485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Δευτεροβάθμιος Προσεισμικός Έλεγχος - Κτίρια από Φέρουσα Τοιχοποιία  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el-G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xmlns="" id="{175C745E-B76C-7BD2-435A-BF410647CBAE}"/>
              </a:ext>
            </a:extLst>
          </p:cNvPr>
          <p:cNvCxnSpPr/>
          <p:nvPr/>
        </p:nvCxnSpPr>
        <p:spPr>
          <a:xfrm>
            <a:off x="121426" y="738039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6211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481138" y="1704479"/>
            <a:ext cx="9872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l-GR" altLang="el-GR" sz="24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l-GR" alt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Δείκτης καταπόνησης περιμετρικών τοίχων εκτός επιπέδου </a:t>
            </a:r>
          </a:p>
        </p:txBody>
      </p:sp>
      <p:grpSp>
        <p:nvGrpSpPr>
          <p:cNvPr id="39941" name="Group 10"/>
          <p:cNvGrpSpPr>
            <a:grpSpLocks/>
          </p:cNvGrpSpPr>
          <p:nvPr/>
        </p:nvGrpSpPr>
        <p:grpSpPr bwMode="auto">
          <a:xfrm>
            <a:off x="1770064" y="2709863"/>
            <a:ext cx="8694737" cy="2366962"/>
            <a:chOff x="138" y="438"/>
            <a:chExt cx="4944" cy="961"/>
          </a:xfrm>
        </p:grpSpPr>
        <p:pic>
          <p:nvPicPr>
            <p:cNvPr id="39943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021" t="61574" r="24532" b="22037"/>
            <a:stretch>
              <a:fillRect/>
            </a:stretch>
          </p:blipFill>
          <p:spPr bwMode="auto">
            <a:xfrm>
              <a:off x="138" y="438"/>
              <a:ext cx="4944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985" name="Rectangle 9"/>
            <p:cNvSpPr>
              <a:spLocks noChangeArrowheads="1"/>
            </p:cNvSpPr>
            <p:nvPr/>
          </p:nvSpPr>
          <p:spPr bwMode="auto">
            <a:xfrm>
              <a:off x="4290" y="498"/>
              <a:ext cx="311" cy="17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xmlns="" id="{640641DF-15FD-8582-D442-547EF58BF033}"/>
              </a:ext>
            </a:extLst>
          </p:cNvPr>
          <p:cNvSpPr txBox="1">
            <a:spLocks/>
          </p:cNvSpPr>
          <p:nvPr/>
        </p:nvSpPr>
        <p:spPr>
          <a:xfrm>
            <a:off x="266802" y="21528"/>
            <a:ext cx="11304629" cy="6485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Δευτεροβάθμιος Προσεισμικός Έλεγχος - Κτίρια από Φέρουσα Τοιχοποιία  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el-G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xmlns="" id="{694E125B-7147-948C-D7F5-3FD6486FF1D5}"/>
              </a:ext>
            </a:extLst>
          </p:cNvPr>
          <p:cNvCxnSpPr/>
          <p:nvPr/>
        </p:nvCxnSpPr>
        <p:spPr>
          <a:xfrm>
            <a:off x="121426" y="738039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25884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12"/>
          <p:cNvSpPr txBox="1">
            <a:spLocks noChangeArrowheads="1"/>
          </p:cNvSpPr>
          <p:nvPr/>
        </p:nvSpPr>
        <p:spPr bwMode="auto">
          <a:xfrm>
            <a:off x="1668464" y="3877674"/>
            <a:ext cx="7742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l-GR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l-GR" altLang="el-GR" sz="2400" b="1" baseline="-25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l-GR" altLang="el-GR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Δείκτης κανονικότητας καθ’ ύψος </a:t>
            </a:r>
          </a:p>
        </p:txBody>
      </p:sp>
      <p:pic>
        <p:nvPicPr>
          <p:cNvPr id="4096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19" t="45464" r="28802" b="38611"/>
          <a:stretch>
            <a:fillRect/>
          </a:stretch>
        </p:blipFill>
        <p:spPr bwMode="auto">
          <a:xfrm>
            <a:off x="1668464" y="4619626"/>
            <a:ext cx="8910637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xmlns="" id="{6876148B-0EAC-0673-7AB7-27163414C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863" y="830262"/>
            <a:ext cx="7888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l-GR" altLang="el-GR" sz="24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l-GR" alt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Δείκτης κανονικότητας της κάτοψης ισογείου 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xmlns="" id="{76C43BB6-D8EE-4EF4-E6E9-8F4CCEFCA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86" t="43427" r="27397" b="36018"/>
          <a:stretch>
            <a:fillRect/>
          </a:stretch>
        </p:blipFill>
        <p:spPr bwMode="auto">
          <a:xfrm>
            <a:off x="1566863" y="1292225"/>
            <a:ext cx="88201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3">
            <a:extLst>
              <a:ext uri="{FF2B5EF4-FFF2-40B4-BE49-F238E27FC236}">
                <a16:creationId xmlns:a16="http://schemas.microsoft.com/office/drawing/2014/main" xmlns="" id="{82386B86-B7ED-B926-449A-344A59C4F8D1}"/>
              </a:ext>
            </a:extLst>
          </p:cNvPr>
          <p:cNvSpPr txBox="1">
            <a:spLocks/>
          </p:cNvSpPr>
          <p:nvPr/>
        </p:nvSpPr>
        <p:spPr>
          <a:xfrm>
            <a:off x="266802" y="21528"/>
            <a:ext cx="11304629" cy="6485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Δευτεροβάθμιος Προσεισμικός Έλεγχος - Κτίρια από Φέρουσα Τοιχοποιία  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el-G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xmlns="" id="{6D7C77A6-1896-B6BC-4855-972839899303}"/>
              </a:ext>
            </a:extLst>
          </p:cNvPr>
          <p:cNvCxnSpPr/>
          <p:nvPr/>
        </p:nvCxnSpPr>
        <p:spPr>
          <a:xfrm>
            <a:off x="121426" y="738039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9757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326571" y="2117867"/>
            <a:ext cx="11143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Ο.Α.Σ.Π.,  (2022), “Κανονισμός Επεμβάσεων (ΚΑΝ.ΕΠΕ.) σε Κτίρια από Οπλισμένο Σκυρόδεμα (3</a:t>
            </a:r>
            <a:r>
              <a:rPr lang="el-GR" altLang="el-G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Αναθεώρηση)” ΦΕΚ </a:t>
            </a:r>
            <a:r>
              <a:rPr lang="en-US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3197</a:t>
            </a: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/Β/</a:t>
            </a:r>
            <a:r>
              <a:rPr lang="en-US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-0</a:t>
            </a:r>
            <a:r>
              <a:rPr lang="en-US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  <a:r>
              <a:rPr lang="en-US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altLang="el-GR" sz="2000" i="1" u="sng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480002" y="4945637"/>
            <a:ext cx="109516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Ο.Α.Σ.Π., (2022), “Κανονισμός Αποτίμησης και </a:t>
            </a:r>
            <a:r>
              <a:rPr lang="el-GR" alt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Δομητικών</a:t>
            </a: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Επεμβάσεων  Τοιχοποιίας ΚΑΔΕΤ</a:t>
            </a:r>
            <a:r>
              <a:rPr lang="en-US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l-GR" alt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410547" y="3246439"/>
            <a:ext cx="110385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Eurocode</a:t>
            </a:r>
            <a:r>
              <a:rPr lang="en-US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8-Part 3. (2005) European</a:t>
            </a: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Standard EN</a:t>
            </a: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1998-3</a:t>
            </a:r>
            <a:r>
              <a:rPr lang="en-US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“Design of Structures for Earthquake Resistance, Assessment and Retrofitting of Buildings”</a:t>
            </a: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343" name="Rectangle 4"/>
          <p:cNvSpPr>
            <a:spLocks noChangeArrowheads="1"/>
          </p:cNvSpPr>
          <p:nvPr/>
        </p:nvSpPr>
        <p:spPr bwMode="auto">
          <a:xfrm>
            <a:off x="480002" y="3897456"/>
            <a:ext cx="11430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- (2022), </a:t>
            </a:r>
            <a:r>
              <a:rPr lang="en-US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Draft N1200 “Assessment and Retrofitting of Buildings </a:t>
            </a:r>
            <a:r>
              <a:rPr lang="en-US" altLang="el-GR" sz="2000" u="sng" dirty="0">
                <a:latin typeface="Arial" panose="020B0604020202020204" pitchFamily="34" charset="0"/>
                <a:cs typeface="Arial" panose="020B0604020202020204" pitchFamily="34" charset="0"/>
              </a:rPr>
              <a:t>and Bridges</a:t>
            </a:r>
            <a:r>
              <a:rPr lang="en-US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l-GR" alt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261256" y="1076800"/>
            <a:ext cx="118164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l-GR" altLang="el-GR" b="1" dirty="0"/>
              <a:t>Με </a:t>
            </a:r>
            <a:r>
              <a:rPr lang="el-GR" altLang="el-GR" b="1" dirty="0" err="1"/>
              <a:t>ποιά</a:t>
            </a:r>
            <a:r>
              <a:rPr lang="el-GR" altLang="el-GR" b="1" dirty="0"/>
              <a:t> διαδικασία θα μπορούσε να αποτιμηθεί το αναμενόμενο επίπεδο βλάβης σε μια κατασκευή;</a:t>
            </a: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3763241" y="1646584"/>
            <a:ext cx="48639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>
                <a:solidFill>
                  <a:srgbClr val="C00000"/>
                </a:solidFill>
                <a:cs typeface="Arial" panose="020B0604020202020204" pitchFamily="34" charset="0"/>
              </a:rPr>
              <a:t>ΒΑΣΙΚΑ ΚΑΝΟΝΙΣΤΙΚΑ ΚΕΙΜΕΝΑ</a:t>
            </a:r>
          </a:p>
        </p:txBody>
      </p:sp>
      <p:cxnSp>
        <p:nvCxnSpPr>
          <p:cNvPr id="11" name="Ευθεία γραμμή σύνδεσης 10"/>
          <p:cNvCxnSpPr/>
          <p:nvPr/>
        </p:nvCxnSpPr>
        <p:spPr>
          <a:xfrm>
            <a:off x="261257" y="998512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3">
            <a:extLst>
              <a:ext uri="{FF2B5EF4-FFF2-40B4-BE49-F238E27FC236}">
                <a16:creationId xmlns:a16="http://schemas.microsoft.com/office/drawing/2014/main" xmlns="" id="{EBBE63AF-2293-0E6C-55A4-FC8355586BA0}"/>
              </a:ext>
            </a:extLst>
          </p:cNvPr>
          <p:cNvSpPr txBox="1">
            <a:spLocks/>
          </p:cNvSpPr>
          <p:nvPr/>
        </p:nvSpPr>
        <p:spPr>
          <a:xfrm>
            <a:off x="480002" y="386002"/>
            <a:ext cx="11304629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Τριτοβάθμιος  Έλεγχος 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246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3"/>
          <p:cNvSpPr>
            <a:spLocks noChangeArrowheads="1"/>
          </p:cNvSpPr>
          <p:nvPr/>
        </p:nvSpPr>
        <p:spPr bwMode="auto">
          <a:xfrm>
            <a:off x="4263969" y="1188399"/>
            <a:ext cx="37032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800" b="1" dirty="0">
                <a:cs typeface="Arial" panose="020B0604020202020204" pitchFamily="34" charset="0"/>
              </a:rPr>
              <a:t>Αντοχή </a:t>
            </a:r>
            <a:r>
              <a:rPr lang="en-US" altLang="el-GR" sz="2800" b="1" dirty="0">
                <a:cs typeface="Arial" panose="020B0604020202020204" pitchFamily="34" charset="0"/>
              </a:rPr>
              <a:t> </a:t>
            </a:r>
            <a:r>
              <a:rPr lang="el-GR" altLang="el-GR" sz="2800" b="1" dirty="0">
                <a:cs typeface="Arial" panose="020B0604020202020204" pitchFamily="34" charset="0"/>
              </a:rPr>
              <a:t>&lt; </a:t>
            </a:r>
            <a:r>
              <a:rPr lang="en-US" altLang="el-GR" sz="2800" b="1" dirty="0">
                <a:cs typeface="Arial" panose="020B0604020202020204" pitchFamily="34" charset="0"/>
              </a:rPr>
              <a:t> </a:t>
            </a:r>
            <a:r>
              <a:rPr lang="el-GR" altLang="el-GR" sz="2800" b="1" dirty="0">
                <a:cs typeface="Arial" panose="020B0604020202020204" pitchFamily="34" charset="0"/>
              </a:rPr>
              <a:t>Ένταση</a:t>
            </a:r>
          </a:p>
        </p:txBody>
      </p: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2027238" y="1833629"/>
            <a:ext cx="8239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cs typeface="Arial" panose="020B0604020202020204" pitchFamily="34" charset="0"/>
              </a:rPr>
              <a:t>Έστω  </a:t>
            </a:r>
          </a:p>
        </p:txBody>
      </p:sp>
      <p:sp>
        <p:nvSpPr>
          <p:cNvPr id="32776" name="Rectangle 6"/>
          <p:cNvSpPr>
            <a:spLocks noChangeArrowheads="1"/>
          </p:cNvSpPr>
          <p:nvPr/>
        </p:nvSpPr>
        <p:spPr bwMode="auto">
          <a:xfrm>
            <a:off x="2135188" y="2349566"/>
            <a:ext cx="7810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cs typeface="Arial" panose="020B0604020202020204" pitchFamily="34" charset="0"/>
              </a:rPr>
              <a:t>Σε μία μελέτη νέου κτιρίου φροντίζουμε αυτό να μην ισχύει </a:t>
            </a:r>
          </a:p>
        </p:txBody>
      </p:sp>
      <p:sp>
        <p:nvSpPr>
          <p:cNvPr id="32777" name="Rectangle 7"/>
          <p:cNvSpPr>
            <a:spLocks noChangeArrowheads="1"/>
          </p:cNvSpPr>
          <p:nvPr/>
        </p:nvSpPr>
        <p:spPr bwMode="auto">
          <a:xfrm>
            <a:off x="2147888" y="2762316"/>
            <a:ext cx="7810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cs typeface="Arial" panose="020B0604020202020204" pitchFamily="34" charset="0"/>
              </a:rPr>
              <a:t>Σε ένα υφιστάμενο η ανισότητα μπορεί να ισχύει</a:t>
            </a:r>
          </a:p>
        </p:txBody>
      </p:sp>
      <p:sp>
        <p:nvSpPr>
          <p:cNvPr id="32778" name="Rectangle 8"/>
          <p:cNvSpPr>
            <a:spLocks noChangeArrowheads="1"/>
          </p:cNvSpPr>
          <p:nvPr/>
        </p:nvSpPr>
        <p:spPr bwMode="auto">
          <a:xfrm>
            <a:off x="2094632" y="3354489"/>
            <a:ext cx="8172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200" u="sng" dirty="0">
                <a:cs typeface="Arial" panose="020B0604020202020204" pitchFamily="34" charset="0"/>
              </a:rPr>
              <a:t>Ερωτήματα:</a:t>
            </a:r>
            <a:r>
              <a:rPr lang="el-GR" altLang="el-GR" sz="2200" dirty="0">
                <a:cs typeface="Arial" panose="020B0604020202020204" pitchFamily="34" charset="0"/>
              </a:rPr>
              <a:t> Τι επίπεδα βλάβης θα υπάρξουν</a:t>
            </a:r>
            <a:r>
              <a:rPr lang="en-US" altLang="el-GR" sz="2200" dirty="0">
                <a:cs typeface="Arial" panose="020B0604020202020204" pitchFamily="34" charset="0"/>
              </a:rPr>
              <a:t>;</a:t>
            </a:r>
            <a:r>
              <a:rPr lang="el-GR" altLang="el-GR" sz="2200" dirty="0">
                <a:cs typeface="Arial" panose="020B0604020202020204" pitchFamily="34" charset="0"/>
              </a:rPr>
              <a:t>  </a:t>
            </a:r>
          </a:p>
        </p:txBody>
      </p:sp>
      <p:sp>
        <p:nvSpPr>
          <p:cNvPr id="32779" name="Rectangle 9"/>
          <p:cNvSpPr>
            <a:spLocks noChangeArrowheads="1"/>
          </p:cNvSpPr>
          <p:nvPr/>
        </p:nvSpPr>
        <p:spPr bwMode="auto">
          <a:xfrm>
            <a:off x="3570396" y="3742882"/>
            <a:ext cx="256192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cs typeface="Arial" panose="020B0604020202020204" pitchFamily="34" charset="0"/>
              </a:rPr>
              <a:t>Ποιες οι συνέπειες</a:t>
            </a:r>
            <a:r>
              <a:rPr lang="en-US" altLang="el-GR" sz="2200" dirty="0">
                <a:cs typeface="Arial" panose="020B0604020202020204" pitchFamily="34" charset="0"/>
              </a:rPr>
              <a:t>;</a:t>
            </a:r>
            <a:endParaRPr lang="el-GR" altLang="el-GR" sz="2200" dirty="0">
              <a:cs typeface="Arial" panose="020B0604020202020204" pitchFamily="34" charset="0"/>
            </a:endParaRPr>
          </a:p>
        </p:txBody>
      </p:sp>
      <p:sp>
        <p:nvSpPr>
          <p:cNvPr id="32780" name="Rectangle 10"/>
          <p:cNvSpPr>
            <a:spLocks noChangeArrowheads="1"/>
          </p:cNvSpPr>
          <p:nvPr/>
        </p:nvSpPr>
        <p:spPr bwMode="auto">
          <a:xfrm>
            <a:off x="3586159" y="4182613"/>
            <a:ext cx="22990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cs typeface="Arial" panose="020B0604020202020204" pitchFamily="34" charset="0"/>
              </a:rPr>
              <a:t>Θα τις δεχθούμε</a:t>
            </a:r>
            <a:r>
              <a:rPr lang="en-US" altLang="el-GR" sz="2200" dirty="0">
                <a:cs typeface="Arial" panose="020B0604020202020204" pitchFamily="34" charset="0"/>
              </a:rPr>
              <a:t>;</a:t>
            </a:r>
            <a:endParaRPr lang="el-GR" altLang="el-GR" sz="2200" dirty="0">
              <a:cs typeface="Arial" panose="020B0604020202020204" pitchFamily="34" charset="0"/>
            </a:endParaRPr>
          </a:p>
        </p:txBody>
      </p:sp>
      <p:sp>
        <p:nvSpPr>
          <p:cNvPr id="301068" name="Rectangle 7"/>
          <p:cNvSpPr>
            <a:spLocks noChangeArrowheads="1"/>
          </p:cNvSpPr>
          <p:nvPr/>
        </p:nvSpPr>
        <p:spPr bwMode="auto">
          <a:xfrm>
            <a:off x="3014663" y="5144463"/>
            <a:ext cx="69437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l-GR" altLang="el-GR" sz="2800" baseline="0" dirty="0">
                <a:cs typeface="Arial" panose="020B0604020202020204" pitchFamily="34" charset="0"/>
              </a:rPr>
              <a:t>Ανάγκη Ορισμού επιπέδων βλάβης </a:t>
            </a:r>
          </a:p>
        </p:txBody>
      </p:sp>
      <p:sp>
        <p:nvSpPr>
          <p:cNvPr id="32784" name="AutoShape 15"/>
          <p:cNvSpPr>
            <a:spLocks noChangeArrowheads="1"/>
          </p:cNvSpPr>
          <p:nvPr/>
        </p:nvSpPr>
        <p:spPr bwMode="auto">
          <a:xfrm>
            <a:off x="2233613" y="5251957"/>
            <a:ext cx="503237" cy="215900"/>
          </a:xfrm>
          <a:prstGeom prst="rightArrow">
            <a:avLst>
              <a:gd name="adj1" fmla="val 50000"/>
              <a:gd name="adj2" fmla="val 58272"/>
            </a:avLst>
          </a:prstGeom>
          <a:solidFill>
            <a:srgbClr val="C00000"/>
          </a:solidFill>
          <a:ln w="952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7" name="Titel 3">
            <a:extLst>
              <a:ext uri="{FF2B5EF4-FFF2-40B4-BE49-F238E27FC236}">
                <a16:creationId xmlns:a16="http://schemas.microsoft.com/office/drawing/2014/main" xmlns="" id="{EBBE63AF-2293-0E6C-55A4-FC8355586BA0}"/>
              </a:ext>
            </a:extLst>
          </p:cNvPr>
          <p:cNvSpPr txBox="1">
            <a:spLocks/>
          </p:cNvSpPr>
          <p:nvPr/>
        </p:nvSpPr>
        <p:spPr>
          <a:xfrm>
            <a:off x="480002" y="227382"/>
            <a:ext cx="11304629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 είναι αστοχία;</a:t>
            </a:r>
          </a:p>
          <a:p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2988524" y="1772486"/>
                <a:ext cx="52595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el-GR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150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𝐾𝑁𝑚</m:t>
                    </m:r>
                  </m:oMath>
                </a14:m>
                <a:r>
                  <a:rPr lang="en-US" sz="2800" dirty="0"/>
                  <a:t>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𝑠𝑑</m:t>
                        </m:r>
                      </m:sub>
                    </m:sSub>
                    <m:r>
                      <a:rPr lang="el-GR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𝐾𝑁𝑚</m:t>
                    </m:r>
                  </m:oMath>
                </a14:m>
                <a:endParaRPr lang="el-GR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524" y="1772486"/>
                <a:ext cx="5259517" cy="430887"/>
              </a:xfrm>
              <a:prstGeom prst="rect">
                <a:avLst/>
              </a:prstGeom>
              <a:blipFill>
                <a:blip r:embed="rId2" cstate="print"/>
                <a:stretch>
                  <a:fillRect t="-24286" b="-514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Ευθεία γραμμή σύνδεσης 23"/>
          <p:cNvCxnSpPr/>
          <p:nvPr/>
        </p:nvCxnSpPr>
        <p:spPr>
          <a:xfrm>
            <a:off x="261257" y="998512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80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588353" y="1099880"/>
            <a:ext cx="88392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algn="just">
              <a:defRPr/>
            </a:pPr>
            <a:endParaRPr lang="el-GR" sz="9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r>
              <a:rPr lang="el-GR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Στρατηγική:</a:t>
            </a:r>
            <a:endParaRPr lang="el-GR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548259" y="1699910"/>
            <a:ext cx="10217149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algn="just">
              <a:defRPr/>
            </a:pPr>
            <a:r>
              <a:rPr 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Γενικός Έλεγχος</a:t>
            </a:r>
          </a:p>
          <a:p>
            <a:pPr marL="342900" indent="-342900" algn="just">
              <a:defRPr/>
            </a:pPr>
            <a:r>
              <a:rPr 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Εκτιμώντας:</a:t>
            </a:r>
          </a:p>
          <a:p>
            <a:pPr marL="342900" indent="-342900" algn="just">
              <a:lnSpc>
                <a:spcPct val="110000"/>
              </a:lnSpc>
              <a:defRPr/>
            </a:pPr>
            <a:r>
              <a:rPr lang="el-G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Τρωτότητα</a:t>
            </a:r>
          </a:p>
          <a:p>
            <a:pPr marL="342900" indent="-342900" algn="just">
              <a:lnSpc>
                <a:spcPct val="110000"/>
              </a:lnSpc>
              <a:defRPr/>
            </a:pPr>
            <a:r>
              <a:rPr lang="el-G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Πλήθος Χρηστών, Σπουδαιότητα </a:t>
            </a:r>
          </a:p>
          <a:p>
            <a:pPr marL="342900" indent="-342900" algn="just">
              <a:lnSpc>
                <a:spcPct val="110000"/>
              </a:lnSpc>
              <a:defRPr/>
            </a:pPr>
            <a:endParaRPr lang="el-GR" sz="22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defRPr/>
            </a:pPr>
            <a:r>
              <a:rPr lang="el-GR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Μέγεθος Κτιρίου</a:t>
            </a:r>
          </a:p>
          <a:p>
            <a:pPr marL="342900" indent="-342900" algn="just">
              <a:lnSpc>
                <a:spcPct val="110000"/>
              </a:lnSpc>
              <a:defRPr/>
            </a:pPr>
            <a:r>
              <a:rPr lang="el-G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Άλλα </a:t>
            </a:r>
          </a:p>
          <a:p>
            <a:pPr marL="342900" indent="-342900" algn="just">
              <a:lnSpc>
                <a:spcPct val="110000"/>
              </a:lnSpc>
              <a:defRPr/>
            </a:pPr>
            <a:r>
              <a:rPr lang="el-GR" sz="2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lnSpc>
                <a:spcPct val="110000"/>
              </a:lnSpc>
              <a:defRPr/>
            </a:pPr>
            <a:endParaRPr lang="el-GR" sz="2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832155" y="3065321"/>
            <a:ext cx="7924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l-GR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Σχολεία, Νοσοκομεία, Κτίρια Επικοινωνιών &amp; Τηλεπικοινωνιών</a:t>
            </a:r>
            <a:endParaRPr lang="el-GR" sz="20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725435" y="5021964"/>
            <a:ext cx="10571767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Ακραίες Περιπτώσεις Ομάδας Κτιρίων με Αυξημένη Τρωτότητα</a:t>
            </a:r>
          </a:p>
          <a:p>
            <a:pPr algn="just">
              <a:defRPr/>
            </a:pP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Κτίρια Υψηλής Σπουδαιότητας ή Μεγάλο Πλήθος Ενοίκων</a:t>
            </a:r>
          </a:p>
          <a:p>
            <a:pPr algn="just">
              <a:defRPr/>
            </a:pP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Περιοχές όπου Εκτιμάται Αυξημένη Σεισμική Δράση (π.χ. Αλλαγή Σεισμικής Ζώνης Κανονισμού ή ακόμη όταν Υπάρχει μια Αξιόπιστη Μεσοπρόθεσμη Πρόβλεψη)</a:t>
            </a:r>
          </a:p>
          <a:p>
            <a:pPr algn="just">
              <a:defRPr/>
            </a:pP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Πυκνοδομημένα Τμήματα Πόλεων με Παλιά Κτίρια (π.χ. το Ιστορικό Κέντρο)</a:t>
            </a:r>
          </a:p>
        </p:txBody>
      </p:sp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978511" y="4595574"/>
            <a:ext cx="76320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l-GR" alt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Επιλογή Ειδικών Περιπτώσεων ή Ομάδων Κτιρίων</a:t>
            </a:r>
          </a:p>
        </p:txBody>
      </p:sp>
      <p:sp>
        <p:nvSpPr>
          <p:cNvPr id="15368" name="Rectangle 11"/>
          <p:cNvSpPr>
            <a:spLocks noChangeArrowheads="1"/>
          </p:cNvSpPr>
          <p:nvPr/>
        </p:nvSpPr>
        <p:spPr bwMode="auto">
          <a:xfrm>
            <a:off x="832155" y="4255220"/>
            <a:ext cx="26440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l-GR" altLang="el-GR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 Προτεραιότητα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xmlns="" id="{EBBE63AF-2293-0E6C-55A4-FC8355586BA0}"/>
              </a:ext>
            </a:extLst>
          </p:cNvPr>
          <p:cNvSpPr txBox="1">
            <a:spLocks/>
          </p:cNvSpPr>
          <p:nvPr/>
        </p:nvSpPr>
        <p:spPr>
          <a:xfrm>
            <a:off x="480002" y="386002"/>
            <a:ext cx="11304629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Κριτήρια Προτεραιότητας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2" name="Ευθεία γραμμή σύνδεσης 11"/>
          <p:cNvCxnSpPr/>
          <p:nvPr/>
        </p:nvCxnSpPr>
        <p:spPr>
          <a:xfrm>
            <a:off x="261257" y="998512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1250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-761729" y="478970"/>
            <a:ext cx="9144000" cy="5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l-GR" altLang="el-GR" sz="2000" b="1" dirty="0">
                <a:cs typeface="Arial" panose="020B0604020202020204" pitchFamily="34" charset="0"/>
              </a:rPr>
              <a:t>Στάθμες </a:t>
            </a:r>
            <a:r>
              <a:rPr lang="el-GR" altLang="el-GR" sz="2000" b="1" dirty="0" err="1">
                <a:cs typeface="Arial" panose="020B0604020202020204" pitchFamily="34" charset="0"/>
              </a:rPr>
              <a:t>Επιτελεστικότητας</a:t>
            </a:r>
            <a:r>
              <a:rPr lang="el-GR" altLang="el-GR" sz="2000" b="1" dirty="0">
                <a:cs typeface="Arial" panose="020B0604020202020204" pitchFamily="34" charset="0"/>
              </a:rPr>
              <a:t> ή </a:t>
            </a:r>
            <a:r>
              <a:rPr lang="el-GR" altLang="el-GR" sz="2000" dirty="0">
                <a:cs typeface="Arial" panose="020B0604020202020204" pitchFamily="34" charset="0"/>
              </a:rPr>
              <a:t>Οριακές Καταστάσεις </a:t>
            </a:r>
            <a:r>
              <a:rPr lang="en-US" altLang="el-GR" sz="2000" dirty="0">
                <a:cs typeface="Arial" panose="020B0604020202020204" pitchFamily="34" charset="0"/>
              </a:rPr>
              <a:t>(LS)</a:t>
            </a:r>
            <a:endParaRPr lang="el-GR" altLang="el-GR" sz="2000" dirty="0">
              <a:cs typeface="Arial" panose="020B0604020202020204" pitchFamily="34" charset="0"/>
            </a:endParaRPr>
          </a:p>
        </p:txBody>
      </p:sp>
      <p:sp>
        <p:nvSpPr>
          <p:cNvPr id="33797" name="Rectangle 9"/>
          <p:cNvSpPr>
            <a:spLocks noChangeArrowheads="1"/>
          </p:cNvSpPr>
          <p:nvPr/>
        </p:nvSpPr>
        <p:spPr bwMode="auto">
          <a:xfrm>
            <a:off x="6433849" y="593951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33798" name="AutoShape 14"/>
          <p:cNvSpPr>
            <a:spLocks noChangeArrowheads="1"/>
          </p:cNvSpPr>
          <p:nvPr/>
        </p:nvSpPr>
        <p:spPr bwMode="auto">
          <a:xfrm>
            <a:off x="6128558" y="5407577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33799" name="AutoShape 15"/>
          <p:cNvSpPr>
            <a:spLocks noChangeArrowheads="1"/>
          </p:cNvSpPr>
          <p:nvPr/>
        </p:nvSpPr>
        <p:spPr bwMode="auto">
          <a:xfrm>
            <a:off x="6107791" y="3974383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6690048" y="5122668"/>
            <a:ext cx="5284507" cy="83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30000"/>
              </a:lnSpc>
              <a:buClr>
                <a:srgbClr val="FF0000"/>
              </a:buClr>
            </a:pPr>
            <a:r>
              <a:rPr lang="en-US" altLang="el-GR" sz="2800" dirty="0">
                <a:cs typeface="Arial" panose="020B0604020202020204" pitchFamily="34" charset="0"/>
              </a:rPr>
              <a:t>B</a:t>
            </a:r>
            <a:r>
              <a:rPr lang="el-GR" altLang="el-GR" sz="2800" dirty="0" err="1">
                <a:cs typeface="Arial" panose="020B0604020202020204" pitchFamily="34" charset="0"/>
              </a:rPr>
              <a:t>αριές</a:t>
            </a:r>
            <a:r>
              <a:rPr lang="el-GR" altLang="el-GR" sz="2800" dirty="0">
                <a:cs typeface="Arial" panose="020B0604020202020204" pitchFamily="34" charset="0"/>
              </a:rPr>
              <a:t> και εκτεταμένες βλάβες, κτίριο πολύ κοντά στην κατάρρευση</a:t>
            </a:r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-9496" y="5425920"/>
            <a:ext cx="24192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aseline="0" dirty="0">
                <a:cs typeface="Arial" panose="020B0604020202020204" pitchFamily="34" charset="0"/>
              </a:rPr>
              <a:t>Near </a:t>
            </a:r>
            <a:r>
              <a:rPr lang="el-GR" altLang="el-GR" sz="2000" baseline="0" dirty="0" err="1">
                <a:cs typeface="Arial" panose="020B0604020202020204" pitchFamily="34" charset="0"/>
              </a:rPr>
              <a:t>Collapse</a:t>
            </a:r>
            <a:r>
              <a:rPr lang="el-GR" altLang="el-GR" sz="2000" baseline="0" dirty="0">
                <a:cs typeface="Arial" panose="020B0604020202020204" pitchFamily="34" charset="0"/>
              </a:rPr>
              <a:t> (NC</a:t>
            </a:r>
            <a:endParaRPr lang="el-GR" altLang="el-GR" sz="2800" baseline="0" dirty="0">
              <a:cs typeface="Arial" panose="020B0604020202020204" pitchFamily="34" charset="0"/>
            </a:endParaRPr>
          </a:p>
        </p:txBody>
      </p:sp>
      <p:sp>
        <p:nvSpPr>
          <p:cNvPr id="33802" name="Rectangle 9"/>
          <p:cNvSpPr>
            <a:spLocks noChangeArrowheads="1"/>
          </p:cNvSpPr>
          <p:nvPr/>
        </p:nvSpPr>
        <p:spPr bwMode="auto">
          <a:xfrm>
            <a:off x="67684" y="4006631"/>
            <a:ext cx="37425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l-GR" altLang="el-GR" sz="2000" baseline="0" dirty="0" err="1">
                <a:cs typeface="Arial" panose="020B0604020202020204" pitchFamily="34" charset="0"/>
              </a:rPr>
              <a:t>Significant</a:t>
            </a:r>
            <a:r>
              <a:rPr lang="el-GR" altLang="el-GR" sz="2000" baseline="0" dirty="0">
                <a:cs typeface="Arial" panose="020B0604020202020204" pitchFamily="34" charset="0"/>
              </a:rPr>
              <a:t> </a:t>
            </a:r>
            <a:r>
              <a:rPr lang="el-GR" altLang="el-GR" sz="2000" baseline="0" dirty="0" err="1">
                <a:cs typeface="Arial" panose="020B0604020202020204" pitchFamily="34" charset="0"/>
              </a:rPr>
              <a:t>Damage</a:t>
            </a:r>
            <a:r>
              <a:rPr lang="el-GR" altLang="el-GR" sz="2000" baseline="0" dirty="0">
                <a:cs typeface="Arial" panose="020B0604020202020204" pitchFamily="34" charset="0"/>
              </a:rPr>
              <a:t> (SD)</a:t>
            </a:r>
          </a:p>
        </p:txBody>
      </p:sp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6618580" y="3716940"/>
            <a:ext cx="5371257" cy="12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buClr>
                <a:srgbClr val="FF0000"/>
              </a:buClr>
            </a:pPr>
            <a:r>
              <a:rPr lang="el-GR" altLang="el-GR" sz="2800" dirty="0">
                <a:cs typeface="Arial" panose="020B0604020202020204" pitchFamily="34" charset="0"/>
              </a:rPr>
              <a:t>Αποδεκτές οι σοβαρές βλάβες, όπως ο σχεδιασμός νέων κτιρίων με βάση την </a:t>
            </a:r>
            <a:r>
              <a:rPr lang="el-GR" altLang="el-GR" sz="2800" dirty="0" err="1">
                <a:cs typeface="Arial" panose="020B0604020202020204" pitchFamily="34" charset="0"/>
              </a:rPr>
              <a:t>πλαστιμότητα</a:t>
            </a:r>
            <a:endParaRPr lang="el-GR" altLang="el-GR" sz="2800" dirty="0">
              <a:cs typeface="Arial" panose="020B0604020202020204" pitchFamily="34" charset="0"/>
            </a:endParaRPr>
          </a:p>
        </p:txBody>
      </p:sp>
      <p:sp>
        <p:nvSpPr>
          <p:cNvPr id="33804" name="AutoShape 16"/>
          <p:cNvSpPr>
            <a:spLocks noChangeArrowheads="1"/>
          </p:cNvSpPr>
          <p:nvPr/>
        </p:nvSpPr>
        <p:spPr bwMode="auto">
          <a:xfrm>
            <a:off x="6128558" y="2828902"/>
            <a:ext cx="360362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6618580" y="2595995"/>
            <a:ext cx="5530883" cy="83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buClr>
                <a:srgbClr val="FF0000"/>
              </a:buClr>
            </a:pPr>
            <a:r>
              <a:rPr lang="el-GR" altLang="el-GR" sz="2800" dirty="0">
                <a:cs typeface="Arial" panose="020B0604020202020204" pitchFamily="34" charset="0"/>
              </a:rPr>
              <a:t>Μηδαμινές βλάβες, τα στοιχεία δεν έχουν ουσιωδώς ξεπεράσει την διαρροή τους</a:t>
            </a:r>
          </a:p>
        </p:txBody>
      </p:sp>
      <p:sp>
        <p:nvSpPr>
          <p:cNvPr id="33806" name="Rectangle 13"/>
          <p:cNvSpPr>
            <a:spLocks noChangeArrowheads="1"/>
          </p:cNvSpPr>
          <p:nvPr/>
        </p:nvSpPr>
        <p:spPr bwMode="auto">
          <a:xfrm>
            <a:off x="-9496" y="2727467"/>
            <a:ext cx="6123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b="1" baseline="0" dirty="0">
                <a:cs typeface="Arial" panose="020B0604020202020204" pitchFamily="34" charset="0"/>
              </a:rPr>
              <a:t>Στάθμη </a:t>
            </a:r>
            <a:r>
              <a:rPr lang="el-GR" altLang="el-GR" b="1" baseline="0" dirty="0" err="1">
                <a:cs typeface="Arial" panose="020B0604020202020204" pitchFamily="34" charset="0"/>
              </a:rPr>
              <a:t>Επιτελεστικότητας</a:t>
            </a:r>
            <a:r>
              <a:rPr lang="el-GR" altLang="el-GR" b="1" baseline="0" dirty="0">
                <a:cs typeface="Arial" panose="020B0604020202020204" pitchFamily="34" charset="0"/>
              </a:rPr>
              <a:t> Α «Περιορισμένες Βλάβες» 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408" y="3046203"/>
            <a:ext cx="28648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aseline="0" dirty="0" err="1">
                <a:cs typeface="Arial" panose="020B0604020202020204" pitchFamily="34" charset="0"/>
              </a:rPr>
              <a:t>Damage</a:t>
            </a:r>
            <a:r>
              <a:rPr lang="el-GR" altLang="el-GR" sz="2000" baseline="0" dirty="0">
                <a:cs typeface="Arial" panose="020B0604020202020204" pitchFamily="34" charset="0"/>
              </a:rPr>
              <a:t> </a:t>
            </a:r>
            <a:r>
              <a:rPr lang="el-GR" altLang="el-GR" sz="2000" baseline="0" dirty="0" err="1">
                <a:cs typeface="Arial" panose="020B0604020202020204" pitchFamily="34" charset="0"/>
              </a:rPr>
              <a:t>Limitation</a:t>
            </a:r>
            <a:r>
              <a:rPr lang="el-GR" altLang="el-GR" sz="2000" baseline="0" dirty="0">
                <a:cs typeface="Arial" panose="020B0604020202020204" pitchFamily="34" charset="0"/>
              </a:rPr>
              <a:t> (DL</a:t>
            </a:r>
            <a:r>
              <a:rPr lang="el-GR" altLang="el-GR" sz="20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2310" y="3734438"/>
            <a:ext cx="57101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1" baseline="0" dirty="0">
                <a:cs typeface="Arial" panose="020B0604020202020204" pitchFamily="34" charset="0"/>
              </a:rPr>
              <a:t>Στάθμη </a:t>
            </a:r>
            <a:r>
              <a:rPr lang="el-GR" altLang="el-GR" b="1" baseline="0" dirty="0" err="1">
                <a:cs typeface="Arial" panose="020B0604020202020204" pitchFamily="34" charset="0"/>
              </a:rPr>
              <a:t>Επιτελεστικότητας</a:t>
            </a:r>
            <a:r>
              <a:rPr lang="el-GR" altLang="el-GR" b="1" baseline="0" dirty="0">
                <a:cs typeface="Arial" panose="020B0604020202020204" pitchFamily="34" charset="0"/>
              </a:rPr>
              <a:t> Β «Σημαντικές Βλάβες»</a:t>
            </a:r>
            <a:r>
              <a:rPr lang="el-GR" altLang="el-GR" b="1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-7994" y="5102173"/>
            <a:ext cx="56844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1" baseline="0" dirty="0">
                <a:cs typeface="Arial" panose="020B0604020202020204" pitchFamily="34" charset="0"/>
              </a:rPr>
              <a:t>Στάθμη </a:t>
            </a:r>
            <a:r>
              <a:rPr lang="el-GR" altLang="el-GR" b="1" baseline="0" dirty="0" err="1">
                <a:cs typeface="Arial" panose="020B0604020202020204" pitchFamily="34" charset="0"/>
              </a:rPr>
              <a:t>Επιτελεστικότητας</a:t>
            </a:r>
            <a:r>
              <a:rPr lang="el-GR" altLang="el-GR" b="1" baseline="0" dirty="0">
                <a:cs typeface="Arial" panose="020B0604020202020204" pitchFamily="34" charset="0"/>
              </a:rPr>
              <a:t> Γ «</a:t>
            </a:r>
            <a:r>
              <a:rPr lang="el-GR" altLang="el-GR" b="1" baseline="0" dirty="0" err="1">
                <a:cs typeface="Arial" panose="020B0604020202020204" pitchFamily="34" charset="0"/>
              </a:rPr>
              <a:t>Οιονεί</a:t>
            </a:r>
            <a:r>
              <a:rPr lang="el-GR" altLang="el-GR" b="1" baseline="0" dirty="0">
                <a:cs typeface="Arial" panose="020B0604020202020204" pitchFamily="34" charset="0"/>
              </a:rPr>
              <a:t> κατάρρευση»</a:t>
            </a:r>
            <a:r>
              <a:rPr lang="el-GR" altLang="el-GR" b="1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itel 3">
            <a:extLst>
              <a:ext uri="{FF2B5EF4-FFF2-40B4-BE49-F238E27FC236}">
                <a16:creationId xmlns:a16="http://schemas.microsoft.com/office/drawing/2014/main" xmlns="" id="{EBBE63AF-2293-0E6C-55A4-FC8355586BA0}"/>
              </a:ext>
            </a:extLst>
          </p:cNvPr>
          <p:cNvSpPr txBox="1">
            <a:spLocks/>
          </p:cNvSpPr>
          <p:nvPr/>
        </p:nvSpPr>
        <p:spPr>
          <a:xfrm>
            <a:off x="480002" y="227382"/>
            <a:ext cx="11304629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Επίπεδα Βλάβης</a:t>
            </a:r>
          </a:p>
          <a:p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Ευθεία γραμμή σύνδεσης 18"/>
          <p:cNvCxnSpPr/>
          <p:nvPr/>
        </p:nvCxnSpPr>
        <p:spPr>
          <a:xfrm>
            <a:off x="261257" y="998512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0" y="1905783"/>
            <a:ext cx="427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l-GR" sz="2000" dirty="0">
                <a:latin typeface="Arial" panose="020B0604020202020204" pitchFamily="34" charset="0"/>
              </a:rPr>
              <a:t>Fully Operational</a:t>
            </a:r>
            <a:r>
              <a:rPr lang="el-GR" altLang="el-GR" sz="2000" dirty="0">
                <a:latin typeface="Arial" panose="020B0604020202020204" pitchFamily="34" charset="0"/>
              </a:rPr>
              <a:t> (</a:t>
            </a:r>
            <a:r>
              <a:rPr lang="en-US" altLang="el-GR" sz="2000" dirty="0">
                <a:latin typeface="Arial" panose="020B0604020202020204" pitchFamily="34" charset="0"/>
              </a:rPr>
              <a:t>OP</a:t>
            </a:r>
            <a:r>
              <a:rPr lang="el-GR" altLang="el-GR" sz="20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6618580" y="1506132"/>
            <a:ext cx="51921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l-GR" altLang="el-GR" sz="1800" dirty="0">
                <a:latin typeface="Arial" panose="020B0604020202020204" pitchFamily="34" charset="0"/>
              </a:rPr>
              <a:t>Περιορισμός βλαβών και στα μη φέροντα στοιχεία</a:t>
            </a:r>
            <a:endParaRPr lang="el-GR" altLang="el-GR" sz="1800" b="1" dirty="0">
              <a:latin typeface="Arial" panose="020B0604020202020204" pitchFamily="34" charset="0"/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4992" y="1527023"/>
            <a:ext cx="54911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1" baseline="0" dirty="0">
                <a:cs typeface="Arial" panose="020B0604020202020204" pitchFamily="34" charset="0"/>
              </a:rPr>
              <a:t>Στάθμη </a:t>
            </a:r>
            <a:r>
              <a:rPr lang="el-GR" altLang="el-GR" b="1" baseline="0" dirty="0" err="1">
                <a:cs typeface="Arial" panose="020B0604020202020204" pitchFamily="34" charset="0"/>
              </a:rPr>
              <a:t>Επιτελεστικότητας</a:t>
            </a:r>
            <a:r>
              <a:rPr lang="el-GR" altLang="el-GR" b="1" baseline="0" dirty="0">
                <a:cs typeface="Arial" panose="020B0604020202020204" pitchFamily="34" charset="0"/>
              </a:rPr>
              <a:t> «Πλήρης Λειτουργία»</a:t>
            </a:r>
            <a:r>
              <a:rPr lang="el-GR" altLang="el-GR" b="1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6618580" y="1891492"/>
            <a:ext cx="3118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dirty="0">
                <a:latin typeface="Arial" panose="020B0604020202020204" pitchFamily="34" charset="0"/>
              </a:rPr>
              <a:t>Σχέδια ΕΚ8-1.1 και ΕΚ8-3 (2022) </a:t>
            </a:r>
            <a:endParaRPr lang="el-GR" dirty="0"/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6048963" y="1615485"/>
            <a:ext cx="360362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3082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3">
            <a:extLst>
              <a:ext uri="{FF2B5EF4-FFF2-40B4-BE49-F238E27FC236}">
                <a16:creationId xmlns:a16="http://schemas.microsoft.com/office/drawing/2014/main" xmlns="" id="{3032D3AA-E962-25A1-AAF2-1E40E0DCE678}"/>
              </a:ext>
            </a:extLst>
          </p:cNvPr>
          <p:cNvGrpSpPr>
            <a:grpSpLocks/>
          </p:cNvGrpSpPr>
          <p:nvPr/>
        </p:nvGrpSpPr>
        <p:grpSpPr bwMode="auto">
          <a:xfrm>
            <a:off x="7607142" y="1254417"/>
            <a:ext cx="2030412" cy="2678113"/>
            <a:chOff x="1251" y="544"/>
            <a:chExt cx="1279" cy="1687"/>
          </a:xfrm>
        </p:grpSpPr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xmlns="" id="{DED0B6EC-4478-6705-EA9E-A0E79D01E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8" y="2167"/>
              <a:ext cx="282" cy="64"/>
              <a:chOff x="4409" y="6065"/>
              <a:chExt cx="705" cy="161"/>
            </a:xfrm>
          </p:grpSpPr>
          <p:sp>
            <p:nvSpPr>
              <p:cNvPr id="57" name="Line 5">
                <a:extLst>
                  <a:ext uri="{FF2B5EF4-FFF2-40B4-BE49-F238E27FC236}">
                    <a16:creationId xmlns:a16="http://schemas.microsoft.com/office/drawing/2014/main" xmlns="" id="{62EBED19-8B4B-D726-C98D-CB3FAF695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9" y="6065"/>
                <a:ext cx="7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58" name="Text Box 6" descr="Ανοιχτόχρωμη διαγώνιος προς τα κάτω">
                <a:extLst>
                  <a:ext uri="{FF2B5EF4-FFF2-40B4-BE49-F238E27FC236}">
                    <a16:creationId xmlns:a16="http://schemas.microsoft.com/office/drawing/2014/main" xmlns="" id="{2AD83FA8-23B5-526C-850D-DBF21B8D99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9" y="6083"/>
                <a:ext cx="705" cy="143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pattFill prst="ltDnDiag">
                  <a:fgClr>
                    <a:srgbClr val="0000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+mj-lt"/>
                  <a:cs typeface="Poppins Light" panose="00000400000000000000" pitchFamily="2" charset="0"/>
                </a:endParaRPr>
              </a:p>
            </p:txBody>
          </p:sp>
        </p:grpSp>
        <p:sp>
          <p:nvSpPr>
            <p:cNvPr id="17" name="Text Box 7">
              <a:extLst>
                <a:ext uri="{FF2B5EF4-FFF2-40B4-BE49-F238E27FC236}">
                  <a16:creationId xmlns:a16="http://schemas.microsoft.com/office/drawing/2014/main" xmlns="" id="{5E5B73D2-E852-A277-08AE-FF264C0F82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1" y="544"/>
              <a:ext cx="50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b="1">
                  <a:latin typeface="+mj-lt"/>
                  <a:cs typeface="Poppins Light" panose="00000400000000000000" pitchFamily="2" charset="0"/>
                </a:rPr>
                <a:t>V</a:t>
              </a:r>
              <a:r>
                <a:rPr lang="el-GR" altLang="el-GR" sz="1600" b="1" baseline="-25000">
                  <a:latin typeface="+mj-lt"/>
                  <a:cs typeface="Poppins Light" panose="00000400000000000000" pitchFamily="2" charset="0"/>
                </a:rPr>
                <a:t>3</a:t>
              </a:r>
              <a:endParaRPr lang="el-GR" altLang="el-GR" sz="1800">
                <a:latin typeface="+mj-lt"/>
                <a:cs typeface="Poppins Light" panose="00000400000000000000" pitchFamily="2" charset="0"/>
              </a:endParaRPr>
            </a:p>
          </p:txBody>
        </p:sp>
        <p:grpSp>
          <p:nvGrpSpPr>
            <p:cNvPr id="18" name="Group 8">
              <a:extLst>
                <a:ext uri="{FF2B5EF4-FFF2-40B4-BE49-F238E27FC236}">
                  <a16:creationId xmlns:a16="http://schemas.microsoft.com/office/drawing/2014/main" xmlns="" id="{8EE635AC-E70D-691F-A979-808A548409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4" y="564"/>
              <a:ext cx="1190" cy="1603"/>
              <a:chOff x="1264" y="564"/>
              <a:chExt cx="1190" cy="1603"/>
            </a:xfrm>
          </p:grpSpPr>
          <p:sp>
            <p:nvSpPr>
              <p:cNvPr id="19" name="Line 9">
                <a:extLst>
                  <a:ext uri="{FF2B5EF4-FFF2-40B4-BE49-F238E27FC236}">
                    <a16:creationId xmlns:a16="http://schemas.microsoft.com/office/drawing/2014/main" xmlns="" id="{E6EDD36E-6E33-F29A-8489-3556F97E52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2" y="946"/>
                <a:ext cx="0" cy="12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20" name="Line 10">
                <a:extLst>
                  <a:ext uri="{FF2B5EF4-FFF2-40B4-BE49-F238E27FC236}">
                    <a16:creationId xmlns:a16="http://schemas.microsoft.com/office/drawing/2014/main" xmlns="" id="{C068E6A7-5FB2-AD2E-F850-277DA329CC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94" y="1552"/>
                <a:ext cx="468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21" name="Line 11">
                <a:extLst>
                  <a:ext uri="{FF2B5EF4-FFF2-40B4-BE49-F238E27FC236}">
                    <a16:creationId xmlns:a16="http://schemas.microsoft.com/office/drawing/2014/main" xmlns="" id="{D0C65CF5-F26E-5C60-AEB4-9ED288408C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6" y="1234"/>
                <a:ext cx="756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22" name="Line 12">
                <a:extLst>
                  <a:ext uri="{FF2B5EF4-FFF2-40B4-BE49-F238E27FC236}">
                    <a16:creationId xmlns:a16="http://schemas.microsoft.com/office/drawing/2014/main" xmlns="" id="{DFD425C6-6D01-D5C4-8D5D-22B2EBB23D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54" y="916"/>
                <a:ext cx="996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23" name="Line 13">
                <a:extLst>
                  <a:ext uri="{FF2B5EF4-FFF2-40B4-BE49-F238E27FC236}">
                    <a16:creationId xmlns:a16="http://schemas.microsoft.com/office/drawing/2014/main" xmlns="" id="{198F4E59-47D6-EF74-5CA2-71A4F9A82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73" y="916"/>
                <a:ext cx="319" cy="1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24" name="Line 14">
                <a:extLst>
                  <a:ext uri="{FF2B5EF4-FFF2-40B4-BE49-F238E27FC236}">
                    <a16:creationId xmlns:a16="http://schemas.microsoft.com/office/drawing/2014/main" xmlns="" id="{CB32DD66-0CB4-E844-A542-4423762486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62" y="916"/>
                <a:ext cx="636" cy="12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25" name="Line 15">
                <a:extLst>
                  <a:ext uri="{FF2B5EF4-FFF2-40B4-BE49-F238E27FC236}">
                    <a16:creationId xmlns:a16="http://schemas.microsoft.com/office/drawing/2014/main" xmlns="" id="{5C82F9D9-221D-36AC-D537-F19159C528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54" y="916"/>
                <a:ext cx="1038" cy="12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26" name="Text Box 16">
                <a:extLst>
                  <a:ext uri="{FF2B5EF4-FFF2-40B4-BE49-F238E27FC236}">
                    <a16:creationId xmlns:a16="http://schemas.microsoft.com/office/drawing/2014/main" xmlns="" id="{82EBDBF4-CCFC-DDB8-BF12-6E93368BBF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0" y="732"/>
                <a:ext cx="204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200" b="1">
                    <a:latin typeface="+mj-lt"/>
                    <a:cs typeface="Poppins Light" panose="00000400000000000000" pitchFamily="2" charset="0"/>
                  </a:rPr>
                  <a:t>1</a:t>
                </a:r>
                <a:endParaRPr lang="el-GR" altLang="el-GR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27" name="Text Box 17">
                <a:extLst>
                  <a:ext uri="{FF2B5EF4-FFF2-40B4-BE49-F238E27FC236}">
                    <a16:creationId xmlns:a16="http://schemas.microsoft.com/office/drawing/2014/main" xmlns="" id="{3838161C-BBD7-E61E-9BC0-6CEED3589D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0" y="726"/>
                <a:ext cx="204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200" b="1">
                    <a:latin typeface="+mj-lt"/>
                    <a:cs typeface="Poppins Light" panose="00000400000000000000" pitchFamily="2" charset="0"/>
                  </a:rPr>
                  <a:t>2</a:t>
                </a:r>
                <a:endParaRPr lang="el-GR" altLang="el-GR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28" name="Text Box 18">
                <a:extLst>
                  <a:ext uri="{FF2B5EF4-FFF2-40B4-BE49-F238E27FC236}">
                    <a16:creationId xmlns:a16="http://schemas.microsoft.com/office/drawing/2014/main" xmlns="" id="{1199A175-FEE4-130D-7F9C-DA591555FD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4" y="726"/>
                <a:ext cx="204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200" b="1">
                    <a:latin typeface="+mj-lt"/>
                    <a:cs typeface="Poppins Light" panose="00000400000000000000" pitchFamily="2" charset="0"/>
                  </a:rPr>
                  <a:t>3</a:t>
                </a:r>
                <a:endParaRPr lang="el-GR" altLang="el-GR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29" name="Text Box 19">
                <a:extLst>
                  <a:ext uri="{FF2B5EF4-FFF2-40B4-BE49-F238E27FC236}">
                    <a16:creationId xmlns:a16="http://schemas.microsoft.com/office/drawing/2014/main" xmlns="" id="{8096569C-42DD-EAEE-6162-1ECE08BC5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6" y="1062"/>
                <a:ext cx="204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200" b="1">
                    <a:latin typeface="+mj-lt"/>
                    <a:cs typeface="Poppins Light" panose="00000400000000000000" pitchFamily="2" charset="0"/>
                  </a:rPr>
                  <a:t>1</a:t>
                </a:r>
                <a:endParaRPr lang="el-GR" altLang="el-GR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30" name="Text Box 20">
                <a:extLst>
                  <a:ext uri="{FF2B5EF4-FFF2-40B4-BE49-F238E27FC236}">
                    <a16:creationId xmlns:a16="http://schemas.microsoft.com/office/drawing/2014/main" xmlns="" id="{5ACC4C7E-1781-3149-94B4-2384C3AC14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0" y="1066"/>
                <a:ext cx="204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200" b="1">
                    <a:latin typeface="+mj-lt"/>
                    <a:cs typeface="Poppins Light" panose="00000400000000000000" pitchFamily="2" charset="0"/>
                  </a:rPr>
                  <a:t>2</a:t>
                </a:r>
                <a:endParaRPr lang="el-GR" altLang="el-GR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31" name="Text Box 21">
                <a:extLst>
                  <a:ext uri="{FF2B5EF4-FFF2-40B4-BE49-F238E27FC236}">
                    <a16:creationId xmlns:a16="http://schemas.microsoft.com/office/drawing/2014/main" xmlns="" id="{90E995D9-D09B-00E3-3E27-1CF80E232D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52" y="1074"/>
                <a:ext cx="204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200" b="1">
                    <a:latin typeface="+mj-lt"/>
                    <a:cs typeface="Poppins Light" panose="00000400000000000000" pitchFamily="2" charset="0"/>
                  </a:rPr>
                  <a:t>3</a:t>
                </a:r>
                <a:endParaRPr lang="el-GR" altLang="el-GR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32" name="Text Box 22">
                <a:extLst>
                  <a:ext uri="{FF2B5EF4-FFF2-40B4-BE49-F238E27FC236}">
                    <a16:creationId xmlns:a16="http://schemas.microsoft.com/office/drawing/2014/main" xmlns="" id="{6D9A4F57-DB22-9F25-BD20-CDD739D437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2" y="1384"/>
                <a:ext cx="204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200" b="1">
                    <a:latin typeface="+mj-lt"/>
                    <a:cs typeface="Poppins Light" panose="00000400000000000000" pitchFamily="2" charset="0"/>
                  </a:rPr>
                  <a:t>1</a:t>
                </a:r>
                <a:endParaRPr lang="el-GR" altLang="el-GR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33" name="Text Box 23">
                <a:extLst>
                  <a:ext uri="{FF2B5EF4-FFF2-40B4-BE49-F238E27FC236}">
                    <a16:creationId xmlns:a16="http://schemas.microsoft.com/office/drawing/2014/main" xmlns="" id="{A44CB3AE-71EB-CCB9-55E8-2F29B71808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0" y="1378"/>
                <a:ext cx="204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200" b="1">
                    <a:latin typeface="+mj-lt"/>
                    <a:cs typeface="Poppins Light" panose="00000400000000000000" pitchFamily="2" charset="0"/>
                  </a:rPr>
                  <a:t>2</a:t>
                </a:r>
                <a:endParaRPr lang="el-GR" altLang="el-GR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34" name="Text Box 24">
                <a:extLst>
                  <a:ext uri="{FF2B5EF4-FFF2-40B4-BE49-F238E27FC236}">
                    <a16:creationId xmlns:a16="http://schemas.microsoft.com/office/drawing/2014/main" xmlns="" id="{C0DDDC2B-5E03-C0C2-F118-D757A28448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4" y="1380"/>
                <a:ext cx="204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200" b="1">
                    <a:latin typeface="+mj-lt"/>
                    <a:cs typeface="Poppins Light" panose="00000400000000000000" pitchFamily="2" charset="0"/>
                  </a:rPr>
                  <a:t>3</a:t>
                </a:r>
                <a:endParaRPr lang="el-GR" altLang="el-GR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35" name="Text Box 25">
                <a:extLst>
                  <a:ext uri="{FF2B5EF4-FFF2-40B4-BE49-F238E27FC236}">
                    <a16:creationId xmlns:a16="http://schemas.microsoft.com/office/drawing/2014/main" xmlns="" id="{FD0DEE78-0FEF-9B75-05E9-F98283ADE5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0" y="1681"/>
                <a:ext cx="204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200" b="1">
                    <a:latin typeface="+mj-lt"/>
                    <a:cs typeface="Poppins Light" panose="00000400000000000000" pitchFamily="2" charset="0"/>
                  </a:rPr>
                  <a:t>1</a:t>
                </a:r>
                <a:endParaRPr lang="el-GR" altLang="el-GR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36" name="Text Box 26">
                <a:extLst>
                  <a:ext uri="{FF2B5EF4-FFF2-40B4-BE49-F238E27FC236}">
                    <a16:creationId xmlns:a16="http://schemas.microsoft.com/office/drawing/2014/main" xmlns="" id="{E2AA559F-14FF-243F-11D2-FE5C119BBA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8" y="1691"/>
                <a:ext cx="204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200" b="1">
                    <a:latin typeface="+mj-lt"/>
                    <a:cs typeface="Poppins Light" panose="00000400000000000000" pitchFamily="2" charset="0"/>
                  </a:rPr>
                  <a:t>2</a:t>
                </a:r>
                <a:endParaRPr lang="el-GR" altLang="el-GR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37" name="Text Box 27">
                <a:extLst>
                  <a:ext uri="{FF2B5EF4-FFF2-40B4-BE49-F238E27FC236}">
                    <a16:creationId xmlns:a16="http://schemas.microsoft.com/office/drawing/2014/main" xmlns="" id="{11EE185F-BA49-9835-10AD-22877E22AA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8" y="1697"/>
                <a:ext cx="204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200" b="1">
                    <a:latin typeface="+mj-lt"/>
                    <a:cs typeface="Poppins Light" panose="00000400000000000000" pitchFamily="2" charset="0"/>
                  </a:rPr>
                  <a:t>3</a:t>
                </a:r>
                <a:endParaRPr lang="el-GR" altLang="el-GR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38" name="Text Box 28">
                <a:extLst>
                  <a:ext uri="{FF2B5EF4-FFF2-40B4-BE49-F238E27FC236}">
                    <a16:creationId xmlns:a16="http://schemas.microsoft.com/office/drawing/2014/main" xmlns="" id="{CCB698DC-E30D-1518-4581-4F659157E7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9" y="564"/>
                <a:ext cx="505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600" b="1">
                    <a:latin typeface="+mj-lt"/>
                    <a:cs typeface="Poppins Light" panose="00000400000000000000" pitchFamily="2" charset="0"/>
                  </a:rPr>
                  <a:t>V</a:t>
                </a:r>
                <a:r>
                  <a:rPr lang="el-GR" altLang="el-GR" sz="1600" b="1" baseline="-25000">
                    <a:latin typeface="+mj-lt"/>
                    <a:cs typeface="Poppins Light" panose="00000400000000000000" pitchFamily="2" charset="0"/>
                  </a:rPr>
                  <a:t>2</a:t>
                </a:r>
                <a:endParaRPr lang="el-GR" altLang="el-GR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39" name="Text Box 29">
                <a:extLst>
                  <a:ext uri="{FF2B5EF4-FFF2-40B4-BE49-F238E27FC236}">
                    <a16:creationId xmlns:a16="http://schemas.microsoft.com/office/drawing/2014/main" xmlns="" id="{716689A2-D12C-DFF3-0254-FF9C6A44B0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8" y="576"/>
                <a:ext cx="504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600" b="1">
                    <a:latin typeface="+mj-lt"/>
                    <a:cs typeface="Poppins Light" panose="00000400000000000000" pitchFamily="2" charset="0"/>
                  </a:rPr>
                  <a:t>V</a:t>
                </a:r>
                <a:r>
                  <a:rPr lang="el-GR" altLang="el-GR" sz="1600" b="1" baseline="-25000">
                    <a:latin typeface="+mj-lt"/>
                    <a:cs typeface="Poppins Light" panose="00000400000000000000" pitchFamily="2" charset="0"/>
                  </a:rPr>
                  <a:t>1</a:t>
                </a:r>
                <a:endParaRPr lang="el-GR" altLang="el-GR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40" name="Oval 30">
                <a:extLst>
                  <a:ext uri="{FF2B5EF4-FFF2-40B4-BE49-F238E27FC236}">
                    <a16:creationId xmlns:a16="http://schemas.microsoft.com/office/drawing/2014/main" xmlns="" id="{5B4C6B2C-A6B8-3DD8-DD47-DAAC017C4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8" y="1825"/>
                <a:ext cx="54" cy="5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de-DE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41" name="Oval 31">
                <a:extLst>
                  <a:ext uri="{FF2B5EF4-FFF2-40B4-BE49-F238E27FC236}">
                    <a16:creationId xmlns:a16="http://schemas.microsoft.com/office/drawing/2014/main" xmlns="" id="{D6627706-A191-134D-E8A8-CD376A078A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2" y="1519"/>
                <a:ext cx="54" cy="5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de-DE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42" name="Oval 32">
                <a:extLst>
                  <a:ext uri="{FF2B5EF4-FFF2-40B4-BE49-F238E27FC236}">
                    <a16:creationId xmlns:a16="http://schemas.microsoft.com/office/drawing/2014/main" xmlns="" id="{3AA0F3F7-DC16-3A62-730E-1288EDA552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2" y="1219"/>
                <a:ext cx="54" cy="5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de-DE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43" name="Oval 33">
                <a:extLst>
                  <a:ext uri="{FF2B5EF4-FFF2-40B4-BE49-F238E27FC236}">
                    <a16:creationId xmlns:a16="http://schemas.microsoft.com/office/drawing/2014/main" xmlns="" id="{566E6189-1EC3-69CB-B579-6ECC06BE2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2" y="883"/>
                <a:ext cx="54" cy="5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de-DE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44" name="Oval 34">
                <a:extLst>
                  <a:ext uri="{FF2B5EF4-FFF2-40B4-BE49-F238E27FC236}">
                    <a16:creationId xmlns:a16="http://schemas.microsoft.com/office/drawing/2014/main" xmlns="" id="{CAE1F18A-CE59-58D0-7DE7-7E346F915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116" y="1839"/>
                <a:ext cx="41" cy="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de-DE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45" name="Oval 35">
                <a:extLst>
                  <a:ext uri="{FF2B5EF4-FFF2-40B4-BE49-F238E27FC236}">
                    <a16:creationId xmlns:a16="http://schemas.microsoft.com/office/drawing/2014/main" xmlns="" id="{E0C9A922-96C3-B73F-7E7B-849057407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224" y="1839"/>
                <a:ext cx="41" cy="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de-DE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46" name="Oval 36">
                <a:extLst>
                  <a:ext uri="{FF2B5EF4-FFF2-40B4-BE49-F238E27FC236}">
                    <a16:creationId xmlns:a16="http://schemas.microsoft.com/office/drawing/2014/main" xmlns="" id="{0C125FC2-8DBF-517C-60C6-8CBF2BE22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6" y="1533"/>
                <a:ext cx="41" cy="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de-DE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47" name="Oval 37">
                <a:extLst>
                  <a:ext uri="{FF2B5EF4-FFF2-40B4-BE49-F238E27FC236}">
                    <a16:creationId xmlns:a16="http://schemas.microsoft.com/office/drawing/2014/main" xmlns="" id="{E8F7A5D3-78B4-137C-5C5F-FED51A0FC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068" y="1533"/>
                <a:ext cx="41" cy="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de-DE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48" name="Oval 38">
                <a:extLst>
                  <a:ext uri="{FF2B5EF4-FFF2-40B4-BE49-F238E27FC236}">
                    <a16:creationId xmlns:a16="http://schemas.microsoft.com/office/drawing/2014/main" xmlns="" id="{936058A8-62BB-F47A-991F-FFDED7982A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224" y="1533"/>
                <a:ext cx="41" cy="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de-DE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49" name="Oval 39">
                <a:extLst>
                  <a:ext uri="{FF2B5EF4-FFF2-40B4-BE49-F238E27FC236}">
                    <a16:creationId xmlns:a16="http://schemas.microsoft.com/office/drawing/2014/main" xmlns="" id="{8DED0DE5-4B1B-76AE-240F-C14D28E7A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296" y="1839"/>
                <a:ext cx="41" cy="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de-DE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50" name="Line 40">
                <a:extLst>
                  <a:ext uri="{FF2B5EF4-FFF2-40B4-BE49-F238E27FC236}">
                    <a16:creationId xmlns:a16="http://schemas.microsoft.com/office/drawing/2014/main" xmlns="" id="{4DF637D7-6845-FD8D-6249-4327010026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6" y="1858"/>
                <a:ext cx="282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51" name="Oval 41">
                <a:extLst>
                  <a:ext uri="{FF2B5EF4-FFF2-40B4-BE49-F238E27FC236}">
                    <a16:creationId xmlns:a16="http://schemas.microsoft.com/office/drawing/2014/main" xmlns="" id="{24CFB649-8C00-726D-3FDC-E39B4E62A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134" y="1215"/>
                <a:ext cx="41" cy="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de-DE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52" name="Oval 42">
                <a:extLst>
                  <a:ext uri="{FF2B5EF4-FFF2-40B4-BE49-F238E27FC236}">
                    <a16:creationId xmlns:a16="http://schemas.microsoft.com/office/drawing/2014/main" xmlns="" id="{937D4427-05F2-3014-6969-1785D7D0C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906" y="1221"/>
                <a:ext cx="41" cy="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de-DE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53" name="Oval 43">
                <a:extLst>
                  <a:ext uri="{FF2B5EF4-FFF2-40B4-BE49-F238E27FC236}">
                    <a16:creationId xmlns:a16="http://schemas.microsoft.com/office/drawing/2014/main" xmlns="" id="{E0BF95B5-BB5B-C393-41B7-E15D1E175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94" y="1215"/>
                <a:ext cx="41" cy="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de-DE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54" name="Oval 44">
                <a:extLst>
                  <a:ext uri="{FF2B5EF4-FFF2-40B4-BE49-F238E27FC236}">
                    <a16:creationId xmlns:a16="http://schemas.microsoft.com/office/drawing/2014/main" xmlns="" id="{8BF2AFD4-058D-62CB-DF00-349FB68C9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056" y="897"/>
                <a:ext cx="41" cy="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de-DE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55" name="Oval 45">
                <a:extLst>
                  <a:ext uri="{FF2B5EF4-FFF2-40B4-BE49-F238E27FC236}">
                    <a16:creationId xmlns:a16="http://schemas.microsoft.com/office/drawing/2014/main" xmlns="" id="{5A86CD80-12FA-B726-60A9-D5F5468F9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750" y="897"/>
                <a:ext cx="41" cy="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de-DE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56" name="Oval 46">
                <a:extLst>
                  <a:ext uri="{FF2B5EF4-FFF2-40B4-BE49-F238E27FC236}">
                    <a16:creationId xmlns:a16="http://schemas.microsoft.com/office/drawing/2014/main" xmlns="" id="{3615ACAD-7573-0E4D-7F73-E147B85D2D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342" y="903"/>
                <a:ext cx="41" cy="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de-DE" sz="1800">
                  <a:latin typeface="+mj-lt"/>
                  <a:cs typeface="Poppins Light" panose="00000400000000000000" pitchFamily="2" charset="0"/>
                </a:endParaRPr>
              </a:p>
            </p:txBody>
          </p:sp>
        </p:grpSp>
      </p:grpSp>
      <p:grpSp>
        <p:nvGrpSpPr>
          <p:cNvPr id="59" name="Group 68">
            <a:extLst>
              <a:ext uri="{FF2B5EF4-FFF2-40B4-BE49-F238E27FC236}">
                <a16:creationId xmlns:a16="http://schemas.microsoft.com/office/drawing/2014/main" xmlns="" id="{40C77B27-0CA4-3A9D-92E1-9251CC513DC1}"/>
              </a:ext>
            </a:extLst>
          </p:cNvPr>
          <p:cNvGrpSpPr>
            <a:grpSpLocks/>
          </p:cNvGrpSpPr>
          <p:nvPr/>
        </p:nvGrpSpPr>
        <p:grpSpPr bwMode="auto">
          <a:xfrm>
            <a:off x="9943730" y="1389355"/>
            <a:ext cx="2171700" cy="2543175"/>
            <a:chOff x="3352" y="601"/>
            <a:chExt cx="1368" cy="1602"/>
          </a:xfrm>
        </p:grpSpPr>
        <p:sp>
          <p:nvSpPr>
            <p:cNvPr id="60" name="Line 69">
              <a:extLst>
                <a:ext uri="{FF2B5EF4-FFF2-40B4-BE49-F238E27FC236}">
                  <a16:creationId xmlns:a16="http://schemas.microsoft.com/office/drawing/2014/main" xmlns="" id="{70B0E270-E3DA-33CA-7955-D49BCE2C9F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7" y="855"/>
              <a:ext cx="0" cy="1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61" name="Oval 70">
              <a:extLst>
                <a:ext uri="{FF2B5EF4-FFF2-40B4-BE49-F238E27FC236}">
                  <a16:creationId xmlns:a16="http://schemas.microsoft.com/office/drawing/2014/main" xmlns="" id="{7D5735F3-16E4-F02F-A584-84B018795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1785"/>
              <a:ext cx="53" cy="5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de-DE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62" name="Oval 71">
              <a:extLst>
                <a:ext uri="{FF2B5EF4-FFF2-40B4-BE49-F238E27FC236}">
                  <a16:creationId xmlns:a16="http://schemas.microsoft.com/office/drawing/2014/main" xmlns="" id="{95A50985-EE0E-E050-52BE-C1188276A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" y="1473"/>
              <a:ext cx="53" cy="5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de-DE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63" name="Oval 72">
              <a:extLst>
                <a:ext uri="{FF2B5EF4-FFF2-40B4-BE49-F238E27FC236}">
                  <a16:creationId xmlns:a16="http://schemas.microsoft.com/office/drawing/2014/main" xmlns="" id="{09F97D8C-E2F7-043C-3765-984685254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" y="1173"/>
              <a:ext cx="53" cy="5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de-DE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64" name="Oval 73">
              <a:extLst>
                <a:ext uri="{FF2B5EF4-FFF2-40B4-BE49-F238E27FC236}">
                  <a16:creationId xmlns:a16="http://schemas.microsoft.com/office/drawing/2014/main" xmlns="" id="{678203C6-CC71-D278-7D7B-89C5D8104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" y="837"/>
              <a:ext cx="53" cy="5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de-DE" sz="1800">
                <a:latin typeface="+mj-lt"/>
                <a:cs typeface="Poppins Light" panose="00000400000000000000" pitchFamily="2" charset="0"/>
              </a:endParaRPr>
            </a:p>
          </p:txBody>
        </p:sp>
        <p:grpSp>
          <p:nvGrpSpPr>
            <p:cNvPr id="65" name="Group 74">
              <a:extLst>
                <a:ext uri="{FF2B5EF4-FFF2-40B4-BE49-F238E27FC236}">
                  <a16:creationId xmlns:a16="http://schemas.microsoft.com/office/drawing/2014/main" xmlns="" id="{71230200-B937-8936-6709-15A3223FD2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2" y="2139"/>
              <a:ext cx="282" cy="64"/>
              <a:chOff x="4409" y="6065"/>
              <a:chExt cx="705" cy="161"/>
            </a:xfrm>
          </p:grpSpPr>
          <p:sp>
            <p:nvSpPr>
              <p:cNvPr id="85" name="Line 75">
                <a:extLst>
                  <a:ext uri="{FF2B5EF4-FFF2-40B4-BE49-F238E27FC236}">
                    <a16:creationId xmlns:a16="http://schemas.microsoft.com/office/drawing/2014/main" xmlns="" id="{55948349-65D6-FA2D-7053-0D7A11FF8B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9" y="6065"/>
                <a:ext cx="7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86" name="Text Box 76" descr="Ανοιχτόχρωμη διαγώνιος προς τα κάτω">
                <a:extLst>
                  <a:ext uri="{FF2B5EF4-FFF2-40B4-BE49-F238E27FC236}">
                    <a16:creationId xmlns:a16="http://schemas.microsoft.com/office/drawing/2014/main" xmlns="" id="{BDB008BB-2AA0-2DA7-47EB-4D50228D7F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9" y="6083"/>
                <a:ext cx="705" cy="143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pattFill prst="ltDnDiag">
                  <a:fgClr>
                    <a:srgbClr val="0000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+mj-lt"/>
                  <a:cs typeface="Poppins Light" panose="00000400000000000000" pitchFamily="2" charset="0"/>
                </a:endParaRPr>
              </a:p>
            </p:txBody>
          </p:sp>
        </p:grpSp>
        <p:sp>
          <p:nvSpPr>
            <p:cNvPr id="66" name="Freeform 77">
              <a:extLst>
                <a:ext uri="{FF2B5EF4-FFF2-40B4-BE49-F238E27FC236}">
                  <a16:creationId xmlns:a16="http://schemas.microsoft.com/office/drawing/2014/main" xmlns="" id="{0D6EF1C2-08DF-FE47-DDF2-502397A1B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924"/>
              <a:ext cx="486" cy="1222"/>
            </a:xfrm>
            <a:custGeom>
              <a:avLst/>
              <a:gdLst>
                <a:gd name="T0" fmla="*/ 0 w 1917"/>
                <a:gd name="T1" fmla="*/ 0 h 3255"/>
                <a:gd name="T2" fmla="*/ 0 w 1917"/>
                <a:gd name="T3" fmla="*/ 0 h 3255"/>
                <a:gd name="T4" fmla="*/ 0 w 1917"/>
                <a:gd name="T5" fmla="*/ 0 h 3255"/>
                <a:gd name="T6" fmla="*/ 0 w 1917"/>
                <a:gd name="T7" fmla="*/ 0 h 3255"/>
                <a:gd name="T8" fmla="*/ 0 w 1917"/>
                <a:gd name="T9" fmla="*/ 0 h 3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7"/>
                <a:gd name="T16" fmla="*/ 0 h 3255"/>
                <a:gd name="T17" fmla="*/ 1917 w 1917"/>
                <a:gd name="T18" fmla="*/ 3255 h 3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7" h="3255">
                  <a:moveTo>
                    <a:pt x="0" y="3255"/>
                  </a:moveTo>
                  <a:cubicBezTo>
                    <a:pt x="46" y="3005"/>
                    <a:pt x="92" y="2756"/>
                    <a:pt x="197" y="2453"/>
                  </a:cubicBezTo>
                  <a:cubicBezTo>
                    <a:pt x="302" y="2150"/>
                    <a:pt x="457" y="1747"/>
                    <a:pt x="632" y="1435"/>
                  </a:cubicBezTo>
                  <a:cubicBezTo>
                    <a:pt x="807" y="1123"/>
                    <a:pt x="1033" y="819"/>
                    <a:pt x="1247" y="580"/>
                  </a:cubicBezTo>
                  <a:cubicBezTo>
                    <a:pt x="1461" y="341"/>
                    <a:pt x="1689" y="170"/>
                    <a:pt x="1917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67" name="Freeform 78">
              <a:extLst>
                <a:ext uri="{FF2B5EF4-FFF2-40B4-BE49-F238E27FC236}">
                  <a16:creationId xmlns:a16="http://schemas.microsoft.com/office/drawing/2014/main" xmlns="" id="{86D82B98-1683-9FBD-21C9-2EE1EF30C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900"/>
              <a:ext cx="324" cy="1246"/>
            </a:xfrm>
            <a:custGeom>
              <a:avLst/>
              <a:gdLst>
                <a:gd name="T0" fmla="*/ 0 w 1917"/>
                <a:gd name="T1" fmla="*/ 1 h 3255"/>
                <a:gd name="T2" fmla="*/ 0 w 1917"/>
                <a:gd name="T3" fmla="*/ 0 h 3255"/>
                <a:gd name="T4" fmla="*/ 0 w 1917"/>
                <a:gd name="T5" fmla="*/ 0 h 3255"/>
                <a:gd name="T6" fmla="*/ 0 w 1917"/>
                <a:gd name="T7" fmla="*/ 0 h 3255"/>
                <a:gd name="T8" fmla="*/ 0 w 1917"/>
                <a:gd name="T9" fmla="*/ 0 h 3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7"/>
                <a:gd name="T16" fmla="*/ 0 h 3255"/>
                <a:gd name="T17" fmla="*/ 1917 w 1917"/>
                <a:gd name="T18" fmla="*/ 3255 h 3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7" h="3255">
                  <a:moveTo>
                    <a:pt x="0" y="3255"/>
                  </a:moveTo>
                  <a:cubicBezTo>
                    <a:pt x="46" y="3005"/>
                    <a:pt x="92" y="2756"/>
                    <a:pt x="197" y="2453"/>
                  </a:cubicBezTo>
                  <a:cubicBezTo>
                    <a:pt x="302" y="2150"/>
                    <a:pt x="457" y="1747"/>
                    <a:pt x="632" y="1435"/>
                  </a:cubicBezTo>
                  <a:cubicBezTo>
                    <a:pt x="807" y="1123"/>
                    <a:pt x="1033" y="819"/>
                    <a:pt x="1247" y="580"/>
                  </a:cubicBezTo>
                  <a:cubicBezTo>
                    <a:pt x="1461" y="341"/>
                    <a:pt x="1689" y="170"/>
                    <a:pt x="1917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68" name="Freeform 79">
              <a:extLst>
                <a:ext uri="{FF2B5EF4-FFF2-40B4-BE49-F238E27FC236}">
                  <a16:creationId xmlns:a16="http://schemas.microsoft.com/office/drawing/2014/main" xmlns="" id="{4CA34408-69A1-5947-66C7-74F26476D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855"/>
              <a:ext cx="192" cy="1252"/>
            </a:xfrm>
            <a:custGeom>
              <a:avLst/>
              <a:gdLst>
                <a:gd name="T0" fmla="*/ 0 w 1917"/>
                <a:gd name="T1" fmla="*/ 1 h 3255"/>
                <a:gd name="T2" fmla="*/ 0 w 1917"/>
                <a:gd name="T3" fmla="*/ 0 h 3255"/>
                <a:gd name="T4" fmla="*/ 0 w 1917"/>
                <a:gd name="T5" fmla="*/ 0 h 3255"/>
                <a:gd name="T6" fmla="*/ 0 w 1917"/>
                <a:gd name="T7" fmla="*/ 0 h 3255"/>
                <a:gd name="T8" fmla="*/ 0 w 1917"/>
                <a:gd name="T9" fmla="*/ 0 h 3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7"/>
                <a:gd name="T16" fmla="*/ 0 h 3255"/>
                <a:gd name="T17" fmla="*/ 1917 w 1917"/>
                <a:gd name="T18" fmla="*/ 3255 h 3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7" h="3255">
                  <a:moveTo>
                    <a:pt x="0" y="3255"/>
                  </a:moveTo>
                  <a:cubicBezTo>
                    <a:pt x="46" y="3005"/>
                    <a:pt x="92" y="2756"/>
                    <a:pt x="197" y="2453"/>
                  </a:cubicBezTo>
                  <a:cubicBezTo>
                    <a:pt x="302" y="2150"/>
                    <a:pt x="457" y="1747"/>
                    <a:pt x="632" y="1435"/>
                  </a:cubicBezTo>
                  <a:cubicBezTo>
                    <a:pt x="807" y="1123"/>
                    <a:pt x="1033" y="819"/>
                    <a:pt x="1247" y="580"/>
                  </a:cubicBezTo>
                  <a:cubicBezTo>
                    <a:pt x="1461" y="341"/>
                    <a:pt x="1689" y="170"/>
                    <a:pt x="1917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69" name="Oval 80">
              <a:extLst>
                <a:ext uri="{FF2B5EF4-FFF2-40B4-BE49-F238E27FC236}">
                  <a16:creationId xmlns:a16="http://schemas.microsoft.com/office/drawing/2014/main" xmlns="" id="{DBD42567-8BB1-A8A7-B7FB-D2682139E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6" y="843"/>
              <a:ext cx="53" cy="5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de-DE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70" name="Oval 81">
              <a:extLst>
                <a:ext uri="{FF2B5EF4-FFF2-40B4-BE49-F238E27FC236}">
                  <a16:creationId xmlns:a16="http://schemas.microsoft.com/office/drawing/2014/main" xmlns="" id="{0D636570-711F-F73D-32DD-ABE00703B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855"/>
              <a:ext cx="53" cy="5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de-DE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71" name="Oval 82">
              <a:extLst>
                <a:ext uri="{FF2B5EF4-FFF2-40B4-BE49-F238E27FC236}">
                  <a16:creationId xmlns:a16="http://schemas.microsoft.com/office/drawing/2014/main" xmlns="" id="{BDDBCE3E-C404-5FF5-348C-AFAB9D0D0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" y="897"/>
              <a:ext cx="53" cy="5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de-DE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72" name="Oval 83">
              <a:extLst>
                <a:ext uri="{FF2B5EF4-FFF2-40B4-BE49-F238E27FC236}">
                  <a16:creationId xmlns:a16="http://schemas.microsoft.com/office/drawing/2014/main" xmlns="" id="{2F26060E-D210-1899-5935-61B3726C5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" y="1179"/>
              <a:ext cx="53" cy="5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de-DE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73" name="Oval 84">
              <a:extLst>
                <a:ext uri="{FF2B5EF4-FFF2-40B4-BE49-F238E27FC236}">
                  <a16:creationId xmlns:a16="http://schemas.microsoft.com/office/drawing/2014/main" xmlns="" id="{DA8EE1A3-2042-6688-62C7-8F930B5A5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" y="1185"/>
              <a:ext cx="53" cy="5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de-DE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74" name="Oval 85">
              <a:extLst>
                <a:ext uri="{FF2B5EF4-FFF2-40B4-BE49-F238E27FC236}">
                  <a16:creationId xmlns:a16="http://schemas.microsoft.com/office/drawing/2014/main" xmlns="" id="{106ED95C-C775-D616-43E7-7F85570CD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" y="1191"/>
              <a:ext cx="53" cy="5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de-DE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75" name="Oval 86">
              <a:extLst>
                <a:ext uri="{FF2B5EF4-FFF2-40B4-BE49-F238E27FC236}">
                  <a16:creationId xmlns:a16="http://schemas.microsoft.com/office/drawing/2014/main" xmlns="" id="{586AE7AD-A111-AC63-5AEE-79D0B8AE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" y="1473"/>
              <a:ext cx="53" cy="5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de-DE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76" name="Oval 87">
              <a:extLst>
                <a:ext uri="{FF2B5EF4-FFF2-40B4-BE49-F238E27FC236}">
                  <a16:creationId xmlns:a16="http://schemas.microsoft.com/office/drawing/2014/main" xmlns="" id="{FC762477-573F-7D67-6DB0-806129C5C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" y="1473"/>
              <a:ext cx="53" cy="5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de-DE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77" name="Oval 88">
              <a:extLst>
                <a:ext uri="{FF2B5EF4-FFF2-40B4-BE49-F238E27FC236}">
                  <a16:creationId xmlns:a16="http://schemas.microsoft.com/office/drawing/2014/main" xmlns="" id="{972E625A-22D3-40F4-7046-AB1E13EA4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1473"/>
              <a:ext cx="53" cy="5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de-DE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78" name="Oval 89">
              <a:extLst>
                <a:ext uri="{FF2B5EF4-FFF2-40B4-BE49-F238E27FC236}">
                  <a16:creationId xmlns:a16="http://schemas.microsoft.com/office/drawing/2014/main" xmlns="" id="{F1EE6DA2-663B-F466-6F7E-FC6A59C09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" y="1785"/>
              <a:ext cx="53" cy="5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de-DE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79" name="Oval 90">
              <a:extLst>
                <a:ext uri="{FF2B5EF4-FFF2-40B4-BE49-F238E27FC236}">
                  <a16:creationId xmlns:a16="http://schemas.microsoft.com/office/drawing/2014/main" xmlns="" id="{79366038-7A9D-E6F5-4A3F-280431076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2" y="1791"/>
              <a:ext cx="53" cy="5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de-DE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80" name="Oval 91">
              <a:extLst>
                <a:ext uri="{FF2B5EF4-FFF2-40B4-BE49-F238E27FC236}">
                  <a16:creationId xmlns:a16="http://schemas.microsoft.com/office/drawing/2014/main" xmlns="" id="{3071C712-63A3-4EDC-B6C3-AF839D962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" y="1791"/>
              <a:ext cx="53" cy="5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de-DE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81" name="Text Box 92">
              <a:extLst>
                <a:ext uri="{FF2B5EF4-FFF2-40B4-BE49-F238E27FC236}">
                  <a16:creationId xmlns:a16="http://schemas.microsoft.com/office/drawing/2014/main" xmlns="" id="{3C5E10B3-7731-1495-287D-BBE694448A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8" y="601"/>
              <a:ext cx="50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b="1">
                  <a:latin typeface="+mj-lt"/>
                  <a:cs typeface="Poppins Light" panose="00000400000000000000" pitchFamily="2" charset="0"/>
                </a:rPr>
                <a:t>δ</a:t>
              </a:r>
              <a:r>
                <a:rPr lang="el-GR" altLang="el-GR" sz="1600" b="1" baseline="-25000">
                  <a:latin typeface="+mj-lt"/>
                  <a:cs typeface="Poppins Light" panose="00000400000000000000" pitchFamily="2" charset="0"/>
                </a:rPr>
                <a:t>1</a:t>
              </a:r>
              <a:endParaRPr lang="el-GR" altLang="el-GR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82" name="Text Box 93">
              <a:extLst>
                <a:ext uri="{FF2B5EF4-FFF2-40B4-BE49-F238E27FC236}">
                  <a16:creationId xmlns:a16="http://schemas.microsoft.com/office/drawing/2014/main" xmlns="" id="{286029E1-1C20-1778-4424-1A841EAF8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" y="610"/>
              <a:ext cx="50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b="1">
                  <a:latin typeface="+mj-lt"/>
                  <a:cs typeface="Poppins Light" panose="00000400000000000000" pitchFamily="2" charset="0"/>
                </a:rPr>
                <a:t>δ</a:t>
              </a:r>
              <a:r>
                <a:rPr lang="el-GR" altLang="el-GR" sz="1600" b="1" baseline="-25000">
                  <a:latin typeface="+mj-lt"/>
                  <a:cs typeface="Poppins Light" panose="00000400000000000000" pitchFamily="2" charset="0"/>
                </a:rPr>
                <a:t>2</a:t>
              </a:r>
              <a:endParaRPr lang="el-GR" altLang="el-GR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83" name="Text Box 94">
              <a:extLst>
                <a:ext uri="{FF2B5EF4-FFF2-40B4-BE49-F238E27FC236}">
                  <a16:creationId xmlns:a16="http://schemas.microsoft.com/office/drawing/2014/main" xmlns="" id="{BAEDB18D-6C6D-1929-8379-7C28D0188F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2" y="620"/>
              <a:ext cx="50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b="1">
                  <a:latin typeface="+mj-lt"/>
                  <a:cs typeface="Poppins Light" panose="00000400000000000000" pitchFamily="2" charset="0"/>
                </a:rPr>
                <a:t>δ</a:t>
              </a:r>
              <a:r>
                <a:rPr lang="el-GR" altLang="el-GR" sz="1600" b="1" baseline="-25000">
                  <a:latin typeface="+mj-lt"/>
                  <a:cs typeface="Poppins Light" panose="00000400000000000000" pitchFamily="2" charset="0"/>
                </a:rPr>
                <a:t>3</a:t>
              </a:r>
              <a:endParaRPr lang="el-GR" altLang="el-GR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84" name="Rectangle 95">
              <a:extLst>
                <a:ext uri="{FF2B5EF4-FFF2-40B4-BE49-F238E27FC236}">
                  <a16:creationId xmlns:a16="http://schemas.microsoft.com/office/drawing/2014/main" xmlns="" id="{2137F5E3-DE00-A281-4A40-F0A0B9C3D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6" y="1840"/>
              <a:ext cx="109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 dirty="0">
                  <a:latin typeface="+mj-lt"/>
                  <a:cs typeface="Poppins Light" panose="00000400000000000000" pitchFamily="2" charset="0"/>
                </a:rPr>
                <a:t>Points (v</a:t>
              </a:r>
              <a:r>
                <a:rPr lang="en-US" altLang="el-GR" sz="2000" baseline="-25000" dirty="0">
                  <a:latin typeface="+mj-lt"/>
                  <a:cs typeface="Poppins Light" panose="00000400000000000000" pitchFamily="2" charset="0"/>
                </a:rPr>
                <a:t>i</a:t>
              </a:r>
              <a:r>
                <a:rPr lang="en-US" altLang="el-GR" sz="2000" dirty="0">
                  <a:latin typeface="+mj-lt"/>
                  <a:cs typeface="Poppins Light" panose="00000400000000000000" pitchFamily="2" charset="0"/>
                </a:rPr>
                <a:t>, </a:t>
              </a:r>
              <a:r>
                <a:rPr lang="el-GR" altLang="el-GR" sz="2000" dirty="0">
                  <a:latin typeface="+mj-lt"/>
                  <a:cs typeface="Poppins Light" panose="00000400000000000000" pitchFamily="2" charset="0"/>
                </a:rPr>
                <a:t>δ</a:t>
              </a:r>
              <a:r>
                <a:rPr lang="en-US" altLang="el-GR" sz="2000" baseline="-25000" dirty="0" err="1">
                  <a:latin typeface="+mj-lt"/>
                  <a:cs typeface="Poppins Light" panose="00000400000000000000" pitchFamily="2" charset="0"/>
                </a:rPr>
                <a:t>i</a:t>
              </a:r>
              <a:r>
                <a:rPr lang="en-US" altLang="el-GR" sz="2000" dirty="0">
                  <a:latin typeface="+mj-lt"/>
                  <a:cs typeface="Poppins Light" panose="00000400000000000000" pitchFamily="2" charset="0"/>
                </a:rPr>
                <a:t>)</a:t>
              </a:r>
              <a:endParaRPr lang="el-GR" altLang="el-GR" sz="2000" dirty="0">
                <a:latin typeface="+mj-lt"/>
                <a:cs typeface="Poppins Light" panose="00000400000000000000" pitchFamily="2" charset="0"/>
              </a:endParaRP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xmlns="" id="{187FEA74-4295-88DC-29D1-983897B643C3}"/>
              </a:ext>
            </a:extLst>
          </p:cNvPr>
          <p:cNvGrpSpPr/>
          <p:nvPr/>
        </p:nvGrpSpPr>
        <p:grpSpPr>
          <a:xfrm>
            <a:off x="318659" y="2677969"/>
            <a:ext cx="4271040" cy="3486150"/>
            <a:chOff x="4583832" y="1959074"/>
            <a:chExt cx="4271040" cy="3486150"/>
          </a:xfrm>
        </p:grpSpPr>
        <p:sp>
          <p:nvSpPr>
            <p:cNvPr id="87" name="Freeform 2">
              <a:extLst>
                <a:ext uri="{FF2B5EF4-FFF2-40B4-BE49-F238E27FC236}">
                  <a16:creationId xmlns:a16="http://schemas.microsoft.com/office/drawing/2014/main" xmlns="" id="{7DD04865-6B01-6BF3-3C01-CBA7955C6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6620" y="3360836"/>
              <a:ext cx="3133725" cy="1630363"/>
            </a:xfrm>
            <a:custGeom>
              <a:avLst/>
              <a:gdLst>
                <a:gd name="T0" fmla="*/ 0 w 1974"/>
                <a:gd name="T1" fmla="*/ 2147483646 h 1027"/>
                <a:gd name="T2" fmla="*/ 2147483646 w 1974"/>
                <a:gd name="T3" fmla="*/ 2147483646 h 1027"/>
                <a:gd name="T4" fmla="*/ 2147483646 w 1974"/>
                <a:gd name="T5" fmla="*/ 2147483646 h 1027"/>
                <a:gd name="T6" fmla="*/ 2147483646 w 1974"/>
                <a:gd name="T7" fmla="*/ 2147483646 h 1027"/>
                <a:gd name="T8" fmla="*/ 2147483646 w 1974"/>
                <a:gd name="T9" fmla="*/ 2147483646 h 1027"/>
                <a:gd name="T10" fmla="*/ 2147483646 w 1974"/>
                <a:gd name="T11" fmla="*/ 2147483646 h 1027"/>
                <a:gd name="T12" fmla="*/ 2147483646 w 1974"/>
                <a:gd name="T13" fmla="*/ 2147483646 h 1027"/>
                <a:gd name="T14" fmla="*/ 2147483646 w 1974"/>
                <a:gd name="T15" fmla="*/ 2147483646 h 10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74"/>
                <a:gd name="T25" fmla="*/ 0 h 1027"/>
                <a:gd name="T26" fmla="*/ 1974 w 1974"/>
                <a:gd name="T27" fmla="*/ 1027 h 10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74" h="1027">
                  <a:moveTo>
                    <a:pt x="0" y="1027"/>
                  </a:moveTo>
                  <a:cubicBezTo>
                    <a:pt x="87" y="859"/>
                    <a:pt x="175" y="691"/>
                    <a:pt x="246" y="571"/>
                  </a:cubicBezTo>
                  <a:cubicBezTo>
                    <a:pt x="317" y="451"/>
                    <a:pt x="365" y="383"/>
                    <a:pt x="426" y="307"/>
                  </a:cubicBezTo>
                  <a:cubicBezTo>
                    <a:pt x="487" y="231"/>
                    <a:pt x="503" y="164"/>
                    <a:pt x="612" y="115"/>
                  </a:cubicBezTo>
                  <a:cubicBezTo>
                    <a:pt x="721" y="66"/>
                    <a:pt x="931" y="26"/>
                    <a:pt x="1080" y="13"/>
                  </a:cubicBezTo>
                  <a:cubicBezTo>
                    <a:pt x="1229" y="0"/>
                    <a:pt x="1383" y="15"/>
                    <a:pt x="1506" y="37"/>
                  </a:cubicBezTo>
                  <a:cubicBezTo>
                    <a:pt x="1629" y="59"/>
                    <a:pt x="1740" y="85"/>
                    <a:pt x="1818" y="145"/>
                  </a:cubicBezTo>
                  <a:cubicBezTo>
                    <a:pt x="1896" y="205"/>
                    <a:pt x="1970" y="364"/>
                    <a:pt x="1974" y="397"/>
                  </a:cubicBezTo>
                </a:path>
              </a:pathLst>
            </a:custGeom>
            <a:noFill/>
            <a:ln w="34925" cap="flat" cmpd="sng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88" name="Line 47">
              <a:extLst>
                <a:ext uri="{FF2B5EF4-FFF2-40B4-BE49-F238E27FC236}">
                  <a16:creationId xmlns:a16="http://schemas.microsoft.com/office/drawing/2014/main" xmlns="" id="{5479A28E-2663-56E8-72D9-E58C73F090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9634" y="5030886"/>
              <a:ext cx="28844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89" name="Line 48">
              <a:extLst>
                <a:ext uri="{FF2B5EF4-FFF2-40B4-BE49-F238E27FC236}">
                  <a16:creationId xmlns:a16="http://schemas.microsoft.com/office/drawing/2014/main" xmlns="" id="{5406F597-6281-689C-1F90-A54CA67A80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9632" y="2497236"/>
              <a:ext cx="0" cy="25336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90" name="Text Box 49">
              <a:extLst>
                <a:ext uri="{FF2B5EF4-FFF2-40B4-BE49-F238E27FC236}">
                  <a16:creationId xmlns:a16="http://schemas.microsoft.com/office/drawing/2014/main" xmlns="" id="{E270FDC5-343B-4CD1-4974-620C441FA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6695" y="2297212"/>
              <a:ext cx="746125" cy="3873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82515" tIns="41259" rIns="82515" bIns="41259"/>
            <a:lstStyle/>
            <a:p>
              <a:pPr eaLnBrk="1" hangingPunct="1">
                <a:defRPr/>
              </a:pPr>
              <a:r>
                <a:rPr lang="el-GR" altLang="el-GR" sz="2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Poppins Light" panose="00000400000000000000" pitchFamily="2" charset="0"/>
                </a:rPr>
                <a:t>V</a:t>
              </a:r>
              <a:endParaRPr lang="el-GR" altLang="el-GR" sz="2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91" name="Text Box 50">
              <a:extLst>
                <a:ext uri="{FF2B5EF4-FFF2-40B4-BE49-F238E27FC236}">
                  <a16:creationId xmlns:a16="http://schemas.microsoft.com/office/drawing/2014/main" xmlns="" id="{ADB9DC7C-5C25-9E2D-48A3-EE89B41D7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5620" y="5026123"/>
              <a:ext cx="746125" cy="38893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82515" tIns="41259" rIns="82515" bIns="41259"/>
            <a:lstStyle/>
            <a:p>
              <a:pPr eaLnBrk="1" hangingPunct="1">
                <a:defRPr/>
              </a:pPr>
              <a:r>
                <a:rPr lang="el-GR" altLang="el-GR" sz="2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Poppins Light" panose="00000400000000000000" pitchFamily="2" charset="0"/>
                </a:rPr>
                <a:t>δ</a:t>
              </a:r>
              <a:endParaRPr lang="el-GR" altLang="el-GR" sz="2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92" name="Line 51">
              <a:extLst>
                <a:ext uri="{FF2B5EF4-FFF2-40B4-BE49-F238E27FC236}">
                  <a16:creationId xmlns:a16="http://schemas.microsoft.com/office/drawing/2014/main" xmlns="" id="{87A49E18-6E54-5C6A-5DD4-A820D0D3A2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3018" y="4248251"/>
              <a:ext cx="0" cy="773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93" name="Line 52">
              <a:extLst>
                <a:ext uri="{FF2B5EF4-FFF2-40B4-BE49-F238E27FC236}">
                  <a16:creationId xmlns:a16="http://schemas.microsoft.com/office/drawing/2014/main" xmlns="" id="{63D32E45-E840-50F3-45CC-63782037C2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491881" y="4018062"/>
              <a:ext cx="0" cy="460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94" name="Line 53">
              <a:extLst>
                <a:ext uri="{FF2B5EF4-FFF2-40B4-BE49-F238E27FC236}">
                  <a16:creationId xmlns:a16="http://schemas.microsoft.com/office/drawing/2014/main" xmlns="" id="{E0B71736-4816-CFD2-66B8-1867B1E7DC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4481" y="3818037"/>
              <a:ext cx="0" cy="1185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95" name="Line 54">
              <a:extLst>
                <a:ext uri="{FF2B5EF4-FFF2-40B4-BE49-F238E27FC236}">
                  <a16:creationId xmlns:a16="http://schemas.microsoft.com/office/drawing/2014/main" xmlns="" id="{DA3DC61C-10E8-418E-C298-39D0CD4FF22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613325" y="3456881"/>
              <a:ext cx="0" cy="7223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96" name="Line 55">
              <a:extLst>
                <a:ext uri="{FF2B5EF4-FFF2-40B4-BE49-F238E27FC236}">
                  <a16:creationId xmlns:a16="http://schemas.microsoft.com/office/drawing/2014/main" xmlns="" id="{900BA493-5405-D1F9-D527-DBA709513A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64993" y="3529113"/>
              <a:ext cx="0" cy="1519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97" name="Line 56">
              <a:extLst>
                <a:ext uri="{FF2B5EF4-FFF2-40B4-BE49-F238E27FC236}">
                  <a16:creationId xmlns:a16="http://schemas.microsoft.com/office/drawing/2014/main" xmlns="" id="{24EBB2AF-0E83-8D4F-E6D5-8707CB9C2A5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777632" y="3003650"/>
              <a:ext cx="0" cy="1050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98" name="Text Box 57">
              <a:extLst>
                <a:ext uri="{FF2B5EF4-FFF2-40B4-BE49-F238E27FC236}">
                  <a16:creationId xmlns:a16="http://schemas.microsoft.com/office/drawing/2014/main" xmlns="" id="{2FD81570-2A84-B8BC-51BB-B775C6B7C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9009" y="5030886"/>
              <a:ext cx="744537" cy="3873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82515" tIns="41259" rIns="82515" bIns="41259"/>
            <a:lstStyle/>
            <a:p>
              <a:pPr eaLnBrk="1" hangingPunct="1"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Poppins Light" panose="00000400000000000000" pitchFamily="2" charset="0"/>
                </a:rPr>
                <a:t>δ</a:t>
              </a:r>
              <a:r>
                <a:rPr lang="el-GR" altLang="el-GR" sz="20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Poppins Light" panose="00000400000000000000" pitchFamily="2" charset="0"/>
                </a:rPr>
                <a:t>1</a:t>
              </a:r>
              <a:endParaRPr lang="el-GR" altLang="el-GR" sz="20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99" name="Text Box 58">
              <a:extLst>
                <a:ext uri="{FF2B5EF4-FFF2-40B4-BE49-F238E27FC236}">
                  <a16:creationId xmlns:a16="http://schemas.microsoft.com/office/drawing/2014/main" xmlns="" id="{6F78EBFC-0194-8B7B-AE83-22555258E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7457" y="5048349"/>
              <a:ext cx="746125" cy="3873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82515" tIns="41259" rIns="82515" bIns="41259"/>
            <a:lstStyle/>
            <a:p>
              <a:pPr eaLnBrk="1" hangingPunct="1"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Poppins Light" panose="00000400000000000000" pitchFamily="2" charset="0"/>
                </a:rPr>
                <a:t>δ</a:t>
              </a:r>
              <a:r>
                <a:rPr lang="el-GR" altLang="el-GR" sz="20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Poppins Light" panose="00000400000000000000" pitchFamily="2" charset="0"/>
                </a:rPr>
                <a:t>2</a:t>
              </a:r>
              <a:endParaRPr lang="el-GR" altLang="el-GR" sz="20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00" name="Text Box 59">
              <a:extLst>
                <a:ext uri="{FF2B5EF4-FFF2-40B4-BE49-F238E27FC236}">
                  <a16:creationId xmlns:a16="http://schemas.microsoft.com/office/drawing/2014/main" xmlns="" id="{AA454F5B-A145-4162-9453-A8BC39DC7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0509" y="5057873"/>
              <a:ext cx="744537" cy="3873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82515" tIns="41259" rIns="82515" bIns="41259"/>
            <a:lstStyle/>
            <a:p>
              <a:pPr eaLnBrk="1" hangingPunct="1"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Poppins Light" panose="00000400000000000000" pitchFamily="2" charset="0"/>
                </a:rPr>
                <a:t>δ</a:t>
              </a:r>
              <a:r>
                <a:rPr lang="el-GR" altLang="el-GR" sz="20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Poppins Light" panose="00000400000000000000" pitchFamily="2" charset="0"/>
                </a:rPr>
                <a:t>3</a:t>
              </a:r>
              <a:endParaRPr lang="el-GR" altLang="el-GR" sz="20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01" name="Text Box 60">
              <a:extLst>
                <a:ext uri="{FF2B5EF4-FFF2-40B4-BE49-F238E27FC236}">
                  <a16:creationId xmlns:a16="http://schemas.microsoft.com/office/drawing/2014/main" xmlns="" id="{BB0F7F86-6BD9-0A5A-D612-07B5188AB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2883" y="3610075"/>
              <a:ext cx="744537" cy="3905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82515" tIns="41259" rIns="82515" bIns="41259"/>
            <a:lstStyle/>
            <a:p>
              <a:pPr eaLnBrk="1" hangingPunct="1">
                <a:defRPr/>
              </a:pPr>
              <a:r>
                <a:rPr lang="el-GR" altLang="el-GR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Poppins Light" panose="00000400000000000000" pitchFamily="2" charset="0"/>
                </a:rPr>
                <a:t>V</a:t>
              </a:r>
              <a:r>
                <a:rPr lang="el-GR" altLang="el-GR" b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Poppins Light" panose="00000400000000000000" pitchFamily="2" charset="0"/>
                </a:rPr>
                <a:t>2</a:t>
              </a:r>
              <a:endParaRPr lang="el-GR" altLang="el-GR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02" name="Text Box 61">
              <a:extLst>
                <a:ext uri="{FF2B5EF4-FFF2-40B4-BE49-F238E27FC236}">
                  <a16:creationId xmlns:a16="http://schemas.microsoft.com/office/drawing/2014/main" xmlns="" id="{2749EFE0-7297-F3ED-4E3C-ED7F4850B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1934" y="4041872"/>
              <a:ext cx="744537" cy="38893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82515" tIns="41259" rIns="82515" bIns="41259"/>
            <a:lstStyle/>
            <a:p>
              <a:pPr eaLnBrk="1" hangingPunct="1">
                <a:defRPr/>
              </a:pPr>
              <a:r>
                <a:rPr lang="el-GR" altLang="el-GR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Poppins Light" panose="00000400000000000000" pitchFamily="2" charset="0"/>
                </a:rPr>
                <a:t>V</a:t>
              </a:r>
              <a:r>
                <a:rPr lang="el-GR" altLang="el-GR" b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Poppins Light" panose="00000400000000000000" pitchFamily="2" charset="0"/>
                </a:rPr>
                <a:t>1</a:t>
              </a:r>
              <a:endParaRPr lang="el-GR" altLang="el-GR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03" name="Text Box 62">
              <a:extLst>
                <a:ext uri="{FF2B5EF4-FFF2-40B4-BE49-F238E27FC236}">
                  <a16:creationId xmlns:a16="http://schemas.microsoft.com/office/drawing/2014/main" xmlns="" id="{C1AB21F3-A429-46D9-0182-DDC02AD08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1934" y="3244950"/>
              <a:ext cx="744537" cy="3905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82515" tIns="41259" rIns="82515" bIns="41259"/>
            <a:lstStyle/>
            <a:p>
              <a:pPr eaLnBrk="1" hangingPunct="1">
                <a:defRPr/>
              </a:pPr>
              <a:r>
                <a:rPr lang="el-GR" altLang="el-GR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Poppins Light" panose="00000400000000000000" pitchFamily="2" charset="0"/>
                </a:rPr>
                <a:t>V</a:t>
              </a:r>
              <a:r>
                <a:rPr lang="el-GR" altLang="el-GR" b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Poppins Light" panose="00000400000000000000" pitchFamily="2" charset="0"/>
                </a:rPr>
                <a:t>3</a:t>
              </a:r>
              <a:endParaRPr lang="el-GR" altLang="el-GR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04" name="Oval 63">
              <a:extLst>
                <a:ext uri="{FF2B5EF4-FFF2-40B4-BE49-F238E27FC236}">
                  <a16:creationId xmlns:a16="http://schemas.microsoft.com/office/drawing/2014/main" xmlns="" id="{2487A9FA-6ADF-4889-FF5F-AD456A82642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653808" y="4227613"/>
              <a:ext cx="66675" cy="5873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de-DE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05" name="Oval 64">
              <a:extLst>
                <a:ext uri="{FF2B5EF4-FFF2-40B4-BE49-F238E27FC236}">
                  <a16:creationId xmlns:a16="http://schemas.microsoft.com/office/drawing/2014/main" xmlns="" id="{321F1B70-288C-139A-E25E-4316247151A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934794" y="3797398"/>
              <a:ext cx="66675" cy="5873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de-DE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06" name="Oval 65">
              <a:extLst>
                <a:ext uri="{FF2B5EF4-FFF2-40B4-BE49-F238E27FC236}">
                  <a16:creationId xmlns:a16="http://schemas.microsoft.com/office/drawing/2014/main" xmlns="" id="{EC314692-229F-B416-50DD-D0D947797C5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226893" y="3516413"/>
              <a:ext cx="65088" cy="5873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de-DE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07" name="Rectangle 66">
              <a:extLst>
                <a:ext uri="{FF2B5EF4-FFF2-40B4-BE49-F238E27FC236}">
                  <a16:creationId xmlns:a16="http://schemas.microsoft.com/office/drawing/2014/main" xmlns="" id="{F19EFF99-E046-4BBC-AD3E-13B946AF8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5669" y="2917896"/>
              <a:ext cx="3286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Καμπύλη Ικανότητας</a:t>
              </a:r>
            </a:p>
          </p:txBody>
        </p:sp>
        <p:sp>
          <p:nvSpPr>
            <p:cNvPr id="108" name="Rectangle 124">
              <a:extLst>
                <a:ext uri="{FF2B5EF4-FFF2-40B4-BE49-F238E27FC236}">
                  <a16:creationId xmlns:a16="http://schemas.microsoft.com/office/drawing/2014/main" xmlns="" id="{6BEC72DD-A65D-BEB7-770E-E099C3AE9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832" y="1959074"/>
              <a:ext cx="18229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l-GR" altLang="el-GR" sz="1600" dirty="0">
                  <a:latin typeface="Arial" panose="020B0604020202020204" pitchFamily="34" charset="0"/>
                  <a:cs typeface="Arial" panose="020B0604020202020204" pitchFamily="34" charset="0"/>
                </a:rPr>
                <a:t>τέμνουσα βάσης</a:t>
              </a:r>
              <a:r>
                <a:rPr lang="en-US" altLang="el-GR" sz="16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l-GR" altLang="el-G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ctangle 125">
              <a:extLst>
                <a:ext uri="{FF2B5EF4-FFF2-40B4-BE49-F238E27FC236}">
                  <a16:creationId xmlns:a16="http://schemas.microsoft.com/office/drawing/2014/main" xmlns="" id="{0EA5B52F-4A71-E96E-68B5-5D59DDA2E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8693" y="4683225"/>
              <a:ext cx="219617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l-GR" altLang="el-GR" sz="1600" dirty="0">
                  <a:latin typeface="Arial" panose="020B0604020202020204" pitchFamily="34" charset="0"/>
                  <a:cs typeface="Arial" panose="020B0604020202020204" pitchFamily="34" charset="0"/>
                </a:rPr>
                <a:t>μετατόπιση κορυφής</a:t>
              </a:r>
              <a:r>
                <a:rPr lang="en-US" altLang="el-GR" sz="16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l-GR" altLang="el-G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xmlns="" id="{E8581724-DBCA-0BF5-0AC9-C7C7F73EB3F7}"/>
              </a:ext>
            </a:extLst>
          </p:cNvPr>
          <p:cNvGrpSpPr/>
          <p:nvPr/>
        </p:nvGrpSpPr>
        <p:grpSpPr>
          <a:xfrm>
            <a:off x="4238901" y="2996952"/>
            <a:ext cx="5097459" cy="3053148"/>
            <a:chOff x="5538790" y="3367089"/>
            <a:chExt cx="5097459" cy="3053148"/>
          </a:xfrm>
        </p:grpSpPr>
        <p:sp>
          <p:nvSpPr>
            <p:cNvPr id="110" name="Text Box 96">
              <a:extLst>
                <a:ext uri="{FF2B5EF4-FFF2-40B4-BE49-F238E27FC236}">
                  <a16:creationId xmlns:a16="http://schemas.microsoft.com/office/drawing/2014/main" xmlns="" id="{525BBE68-C4D2-0244-B304-40FB85AEE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8790" y="3367089"/>
              <a:ext cx="746125" cy="3873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82515" tIns="41259" rIns="82515" bIns="41259"/>
            <a:lstStyle/>
            <a:p>
              <a:pPr eaLnBrk="1" hangingPunct="1">
                <a:defRPr/>
              </a:pPr>
              <a:r>
                <a:rPr lang="el-GR" altLang="el-GR" sz="2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Poppins Light" panose="00000400000000000000" pitchFamily="2" charset="0"/>
                </a:rPr>
                <a:t>V</a:t>
              </a:r>
              <a:endParaRPr lang="el-GR" altLang="el-GR" sz="2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11" name="Line 98">
              <a:extLst>
                <a:ext uri="{FF2B5EF4-FFF2-40B4-BE49-F238E27FC236}">
                  <a16:creationId xmlns:a16="http://schemas.microsoft.com/office/drawing/2014/main" xmlns="" id="{3F9B5264-F0ED-409D-E447-4510300155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81725" y="3503613"/>
              <a:ext cx="0" cy="25336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12" name="Text Box 99">
              <a:extLst>
                <a:ext uri="{FF2B5EF4-FFF2-40B4-BE49-F238E27FC236}">
                  <a16:creationId xmlns:a16="http://schemas.microsoft.com/office/drawing/2014/main" xmlns="" id="{AF94394D-3FFB-B03A-B796-C9A7F1326A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90124" y="5680161"/>
              <a:ext cx="746125" cy="38893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82515" tIns="41259" rIns="82515" bIns="41259"/>
            <a:lstStyle/>
            <a:p>
              <a:pPr eaLnBrk="1" hangingPunct="1">
                <a:defRPr/>
              </a:pPr>
              <a:r>
                <a:rPr lang="el-GR" altLang="el-GR" sz="2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Poppins Light" panose="00000400000000000000" pitchFamily="2" charset="0"/>
                </a:rPr>
                <a:t>δ</a:t>
              </a:r>
              <a:endParaRPr lang="el-GR" altLang="el-GR" sz="2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13" name="Rectangle 100">
              <a:extLst>
                <a:ext uri="{FF2B5EF4-FFF2-40B4-BE49-F238E27FC236}">
                  <a16:creationId xmlns:a16="http://schemas.microsoft.com/office/drawing/2014/main" xmlns="" id="{9C9B97E3-1823-E4B5-6424-BA52AD09D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064" y="3410894"/>
              <a:ext cx="36417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 b="1" dirty="0">
                  <a:latin typeface="+mj-lt"/>
                  <a:cs typeface="Poppins Light" panose="00000400000000000000" pitchFamily="2" charset="0"/>
                </a:rPr>
                <a:t>Στάθμες </a:t>
              </a:r>
              <a:r>
                <a:rPr lang="el-GR" altLang="el-GR" sz="2400" b="1" dirty="0" err="1">
                  <a:latin typeface="+mj-lt"/>
                  <a:cs typeface="Poppins Light" panose="00000400000000000000" pitchFamily="2" charset="0"/>
                </a:rPr>
                <a:t>Επιτελεστικότητας</a:t>
              </a:r>
              <a:endParaRPr lang="el-GR" altLang="el-GR" sz="2400" b="1" dirty="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14" name="Freeform 101">
              <a:extLst>
                <a:ext uri="{FF2B5EF4-FFF2-40B4-BE49-F238E27FC236}">
                  <a16:creationId xmlns:a16="http://schemas.microsoft.com/office/drawing/2014/main" xmlns="" id="{00B35458-176B-CC8C-515E-749A32418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300" y="4578349"/>
              <a:ext cx="2921000" cy="1466851"/>
            </a:xfrm>
            <a:custGeom>
              <a:avLst/>
              <a:gdLst>
                <a:gd name="T0" fmla="*/ 0 w 1840"/>
                <a:gd name="T1" fmla="*/ 2147483646 h 676"/>
                <a:gd name="T2" fmla="*/ 2147483646 w 1840"/>
                <a:gd name="T3" fmla="*/ 2147483646 h 676"/>
                <a:gd name="T4" fmla="*/ 2147483646 w 1840"/>
                <a:gd name="T5" fmla="*/ 2147483646 h 676"/>
                <a:gd name="T6" fmla="*/ 2147483646 w 1840"/>
                <a:gd name="T7" fmla="*/ 2147483646 h 676"/>
                <a:gd name="T8" fmla="*/ 2147483646 w 1840"/>
                <a:gd name="T9" fmla="*/ 2147483646 h 6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0"/>
                <a:gd name="T16" fmla="*/ 0 h 676"/>
                <a:gd name="T17" fmla="*/ 1840 w 1840"/>
                <a:gd name="T18" fmla="*/ 676 h 6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0" h="676">
                  <a:moveTo>
                    <a:pt x="0" y="676"/>
                  </a:moveTo>
                  <a:cubicBezTo>
                    <a:pt x="85" y="467"/>
                    <a:pt x="171" y="259"/>
                    <a:pt x="280" y="148"/>
                  </a:cubicBezTo>
                  <a:cubicBezTo>
                    <a:pt x="389" y="37"/>
                    <a:pt x="432" y="24"/>
                    <a:pt x="656" y="12"/>
                  </a:cubicBezTo>
                  <a:cubicBezTo>
                    <a:pt x="880" y="0"/>
                    <a:pt x="1427" y="32"/>
                    <a:pt x="1624" y="76"/>
                  </a:cubicBezTo>
                  <a:cubicBezTo>
                    <a:pt x="1821" y="120"/>
                    <a:pt x="1805" y="243"/>
                    <a:pt x="1840" y="276"/>
                  </a:cubicBezTo>
                </a:path>
              </a:pathLst>
            </a:custGeom>
            <a:noFill/>
            <a:ln w="25400" cap="flat" cmpd="sng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15" name="Oval 102">
              <a:extLst>
                <a:ext uri="{FF2B5EF4-FFF2-40B4-BE49-F238E27FC236}">
                  <a16:creationId xmlns:a16="http://schemas.microsoft.com/office/drawing/2014/main" xmlns="" id="{243F41B7-CE4D-BC1E-32A2-76DAD87FA15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935789" y="4625975"/>
              <a:ext cx="66675" cy="5873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de-DE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16" name="Oval 103">
              <a:extLst>
                <a:ext uri="{FF2B5EF4-FFF2-40B4-BE49-F238E27FC236}">
                  <a16:creationId xmlns:a16="http://schemas.microsoft.com/office/drawing/2014/main" xmlns="" id="{AD8AA983-C478-7B66-FCE7-4A437166E57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888290" y="4598990"/>
              <a:ext cx="65087" cy="5873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de-DE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17" name="Oval 104">
              <a:extLst>
                <a:ext uri="{FF2B5EF4-FFF2-40B4-BE49-F238E27FC236}">
                  <a16:creationId xmlns:a16="http://schemas.microsoft.com/office/drawing/2014/main" xmlns="" id="{AD021E26-78E1-89DA-8E3F-8C7139719B1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8813801" y="4738690"/>
              <a:ext cx="66675" cy="5873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de-DE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18" name="Text Box 105">
              <a:extLst>
                <a:ext uri="{FF2B5EF4-FFF2-40B4-BE49-F238E27FC236}">
                  <a16:creationId xmlns:a16="http://schemas.microsoft.com/office/drawing/2014/main" xmlns="" id="{2ECCEBB9-2A30-C42F-E52F-578E58C198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8301" y="4178301"/>
              <a:ext cx="622300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l-GR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Poppins Light" panose="00000400000000000000" pitchFamily="2" charset="0"/>
                </a:rPr>
                <a:t>A</a:t>
              </a:r>
              <a:endParaRPr lang="el-GR" altLang="el-GR" b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19" name="Text Box 106">
              <a:extLst>
                <a:ext uri="{FF2B5EF4-FFF2-40B4-BE49-F238E27FC236}">
                  <a16:creationId xmlns:a16="http://schemas.microsoft.com/office/drawing/2014/main" xmlns="" id="{1F267055-4046-FAC2-76F6-42FE62E95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8889" y="4243388"/>
              <a:ext cx="622300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l-GR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Poppins Light" panose="00000400000000000000" pitchFamily="2" charset="0"/>
                </a:rPr>
                <a:t>B</a:t>
              </a:r>
              <a:endParaRPr lang="el-GR" altLang="el-GR" b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20" name="Text Box 107">
              <a:extLst>
                <a:ext uri="{FF2B5EF4-FFF2-40B4-BE49-F238E27FC236}">
                  <a16:creationId xmlns:a16="http://schemas.microsoft.com/office/drawing/2014/main" xmlns="" id="{7192E57D-5777-D1C5-5AA9-6676BD820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99489" y="4421188"/>
              <a:ext cx="622300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l-GR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Poppins Light" panose="00000400000000000000" pitchFamily="2" charset="0"/>
                </a:rPr>
                <a:t>C</a:t>
              </a:r>
              <a:endParaRPr lang="el-GR" altLang="el-GR" b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21" name="Line 108">
              <a:extLst>
                <a:ext uri="{FF2B5EF4-FFF2-40B4-BE49-F238E27FC236}">
                  <a16:creationId xmlns:a16="http://schemas.microsoft.com/office/drawing/2014/main" xmlns="" id="{5B8981DA-BB20-05E4-CF47-11736F3657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13688" y="4675188"/>
              <a:ext cx="0" cy="17272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22" name="Rectangle 109">
              <a:extLst>
                <a:ext uri="{FF2B5EF4-FFF2-40B4-BE49-F238E27FC236}">
                  <a16:creationId xmlns:a16="http://schemas.microsoft.com/office/drawing/2014/main" xmlns="" id="{986D6D2F-FB55-6DB7-9171-170C95728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9200" y="5810251"/>
              <a:ext cx="679451" cy="215900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de-DE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23" name="AutoShape 110">
              <a:extLst>
                <a:ext uri="{FF2B5EF4-FFF2-40B4-BE49-F238E27FC236}">
                  <a16:creationId xmlns:a16="http://schemas.microsoft.com/office/drawing/2014/main" xmlns="" id="{1014BAE4-64A3-EAD8-1668-E2ADFF2F1B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6043">
              <a:off x="6261102" y="5795963"/>
              <a:ext cx="85725" cy="241300"/>
            </a:xfrm>
            <a:prstGeom prst="rtTriangle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de-DE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24" name="Line 111">
              <a:extLst>
                <a:ext uri="{FF2B5EF4-FFF2-40B4-BE49-F238E27FC236}">
                  <a16:creationId xmlns:a16="http://schemas.microsoft.com/office/drawing/2014/main" xmlns="" id="{E382CCAD-D80C-AD0B-5BCB-0A764F2D30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1725" y="6037263"/>
              <a:ext cx="36718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25" name="Rectangle 112">
              <a:extLst>
                <a:ext uri="{FF2B5EF4-FFF2-40B4-BE49-F238E27FC236}">
                  <a16:creationId xmlns:a16="http://schemas.microsoft.com/office/drawing/2014/main" xmlns="" id="{A797908B-0D89-17EE-A3A8-99E7FB447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8649" y="5810251"/>
              <a:ext cx="933451" cy="2159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de-DE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26" name="Line 113">
              <a:extLst>
                <a:ext uri="{FF2B5EF4-FFF2-40B4-BE49-F238E27FC236}">
                  <a16:creationId xmlns:a16="http://schemas.microsoft.com/office/drawing/2014/main" xmlns="" id="{4F3B53FD-61D5-9AD0-47BF-E92480EEE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2300" y="4660900"/>
              <a:ext cx="0" cy="1752600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27" name="Rectangle 114">
              <a:extLst>
                <a:ext uri="{FF2B5EF4-FFF2-40B4-BE49-F238E27FC236}">
                  <a16:creationId xmlns:a16="http://schemas.microsoft.com/office/drawing/2014/main" xmlns="" id="{0493257F-7874-394E-438B-20B054834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0038" y="5805489"/>
              <a:ext cx="920751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de-DE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28" name="Line 115">
              <a:extLst>
                <a:ext uri="{FF2B5EF4-FFF2-40B4-BE49-F238E27FC236}">
                  <a16:creationId xmlns:a16="http://schemas.microsoft.com/office/drawing/2014/main" xmlns="" id="{CA980C08-A8E7-C60A-0252-BE8B4F2AEB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2375" y="4778375"/>
              <a:ext cx="0" cy="1549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29" name="Text Box 116">
              <a:extLst>
                <a:ext uri="{FF2B5EF4-FFF2-40B4-BE49-F238E27FC236}">
                  <a16:creationId xmlns:a16="http://schemas.microsoft.com/office/drawing/2014/main" xmlns="" id="{FC5EBA06-2EB7-A6DC-0D80-2CC96A11E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0442" y="6031300"/>
              <a:ext cx="1406525" cy="38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515" tIns="41259" rIns="82515" bIns="41259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dirty="0">
                  <a:latin typeface="Arial" panose="020B0604020202020204" pitchFamily="34" charset="0"/>
                  <a:cs typeface="Arial" panose="020B0604020202020204" pitchFamily="34" charset="0"/>
                </a:rPr>
                <a:t>βλάβες</a:t>
              </a:r>
            </a:p>
          </p:txBody>
        </p:sp>
        <p:sp>
          <p:nvSpPr>
            <p:cNvPr id="130" name="Text Box 117">
              <a:extLst>
                <a:ext uri="{FF2B5EF4-FFF2-40B4-BE49-F238E27FC236}">
                  <a16:creationId xmlns:a16="http://schemas.microsoft.com/office/drawing/2014/main" xmlns="" id="{C9D66AD9-1055-68B5-2465-12E6A0F4C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2657" y="6083301"/>
              <a:ext cx="965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ελαφριές</a:t>
              </a:r>
              <a:r>
                <a:rPr lang="en-US" altLang="el-G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l-GR" altLang="el-G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Text Box 118">
              <a:extLst>
                <a:ext uri="{FF2B5EF4-FFF2-40B4-BE49-F238E27FC236}">
                  <a16:creationId xmlns:a16="http://schemas.microsoft.com/office/drawing/2014/main" xmlns="" id="{25DE7A23-5640-B272-D6F3-C281C90665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7285" y="6084890"/>
              <a:ext cx="12827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σημαντικές</a:t>
              </a:r>
            </a:p>
          </p:txBody>
        </p:sp>
        <p:sp>
          <p:nvSpPr>
            <p:cNvPr id="132" name="Text Box 119">
              <a:extLst>
                <a:ext uri="{FF2B5EF4-FFF2-40B4-BE49-F238E27FC236}">
                  <a16:creationId xmlns:a16="http://schemas.microsoft.com/office/drawing/2014/main" xmlns="" id="{B8643DE1-6473-61E6-7A4B-18A590E78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7405" y="6064251"/>
              <a:ext cx="12827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βαριές</a:t>
              </a:r>
            </a:p>
          </p:txBody>
        </p:sp>
        <p:sp>
          <p:nvSpPr>
            <p:cNvPr id="133" name="Line 120">
              <a:extLst>
                <a:ext uri="{FF2B5EF4-FFF2-40B4-BE49-F238E27FC236}">
                  <a16:creationId xmlns:a16="http://schemas.microsoft.com/office/drawing/2014/main" xmlns="" id="{7BD7C4F7-3512-9FD1-F688-4B12F1A84B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99188" y="6032500"/>
              <a:ext cx="0" cy="279400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34" name="Line 121">
              <a:extLst>
                <a:ext uri="{FF2B5EF4-FFF2-40B4-BE49-F238E27FC236}">
                  <a16:creationId xmlns:a16="http://schemas.microsoft.com/office/drawing/2014/main" xmlns="" id="{31B454D1-8D24-BE1F-252B-12DB4B7BA0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0300" y="63246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35" name="Line 122">
              <a:extLst>
                <a:ext uri="{FF2B5EF4-FFF2-40B4-BE49-F238E27FC236}">
                  <a16:creationId xmlns:a16="http://schemas.microsoft.com/office/drawing/2014/main" xmlns="" id="{64384EA4-BA60-119F-4F65-8BE204C0BC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6588" y="6338888"/>
              <a:ext cx="86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36" name="Line 123">
              <a:extLst>
                <a:ext uri="{FF2B5EF4-FFF2-40B4-BE49-F238E27FC236}">
                  <a16:creationId xmlns:a16="http://schemas.microsoft.com/office/drawing/2014/main" xmlns="" id="{4E16CEBC-BB3A-2EFF-4D98-2A3925BE33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7975" y="6340475"/>
              <a:ext cx="876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</p:grpSp>
      <p:sp>
        <p:nvSpPr>
          <p:cNvPr id="138" name="Line 113">
            <a:extLst>
              <a:ext uri="{FF2B5EF4-FFF2-40B4-BE49-F238E27FC236}">
                <a16:creationId xmlns:a16="http://schemas.microsoft.com/office/drawing/2014/main" xmlns="" id="{A57BFD13-071D-A1C1-8B37-CABB8FA334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2670" y="4290763"/>
            <a:ext cx="0" cy="1752600"/>
          </a:xfrm>
          <a:prstGeom prst="line">
            <a:avLst/>
          </a:prstGeom>
          <a:noFill/>
          <a:ln w="9525">
            <a:solidFill>
              <a:srgbClr val="33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>
              <a:latin typeface="+mj-lt"/>
              <a:cs typeface="Poppins Light" panose="00000400000000000000" pitchFamily="2" charset="0"/>
            </a:endParaRPr>
          </a:p>
        </p:txBody>
      </p:sp>
      <p:sp>
        <p:nvSpPr>
          <p:cNvPr id="139" name="Rectangle 73"/>
          <p:cNvSpPr>
            <a:spLocks noChangeArrowheads="1"/>
          </p:cNvSpPr>
          <p:nvPr/>
        </p:nvSpPr>
        <p:spPr bwMode="auto">
          <a:xfrm>
            <a:off x="343535" y="1383686"/>
            <a:ext cx="7235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cs typeface="Arial" panose="020B0604020202020204" pitchFamily="34" charset="0"/>
              </a:rPr>
              <a:t>Στατική Οριζόντια Φόρτιση Βαθμιαία Αυξανόμενη </a:t>
            </a:r>
            <a:r>
              <a:rPr lang="en-US" altLang="el-GR" sz="1800" dirty="0">
                <a:cs typeface="Arial" panose="020B0604020202020204" pitchFamily="34" charset="0"/>
              </a:rPr>
              <a:t>“</a:t>
            </a:r>
            <a:r>
              <a:rPr lang="el-GR" altLang="el-GR" sz="1800" dirty="0">
                <a:cs typeface="Arial" panose="020B0604020202020204" pitchFamily="34" charset="0"/>
              </a:rPr>
              <a:t>μέχρι τέρμα</a:t>
            </a:r>
            <a:r>
              <a:rPr lang="en-US" altLang="el-GR" sz="1800" dirty="0">
                <a:cs typeface="Arial" panose="020B0604020202020204" pitchFamily="34" charset="0"/>
              </a:rPr>
              <a:t>”</a:t>
            </a:r>
            <a:endParaRPr lang="el-GR" altLang="el-GR" sz="1800" dirty="0">
              <a:cs typeface="Arial" panose="020B0604020202020204" pitchFamily="34" charset="0"/>
            </a:endParaRPr>
          </a:p>
        </p:txBody>
      </p:sp>
      <p:sp>
        <p:nvSpPr>
          <p:cNvPr id="140" name="Titel 3">
            <a:extLst>
              <a:ext uri="{FF2B5EF4-FFF2-40B4-BE49-F238E27FC236}">
                <a16:creationId xmlns:a16="http://schemas.microsoft.com/office/drawing/2014/main" xmlns="" id="{EBBE63AF-2293-0E6C-55A4-FC8355586BA0}"/>
              </a:ext>
            </a:extLst>
          </p:cNvPr>
          <p:cNvSpPr txBox="1">
            <a:spLocks/>
          </p:cNvSpPr>
          <p:nvPr/>
        </p:nvSpPr>
        <p:spPr>
          <a:xfrm>
            <a:off x="480002" y="227382"/>
            <a:ext cx="11304629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Στάθμες </a:t>
            </a:r>
            <a:r>
              <a:rPr lang="el-GR" altLang="el-GR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Επιτελεστικότητας</a:t>
            </a:r>
            <a:r>
              <a:rPr lang="el-GR" alt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Απεικόνιση</a:t>
            </a:r>
          </a:p>
          <a:p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1" name="Ευθεία γραμμή σύνδεσης 140"/>
          <p:cNvCxnSpPr/>
          <p:nvPr/>
        </p:nvCxnSpPr>
        <p:spPr>
          <a:xfrm>
            <a:off x="261257" y="998512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06230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xmlns="" id="{FA89BCFA-BB61-2B7D-7EF3-D25E4B5CC857}"/>
              </a:ext>
            </a:extLst>
          </p:cNvPr>
          <p:cNvGrpSpPr/>
          <p:nvPr/>
        </p:nvGrpSpPr>
        <p:grpSpPr>
          <a:xfrm>
            <a:off x="319192" y="1478975"/>
            <a:ext cx="9713104" cy="4777367"/>
            <a:chOff x="1749425" y="882649"/>
            <a:chExt cx="9713104" cy="4777367"/>
          </a:xfrm>
        </p:grpSpPr>
        <p:sp>
          <p:nvSpPr>
            <p:cNvPr id="6" name="Line 2">
              <a:extLst>
                <a:ext uri="{FF2B5EF4-FFF2-40B4-BE49-F238E27FC236}">
                  <a16:creationId xmlns:a16="http://schemas.microsoft.com/office/drawing/2014/main" xmlns="" id="{2C621013-1F1F-97C0-9A56-2F6727C3D2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8125" y="2303463"/>
              <a:ext cx="1644651" cy="0"/>
            </a:xfrm>
            <a:prstGeom prst="line">
              <a:avLst/>
            </a:prstGeom>
            <a:noFill/>
            <a:ln w="177800">
              <a:pattFill prst="ltVert">
                <a:fgClr>
                  <a:srgbClr val="3366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7" name="Freeform 3">
              <a:extLst>
                <a:ext uri="{FF2B5EF4-FFF2-40B4-BE49-F238E27FC236}">
                  <a16:creationId xmlns:a16="http://schemas.microsoft.com/office/drawing/2014/main" xmlns="" id="{B3490517-3F02-6E80-3565-087E3B895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975" y="2290765"/>
              <a:ext cx="3132139" cy="1743075"/>
            </a:xfrm>
            <a:custGeom>
              <a:avLst/>
              <a:gdLst>
                <a:gd name="T0" fmla="*/ 0 w 540"/>
                <a:gd name="T1" fmla="*/ 0 h 1080"/>
                <a:gd name="T2" fmla="*/ 2147483646 w 540"/>
                <a:gd name="T3" fmla="*/ 2147483646 h 1080"/>
                <a:gd name="T4" fmla="*/ 0 60000 65536"/>
                <a:gd name="T5" fmla="*/ 0 60000 65536"/>
                <a:gd name="T6" fmla="*/ 0 w 540"/>
                <a:gd name="T7" fmla="*/ 0 h 1080"/>
                <a:gd name="T8" fmla="*/ 540 w 540"/>
                <a:gd name="T9" fmla="*/ 1080 h 10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1080">
                  <a:moveTo>
                    <a:pt x="0" y="0"/>
                  </a:moveTo>
                  <a:cubicBezTo>
                    <a:pt x="68" y="411"/>
                    <a:pt x="137" y="823"/>
                    <a:pt x="540" y="1080"/>
                  </a:cubicBezTo>
                </a:path>
              </a:pathLst>
            </a:custGeom>
            <a:noFill/>
            <a:ln w="177800">
              <a:pattFill prst="ltVert">
                <a:fgClr>
                  <a:srgbClr val="336600"/>
                </a:fgClr>
                <a:bgClr>
                  <a:srgbClr val="FFFFFF"/>
                </a:bgClr>
              </a:patt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8" name="Line 5">
              <a:extLst>
                <a:ext uri="{FF2B5EF4-FFF2-40B4-BE49-F238E27FC236}">
                  <a16:creationId xmlns:a16="http://schemas.microsoft.com/office/drawing/2014/main" xmlns="" id="{D5AC072F-6EB4-BA04-1CB1-F60698BD2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4739" y="5016500"/>
              <a:ext cx="56372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xmlns="" id="{ABCC436A-9C69-9AC2-C641-827B874B4F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9425" y="1077915"/>
              <a:ext cx="744539" cy="5847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GB" altLang="el-GR" sz="3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  <a:cs typeface="Poppins Light" panose="00000400000000000000" pitchFamily="2" charset="0"/>
                </a:rPr>
                <a:t>V</a:t>
              </a:r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xmlns="" id="{B9B8052D-C8C2-9F34-4AC8-520415DE44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9051" y="5075241"/>
              <a:ext cx="787400" cy="5847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GB" altLang="el-GR" sz="3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  <a:cs typeface="Poppins Light" panose="00000400000000000000" pitchFamily="2" charset="0"/>
                </a:rPr>
                <a:t>δ</a:t>
              </a: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xmlns="" id="{BA4314A0-1D33-885A-AEE9-B28FEEBAA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463" y="1989139"/>
              <a:ext cx="101600" cy="1016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l-GR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xmlns="" id="{205606ED-3CAB-BFB1-0084-6E996C1EB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7127" y="1539876"/>
              <a:ext cx="652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l-GR" sz="2400" b="1" dirty="0">
                  <a:latin typeface="+mj-lt"/>
                  <a:cs typeface="Poppins Light" panose="00000400000000000000" pitchFamily="2" charset="0"/>
                </a:rPr>
                <a:t>Α</a:t>
              </a: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CFFE94F1-BF15-466F-5CCA-45A6C2FED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890" y="2254253"/>
              <a:ext cx="3730625" cy="2771775"/>
            </a:xfrm>
            <a:custGeom>
              <a:avLst/>
              <a:gdLst>
                <a:gd name="T0" fmla="*/ 0 w 2350"/>
                <a:gd name="T1" fmla="*/ 2147483646 h 1746"/>
                <a:gd name="T2" fmla="*/ 2147483646 w 2350"/>
                <a:gd name="T3" fmla="*/ 0 h 1746"/>
                <a:gd name="T4" fmla="*/ 0 60000 65536"/>
                <a:gd name="T5" fmla="*/ 0 60000 65536"/>
                <a:gd name="T6" fmla="*/ 0 w 2350"/>
                <a:gd name="T7" fmla="*/ 0 h 1746"/>
                <a:gd name="T8" fmla="*/ 2350 w 2350"/>
                <a:gd name="T9" fmla="*/ 1746 h 17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50" h="1746">
                  <a:moveTo>
                    <a:pt x="0" y="1746"/>
                  </a:moveTo>
                  <a:cubicBezTo>
                    <a:pt x="979" y="918"/>
                    <a:pt x="1958" y="90"/>
                    <a:pt x="235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9961077E-7D50-909A-45B6-1F0BAA510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027" y="2616200"/>
              <a:ext cx="3497263" cy="2395539"/>
            </a:xfrm>
            <a:custGeom>
              <a:avLst/>
              <a:gdLst>
                <a:gd name="T0" fmla="*/ 0 w 2203"/>
                <a:gd name="T1" fmla="*/ 2147483646 h 1509"/>
                <a:gd name="T2" fmla="*/ 2147483646 w 2203"/>
                <a:gd name="T3" fmla="*/ 2147483646 h 1509"/>
                <a:gd name="T4" fmla="*/ 2147483646 w 2203"/>
                <a:gd name="T5" fmla="*/ 2147483646 h 1509"/>
                <a:gd name="T6" fmla="*/ 0 60000 65536"/>
                <a:gd name="T7" fmla="*/ 0 60000 65536"/>
                <a:gd name="T8" fmla="*/ 0 60000 65536"/>
                <a:gd name="T9" fmla="*/ 0 w 2203"/>
                <a:gd name="T10" fmla="*/ 0 h 1509"/>
                <a:gd name="T11" fmla="*/ 2203 w 2203"/>
                <a:gd name="T12" fmla="*/ 1509 h 15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3" h="1509">
                  <a:moveTo>
                    <a:pt x="0" y="1509"/>
                  </a:moveTo>
                  <a:cubicBezTo>
                    <a:pt x="31" y="983"/>
                    <a:pt x="63" y="458"/>
                    <a:pt x="430" y="229"/>
                  </a:cubicBezTo>
                  <a:cubicBezTo>
                    <a:pt x="797" y="0"/>
                    <a:pt x="1911" y="166"/>
                    <a:pt x="2203" y="137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11BADC39-D89D-0D0C-9850-AD406EA34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13" y="3327401"/>
              <a:ext cx="609600" cy="1655763"/>
            </a:xfrm>
            <a:custGeom>
              <a:avLst/>
              <a:gdLst>
                <a:gd name="T0" fmla="*/ 0 w 384"/>
                <a:gd name="T1" fmla="*/ 2147483646 h 1043"/>
                <a:gd name="T2" fmla="*/ 2147483646 w 384"/>
                <a:gd name="T3" fmla="*/ 0 h 1043"/>
                <a:gd name="T4" fmla="*/ 0 60000 65536"/>
                <a:gd name="T5" fmla="*/ 0 60000 65536"/>
                <a:gd name="T6" fmla="*/ 0 w 384"/>
                <a:gd name="T7" fmla="*/ 0 h 1043"/>
                <a:gd name="T8" fmla="*/ 384 w 384"/>
                <a:gd name="T9" fmla="*/ 1043 h 10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1043">
                  <a:moveTo>
                    <a:pt x="0" y="1043"/>
                  </a:moveTo>
                  <a:cubicBezTo>
                    <a:pt x="118" y="620"/>
                    <a:pt x="236" y="197"/>
                    <a:pt x="384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EAF0EB92-C290-8CCA-C77F-37777461E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025" y="3689351"/>
              <a:ext cx="1843088" cy="1308100"/>
            </a:xfrm>
            <a:custGeom>
              <a:avLst/>
              <a:gdLst>
                <a:gd name="T0" fmla="*/ 0 w 1024"/>
                <a:gd name="T1" fmla="*/ 2147483646 h 824"/>
                <a:gd name="T2" fmla="*/ 2147483646 w 1024"/>
                <a:gd name="T3" fmla="*/ 2147483646 h 824"/>
                <a:gd name="T4" fmla="*/ 2147483646 w 1024"/>
                <a:gd name="T5" fmla="*/ 2147483646 h 824"/>
                <a:gd name="T6" fmla="*/ 2147483646 w 1024"/>
                <a:gd name="T7" fmla="*/ 2147483646 h 824"/>
                <a:gd name="T8" fmla="*/ 2147483646 w 1024"/>
                <a:gd name="T9" fmla="*/ 2147483646 h 824"/>
                <a:gd name="T10" fmla="*/ 2147483646 w 1024"/>
                <a:gd name="T11" fmla="*/ 2147483646 h 824"/>
                <a:gd name="T12" fmla="*/ 2147483646 w 1024"/>
                <a:gd name="T13" fmla="*/ 2147483646 h 8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4"/>
                <a:gd name="T22" fmla="*/ 0 h 824"/>
                <a:gd name="T23" fmla="*/ 1024 w 1024"/>
                <a:gd name="T24" fmla="*/ 824 h 8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4" h="824">
                  <a:moveTo>
                    <a:pt x="0" y="824"/>
                  </a:moveTo>
                  <a:cubicBezTo>
                    <a:pt x="72" y="626"/>
                    <a:pt x="145" y="428"/>
                    <a:pt x="201" y="303"/>
                  </a:cubicBezTo>
                  <a:cubicBezTo>
                    <a:pt x="257" y="178"/>
                    <a:pt x="290" y="124"/>
                    <a:pt x="339" y="74"/>
                  </a:cubicBezTo>
                  <a:cubicBezTo>
                    <a:pt x="388" y="24"/>
                    <a:pt x="432" y="0"/>
                    <a:pt x="494" y="1"/>
                  </a:cubicBezTo>
                  <a:cubicBezTo>
                    <a:pt x="556" y="2"/>
                    <a:pt x="664" y="60"/>
                    <a:pt x="713" y="83"/>
                  </a:cubicBezTo>
                  <a:cubicBezTo>
                    <a:pt x="762" y="106"/>
                    <a:pt x="735" y="94"/>
                    <a:pt x="787" y="138"/>
                  </a:cubicBezTo>
                  <a:cubicBezTo>
                    <a:pt x="839" y="182"/>
                    <a:pt x="1015" y="328"/>
                    <a:pt x="1024" y="348"/>
                  </a:cubicBezTo>
                </a:path>
              </a:pathLst>
            </a:custGeom>
            <a:noFill/>
            <a:ln w="349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A2901157-B67D-A637-ED2A-CFAA8ACC6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16" y="3008313"/>
              <a:ext cx="784225" cy="1974851"/>
            </a:xfrm>
            <a:custGeom>
              <a:avLst/>
              <a:gdLst>
                <a:gd name="T0" fmla="*/ 0 w 494"/>
                <a:gd name="T1" fmla="*/ 2147483646 h 1244"/>
                <a:gd name="T2" fmla="*/ 2147483646 w 494"/>
                <a:gd name="T3" fmla="*/ 2147483646 h 1244"/>
                <a:gd name="T4" fmla="*/ 2147483646 w 494"/>
                <a:gd name="T5" fmla="*/ 0 h 1244"/>
                <a:gd name="T6" fmla="*/ 0 60000 65536"/>
                <a:gd name="T7" fmla="*/ 0 60000 65536"/>
                <a:gd name="T8" fmla="*/ 0 60000 65536"/>
                <a:gd name="T9" fmla="*/ 0 w 494"/>
                <a:gd name="T10" fmla="*/ 0 h 1244"/>
                <a:gd name="T11" fmla="*/ 494 w 494"/>
                <a:gd name="T12" fmla="*/ 1244 h 12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4" h="1244">
                  <a:moveTo>
                    <a:pt x="0" y="1244"/>
                  </a:moveTo>
                  <a:cubicBezTo>
                    <a:pt x="69" y="1064"/>
                    <a:pt x="138" y="884"/>
                    <a:pt x="220" y="677"/>
                  </a:cubicBezTo>
                  <a:cubicBezTo>
                    <a:pt x="302" y="470"/>
                    <a:pt x="246" y="134"/>
                    <a:pt x="494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BDF8D6E4-B63B-8AE5-791D-A4CD578D8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888" y="4300541"/>
              <a:ext cx="188912" cy="739775"/>
            </a:xfrm>
            <a:custGeom>
              <a:avLst/>
              <a:gdLst>
                <a:gd name="T0" fmla="*/ 0 w 119"/>
                <a:gd name="T1" fmla="*/ 2147483646 h 466"/>
                <a:gd name="T2" fmla="*/ 2147483646 w 119"/>
                <a:gd name="T3" fmla="*/ 0 h 466"/>
                <a:gd name="T4" fmla="*/ 0 60000 65536"/>
                <a:gd name="T5" fmla="*/ 0 60000 65536"/>
                <a:gd name="T6" fmla="*/ 0 w 119"/>
                <a:gd name="T7" fmla="*/ 0 h 466"/>
                <a:gd name="T8" fmla="*/ 119 w 119"/>
                <a:gd name="T9" fmla="*/ 466 h 4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466">
                  <a:moveTo>
                    <a:pt x="0" y="466"/>
                  </a:moveTo>
                  <a:cubicBezTo>
                    <a:pt x="59" y="233"/>
                    <a:pt x="119" y="0"/>
                    <a:pt x="119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3F10A7CA-7B3E-FF18-E66A-701CE3A20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13" y="2906716"/>
              <a:ext cx="812800" cy="2090737"/>
            </a:xfrm>
            <a:custGeom>
              <a:avLst/>
              <a:gdLst>
                <a:gd name="T0" fmla="*/ 0 w 512"/>
                <a:gd name="T1" fmla="*/ 2147483646 h 1317"/>
                <a:gd name="T2" fmla="*/ 2147483646 w 512"/>
                <a:gd name="T3" fmla="*/ 2147483646 h 1317"/>
                <a:gd name="T4" fmla="*/ 2147483646 w 512"/>
                <a:gd name="T5" fmla="*/ 0 h 1317"/>
                <a:gd name="T6" fmla="*/ 0 60000 65536"/>
                <a:gd name="T7" fmla="*/ 0 60000 65536"/>
                <a:gd name="T8" fmla="*/ 0 60000 65536"/>
                <a:gd name="T9" fmla="*/ 0 w 512"/>
                <a:gd name="T10" fmla="*/ 0 h 1317"/>
                <a:gd name="T11" fmla="*/ 512 w 512"/>
                <a:gd name="T12" fmla="*/ 1317 h 1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1317">
                  <a:moveTo>
                    <a:pt x="0" y="1317"/>
                  </a:moveTo>
                  <a:cubicBezTo>
                    <a:pt x="108" y="1083"/>
                    <a:pt x="217" y="850"/>
                    <a:pt x="302" y="631"/>
                  </a:cubicBezTo>
                  <a:cubicBezTo>
                    <a:pt x="387" y="412"/>
                    <a:pt x="331" y="143"/>
                    <a:pt x="512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xmlns="" id="{2371EAB9-8F61-26ED-18B0-014A47F7C5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8088" y="3986256"/>
              <a:ext cx="26178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000" b="1" dirty="0">
                  <a:latin typeface="+mj-lt"/>
                  <a:cs typeface="Poppins Light" panose="00000400000000000000" pitchFamily="2" charset="0"/>
                </a:rPr>
                <a:t>Καμπύλη απαίτησης</a:t>
              </a:r>
              <a:endParaRPr lang="en-GB" altLang="el-GR" sz="2000" b="1" dirty="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22" name="Text Box 24">
              <a:extLst>
                <a:ext uri="{FF2B5EF4-FFF2-40B4-BE49-F238E27FC236}">
                  <a16:creationId xmlns:a16="http://schemas.microsoft.com/office/drawing/2014/main" xmlns="" id="{D27F7D0E-C7A1-66CF-B9DB-79A053B308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6326" y="1679576"/>
              <a:ext cx="3511551" cy="646331"/>
            </a:xfrm>
            <a:prstGeom prst="rect">
              <a:avLst/>
            </a:prstGeom>
            <a:solidFill>
              <a:srgbClr val="DEE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800" dirty="0">
                  <a:latin typeface="Arial" panose="020B0604020202020204" pitchFamily="34" charset="0"/>
                  <a:cs typeface="Arial" panose="020B0604020202020204" pitchFamily="34" charset="0"/>
                </a:rPr>
                <a:t>Επαρκές για τη στάθμη </a:t>
              </a:r>
              <a:r>
                <a:rPr lang="en-GB" altLang="el-GR" sz="1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l-GR" altLang="el-GR" sz="1800" dirty="0">
                  <a:latin typeface="Arial" panose="020B0604020202020204" pitchFamily="34" charset="0"/>
                  <a:cs typeface="Arial" panose="020B0604020202020204" pitchFamily="34" charset="0"/>
                </a:rPr>
                <a:t> (περιορισμένες βλάβες)</a:t>
              </a:r>
              <a:endParaRPr lang="en-GB" altLang="el-GR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 Box 25">
              <a:extLst>
                <a:ext uri="{FF2B5EF4-FFF2-40B4-BE49-F238E27FC236}">
                  <a16:creationId xmlns:a16="http://schemas.microsoft.com/office/drawing/2014/main" xmlns="" id="{445DD7DB-7769-70D3-A8A4-3F332F1D7B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8463" y="2436197"/>
              <a:ext cx="5284066" cy="646331"/>
            </a:xfrm>
            <a:prstGeom prst="rect">
              <a:avLst/>
            </a:prstGeom>
            <a:solidFill>
              <a:srgbClr val="DEE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spcBef>
                  <a:spcPts val="0"/>
                </a:spcBef>
                <a:buNone/>
              </a:pPr>
              <a:r>
                <a:rPr lang="el-GR" altLang="el-GR" sz="1800" dirty="0">
                  <a:latin typeface="Arial" panose="020B0604020202020204" pitchFamily="34" charset="0"/>
                  <a:cs typeface="Arial" panose="020B0604020202020204" pitchFamily="34" charset="0"/>
                </a:rPr>
                <a:t>Επαρκές για τη στάθμη</a:t>
              </a:r>
              <a:r>
                <a:rPr lang="en-GB" altLang="el-GR" sz="1800" dirty="0">
                  <a:latin typeface="Arial" panose="020B0604020202020204" pitchFamily="34" charset="0"/>
                  <a:cs typeface="Arial" panose="020B0604020202020204" pitchFamily="34" charset="0"/>
                </a:rPr>
                <a:t> B</a:t>
              </a:r>
              <a:r>
                <a:rPr lang="el-GR" altLang="el-GR" sz="1800" dirty="0">
                  <a:latin typeface="Arial" panose="020B0604020202020204" pitchFamily="34" charset="0"/>
                  <a:cs typeface="Arial" panose="020B0604020202020204" pitchFamily="34" charset="0"/>
                </a:rPr>
                <a:t>, αλλά</a:t>
              </a:r>
              <a:r>
                <a:rPr lang="en-US" altLang="el-GR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altLang="el-GR" sz="1800" dirty="0">
                  <a:latin typeface="Arial" panose="020B0604020202020204" pitchFamily="34" charset="0"/>
                  <a:cs typeface="Arial" panose="020B0604020202020204" pitchFamily="34" charset="0"/>
                </a:rPr>
                <a:t>όχι για Α</a:t>
              </a:r>
            </a:p>
            <a:p>
              <a:pPr algn="just">
                <a:spcBef>
                  <a:spcPts val="0"/>
                </a:spcBef>
                <a:buNone/>
              </a:pPr>
              <a:r>
                <a:rPr lang="el-GR" altLang="el-GR" sz="1800" dirty="0">
                  <a:latin typeface="Arial" panose="020B0604020202020204" pitchFamily="34" charset="0"/>
                  <a:cs typeface="Arial" panose="020B0604020202020204" pitchFamily="34" charset="0"/>
                </a:rPr>
                <a:t>(σημαντικές βλάβες) </a:t>
              </a:r>
              <a:endParaRPr lang="en-GB" altLang="el-GR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7">
              <a:extLst>
                <a:ext uri="{FF2B5EF4-FFF2-40B4-BE49-F238E27FC236}">
                  <a16:creationId xmlns:a16="http://schemas.microsoft.com/office/drawing/2014/main" xmlns="" id="{8A294E1B-56A2-3653-0A09-D4B0A35E9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2763" y="4087815"/>
              <a:ext cx="2139951" cy="400110"/>
            </a:xfrm>
            <a:prstGeom prst="rect">
              <a:avLst/>
            </a:prstGeom>
            <a:solidFill>
              <a:srgbClr val="DEE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000" b="1" dirty="0">
                  <a:latin typeface="+mj-lt"/>
                  <a:cs typeface="Poppins Light" panose="00000400000000000000" pitchFamily="2" charset="0"/>
                </a:rPr>
                <a:t>Ανεπαρκές</a:t>
              </a:r>
              <a:endParaRPr lang="en-GB" altLang="el-GR" sz="2000" b="1" dirty="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26" name="Line 28">
              <a:extLst>
                <a:ext uri="{FF2B5EF4-FFF2-40B4-BE49-F238E27FC236}">
                  <a16:creationId xmlns:a16="http://schemas.microsoft.com/office/drawing/2014/main" xmlns="" id="{0DE32EB7-CEF7-CD52-E73B-42F61F94DD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6325" y="2278065"/>
              <a:ext cx="457200" cy="763587"/>
            </a:xfrm>
            <a:prstGeom prst="line">
              <a:avLst/>
            </a:prstGeom>
            <a:noFill/>
            <a:ln w="177800">
              <a:pattFill prst="ltVert">
                <a:fgClr>
                  <a:srgbClr val="3366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27" name="Line 29">
              <a:extLst>
                <a:ext uri="{FF2B5EF4-FFF2-40B4-BE49-F238E27FC236}">
                  <a16:creationId xmlns:a16="http://schemas.microsoft.com/office/drawing/2014/main" xmlns="" id="{7EFDADF0-F9B8-749E-F63C-9107DC5A49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1413" y="2470151"/>
              <a:ext cx="533400" cy="877888"/>
            </a:xfrm>
            <a:prstGeom prst="line">
              <a:avLst/>
            </a:prstGeom>
            <a:noFill/>
            <a:ln w="177800">
              <a:pattFill prst="ltVert">
                <a:fgClr>
                  <a:srgbClr val="FF00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xmlns="" id="{AB44845F-73E8-95E5-2F92-D314A5F261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614" y="2508251"/>
              <a:ext cx="1479551" cy="0"/>
            </a:xfrm>
            <a:prstGeom prst="line">
              <a:avLst/>
            </a:prstGeom>
            <a:noFill/>
            <a:ln w="177800">
              <a:pattFill prst="ltVert">
                <a:fgClr>
                  <a:srgbClr val="FF00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xmlns="" id="{2C38B6F9-9AB4-1CF2-B54C-DA89D4A10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965" y="2470152"/>
              <a:ext cx="3132137" cy="1743075"/>
            </a:xfrm>
            <a:custGeom>
              <a:avLst/>
              <a:gdLst>
                <a:gd name="T0" fmla="*/ 0 w 540"/>
                <a:gd name="T1" fmla="*/ 0 h 1080"/>
                <a:gd name="T2" fmla="*/ 2147483646 w 540"/>
                <a:gd name="T3" fmla="*/ 2147483646 h 1080"/>
                <a:gd name="T4" fmla="*/ 0 60000 65536"/>
                <a:gd name="T5" fmla="*/ 0 60000 65536"/>
                <a:gd name="T6" fmla="*/ 0 w 540"/>
                <a:gd name="T7" fmla="*/ 0 h 1080"/>
                <a:gd name="T8" fmla="*/ 540 w 540"/>
                <a:gd name="T9" fmla="*/ 1080 h 10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1080">
                  <a:moveTo>
                    <a:pt x="0" y="0"/>
                  </a:moveTo>
                  <a:cubicBezTo>
                    <a:pt x="68" y="411"/>
                    <a:pt x="137" y="823"/>
                    <a:pt x="540" y="1080"/>
                  </a:cubicBezTo>
                </a:path>
              </a:pathLst>
            </a:custGeom>
            <a:noFill/>
            <a:ln w="177800">
              <a:pattFill prst="ltVert">
                <a:fgClr>
                  <a:srgbClr val="FF0000"/>
                </a:fgClr>
                <a:bgClr>
                  <a:srgbClr val="FFFFFF"/>
                </a:bgClr>
              </a:patt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xmlns="" id="{83F48414-ED88-B7B3-D5E9-2A8CAF47C0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4740" y="2390777"/>
              <a:ext cx="5106987" cy="1757362"/>
              <a:chOff x="517" y="1506"/>
              <a:chExt cx="3217" cy="1107"/>
            </a:xfrm>
          </p:grpSpPr>
          <p:sp>
            <p:nvSpPr>
              <p:cNvPr id="36" name="Line 33">
                <a:extLst>
                  <a:ext uri="{FF2B5EF4-FFF2-40B4-BE49-F238E27FC236}">
                    <a16:creationId xmlns:a16="http://schemas.microsoft.com/office/drawing/2014/main" xmlns="" id="{62F626CB-7256-8B14-7FAA-CF5EAAD423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7" y="1506"/>
                <a:ext cx="948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37" name="Line 34">
                <a:extLst>
                  <a:ext uri="{FF2B5EF4-FFF2-40B4-BE49-F238E27FC236}">
                    <a16:creationId xmlns:a16="http://schemas.microsoft.com/office/drawing/2014/main" xmlns="" id="{A89F52BD-2A31-E35A-2739-1DC56DE255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7" y="1506"/>
                <a:ext cx="320" cy="529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xmlns="" id="{7C9A4F89-74B7-9B9F-92C6-F881B463B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" y="1506"/>
                <a:ext cx="1949" cy="1098"/>
              </a:xfrm>
              <a:custGeom>
                <a:avLst/>
                <a:gdLst>
                  <a:gd name="T0" fmla="*/ 0 w 540"/>
                  <a:gd name="T1" fmla="*/ 0 h 1080"/>
                  <a:gd name="T2" fmla="*/ 56122635 w 540"/>
                  <a:gd name="T3" fmla="*/ 1254 h 1080"/>
                  <a:gd name="T4" fmla="*/ 0 60000 65536"/>
                  <a:gd name="T5" fmla="*/ 0 60000 65536"/>
                  <a:gd name="T6" fmla="*/ 0 w 540"/>
                  <a:gd name="T7" fmla="*/ 0 h 1080"/>
                  <a:gd name="T8" fmla="*/ 540 w 540"/>
                  <a:gd name="T9" fmla="*/ 1080 h 10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1080">
                    <a:moveTo>
                      <a:pt x="0" y="0"/>
                    </a:moveTo>
                    <a:cubicBezTo>
                      <a:pt x="68" y="411"/>
                      <a:pt x="137" y="823"/>
                      <a:pt x="540" y="1080"/>
                    </a:cubicBezTo>
                  </a:path>
                </a:pathLst>
              </a:custGeom>
              <a:noFill/>
              <a:ln w="317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39" name="Text Box 36">
                <a:extLst>
                  <a:ext uri="{FF2B5EF4-FFF2-40B4-BE49-F238E27FC236}">
                    <a16:creationId xmlns:a16="http://schemas.microsoft.com/office/drawing/2014/main" xmlns="" id="{EE2D9EAA-C911-8CD2-7E05-5B4927BFD4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" y="1816"/>
                <a:ext cx="41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l-GR" sz="2400" b="1">
                    <a:latin typeface="+mj-lt"/>
                    <a:cs typeface="Poppins Light" panose="00000400000000000000" pitchFamily="2" charset="0"/>
                  </a:rPr>
                  <a:t>Α</a:t>
                </a:r>
              </a:p>
            </p:txBody>
          </p:sp>
          <p:sp>
            <p:nvSpPr>
              <p:cNvPr id="40" name="Oval 37">
                <a:extLst>
                  <a:ext uri="{FF2B5EF4-FFF2-40B4-BE49-F238E27FC236}">
                    <a16:creationId xmlns:a16="http://schemas.microsoft.com/office/drawing/2014/main" xmlns="" id="{551B6080-5755-B168-1808-2A23C23D4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" y="1748"/>
                <a:ext cx="64" cy="6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l-GR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41" name="Text Box 38">
                <a:extLst>
                  <a:ext uri="{FF2B5EF4-FFF2-40B4-BE49-F238E27FC236}">
                    <a16:creationId xmlns:a16="http://schemas.microsoft.com/office/drawing/2014/main" xmlns="" id="{0FAA9A22-561A-D365-F4BE-5C0B230767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5" y="1506"/>
                <a:ext cx="41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l-GR" sz="2400" b="1" dirty="0">
                    <a:latin typeface="+mj-lt"/>
                    <a:cs typeface="Poppins Light" panose="00000400000000000000" pitchFamily="2" charset="0"/>
                  </a:rPr>
                  <a:t>Β</a:t>
                </a:r>
              </a:p>
            </p:txBody>
          </p:sp>
          <p:sp>
            <p:nvSpPr>
              <p:cNvPr id="42" name="Oval 39">
                <a:extLst>
                  <a:ext uri="{FF2B5EF4-FFF2-40B4-BE49-F238E27FC236}">
                    <a16:creationId xmlns:a16="http://schemas.microsoft.com/office/drawing/2014/main" xmlns="" id="{BD27FE1F-097A-8885-99D6-019A40E6E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" y="2244"/>
                <a:ext cx="64" cy="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l-GR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43" name="Text Box 40">
                <a:extLst>
                  <a:ext uri="{FF2B5EF4-FFF2-40B4-BE49-F238E27FC236}">
                    <a16:creationId xmlns:a16="http://schemas.microsoft.com/office/drawing/2014/main" xmlns="" id="{CDFCF877-F93C-C07A-6627-EFE2C3428F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3" y="2301"/>
                <a:ext cx="41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l-GR" sz="2400" b="1">
                    <a:latin typeface="+mj-lt"/>
                    <a:cs typeface="Poppins Light" panose="00000400000000000000" pitchFamily="2" charset="0"/>
                  </a:rPr>
                  <a:t>Β</a:t>
                </a:r>
              </a:p>
            </p:txBody>
          </p:sp>
          <p:sp>
            <p:nvSpPr>
              <p:cNvPr id="44" name="Oval 41">
                <a:extLst>
                  <a:ext uri="{FF2B5EF4-FFF2-40B4-BE49-F238E27FC236}">
                    <a16:creationId xmlns:a16="http://schemas.microsoft.com/office/drawing/2014/main" xmlns="" id="{C2340549-C8C3-A806-0E46-76EA82679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2" y="2227"/>
                <a:ext cx="64" cy="6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l-GR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45" name="Text Box 42">
                <a:extLst>
                  <a:ext uri="{FF2B5EF4-FFF2-40B4-BE49-F238E27FC236}">
                    <a16:creationId xmlns:a16="http://schemas.microsoft.com/office/drawing/2014/main" xmlns="" id="{F20BD518-7F4D-6A73-346F-66395D99D0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4" y="1972"/>
                <a:ext cx="41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l-GR" sz="2400" b="1" dirty="0">
                    <a:latin typeface="+mj-lt"/>
                    <a:cs typeface="Poppins Light" panose="00000400000000000000" pitchFamily="2" charset="0"/>
                  </a:rPr>
                  <a:t>C</a:t>
                </a:r>
              </a:p>
            </p:txBody>
          </p:sp>
          <p:sp>
            <p:nvSpPr>
              <p:cNvPr id="46" name="Oval 43">
                <a:extLst>
                  <a:ext uri="{FF2B5EF4-FFF2-40B4-BE49-F238E27FC236}">
                    <a16:creationId xmlns:a16="http://schemas.microsoft.com/office/drawing/2014/main" xmlns="" id="{ED4C07F1-4E2B-8DFA-414E-F23E8F4F55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3" y="2285"/>
                <a:ext cx="64" cy="6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l-GR" sz="1800">
                  <a:latin typeface="+mj-lt"/>
                  <a:cs typeface="Poppins Light" panose="00000400000000000000" pitchFamily="2" charset="0"/>
                </a:endParaRPr>
              </a:p>
            </p:txBody>
          </p:sp>
          <p:sp>
            <p:nvSpPr>
              <p:cNvPr id="47" name="Text Box 44">
                <a:extLst>
                  <a:ext uri="{FF2B5EF4-FFF2-40B4-BE49-F238E27FC236}">
                    <a16:creationId xmlns:a16="http://schemas.microsoft.com/office/drawing/2014/main" xmlns="" id="{E7D05F25-39A4-2279-3E62-809B8B2B63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0" y="2322"/>
                <a:ext cx="41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l-GR" sz="2400" b="1">
                    <a:latin typeface="+mj-lt"/>
                    <a:cs typeface="Poppins Light" panose="00000400000000000000" pitchFamily="2" charset="0"/>
                  </a:rPr>
                  <a:t>Α</a:t>
                </a:r>
              </a:p>
            </p:txBody>
          </p:sp>
          <p:sp>
            <p:nvSpPr>
              <p:cNvPr id="48" name="Oval 45">
                <a:extLst>
                  <a:ext uri="{FF2B5EF4-FFF2-40B4-BE49-F238E27FC236}">
                    <a16:creationId xmlns:a16="http://schemas.microsoft.com/office/drawing/2014/main" xmlns="" id="{8D7ACFD0-35D2-92CF-3055-261176B25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1818"/>
                <a:ext cx="64" cy="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l-GR" sz="1800">
                  <a:latin typeface="+mj-lt"/>
                  <a:cs typeface="Poppins Light" panose="00000400000000000000" pitchFamily="2" charset="0"/>
                </a:endParaRPr>
              </a:p>
            </p:txBody>
          </p:sp>
        </p:grpSp>
        <p:sp>
          <p:nvSpPr>
            <p:cNvPr id="32" name="Line 47">
              <a:extLst>
                <a:ext uri="{FF2B5EF4-FFF2-40B4-BE49-F238E27FC236}">
                  <a16:creationId xmlns:a16="http://schemas.microsoft.com/office/drawing/2014/main" xmlns="" id="{C5A3BC29-C538-BAC8-D718-2981624D90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4739" y="882649"/>
              <a:ext cx="0" cy="41338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33" name="Freeform 48">
              <a:extLst>
                <a:ext uri="{FF2B5EF4-FFF2-40B4-BE49-F238E27FC236}">
                  <a16:creationId xmlns:a16="http://schemas.microsoft.com/office/drawing/2014/main" xmlns="" id="{FB4C620A-9C0F-0AD7-9F82-330FD29EE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7602" y="2760663"/>
              <a:ext cx="3616325" cy="2203451"/>
            </a:xfrm>
            <a:custGeom>
              <a:avLst/>
              <a:gdLst>
                <a:gd name="T0" fmla="*/ 0 w 2323"/>
                <a:gd name="T1" fmla="*/ 2147483646 h 1544"/>
                <a:gd name="T2" fmla="*/ 2147483646 w 2323"/>
                <a:gd name="T3" fmla="*/ 2147483646 h 1544"/>
                <a:gd name="T4" fmla="*/ 2147483646 w 2323"/>
                <a:gd name="T5" fmla="*/ 2147483646 h 1544"/>
                <a:gd name="T6" fmla="*/ 2147483646 w 2323"/>
                <a:gd name="T7" fmla="*/ 2147483646 h 1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23"/>
                <a:gd name="T13" fmla="*/ 0 h 1544"/>
                <a:gd name="T14" fmla="*/ 2323 w 2323"/>
                <a:gd name="T15" fmla="*/ 1544 h 1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23" h="1544">
                  <a:moveTo>
                    <a:pt x="0" y="1544"/>
                  </a:moveTo>
                  <a:cubicBezTo>
                    <a:pt x="62" y="1349"/>
                    <a:pt x="124" y="1155"/>
                    <a:pt x="238" y="922"/>
                  </a:cubicBezTo>
                  <a:cubicBezTo>
                    <a:pt x="352" y="689"/>
                    <a:pt x="338" y="290"/>
                    <a:pt x="686" y="145"/>
                  </a:cubicBezTo>
                  <a:cubicBezTo>
                    <a:pt x="1034" y="0"/>
                    <a:pt x="2073" y="81"/>
                    <a:pt x="2323" y="54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34" name="Freeform 49">
              <a:extLst>
                <a:ext uri="{FF2B5EF4-FFF2-40B4-BE49-F238E27FC236}">
                  <a16:creationId xmlns:a16="http://schemas.microsoft.com/office/drawing/2014/main" xmlns="" id="{5A7509C4-5B59-3CFD-3A7E-F48EB5956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888" y="3586163"/>
              <a:ext cx="3905251" cy="1439863"/>
            </a:xfrm>
            <a:custGeom>
              <a:avLst/>
              <a:gdLst>
                <a:gd name="T0" fmla="*/ 0 w 2460"/>
                <a:gd name="T1" fmla="*/ 2147483646 h 907"/>
                <a:gd name="T2" fmla="*/ 2147483646 w 2460"/>
                <a:gd name="T3" fmla="*/ 2147483646 h 907"/>
                <a:gd name="T4" fmla="*/ 2147483646 w 2460"/>
                <a:gd name="T5" fmla="*/ 2147483646 h 907"/>
                <a:gd name="T6" fmla="*/ 2147483646 w 2460"/>
                <a:gd name="T7" fmla="*/ 2147483646 h 9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60"/>
                <a:gd name="T13" fmla="*/ 0 h 907"/>
                <a:gd name="T14" fmla="*/ 2460 w 2460"/>
                <a:gd name="T15" fmla="*/ 907 h 9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60" h="907">
                  <a:moveTo>
                    <a:pt x="0" y="907"/>
                  </a:moveTo>
                  <a:cubicBezTo>
                    <a:pt x="78" y="619"/>
                    <a:pt x="156" y="331"/>
                    <a:pt x="293" y="185"/>
                  </a:cubicBezTo>
                  <a:cubicBezTo>
                    <a:pt x="430" y="39"/>
                    <a:pt x="462" y="58"/>
                    <a:pt x="823" y="29"/>
                  </a:cubicBezTo>
                  <a:cubicBezTo>
                    <a:pt x="1184" y="0"/>
                    <a:pt x="2190" y="17"/>
                    <a:pt x="2460" y="11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35" name="Freeform 50">
              <a:extLst>
                <a:ext uri="{FF2B5EF4-FFF2-40B4-BE49-F238E27FC236}">
                  <a16:creationId xmlns:a16="http://schemas.microsoft.com/office/drawing/2014/main" xmlns="" id="{FA288565-5520-2B3E-C18B-28D4BEAC3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863" y="1881189"/>
              <a:ext cx="3746500" cy="3167063"/>
            </a:xfrm>
            <a:custGeom>
              <a:avLst/>
              <a:gdLst>
                <a:gd name="T0" fmla="*/ 0 w 2378"/>
                <a:gd name="T1" fmla="*/ 2147483646 h 2179"/>
                <a:gd name="T2" fmla="*/ 2147483646 w 2378"/>
                <a:gd name="T3" fmla="*/ 2147483646 h 2179"/>
                <a:gd name="T4" fmla="*/ 2147483646 w 2378"/>
                <a:gd name="T5" fmla="*/ 2147483646 h 2179"/>
                <a:gd name="T6" fmla="*/ 2147483646 w 2378"/>
                <a:gd name="T7" fmla="*/ 2147483646 h 21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78"/>
                <a:gd name="T13" fmla="*/ 0 h 2179"/>
                <a:gd name="T14" fmla="*/ 2378 w 2378"/>
                <a:gd name="T15" fmla="*/ 2179 h 21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78" h="2179">
                  <a:moveTo>
                    <a:pt x="0" y="2179"/>
                  </a:moveTo>
                  <a:cubicBezTo>
                    <a:pt x="243" y="1553"/>
                    <a:pt x="487" y="928"/>
                    <a:pt x="677" y="579"/>
                  </a:cubicBezTo>
                  <a:cubicBezTo>
                    <a:pt x="867" y="230"/>
                    <a:pt x="859" y="170"/>
                    <a:pt x="1143" y="85"/>
                  </a:cubicBezTo>
                  <a:cubicBezTo>
                    <a:pt x="1427" y="0"/>
                    <a:pt x="1902" y="33"/>
                    <a:pt x="2378" y="67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j-lt"/>
                <a:cs typeface="Poppins Light" panose="00000400000000000000" pitchFamily="2" charset="0"/>
              </a:endParaRPr>
            </a:p>
          </p:txBody>
        </p:sp>
      </p:grpSp>
      <p:grpSp>
        <p:nvGrpSpPr>
          <p:cNvPr id="49" name="Group 1">
            <a:extLst>
              <a:ext uri="{FF2B5EF4-FFF2-40B4-BE49-F238E27FC236}">
                <a16:creationId xmlns:a16="http://schemas.microsoft.com/office/drawing/2014/main" xmlns="" id="{612D887E-361E-7238-8A34-191D50530AF4}"/>
              </a:ext>
            </a:extLst>
          </p:cNvPr>
          <p:cNvGrpSpPr>
            <a:grpSpLocks/>
          </p:cNvGrpSpPr>
          <p:nvPr/>
        </p:nvGrpSpPr>
        <p:grpSpPr bwMode="auto">
          <a:xfrm>
            <a:off x="8822376" y="4795406"/>
            <a:ext cx="3148800" cy="1347788"/>
            <a:chOff x="407988" y="5245100"/>
            <a:chExt cx="3148800" cy="1347788"/>
          </a:xfrm>
        </p:grpSpPr>
        <p:sp>
          <p:nvSpPr>
            <p:cNvPr id="50" name="Rectangle 20" descr="Light upward diagonal">
              <a:extLst>
                <a:ext uri="{FF2B5EF4-FFF2-40B4-BE49-F238E27FC236}">
                  <a16:creationId xmlns:a16="http://schemas.microsoft.com/office/drawing/2014/main" xmlns="" id="{4E165411-91EA-8A4A-8BE3-AA82B07E3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60" y="5245100"/>
              <a:ext cx="479631" cy="584200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 algn="ctr">
              <a:solidFill>
                <a:srgbClr val="33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de-DE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51" name="Rectangle 21" descr="Light upward diagonal">
              <a:extLst>
                <a:ext uri="{FF2B5EF4-FFF2-40B4-BE49-F238E27FC236}">
                  <a16:creationId xmlns:a16="http://schemas.microsoft.com/office/drawing/2014/main" xmlns="" id="{9E78C1ED-F825-1ED1-6847-B4D944609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88" y="6008688"/>
              <a:ext cx="479631" cy="58420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de-DE" sz="180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52" name="Text Box 22">
              <a:extLst>
                <a:ext uri="{FF2B5EF4-FFF2-40B4-BE49-F238E27FC236}">
                  <a16:creationId xmlns:a16="http://schemas.microsoft.com/office/drawing/2014/main" xmlns="" id="{67F532E4-CBCA-650E-B5A0-94B21983DB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587" y="5359400"/>
              <a:ext cx="25546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800" b="1" dirty="0">
                  <a:latin typeface="+mj-lt"/>
                  <a:cs typeface="Poppins Light" panose="00000400000000000000" pitchFamily="2" charset="0"/>
                </a:rPr>
                <a:t>Ασφαλής συμπεριφορά </a:t>
              </a:r>
              <a:endParaRPr lang="en-GB" altLang="el-GR" sz="1800" b="1" dirty="0">
                <a:latin typeface="+mj-lt"/>
                <a:cs typeface="Poppins Light" panose="00000400000000000000" pitchFamily="2" charset="0"/>
              </a:endParaRPr>
            </a:p>
          </p:txBody>
        </p:sp>
        <p:sp>
          <p:nvSpPr>
            <p:cNvPr id="53" name="Text Box 23">
              <a:extLst>
                <a:ext uri="{FF2B5EF4-FFF2-40B4-BE49-F238E27FC236}">
                  <a16:creationId xmlns:a16="http://schemas.microsoft.com/office/drawing/2014/main" xmlns="" id="{AAB10424-F60F-E5A5-A144-E23BD6317C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592" y="6148388"/>
              <a:ext cx="26571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800" b="1" dirty="0">
                  <a:latin typeface="+mj-lt"/>
                  <a:cs typeface="Poppins Light" panose="00000400000000000000" pitchFamily="2" charset="0"/>
                </a:rPr>
                <a:t>Ανασφαλής συμπεριφορά</a:t>
              </a:r>
              <a:r>
                <a:rPr lang="en-GB" altLang="el-GR" sz="1800" b="1" dirty="0">
                  <a:latin typeface="+mj-lt"/>
                  <a:cs typeface="Poppins Light" panose="00000400000000000000" pitchFamily="2" charset="0"/>
                </a:rPr>
                <a:t> </a:t>
              </a:r>
            </a:p>
          </p:txBody>
        </p:sp>
      </p:grpSp>
      <p:cxnSp>
        <p:nvCxnSpPr>
          <p:cNvPr id="54" name="Ευθεία γραμμή σύνδεσης 53"/>
          <p:cNvCxnSpPr/>
          <p:nvPr/>
        </p:nvCxnSpPr>
        <p:spPr>
          <a:xfrm>
            <a:off x="261257" y="998512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el 2">
            <a:extLst>
              <a:ext uri="{FF2B5EF4-FFF2-40B4-BE49-F238E27FC236}">
                <a16:creationId xmlns:a16="http://schemas.microsoft.com/office/drawing/2014/main" xmlns="" id="{44CC9718-5CF2-5344-97FF-79DC333E4328}"/>
              </a:ext>
            </a:extLst>
          </p:cNvPr>
          <p:cNvSpPr txBox="1">
            <a:spLocks/>
          </p:cNvSpPr>
          <p:nvPr/>
        </p:nvSpPr>
        <p:spPr>
          <a:xfrm>
            <a:off x="480003" y="192509"/>
            <a:ext cx="7824244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sz="24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Έλεγχος Επάρκειας Κατασκευής (</a:t>
            </a:r>
            <a:r>
              <a:rPr lang="en-US" sz="24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global)</a:t>
            </a:r>
            <a:endParaRPr lang="en-GB" sz="2400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 Box 25">
            <a:extLst>
              <a:ext uri="{FF2B5EF4-FFF2-40B4-BE49-F238E27FC236}">
                <a16:creationId xmlns:a16="http://schemas.microsoft.com/office/drawing/2014/main" xmlns="" id="{445DD7DB-7769-70D3-A8A4-3F332F1D7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737" y="3754258"/>
            <a:ext cx="5284066" cy="646331"/>
          </a:xfrm>
          <a:prstGeom prst="rect">
            <a:avLst/>
          </a:prstGeom>
          <a:solidFill>
            <a:srgbClr val="DEE6E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el-GR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Επαρκές για τη στάθμη</a:t>
            </a:r>
            <a:r>
              <a:rPr lang="en-GB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Γ, αλλά</a:t>
            </a:r>
            <a:r>
              <a:rPr lang="en-US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όχι για Β</a:t>
            </a:r>
            <a:r>
              <a:rPr lang="en-US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ή Α</a:t>
            </a:r>
          </a:p>
          <a:p>
            <a:pPr algn="just">
              <a:spcBef>
                <a:spcPts val="0"/>
              </a:spcBef>
              <a:buNone/>
            </a:pPr>
            <a:r>
              <a:rPr lang="el-GR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alt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οιονεί</a:t>
            </a:r>
            <a:r>
              <a:rPr lang="el-GR" alt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κατάρρευση) </a:t>
            </a:r>
            <a:endParaRPr lang="en-GB" alt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9799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">
            <a:extLst>
              <a:ext uri="{FF2B5EF4-FFF2-40B4-BE49-F238E27FC236}">
                <a16:creationId xmlns:a16="http://schemas.microsoft.com/office/drawing/2014/main" xmlns="" id="{F1491B57-0205-8463-3ED3-4A46C85F895C}"/>
              </a:ext>
            </a:extLst>
          </p:cNvPr>
          <p:cNvGraphicFramePr>
            <a:graphicFrameLocks noGrp="1"/>
          </p:cNvGraphicFramePr>
          <p:nvPr/>
        </p:nvGraphicFramePr>
        <p:xfrm>
          <a:off x="388166" y="1265670"/>
          <a:ext cx="11377266" cy="4236940"/>
        </p:xfrm>
        <a:graphic>
          <a:graphicData uri="http://schemas.openxmlformats.org/drawingml/2006/table">
            <a:tbl>
              <a:tblPr/>
              <a:tblGrid>
                <a:gridCol w="1008112">
                  <a:extLst>
                    <a:ext uri="{9D8B030D-6E8A-4147-A177-3AD203B41FA5}">
                      <a16:colId xmlns:a16="http://schemas.microsoft.com/office/drawing/2014/main" xmlns="" val="377820262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1925913080"/>
                    </a:ext>
                  </a:extLst>
                </a:gridCol>
                <a:gridCol w="2284617">
                  <a:extLst>
                    <a:ext uri="{9D8B030D-6E8A-4147-A177-3AD203B41FA5}">
                      <a16:colId xmlns:a16="http://schemas.microsoft.com/office/drawing/2014/main" xmlns="" val="2114090128"/>
                    </a:ext>
                  </a:extLst>
                </a:gridCol>
                <a:gridCol w="12881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83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80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96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Σεισμική Δράση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Περίοδος επαναφοράς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(έτη)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Poppins Light" panose="00000400000000000000" pitchFamily="2" charset="0"/>
                        </a:rPr>
                        <a:t>Πιθανότητα υπέρβασης σεισμικής δράσης εντός του συμβατικού χρόνου ζωής των 50 ετών</a:t>
                      </a:r>
                      <a:endParaRPr kumimoji="0" lang="en-GB" altLang="el-G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Poppins Light" panose="00000400000000000000" pitchFamily="2" charset="0"/>
                        </a:rPr>
                        <a:t>α</a:t>
                      </a:r>
                      <a:r>
                        <a:rPr lang="en-US" sz="1400" baseline="-25000" dirty="0">
                          <a:effectLst/>
                          <a:latin typeface="+mj-lt"/>
                          <a:ea typeface="Times New Roman" panose="02020603050405020304" pitchFamily="18" charset="0"/>
                          <a:cs typeface="Poppins Light" panose="00000400000000000000" pitchFamily="2" charset="0"/>
                        </a:rPr>
                        <a:t>g</a:t>
                      </a:r>
                      <a:r>
                        <a:rPr lang="el-GR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Poppins Light" panose="00000400000000000000" pitchFamily="2" charset="0"/>
                        </a:rPr>
                        <a:t> /α</a:t>
                      </a:r>
                      <a:r>
                        <a:rPr lang="en-US" sz="1400" baseline="-25000" dirty="0">
                          <a:effectLst/>
                          <a:latin typeface="+mj-lt"/>
                          <a:ea typeface="Times New Roman" panose="02020603050405020304" pitchFamily="18" charset="0"/>
                          <a:cs typeface="Poppins Light" panose="00000400000000000000" pitchFamily="2" charset="0"/>
                        </a:rPr>
                        <a:t>g</a:t>
                      </a:r>
                      <a:r>
                        <a:rPr lang="el-GR" sz="1400" baseline="-25000" dirty="0">
                          <a:effectLst/>
                          <a:latin typeface="+mj-lt"/>
                          <a:ea typeface="Times New Roman" panose="02020603050405020304" pitchFamily="18" charset="0"/>
                          <a:cs typeface="Poppins Light" panose="00000400000000000000" pitchFamily="2" charset="0"/>
                        </a:rPr>
                        <a:t>,</a:t>
                      </a:r>
                      <a:r>
                        <a:rPr lang="en-US" sz="1400" baseline="-25000" dirty="0">
                          <a:effectLst/>
                          <a:latin typeface="+mj-lt"/>
                          <a:ea typeface="Times New Roman" panose="02020603050405020304" pitchFamily="18" charset="0"/>
                          <a:cs typeface="Poppins Light" panose="00000400000000000000" pitchFamily="2" charset="0"/>
                        </a:rPr>
                        <a:t>ref</a:t>
                      </a:r>
                      <a:endParaRPr lang="de-DE" sz="1400" dirty="0">
                        <a:effectLst/>
                        <a:latin typeface="+mj-lt"/>
                        <a:ea typeface="Times New Roman" panose="02020603050405020304" pitchFamily="18" charset="0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Περιορισμένες Βλάβες</a:t>
                      </a:r>
                      <a:r>
                        <a:rPr kumimoji="0" lang="en-GB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 </a:t>
                      </a:r>
                      <a:endParaRPr kumimoji="0" lang="el-GR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(IO)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Σημαντικές Βλάβες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(LS)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Οιονεί Κατάρρευση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(CP)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53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</a:t>
                      </a:r>
                      <a:endParaRPr kumimoji="0" lang="en-GB" altLang="el-GR" sz="18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2475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1.80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A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</a:t>
                      </a:r>
                      <a:endParaRPr kumimoji="0" lang="en-GB" altLang="el-GR" sz="18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B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</a:t>
                      </a:r>
                      <a:endParaRPr kumimoji="0" lang="en-GB" altLang="el-GR" sz="18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Γ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</a:t>
                      </a:r>
                      <a:endParaRPr kumimoji="0" lang="en-GB" altLang="el-GR" sz="18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21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975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5%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1.30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A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B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Γ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475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10%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1.00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A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4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B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4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Γ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04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225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20%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0.75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A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EA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B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EA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Γ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E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3221714"/>
                  </a:ext>
                </a:extLst>
              </a:tr>
              <a:tr h="31807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135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30%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0.60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A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B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Γ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5135767"/>
                  </a:ext>
                </a:extLst>
              </a:tr>
              <a:tr h="21115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70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50%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0.45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A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B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F3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Γ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3208972"/>
                  </a:ext>
                </a:extLst>
              </a:tr>
              <a:tr h="21115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40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70%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0.35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A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00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B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00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Γ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890952"/>
                  </a:ext>
                </a:extLst>
              </a:tr>
              <a:tr h="21115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20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90%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0.25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A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B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Γ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</a:t>
                      </a:r>
                      <a:r>
                        <a:rPr kumimoji="0" lang="de-DE" altLang="el-G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1924887"/>
                  </a:ext>
                </a:extLst>
              </a:tr>
              <a:tr h="21115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&lt;20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&gt;</a:t>
                      </a:r>
                      <a:r>
                        <a:rPr kumimoji="0" lang="en-GB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90%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&lt;0.25</a:t>
                      </a:r>
                      <a:endParaRPr kumimoji="0" lang="en-GB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A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00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B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00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Γ</a:t>
                      </a:r>
                      <a:r>
                        <a:rPr kumimoji="0" lang="de-DE" altLang="el-GR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</a:t>
                      </a:r>
                      <a:endParaRPr kumimoji="0" lang="en-GB" alt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2636748"/>
                  </a:ext>
                </a:extLst>
              </a:tr>
            </a:tbl>
          </a:graphicData>
        </a:graphic>
      </p:graphicFrame>
      <p:sp>
        <p:nvSpPr>
          <p:cNvPr id="2" name="Ellipse 1">
            <a:extLst>
              <a:ext uri="{FF2B5EF4-FFF2-40B4-BE49-F238E27FC236}">
                <a16:creationId xmlns:a16="http://schemas.microsoft.com/office/drawing/2014/main" xmlns="" id="{0E8463ED-2027-48CA-E9E7-BC434D94C814}"/>
              </a:ext>
            </a:extLst>
          </p:cNvPr>
          <p:cNvSpPr/>
          <p:nvPr/>
        </p:nvSpPr>
        <p:spPr>
          <a:xfrm>
            <a:off x="8891264" y="4391279"/>
            <a:ext cx="576064" cy="41252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C7B62A07-8EA9-45B9-524D-FBF5491E004B}"/>
              </a:ext>
            </a:extLst>
          </p:cNvPr>
          <p:cNvSpPr/>
          <p:nvPr/>
        </p:nvSpPr>
        <p:spPr>
          <a:xfrm>
            <a:off x="8891264" y="4001521"/>
            <a:ext cx="576064" cy="41252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xmlns="" id="{E1634013-0ACE-A37E-CF1F-9D37BF0F2B8A}"/>
              </a:ext>
            </a:extLst>
          </p:cNvPr>
          <p:cNvSpPr/>
          <p:nvPr/>
        </p:nvSpPr>
        <p:spPr>
          <a:xfrm>
            <a:off x="8891264" y="3284984"/>
            <a:ext cx="576064" cy="41252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A2EC32D0-35B5-8310-2D90-7D2C32050748}"/>
              </a:ext>
            </a:extLst>
          </p:cNvPr>
          <p:cNvSpPr txBox="1"/>
          <p:nvPr/>
        </p:nvSpPr>
        <p:spPr>
          <a:xfrm>
            <a:off x="432655" y="5661248"/>
            <a:ext cx="3816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α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l-G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/α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l-GR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</a:t>
            </a:r>
            <a:r>
              <a:rPr lang="el-G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δείκτης βαθμού επάρκειας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699B5E2C-A72F-2F18-287A-EEF109EA5466}"/>
              </a:ext>
            </a:extLst>
          </p:cNvPr>
          <p:cNvSpPr txBox="1"/>
          <p:nvPr/>
        </p:nvSpPr>
        <p:spPr>
          <a:xfrm>
            <a:off x="5843264" y="5537999"/>
            <a:ext cx="60960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α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l-GR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</a:t>
            </a:r>
            <a:r>
              <a:rPr lang="el-G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0,16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ή 0,24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ή 0,36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endParaRPr lang="el-G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α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l-G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max 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επιτάχυνση εδάφους επάρκειας κτιρίου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xmlns="" id="{44CC9718-5CF2-5344-97FF-79DC333E4328}"/>
              </a:ext>
            </a:extLst>
          </p:cNvPr>
          <p:cNvSpPr txBox="1">
            <a:spLocks/>
          </p:cNvSpPr>
          <p:nvPr/>
        </p:nvSpPr>
        <p:spPr>
          <a:xfrm>
            <a:off x="318294" y="140101"/>
            <a:ext cx="9637467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l-GR" sz="24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Σεισμικές Κλάσεις κτιρίων κατά ΚΑΝ.ΕΠΕ. 2022 και ΚΑΔΕΤ</a:t>
            </a:r>
            <a:r>
              <a:rPr lang="en-US" altLang="el-GR" sz="24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Ευθεία γραμμή σύνδεσης 10"/>
          <p:cNvCxnSpPr/>
          <p:nvPr/>
        </p:nvCxnSpPr>
        <p:spPr>
          <a:xfrm>
            <a:off x="170050" y="687427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761247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xmlns="" id="{44CC9718-5CF2-5344-97FF-79DC333E4328}"/>
              </a:ext>
            </a:extLst>
          </p:cNvPr>
          <p:cNvSpPr txBox="1">
            <a:spLocks/>
          </p:cNvSpPr>
          <p:nvPr/>
        </p:nvSpPr>
        <p:spPr>
          <a:xfrm>
            <a:off x="318294" y="140101"/>
            <a:ext cx="10503677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l-GR" sz="24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Ελάχιστοι Ανεκτοί Στόχοι για την Αποτίμηση και τον Ανασχεδιασμό και Ελάχιστες Σεισμικές Κλάσεις Κτιρίων </a:t>
            </a:r>
            <a:r>
              <a:rPr lang="en-US" altLang="el-GR" sz="24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Ευθεία γραμμή σύνδεσης 2"/>
          <p:cNvCxnSpPr/>
          <p:nvPr/>
        </p:nvCxnSpPr>
        <p:spPr>
          <a:xfrm>
            <a:off x="170050" y="1077952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728" y="1335499"/>
            <a:ext cx="8582025" cy="27432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728" y="4339030"/>
            <a:ext cx="85820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44276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">
            <a:extLst>
              <a:ext uri="{FF2B5EF4-FFF2-40B4-BE49-F238E27FC236}">
                <a16:creationId xmlns:a16="http://schemas.microsoft.com/office/drawing/2014/main" xmlns="" id="{F1491B57-0205-8463-3ED3-4A46C85F895C}"/>
              </a:ext>
            </a:extLst>
          </p:cNvPr>
          <p:cNvGraphicFramePr>
            <a:graphicFrameLocks noGrp="1"/>
          </p:cNvGraphicFramePr>
          <p:nvPr/>
        </p:nvGraphicFramePr>
        <p:xfrm>
          <a:off x="407368" y="1403347"/>
          <a:ext cx="8639558" cy="4633180"/>
        </p:xfrm>
        <a:graphic>
          <a:graphicData uri="http://schemas.openxmlformats.org/drawingml/2006/table">
            <a:tbl>
              <a:tblPr/>
              <a:tblGrid>
                <a:gridCol w="1008112">
                  <a:extLst>
                    <a:ext uri="{9D8B030D-6E8A-4147-A177-3AD203B41FA5}">
                      <a16:colId xmlns:a16="http://schemas.microsoft.com/office/drawing/2014/main" xmlns="" val="377820262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192591308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114090128"/>
                    </a:ext>
                  </a:extLst>
                </a:gridCol>
                <a:gridCol w="177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83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Σεισμική Δράση</a:t>
                      </a:r>
                      <a:endParaRPr kumimoji="0" lang="en-GB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Περίοδος επαναφοράς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(έτη)</a:t>
                      </a:r>
                      <a:endParaRPr kumimoji="0" lang="en-GB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Πιθανότητα υπέρβασης σεισμικής δράσης εντός του συμβατικού χρόνου ζωής των 50 ετών</a:t>
                      </a:r>
                      <a:endParaRPr kumimoji="0" lang="en-GB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Poppins Light" panose="00000400000000000000" pitchFamily="2" charset="0"/>
                        </a:rPr>
                        <a:t>δ</a:t>
                      </a:r>
                      <a:endParaRPr lang="de-DE" sz="1600" dirty="0">
                        <a:effectLst/>
                        <a:latin typeface="+mj-lt"/>
                        <a:ea typeface="Times New Roman" panose="02020603050405020304" pitchFamily="18" charset="0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Περιορισμένες Βλάβες</a:t>
                      </a:r>
                      <a:r>
                        <a:rPr kumimoji="0" lang="en-GB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 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(IO)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53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</a:t>
                      </a:r>
                      <a:endParaRPr kumimoji="0" lang="en-GB" altLang="el-GR" sz="20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2475</a:t>
                      </a:r>
                      <a:endParaRPr kumimoji="0" lang="en-GB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1.8</a:t>
                      </a:r>
                      <a:r>
                        <a:rPr kumimoji="0" lang="el-GR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 ≤ δ</a:t>
                      </a:r>
                      <a:endParaRPr kumimoji="0" lang="en-GB" altLang="el-G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Κ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</a:t>
                      </a:r>
                      <a:endParaRPr kumimoji="0" lang="en-GB" altLang="el-GR" sz="20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21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</a:t>
                      </a:r>
                      <a:r>
                        <a:rPr kumimoji="0" lang="de-DE" altLang="el-GR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975</a:t>
                      </a:r>
                      <a:endParaRPr kumimoji="0" lang="en-GB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5%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1.30</a:t>
                      </a:r>
                      <a:r>
                        <a:rPr kumimoji="0" lang="el-GR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 ≤ δ &lt; 1.80</a:t>
                      </a:r>
                      <a:endParaRPr kumimoji="0" lang="en-GB" altLang="el-G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Κ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</a:t>
                      </a:r>
                      <a:r>
                        <a:rPr kumimoji="0" lang="de-DE" altLang="el-GR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475</a:t>
                      </a:r>
                      <a:endParaRPr kumimoji="0" lang="en-GB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10%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el-GR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Poppins Light" panose="00000400000000000000" pitchFamily="2" charset="0"/>
                        </a:rPr>
                        <a:t>1.</a:t>
                      </a:r>
                      <a:r>
                        <a:rPr kumimoji="0" lang="el-GR" altLang="el-GR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Poppins Light" panose="00000400000000000000" pitchFamily="2" charset="0"/>
                        </a:rPr>
                        <a:t>0</a:t>
                      </a:r>
                      <a:r>
                        <a:rPr kumimoji="0" lang="de-DE" altLang="el-GR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Poppins Light" panose="00000400000000000000" pitchFamily="2" charset="0"/>
                        </a:rPr>
                        <a:t>0</a:t>
                      </a:r>
                      <a:r>
                        <a:rPr kumimoji="0" lang="el-GR" altLang="el-GR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Poppins Light" panose="00000400000000000000" pitchFamily="2" charset="0"/>
                        </a:rPr>
                        <a:t> ≤ δ &lt; 1.30</a:t>
                      </a:r>
                      <a:endParaRPr kumimoji="0" lang="en-GB" altLang="el-G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Κ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04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</a:t>
                      </a:r>
                      <a:r>
                        <a:rPr kumimoji="0" lang="de-DE" altLang="el-GR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225</a:t>
                      </a:r>
                      <a:endParaRPr kumimoji="0" lang="en-GB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20%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Poppins Light" panose="00000400000000000000" pitchFamily="2" charset="0"/>
                        </a:rPr>
                        <a:t>0</a:t>
                      </a:r>
                      <a:r>
                        <a:rPr kumimoji="0" lang="de-DE" altLang="el-GR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Poppins Light" panose="00000400000000000000" pitchFamily="2" charset="0"/>
                        </a:rPr>
                        <a:t>.</a:t>
                      </a:r>
                      <a:r>
                        <a:rPr kumimoji="0" lang="el-GR" altLang="el-GR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Poppins Light" panose="00000400000000000000" pitchFamily="2" charset="0"/>
                        </a:rPr>
                        <a:t>75 ≤ δ &lt; 1.00</a:t>
                      </a:r>
                      <a:endParaRPr kumimoji="0" lang="en-GB" altLang="el-G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Κ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</a:t>
                      </a:r>
                      <a:r>
                        <a:rPr kumimoji="0" lang="de-DE" altLang="el-GR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E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3221714"/>
                  </a:ext>
                </a:extLst>
              </a:tr>
              <a:tr h="31807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135</a:t>
                      </a:r>
                      <a:endParaRPr kumimoji="0" lang="en-GB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30%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0.60</a:t>
                      </a:r>
                      <a:r>
                        <a:rPr kumimoji="0" lang="el-GR" altLang="el-GR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Poppins Light" panose="00000400000000000000" pitchFamily="2" charset="0"/>
                        </a:rPr>
                        <a:t> ≤ δ &lt; 0.75</a:t>
                      </a:r>
                      <a:endParaRPr kumimoji="0" lang="en-GB" altLang="el-G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Κ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5135767"/>
                  </a:ext>
                </a:extLst>
              </a:tr>
              <a:tr h="21115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</a:t>
                      </a:r>
                      <a:r>
                        <a:rPr kumimoji="0" lang="de-DE" altLang="el-GR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70</a:t>
                      </a:r>
                      <a:endParaRPr kumimoji="0" lang="en-GB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50%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0.45</a:t>
                      </a:r>
                      <a:r>
                        <a:rPr kumimoji="0" lang="el-GR" altLang="el-GR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Poppins Light" panose="00000400000000000000" pitchFamily="2" charset="0"/>
                        </a:rPr>
                        <a:t>≤ δ &lt; 0.60</a:t>
                      </a:r>
                      <a:endParaRPr kumimoji="0" lang="en-GB" altLang="el-G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Κ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</a:t>
                      </a:r>
                      <a:r>
                        <a:rPr kumimoji="0" lang="de-DE" altLang="el-GR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3208972"/>
                  </a:ext>
                </a:extLst>
              </a:tr>
              <a:tr h="21115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40</a:t>
                      </a:r>
                      <a:endParaRPr kumimoji="0" lang="en-GB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70%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Poppins Light" panose="00000400000000000000" pitchFamily="2" charset="0"/>
                        </a:rPr>
                        <a:t>0.35 ≤ δ &lt; 0.45</a:t>
                      </a:r>
                      <a:endParaRPr kumimoji="0" lang="en-GB" altLang="el-G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Κ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3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890952"/>
                  </a:ext>
                </a:extLst>
              </a:tr>
              <a:tr h="21115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</a:t>
                      </a:r>
                      <a:r>
                        <a:rPr kumimoji="0" lang="de-DE" altLang="el-GR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20</a:t>
                      </a:r>
                      <a:endParaRPr kumimoji="0" lang="en-GB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90%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0.25</a:t>
                      </a:r>
                      <a:r>
                        <a:rPr kumimoji="0" lang="el-GR" altLang="el-GR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Poppins Light" panose="00000400000000000000" pitchFamily="2" charset="0"/>
                        </a:rPr>
                        <a:t> ≤ δ &lt; 0.35</a:t>
                      </a:r>
                      <a:endParaRPr kumimoji="0" lang="en-GB" altLang="el-G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Κ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</a:t>
                      </a:r>
                      <a:r>
                        <a:rPr kumimoji="0" lang="de-DE" altLang="el-GR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+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1924887"/>
                  </a:ext>
                </a:extLst>
              </a:tr>
              <a:tr h="21115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E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&lt;20</a:t>
                      </a:r>
                      <a:endParaRPr kumimoji="0" lang="en-GB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&gt;</a:t>
                      </a:r>
                      <a:r>
                        <a:rPr kumimoji="0" lang="en-GB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90%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δ </a:t>
                      </a:r>
                      <a:r>
                        <a:rPr kumimoji="0" lang="de-DE" alt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&lt;0.25</a:t>
                      </a:r>
                      <a:endParaRPr kumimoji="0" lang="en-GB" altLang="el-G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Κ</a:t>
                      </a:r>
                      <a:r>
                        <a:rPr kumimoji="0" lang="de-DE" altLang="el-GR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Poppins Light" panose="00000400000000000000" pitchFamily="2" charset="0"/>
                        </a:rPr>
                        <a:t>4</a:t>
                      </a:r>
                      <a:endParaRPr kumimoji="0" lang="en-GB" alt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Poppins Light" panose="00000400000000000000" pitchFamily="2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2636748"/>
                  </a:ext>
                </a:extLst>
              </a:tr>
            </a:tbl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F78AD618-B9AB-ED74-E7C7-3DB1DA325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296" y="985346"/>
            <a:ext cx="117373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Δευτεροβάθμιος Προσεισμικός Έλεγχος για Κτίρια από Οπλισμένο Σκυρόδεμα (1</a:t>
            </a:r>
            <a:r>
              <a:rPr lang="el-GR" altLang="el-G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Αναθεώρηση), 2022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4D146D3A-F634-30EF-A663-987A9A994269}"/>
              </a:ext>
            </a:extLst>
          </p:cNvPr>
          <p:cNvSpPr txBox="1"/>
          <p:nvPr/>
        </p:nvSpPr>
        <p:spPr>
          <a:xfrm>
            <a:off x="9183611" y="1687984"/>
            <a:ext cx="27052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δ είναι ο </a:t>
            </a:r>
            <a:r>
              <a:rPr lang="el-GR" b="1" dirty="0"/>
              <a:t>προσεγγιστικά προσδιοριζόμενος </a:t>
            </a:r>
            <a:r>
              <a:rPr lang="el-GR" dirty="0"/>
              <a:t>βαθμός επάρκειας της κατασκευής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7CA9346B-15DC-3F0D-7E6E-8AE9CC674C32}"/>
                  </a:ext>
                </a:extLst>
              </p:cNvPr>
              <p:cNvSpPr txBox="1"/>
              <p:nvPr/>
            </p:nvSpPr>
            <p:spPr>
              <a:xfrm>
                <a:off x="9350866" y="3093259"/>
                <a:ext cx="2370713" cy="627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𝑟𝑒𝑞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𝑟𝑒𝑞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CA9346B-15DC-3F0D-7E6E-8AE9CC674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866" y="3093259"/>
                <a:ext cx="2370713" cy="627929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Ευθεία γραμμή σύνδεσης 7"/>
          <p:cNvCxnSpPr/>
          <p:nvPr/>
        </p:nvCxnSpPr>
        <p:spPr>
          <a:xfrm>
            <a:off x="261257" y="750862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2">
            <a:extLst>
              <a:ext uri="{FF2B5EF4-FFF2-40B4-BE49-F238E27FC236}">
                <a16:creationId xmlns:a16="http://schemas.microsoft.com/office/drawing/2014/main" xmlns="" id="{44CC9718-5CF2-5344-97FF-79DC333E4328}"/>
              </a:ext>
            </a:extLst>
          </p:cNvPr>
          <p:cNvSpPr txBox="1">
            <a:spLocks/>
          </p:cNvSpPr>
          <p:nvPr/>
        </p:nvSpPr>
        <p:spPr>
          <a:xfrm>
            <a:off x="480003" y="192509"/>
            <a:ext cx="7824244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sz="24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Σεισμικές Κατηγορίες κτιρίων</a:t>
            </a:r>
            <a:endParaRPr lang="en-GB" sz="2400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42FB36-2FEE-BE45-6A03-76E0F84454ED}"/>
                  </a:ext>
                </a:extLst>
              </p:cNvPr>
              <p:cNvSpPr txBox="1"/>
              <p:nvPr/>
            </p:nvSpPr>
            <p:spPr>
              <a:xfrm>
                <a:off x="9517047" y="3926134"/>
                <a:ext cx="1885950" cy="720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ctrlPr>
                            <a:rPr lang="el-G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l-G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, </m:t>
                          </m:r>
                          <m:f>
                            <m:fPr>
                              <m:ctrlPr>
                                <a:rPr lang="el-G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l-G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A42FB36-2FEE-BE45-6A03-76E0F8445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7047" y="3926134"/>
                <a:ext cx="1885950" cy="720262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897766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">
            <a:extLst>
              <a:ext uri="{FF2B5EF4-FFF2-40B4-BE49-F238E27FC236}">
                <a16:creationId xmlns:a16="http://schemas.microsoft.com/office/drawing/2014/main" xmlns="" id="{B0635752-32CD-4351-A7BD-99E8257A5C44}"/>
              </a:ext>
            </a:extLst>
          </p:cNvPr>
          <p:cNvSpPr/>
          <p:nvPr/>
        </p:nvSpPr>
        <p:spPr>
          <a:xfrm>
            <a:off x="2511463" y="5633604"/>
            <a:ext cx="67951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Ευχαριστώ για την προσοχή σας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A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Εικόνα 1" descr="Εικόνα που περιέχει κείμενο, εξωτερικός χώρος/ύπαιθρος, αλκοόλ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6BEA7EA4-0C9B-F084-3F13-FBF196FF4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8665" y="0"/>
            <a:ext cx="1083335" cy="1083335"/>
          </a:xfrm>
          <a:prstGeom prst="rect">
            <a:avLst/>
          </a:prstGeom>
        </p:spPr>
      </p:pic>
      <p:sp>
        <p:nvSpPr>
          <p:cNvPr id="3" name="Rechteck 1">
            <a:extLst>
              <a:ext uri="{FF2B5EF4-FFF2-40B4-BE49-F238E27FC236}">
                <a16:creationId xmlns:a16="http://schemas.microsoft.com/office/drawing/2014/main" xmlns="" id="{F4DC4629-D126-2B82-A133-BBF33DB3DE89}"/>
              </a:ext>
            </a:extLst>
          </p:cNvPr>
          <p:cNvSpPr/>
          <p:nvPr/>
        </p:nvSpPr>
        <p:spPr>
          <a:xfrm>
            <a:off x="2731096" y="2530259"/>
            <a:ext cx="742033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Περισσότερα…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http://www.episkeves.civil.upatras.gr/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https://www.oasp.gr/node/74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85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584462" y="1333780"/>
            <a:ext cx="1098222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Το</a:t>
            </a:r>
            <a:r>
              <a:rPr lang="el-GR" altLang="el-G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Ανέφικτο</a:t>
            </a:r>
            <a:r>
              <a:rPr lang="el-GR" altLang="el-G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του ακριβούς ελέγχου όλων των κτιρίων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αντικαθίσταται με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μία</a:t>
            </a:r>
            <a:r>
              <a:rPr lang="el-GR" altLang="el-GR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Εφικτή Στρατηγική </a:t>
            </a:r>
            <a:r>
              <a:rPr lang="el-GR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ανά ομάδες κτιρίων ή περιοχή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που περιλαμβάνει τρία επίπεδα ελέγχου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1601787" y="2830792"/>
            <a:ext cx="9826577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145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altLang="el-GR" sz="2200" b="1" u="sng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altLang="el-GR" sz="2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Επίπεδο Ελέγχου: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Χοντρό Κοσκίνισμα</a:t>
            </a:r>
            <a:r>
              <a:rPr lang="el-GR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πολύ μεγάλου πλήθους κτιρίων με κριτήρια που </a:t>
            </a:r>
            <a:r>
              <a:rPr lang="en-US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l-GR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εύκολα</a:t>
            </a:r>
            <a:r>
              <a:rPr lang="en-US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l-GR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μπορούν να διαπιστωθούν οπτικά </a:t>
            </a:r>
          </a:p>
          <a:p>
            <a:pPr lvl="2"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Όλα τα υπό έλεγχο κτίρια (εκτός κάποιων ομάδων που για ειδικούς λόγους μπορούν να εξαιρεθούν)</a:t>
            </a:r>
          </a:p>
          <a:p>
            <a:pPr lvl="2"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Μακροσκοπικός Οπτικός Έλεγχος</a:t>
            </a:r>
          </a:p>
          <a:p>
            <a:pPr lvl="3"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l-GR" altLang="el-GR" b="1" dirty="0">
                <a:latin typeface="Arial" panose="020B0604020202020204" pitchFamily="34" charset="0"/>
                <a:cs typeface="Arial" panose="020B0604020202020204" pitchFamily="34" charset="0"/>
              </a:rPr>
              <a:t>Ομάδες έμπειρων μηχανικών</a:t>
            </a:r>
          </a:p>
          <a:p>
            <a:pPr lvl="3"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l-GR" altLang="el-GR" b="1" dirty="0">
                <a:latin typeface="Arial" panose="020B0604020202020204" pitchFamily="34" charset="0"/>
                <a:cs typeface="Arial" panose="020B0604020202020204" pitchFamily="34" charset="0"/>
              </a:rPr>
              <a:t>Μικρό κόστος ανά κτίριο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</p:txBody>
      </p:sp>
      <p:sp>
        <p:nvSpPr>
          <p:cNvPr id="176135" name="AutoShape 7"/>
          <p:cNvSpPr>
            <a:spLocks noChangeArrowheads="1"/>
          </p:cNvSpPr>
          <p:nvPr/>
        </p:nvSpPr>
        <p:spPr bwMode="auto">
          <a:xfrm>
            <a:off x="1601787" y="5781955"/>
            <a:ext cx="550627" cy="215900"/>
          </a:xfrm>
          <a:prstGeom prst="rightArrow">
            <a:avLst>
              <a:gd name="adj1" fmla="val 50000"/>
              <a:gd name="adj2" fmla="val 57353"/>
            </a:avLst>
          </a:prstGeom>
          <a:solidFill>
            <a:srgbClr val="C00000"/>
          </a:solidFill>
          <a:ln w="952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l-GR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2367495" y="6150255"/>
            <a:ext cx="941713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l-GR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Προσεγγιστική Εκτίμηση Συνολικού Μεγέθους Απωλειών ανά Χωρική Ενότητα  </a:t>
            </a:r>
          </a:p>
        </p:txBody>
      </p:sp>
      <p:sp>
        <p:nvSpPr>
          <p:cNvPr id="176138" name="AutoShape 10"/>
          <p:cNvSpPr>
            <a:spLocks noChangeArrowheads="1"/>
          </p:cNvSpPr>
          <p:nvPr/>
        </p:nvSpPr>
        <p:spPr bwMode="auto">
          <a:xfrm>
            <a:off x="1601787" y="6263428"/>
            <a:ext cx="550627" cy="215900"/>
          </a:xfrm>
          <a:prstGeom prst="rightArrow">
            <a:avLst>
              <a:gd name="adj1" fmla="val 50000"/>
              <a:gd name="adj2" fmla="val 57353"/>
            </a:avLst>
          </a:prstGeom>
          <a:solidFill>
            <a:srgbClr val="C00000"/>
          </a:solidFill>
          <a:ln w="952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2" name="Rectangle 11"/>
          <p:cNvSpPr>
            <a:spLocks noChangeArrowheads="1"/>
          </p:cNvSpPr>
          <p:nvPr/>
        </p:nvSpPr>
        <p:spPr bwMode="auto">
          <a:xfrm>
            <a:off x="1841959" y="5730532"/>
            <a:ext cx="97247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Χοντρική</a:t>
            </a:r>
            <a:r>
              <a:rPr lang="en-US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Βαθμονόμηση Τρωτότητας Κτιρίων και Συγκριτική Κατάταξη </a:t>
            </a:r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xmlns="" id="{EBBE63AF-2293-0E6C-55A4-FC8355586BA0}"/>
              </a:ext>
            </a:extLst>
          </p:cNvPr>
          <p:cNvSpPr txBox="1">
            <a:spLocks/>
          </p:cNvSpPr>
          <p:nvPr/>
        </p:nvSpPr>
        <p:spPr>
          <a:xfrm>
            <a:off x="480002" y="386002"/>
            <a:ext cx="11304629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Ποιες Κατασκευές έχουν Προτεραιότητα να Ενισχυθούν;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3" name="Ευθεία γραμμή σύνδεσης 12"/>
          <p:cNvCxnSpPr/>
          <p:nvPr/>
        </p:nvCxnSpPr>
        <p:spPr>
          <a:xfrm>
            <a:off x="261257" y="998512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123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658937" y="256770"/>
            <a:ext cx="944583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2200" b="1" u="sng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altLang="el-GR" sz="2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Επίπεδο Ελέγχου:</a:t>
            </a:r>
            <a:endParaRPr lang="el-GR" altLang="el-GR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	Ψιλότερο Κοσκίνισμα του ποσοστού των κτιρίων που από το </a:t>
            </a:r>
            <a:r>
              <a:rPr lang="en-US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l-GR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Χοντρό Κόσκινο</a:t>
            </a:r>
            <a:r>
              <a:rPr lang="en-US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l-GR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της κατάταξης του 1</a:t>
            </a:r>
            <a:r>
              <a:rPr lang="el-GR" altLang="el-GR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ου</a:t>
            </a:r>
            <a:r>
              <a:rPr lang="el-GR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Επιπέδου Ελέγχου προέκυψε ότι είναι τα περισσότερο τρωτά</a:t>
            </a:r>
          </a:p>
          <a:p>
            <a:pPr lvl="2" algn="just" eaLnBrk="1" hangingPunct="1">
              <a:lnSpc>
                <a:spcPct val="13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Προσεγγιστική Υπολογιστική Μέθοδος Αποτίμησης Σεισμικής Ικανότητας κάθε κτιρίου (</a:t>
            </a:r>
            <a:r>
              <a:rPr lang="el-GR" altLang="el-G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απαιτούνται περισσότερα στοιχεία: Διατομές, Αντοχές, Οπλισμοί...)</a:t>
            </a:r>
            <a:r>
              <a:rPr lang="el-GR" alt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1725612" y="3812621"/>
            <a:ext cx="9379161" cy="189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altLang="el-GR" sz="2200" b="1" u="sng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altLang="el-GR" sz="2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Επίπεδο Ελέγχου:</a:t>
            </a:r>
            <a:endParaRPr lang="el-GR" altLang="el-GR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alt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Τα Κτίρια που (από το 2</a:t>
            </a:r>
            <a:r>
              <a:rPr lang="el-GR" altLang="el-GR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alt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 Επίπεδο Ελέγχου) Προέκυψε ότι Είναι Περισσότερο Τρωτά</a:t>
            </a:r>
          </a:p>
          <a:p>
            <a:pPr lvl="2" algn="just" eaLnBrk="1" hangingPunct="1">
              <a:lnSpc>
                <a:spcPct val="13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alt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Ακριβής Αναλυτική Μέθοδος Αποτίμησης Σεισμικής Ικανότητας Κάθε Κτιρίου</a:t>
            </a:r>
          </a:p>
        </p:txBody>
      </p:sp>
      <p:sp>
        <p:nvSpPr>
          <p:cNvPr id="7177" name="Rectangle 11"/>
          <p:cNvSpPr>
            <a:spLocks noChangeArrowheads="1"/>
          </p:cNvSpPr>
          <p:nvPr/>
        </p:nvSpPr>
        <p:spPr bwMode="auto">
          <a:xfrm>
            <a:off x="2719388" y="2893348"/>
            <a:ext cx="83853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Συγκριτική Κατάταξη με βάση τον δείκτη ανεπάρκειας, αλλά και το πλήθος των ενοίκων και την αξία του κτιρίου </a:t>
            </a:r>
          </a:p>
        </p:txBody>
      </p:sp>
      <p:sp>
        <p:nvSpPr>
          <p:cNvPr id="7178" name="AutoShape 7"/>
          <p:cNvSpPr>
            <a:spLocks noChangeArrowheads="1"/>
          </p:cNvSpPr>
          <p:nvPr/>
        </p:nvSpPr>
        <p:spPr bwMode="auto">
          <a:xfrm>
            <a:off x="2112963" y="3036333"/>
            <a:ext cx="495300" cy="215900"/>
          </a:xfrm>
          <a:prstGeom prst="rightArrow">
            <a:avLst>
              <a:gd name="adj1" fmla="val 50000"/>
              <a:gd name="adj2" fmla="val 57353"/>
            </a:avLst>
          </a:prstGeom>
          <a:solidFill>
            <a:srgbClr val="C0000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2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868823" y="5666022"/>
            <a:ext cx="58084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ΚΑΝ.ΕΠΕ.,</a:t>
            </a:r>
            <a:r>
              <a:rPr lang="en-US" alt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ΚΑΔΕΤ,</a:t>
            </a:r>
            <a:r>
              <a:rPr lang="en-US" alt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ΕΥΡΩΚΩΔΙΚΕΣ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287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772447" y="4312273"/>
            <a:ext cx="99549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Σχέση Χρόνου Απασχόλησης ανά Έλεγχο Κτιρίου (προσωπική εκτίμηση)</a:t>
            </a:r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2607002" y="4968848"/>
            <a:ext cx="65886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2400" b="1">
                <a:cs typeface="Arial" panose="020B0604020202020204" pitchFamily="34" charset="0"/>
              </a:rPr>
              <a:t>1</a:t>
            </a:r>
            <a:r>
              <a:rPr lang="el-GR" altLang="el-GR" sz="2400" b="1" baseline="30000">
                <a:cs typeface="Arial" panose="020B0604020202020204" pitchFamily="34" charset="0"/>
              </a:rPr>
              <a:t>ο</a:t>
            </a:r>
            <a:r>
              <a:rPr lang="el-GR" altLang="el-GR" sz="2400" b="1">
                <a:cs typeface="Arial" panose="020B0604020202020204" pitchFamily="34" charset="0"/>
              </a:rPr>
              <a:t> Επίπεδο   :   2</a:t>
            </a:r>
            <a:r>
              <a:rPr lang="el-GR" altLang="el-GR" sz="2400" b="1" baseline="30000">
                <a:cs typeface="Arial" panose="020B0604020202020204" pitchFamily="34" charset="0"/>
              </a:rPr>
              <a:t>ο</a:t>
            </a:r>
            <a:r>
              <a:rPr lang="el-GR" altLang="el-GR" sz="2400" b="1">
                <a:cs typeface="Arial" panose="020B0604020202020204" pitchFamily="34" charset="0"/>
              </a:rPr>
              <a:t> Επίπεδο  :</a:t>
            </a:r>
            <a:r>
              <a:rPr lang="el-GR" altLang="el-GR" sz="2400">
                <a:cs typeface="Arial" panose="020B0604020202020204" pitchFamily="34" charset="0"/>
              </a:rPr>
              <a:t>   </a:t>
            </a:r>
            <a:r>
              <a:rPr lang="el-GR" altLang="el-GR" sz="2400" b="1">
                <a:cs typeface="Arial" panose="020B0604020202020204" pitchFamily="34" charset="0"/>
              </a:rPr>
              <a:t>3</a:t>
            </a:r>
            <a:r>
              <a:rPr lang="el-GR" altLang="el-GR" sz="2400" b="1" baseline="30000">
                <a:cs typeface="Arial" panose="020B0604020202020204" pitchFamily="34" charset="0"/>
              </a:rPr>
              <a:t>ο</a:t>
            </a:r>
            <a:r>
              <a:rPr lang="el-GR" altLang="el-GR" sz="2400" b="1">
                <a:cs typeface="Arial" panose="020B0604020202020204" pitchFamily="34" charset="0"/>
              </a:rPr>
              <a:t> Επίπεδο</a:t>
            </a:r>
            <a:r>
              <a:rPr lang="el-GR" altLang="el-GR" sz="240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4162715" y="5483315"/>
            <a:ext cx="8810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:   </a:t>
            </a:r>
            <a:endParaRPr lang="el-GR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163" name="Rectangle 11"/>
          <p:cNvSpPr>
            <a:spLocks noChangeArrowheads="1"/>
          </p:cNvSpPr>
          <p:nvPr/>
        </p:nvSpPr>
        <p:spPr bwMode="auto">
          <a:xfrm>
            <a:off x="5295207" y="5465957"/>
            <a:ext cx="4977506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l-GR" altLang="el-GR" sz="2400" b="1" dirty="0">
                <a:solidFill>
                  <a:srgbClr val="C00000"/>
                </a:solidFill>
                <a:cs typeface="Arial" panose="020B0604020202020204" pitchFamily="34" charset="0"/>
              </a:rPr>
              <a:t>10   </a:t>
            </a:r>
            <a:r>
              <a:rPr lang="en-US" altLang="el-GR" sz="2400" b="1" dirty="0">
                <a:solidFill>
                  <a:srgbClr val="C00000"/>
                </a:solidFill>
                <a:cs typeface="Arial" panose="020B0604020202020204" pitchFamily="34" charset="0"/>
              </a:rPr>
              <a:t>      </a:t>
            </a:r>
            <a:r>
              <a:rPr lang="el-GR" altLang="el-GR" sz="2400" b="1" dirty="0">
                <a:solidFill>
                  <a:srgbClr val="C00000"/>
                </a:solidFill>
                <a:cs typeface="Arial" panose="020B0604020202020204" pitchFamily="34" charset="0"/>
              </a:rPr>
              <a:t>     :</a:t>
            </a:r>
            <a:r>
              <a:rPr lang="en-US" altLang="el-GR" sz="2400" b="1" dirty="0">
                <a:solidFill>
                  <a:srgbClr val="C00000"/>
                </a:solidFill>
                <a:cs typeface="Arial" panose="020B0604020202020204" pitchFamily="34" charset="0"/>
              </a:rPr>
              <a:t>     </a:t>
            </a:r>
            <a:r>
              <a:rPr lang="el-GR" altLang="el-GR" sz="2400" b="1" dirty="0">
                <a:solidFill>
                  <a:srgbClr val="C00000"/>
                </a:solidFill>
                <a:cs typeface="Arial" panose="020B0604020202020204" pitchFamily="34" charset="0"/>
              </a:rPr>
              <a:t>100  </a:t>
            </a:r>
            <a:endParaRPr lang="el-GR" altLang="el-GR" sz="2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44368" y="1316040"/>
            <a:ext cx="85690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altLang="el-GR" sz="2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altLang="el-GR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alt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επίπεδο: Πρωτοβάθμιος Προσεισμικός Έλεγχος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44368" y="2248671"/>
            <a:ext cx="85690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altLang="el-GR" sz="2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alt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επίπεδο: Δευτεροβάθμιος Προσεισμικός Έλεγχος</a:t>
            </a:r>
          </a:p>
          <a:p>
            <a:r>
              <a:rPr lang="el-GR" alt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44368" y="3203370"/>
            <a:ext cx="85690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altLang="el-GR" sz="2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altLang="el-GR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alt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επίπεδο: Τριτοβάθμιος Προσεισμικός Έλεγχος</a:t>
            </a:r>
          </a:p>
          <a:p>
            <a:r>
              <a:rPr lang="el-GR" alt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xmlns="" id="{EBBE63AF-2293-0E6C-55A4-FC8355586BA0}"/>
              </a:ext>
            </a:extLst>
          </p:cNvPr>
          <p:cNvSpPr txBox="1">
            <a:spLocks/>
          </p:cNvSpPr>
          <p:nvPr/>
        </p:nvSpPr>
        <p:spPr>
          <a:xfrm>
            <a:off x="632401" y="553975"/>
            <a:ext cx="11304629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Έλεγχος Σεισμικής Επάρκειας Κτιρίων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24" name="Ευθεία γραμμή σύνδεσης 23"/>
          <p:cNvCxnSpPr/>
          <p:nvPr/>
        </p:nvCxnSpPr>
        <p:spPr>
          <a:xfrm>
            <a:off x="413657" y="1150912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98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1358899" y="1602688"/>
            <a:ext cx="952905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algn="just">
              <a:defRPr/>
            </a:pPr>
            <a:r>
              <a:rPr lang="el-G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Καταγραφή</a:t>
            </a:r>
            <a:r>
              <a:rPr lang="el-GR" sz="2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Κρίσιμων Δεδομένων και Δομικών Χαρακτηριστικών κάθε Κτιρίου που Επιδρούν στην Αντισεισμική Ικανότητα του Κτιρίου </a:t>
            </a:r>
          </a:p>
        </p:txBody>
      </p:sp>
      <p:sp>
        <p:nvSpPr>
          <p:cNvPr id="178182" name="Rectangle 6"/>
          <p:cNvSpPr>
            <a:spLocks noChangeArrowheads="1"/>
          </p:cNvSpPr>
          <p:nvPr/>
        </p:nvSpPr>
        <p:spPr bwMode="auto">
          <a:xfrm>
            <a:off x="3251200" y="2771087"/>
            <a:ext cx="5270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Ειδικά Έντυπα Συλλογής Στοιχείων</a:t>
            </a:r>
          </a:p>
        </p:txBody>
      </p:sp>
      <p:sp>
        <p:nvSpPr>
          <p:cNvPr id="178188" name="Rectangle 12"/>
          <p:cNvSpPr>
            <a:spLocks noChangeArrowheads="1"/>
          </p:cNvSpPr>
          <p:nvPr/>
        </p:nvSpPr>
        <p:spPr bwMode="auto">
          <a:xfrm>
            <a:off x="1612900" y="3583887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algn="just">
              <a:defRPr/>
            </a:pPr>
            <a:r>
              <a:rPr 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Δημιουργία</a:t>
            </a:r>
            <a:r>
              <a:rPr lang="el-GR" sz="2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Ηλεκτρονικής Βάσης Δεδομένων </a:t>
            </a:r>
          </a:p>
          <a:p>
            <a:pPr marL="342900" indent="-342900" algn="just">
              <a:defRPr/>
            </a:pPr>
            <a:r>
              <a:rPr 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Έλεγχος Σφαλμάτων</a:t>
            </a:r>
          </a:p>
        </p:txBody>
      </p:sp>
      <p:sp>
        <p:nvSpPr>
          <p:cNvPr id="178189" name="Rectangle 13"/>
          <p:cNvSpPr>
            <a:spLocks noChangeArrowheads="1"/>
          </p:cNvSpPr>
          <p:nvPr/>
        </p:nvSpPr>
        <p:spPr bwMode="auto">
          <a:xfrm>
            <a:off x="1574800" y="4549087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algn="just">
              <a:defRPr/>
            </a:pPr>
            <a:r>
              <a:rPr lang="el-GR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Αξιολόγηση Πληροφοριών</a:t>
            </a:r>
          </a:p>
        </p:txBody>
      </p:sp>
      <p:sp>
        <p:nvSpPr>
          <p:cNvPr id="178190" name="Rectangle 14"/>
          <p:cNvSpPr>
            <a:spLocks noChangeArrowheads="1"/>
          </p:cNvSpPr>
          <p:nvPr/>
        </p:nvSpPr>
        <p:spPr bwMode="auto">
          <a:xfrm>
            <a:off x="2222500" y="5552387"/>
            <a:ext cx="63373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algn="just">
              <a:buClr>
                <a:srgbClr val="C00000"/>
              </a:buClr>
              <a:buSzPct val="65000"/>
              <a:buFont typeface="Wingdings" pitchFamily="2" charset="2"/>
              <a:buChar char="q"/>
              <a:defRPr/>
            </a:pPr>
            <a:r>
              <a:rPr 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Δείκτης Αντισεισμικής Ικανότητας (Βαθμός)</a:t>
            </a:r>
          </a:p>
          <a:p>
            <a:pPr marL="342900" indent="-342900" algn="just">
              <a:buClr>
                <a:srgbClr val="C00000"/>
              </a:buClr>
              <a:buSzPct val="65000"/>
              <a:buFont typeface="Wingdings" pitchFamily="2" charset="2"/>
              <a:buChar char="q"/>
              <a:defRPr/>
            </a:pPr>
            <a:r>
              <a:rPr 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 Δείκτης Τρωτότητας</a:t>
            </a:r>
          </a:p>
        </p:txBody>
      </p:sp>
      <p:sp>
        <p:nvSpPr>
          <p:cNvPr id="178191" name="Rectangle 15"/>
          <p:cNvSpPr>
            <a:spLocks noChangeArrowheads="1"/>
          </p:cNvSpPr>
          <p:nvPr/>
        </p:nvSpPr>
        <p:spPr bwMode="auto">
          <a:xfrm>
            <a:off x="1565439" y="4968188"/>
            <a:ext cx="6335389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Χοντρική Πρόβλεψη Σεισμικής Συμπεριφοράς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xmlns="" id="{EBBE63AF-2293-0E6C-55A4-FC8355586BA0}"/>
              </a:ext>
            </a:extLst>
          </p:cNvPr>
          <p:cNvSpPr txBox="1">
            <a:spLocks/>
          </p:cNvSpPr>
          <p:nvPr/>
        </p:nvSpPr>
        <p:spPr>
          <a:xfrm>
            <a:off x="632401" y="553975"/>
            <a:ext cx="11304629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Πρωτοβάθμιος Προσεισμικός Έλεγχος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1" name="Ευθεία γραμμή σύνδεσης 10"/>
          <p:cNvCxnSpPr/>
          <p:nvPr/>
        </p:nvCxnSpPr>
        <p:spPr>
          <a:xfrm>
            <a:off x="413657" y="1150912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318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663701" y="1855500"/>
            <a:ext cx="9690099" cy="457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Μέγιστος Αριθμός Ενοίκων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Ζώνη Σεισμικής Επικινδυνότητας και τυχόν αλλαγή της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Σπουδαιότητα Κτιρίου 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alt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Έτος Μελέτης και Έτος Κατασκευής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alt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Δομικός Τύπος Κτιρίου</a:t>
            </a:r>
            <a:r>
              <a:rPr lang="en-US" alt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(Ο.Σ., Φ.Τ., Χ.Λ., παρουσία τοιχωμάτων)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Ύπαρξη Μαλακού Ορόφου 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Ύπαρξη Κοντών Υποστυλωμάτων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Διάταξη </a:t>
            </a:r>
            <a:r>
              <a:rPr lang="el-GR" alt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Τοιχοπληρώσεων</a:t>
            </a: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Κανονικότητα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Ενδεχόμενο Κρούσης με Γειτονικά Κτίρια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Κακοτεχνίες – Ελλιπής Συντήρηση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SzPct val="65000"/>
              <a:buFont typeface="Wingdings" panose="05000000000000000000" pitchFamily="2" charset="2"/>
              <a:buChar char="q"/>
            </a:pPr>
            <a:r>
              <a:rPr lang="el-GR" altLang="el-GR" sz="2000" dirty="0">
                <a:latin typeface="Arial" panose="020B0604020202020204" pitchFamily="34" charset="0"/>
                <a:cs typeface="Arial" panose="020B0604020202020204" pitchFamily="34" charset="0"/>
              </a:rPr>
              <a:t>......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541463" y="1239625"/>
            <a:ext cx="9144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Μακροσκοπικός  Οπτικός  </a:t>
            </a:r>
            <a:r>
              <a:rPr lang="el-GR" altLang="el-GR" sz="2600" b="1" dirty="0">
                <a:latin typeface="Arial" panose="020B0604020202020204" pitchFamily="34" charset="0"/>
                <a:cs typeface="Arial" panose="020B0604020202020204" pitchFamily="34" charset="0"/>
              </a:rPr>
              <a:t>Έλεγχος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xmlns="" id="{EBBE63AF-2293-0E6C-55A4-FC8355586BA0}"/>
              </a:ext>
            </a:extLst>
          </p:cNvPr>
          <p:cNvSpPr txBox="1">
            <a:spLocks/>
          </p:cNvSpPr>
          <p:nvPr/>
        </p:nvSpPr>
        <p:spPr>
          <a:xfrm>
            <a:off x="632401" y="553975"/>
            <a:ext cx="11304629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Πρωτοβάθμιος Προσεισμικός Έλεγχος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13657" y="1150912"/>
            <a:ext cx="11595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3248-29B3-4A89-B84C-C65F595F708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7665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2678</Words>
  <Application>Microsoft Office PowerPoint</Application>
  <PresentationFormat>Custom</PresentationFormat>
  <Paragraphs>779</Paragraphs>
  <Slides>46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Slide 1</vt:lpstr>
      <vt:lpstr>Δυσμένεια Παλαιών Κτιρίων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DRITSOS</cp:lastModifiedBy>
  <cp:revision>334</cp:revision>
  <dcterms:created xsi:type="dcterms:W3CDTF">2023-02-23T11:29:16Z</dcterms:created>
  <dcterms:modified xsi:type="dcterms:W3CDTF">2023-10-17T10:42:33Z</dcterms:modified>
</cp:coreProperties>
</file>