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735" r:id="rId2"/>
    <p:sldId id="518" r:id="rId3"/>
    <p:sldId id="520" r:id="rId4"/>
    <p:sldId id="524" r:id="rId5"/>
    <p:sldId id="521" r:id="rId6"/>
    <p:sldId id="1807" r:id="rId7"/>
    <p:sldId id="1809" r:id="rId8"/>
    <p:sldId id="1808" r:id="rId9"/>
    <p:sldId id="1778" r:id="rId10"/>
    <p:sldId id="1803" r:id="rId11"/>
    <p:sldId id="1812" r:id="rId12"/>
    <p:sldId id="1805" r:id="rId13"/>
    <p:sldId id="1810" r:id="rId14"/>
    <p:sldId id="1811" r:id="rId15"/>
    <p:sldId id="1804" r:id="rId16"/>
    <p:sldId id="1813" r:id="rId17"/>
    <p:sldId id="1734" r:id="rId18"/>
  </p:sldIdLst>
  <p:sldSz cx="12192000" cy="6858000"/>
  <p:notesSz cx="9601200" cy="15087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abschnitt" id="{451793DB-AEB8-46C9-AB19-B7028DB8DA89}">
          <p14:sldIdLst>
            <p14:sldId id="1735"/>
            <p14:sldId id="518"/>
            <p14:sldId id="520"/>
            <p14:sldId id="524"/>
            <p14:sldId id="521"/>
            <p14:sldId id="1807"/>
            <p14:sldId id="1809"/>
            <p14:sldId id="1808"/>
            <p14:sldId id="1778"/>
            <p14:sldId id="1803"/>
            <p14:sldId id="1812"/>
            <p14:sldId id="1805"/>
            <p14:sldId id="1810"/>
            <p14:sldId id="1811"/>
            <p14:sldId id="1804"/>
            <p14:sldId id="1813"/>
            <p14:sldId id="17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753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CEA00"/>
    <a:srgbClr val="860000"/>
    <a:srgbClr val="A80000"/>
    <a:srgbClr val="DE0000"/>
    <a:srgbClr val="FF3F3F"/>
    <a:srgbClr val="E2A700"/>
    <a:srgbClr val="83C400"/>
    <a:srgbClr val="009600"/>
    <a:srgbClr val="006600"/>
    <a:srgbClr val="0C4D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6" autoAdjust="0"/>
    <p:restoredTop sz="83515" autoAdjust="0"/>
  </p:normalViewPr>
  <p:slideViewPr>
    <p:cSldViewPr snapToObjects="1">
      <p:cViewPr varScale="1">
        <p:scale>
          <a:sx n="97" d="100"/>
          <a:sy n="97" d="100"/>
        </p:scale>
        <p:origin x="-8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64" y="-96"/>
      </p:cViewPr>
      <p:guideLst>
        <p:guide orient="horz" pos="4753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66705" y="639134"/>
            <a:ext cx="7565389" cy="64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395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917"/>
              </a:lnSpc>
              <a:defRPr sz="16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66708" y="14136774"/>
            <a:ext cx="1862455" cy="42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latin typeface="Stafford" pitchFamily="2" charset="0"/>
              </a:defRPr>
            </a:lvl1pPr>
          </a:lstStyle>
          <a:p>
            <a:fld id="{09EA5C84-B1B5-4922-8F63-79E40EE52352}" type="datetime4">
              <a:rPr lang="de-DE" smtClean="0"/>
              <a:pPr/>
              <a:t>12. Oktober 2022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129158" y="14136774"/>
            <a:ext cx="6249671" cy="42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398830" y="14136774"/>
            <a:ext cx="937894" cy="42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564" y="594604"/>
            <a:ext cx="1300163" cy="688893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66700" y="295997"/>
            <a:ext cx="9070023" cy="238364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4952" tIns="67476" rIns="134952" bIns="67476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66700" y="594599"/>
            <a:ext cx="9070023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266700" y="14018895"/>
            <a:ext cx="907002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64486" y="1283493"/>
            <a:ext cx="9070021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4500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5449" y="594604"/>
            <a:ext cx="1309053" cy="69413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64478" y="14330603"/>
            <a:ext cx="2266951" cy="7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952" tIns="67476" rIns="134952" bIns="67476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917"/>
              </a:lnSpc>
              <a:defRPr sz="1600">
                <a:latin typeface="Stafford" pitchFamily="2" charset="0"/>
              </a:defRPr>
            </a:lvl1pPr>
          </a:lstStyle>
          <a:p>
            <a:fld id="{41DB5D24-4EA5-494D-A18D-5AB3ABC5F95F}" type="datetime4">
              <a:rPr lang="de-DE" smtClean="0"/>
              <a:pPr/>
              <a:t>12. Oktober 2022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988" y="1524000"/>
            <a:ext cx="9009062" cy="506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6702" y="7069705"/>
            <a:ext cx="9067799" cy="70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952" tIns="67476" rIns="134952" bIns="67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531429" y="14330603"/>
            <a:ext cx="5747385" cy="7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952" tIns="67476" rIns="134952" bIns="67476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917"/>
              </a:lnSpc>
              <a:defRPr sz="16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278820" y="14330603"/>
            <a:ext cx="1320164" cy="7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952" tIns="67476" rIns="134952" bIns="67476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917"/>
              </a:lnSpc>
              <a:defRPr sz="16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66705" y="639138"/>
            <a:ext cx="7565389" cy="6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9395" tIns="0" rIns="0" bIns="0" anchor="ctr"/>
          <a:lstStyle/>
          <a:p>
            <a:pPr>
              <a:lnSpc>
                <a:spcPts val="1917"/>
              </a:lnSpc>
            </a:pPr>
            <a:endParaRPr lang="de-DE" sz="16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66700" y="295997"/>
            <a:ext cx="9070023" cy="238364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4952" tIns="67476" rIns="134952" bIns="67476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66700" y="594599"/>
            <a:ext cx="9070023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66700" y="1288732"/>
            <a:ext cx="907002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66700" y="14330601"/>
            <a:ext cx="907002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264486" y="6771084"/>
            <a:ext cx="9070021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134952" tIns="67476" rIns="134952" bIns="67476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12. Oktober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7003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12. Oktober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017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12. Oktober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243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28D4DC3-BCA1-4F74-B8A8-C047AD258179}"/>
              </a:ext>
            </a:extLst>
          </p:cNvPr>
          <p:cNvSpPr/>
          <p:nvPr userDrawn="1"/>
        </p:nvSpPr>
        <p:spPr>
          <a:xfrm>
            <a:off x="0" y="-27384"/>
            <a:ext cx="12192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078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9294CB4-29DD-9D75-C23B-B67DC96D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F7A4-5FF5-486D-BB3F-30162BAB63F5}" type="datetime1">
              <a:rPr lang="en-GB"/>
              <a:pPr>
                <a:defRPr/>
              </a:pPr>
              <a:t>12/10/2022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EF66283-EC87-DEAC-45A6-A6653CEB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AF68979-C6C8-2296-003D-3D2C5AD7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DFFA8-84E6-4F68-94DB-2772D447A8E9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xmlns="" val="120967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0002" y="1620003"/>
            <a:ext cx="9098092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856194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85619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8368" y="1592266"/>
            <a:ext cx="5513917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3" y="1592264"/>
            <a:ext cx="5473699" cy="4551380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0003" y="404664"/>
            <a:ext cx="7920255" cy="6480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4019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493" y="1620003"/>
            <a:ext cx="6667547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8368" y="1620003"/>
            <a:ext cx="4142317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928804"/>
            <a:ext cx="73152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34435" y="547712"/>
            <a:ext cx="1152313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03" y="260648"/>
            <a:ext cx="78242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01" y="1620000"/>
            <a:ext cx="88545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336551" y="6357958"/>
            <a:ext cx="1152101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336551" y="6489703"/>
            <a:ext cx="11518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7959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                                                                 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Ομοτ. Καθ. Στέφανος Δρίτσος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   |  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5</a:t>
            </a:r>
            <a:r>
              <a:rPr kumimoji="0" lang="el-GR" sz="11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ο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 ΠΣΑΜΤΣ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   |  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Πανεπιστήμιο Πατρών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   |  2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0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. - 2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2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.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Οκτωβρίου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t>2022			 </a:t>
            </a:r>
            <a:fld id="{8E9B2640-8CD7-45FF-9440-54608BC46479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Light" panose="00000400000000000000" pitchFamily="2" charset="0"/>
              </a:rPr>
              <a:pPr marL="0" marR="0" lvl="0" indent="0" algn="ct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157959" algn="l"/>
                </a:tabLst>
                <a:defRPr/>
              </a:pPr>
              <a:t>‹#›</a:t>
            </a:fld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Poppins Light" panose="00000400000000000000" pitchFamily="2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F031BF7B-AC1B-4034-B8CC-9117E69616C4}"/>
              </a:ext>
            </a:extLst>
          </p:cNvPr>
          <p:cNvGrpSpPr/>
          <p:nvPr userDrawn="1"/>
        </p:nvGrpSpPr>
        <p:grpSpPr>
          <a:xfrm>
            <a:off x="336553" y="1193302"/>
            <a:ext cx="11521016" cy="1"/>
            <a:chOff x="336551" y="1268759"/>
            <a:chExt cx="11521016" cy="1"/>
          </a:xfrm>
        </p:grpSpPr>
        <p:sp>
          <p:nvSpPr>
            <p:cNvPr id="17" name="Line 15">
              <a:extLst>
                <a:ext uri="{FF2B5EF4-FFF2-40B4-BE49-F238E27FC236}">
                  <a16:creationId xmlns:a16="http://schemas.microsoft.com/office/drawing/2014/main" xmlns="" id="{64E6A45B-30B6-4703-98D5-EE9A55363B5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6551" y="1268760"/>
              <a:ext cx="9719889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xmlns="" id="{DB8B8804-48C5-4338-8E4B-315FBB863B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056441" y="1268759"/>
              <a:ext cx="18011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56D1C934-D0EF-920F-BD78-ED6488A71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3" y="6421682"/>
            <a:ext cx="1087020" cy="3621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3D6EE7F-1138-6A89-17E9-13266A9EC8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234" y="6398527"/>
            <a:ext cx="1020366" cy="4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7A8120EC-C80E-4DFC-626B-BC3A7C2F224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62" y="6432263"/>
            <a:ext cx="852488" cy="3409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oppins Light" panose="00000400000000000000" pitchFamily="2" charset="0"/>
          <a:ea typeface="+mj-ea"/>
          <a:cs typeface="Poppins Light" panose="000004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4" indent="-179384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None/>
        <a:defRPr sz="20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179384" indent="-177796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 sz="2000">
          <a:solidFill>
            <a:schemeClr val="tx1"/>
          </a:solidFill>
          <a:latin typeface="Poppins Light" panose="00000400000000000000" pitchFamily="2" charset="0"/>
          <a:cs typeface="Poppins Light" panose="00000400000000000000" pitchFamily="2" charset="0"/>
        </a:defRPr>
      </a:lvl2pPr>
      <a:lvl3pPr marL="538149" indent="-187321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>
          <a:solidFill>
            <a:schemeClr val="tx1"/>
          </a:solidFill>
          <a:latin typeface="Poppins Light" panose="00000400000000000000" pitchFamily="2" charset="0"/>
          <a:cs typeface="Poppins Light" panose="00000400000000000000" pitchFamily="2" charset="0"/>
        </a:defRPr>
      </a:lvl3pPr>
      <a:lvl4pPr marL="717533" indent="-173034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 sz="1600">
          <a:solidFill>
            <a:schemeClr val="tx1"/>
          </a:solidFill>
          <a:latin typeface="Poppins Light" panose="00000400000000000000" pitchFamily="2" charset="0"/>
          <a:cs typeface="Poppins Light" panose="00000400000000000000" pitchFamily="2" charset="0"/>
        </a:defRPr>
      </a:lvl4pPr>
      <a:lvl5pPr marL="908028" indent="-188909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 sz="1600">
          <a:solidFill>
            <a:schemeClr val="tx1"/>
          </a:solidFill>
          <a:latin typeface="Poppins Light" panose="00000400000000000000" pitchFamily="2" charset="0"/>
          <a:cs typeface="Poppins Light" panose="00000400000000000000" pitchFamily="2" charset="0"/>
        </a:defRPr>
      </a:lvl5pPr>
      <a:lvl6pPr marL="1365217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05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594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782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skeves2.civil.upatras.g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7639E7B-7FE9-8098-7F85-7B535F014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6000"/>
            <a:alphaModFix amt="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9" r="1346" b="10951"/>
          <a:stretch/>
        </p:blipFill>
        <p:spPr bwMode="auto">
          <a:xfrm>
            <a:off x="0" y="-17026"/>
            <a:ext cx="12208041" cy="6878532"/>
          </a:xfrm>
          <a:prstGeom prst="rect">
            <a:avLst/>
          </a:prstGeom>
          <a:noFill/>
          <a:ln w="9525">
            <a:solidFill>
              <a:srgbClr val="5B1C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0635752-32CD-4351-A7BD-99E8257A5C44}"/>
              </a:ext>
            </a:extLst>
          </p:cNvPr>
          <p:cNvSpPr/>
          <p:nvPr/>
        </p:nvSpPr>
        <p:spPr>
          <a:xfrm>
            <a:off x="191344" y="139588"/>
            <a:ext cx="55199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Σεισμικές κλάσεις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σεισμικές κατηγορίες κτιρίων </a:t>
            </a:r>
          </a:p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- Συγκρίσεις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5977BBF9-4790-6B5D-827C-DA1F6EF41D3B}"/>
              </a:ext>
            </a:extLst>
          </p:cNvPr>
          <p:cNvSpPr txBox="1"/>
          <p:nvPr/>
        </p:nvSpPr>
        <p:spPr>
          <a:xfrm>
            <a:off x="10992544" y="6525344"/>
            <a:ext cx="1143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S. Dritsos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xmlns="" id="{E6BC1BE1-2A19-F6EC-D4AF-C1483E7B6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7397" b="859"/>
          <a:stretch/>
        </p:blipFill>
        <p:spPr bwMode="auto">
          <a:xfrm>
            <a:off x="6592458" y="4928281"/>
            <a:ext cx="669117" cy="6778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6AB957A-603D-67CD-8456-B0A4A70B7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2244" y="241077"/>
            <a:ext cx="2955045" cy="11820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94C19B8-BDAE-E9E1-5BB8-AB75F8F07D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2" r="63812" b="3713"/>
          <a:stretch/>
        </p:blipFill>
        <p:spPr bwMode="auto">
          <a:xfrm>
            <a:off x="6672064" y="3838865"/>
            <a:ext cx="504056" cy="6897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69C8B0A-8FB9-6EC4-B3E3-61C3F72373A8}"/>
              </a:ext>
            </a:extLst>
          </p:cNvPr>
          <p:cNvSpPr txBox="1"/>
          <p:nvPr/>
        </p:nvSpPr>
        <p:spPr>
          <a:xfrm>
            <a:off x="7293009" y="3838865"/>
            <a:ext cx="6177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Δρ</a:t>
            </a:r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l-G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Ευτυχία Αποστολίδη</a:t>
            </a:r>
            <a:endParaRPr lang="en-US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Technical University of Darmstadt, Germany</a:t>
            </a:r>
          </a:p>
          <a:p>
            <a:endParaRPr lang="en-US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l-GR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Στέφανος Δρίτσος</a:t>
            </a:r>
            <a:r>
              <a:rPr lang="en-US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l-GR" b="1" u="sng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l-GR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Ομότιμος Καθηγητής, Πανεπιστήμιο Πατρών</a:t>
            </a:r>
            <a:endParaRPr lang="en-US" b="1" u="sng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42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430DF34F-723E-4B4E-7DC0-BB3AAB47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Σεισμικές κατηγορίες κτιρίων</a:t>
            </a: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xmlns="" id="{F1491B57-0205-8463-3ED3-4A46C85F8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9504263"/>
              </p:ext>
            </p:extLst>
          </p:nvPr>
        </p:nvGraphicFramePr>
        <p:xfrm>
          <a:off x="407368" y="1403347"/>
          <a:ext cx="8639558" cy="463318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37782026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92591308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114090128"/>
                    </a:ext>
                  </a:extLst>
                </a:gridCol>
                <a:gridCol w="177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Σεισμική Δράση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Περίοδος επαναφοράς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(έτη)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δ</a:t>
                      </a:r>
                      <a:endParaRPr lang="de-DE" sz="1600" dirty="0">
                        <a:effectLst/>
                        <a:latin typeface="+mj-lt"/>
                        <a:ea typeface="Times New Roman" panose="02020603050405020304" pitchFamily="18" charset="0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Περιορισμένες Βλάβες</a:t>
                      </a:r>
                      <a:r>
                        <a:rPr kumimoji="0" lang="en-GB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(IO)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2475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1.8</a:t>
                      </a: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 ≤ δ</a:t>
                      </a:r>
                      <a:endParaRPr kumimoji="0" lang="en-GB" alt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975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1.30</a:t>
                      </a: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 ≤ δ &lt; 1.80</a:t>
                      </a:r>
                      <a:endParaRPr kumimoji="0" lang="en-GB" alt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475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1.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0</a:t>
                      </a:r>
                      <a:r>
                        <a:rPr kumimoji="0" lang="de-DE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0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 ≤ δ &lt; 1.30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225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0</a:t>
                      </a:r>
                      <a:r>
                        <a:rPr kumimoji="0" lang="de-DE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.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75 ≤ δ &lt; 1.00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221714"/>
                  </a:ext>
                </a:extLst>
              </a:tr>
              <a:tr h="3180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135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0.60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 ≤ δ &lt; 0.75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13576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0.45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≤ δ &lt; 0.60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20897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0.35 ≤ δ &lt; 0.45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9095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0.25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 ≤ δ &lt; 0.35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92488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&lt;20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&gt;</a:t>
                      </a: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δ </a:t>
                      </a: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&lt;0.25</a:t>
                      </a:r>
                      <a:endParaRPr kumimoji="0" lang="en-GB" alt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636748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78AD618-B9AB-ED74-E7C7-3DB1DA32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755275"/>
            <a:ext cx="11737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j-lt"/>
                <a:cs typeface="Poppins Light" panose="00000400000000000000" pitchFamily="2" charset="0"/>
              </a:rPr>
              <a:t>Δευτεροβάθμιος Προσεισμικός Έλεγχος για Κτίρια από Οπλισμένο Σκυρόδεμα (1</a:t>
            </a:r>
            <a:r>
              <a:rPr lang="el-GR" altLang="el-GR" sz="2000" baseline="30000" dirty="0">
                <a:latin typeface="+mj-lt"/>
                <a:cs typeface="Poppins Light" panose="00000400000000000000" pitchFamily="2" charset="0"/>
              </a:rPr>
              <a:t>η</a:t>
            </a:r>
            <a:r>
              <a:rPr lang="el-GR" altLang="el-GR" sz="2000" dirty="0">
                <a:latin typeface="+mj-lt"/>
                <a:cs typeface="Poppins Light" panose="00000400000000000000" pitchFamily="2" charset="0"/>
              </a:rPr>
              <a:t> Αναθεώρηση), 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D146D3A-F634-30EF-A663-987A9A994269}"/>
              </a:ext>
            </a:extLst>
          </p:cNvPr>
          <p:cNvSpPr txBox="1"/>
          <p:nvPr/>
        </p:nvSpPr>
        <p:spPr>
          <a:xfrm>
            <a:off x="9183611" y="1687984"/>
            <a:ext cx="270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 είναι ο </a:t>
            </a:r>
            <a:r>
              <a:rPr lang="el-GR" b="1" dirty="0"/>
              <a:t>προσεγγιστικά προσδιοριζόμενος </a:t>
            </a:r>
            <a:r>
              <a:rPr lang="el-GR" dirty="0"/>
              <a:t>βαθμός επάρκειας της κατασκευής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CA9346B-15DC-3F0D-7E6E-8AE9CC674C32}"/>
                  </a:ext>
                </a:extLst>
              </p:cNvPr>
              <p:cNvSpPr txBox="1"/>
              <p:nvPr/>
            </p:nvSpPr>
            <p:spPr>
              <a:xfrm>
                <a:off x="9350866" y="3093259"/>
                <a:ext cx="2370713" cy="62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𝑟𝑒𝑞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𝑟𝑒𝑞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A9346B-15DC-3F0D-7E6E-8AE9CC67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66" y="3093259"/>
                <a:ext cx="2370713" cy="62792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5944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7CE28823-DBFB-9CCE-6691-C88D2CF4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30" y="1987969"/>
            <a:ext cx="11299737" cy="349921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τίρι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α 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τριώροφα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από οπλισμένο σκυρόδεμα 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πρo το</a:t>
            </a:r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υ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1984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  <a:ea typeface="Times New Roman" panose="02020603050405020304" pitchFamily="18" charset="0"/>
              </a:rPr>
              <a:t>Κ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άτοψη</a:t>
            </a:r>
            <a:r>
              <a:rPr lang="el-GR" sz="1800" b="1" dirty="0"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α</a:t>
            </a:r>
            <a:r>
              <a:rPr lang="de-DE" sz="1800" dirty="0">
                <a:effectLst/>
                <a:latin typeface="+mj-lt"/>
                <a:ea typeface="Times New Roman" panose="02020603050405020304" pitchFamily="18" charset="0"/>
              </a:rPr>
              <a:t>)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ορθογωνική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 (β)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μορφής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Γ.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Κτίρια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(α) με τοιχοπληρώσεις σε όλους τους ορόφους, </a:t>
            </a:r>
            <a:endParaRPr lang="el-GR" sz="1800" dirty="0">
              <a:latin typeface="+mj-lt"/>
              <a:ea typeface="Times New Roman" panose="02020603050405020304" pitchFamily="18" charset="0"/>
            </a:endParaRPr>
          </a:p>
          <a:p>
            <a:pPr marL="0" indent="0" algn="just"/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	  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(β) με κοντά υποστυλώματα στο ισόγειο και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indent="0" algn="just"/>
            <a:r>
              <a:rPr lang="el-GR" sz="1800" dirty="0">
                <a:latin typeface="+mj-lt"/>
                <a:ea typeface="Times New Roman" panose="02020603050405020304" pitchFamily="18" charset="0"/>
              </a:rPr>
              <a:t>	  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(γ) με μαλακό όροφο στο ισόγειο.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Τοιχοπληρώσεις: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 (α) επιμελημένη ποιότητα και σφήνωση (ΤΟΙΧ.ε), </a:t>
            </a:r>
          </a:p>
          <a:p>
            <a:pPr marL="0" indent="0" algn="just"/>
            <a:r>
              <a:rPr lang="el-GR" sz="1800" dirty="0">
                <a:latin typeface="+mj-lt"/>
                <a:ea typeface="Times New Roman" panose="02020603050405020304" pitchFamily="18" charset="0"/>
              </a:rPr>
              <a:t>                                    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(β) κακή ποιότητα και σφήνωση (ΤΟΙΧ.κ).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Δευτεροβάθμιος έλεγχος: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(α) με δεδομένα για τους οπλισμούς των κατακόρυφων στοιχείων και </a:t>
            </a:r>
            <a:endParaRPr lang="el-GR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/>
            <a:r>
              <a:rPr lang="el-GR" sz="1800" dirty="0">
                <a:latin typeface="+mj-lt"/>
                <a:ea typeface="Times New Roman" panose="02020603050405020304" pitchFamily="18" charset="0"/>
              </a:rPr>
              <a:t>                                                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(β) χωρίς τα προηγούμενα δεδομέν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α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el-GR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</a:rPr>
              <a:t>Αποτελέσματα ανάλυσης:</a:t>
            </a:r>
            <a:r>
              <a:rPr lang="el-GR" sz="1800" dirty="0">
                <a:latin typeface="+mj-lt"/>
              </a:rPr>
              <a:t> Στατική ανελαστική ανάλυση (</a:t>
            </a:r>
            <a:r>
              <a:rPr lang="en-GB" sz="1800" dirty="0">
                <a:latin typeface="+mj-lt"/>
              </a:rPr>
              <a:t>push over</a:t>
            </a:r>
            <a:r>
              <a:rPr lang="el-GR" sz="1800" dirty="0">
                <a:latin typeface="+mj-lt"/>
              </a:rPr>
              <a:t>)</a:t>
            </a:r>
            <a:r>
              <a:rPr lang="en-GB" sz="1800" dirty="0">
                <a:latin typeface="+mj-lt"/>
              </a:rPr>
              <a:t> </a:t>
            </a:r>
            <a:r>
              <a:rPr lang="el-GR" sz="1800" dirty="0">
                <a:latin typeface="+mj-lt"/>
              </a:rPr>
              <a:t>κατά ΚΑΝΕΠΕ.</a:t>
            </a:r>
            <a:endParaRPr lang="en-GB" dirty="0">
              <a:latin typeface="+mj-lt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xmlns="" id="{855F58EA-77DE-09A3-D6F7-23B0AFCA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Ενδεικτική κατάταξη κτιρίων σε σεισμικές κλάσεις </a:t>
            </a:r>
            <a:br>
              <a:rPr lang="el-GR" dirty="0">
                <a:solidFill>
                  <a:srgbClr val="FF0000"/>
                </a:solidFill>
                <a:latin typeface="+mj-lt"/>
              </a:rPr>
            </a:br>
            <a:r>
              <a:rPr lang="de-DE" dirty="0">
                <a:solidFill>
                  <a:srgbClr val="FF0000"/>
                </a:solidFill>
                <a:latin typeface="+mj-lt"/>
              </a:rPr>
              <a:t>&amp;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σεισμικές κατηγορίες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6B35315B-7F99-95B6-103B-55D7EE6061E3}"/>
              </a:ext>
            </a:extLst>
          </p:cNvPr>
          <p:cNvSpPr txBox="1"/>
          <p:nvPr/>
        </p:nvSpPr>
        <p:spPr>
          <a:xfrm>
            <a:off x="335516" y="1341638"/>
            <a:ext cx="11520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Παναγοπούλου Μ., Ζωχιού Λ. &amp; Δρίτσος Σ. 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Εκτίμηση του βαθμού σεισμικής επάρκειας κτιρίων με κοντά υποστυλώματα ή μαλακό όροφο σύμφωνα με το δευτεροβάθμιο προσεισμικό έλεγχο.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47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xmlns="" id="{7589CE40-4ED2-FB4A-5BB1-F5327A7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Ενδεικτική κατάταξη κτιρίων σε σεισμικές κλάσεις </a:t>
            </a:r>
            <a:br>
              <a:rPr lang="el-GR" dirty="0">
                <a:solidFill>
                  <a:srgbClr val="FF0000"/>
                </a:solidFill>
                <a:latin typeface="+mj-lt"/>
              </a:rPr>
            </a:br>
            <a:r>
              <a:rPr lang="de-DE" dirty="0">
                <a:solidFill>
                  <a:srgbClr val="FF0000"/>
                </a:solidFill>
                <a:latin typeface="+mj-lt"/>
              </a:rPr>
              <a:t>&amp;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σεισμικές κατηγορίες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AC86113-4384-F7E4-3FE5-EDA108E52FB3}"/>
              </a:ext>
            </a:extLst>
          </p:cNvPr>
          <p:cNvSpPr txBox="1"/>
          <p:nvPr/>
        </p:nvSpPr>
        <p:spPr>
          <a:xfrm>
            <a:off x="314691" y="1376208"/>
            <a:ext cx="11520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Κτίρια αναφοράς με τοιχοπληρώσεις σε όλους τους ορόφους</a:t>
            </a:r>
            <a:endParaRPr lang="en-GB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4A68C43-9757-8698-6BF0-2FA890000D00}"/>
              </a:ext>
            </a:extLst>
          </p:cNvPr>
          <p:cNvGrpSpPr/>
          <p:nvPr/>
        </p:nvGrpSpPr>
        <p:grpSpPr>
          <a:xfrm>
            <a:off x="861396" y="1840282"/>
            <a:ext cx="10037784" cy="3641510"/>
            <a:chOff x="1056281" y="1965445"/>
            <a:chExt cx="10037784" cy="364151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xmlns="" id="{B89D66A6-B00C-DAD9-4374-A4F4ECF91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862" t="10087" b="59073"/>
            <a:stretch/>
          </p:blipFill>
          <p:spPr>
            <a:xfrm>
              <a:off x="1056282" y="1965445"/>
              <a:ext cx="10037783" cy="143646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xmlns="" id="{D65923BA-5CB5-6736-FDBF-D451AF8C9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862" t="51570" b="1089"/>
            <a:stretch/>
          </p:blipFill>
          <p:spPr>
            <a:xfrm>
              <a:off x="1056281" y="3401914"/>
              <a:ext cx="10037783" cy="2205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6086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xmlns="" id="{369F4B8C-3154-62D3-A5BB-6CD19835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Ενδεικτική κατάταξη κτιρίων σε σεισμικές κλάσεις </a:t>
            </a:r>
            <a:br>
              <a:rPr lang="el-GR" dirty="0">
                <a:solidFill>
                  <a:srgbClr val="FF0000"/>
                </a:solidFill>
                <a:latin typeface="+mj-lt"/>
              </a:rPr>
            </a:br>
            <a:r>
              <a:rPr lang="de-DE" dirty="0">
                <a:solidFill>
                  <a:srgbClr val="FF0000"/>
                </a:solidFill>
                <a:latin typeface="+mj-lt"/>
              </a:rPr>
              <a:t>&amp;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σεισμικές κατηγορίες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E946198-0AAA-4727-AFD6-02BD70FD4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474" b="1507"/>
          <a:stretch/>
        </p:blipFill>
        <p:spPr>
          <a:xfrm>
            <a:off x="1018427" y="1745540"/>
            <a:ext cx="10220325" cy="38241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76F73D1-262E-EC50-78F0-BD6500FF6C19}"/>
              </a:ext>
            </a:extLst>
          </p:cNvPr>
          <p:cNvSpPr txBox="1"/>
          <p:nvPr/>
        </p:nvSpPr>
        <p:spPr>
          <a:xfrm>
            <a:off x="314691" y="1376208"/>
            <a:ext cx="11520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Κτίρια με κοντά υποστυλώματα στο ισόγειο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82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xmlns="" id="{369F4B8C-3154-62D3-A5BB-6CD19835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Ενδεικτική κατάταξη κτιρίων σε σεισμικές κλάσεις </a:t>
            </a:r>
            <a:br>
              <a:rPr lang="el-GR" dirty="0">
                <a:solidFill>
                  <a:srgbClr val="FF0000"/>
                </a:solidFill>
                <a:latin typeface="+mj-lt"/>
              </a:rPr>
            </a:br>
            <a:r>
              <a:rPr lang="de-DE" dirty="0">
                <a:solidFill>
                  <a:srgbClr val="FF0000"/>
                </a:solidFill>
                <a:latin typeface="+mj-lt"/>
              </a:rPr>
              <a:t>&amp;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σεισμικές κατηγορίες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63E0F9A-2D6C-01EB-66D1-52E1E39E7A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840"/>
          <a:stretch/>
        </p:blipFill>
        <p:spPr>
          <a:xfrm>
            <a:off x="818658" y="1844824"/>
            <a:ext cx="10277475" cy="39589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28929E2-71E6-D712-B3AF-CD2E0E81222E}"/>
              </a:ext>
            </a:extLst>
          </p:cNvPr>
          <p:cNvSpPr txBox="1"/>
          <p:nvPr/>
        </p:nvSpPr>
        <p:spPr>
          <a:xfrm>
            <a:off x="314691" y="1376208"/>
            <a:ext cx="11520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effectLst/>
                <a:latin typeface="+mj-lt"/>
                <a:ea typeface="Times New Roman" panose="02020603050405020304" pitchFamily="18" charset="0"/>
              </a:rPr>
              <a:t>Κτίρια με μαλακό όροφο στο ισόγειο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90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3029B445-AD5D-8127-2F72-84EAC8C5FD93}"/>
              </a:ext>
            </a:extLst>
          </p:cNvPr>
          <p:cNvSpPr txBox="1"/>
          <p:nvPr/>
        </p:nvSpPr>
        <p:spPr>
          <a:xfrm>
            <a:off x="263352" y="1137253"/>
            <a:ext cx="11593287" cy="2959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Οι </a:t>
            </a:r>
            <a:r>
              <a:rPr lang="el-GR" sz="2000" b="1" dirty="0">
                <a:effectLst/>
                <a:latin typeface="+mj-lt"/>
                <a:ea typeface="Times New Roman" panose="02020603050405020304" pitchFamily="18" charset="0"/>
              </a:rPr>
              <a:t>σεισμικές κλάσεις 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κτιρίων κατά ΚΑΝΕΠΕ προσδιορίζονται με βάση τον δείκτη βαθμού επάρκειας 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α</a:t>
            </a:r>
            <a:r>
              <a:rPr lang="en-US" sz="20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/α</a:t>
            </a:r>
            <a:r>
              <a:rPr lang="en-US" sz="20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sz="20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,</a:t>
            </a:r>
            <a:r>
              <a:rPr lang="en-US" sz="20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ref</a:t>
            </a:r>
            <a:r>
              <a:rPr lang="el-GR" sz="2000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, μέσω </a:t>
            </a:r>
            <a:r>
              <a:rPr lang="el-GR" sz="2000" b="1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ακριβούς αναλυτικής διαδικασίας</a:t>
            </a:r>
            <a:r>
              <a:rPr lang="el-GR" sz="2000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, κατά προτίμηση </a:t>
            </a:r>
            <a:r>
              <a:rPr lang="en-GB" sz="2000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“push over”.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Οι </a:t>
            </a:r>
            <a:r>
              <a:rPr lang="el-GR" sz="2000" b="1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σεισμικές κατηγορίες 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κτιρίων κατά 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το Δευτεροβάθμιο Προσεισμικό Έλεγχο προσδιορίζονται με βάση το δείκτη επάρκειας δ, μέσω </a:t>
            </a:r>
            <a:r>
              <a:rPr lang="el-GR" sz="2000" b="1" dirty="0">
                <a:effectLst/>
                <a:latin typeface="+mj-lt"/>
                <a:ea typeface="Times New Roman" panose="02020603050405020304" pitchFamily="18" charset="0"/>
              </a:rPr>
              <a:t>προσεγγιστικής διαδικασίας 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με ή χωρίς δεδομένα οπλισμών.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  <a:ea typeface="Times New Roman" panose="02020603050405020304" pitchFamily="18" charset="0"/>
              </a:rPr>
              <a:t>Από τα αποτελέσματα </a:t>
            </a: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για τα κτίρια που εξετάστηκαν στην εργασία </a:t>
            </a:r>
            <a:r>
              <a:rPr lang="el-GR" sz="2000" b="1" dirty="0">
                <a:effectLst/>
                <a:latin typeface="+mj-lt"/>
                <a:ea typeface="Times New Roman" panose="02020603050405020304" pitchFamily="18" charset="0"/>
              </a:rPr>
              <a:t>Παναγοπούλου Μ., Ζωχιού Λ. &amp; Δρίτσος Σ.:</a:t>
            </a:r>
            <a:endParaRPr lang="de-DE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xmlns="" id="{7589CE40-4ED2-FB4A-5BB1-F5327A7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Συμπεράσματα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88DB757-F739-BFFA-59B4-C3F5509056E1}"/>
              </a:ext>
            </a:extLst>
          </p:cNvPr>
          <p:cNvSpPr txBox="1"/>
          <p:nvPr/>
        </p:nvSpPr>
        <p:spPr>
          <a:xfrm>
            <a:off x="767408" y="4077072"/>
            <a:ext cx="10908899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  <a:ea typeface="Times New Roman" panose="02020603050405020304" pitchFamily="18" charset="0"/>
              </a:rPr>
              <a:t>οι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 σεισμικές κατηγορίες συγκλίνουν πολύ καλά, στις περισσότερες περιπτώσεις, με τις αντίστοιχες σεισμικές κλάσεις του ΚΑΝΕΠΕ.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Η σύγκλιση είναι πολύ καλύτερη όταν ο Δευτεροβάθμιος εφαρμόζεται με δεδομένα για τους οπλισμούς των υποστυλωμάτων.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</a:rPr>
              <a:t>Απαιτείται ευρύτερη διερεύνηση για την πιθανή των παραπάνω συμπερασμάτων.</a:t>
            </a:r>
            <a:endParaRPr lang="de-DE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34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xmlns="" id="{0DFF0E3D-6B5D-295C-48A3-B6CDEF97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Περισσότερα…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748B393B-BC7F-5856-1570-23C5A2DDC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0" t="9317" r="3767" b="7578"/>
          <a:stretch>
            <a:fillRect/>
          </a:stretch>
        </p:blipFill>
        <p:spPr bwMode="auto">
          <a:xfrm>
            <a:off x="2711624" y="2060575"/>
            <a:ext cx="5832648" cy="41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B945C43-54C7-2E62-4A79-ECE81B1E889F}"/>
              </a:ext>
            </a:extLst>
          </p:cNvPr>
          <p:cNvSpPr txBox="1">
            <a:spLocks/>
          </p:cNvSpPr>
          <p:nvPr/>
        </p:nvSpPr>
        <p:spPr bwMode="auto">
          <a:xfrm>
            <a:off x="3430687" y="1412875"/>
            <a:ext cx="4681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 err="1">
                <a:latin typeface="Trebuchet MS" pitchFamily="34" charset="0"/>
                <a:hlinkClick r:id="rId3"/>
              </a:rPr>
              <a:t>episkeves2.civil.upatras.gr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DFCA0F-C6D8-8709-A198-F0C1A8D858A3}"/>
              </a:ext>
            </a:extLst>
          </p:cNvPr>
          <p:cNvSpPr txBox="1">
            <a:spLocks/>
          </p:cNvSpPr>
          <p:nvPr/>
        </p:nvSpPr>
        <p:spPr bwMode="auto">
          <a:xfrm>
            <a:off x="3430687" y="1412875"/>
            <a:ext cx="4681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 err="1">
                <a:latin typeface="Trebuchet MS" pitchFamily="34" charset="0"/>
                <a:hlinkClick r:id="rId3"/>
              </a:rPr>
              <a:t>episkeves2.civil.upatras.gr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83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76BD2C-C978-94D9-259E-E830E0BE6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6000"/>
            <a:alphaModFix amt="8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9" r="1346" b="10951"/>
          <a:stretch/>
        </p:blipFill>
        <p:spPr bwMode="auto">
          <a:xfrm>
            <a:off x="-16042" y="-17026"/>
            <a:ext cx="12208041" cy="6878532"/>
          </a:xfrm>
          <a:prstGeom prst="rect">
            <a:avLst/>
          </a:prstGeom>
          <a:noFill/>
          <a:ln w="9525">
            <a:solidFill>
              <a:srgbClr val="5B1C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0635752-32CD-4351-A7BD-99E8257A5C44}"/>
              </a:ext>
            </a:extLst>
          </p:cNvPr>
          <p:cNvSpPr/>
          <p:nvPr/>
        </p:nvSpPr>
        <p:spPr>
          <a:xfrm>
            <a:off x="2682738" y="2591111"/>
            <a:ext cx="6795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Ευχαριστούμε για την προσοχή</a:t>
            </a:r>
            <a:endParaRPr lang="de-A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18B77721-7D0C-9308-BB1E-85D431177C26}"/>
              </a:ext>
            </a:extLst>
          </p:cNvPr>
          <p:cNvSpPr txBox="1"/>
          <p:nvPr/>
        </p:nvSpPr>
        <p:spPr>
          <a:xfrm>
            <a:off x="2639616" y="3347700"/>
            <a:ext cx="6795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dritsos@upatras.gr</a:t>
            </a:r>
            <a:endParaRPr lang="de-AT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xmlns="" id="{0E779093-1A9D-148E-7124-0273FF20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69568"/>
            <a:ext cx="2054932" cy="6846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64E3549-CA56-BE8C-8A43-3ABF55D99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8327" y="508519"/>
            <a:ext cx="2955045" cy="11820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A962F77-A074-577C-A37C-0895FDD51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722" y="4443885"/>
            <a:ext cx="2340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12BA470-2DF0-0A95-C257-E2638C6FB73C}"/>
              </a:ext>
            </a:extLst>
          </p:cNvPr>
          <p:cNvSpPr txBox="1"/>
          <p:nvPr/>
        </p:nvSpPr>
        <p:spPr>
          <a:xfrm>
            <a:off x="11048684" y="6525344"/>
            <a:ext cx="1143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S. Dritsos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84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9">
            <a:extLst>
              <a:ext uri="{FF2B5EF4-FFF2-40B4-BE49-F238E27FC236}">
                <a16:creationId xmlns:a16="http://schemas.microsoft.com/office/drawing/2014/main" xmlns="" id="{41569A5A-09BA-3E1C-EC4D-33F7FDF6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080" y="4817516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l-GR" altLang="el-GR" sz="1800" baseline="-25000"/>
          </a:p>
        </p:txBody>
      </p:sp>
      <p:sp>
        <p:nvSpPr>
          <p:cNvPr id="492549" name="AutoShape 14">
            <a:extLst>
              <a:ext uri="{FF2B5EF4-FFF2-40B4-BE49-F238E27FC236}">
                <a16:creationId xmlns:a16="http://schemas.microsoft.com/office/drawing/2014/main" xmlns="" id="{740D035E-4690-A4DC-44D4-49AE4390D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430" y="4511985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l-GR" altLang="el-GR" sz="1800" baseline="-25000"/>
          </a:p>
        </p:txBody>
      </p:sp>
      <p:sp>
        <p:nvSpPr>
          <p:cNvPr id="492550" name="AutoShape 15">
            <a:extLst>
              <a:ext uri="{FF2B5EF4-FFF2-40B4-BE49-F238E27FC236}">
                <a16:creationId xmlns:a16="http://schemas.microsoft.com/office/drawing/2014/main" xmlns="" id="{66D66040-3D4E-11E1-463F-ECD0885BD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206" y="3110747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l-GR" altLang="el-GR" sz="1800" baseline="-25000"/>
          </a:p>
        </p:txBody>
      </p:sp>
      <p:sp>
        <p:nvSpPr>
          <p:cNvPr id="492551" name="Rectangle 7">
            <a:extLst>
              <a:ext uri="{FF2B5EF4-FFF2-40B4-BE49-F238E27FC236}">
                <a16:creationId xmlns:a16="http://schemas.microsoft.com/office/drawing/2014/main" xmlns="" id="{3455A19B-78AB-A7CE-F4EF-10AE001CC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081" y="4450805"/>
            <a:ext cx="72672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</a:rPr>
              <a:t>Βαριές και εκτεταμένες βλάβες, κτίριο πολύ κοντά στην κατάρρευση</a:t>
            </a:r>
          </a:p>
        </p:txBody>
      </p:sp>
      <p:sp>
        <p:nvSpPr>
          <p:cNvPr id="492552" name="Rectangle 8">
            <a:extLst>
              <a:ext uri="{FF2B5EF4-FFF2-40B4-BE49-F238E27FC236}">
                <a16:creationId xmlns:a16="http://schemas.microsoft.com/office/drawing/2014/main" xmlns="" id="{524D644F-CA29-8DF8-31EC-3CD57717B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88" y="4463573"/>
            <a:ext cx="25376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Στάθμη Γ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Οιονεί Κατάρρευση</a:t>
            </a:r>
            <a:endParaRPr lang="el-GR" altLang="el-GR" sz="2000" dirty="0">
              <a:latin typeface="Arial" panose="020B0604020202020204" pitchFamily="34" charset="0"/>
            </a:endParaRPr>
          </a:p>
        </p:txBody>
      </p:sp>
      <p:sp>
        <p:nvSpPr>
          <p:cNvPr id="492553" name="Rectangle 9">
            <a:extLst>
              <a:ext uri="{FF2B5EF4-FFF2-40B4-BE49-F238E27FC236}">
                <a16:creationId xmlns:a16="http://schemas.microsoft.com/office/drawing/2014/main" xmlns="" id="{A70766C7-06DC-49D8-C193-BB02E1A3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88" y="3037930"/>
            <a:ext cx="24930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Στάθμη Β</a:t>
            </a:r>
            <a:r>
              <a:rPr lang="en-US" altLang="el-GR" sz="2000" dirty="0">
                <a:latin typeface="Arial" panose="020B0604020202020204" pitchFamily="34" charset="0"/>
              </a:rPr>
              <a:t> </a:t>
            </a:r>
            <a:endParaRPr lang="el-GR" altLang="el-GR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Σημαντικές Βλάβες</a:t>
            </a:r>
            <a:endParaRPr lang="el-GR" altLang="el-GR" sz="2000" dirty="0">
              <a:latin typeface="Arial" panose="020B0604020202020204" pitchFamily="34" charset="0"/>
            </a:endParaRPr>
          </a:p>
        </p:txBody>
      </p:sp>
      <p:sp>
        <p:nvSpPr>
          <p:cNvPr id="492555" name="AutoShape 16">
            <a:extLst>
              <a:ext uri="{FF2B5EF4-FFF2-40B4-BE49-F238E27FC236}">
                <a16:creationId xmlns:a16="http://schemas.microsoft.com/office/drawing/2014/main" xmlns="" id="{17F1EB60-711A-AD3F-6AD8-5E11089EB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429" y="1726133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l-GR" altLang="el-GR" sz="1800" baseline="-25000"/>
          </a:p>
        </p:txBody>
      </p:sp>
      <p:sp>
        <p:nvSpPr>
          <p:cNvPr id="492557" name="Rectangle 13">
            <a:extLst>
              <a:ext uri="{FF2B5EF4-FFF2-40B4-BE49-F238E27FC236}">
                <a16:creationId xmlns:a16="http://schemas.microsoft.com/office/drawing/2014/main" xmlns="" id="{462055A7-EA2D-9FF3-BBA6-35906392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88" y="1569492"/>
            <a:ext cx="29178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Στάθμη Α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Περιορισμένες Βλάβες</a:t>
            </a:r>
            <a:endParaRPr lang="el-GR" altLang="el-GR" sz="2000" dirty="0">
              <a:latin typeface="Arial" panose="020B0604020202020204" pitchFamily="34" charset="0"/>
            </a:endParaRPr>
          </a:p>
        </p:txBody>
      </p:sp>
      <p:sp>
        <p:nvSpPr>
          <p:cNvPr id="492562" name="Rectangle 12">
            <a:extLst>
              <a:ext uri="{FF2B5EF4-FFF2-40B4-BE49-F238E27FC236}">
                <a16:creationId xmlns:a16="http://schemas.microsoft.com/office/drawing/2014/main" xmlns="" id="{C0D73770-9BA4-FD8A-4A26-6C7254D8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153" y="1556792"/>
            <a:ext cx="7349777" cy="7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</a:rPr>
              <a:t>Μηδαμινές βλάβες, τα φέροντα στοιχεία δεν έχουν ουσιωδώς ξεπεράσει την διαρροή τους</a:t>
            </a:r>
          </a:p>
        </p:txBody>
      </p:sp>
      <p:sp>
        <p:nvSpPr>
          <p:cNvPr id="492564" name="Rectangle 10">
            <a:extLst>
              <a:ext uri="{FF2B5EF4-FFF2-40B4-BE49-F238E27FC236}">
                <a16:creationId xmlns:a16="http://schemas.microsoft.com/office/drawing/2014/main" xmlns="" id="{CBA57862-2F9B-D659-C114-7044AD74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29" y="2968079"/>
            <a:ext cx="7267227" cy="85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</a:rPr>
              <a:t>Κτίριο με αποδεκτές σημαντικές βλάβες (όπως για νέα κτίρια σχεδιασμένα με πλαστιμότητα!)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01CB637-BAB7-0E78-6AC4-7C41201214A9}"/>
              </a:ext>
            </a:extLst>
          </p:cNvPr>
          <p:cNvSpPr txBox="1">
            <a:spLocks/>
          </p:cNvSpPr>
          <p:nvPr/>
        </p:nvSpPr>
        <p:spPr>
          <a:xfrm>
            <a:off x="263352" y="267916"/>
            <a:ext cx="11376637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kern="0" dirty="0">
                <a:solidFill>
                  <a:srgbClr val="FF0000"/>
                </a:solidFill>
                <a:latin typeface="Arial"/>
              </a:rPr>
              <a:t>Στάθμες επιτελεστικότητας κατά ΚΑΝΕΠΕ και ΚΑΔΕΤ</a:t>
            </a:r>
          </a:p>
          <a:p>
            <a:r>
              <a:rPr lang="el-GR" altLang="el-GR" sz="2000" u="sng" dirty="0">
                <a:latin typeface="Arial" panose="020B0604020202020204" pitchFamily="34" charset="0"/>
              </a:rPr>
              <a:t>Επίπεδα Βλάβης</a:t>
            </a:r>
            <a:endParaRPr lang="en-GB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810" name="Group 194">
            <a:extLst>
              <a:ext uri="{FF2B5EF4-FFF2-40B4-BE49-F238E27FC236}">
                <a16:creationId xmlns:a16="http://schemas.microsoft.com/office/drawing/2014/main" xmlns="" id="{EFC4A8FE-AF7D-3BE1-1445-69E5E5EDB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4204302"/>
              </p:ext>
            </p:extLst>
          </p:nvPr>
        </p:nvGraphicFramePr>
        <p:xfrm>
          <a:off x="1214871" y="1988840"/>
          <a:ext cx="8783638" cy="2130301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3875237548"/>
                    </a:ext>
                  </a:extLst>
                </a:gridCol>
                <a:gridCol w="3669680">
                  <a:extLst>
                    <a:ext uri="{9D8B030D-6E8A-4147-A177-3AD203B41FA5}">
                      <a16:colId xmlns:a16="http://schemas.microsoft.com/office/drawing/2014/main" xmlns="" val="461709844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xmlns="" val="2550032814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xmlns="" val="346087605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847855000"/>
                    </a:ext>
                  </a:extLst>
                </a:gridCol>
              </a:tblGrid>
              <a:tr h="1141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ΣΕΙΣΜΙΚΗ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ΔΡΑΣΗ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Περιορισμένες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βλάβες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Σημαντικές βλάβες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Οιονεί κατάρρευση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7734058"/>
                  </a:ext>
                </a:extLst>
              </a:tr>
              <a:tr h="988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Ε</a:t>
                      </a:r>
                      <a:r>
                        <a:rPr kumimoji="0" lang="el-GR" altLang="el-G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Σεισμικές Δράσεις Κανονισμού Νέων Κτιρίων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Γ1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3579422"/>
                  </a:ext>
                </a:extLst>
              </a:tr>
            </a:tbl>
          </a:graphicData>
        </a:graphic>
      </p:graphicFrame>
      <p:sp>
        <p:nvSpPr>
          <p:cNvPr id="7" name="Titel 2">
            <a:extLst>
              <a:ext uri="{FF2B5EF4-FFF2-40B4-BE49-F238E27FC236}">
                <a16:creationId xmlns:a16="http://schemas.microsoft.com/office/drawing/2014/main" xmlns="" id="{9A302FE3-A944-9602-FC11-8E0318C9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1376637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Arial"/>
              </a:rPr>
              <a:t>Για ποιο σεισμό θα γίνει ο έλεγχος</a:t>
            </a:r>
            <a:r>
              <a:rPr lang="de-DE" dirty="0">
                <a:solidFill>
                  <a:srgbClr val="FF0000"/>
                </a:solidFill>
                <a:latin typeface="Arial"/>
              </a:rPr>
              <a:t>;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4" name="Group 2">
            <a:extLst>
              <a:ext uri="{FF2B5EF4-FFF2-40B4-BE49-F238E27FC236}">
                <a16:creationId xmlns:a16="http://schemas.microsoft.com/office/drawing/2014/main" xmlns="" id="{8658E20E-741C-DE5E-C42B-948924C96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4532154"/>
              </p:ext>
            </p:extLst>
          </p:nvPr>
        </p:nvGraphicFramePr>
        <p:xfrm>
          <a:off x="263352" y="1340768"/>
          <a:ext cx="8783637" cy="4733032"/>
        </p:xfrm>
        <a:graphic>
          <a:graphicData uri="http://schemas.openxmlformats.org/drawingml/2006/table">
            <a:tbl>
              <a:tblPr/>
              <a:tblGrid>
                <a:gridCol w="1193466">
                  <a:extLst>
                    <a:ext uri="{9D8B030D-6E8A-4147-A177-3AD203B41FA5}">
                      <a16:colId xmlns:a16="http://schemas.microsoft.com/office/drawing/2014/main" xmlns="" val="3064657587"/>
                    </a:ext>
                  </a:extLst>
                </a:gridCol>
                <a:gridCol w="1193466">
                  <a:extLst>
                    <a:ext uri="{9D8B030D-6E8A-4147-A177-3AD203B41FA5}">
                      <a16:colId xmlns:a16="http://schemas.microsoft.com/office/drawing/2014/main" xmlns="" val="3654572625"/>
                    </a:ext>
                  </a:extLst>
                </a:gridCol>
                <a:gridCol w="2910960">
                  <a:extLst>
                    <a:ext uri="{9D8B030D-6E8A-4147-A177-3AD203B41FA5}">
                      <a16:colId xmlns:a16="http://schemas.microsoft.com/office/drawing/2014/main" xmlns="" val="2894889510"/>
                    </a:ext>
                  </a:extLst>
                </a:gridCol>
                <a:gridCol w="1289492">
                  <a:extLst>
                    <a:ext uri="{9D8B030D-6E8A-4147-A177-3AD203B41FA5}">
                      <a16:colId xmlns:a16="http://schemas.microsoft.com/office/drawing/2014/main" xmlns="" val="3121433686"/>
                    </a:ext>
                  </a:extLst>
                </a:gridCol>
                <a:gridCol w="1109787">
                  <a:extLst>
                    <a:ext uri="{9D8B030D-6E8A-4147-A177-3AD203B41FA5}">
                      <a16:colId xmlns:a16="http://schemas.microsoft.com/office/drawing/2014/main" xmlns="" val="2248832770"/>
                    </a:ext>
                  </a:extLst>
                </a:gridCol>
                <a:gridCol w="1086466">
                  <a:extLst>
                    <a:ext uri="{9D8B030D-6E8A-4147-A177-3AD203B41FA5}">
                      <a16:colId xmlns:a16="http://schemas.microsoft.com/office/drawing/2014/main" xmlns="" val="3915184465"/>
                    </a:ext>
                  </a:extLst>
                </a:gridCol>
              </a:tblGrid>
              <a:tr h="1141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ΣΕΙΣΜΙΚΗ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ΔΡΑΣΗ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b="0" i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l-G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b="0" i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g,ref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Περιορισμένες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βλάβες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Σημαντικές βλάβες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Οιονεί κατάρρευση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9021391"/>
                  </a:ext>
                </a:extLst>
              </a:tr>
              <a:tr h="892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&gt;Ε</a:t>
                      </a:r>
                      <a:r>
                        <a:rPr kumimoji="0" lang="el-GR" altLang="el-G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1.00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π.χ. 2%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717105"/>
                  </a:ext>
                </a:extLst>
              </a:tr>
              <a:tr h="892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Ε</a:t>
                      </a:r>
                      <a:r>
                        <a:rPr kumimoji="0" lang="el-GR" altLang="el-G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Σεισμικές Δράσεις Κανονισμού Νέων Κτιρίων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Γ1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5372713"/>
                  </a:ext>
                </a:extLst>
              </a:tr>
              <a:tr h="892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&lt;Ε</a:t>
                      </a:r>
                      <a:r>
                        <a:rPr kumimoji="0" lang="el-GR" altLang="el-G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&lt;1.00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π.χ. 20%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713125"/>
                  </a:ext>
                </a:extLst>
              </a:tr>
              <a:tr h="892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&lt;&lt;Ε</a:t>
                      </a:r>
                      <a:r>
                        <a:rPr kumimoji="0" lang="el-GR" altLang="el-G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&lt;&lt;1.00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π.χ. 50%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 2" panose="05020102010507070707" pitchFamily="18" charset="2"/>
                        </a:rPr>
                        <a:t>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834335"/>
                  </a:ext>
                </a:extLst>
              </a:tr>
            </a:tbl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xmlns="" id="{E611F60B-B785-7834-AEBD-4B16D94A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1376637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Arial"/>
              </a:rPr>
              <a:t>Για ποιο σεισμό θα γίνει ο έλεγχος</a:t>
            </a:r>
            <a:r>
              <a:rPr lang="de-DE" dirty="0">
                <a:solidFill>
                  <a:srgbClr val="FF0000"/>
                </a:solidFill>
                <a:latin typeface="Arial"/>
              </a:rPr>
              <a:t>;</a:t>
            </a:r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1629C48-FA75-59A1-B574-832497B5A5B8}"/>
              </a:ext>
            </a:extLst>
          </p:cNvPr>
          <p:cNvSpPr txBox="1"/>
          <p:nvPr/>
        </p:nvSpPr>
        <p:spPr>
          <a:xfrm>
            <a:off x="9183611" y="1687984"/>
            <a:ext cx="27052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</a:t>
            </a:r>
            <a:r>
              <a:rPr lang="de-DE" baseline="-25000" dirty="0"/>
              <a:t>g</a:t>
            </a:r>
            <a:r>
              <a:rPr lang="el-GR" dirty="0"/>
              <a:t>	η οριζόντια εδαφική επιτάχυνση της σεισμικής δράσης.</a:t>
            </a:r>
          </a:p>
          <a:p>
            <a:endParaRPr lang="el-GR" dirty="0"/>
          </a:p>
          <a:p>
            <a:r>
              <a:rPr lang="el-GR" dirty="0"/>
              <a:t>α</a:t>
            </a:r>
            <a:r>
              <a:rPr lang="el-GR" baseline="-25000" dirty="0"/>
              <a:t>g,ref</a:t>
            </a:r>
            <a:r>
              <a:rPr lang="el-GR" dirty="0"/>
              <a:t> 	η οριζόντια εδαφική επιτάχυνση αναφοράς, που ορίζεται με πιθανότητα υπέρβασης της σεισμικής δράσης 10% στα 50 χρόνια συμβατικής ζωής του έργου.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675" name="Group 35">
            <a:extLst>
              <a:ext uri="{FF2B5EF4-FFF2-40B4-BE49-F238E27FC236}">
                <a16:creationId xmlns:a16="http://schemas.microsoft.com/office/drawing/2014/main" xmlns="" id="{4D841EE3-E2BC-AE5D-C008-42779479E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1376168"/>
              </p:ext>
            </p:extLst>
          </p:nvPr>
        </p:nvGraphicFramePr>
        <p:xfrm>
          <a:off x="695400" y="1305595"/>
          <a:ext cx="10729192" cy="2676009"/>
        </p:xfrm>
        <a:graphic>
          <a:graphicData uri="http://schemas.openxmlformats.org/drawingml/2006/table">
            <a:tbl>
              <a:tblPr/>
              <a:tblGrid>
                <a:gridCol w="1116411">
                  <a:extLst>
                    <a:ext uri="{9D8B030D-6E8A-4147-A177-3AD203B41FA5}">
                      <a16:colId xmlns:a16="http://schemas.microsoft.com/office/drawing/2014/main" xmlns="" val="2495994453"/>
                    </a:ext>
                  </a:extLst>
                </a:gridCol>
                <a:gridCol w="827805">
                  <a:extLst>
                    <a:ext uri="{9D8B030D-6E8A-4147-A177-3AD203B41FA5}">
                      <a16:colId xmlns:a16="http://schemas.microsoft.com/office/drawing/2014/main" xmlns="" val="1190443841"/>
                    </a:ext>
                  </a:extLst>
                </a:gridCol>
                <a:gridCol w="4067499">
                  <a:extLst>
                    <a:ext uri="{9D8B030D-6E8A-4147-A177-3AD203B41FA5}">
                      <a16:colId xmlns:a16="http://schemas.microsoft.com/office/drawing/2014/main" xmlns="" val="3420861880"/>
                    </a:ext>
                  </a:extLst>
                </a:gridCol>
                <a:gridCol w="1799674">
                  <a:extLst>
                    <a:ext uri="{9D8B030D-6E8A-4147-A177-3AD203B41FA5}">
                      <a16:colId xmlns:a16="http://schemas.microsoft.com/office/drawing/2014/main" xmlns="" val="2165751359"/>
                    </a:ext>
                  </a:extLst>
                </a:gridCol>
                <a:gridCol w="1621659">
                  <a:extLst>
                    <a:ext uri="{9D8B030D-6E8A-4147-A177-3AD203B41FA5}">
                      <a16:colId xmlns:a16="http://schemas.microsoft.com/office/drawing/2014/main" xmlns="" val="20248665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818489787"/>
                    </a:ext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Σεισμική Δράση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600" b="0" i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l-G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600" b="0" i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g,ref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Περιορισμένες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βλάβες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Σημαντικές βλάβες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ΣΤΑΘΜΗ 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Οιονεί κατάρρευση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8356283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Ε</a:t>
                      </a:r>
                      <a:r>
                        <a:rPr kumimoji="0" lang="el-GR" alt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Σεισμικές Δράσεις Κανονισμού Νέων Κτιρίων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Γ1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0164378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Ε</a:t>
                      </a:r>
                      <a:r>
                        <a:rPr kumimoji="0" lang="el-GR" alt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(?)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Σεισμικές Δράσεις = 0,6 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του προηγούμενου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Γ2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4464710"/>
                  </a:ext>
                </a:extLst>
              </a:tr>
            </a:tbl>
          </a:graphicData>
        </a:graphic>
      </p:graphicFrame>
      <p:sp>
        <p:nvSpPr>
          <p:cNvPr id="496664" name="Rectangle 29">
            <a:extLst>
              <a:ext uri="{FF2B5EF4-FFF2-40B4-BE49-F238E27FC236}">
                <a16:creationId xmlns:a16="http://schemas.microsoft.com/office/drawing/2014/main" xmlns="" id="{B6E8D8F5-3780-4B9C-ACCB-88516B8D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261" y="4239122"/>
            <a:ext cx="506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b="1" dirty="0">
                <a:latin typeface="Arial" panose="020B0604020202020204" pitchFamily="34" charset="0"/>
              </a:rPr>
              <a:t>Υπάρχουν Ισοδύναμοι Στόχοι</a:t>
            </a:r>
            <a:r>
              <a:rPr lang="en-US" altLang="el-GR" sz="2000" b="1" dirty="0">
                <a:latin typeface="Arial" panose="020B0604020202020204" pitchFamily="34" charset="0"/>
              </a:rPr>
              <a:t>; </a:t>
            </a:r>
            <a:endParaRPr lang="el-GR" altLang="el-GR" sz="2000" b="1" dirty="0">
              <a:latin typeface="Arial" panose="020B0604020202020204" pitchFamily="34" charset="0"/>
            </a:endParaRPr>
          </a:p>
        </p:txBody>
      </p:sp>
      <p:sp>
        <p:nvSpPr>
          <p:cNvPr id="496666" name="Rectangle 32">
            <a:extLst>
              <a:ext uri="{FF2B5EF4-FFF2-40B4-BE49-F238E27FC236}">
                <a16:creationId xmlns:a16="http://schemas.microsoft.com/office/drawing/2014/main" xmlns="" id="{48592D78-DCD2-544A-828C-E1DB3866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60" y="742950"/>
            <a:ext cx="565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1600" dirty="0">
                <a:latin typeface="Arial" panose="020B0604020202020204" pitchFamily="34" charset="0"/>
              </a:rPr>
              <a:t>Ζεύγος στάθμης επιτελεστικότητας και σεισμού σχεδιασμού</a:t>
            </a:r>
          </a:p>
        </p:txBody>
      </p:sp>
      <p:sp>
        <p:nvSpPr>
          <p:cNvPr id="496667" name="Line 28">
            <a:extLst>
              <a:ext uri="{FF2B5EF4-FFF2-40B4-BE49-F238E27FC236}">
                <a16:creationId xmlns:a16="http://schemas.microsoft.com/office/drawing/2014/main" xmlns="" id="{C7D6AC75-E076-6BF0-2B34-EBFA1E7D22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36867" y="2909744"/>
            <a:ext cx="1220788" cy="64034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6668" name="Line 29">
            <a:extLst>
              <a:ext uri="{FF2B5EF4-FFF2-40B4-BE49-F238E27FC236}">
                <a16:creationId xmlns:a16="http://schemas.microsoft.com/office/drawing/2014/main" xmlns="" id="{B758915E-F51F-23AF-FC59-3751CFA65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7566" y="2893682"/>
            <a:ext cx="1065120" cy="64034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6669" name="Rectangle 29">
            <a:extLst>
              <a:ext uri="{FF2B5EF4-FFF2-40B4-BE49-F238E27FC236}">
                <a16:creationId xmlns:a16="http://schemas.microsoft.com/office/drawing/2014/main" xmlns="" id="{98B87C3B-F8DF-EBF8-EBAF-F0D9D3BD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92" y="4669334"/>
            <a:ext cx="6553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dirty="0">
                <a:latin typeface="Arial" panose="020B0604020202020204" pitchFamily="34" charset="0"/>
              </a:rPr>
              <a:t>Ελάχιστοι ανεκτοί στόχοι: </a:t>
            </a:r>
            <a:r>
              <a:rPr lang="en-US" altLang="el-GR" sz="2000" dirty="0">
                <a:latin typeface="Arial" panose="020B0604020202020204" pitchFamily="34" charset="0"/>
              </a:rPr>
              <a:t> </a:t>
            </a:r>
            <a:r>
              <a:rPr lang="el-GR" altLang="el-GR" sz="2000" dirty="0">
                <a:latin typeface="Arial" panose="020B0604020202020204" pitchFamily="34" charset="0"/>
              </a:rPr>
              <a:t>Κατ. Σπουδ.Ι </a:t>
            </a:r>
            <a:r>
              <a:rPr lang="el-GR" altLang="el-GR" sz="2000" dirty="0">
                <a:latin typeface="Arial" panose="020B0604020202020204" pitchFamily="34" charset="0"/>
                <a:sym typeface="Wingdings 3" panose="05040102010807070707" pitchFamily="18" charset="2"/>
              </a:rPr>
              <a:t>Γ2</a:t>
            </a:r>
          </a:p>
        </p:txBody>
      </p:sp>
      <p:sp>
        <p:nvSpPr>
          <p:cNvPr id="496670" name="Rectangle 29">
            <a:extLst>
              <a:ext uri="{FF2B5EF4-FFF2-40B4-BE49-F238E27FC236}">
                <a16:creationId xmlns:a16="http://schemas.microsoft.com/office/drawing/2014/main" xmlns="" id="{967386B9-9F20-9395-67A8-8D8B873E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281" y="5099546"/>
            <a:ext cx="24479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>
                <a:latin typeface="Arial" panose="020B0604020202020204" pitchFamily="34" charset="0"/>
              </a:rPr>
              <a:t>Κατ. Σπουδ.ΙΙ </a:t>
            </a:r>
            <a:r>
              <a:rPr lang="el-GR" altLang="el-GR" sz="2000">
                <a:latin typeface="Arial" panose="020B0604020202020204" pitchFamily="34" charset="0"/>
                <a:sym typeface="Wingdings 3" panose="05040102010807070707" pitchFamily="18" charset="2"/>
              </a:rPr>
              <a:t>Γ1</a:t>
            </a:r>
          </a:p>
        </p:txBody>
      </p:sp>
      <p:sp>
        <p:nvSpPr>
          <p:cNvPr id="496671" name="Rectangle 29">
            <a:extLst>
              <a:ext uri="{FF2B5EF4-FFF2-40B4-BE49-F238E27FC236}">
                <a16:creationId xmlns:a16="http://schemas.microsoft.com/office/drawing/2014/main" xmlns="" id="{09E9F127-19C7-0CA4-9DD7-ED23EB1E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518" y="5496421"/>
            <a:ext cx="24479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>
                <a:latin typeface="Arial" panose="020B0604020202020204" pitchFamily="34" charset="0"/>
              </a:rPr>
              <a:t>Κατ. Σπουδ.ΙΙΙ </a:t>
            </a:r>
            <a:r>
              <a:rPr lang="el-GR" altLang="el-GR" sz="2000">
                <a:latin typeface="Arial" panose="020B0604020202020204" pitchFamily="34" charset="0"/>
                <a:sym typeface="Wingdings 3" panose="05040102010807070707" pitchFamily="18" charset="2"/>
              </a:rPr>
              <a:t>Β1</a:t>
            </a:r>
          </a:p>
        </p:txBody>
      </p:sp>
      <p:sp>
        <p:nvSpPr>
          <p:cNvPr id="496672" name="Rectangle 29">
            <a:extLst>
              <a:ext uri="{FF2B5EF4-FFF2-40B4-BE49-F238E27FC236}">
                <a16:creationId xmlns:a16="http://schemas.microsoft.com/office/drawing/2014/main" xmlns="" id="{5BFD7A76-79C8-E705-C634-938C6300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467" y="5904409"/>
            <a:ext cx="30241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>
                <a:latin typeface="Arial" panose="020B0604020202020204" pitchFamily="34" charset="0"/>
              </a:rPr>
              <a:t>Κατ. Σπουδ.ΙV </a:t>
            </a:r>
            <a:r>
              <a:rPr lang="el-GR" altLang="el-GR" sz="2000">
                <a:latin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altLang="el-GR" sz="2000">
                <a:latin typeface="Arial" panose="020B0604020202020204" pitchFamily="34" charset="0"/>
                <a:sym typeface="Wingdings 3" panose="05040102010807070707" pitchFamily="18" charset="2"/>
              </a:rPr>
              <a:t>B1 </a:t>
            </a:r>
            <a:r>
              <a:rPr lang="el-GR" altLang="el-GR" sz="2000">
                <a:latin typeface="Arial" panose="020B0604020202020204" pitchFamily="34" charset="0"/>
                <a:sym typeface="Wingdings 3" panose="05040102010807070707" pitchFamily="18" charset="2"/>
              </a:rPr>
              <a:t>+ Α2 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xmlns="" id="{FAF133A6-2E35-F5C1-04DB-3036E195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1376637" cy="648072"/>
          </a:xfrm>
        </p:spPr>
        <p:txBody>
          <a:bodyPr/>
          <a:lstStyle/>
          <a:p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Poppins Light" panose="00000400000000000000" pitchFamily="2" charset="0"/>
              </a:rPr>
              <a:t>Στόχοι Επιτελεστικότητας κατά ΚΑΝΕΠΕ 2017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8278A653-16D8-1F78-79F2-FCD3B850F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5848169"/>
              </p:ext>
            </p:extLst>
          </p:nvPr>
        </p:nvGraphicFramePr>
        <p:xfrm>
          <a:off x="2279576" y="1412776"/>
          <a:ext cx="7377036" cy="4660482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321816203"/>
                    </a:ext>
                  </a:extLst>
                </a:gridCol>
                <a:gridCol w="2043694">
                  <a:extLst>
                    <a:ext uri="{9D8B030D-6E8A-4147-A177-3AD203B41FA5}">
                      <a16:colId xmlns:a16="http://schemas.microsoft.com/office/drawing/2014/main" xmlns="" val="3599224850"/>
                    </a:ext>
                  </a:extLst>
                </a:gridCol>
                <a:gridCol w="1539565">
                  <a:extLst>
                    <a:ext uri="{9D8B030D-6E8A-4147-A177-3AD203B41FA5}">
                      <a16:colId xmlns:a16="http://schemas.microsoft.com/office/drawing/2014/main" xmlns="" val="3572282765"/>
                    </a:ext>
                  </a:extLst>
                </a:gridCol>
                <a:gridCol w="1331364">
                  <a:extLst>
                    <a:ext uri="{9D8B030D-6E8A-4147-A177-3AD203B41FA5}">
                      <a16:colId xmlns:a16="http://schemas.microsoft.com/office/drawing/2014/main" xmlns="" val="4100164030"/>
                    </a:ext>
                  </a:extLst>
                </a:gridCol>
                <a:gridCol w="1382293">
                  <a:extLst>
                    <a:ext uri="{9D8B030D-6E8A-4147-A177-3AD203B41FA5}">
                      <a16:colId xmlns:a16="http://schemas.microsoft.com/office/drawing/2014/main" xmlns="" val="3863575851"/>
                    </a:ext>
                  </a:extLst>
                </a:gridCol>
              </a:tblGrid>
              <a:tr h="472262">
                <a:tc rowSpan="2"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</a:rPr>
                        <a:t>Σεισμική Δράση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138900" marR="138900" marT="69450" marB="69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000" b="0" i="0" u="none" strike="noStrike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000" b="0" i="0" u="none" strike="noStrike" baseline="-25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g,ref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138900" marR="138900" marT="69450" marB="69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Στάθμη Επιτελεστικότητας Φέροντος Οργανισμού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138900" marR="138900" marT="69450" marB="69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7750303"/>
                  </a:ext>
                </a:extLst>
              </a:tr>
              <a:tr h="903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Περιορισμένες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Βλάβες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Σημαντικές 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Βλάβες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  <a:p>
                      <a:pPr marR="0"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Οιονεί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  <a:p>
                      <a:pPr marR="0"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Κατάρρευση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3432121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237590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Α1</a:t>
                      </a:r>
                      <a:r>
                        <a:rPr lang="el-GR" sz="1600" b="0" i="0" u="none" strike="noStrike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Β1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Γ1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2955867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1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Α1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Β1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Γ1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417599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Α2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Β2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Γ2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319294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Α2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Β2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1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Γ2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086882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Α3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Β3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Γ3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18822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Α3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Β3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Γ3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6415205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Α4</a:t>
                      </a:r>
                      <a:r>
                        <a:rPr lang="el-GR" sz="1600" b="0" i="0" u="none" strike="noStrike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Β4</a:t>
                      </a:r>
                      <a:r>
                        <a:rPr lang="el-GR" sz="1600" b="0" i="0" u="none" strike="noStrike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Γ4</a:t>
                      </a:r>
                      <a:r>
                        <a:rPr lang="el-GR" sz="1600" b="0" i="0" u="none" strike="noStrike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392775"/>
                  </a:ext>
                </a:extLst>
              </a:tr>
              <a:tr h="347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&lt;0.25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24915" algn="l"/>
                        </a:tabLs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Α4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208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Β4</a:t>
                      </a:r>
                      <a:endParaRPr lang="el-GR" sz="2400" b="0" i="0" u="none" strike="noStrike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912" algn="l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Γ4</a:t>
                      </a:r>
                      <a:endParaRPr lang="el-GR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7008" marR="27008" marT="1446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1302339"/>
                  </a:ext>
                </a:extLst>
              </a:tr>
            </a:tbl>
          </a:graphicData>
        </a:graphic>
      </p:graphicFrame>
      <p:sp>
        <p:nvSpPr>
          <p:cNvPr id="6" name="Titel 2">
            <a:extLst>
              <a:ext uri="{FF2B5EF4-FFF2-40B4-BE49-F238E27FC236}">
                <a16:creationId xmlns:a16="http://schemas.microsoft.com/office/drawing/2014/main" xmlns="" id="{6498F551-D8D8-7B72-DF11-29ECBAD9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1" y="293068"/>
            <a:ext cx="11376637" cy="648072"/>
          </a:xfrm>
        </p:spPr>
        <p:txBody>
          <a:bodyPr/>
          <a:lstStyle/>
          <a:p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Poppins Light" panose="00000400000000000000" pitchFamily="2" charset="0"/>
              </a:rPr>
              <a:t>Στόχοι Επιτελεστικότητας κατά ΚΑΝΕΠΕ 20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Poppins Light" panose="00000400000000000000" pitchFamily="2" charset="0"/>
              </a:rPr>
              <a:t>22 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Poppins Light" panose="00000400000000000000" pitchFamily="2" charset="0"/>
              </a:rPr>
              <a:t>και ΚΑΔΕΤ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395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B3CED3FF-735B-02A6-B8DB-58FEEA97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2263067"/>
              </p:ext>
            </p:extLst>
          </p:nvPr>
        </p:nvGraphicFramePr>
        <p:xfrm>
          <a:off x="263352" y="1631073"/>
          <a:ext cx="5472608" cy="4186913"/>
        </p:xfrm>
        <a:graphic>
          <a:graphicData uri="http://schemas.openxmlformats.org/drawingml/2006/table">
            <a:tbl>
              <a:tblPr/>
              <a:tblGrid>
                <a:gridCol w="1450288">
                  <a:extLst>
                    <a:ext uri="{9D8B030D-6E8A-4147-A177-3AD203B41FA5}">
                      <a16:colId xmlns:a16="http://schemas.microsoft.com/office/drawing/2014/main" xmlns="" val="2627376489"/>
                    </a:ext>
                  </a:extLst>
                </a:gridCol>
                <a:gridCol w="3014208">
                  <a:extLst>
                    <a:ext uri="{9D8B030D-6E8A-4147-A177-3AD203B41FA5}">
                      <a16:colId xmlns:a16="http://schemas.microsoft.com/office/drawing/2014/main" xmlns="" val="3273244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82256213"/>
                    </a:ext>
                  </a:extLst>
                </a:gridCol>
              </a:tblGrid>
              <a:tr h="953697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Περίοδος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Επαναφοράς (έτη)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b="0" i="0" u="none" strike="noStrike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b="0" i="0" u="none" strike="noStrike" baseline="-25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g,ref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673323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967157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1.34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959925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455126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178950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0.60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00952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i="0" u="none" strike="noStrike" dirty="0">
                          <a:effectLst/>
                          <a:latin typeface="+mn-lt"/>
                        </a:rPr>
                        <a:t>0.47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1999674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875334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8173855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&gt;90%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&lt;0.2</a:t>
                      </a:r>
                      <a:r>
                        <a:rPr lang="en-GB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25991"/>
                  </a:ext>
                </a:extLst>
              </a:tr>
            </a:tbl>
          </a:graphicData>
        </a:graphic>
      </p:graphicFrame>
      <p:sp>
        <p:nvSpPr>
          <p:cNvPr id="7" name="Titel 2">
            <a:extLst>
              <a:ext uri="{FF2B5EF4-FFF2-40B4-BE49-F238E27FC236}">
                <a16:creationId xmlns:a16="http://schemas.microsoft.com/office/drawing/2014/main" xmlns="" id="{C466E79B-7385-6CD4-C0D4-C4D6E9A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1" y="293068"/>
            <a:ext cx="11376637" cy="648072"/>
          </a:xfrm>
        </p:spPr>
        <p:txBody>
          <a:bodyPr/>
          <a:lstStyle/>
          <a:p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Poppins Light" panose="00000400000000000000" pitchFamily="2" charset="0"/>
              </a:rPr>
              <a:t>Σχέσεις Περιόδου Επαναφοράς Σεισμού με Πιθανότητα Υπέρβασης και Εδαφική Επιτάχυνση</a:t>
            </a:r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5DC50888-A0DA-96CC-EB24-C0BE35630F40}"/>
              </a:ext>
            </a:extLst>
          </p:cNvPr>
          <p:cNvSpPr txBox="1"/>
          <p:nvPr/>
        </p:nvSpPr>
        <p:spPr>
          <a:xfrm>
            <a:off x="5262713" y="684965"/>
            <a:ext cx="6521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Παπαιωάννου κ.α. (2008)</a:t>
            </a:r>
            <a:r>
              <a:rPr lang="en-GB" sz="2000" b="1" dirty="0"/>
              <a:t>, </a:t>
            </a:r>
            <a:r>
              <a:rPr lang="de-DE" sz="2000" b="1" dirty="0" err="1"/>
              <a:t>Papazachos</a:t>
            </a:r>
            <a:r>
              <a:rPr lang="de-DE" sz="2000" b="1" dirty="0"/>
              <a:t> et al., (1993) </a:t>
            </a:r>
            <a:endParaRPr lang="en-GB" sz="2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732D8B9-15A5-F110-8EBE-7EA85072A1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603" y="2567806"/>
            <a:ext cx="5753100" cy="128467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00B2DB8B-836B-2E3C-216A-7ABF7472A97C}"/>
              </a:ext>
            </a:extLst>
          </p:cNvPr>
          <p:cNvSpPr txBox="1"/>
          <p:nvPr/>
        </p:nvSpPr>
        <p:spPr>
          <a:xfrm>
            <a:off x="5965380" y="498699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 t = </a:t>
            </a:r>
            <a:r>
              <a:rPr lang="el-GR" dirty="0"/>
              <a:t>διάρκεια ζωής ενός έργου</a:t>
            </a:r>
            <a:endParaRPr lang="de-DE" dirty="0"/>
          </a:p>
          <a:p>
            <a:r>
              <a:rPr lang="el-GR" dirty="0"/>
              <a:t>P</a:t>
            </a:r>
            <a:r>
              <a:rPr lang="el-GR" baseline="-25000" dirty="0"/>
              <a:t>t</a:t>
            </a:r>
            <a:r>
              <a:rPr lang="el-GR" dirty="0"/>
              <a:t> </a:t>
            </a:r>
            <a:r>
              <a:rPr lang="de-DE" dirty="0"/>
              <a:t>=</a:t>
            </a:r>
            <a:r>
              <a:rPr lang="el-GR" dirty="0"/>
              <a:t> πιθανότητα υπέρβασης</a:t>
            </a:r>
          </a:p>
          <a:p>
            <a:r>
              <a:rPr lang="el-GR" dirty="0"/>
              <a:t>Τ</a:t>
            </a:r>
            <a:r>
              <a:rPr lang="el-GR" baseline="-25000" dirty="0"/>
              <a:t>m</a:t>
            </a:r>
            <a:r>
              <a:rPr lang="de-DE" baseline="-25000" dirty="0"/>
              <a:t> </a:t>
            </a:r>
            <a:r>
              <a:rPr lang="de-DE" dirty="0"/>
              <a:t>= </a:t>
            </a:r>
            <a:r>
              <a:rPr lang="el-GR" dirty="0"/>
              <a:t>μέση περίοδος επαναφοράς</a:t>
            </a:r>
            <a:endParaRPr lang="en-GB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62DDE239-85FE-8CEB-4398-832FFC487D41}"/>
              </a:ext>
            </a:extLst>
          </p:cNvPr>
          <p:cNvSpPr txBox="1"/>
          <p:nvPr/>
        </p:nvSpPr>
        <p:spPr>
          <a:xfrm>
            <a:off x="263352" y="5850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Οι τιμές του πίνακα είναι για Σεισμική </a:t>
            </a:r>
            <a:r>
              <a:rPr lang="el-G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sz="1800" b="0" i="0" u="none" strike="noStrik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ώνη ΙΙ.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E166F6-C4DF-B0AC-B7FE-A61C41C8FD8F}"/>
                  </a:ext>
                </a:extLst>
              </p:cNvPr>
              <p:cNvSpPr txBox="1"/>
              <p:nvPr/>
            </p:nvSpPr>
            <p:spPr>
              <a:xfrm>
                <a:off x="6075648" y="1761367"/>
                <a:ext cx="3862019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func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+mj-lt"/>
                </a:endParaRP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E166F6-C4DF-B0AC-B7FE-A61C41C8F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48" y="1761367"/>
                <a:ext cx="3862019" cy="404341"/>
              </a:xfrm>
              <a:prstGeom prst="rect">
                <a:avLst/>
              </a:prstGeom>
              <a:blipFill>
                <a:blip r:embed="rId3" cstate="print"/>
                <a:stretch>
                  <a:fillRect l="-2212" r="-158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CB218D7-712D-3782-618A-B86651FA0BF2}"/>
                  </a:ext>
                </a:extLst>
              </p:cNvPr>
              <p:cNvSpPr txBox="1"/>
              <p:nvPr/>
            </p:nvSpPr>
            <p:spPr>
              <a:xfrm>
                <a:off x="6075648" y="3986464"/>
                <a:ext cx="2422458" cy="729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func>
                            <m:func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B218D7-712D-3782-618A-B86651FA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48" y="3986464"/>
                <a:ext cx="2422458" cy="72936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265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B3CED3FF-735B-02A6-B8DB-58FEEA97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29151"/>
              </p:ext>
            </p:extLst>
          </p:nvPr>
        </p:nvGraphicFramePr>
        <p:xfrm>
          <a:off x="2567608" y="1700808"/>
          <a:ext cx="6624736" cy="4186913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1006176533"/>
                    </a:ext>
                  </a:extLst>
                </a:gridCol>
                <a:gridCol w="1450288">
                  <a:extLst>
                    <a:ext uri="{9D8B030D-6E8A-4147-A177-3AD203B41FA5}">
                      <a16:colId xmlns:a16="http://schemas.microsoft.com/office/drawing/2014/main" xmlns="" val="2627376489"/>
                    </a:ext>
                  </a:extLst>
                </a:gridCol>
                <a:gridCol w="3014208">
                  <a:extLst>
                    <a:ext uri="{9D8B030D-6E8A-4147-A177-3AD203B41FA5}">
                      <a16:colId xmlns:a16="http://schemas.microsoft.com/office/drawing/2014/main" xmlns="" val="3273244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82256213"/>
                    </a:ext>
                  </a:extLst>
                </a:gridCol>
              </a:tblGrid>
              <a:tr h="953697"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600" b="0" i="0" u="none" strike="noStrike" dirty="0">
                          <a:effectLst/>
                          <a:latin typeface="+mj-lt"/>
                        </a:rPr>
                        <a:t>Σεισμική Δράση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138900" marR="138900" marT="69450" marB="69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Περίοδος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Επαναφοράς (έτη)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400" b="0" i="0" u="none" strike="noStrike" baseline="-25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400" b="0" i="0" u="none" strike="noStrike" baseline="-25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g,ref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673323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967157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959925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455126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178950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00952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1999674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875334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l-GR" sz="2800" b="0" i="0" u="none" strike="noStrike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8173855"/>
                  </a:ext>
                </a:extLst>
              </a:tr>
              <a:tr h="3420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&lt;20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&gt;90%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&lt;0.25</a:t>
                      </a:r>
                      <a:endParaRPr lang="el-G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20321" marR="20321" marT="1088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25991"/>
                  </a:ext>
                </a:extLst>
              </a:tr>
            </a:tbl>
          </a:graphicData>
        </a:graphic>
      </p:graphicFrame>
      <p:sp>
        <p:nvSpPr>
          <p:cNvPr id="7" name="Titel 2">
            <a:extLst>
              <a:ext uri="{FF2B5EF4-FFF2-40B4-BE49-F238E27FC236}">
                <a16:creationId xmlns:a16="http://schemas.microsoft.com/office/drawing/2014/main" xmlns="" id="{C466E79B-7385-6CD4-C0D4-C4D6E9A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1" y="293068"/>
            <a:ext cx="11376637" cy="648072"/>
          </a:xfrm>
        </p:spPr>
        <p:txBody>
          <a:bodyPr/>
          <a:lstStyle/>
          <a:p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Poppins Light" panose="00000400000000000000" pitchFamily="2" charset="0"/>
              </a:rPr>
              <a:t>Περίοδος Επαναφοράς Σεισμού – Πιθανότητα Υπέρβασης - Εδαφική Επιτάχυνση κατά ΚΑΝΕΠΕ 2022 και ΚΑΔΕΤ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0199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430DF34F-723E-4B4E-7DC0-BB3AAB47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260648"/>
            <a:ext cx="10800573" cy="64807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+mj-lt"/>
              </a:rPr>
              <a:t>Σεισμικές κλάσεις κτιρίων κατά ΚΑΝΕΠΕ 2022 και ΚΑΔΕΤ</a:t>
            </a: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xmlns="" id="{F1491B57-0205-8463-3ED3-4A46C85F8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235580"/>
              </p:ext>
            </p:extLst>
          </p:nvPr>
        </p:nvGraphicFramePr>
        <p:xfrm>
          <a:off x="388166" y="1265670"/>
          <a:ext cx="11377266" cy="423694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377820262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925913080"/>
                    </a:ext>
                  </a:extLst>
                </a:gridCol>
                <a:gridCol w="2284617">
                  <a:extLst>
                    <a:ext uri="{9D8B030D-6E8A-4147-A177-3AD203B41FA5}">
                      <a16:colId xmlns:a16="http://schemas.microsoft.com/office/drawing/2014/main" xmlns="" val="2114090128"/>
                    </a:ext>
                  </a:extLst>
                </a:gridCol>
                <a:gridCol w="1288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8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9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Σεισμική Δράση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Περίοδος επαναφοράς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(έτη)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  <a:endParaRPr kumimoji="0" lang="en-GB" altLang="el-G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α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g</a:t>
                      </a:r>
                      <a:r>
                        <a:rPr lang="el-G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 /α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g</a:t>
                      </a:r>
                      <a:r>
                        <a:rPr lang="el-GR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,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ref</a:t>
                      </a:r>
                      <a:endParaRPr lang="de-DE" sz="1400" dirty="0">
                        <a:effectLst/>
                        <a:latin typeface="+mj-lt"/>
                        <a:ea typeface="Times New Roman" panose="02020603050405020304" pitchFamily="18" charset="0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Περιορισμένες Βλάβες</a:t>
                      </a: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 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(IO)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Σημαντικές Βλάβες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(LS)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Οιονεί Κατάρρευση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(CP)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2475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1.80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1.30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1.00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225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221714"/>
                  </a:ext>
                </a:extLst>
              </a:tr>
              <a:tr h="3180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135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0.60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13576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0.45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20897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0.35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9095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0.25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92488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&lt;20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&gt;</a:t>
                      </a: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&lt;0.25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636748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0E8463ED-2027-48CA-E9E7-BC434D94C814}"/>
              </a:ext>
            </a:extLst>
          </p:cNvPr>
          <p:cNvSpPr/>
          <p:nvPr/>
        </p:nvSpPr>
        <p:spPr>
          <a:xfrm>
            <a:off x="8891264" y="4391279"/>
            <a:ext cx="576064" cy="412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7B62A07-8EA9-45B9-524D-FBF5491E004B}"/>
              </a:ext>
            </a:extLst>
          </p:cNvPr>
          <p:cNvSpPr/>
          <p:nvPr/>
        </p:nvSpPr>
        <p:spPr>
          <a:xfrm>
            <a:off x="8891264" y="4001521"/>
            <a:ext cx="576064" cy="412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E1634013-0ACE-A37E-CF1F-9D37BF0F2B8A}"/>
              </a:ext>
            </a:extLst>
          </p:cNvPr>
          <p:cNvSpPr/>
          <p:nvPr/>
        </p:nvSpPr>
        <p:spPr>
          <a:xfrm>
            <a:off x="8891264" y="3284984"/>
            <a:ext cx="576064" cy="412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2EC32D0-35B5-8310-2D90-7D2C32050748}"/>
              </a:ext>
            </a:extLst>
          </p:cNvPr>
          <p:cNvSpPr txBox="1"/>
          <p:nvPr/>
        </p:nvSpPr>
        <p:spPr>
          <a:xfrm>
            <a:off x="432655" y="5661248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α</a:t>
            </a:r>
            <a:r>
              <a:rPr lang="en-US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/α</a:t>
            </a:r>
            <a:r>
              <a:rPr lang="en-US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,</a:t>
            </a:r>
            <a:r>
              <a:rPr lang="en-US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ref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: δείκτης βαθμού επάρκειας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699B5E2C-A72F-2F18-287A-EEF109EA5466}"/>
              </a:ext>
            </a:extLst>
          </p:cNvPr>
          <p:cNvSpPr txBox="1"/>
          <p:nvPr/>
        </p:nvSpPr>
        <p:spPr>
          <a:xfrm>
            <a:off x="5843264" y="5649971"/>
            <a:ext cx="6096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α</a:t>
            </a:r>
            <a:r>
              <a:rPr lang="en-US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,</a:t>
            </a:r>
            <a:r>
              <a:rPr lang="en-US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ref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</a:t>
            </a:r>
            <a:r>
              <a:rPr lang="de-DE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= 0,16</a:t>
            </a:r>
            <a:r>
              <a:rPr lang="de-DE" dirty="0"/>
              <a:t>g</a:t>
            </a:r>
            <a:r>
              <a:rPr lang="de-DE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</a:t>
            </a:r>
            <a:r>
              <a:rPr lang="el-GR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ή 0,24</a:t>
            </a:r>
            <a:r>
              <a:rPr lang="de-DE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ή 0,36</a:t>
            </a:r>
            <a:r>
              <a:rPr lang="de-DE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endParaRPr lang="el-GR" dirty="0">
              <a:latin typeface="+mj-lt"/>
              <a:ea typeface="Times New Roman" panose="02020603050405020304" pitchFamily="18" charset="0"/>
              <a:cs typeface="Poppins Light" panose="00000400000000000000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  α</a:t>
            </a:r>
            <a:r>
              <a:rPr lang="en-US" sz="1800" baseline="-250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g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 </a:t>
            </a:r>
            <a:r>
              <a:rPr lang="el-GR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: </a:t>
            </a:r>
            <a:r>
              <a:rPr lang="en-GB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max </a:t>
            </a:r>
            <a:r>
              <a:rPr lang="el-GR" dirty="0">
                <a:latin typeface="+mj-lt"/>
                <a:ea typeface="Times New Roman" panose="02020603050405020304" pitchFamily="18" charset="0"/>
                <a:cs typeface="Poppins Light" panose="00000400000000000000" pitchFamily="2" charset="0"/>
              </a:rPr>
              <a:t>επιτάχυνση εδάφους επάρκειας κτιρίου</a:t>
            </a:r>
            <a:endParaRPr lang="de-DE" sz="1800" dirty="0">
              <a:effectLst/>
              <a:latin typeface="+mj-lt"/>
              <a:ea typeface="Times New Roman" panose="02020603050405020304" pitchFamily="18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42253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1216</Words>
  <Application>Microsoft Office PowerPoint</Application>
  <PresentationFormat>Custom</PresentationFormat>
  <Paragraphs>422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Präsentationsvorlage_BWL9</vt:lpstr>
      <vt:lpstr>Slide 1</vt:lpstr>
      <vt:lpstr>Slide 2</vt:lpstr>
      <vt:lpstr>Για ποιο σεισμό θα γίνει ο έλεγχος;</vt:lpstr>
      <vt:lpstr>Για ποιο σεισμό θα γίνει ο έλεγχος;</vt:lpstr>
      <vt:lpstr>Στόχοι Επιτελεστικότητας κατά ΚΑΝΕΠΕ 2017</vt:lpstr>
      <vt:lpstr>Στόχοι Επιτελεστικότητας κατά ΚΑΝΕΠΕ 2022 και ΚΑΔΕΤ</vt:lpstr>
      <vt:lpstr>Σχέσεις Περιόδου Επαναφοράς Σεισμού με Πιθανότητα Υπέρβασης και Εδαφική Επιτάχυνση</vt:lpstr>
      <vt:lpstr>Περίοδος Επαναφοράς Σεισμού – Πιθανότητα Υπέρβασης - Εδαφική Επιτάχυνση κατά ΚΑΝΕΠΕ 2022 και ΚΑΔΕΤ</vt:lpstr>
      <vt:lpstr>Σεισμικές κλάσεις κτιρίων κατά ΚΑΝΕΠΕ 2022 και ΚΑΔΕΤ</vt:lpstr>
      <vt:lpstr>Σεισμικές κατηγορίες κτιρίων</vt:lpstr>
      <vt:lpstr>Ενδεικτική κατάταξη κτιρίων σε σεισμικές κλάσεις  &amp; σεισμικές κατηγορίες</vt:lpstr>
      <vt:lpstr>Ενδεικτική κατάταξη κτιρίων σε σεισμικές κλάσεις  &amp; σεισμικές κατηγορίες</vt:lpstr>
      <vt:lpstr>Ενδεικτική κατάταξη κτιρίων σε σεισμικές κλάσεις  &amp; σεισμικές κατηγορίες</vt:lpstr>
      <vt:lpstr>Ενδεικτική κατάταξη κτιρίων σε σεισμικές κλάσεις  &amp; σεισμικές κατηγορίες</vt:lpstr>
      <vt:lpstr>Συμπεράσματα</vt:lpstr>
      <vt:lpstr>Περισσότερα…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Dr-Folien</dc:title>
  <dc:creator>Hagen Berthold</dc:creator>
  <cp:lastModifiedBy>DRITSOS</cp:lastModifiedBy>
  <cp:revision>1498</cp:revision>
  <cp:lastPrinted>2022-10-11T21:16:29Z</cp:lastPrinted>
  <dcterms:created xsi:type="dcterms:W3CDTF">2009-12-23T09:42:49Z</dcterms:created>
  <dcterms:modified xsi:type="dcterms:W3CDTF">2022-10-12T10:16:35Z</dcterms:modified>
</cp:coreProperties>
</file>