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2.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726" r:id="rId3"/>
  </p:sldMasterIdLst>
  <p:notesMasterIdLst>
    <p:notesMasterId r:id="rId64"/>
  </p:notesMasterIdLst>
  <p:sldIdLst>
    <p:sldId id="256" r:id="rId4"/>
    <p:sldId id="983" r:id="rId5"/>
    <p:sldId id="984" r:id="rId6"/>
    <p:sldId id="985" r:id="rId7"/>
    <p:sldId id="977" r:id="rId8"/>
    <p:sldId id="978" r:id="rId9"/>
    <p:sldId id="996" r:id="rId10"/>
    <p:sldId id="1000" r:id="rId11"/>
    <p:sldId id="269" r:id="rId12"/>
    <p:sldId id="320" r:id="rId13"/>
    <p:sldId id="333" r:id="rId14"/>
    <p:sldId id="321" r:id="rId15"/>
    <p:sldId id="317" r:id="rId16"/>
    <p:sldId id="322" r:id="rId17"/>
    <p:sldId id="323" r:id="rId18"/>
    <p:sldId id="987" r:id="rId19"/>
    <p:sldId id="986" r:id="rId20"/>
    <p:sldId id="999" r:id="rId21"/>
    <p:sldId id="995" r:id="rId22"/>
    <p:sldId id="988" r:id="rId23"/>
    <p:sldId id="997" r:id="rId24"/>
    <p:sldId id="315" r:id="rId25"/>
    <p:sldId id="316" r:id="rId26"/>
    <p:sldId id="318" r:id="rId27"/>
    <p:sldId id="319" r:id="rId28"/>
    <p:sldId id="971" r:id="rId29"/>
    <p:sldId id="332" r:id="rId30"/>
    <p:sldId id="331" r:id="rId31"/>
    <p:sldId id="972" r:id="rId32"/>
    <p:sldId id="970" r:id="rId33"/>
    <p:sldId id="258" r:id="rId34"/>
    <p:sldId id="334" r:id="rId35"/>
    <p:sldId id="259" r:id="rId36"/>
    <p:sldId id="295" r:id="rId37"/>
    <p:sldId id="337" r:id="rId38"/>
    <p:sldId id="338" r:id="rId39"/>
    <p:sldId id="345" r:id="rId40"/>
    <p:sldId id="301" r:id="rId41"/>
    <p:sldId id="313" r:id="rId42"/>
    <p:sldId id="989" r:id="rId43"/>
    <p:sldId id="1001" r:id="rId44"/>
    <p:sldId id="990" r:id="rId45"/>
    <p:sldId id="1004" r:id="rId46"/>
    <p:sldId id="991" r:id="rId47"/>
    <p:sldId id="992" r:id="rId48"/>
    <p:sldId id="993" r:id="rId49"/>
    <p:sldId id="994" r:id="rId50"/>
    <p:sldId id="976" r:id="rId51"/>
    <p:sldId id="979" r:id="rId52"/>
    <p:sldId id="982" r:id="rId53"/>
    <p:sldId id="261" r:id="rId54"/>
    <p:sldId id="980" r:id="rId55"/>
    <p:sldId id="263" r:id="rId56"/>
    <p:sldId id="981" r:id="rId57"/>
    <p:sldId id="549" r:id="rId58"/>
    <p:sldId id="555" r:id="rId59"/>
    <p:sldId id="431" r:id="rId60"/>
    <p:sldId id="1003" r:id="rId61"/>
    <p:sldId id="1006" r:id="rId62"/>
    <p:sldId id="961" r:id="rId63"/>
  </p:sldIdLst>
  <p:sldSz cx="9144000" cy="5143500" type="screen16x9"/>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98" autoAdjust="0"/>
  </p:normalViewPr>
  <p:slideViewPr>
    <p:cSldViewPr snapToGrid="0">
      <p:cViewPr varScale="1">
        <p:scale>
          <a:sx n="102" d="100"/>
          <a:sy n="102" d="100"/>
        </p:scale>
        <p:origin x="89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DACC3D-FD10-4E36-BEDF-8E81C6358CB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l-GR"/>
        </a:p>
      </dgm:t>
    </dgm:pt>
    <dgm:pt modelId="{0BFFB55F-2B3B-41DF-A41B-D0043AE22880}">
      <dgm:prSet phldrT="[Κείμενο]"/>
      <dgm:spPr>
        <a:solidFill>
          <a:schemeClr val="accent6">
            <a:lumMod val="40000"/>
            <a:lumOff val="60000"/>
          </a:schemeClr>
        </a:solidFill>
      </dgm:spPr>
      <dgm:t>
        <a:bodyPr/>
        <a:lstStyle/>
        <a:p>
          <a:r>
            <a:rPr lang="el-GR" b="1" dirty="0" err="1"/>
            <a:t>Αγριβολταϊκά</a:t>
          </a:r>
          <a:endParaRPr lang="el-GR" b="1" dirty="0"/>
        </a:p>
      </dgm:t>
    </dgm:pt>
    <dgm:pt modelId="{7E3E0D97-EB9D-4B3A-9ECA-B2A998637F22}" type="parTrans" cxnId="{D4530B57-999B-4505-89FE-E3E59F8FC44B}">
      <dgm:prSet/>
      <dgm:spPr/>
      <dgm:t>
        <a:bodyPr/>
        <a:lstStyle/>
        <a:p>
          <a:endParaRPr lang="el-GR"/>
        </a:p>
      </dgm:t>
    </dgm:pt>
    <dgm:pt modelId="{9719EB5E-9E25-462C-90A3-52989F64D91E}" type="sibTrans" cxnId="{D4530B57-999B-4505-89FE-E3E59F8FC44B}">
      <dgm:prSet/>
      <dgm:spPr/>
      <dgm:t>
        <a:bodyPr/>
        <a:lstStyle/>
        <a:p>
          <a:endParaRPr lang="el-GR"/>
        </a:p>
      </dgm:t>
    </dgm:pt>
    <dgm:pt modelId="{4459EB72-5301-47F1-AFA0-7DCA05979299}">
      <dgm:prSet phldrT="[Κείμενο]" custT="1"/>
      <dgm:spPr>
        <a:solidFill>
          <a:schemeClr val="accent6"/>
        </a:solidFill>
        <a:ln>
          <a:solidFill>
            <a:schemeClr val="accent6"/>
          </a:solidFill>
        </a:ln>
      </dgm:spPr>
      <dgm:t>
        <a:bodyPr/>
        <a:lstStyle/>
        <a:p>
          <a:pPr>
            <a:lnSpc>
              <a:spcPct val="100000"/>
            </a:lnSpc>
          </a:pPr>
          <a:r>
            <a:rPr lang="el-GR" sz="2000" b="1" dirty="0">
              <a:solidFill>
                <a:schemeClr val="tx1"/>
              </a:solidFill>
            </a:rPr>
            <a:t>ΔΙΠΛΗ ΧΡΗΣΗ ΤΗΣ ΓΗΣ</a:t>
          </a:r>
        </a:p>
      </dgm:t>
    </dgm:pt>
    <dgm:pt modelId="{60EC7980-4C98-4DFB-AFFE-272638445C99}" type="parTrans" cxnId="{10B742AD-9D4C-4EBF-AE6A-54F2FD1CF3BF}">
      <dgm:prSet/>
      <dgm:spPr/>
      <dgm:t>
        <a:bodyPr/>
        <a:lstStyle/>
        <a:p>
          <a:endParaRPr lang="el-GR"/>
        </a:p>
      </dgm:t>
    </dgm:pt>
    <dgm:pt modelId="{F05F67D9-EE7C-4D2E-B17B-E86AF4356423}" type="sibTrans" cxnId="{10B742AD-9D4C-4EBF-AE6A-54F2FD1CF3BF}">
      <dgm:prSet/>
      <dgm:spPr/>
      <dgm:t>
        <a:bodyPr/>
        <a:lstStyle/>
        <a:p>
          <a:endParaRPr lang="el-GR"/>
        </a:p>
      </dgm:t>
    </dgm:pt>
    <dgm:pt modelId="{F7A4C8CE-C2E4-4229-86D5-0A95423F9731}">
      <dgm:prSet phldrT="[Κείμενο]" custT="1"/>
      <dgm:spPr>
        <a:solidFill>
          <a:schemeClr val="accent6"/>
        </a:solidFill>
      </dgm:spPr>
      <dgm:t>
        <a:bodyPr/>
        <a:lstStyle/>
        <a:p>
          <a:pPr>
            <a:lnSpc>
              <a:spcPct val="100000"/>
            </a:lnSpc>
          </a:pPr>
          <a:r>
            <a:rPr lang="el-GR" sz="2000" b="1" dirty="0">
              <a:solidFill>
                <a:schemeClr val="tx1"/>
              </a:solidFill>
            </a:rPr>
            <a:t>ΟΙΚΟΝΟΜΙΚΑ ΑΠΟΔΟΤΙΚΟ </a:t>
          </a:r>
        </a:p>
      </dgm:t>
    </dgm:pt>
    <dgm:pt modelId="{1C5F8167-1A78-4ABE-ADBA-E50696160722}" type="parTrans" cxnId="{B7E323DC-BA91-4C04-8112-BA274995F87E}">
      <dgm:prSet/>
      <dgm:spPr/>
      <dgm:t>
        <a:bodyPr/>
        <a:lstStyle/>
        <a:p>
          <a:endParaRPr lang="el-GR"/>
        </a:p>
      </dgm:t>
    </dgm:pt>
    <dgm:pt modelId="{CBBFD4D0-F5FA-408A-A170-AC29C29FF058}" type="sibTrans" cxnId="{B7E323DC-BA91-4C04-8112-BA274995F87E}">
      <dgm:prSet/>
      <dgm:spPr/>
      <dgm:t>
        <a:bodyPr/>
        <a:lstStyle/>
        <a:p>
          <a:endParaRPr lang="el-GR"/>
        </a:p>
      </dgm:t>
    </dgm:pt>
    <dgm:pt modelId="{E12D4A03-ABC2-40B5-96D8-94A113D476C1}">
      <dgm:prSet phldrT="[Κείμενο]" custT="1"/>
      <dgm:spPr>
        <a:solidFill>
          <a:schemeClr val="accent6"/>
        </a:solidFill>
      </dgm:spPr>
      <dgm:t>
        <a:bodyPr/>
        <a:lstStyle/>
        <a:p>
          <a:pPr marL="0" indent="0" algn="ctr" defTabSz="914400" rtl="0" eaLnBrk="1" latinLnBrk="0" hangingPunct="1">
            <a:lnSpc>
              <a:spcPts val="4300"/>
            </a:lnSpc>
            <a:spcBef>
              <a:spcPts val="0"/>
            </a:spcBef>
            <a:spcAft>
              <a:spcPts val="2200"/>
            </a:spcAft>
            <a:buClr>
              <a:schemeClr val="accent3"/>
            </a:buClr>
            <a:buFont typeface="Wingdings" panose="05000000000000000000" pitchFamily="2" charset="2"/>
            <a:buNone/>
          </a:pPr>
          <a:r>
            <a:rPr lang="el-GR" sz="2000" b="1" kern="1200" cap="all" baseline="0" dirty="0">
              <a:solidFill>
                <a:schemeClr val="tx1"/>
              </a:solidFill>
              <a:latin typeface="Calibri" panose="020F0502020204030204" pitchFamily="34" charset="0"/>
              <a:ea typeface="+mn-ea"/>
              <a:cs typeface="Calibri" panose="020F0502020204030204" pitchFamily="34" charset="0"/>
            </a:rPr>
            <a:t>ΠΡΑΣΙΝΗ ΕΝΕΡΓΕΙΑ</a:t>
          </a:r>
        </a:p>
      </dgm:t>
    </dgm:pt>
    <dgm:pt modelId="{7F967102-5D5D-4DDB-ABDD-15989FD41959}" type="parTrans" cxnId="{1F6D0A3A-C174-464E-9388-0251B4A42D21}">
      <dgm:prSet/>
      <dgm:spPr/>
      <dgm:t>
        <a:bodyPr/>
        <a:lstStyle/>
        <a:p>
          <a:endParaRPr lang="el-GR"/>
        </a:p>
      </dgm:t>
    </dgm:pt>
    <dgm:pt modelId="{FD2DD2D3-97D4-48D9-A430-1A242479A266}" type="sibTrans" cxnId="{1F6D0A3A-C174-464E-9388-0251B4A42D21}">
      <dgm:prSet/>
      <dgm:spPr/>
      <dgm:t>
        <a:bodyPr/>
        <a:lstStyle/>
        <a:p>
          <a:endParaRPr lang="el-GR"/>
        </a:p>
      </dgm:t>
    </dgm:pt>
    <dgm:pt modelId="{13A077BE-12D4-4C81-B5AB-284F400FDA64}">
      <dgm:prSet phldrT="[Κείμενο]" custT="1"/>
      <dgm:spPr>
        <a:solidFill>
          <a:schemeClr val="accent6"/>
        </a:solidFill>
      </dgm:spPr>
      <dgm:t>
        <a:bodyPr/>
        <a:lstStyle/>
        <a:p>
          <a:pPr>
            <a:lnSpc>
              <a:spcPts val="4300"/>
            </a:lnSpc>
          </a:pPr>
          <a:r>
            <a:rPr lang="el-GR" sz="2000" b="1" dirty="0">
              <a:solidFill>
                <a:schemeClr val="tx1"/>
              </a:solidFill>
            </a:rPr>
            <a:t>ΓΕΩΡΓΙΚΑ ΟΦΕΛΗ</a:t>
          </a:r>
        </a:p>
      </dgm:t>
    </dgm:pt>
    <dgm:pt modelId="{67FD6026-5E6C-4CE1-B45C-33FF2111B023}" type="parTrans" cxnId="{EA0D268D-AFA9-4B89-A0DB-88B1797BCAA1}">
      <dgm:prSet/>
      <dgm:spPr/>
      <dgm:t>
        <a:bodyPr/>
        <a:lstStyle/>
        <a:p>
          <a:endParaRPr lang="el-GR"/>
        </a:p>
      </dgm:t>
    </dgm:pt>
    <dgm:pt modelId="{BF476CB3-D954-47FB-A6DA-6BF0C7B001B4}" type="sibTrans" cxnId="{EA0D268D-AFA9-4B89-A0DB-88B1797BCAA1}">
      <dgm:prSet/>
      <dgm:spPr/>
      <dgm:t>
        <a:bodyPr/>
        <a:lstStyle/>
        <a:p>
          <a:endParaRPr lang="el-GR"/>
        </a:p>
      </dgm:t>
    </dgm:pt>
    <dgm:pt modelId="{F3E56E43-F83E-462F-85BF-164F470A1F88}" type="pres">
      <dgm:prSet presAssocID="{24DACC3D-FD10-4E36-BEDF-8E81C6358CB3}" presName="diagram" presStyleCnt="0">
        <dgm:presLayoutVars>
          <dgm:chMax val="1"/>
          <dgm:dir/>
          <dgm:animLvl val="ctr"/>
          <dgm:resizeHandles val="exact"/>
        </dgm:presLayoutVars>
      </dgm:prSet>
      <dgm:spPr/>
    </dgm:pt>
    <dgm:pt modelId="{723A3BF0-6556-4696-A371-1692FF0C0443}" type="pres">
      <dgm:prSet presAssocID="{24DACC3D-FD10-4E36-BEDF-8E81C6358CB3}" presName="matrix" presStyleCnt="0"/>
      <dgm:spPr/>
    </dgm:pt>
    <dgm:pt modelId="{24A4CA29-5C80-416A-B4C2-E0C77592125B}" type="pres">
      <dgm:prSet presAssocID="{24DACC3D-FD10-4E36-BEDF-8E81C6358CB3}" presName="tile1" presStyleLbl="node1" presStyleIdx="0" presStyleCnt="4"/>
      <dgm:spPr/>
    </dgm:pt>
    <dgm:pt modelId="{9052C042-8488-420D-A81F-5B5F8C1BF99F}" type="pres">
      <dgm:prSet presAssocID="{24DACC3D-FD10-4E36-BEDF-8E81C6358CB3}" presName="tile1text" presStyleLbl="node1" presStyleIdx="0" presStyleCnt="4">
        <dgm:presLayoutVars>
          <dgm:chMax val="0"/>
          <dgm:chPref val="0"/>
          <dgm:bulletEnabled val="1"/>
        </dgm:presLayoutVars>
      </dgm:prSet>
      <dgm:spPr/>
    </dgm:pt>
    <dgm:pt modelId="{39DC1C34-3E33-4BBE-AEEE-83B7DC3AFB7D}" type="pres">
      <dgm:prSet presAssocID="{24DACC3D-FD10-4E36-BEDF-8E81C6358CB3}" presName="tile2" presStyleLbl="node1" presStyleIdx="1" presStyleCnt="4"/>
      <dgm:spPr/>
    </dgm:pt>
    <dgm:pt modelId="{D1677359-0716-47C1-81AC-59E95EF912CC}" type="pres">
      <dgm:prSet presAssocID="{24DACC3D-FD10-4E36-BEDF-8E81C6358CB3}" presName="tile2text" presStyleLbl="node1" presStyleIdx="1" presStyleCnt="4">
        <dgm:presLayoutVars>
          <dgm:chMax val="0"/>
          <dgm:chPref val="0"/>
          <dgm:bulletEnabled val="1"/>
        </dgm:presLayoutVars>
      </dgm:prSet>
      <dgm:spPr/>
    </dgm:pt>
    <dgm:pt modelId="{FDC90AC4-B134-4150-B35B-88098697DE7C}" type="pres">
      <dgm:prSet presAssocID="{24DACC3D-FD10-4E36-BEDF-8E81C6358CB3}" presName="tile3" presStyleLbl="node1" presStyleIdx="2" presStyleCnt="4"/>
      <dgm:spPr/>
    </dgm:pt>
    <dgm:pt modelId="{E56087B0-5738-42F8-913E-110CA55874E1}" type="pres">
      <dgm:prSet presAssocID="{24DACC3D-FD10-4E36-BEDF-8E81C6358CB3}" presName="tile3text" presStyleLbl="node1" presStyleIdx="2" presStyleCnt="4">
        <dgm:presLayoutVars>
          <dgm:chMax val="0"/>
          <dgm:chPref val="0"/>
          <dgm:bulletEnabled val="1"/>
        </dgm:presLayoutVars>
      </dgm:prSet>
      <dgm:spPr/>
    </dgm:pt>
    <dgm:pt modelId="{7431AB7F-C11F-493A-AD3F-40CF88ACE253}" type="pres">
      <dgm:prSet presAssocID="{24DACC3D-FD10-4E36-BEDF-8E81C6358CB3}" presName="tile4" presStyleLbl="node1" presStyleIdx="3" presStyleCnt="4"/>
      <dgm:spPr/>
    </dgm:pt>
    <dgm:pt modelId="{6DA54940-3C9E-4A9D-A74E-23653C16DA19}" type="pres">
      <dgm:prSet presAssocID="{24DACC3D-FD10-4E36-BEDF-8E81C6358CB3}" presName="tile4text" presStyleLbl="node1" presStyleIdx="3" presStyleCnt="4">
        <dgm:presLayoutVars>
          <dgm:chMax val="0"/>
          <dgm:chPref val="0"/>
          <dgm:bulletEnabled val="1"/>
        </dgm:presLayoutVars>
      </dgm:prSet>
      <dgm:spPr/>
    </dgm:pt>
    <dgm:pt modelId="{C2242AA6-8164-4CA4-BB42-BA6C6308208B}" type="pres">
      <dgm:prSet presAssocID="{24DACC3D-FD10-4E36-BEDF-8E81C6358CB3}" presName="centerTile" presStyleLbl="fgShp" presStyleIdx="0" presStyleCnt="1" custScaleX="152267" custScaleY="164662">
        <dgm:presLayoutVars>
          <dgm:chMax val="0"/>
          <dgm:chPref val="0"/>
        </dgm:presLayoutVars>
      </dgm:prSet>
      <dgm:spPr/>
    </dgm:pt>
  </dgm:ptLst>
  <dgm:cxnLst>
    <dgm:cxn modelId="{BE6AF014-28E3-4254-B8E2-367D494087A1}" type="presOf" srcId="{E12D4A03-ABC2-40B5-96D8-94A113D476C1}" destId="{FDC90AC4-B134-4150-B35B-88098697DE7C}" srcOrd="0" destOrd="0" presId="urn:microsoft.com/office/officeart/2005/8/layout/matrix1"/>
    <dgm:cxn modelId="{1F6D0A3A-C174-464E-9388-0251B4A42D21}" srcId="{0BFFB55F-2B3B-41DF-A41B-D0043AE22880}" destId="{E12D4A03-ABC2-40B5-96D8-94A113D476C1}" srcOrd="2" destOrd="0" parTransId="{7F967102-5D5D-4DDB-ABDD-15989FD41959}" sibTransId="{FD2DD2D3-97D4-48D9-A430-1A242479A266}"/>
    <dgm:cxn modelId="{7FDF025F-A733-4359-85B7-DE51D6969692}" type="presOf" srcId="{F7A4C8CE-C2E4-4229-86D5-0A95423F9731}" destId="{39DC1C34-3E33-4BBE-AEEE-83B7DC3AFB7D}" srcOrd="0" destOrd="0" presId="urn:microsoft.com/office/officeart/2005/8/layout/matrix1"/>
    <dgm:cxn modelId="{DB7EFF42-156C-4BE7-8FE8-A678338DA89B}" type="presOf" srcId="{4459EB72-5301-47F1-AFA0-7DCA05979299}" destId="{9052C042-8488-420D-A81F-5B5F8C1BF99F}" srcOrd="1" destOrd="0" presId="urn:microsoft.com/office/officeart/2005/8/layout/matrix1"/>
    <dgm:cxn modelId="{BC90AC43-EEB5-4FBD-A423-11A255ED8674}" type="presOf" srcId="{13A077BE-12D4-4C81-B5AB-284F400FDA64}" destId="{6DA54940-3C9E-4A9D-A74E-23653C16DA19}" srcOrd="1" destOrd="0" presId="urn:microsoft.com/office/officeart/2005/8/layout/matrix1"/>
    <dgm:cxn modelId="{2887D850-1F2E-4C78-987B-9038BB52615C}" type="presOf" srcId="{24DACC3D-FD10-4E36-BEDF-8E81C6358CB3}" destId="{F3E56E43-F83E-462F-85BF-164F470A1F88}" srcOrd="0" destOrd="0" presId="urn:microsoft.com/office/officeart/2005/8/layout/matrix1"/>
    <dgm:cxn modelId="{D4530B57-999B-4505-89FE-E3E59F8FC44B}" srcId="{24DACC3D-FD10-4E36-BEDF-8E81C6358CB3}" destId="{0BFFB55F-2B3B-41DF-A41B-D0043AE22880}" srcOrd="0" destOrd="0" parTransId="{7E3E0D97-EB9D-4B3A-9ECA-B2A998637F22}" sibTransId="{9719EB5E-9E25-462C-90A3-52989F64D91E}"/>
    <dgm:cxn modelId="{EA0D268D-AFA9-4B89-A0DB-88B1797BCAA1}" srcId="{0BFFB55F-2B3B-41DF-A41B-D0043AE22880}" destId="{13A077BE-12D4-4C81-B5AB-284F400FDA64}" srcOrd="3" destOrd="0" parTransId="{67FD6026-5E6C-4CE1-B45C-33FF2111B023}" sibTransId="{BF476CB3-D954-47FB-A6DA-6BF0C7B001B4}"/>
    <dgm:cxn modelId="{10B742AD-9D4C-4EBF-AE6A-54F2FD1CF3BF}" srcId="{0BFFB55F-2B3B-41DF-A41B-D0043AE22880}" destId="{4459EB72-5301-47F1-AFA0-7DCA05979299}" srcOrd="0" destOrd="0" parTransId="{60EC7980-4C98-4DFB-AFFE-272638445C99}" sibTransId="{F05F67D9-EE7C-4D2E-B17B-E86AF4356423}"/>
    <dgm:cxn modelId="{C649A0B1-89F4-4DA2-BB44-9A8ACD60FD15}" type="presOf" srcId="{0BFFB55F-2B3B-41DF-A41B-D0043AE22880}" destId="{C2242AA6-8164-4CA4-BB42-BA6C6308208B}" srcOrd="0" destOrd="0" presId="urn:microsoft.com/office/officeart/2005/8/layout/matrix1"/>
    <dgm:cxn modelId="{F089D2C3-74A1-45D3-9A2A-667947C49104}" type="presOf" srcId="{4459EB72-5301-47F1-AFA0-7DCA05979299}" destId="{24A4CA29-5C80-416A-B4C2-E0C77592125B}" srcOrd="0" destOrd="0" presId="urn:microsoft.com/office/officeart/2005/8/layout/matrix1"/>
    <dgm:cxn modelId="{75CFFDD1-7F2B-4708-BEB8-B6789EF36414}" type="presOf" srcId="{13A077BE-12D4-4C81-B5AB-284F400FDA64}" destId="{7431AB7F-C11F-493A-AD3F-40CF88ACE253}" srcOrd="0" destOrd="0" presId="urn:microsoft.com/office/officeart/2005/8/layout/matrix1"/>
    <dgm:cxn modelId="{B7E323DC-BA91-4C04-8112-BA274995F87E}" srcId="{0BFFB55F-2B3B-41DF-A41B-D0043AE22880}" destId="{F7A4C8CE-C2E4-4229-86D5-0A95423F9731}" srcOrd="1" destOrd="0" parTransId="{1C5F8167-1A78-4ABE-ADBA-E50696160722}" sibTransId="{CBBFD4D0-F5FA-408A-A170-AC29C29FF058}"/>
    <dgm:cxn modelId="{60BF61DF-07B7-4AC0-AD44-28BC71ADC5A0}" type="presOf" srcId="{E12D4A03-ABC2-40B5-96D8-94A113D476C1}" destId="{E56087B0-5738-42F8-913E-110CA55874E1}" srcOrd="1" destOrd="0" presId="urn:microsoft.com/office/officeart/2005/8/layout/matrix1"/>
    <dgm:cxn modelId="{1D63D1FF-D590-4F04-8876-115C6067F783}" type="presOf" srcId="{F7A4C8CE-C2E4-4229-86D5-0A95423F9731}" destId="{D1677359-0716-47C1-81AC-59E95EF912CC}" srcOrd="1" destOrd="0" presId="urn:microsoft.com/office/officeart/2005/8/layout/matrix1"/>
    <dgm:cxn modelId="{AE278543-F4B5-4358-9554-64D88D15E293}" type="presParOf" srcId="{F3E56E43-F83E-462F-85BF-164F470A1F88}" destId="{723A3BF0-6556-4696-A371-1692FF0C0443}" srcOrd="0" destOrd="0" presId="urn:microsoft.com/office/officeart/2005/8/layout/matrix1"/>
    <dgm:cxn modelId="{3E1AF2C1-89CB-49A3-A762-A1D4D0900B55}" type="presParOf" srcId="{723A3BF0-6556-4696-A371-1692FF0C0443}" destId="{24A4CA29-5C80-416A-B4C2-E0C77592125B}" srcOrd="0" destOrd="0" presId="urn:microsoft.com/office/officeart/2005/8/layout/matrix1"/>
    <dgm:cxn modelId="{A12C0203-89AB-4101-8B89-471F7D5AE993}" type="presParOf" srcId="{723A3BF0-6556-4696-A371-1692FF0C0443}" destId="{9052C042-8488-420D-A81F-5B5F8C1BF99F}" srcOrd="1" destOrd="0" presId="urn:microsoft.com/office/officeart/2005/8/layout/matrix1"/>
    <dgm:cxn modelId="{63DB01F4-2AD7-4FBE-BBEF-C7BBF47C7453}" type="presParOf" srcId="{723A3BF0-6556-4696-A371-1692FF0C0443}" destId="{39DC1C34-3E33-4BBE-AEEE-83B7DC3AFB7D}" srcOrd="2" destOrd="0" presId="urn:microsoft.com/office/officeart/2005/8/layout/matrix1"/>
    <dgm:cxn modelId="{BFFF84BA-A49D-4772-ACFE-243BA64511F7}" type="presParOf" srcId="{723A3BF0-6556-4696-A371-1692FF0C0443}" destId="{D1677359-0716-47C1-81AC-59E95EF912CC}" srcOrd="3" destOrd="0" presId="urn:microsoft.com/office/officeart/2005/8/layout/matrix1"/>
    <dgm:cxn modelId="{147EEBFE-D2EB-4C18-AD3B-7A59589A5A59}" type="presParOf" srcId="{723A3BF0-6556-4696-A371-1692FF0C0443}" destId="{FDC90AC4-B134-4150-B35B-88098697DE7C}" srcOrd="4" destOrd="0" presId="urn:microsoft.com/office/officeart/2005/8/layout/matrix1"/>
    <dgm:cxn modelId="{AC1AB17A-7BFB-4B92-AE28-06AD2A3AE4CF}" type="presParOf" srcId="{723A3BF0-6556-4696-A371-1692FF0C0443}" destId="{E56087B0-5738-42F8-913E-110CA55874E1}" srcOrd="5" destOrd="0" presId="urn:microsoft.com/office/officeart/2005/8/layout/matrix1"/>
    <dgm:cxn modelId="{DB4BD9E1-97C1-4BB6-A53B-35FC208428D6}" type="presParOf" srcId="{723A3BF0-6556-4696-A371-1692FF0C0443}" destId="{7431AB7F-C11F-493A-AD3F-40CF88ACE253}" srcOrd="6" destOrd="0" presId="urn:microsoft.com/office/officeart/2005/8/layout/matrix1"/>
    <dgm:cxn modelId="{4F8962AB-D448-42F5-92C2-51EC86B3FE16}" type="presParOf" srcId="{723A3BF0-6556-4696-A371-1692FF0C0443}" destId="{6DA54940-3C9E-4A9D-A74E-23653C16DA19}" srcOrd="7" destOrd="0" presId="urn:microsoft.com/office/officeart/2005/8/layout/matrix1"/>
    <dgm:cxn modelId="{611ABDFD-D685-4557-A8B9-C3F1148C2CAE}" type="presParOf" srcId="{F3E56E43-F83E-462F-85BF-164F470A1F88}" destId="{C2242AA6-8164-4CA4-BB42-BA6C6308208B}"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4CA29-5C80-416A-B4C2-E0C77592125B}">
      <dsp:nvSpPr>
        <dsp:cNvPr id="0" name=""/>
        <dsp:cNvSpPr/>
      </dsp:nvSpPr>
      <dsp:spPr>
        <a:xfrm rot="16200000">
          <a:off x="397974" y="-397974"/>
          <a:ext cx="1631898" cy="2427848"/>
        </a:xfrm>
        <a:prstGeom prst="round1Rect">
          <a:avLst/>
        </a:prstGeom>
        <a:solidFill>
          <a:schemeClr val="accent6"/>
        </a:solidFill>
        <a:ln w="25400" cap="flat" cmpd="sng" algn="ctr">
          <a:solidFill>
            <a:schemeClr val="accent6"/>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el-GR" sz="2000" b="1" kern="1200" dirty="0">
              <a:solidFill>
                <a:schemeClr val="tx1"/>
              </a:solidFill>
            </a:rPr>
            <a:t>ΔΙΠΛΗ ΧΡΗΣΗ ΤΗΣ ΓΗΣ</a:t>
          </a:r>
        </a:p>
      </dsp:txBody>
      <dsp:txXfrm rot="5400000">
        <a:off x="-1" y="1"/>
        <a:ext cx="2427848" cy="1223924"/>
      </dsp:txXfrm>
    </dsp:sp>
    <dsp:sp modelId="{39DC1C34-3E33-4BBE-AEEE-83B7DC3AFB7D}">
      <dsp:nvSpPr>
        <dsp:cNvPr id="0" name=""/>
        <dsp:cNvSpPr/>
      </dsp:nvSpPr>
      <dsp:spPr>
        <a:xfrm>
          <a:off x="2427848" y="0"/>
          <a:ext cx="2427848" cy="1631898"/>
        </a:xfrm>
        <a:prstGeom prst="round1Rect">
          <a:avLst/>
        </a:prstGeom>
        <a:solidFill>
          <a:schemeClr val="accent6"/>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el-GR" sz="2000" b="1" kern="1200" dirty="0">
              <a:solidFill>
                <a:schemeClr val="tx1"/>
              </a:solidFill>
            </a:rPr>
            <a:t>ΟΙΚΟΝΟΜΙΚΑ ΑΠΟΔΟΤΙΚΟ </a:t>
          </a:r>
        </a:p>
      </dsp:txBody>
      <dsp:txXfrm>
        <a:off x="2427848" y="0"/>
        <a:ext cx="2427848" cy="1223924"/>
      </dsp:txXfrm>
    </dsp:sp>
    <dsp:sp modelId="{FDC90AC4-B134-4150-B35B-88098697DE7C}">
      <dsp:nvSpPr>
        <dsp:cNvPr id="0" name=""/>
        <dsp:cNvSpPr/>
      </dsp:nvSpPr>
      <dsp:spPr>
        <a:xfrm rot="10800000">
          <a:off x="0" y="1631898"/>
          <a:ext cx="2427848" cy="1631898"/>
        </a:xfrm>
        <a:prstGeom prst="round1Rect">
          <a:avLst/>
        </a:prstGeom>
        <a:solidFill>
          <a:schemeClr val="accent6"/>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914400" rtl="0" eaLnBrk="1" latinLnBrk="0" hangingPunct="1">
            <a:lnSpc>
              <a:spcPts val="4300"/>
            </a:lnSpc>
            <a:spcBef>
              <a:spcPts val="0"/>
            </a:spcBef>
            <a:spcAft>
              <a:spcPts val="2200"/>
            </a:spcAft>
            <a:buClr>
              <a:schemeClr val="accent3"/>
            </a:buClr>
            <a:buFont typeface="Wingdings" panose="05000000000000000000" pitchFamily="2" charset="2"/>
            <a:buNone/>
          </a:pPr>
          <a:r>
            <a:rPr lang="el-GR" sz="2000" b="1" kern="1200" cap="all" baseline="0" dirty="0">
              <a:solidFill>
                <a:schemeClr val="tx1"/>
              </a:solidFill>
              <a:latin typeface="Calibri" panose="020F0502020204030204" pitchFamily="34" charset="0"/>
              <a:ea typeface="+mn-ea"/>
              <a:cs typeface="Calibri" panose="020F0502020204030204" pitchFamily="34" charset="0"/>
            </a:rPr>
            <a:t>ΠΡΑΣΙΝΗ ΕΝΕΡΓΕΙΑ</a:t>
          </a:r>
        </a:p>
      </dsp:txBody>
      <dsp:txXfrm rot="10800000">
        <a:off x="0" y="2039873"/>
        <a:ext cx="2427848" cy="1223924"/>
      </dsp:txXfrm>
    </dsp:sp>
    <dsp:sp modelId="{7431AB7F-C11F-493A-AD3F-40CF88ACE253}">
      <dsp:nvSpPr>
        <dsp:cNvPr id="0" name=""/>
        <dsp:cNvSpPr/>
      </dsp:nvSpPr>
      <dsp:spPr>
        <a:xfrm rot="5400000">
          <a:off x="2825822" y="1233924"/>
          <a:ext cx="1631898" cy="2427848"/>
        </a:xfrm>
        <a:prstGeom prst="round1Rect">
          <a:avLst/>
        </a:prstGeom>
        <a:solidFill>
          <a:schemeClr val="accent6"/>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4300"/>
            </a:lnSpc>
            <a:spcBef>
              <a:spcPct val="0"/>
            </a:spcBef>
            <a:spcAft>
              <a:spcPct val="35000"/>
            </a:spcAft>
            <a:buNone/>
          </a:pPr>
          <a:r>
            <a:rPr lang="el-GR" sz="2000" b="1" kern="1200" dirty="0">
              <a:solidFill>
                <a:schemeClr val="tx1"/>
              </a:solidFill>
            </a:rPr>
            <a:t>ΓΕΩΡΓΙΚΑ ΟΦΕΛΗ</a:t>
          </a:r>
        </a:p>
      </dsp:txBody>
      <dsp:txXfrm rot="-5400000">
        <a:off x="2427847" y="2039873"/>
        <a:ext cx="2427848" cy="1223924"/>
      </dsp:txXfrm>
    </dsp:sp>
    <dsp:sp modelId="{C2242AA6-8164-4CA4-BB42-BA6C6308208B}">
      <dsp:nvSpPr>
        <dsp:cNvPr id="0" name=""/>
        <dsp:cNvSpPr/>
      </dsp:nvSpPr>
      <dsp:spPr>
        <a:xfrm>
          <a:off x="1318804" y="960119"/>
          <a:ext cx="2218086" cy="1343558"/>
        </a:xfrm>
        <a:prstGeom prst="roundRect">
          <a:avLst/>
        </a:prstGeom>
        <a:solidFill>
          <a:schemeClr val="accent6">
            <a:lumMod val="40000"/>
            <a:lumOff val="6000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b="1" kern="1200" dirty="0" err="1"/>
            <a:t>Αγριβολταϊκά</a:t>
          </a:r>
          <a:endParaRPr lang="el-GR" sz="2200" b="1" kern="1200" dirty="0"/>
        </a:p>
      </dsp:txBody>
      <dsp:txXfrm>
        <a:off x="1384391" y="1025706"/>
        <a:ext cx="2086912" cy="1212384"/>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1"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el-GR" sz="4400" b="0" strike="noStrike" spc="-1">
                <a:latin typeface="Arial"/>
              </a:rPr>
              <a:t>Πατήστε για μετακίνηση της διαφάνειας</a:t>
            </a:r>
          </a:p>
        </p:txBody>
      </p:sp>
      <p:sp>
        <p:nvSpPr>
          <p:cNvPr id="292" name="PlaceHolder 2"/>
          <p:cNvSpPr>
            <a:spLocks noGrp="1"/>
          </p:cNvSpPr>
          <p:nvPr>
            <p:ph type="body"/>
          </p:nvPr>
        </p:nvSpPr>
        <p:spPr>
          <a:xfrm>
            <a:off x="756000" y="5078520"/>
            <a:ext cx="6047640" cy="4811040"/>
          </a:xfrm>
          <a:prstGeom prst="rect">
            <a:avLst/>
          </a:prstGeom>
        </p:spPr>
        <p:txBody>
          <a:bodyPr lIns="0" tIns="0" rIns="0" bIns="0">
            <a:noAutofit/>
          </a:bodyPr>
          <a:lstStyle/>
          <a:p>
            <a:r>
              <a:rPr lang="el-GR" sz="2000" b="0" strike="noStrike" spc="-1">
                <a:latin typeface="Arial"/>
              </a:rPr>
              <a:t>Πατήστε για επεξεργασία της μορφής των σημειώσεων</a:t>
            </a:r>
          </a:p>
        </p:txBody>
      </p:sp>
      <p:sp>
        <p:nvSpPr>
          <p:cNvPr id="293" name="PlaceHolder 3"/>
          <p:cNvSpPr>
            <a:spLocks noGrp="1"/>
          </p:cNvSpPr>
          <p:nvPr>
            <p:ph type="hdr"/>
          </p:nvPr>
        </p:nvSpPr>
        <p:spPr>
          <a:xfrm>
            <a:off x="0" y="0"/>
            <a:ext cx="3280680" cy="534240"/>
          </a:xfrm>
          <a:prstGeom prst="rect">
            <a:avLst/>
          </a:prstGeom>
        </p:spPr>
        <p:txBody>
          <a:bodyPr lIns="0" tIns="0" rIns="0" bIns="0">
            <a:noAutofit/>
          </a:bodyPr>
          <a:lstStyle/>
          <a:p>
            <a:r>
              <a:rPr lang="el-GR" sz="1400" b="0" strike="noStrike" spc="-1">
                <a:latin typeface="Times New Roman"/>
              </a:rPr>
              <a:t>&lt;κεφαλίδα&gt;</a:t>
            </a:r>
          </a:p>
        </p:txBody>
      </p:sp>
      <p:sp>
        <p:nvSpPr>
          <p:cNvPr id="294"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l-GR" sz="1400" b="0" strike="noStrike" spc="-1">
                <a:latin typeface="Times New Roman"/>
              </a:rPr>
              <a:t>&lt;ημερομηνία/ώρα&gt;</a:t>
            </a:r>
          </a:p>
        </p:txBody>
      </p:sp>
      <p:sp>
        <p:nvSpPr>
          <p:cNvPr id="295"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l-GR" sz="1400" b="0" strike="noStrike" spc="-1">
                <a:latin typeface="Times New Roman"/>
              </a:rPr>
              <a:t>&lt;υποσέλιδο&gt;</a:t>
            </a:r>
          </a:p>
        </p:txBody>
      </p:sp>
      <p:sp>
        <p:nvSpPr>
          <p:cNvPr id="296"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2C4F9295-D9DF-4A3C-96AB-FBB4D5C987F4}" type="slidenum">
              <a:rPr lang="el-GR" sz="1400" b="0" strike="noStrike" spc="-1">
                <a:latin typeface="Times New Roman"/>
              </a:rPr>
              <a:t>‹#›</a:t>
            </a:fld>
            <a:endParaRPr lang="el-G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PlaceHolder 1"/>
          <p:cNvSpPr>
            <a:spLocks noGrp="1" noRot="1" noChangeAspect="1"/>
          </p:cNvSpPr>
          <p:nvPr>
            <p:ph type="sldImg"/>
          </p:nvPr>
        </p:nvSpPr>
        <p:spPr>
          <a:xfrm>
            <a:off x="381000" y="685800"/>
            <a:ext cx="6092825" cy="3427413"/>
          </a:xfrm>
          <a:prstGeom prst="rect">
            <a:avLst/>
          </a:prstGeom>
        </p:spPr>
      </p:sp>
      <p:sp>
        <p:nvSpPr>
          <p:cNvPr id="448"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49"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6014D77-6013-4CB7-8C9A-761E01E7A72A}" type="slidenum">
              <a:rPr lang="en-US" sz="1200" b="0" strike="noStrike" spc="-1">
                <a:solidFill>
                  <a:srgbClr val="000000"/>
                </a:solidFill>
                <a:latin typeface="+mn-lt"/>
                <a:ea typeface="+mn-ea"/>
              </a:rPr>
              <a:t>1</a:t>
            </a:fld>
            <a:endParaRPr lang="el-GR"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379413" y="685800"/>
            <a:ext cx="6094412" cy="3429000"/>
          </a:xfrm>
          <a:prstGeom prst="rect">
            <a:avLst/>
          </a:prstGeom>
        </p:spPr>
      </p:sp>
      <p:sp>
        <p:nvSpPr>
          <p:cNvPr id="45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5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7A0815-508A-46CA-83A2-906BB5147E36}" type="slidenum">
              <a:rPr lang="en-US" sz="1200" b="0" strike="noStrike" spc="-1">
                <a:solidFill>
                  <a:srgbClr val="000000"/>
                </a:solidFill>
                <a:latin typeface="+mn-lt"/>
                <a:ea typeface="+mn-ea"/>
              </a:rPr>
              <a:t>18</a:t>
            </a:fld>
            <a:endParaRPr lang="el-GR" sz="1200" b="0" strike="noStrike" spc="-1">
              <a:latin typeface="Arial"/>
            </a:endParaRPr>
          </a:p>
        </p:txBody>
      </p:sp>
    </p:spTree>
    <p:extLst>
      <p:ext uri="{BB962C8B-B14F-4D97-AF65-F5344CB8AC3E}">
        <p14:creationId xmlns:p14="http://schemas.microsoft.com/office/powerpoint/2010/main" val="1401940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379413" y="685800"/>
            <a:ext cx="6094412" cy="3429000"/>
          </a:xfrm>
          <a:prstGeom prst="rect">
            <a:avLst/>
          </a:prstGeom>
        </p:spPr>
      </p:sp>
      <p:sp>
        <p:nvSpPr>
          <p:cNvPr id="45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5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7A0815-508A-46CA-83A2-906BB5147E36}" type="slidenum">
              <a:rPr lang="en-US" sz="1200" b="0" strike="noStrike" spc="-1">
                <a:solidFill>
                  <a:srgbClr val="000000"/>
                </a:solidFill>
                <a:latin typeface="+mn-lt"/>
                <a:ea typeface="+mn-ea"/>
              </a:rPr>
              <a:t>19</a:t>
            </a:fld>
            <a:endParaRPr lang="el-GR" sz="1200" b="0" strike="noStrike" spc="-1">
              <a:latin typeface="Arial"/>
            </a:endParaRPr>
          </a:p>
        </p:txBody>
      </p:sp>
    </p:spTree>
    <p:extLst>
      <p:ext uri="{BB962C8B-B14F-4D97-AF65-F5344CB8AC3E}">
        <p14:creationId xmlns:p14="http://schemas.microsoft.com/office/powerpoint/2010/main" val="280360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379413" y="685800"/>
            <a:ext cx="6094412" cy="3429000"/>
          </a:xfrm>
          <a:prstGeom prst="rect">
            <a:avLst/>
          </a:prstGeom>
        </p:spPr>
      </p:sp>
      <p:sp>
        <p:nvSpPr>
          <p:cNvPr id="45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5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7A0815-508A-46CA-83A2-906BB5147E36}" type="slidenum">
              <a:rPr lang="en-US" sz="1200" b="0" strike="noStrike" spc="-1">
                <a:solidFill>
                  <a:srgbClr val="000000"/>
                </a:solidFill>
                <a:latin typeface="+mn-lt"/>
                <a:ea typeface="+mn-ea"/>
              </a:rPr>
              <a:t>20</a:t>
            </a:fld>
            <a:endParaRPr lang="el-GR" sz="1200" b="0" strike="noStrike" spc="-1">
              <a:latin typeface="Arial"/>
            </a:endParaRPr>
          </a:p>
        </p:txBody>
      </p:sp>
    </p:spTree>
    <p:extLst>
      <p:ext uri="{BB962C8B-B14F-4D97-AF65-F5344CB8AC3E}">
        <p14:creationId xmlns:p14="http://schemas.microsoft.com/office/powerpoint/2010/main" val="2181266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379413" y="685800"/>
            <a:ext cx="6094412" cy="3429000"/>
          </a:xfrm>
          <a:prstGeom prst="rect">
            <a:avLst/>
          </a:prstGeom>
        </p:spPr>
      </p:sp>
      <p:sp>
        <p:nvSpPr>
          <p:cNvPr id="45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5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7A0815-508A-46CA-83A2-906BB5147E36}" type="slidenum">
              <a:rPr lang="en-US" sz="1200" b="0" strike="noStrike" spc="-1">
                <a:solidFill>
                  <a:srgbClr val="000000"/>
                </a:solidFill>
                <a:latin typeface="+mn-lt"/>
                <a:ea typeface="+mn-ea"/>
              </a:rPr>
              <a:t>21</a:t>
            </a:fld>
            <a:endParaRPr lang="el-GR" sz="1200" b="0" strike="noStrike" spc="-1">
              <a:latin typeface="Arial"/>
            </a:endParaRPr>
          </a:p>
        </p:txBody>
      </p:sp>
    </p:spTree>
    <p:extLst>
      <p:ext uri="{BB962C8B-B14F-4D97-AF65-F5344CB8AC3E}">
        <p14:creationId xmlns:p14="http://schemas.microsoft.com/office/powerpoint/2010/main" val="3199913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217488" y="812800"/>
            <a:ext cx="7124700" cy="4008438"/>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p:nvPr>
        </p:nvSpPr>
        <p:spPr/>
        <p:txBody>
          <a:bodyPr/>
          <a:lstStyle/>
          <a:p>
            <a:pPr algn="r"/>
            <a:fld id="{2C4F9295-D9DF-4A3C-96AB-FBB4D5C987F4}" type="slidenum">
              <a:rPr lang="el-GR" sz="1400" b="0" strike="noStrike" spc="-1" smtClean="0">
                <a:latin typeface="Times New Roman"/>
              </a:rPr>
              <a:t>22</a:t>
            </a:fld>
            <a:endParaRPr lang="el-GR" sz="1400" b="0" strike="noStrike" spc="-1">
              <a:latin typeface="Times New Roman"/>
            </a:endParaRPr>
          </a:p>
        </p:txBody>
      </p:sp>
    </p:spTree>
    <p:extLst>
      <p:ext uri="{BB962C8B-B14F-4D97-AF65-F5344CB8AC3E}">
        <p14:creationId xmlns:p14="http://schemas.microsoft.com/office/powerpoint/2010/main" val="1339690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217488" y="812800"/>
            <a:ext cx="7124700" cy="4008438"/>
          </a:xfrm>
        </p:spPr>
      </p:sp>
      <p:sp>
        <p:nvSpPr>
          <p:cNvPr id="3" name="Θέση σημειώσεων 2"/>
          <p:cNvSpPr>
            <a:spLocks noGrp="1"/>
          </p:cNvSpPr>
          <p:nvPr>
            <p:ph type="body" idx="1"/>
          </p:nvPr>
        </p:nvSpPr>
        <p:spPr/>
        <p:txBody>
          <a:bodyPr/>
          <a:lstStyle/>
          <a:p>
            <a:r>
              <a:rPr lang="el-GR" sz="1200" dirty="0">
                <a:solidFill>
                  <a:schemeClr val="tx1"/>
                </a:solidFill>
              </a:rPr>
              <a:t>Ειδικότερα για το σύνολο των Κρατών- Μελών της Ευρωπαϊκής Ένωσης, μέχρι το 2020 προβλέπεται:</a:t>
            </a:r>
          </a:p>
          <a:p>
            <a:endParaRPr lang="el-GR" sz="1200" dirty="0">
              <a:solidFill>
                <a:schemeClr val="tx1"/>
              </a:solidFill>
            </a:endParaRPr>
          </a:p>
          <a:p>
            <a:r>
              <a:rPr lang="el-GR" sz="1200" dirty="0">
                <a:solidFill>
                  <a:schemeClr val="tx1"/>
                </a:solidFill>
              </a:rPr>
              <a:t>Α) 20% μείωση των εκπομπών των αερίων του θερμοκηπίου ε σχέση με τα επίπεδα του 1990 σύμφωνα με την Οδηγία 2009/29/Εκ,</a:t>
            </a:r>
          </a:p>
          <a:p>
            <a:endParaRPr lang="el-GR" sz="1050" dirty="0">
              <a:solidFill>
                <a:schemeClr val="tx1"/>
              </a:solidFill>
            </a:endParaRPr>
          </a:p>
          <a:p>
            <a:r>
              <a:rPr lang="el-GR" sz="1200" dirty="0">
                <a:solidFill>
                  <a:schemeClr val="tx1"/>
                </a:solidFill>
              </a:rPr>
              <a:t>Β) 20% διείσδυση των Ανανεώσιμων Πηγών Ενέργειας στην ακαθάριστη τελική κατανάλωση ενέργειας σύμφωνα με την Οδηγία 2009/28/ΕΚ και</a:t>
            </a:r>
          </a:p>
          <a:p>
            <a:endParaRPr lang="el-GR" sz="1050" dirty="0">
              <a:solidFill>
                <a:schemeClr val="tx1"/>
              </a:solidFill>
            </a:endParaRPr>
          </a:p>
          <a:p>
            <a:r>
              <a:rPr lang="el-GR" sz="1200" dirty="0">
                <a:solidFill>
                  <a:schemeClr val="tx1"/>
                </a:solidFill>
              </a:rPr>
              <a:t>Γ) 20% εξοικονόμηση πρωτογενούς ενέργειας.</a:t>
            </a:r>
          </a:p>
          <a:p>
            <a:endParaRPr lang="el-GR" dirty="0"/>
          </a:p>
        </p:txBody>
      </p:sp>
      <p:sp>
        <p:nvSpPr>
          <p:cNvPr id="4" name="Θέση αριθμού διαφάνειας 3"/>
          <p:cNvSpPr>
            <a:spLocks noGrp="1"/>
          </p:cNvSpPr>
          <p:nvPr>
            <p:ph type="sldNum"/>
          </p:nvPr>
        </p:nvSpPr>
        <p:spPr/>
        <p:txBody>
          <a:bodyPr/>
          <a:lstStyle/>
          <a:p>
            <a:pPr algn="r"/>
            <a:fld id="{2C4F9295-D9DF-4A3C-96AB-FBB4D5C987F4}" type="slidenum">
              <a:rPr lang="el-GR" sz="1400" b="0" strike="noStrike" spc="-1" smtClean="0">
                <a:latin typeface="Times New Roman"/>
              </a:rPr>
              <a:t>24</a:t>
            </a:fld>
            <a:endParaRPr lang="el-GR" sz="1400" b="0" strike="noStrike" spc="-1">
              <a:latin typeface="Times New Roman"/>
            </a:endParaRPr>
          </a:p>
        </p:txBody>
      </p:sp>
    </p:spTree>
    <p:extLst>
      <p:ext uri="{BB962C8B-B14F-4D97-AF65-F5344CB8AC3E}">
        <p14:creationId xmlns:p14="http://schemas.microsoft.com/office/powerpoint/2010/main" val="3316272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PlaceHolder 1"/>
          <p:cNvSpPr>
            <a:spLocks noGrp="1" noRot="1" noChangeAspect="1"/>
          </p:cNvSpPr>
          <p:nvPr>
            <p:ph type="sldImg"/>
          </p:nvPr>
        </p:nvSpPr>
        <p:spPr>
          <a:xfrm>
            <a:off x="379413" y="685800"/>
            <a:ext cx="6094412" cy="3429000"/>
          </a:xfrm>
          <a:prstGeom prst="rect">
            <a:avLst/>
          </a:prstGeom>
        </p:spPr>
      </p:sp>
      <p:sp>
        <p:nvSpPr>
          <p:cNvPr id="48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8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7A838C7-32A6-436B-8AB2-8B5F1F91AB42}" type="slidenum">
              <a:rPr lang="en-US" sz="1200" b="0" strike="noStrike" spc="-1">
                <a:solidFill>
                  <a:srgbClr val="000000"/>
                </a:solidFill>
                <a:latin typeface="+mn-lt"/>
                <a:ea typeface="+mn-ea"/>
              </a:rPr>
              <a:t>26</a:t>
            </a:fld>
            <a:endParaRPr lang="el-GR" sz="1200" b="0" strike="noStrike" spc="-1">
              <a:latin typeface="Arial"/>
            </a:endParaRPr>
          </a:p>
        </p:txBody>
      </p:sp>
    </p:spTree>
    <p:extLst>
      <p:ext uri="{BB962C8B-B14F-4D97-AF65-F5344CB8AC3E}">
        <p14:creationId xmlns:p14="http://schemas.microsoft.com/office/powerpoint/2010/main" val="801990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PlaceHolder 1"/>
          <p:cNvSpPr>
            <a:spLocks noGrp="1" noRot="1" noChangeAspect="1"/>
          </p:cNvSpPr>
          <p:nvPr>
            <p:ph type="sldImg"/>
          </p:nvPr>
        </p:nvSpPr>
        <p:spPr>
          <a:xfrm>
            <a:off x="379413" y="685800"/>
            <a:ext cx="6094412" cy="3429000"/>
          </a:xfrm>
          <a:prstGeom prst="rect">
            <a:avLst/>
          </a:prstGeom>
        </p:spPr>
      </p:sp>
      <p:sp>
        <p:nvSpPr>
          <p:cNvPr id="48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8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7A838C7-32A6-436B-8AB2-8B5F1F91AB42}" type="slidenum">
              <a:rPr lang="en-US" sz="1200" b="0" strike="noStrike" spc="-1">
                <a:solidFill>
                  <a:srgbClr val="000000"/>
                </a:solidFill>
                <a:latin typeface="+mn-lt"/>
                <a:ea typeface="+mn-ea"/>
              </a:rPr>
              <a:t>28</a:t>
            </a:fld>
            <a:endParaRPr lang="el-GR" sz="1200" b="0" strike="noStrike" spc="-1">
              <a:latin typeface="Arial"/>
            </a:endParaRPr>
          </a:p>
        </p:txBody>
      </p:sp>
    </p:spTree>
    <p:extLst>
      <p:ext uri="{BB962C8B-B14F-4D97-AF65-F5344CB8AC3E}">
        <p14:creationId xmlns:p14="http://schemas.microsoft.com/office/powerpoint/2010/main" val="2925414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PlaceHolder 1"/>
          <p:cNvSpPr>
            <a:spLocks noGrp="1" noRot="1" noChangeAspect="1"/>
          </p:cNvSpPr>
          <p:nvPr>
            <p:ph type="sldImg"/>
          </p:nvPr>
        </p:nvSpPr>
        <p:spPr>
          <a:xfrm>
            <a:off x="379413" y="685800"/>
            <a:ext cx="6094412" cy="3429000"/>
          </a:xfrm>
          <a:prstGeom prst="rect">
            <a:avLst/>
          </a:prstGeom>
        </p:spPr>
      </p:sp>
      <p:sp>
        <p:nvSpPr>
          <p:cNvPr id="48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8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7A838C7-32A6-436B-8AB2-8B5F1F91AB42}" type="slidenum">
              <a:rPr lang="en-US" sz="1200" b="0" strike="noStrike" spc="-1">
                <a:solidFill>
                  <a:srgbClr val="000000"/>
                </a:solidFill>
                <a:latin typeface="+mn-lt"/>
                <a:ea typeface="+mn-ea"/>
              </a:rPr>
              <a:t>29</a:t>
            </a:fld>
            <a:endParaRPr lang="el-GR" sz="1200" b="0" strike="noStrike" spc="-1">
              <a:latin typeface="Arial"/>
            </a:endParaRPr>
          </a:p>
        </p:txBody>
      </p:sp>
    </p:spTree>
    <p:extLst>
      <p:ext uri="{BB962C8B-B14F-4D97-AF65-F5344CB8AC3E}">
        <p14:creationId xmlns:p14="http://schemas.microsoft.com/office/powerpoint/2010/main" val="443992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PlaceHolder 1"/>
          <p:cNvSpPr>
            <a:spLocks noGrp="1" noRot="1" noChangeAspect="1"/>
          </p:cNvSpPr>
          <p:nvPr>
            <p:ph type="sldImg"/>
          </p:nvPr>
        </p:nvSpPr>
        <p:spPr>
          <a:xfrm>
            <a:off x="379413" y="685800"/>
            <a:ext cx="6094412" cy="3429000"/>
          </a:xfrm>
          <a:prstGeom prst="rect">
            <a:avLst/>
          </a:prstGeom>
        </p:spPr>
      </p:sp>
      <p:sp>
        <p:nvSpPr>
          <p:cNvPr id="48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8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7A838C7-32A6-436B-8AB2-8B5F1F91AB42}" type="slidenum">
              <a:rPr lang="en-US" sz="1200" b="0" strike="noStrike" spc="-1">
                <a:solidFill>
                  <a:srgbClr val="000000"/>
                </a:solidFill>
                <a:latin typeface="+mn-lt"/>
                <a:ea typeface="+mn-ea"/>
              </a:rPr>
              <a:t>30</a:t>
            </a:fld>
            <a:endParaRPr lang="el-GR" sz="1200" b="0" strike="noStrike" spc="-1">
              <a:latin typeface="Arial"/>
            </a:endParaRPr>
          </a:p>
        </p:txBody>
      </p:sp>
    </p:spTree>
    <p:extLst>
      <p:ext uri="{BB962C8B-B14F-4D97-AF65-F5344CB8AC3E}">
        <p14:creationId xmlns:p14="http://schemas.microsoft.com/office/powerpoint/2010/main" val="3598473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379413" y="685800"/>
            <a:ext cx="6094412" cy="3429000"/>
          </a:xfrm>
          <a:prstGeom prst="rect">
            <a:avLst/>
          </a:prstGeom>
        </p:spPr>
      </p:sp>
      <p:sp>
        <p:nvSpPr>
          <p:cNvPr id="45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5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7A0815-508A-46CA-83A2-906BB5147E36}" type="slidenum">
              <a:rPr lang="en-US" sz="1200" b="0" strike="noStrike" spc="-1">
                <a:solidFill>
                  <a:srgbClr val="000000"/>
                </a:solidFill>
                <a:latin typeface="+mn-lt"/>
                <a:ea typeface="+mn-ea"/>
              </a:rPr>
              <a:t>2</a:t>
            </a:fld>
            <a:endParaRPr lang="el-GR" sz="1200" b="0" strike="noStrike" spc="-1">
              <a:latin typeface="Arial"/>
            </a:endParaRPr>
          </a:p>
        </p:txBody>
      </p:sp>
    </p:spTree>
    <p:extLst>
      <p:ext uri="{BB962C8B-B14F-4D97-AF65-F5344CB8AC3E}">
        <p14:creationId xmlns:p14="http://schemas.microsoft.com/office/powerpoint/2010/main" val="2844793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217488" y="812800"/>
            <a:ext cx="7124700" cy="4008438"/>
          </a:xfrm>
          <a:prstGeom prst="rect">
            <a:avLst/>
          </a:prstGeom>
        </p:spPr>
      </p:sp>
      <p:sp>
        <p:nvSpPr>
          <p:cNvPr id="496" name="PlaceHolder 2"/>
          <p:cNvSpPr>
            <a:spLocks noGrp="1"/>
          </p:cNvSpPr>
          <p:nvPr>
            <p:ph type="body"/>
          </p:nvPr>
        </p:nvSpPr>
        <p:spPr>
          <a:xfrm>
            <a:off x="756000" y="5078520"/>
            <a:ext cx="6046920" cy="4810320"/>
          </a:xfrm>
          <a:prstGeom prst="rect">
            <a:avLst/>
          </a:prstGeom>
        </p:spPr>
        <p:txBody>
          <a:bodyPr lIns="0" tIns="0" rIns="0" bIns="0">
            <a:normAutofit/>
          </a:bodyPr>
          <a:lstStyle/>
          <a:p>
            <a:endParaRPr lang="el-GR" sz="2000" b="0" strike="noStrike" spc="-1">
              <a:latin typeface="Arial"/>
            </a:endParaRPr>
          </a:p>
        </p:txBody>
      </p:sp>
      <p:sp>
        <p:nvSpPr>
          <p:cNvPr id="497" name="CustomShape 3"/>
          <p:cNvSpPr/>
          <p:nvPr/>
        </p:nvSpPr>
        <p:spPr>
          <a:xfrm>
            <a:off x="4278960" y="10157400"/>
            <a:ext cx="3279960" cy="533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a:lnSpc>
                <a:spcPct val="100000"/>
              </a:lnSpc>
            </a:pPr>
            <a:fld id="{F697C3D5-AD7D-4BDD-890D-BBF4D2AE226C}" type="slidenum">
              <a:rPr lang="en-US" sz="1800" b="0" strike="noStrike" spc="-1">
                <a:solidFill>
                  <a:srgbClr val="000000"/>
                </a:solidFill>
                <a:latin typeface="+mn-lt"/>
                <a:ea typeface="+mn-ea"/>
              </a:rPr>
              <a:t>34</a:t>
            </a:fld>
            <a:endParaRPr lang="el-GR" sz="1800" b="0" strike="noStrike" spc="-1">
              <a:latin typeface="Arial"/>
            </a:endParaRPr>
          </a:p>
        </p:txBody>
      </p:sp>
    </p:spTree>
    <p:extLst>
      <p:ext uri="{BB962C8B-B14F-4D97-AF65-F5344CB8AC3E}">
        <p14:creationId xmlns:p14="http://schemas.microsoft.com/office/powerpoint/2010/main" val="2153580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217488" y="812800"/>
            <a:ext cx="7124700" cy="4008438"/>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38</a:t>
            </a:fld>
            <a:endParaRPr lang="en-US"/>
          </a:p>
        </p:txBody>
      </p:sp>
    </p:spTree>
    <p:extLst>
      <p:ext uri="{BB962C8B-B14F-4D97-AF65-F5344CB8AC3E}">
        <p14:creationId xmlns:p14="http://schemas.microsoft.com/office/powerpoint/2010/main" val="924896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217488" y="812800"/>
            <a:ext cx="7124700" cy="4008438"/>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39</a:t>
            </a:fld>
            <a:endParaRPr lang="en-US"/>
          </a:p>
        </p:txBody>
      </p:sp>
    </p:spTree>
    <p:extLst>
      <p:ext uri="{BB962C8B-B14F-4D97-AF65-F5344CB8AC3E}">
        <p14:creationId xmlns:p14="http://schemas.microsoft.com/office/powerpoint/2010/main" val="3294304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379413" y="685800"/>
            <a:ext cx="6094412" cy="3429000"/>
          </a:xfrm>
          <a:prstGeom prst="rect">
            <a:avLst/>
          </a:prstGeom>
        </p:spPr>
      </p:sp>
      <p:sp>
        <p:nvSpPr>
          <p:cNvPr id="45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5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7A0815-508A-46CA-83A2-906BB5147E36}" type="slidenum">
              <a:rPr lang="en-US" sz="1200" b="0" strike="noStrike" spc="-1">
                <a:solidFill>
                  <a:srgbClr val="000000"/>
                </a:solidFill>
                <a:latin typeface="+mn-lt"/>
                <a:ea typeface="+mn-ea"/>
              </a:rPr>
              <a:t>40</a:t>
            </a:fld>
            <a:endParaRPr lang="el-GR" sz="1200" b="0" strike="noStrike" spc="-1">
              <a:latin typeface="Arial"/>
            </a:endParaRPr>
          </a:p>
        </p:txBody>
      </p:sp>
    </p:spTree>
    <p:extLst>
      <p:ext uri="{BB962C8B-B14F-4D97-AF65-F5344CB8AC3E}">
        <p14:creationId xmlns:p14="http://schemas.microsoft.com/office/powerpoint/2010/main" val="2875367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379413" y="685800"/>
            <a:ext cx="6094412" cy="3429000"/>
          </a:xfrm>
          <a:prstGeom prst="rect">
            <a:avLst/>
          </a:prstGeom>
        </p:spPr>
      </p:sp>
      <p:sp>
        <p:nvSpPr>
          <p:cNvPr id="45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5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7A0815-508A-46CA-83A2-906BB5147E36}" type="slidenum">
              <a:rPr lang="en-US" sz="1200" b="0" strike="noStrike" spc="-1">
                <a:solidFill>
                  <a:srgbClr val="000000"/>
                </a:solidFill>
                <a:latin typeface="+mn-lt"/>
                <a:ea typeface="+mn-ea"/>
              </a:rPr>
              <a:t>41</a:t>
            </a:fld>
            <a:endParaRPr lang="el-GR" sz="1200" b="0" strike="noStrike" spc="-1">
              <a:latin typeface="Arial"/>
            </a:endParaRPr>
          </a:p>
        </p:txBody>
      </p:sp>
    </p:spTree>
    <p:extLst>
      <p:ext uri="{BB962C8B-B14F-4D97-AF65-F5344CB8AC3E}">
        <p14:creationId xmlns:p14="http://schemas.microsoft.com/office/powerpoint/2010/main" val="1943785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379413" y="685800"/>
            <a:ext cx="6094412" cy="3429000"/>
          </a:xfrm>
          <a:prstGeom prst="rect">
            <a:avLst/>
          </a:prstGeom>
        </p:spPr>
      </p:sp>
      <p:sp>
        <p:nvSpPr>
          <p:cNvPr id="45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5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7A0815-508A-46CA-83A2-906BB5147E36}" type="slidenum">
              <a:rPr lang="en-US" sz="1200" b="0" strike="noStrike" spc="-1">
                <a:solidFill>
                  <a:srgbClr val="000000"/>
                </a:solidFill>
                <a:latin typeface="+mn-lt"/>
                <a:ea typeface="+mn-ea"/>
              </a:rPr>
              <a:t>42</a:t>
            </a:fld>
            <a:endParaRPr lang="el-GR" sz="1200" b="0" strike="noStrike" spc="-1">
              <a:latin typeface="Arial"/>
            </a:endParaRPr>
          </a:p>
        </p:txBody>
      </p:sp>
    </p:spTree>
    <p:extLst>
      <p:ext uri="{BB962C8B-B14F-4D97-AF65-F5344CB8AC3E}">
        <p14:creationId xmlns:p14="http://schemas.microsoft.com/office/powerpoint/2010/main" val="2667962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379413" y="685800"/>
            <a:ext cx="6094412" cy="3429000"/>
          </a:xfrm>
          <a:prstGeom prst="rect">
            <a:avLst/>
          </a:prstGeom>
        </p:spPr>
      </p:sp>
      <p:sp>
        <p:nvSpPr>
          <p:cNvPr id="45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5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7A0815-508A-46CA-83A2-906BB5147E36}" type="slidenum">
              <a:rPr lang="en-US" sz="1200" b="0" strike="noStrike" spc="-1">
                <a:solidFill>
                  <a:srgbClr val="000000"/>
                </a:solidFill>
                <a:latin typeface="+mn-lt"/>
                <a:ea typeface="+mn-ea"/>
              </a:rPr>
              <a:t>43</a:t>
            </a:fld>
            <a:endParaRPr lang="el-GR" sz="1200" b="0" strike="noStrike" spc="-1">
              <a:latin typeface="Arial"/>
            </a:endParaRPr>
          </a:p>
        </p:txBody>
      </p:sp>
    </p:spTree>
    <p:extLst>
      <p:ext uri="{BB962C8B-B14F-4D97-AF65-F5344CB8AC3E}">
        <p14:creationId xmlns:p14="http://schemas.microsoft.com/office/powerpoint/2010/main" val="3233400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379413" y="685800"/>
            <a:ext cx="6094412" cy="3429000"/>
          </a:xfrm>
          <a:prstGeom prst="rect">
            <a:avLst/>
          </a:prstGeom>
        </p:spPr>
      </p:sp>
      <p:sp>
        <p:nvSpPr>
          <p:cNvPr id="45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5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7A0815-508A-46CA-83A2-906BB5147E36}" type="slidenum">
              <a:rPr lang="en-US" sz="1200" b="0" strike="noStrike" spc="-1">
                <a:solidFill>
                  <a:srgbClr val="000000"/>
                </a:solidFill>
                <a:latin typeface="+mn-lt"/>
                <a:ea typeface="+mn-ea"/>
              </a:rPr>
              <a:t>44</a:t>
            </a:fld>
            <a:endParaRPr lang="el-GR" sz="1200" b="0" strike="noStrike" spc="-1">
              <a:latin typeface="Arial"/>
            </a:endParaRPr>
          </a:p>
        </p:txBody>
      </p:sp>
    </p:spTree>
    <p:extLst>
      <p:ext uri="{BB962C8B-B14F-4D97-AF65-F5344CB8AC3E}">
        <p14:creationId xmlns:p14="http://schemas.microsoft.com/office/powerpoint/2010/main" val="4166575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379413" y="685800"/>
            <a:ext cx="6094412" cy="3429000"/>
          </a:xfrm>
          <a:prstGeom prst="rect">
            <a:avLst/>
          </a:prstGeom>
        </p:spPr>
      </p:sp>
      <p:sp>
        <p:nvSpPr>
          <p:cNvPr id="45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5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7A0815-508A-46CA-83A2-906BB5147E36}" type="slidenum">
              <a:rPr lang="en-US" sz="1200" b="0" strike="noStrike" spc="-1">
                <a:solidFill>
                  <a:srgbClr val="000000"/>
                </a:solidFill>
                <a:latin typeface="+mn-lt"/>
                <a:ea typeface="+mn-ea"/>
              </a:rPr>
              <a:t>45</a:t>
            </a:fld>
            <a:endParaRPr lang="el-GR" sz="1200" b="0" strike="noStrike" spc="-1">
              <a:latin typeface="Arial"/>
            </a:endParaRPr>
          </a:p>
        </p:txBody>
      </p:sp>
    </p:spTree>
    <p:extLst>
      <p:ext uri="{BB962C8B-B14F-4D97-AF65-F5344CB8AC3E}">
        <p14:creationId xmlns:p14="http://schemas.microsoft.com/office/powerpoint/2010/main" val="2855018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379413" y="685800"/>
            <a:ext cx="6094412" cy="3429000"/>
          </a:xfrm>
          <a:prstGeom prst="rect">
            <a:avLst/>
          </a:prstGeom>
        </p:spPr>
      </p:sp>
      <p:sp>
        <p:nvSpPr>
          <p:cNvPr id="45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5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7A0815-508A-46CA-83A2-906BB5147E36}" type="slidenum">
              <a:rPr lang="en-US" sz="1200" b="0" strike="noStrike" spc="-1">
                <a:solidFill>
                  <a:srgbClr val="000000"/>
                </a:solidFill>
                <a:latin typeface="+mn-lt"/>
                <a:ea typeface="+mn-ea"/>
              </a:rPr>
              <a:t>46</a:t>
            </a:fld>
            <a:endParaRPr lang="el-GR" sz="1200" b="0" strike="noStrike" spc="-1">
              <a:latin typeface="Arial"/>
            </a:endParaRPr>
          </a:p>
        </p:txBody>
      </p:sp>
    </p:spTree>
    <p:extLst>
      <p:ext uri="{BB962C8B-B14F-4D97-AF65-F5344CB8AC3E}">
        <p14:creationId xmlns:p14="http://schemas.microsoft.com/office/powerpoint/2010/main" val="1970529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379413" y="685800"/>
            <a:ext cx="6094412" cy="3429000"/>
          </a:xfrm>
          <a:prstGeom prst="rect">
            <a:avLst/>
          </a:prstGeom>
        </p:spPr>
      </p:sp>
      <p:sp>
        <p:nvSpPr>
          <p:cNvPr id="45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5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7A0815-508A-46CA-83A2-906BB5147E36}" type="slidenum">
              <a:rPr lang="en-US" sz="1200" b="0" strike="noStrike" spc="-1">
                <a:solidFill>
                  <a:srgbClr val="000000"/>
                </a:solidFill>
                <a:latin typeface="+mn-lt"/>
                <a:ea typeface="+mn-ea"/>
              </a:rPr>
              <a:t>3</a:t>
            </a:fld>
            <a:endParaRPr lang="el-GR" sz="1200" b="0" strike="noStrike" spc="-1">
              <a:latin typeface="Arial"/>
            </a:endParaRPr>
          </a:p>
        </p:txBody>
      </p:sp>
    </p:spTree>
    <p:extLst>
      <p:ext uri="{BB962C8B-B14F-4D97-AF65-F5344CB8AC3E}">
        <p14:creationId xmlns:p14="http://schemas.microsoft.com/office/powerpoint/2010/main" val="3439876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379413" y="685800"/>
            <a:ext cx="6094412" cy="3429000"/>
          </a:xfrm>
          <a:prstGeom prst="rect">
            <a:avLst/>
          </a:prstGeom>
        </p:spPr>
      </p:sp>
      <p:sp>
        <p:nvSpPr>
          <p:cNvPr id="45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5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7A0815-508A-46CA-83A2-906BB5147E36}" type="slidenum">
              <a:rPr lang="en-US" sz="1200" b="0" strike="noStrike" spc="-1">
                <a:solidFill>
                  <a:srgbClr val="000000"/>
                </a:solidFill>
                <a:latin typeface="+mn-lt"/>
                <a:ea typeface="+mn-ea"/>
              </a:rPr>
              <a:t>47</a:t>
            </a:fld>
            <a:endParaRPr lang="el-GR" sz="1200" b="0" strike="noStrike" spc="-1">
              <a:latin typeface="Arial"/>
            </a:endParaRPr>
          </a:p>
        </p:txBody>
      </p:sp>
    </p:spTree>
    <p:extLst>
      <p:ext uri="{BB962C8B-B14F-4D97-AF65-F5344CB8AC3E}">
        <p14:creationId xmlns:p14="http://schemas.microsoft.com/office/powerpoint/2010/main" val="2005416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217488" y="812800"/>
            <a:ext cx="7124700" cy="4008438"/>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p:nvPr>
        </p:nvSpPr>
        <p:spPr/>
        <p:txBody>
          <a:bodyPr/>
          <a:lstStyle/>
          <a:p>
            <a:pPr algn="r"/>
            <a:fld id="{2C4F9295-D9DF-4A3C-96AB-FBB4D5C987F4}" type="slidenum">
              <a:rPr lang="el-GR" sz="1400" b="0" strike="noStrike" spc="-1" smtClean="0">
                <a:latin typeface="Times New Roman"/>
              </a:rPr>
              <a:t>49</a:t>
            </a:fld>
            <a:endParaRPr lang="el-GR" sz="1400" b="0" strike="noStrike" spc="-1">
              <a:latin typeface="Times New Roman"/>
            </a:endParaRPr>
          </a:p>
        </p:txBody>
      </p:sp>
    </p:spTree>
    <p:extLst>
      <p:ext uri="{BB962C8B-B14F-4D97-AF65-F5344CB8AC3E}">
        <p14:creationId xmlns:p14="http://schemas.microsoft.com/office/powerpoint/2010/main" val="2643583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217488" y="812800"/>
            <a:ext cx="7124700" cy="4008438"/>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55</a:t>
            </a:fld>
            <a:endParaRPr lang="en-US"/>
          </a:p>
        </p:txBody>
      </p:sp>
    </p:spTree>
    <p:extLst>
      <p:ext uri="{BB962C8B-B14F-4D97-AF65-F5344CB8AC3E}">
        <p14:creationId xmlns:p14="http://schemas.microsoft.com/office/powerpoint/2010/main" val="2437635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217488" y="812800"/>
            <a:ext cx="7124700" cy="4008438"/>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56</a:t>
            </a:fld>
            <a:endParaRPr lang="en-US"/>
          </a:p>
        </p:txBody>
      </p:sp>
    </p:spTree>
    <p:extLst>
      <p:ext uri="{BB962C8B-B14F-4D97-AF65-F5344CB8AC3E}">
        <p14:creationId xmlns:p14="http://schemas.microsoft.com/office/powerpoint/2010/main" val="3262243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58775" y="431800"/>
            <a:ext cx="6140450" cy="3454400"/>
          </a:xfrm>
        </p:spPr>
      </p:sp>
      <p:sp>
        <p:nvSpPr>
          <p:cNvPr id="3" name="Θέση σημειώσεων 2"/>
          <p:cNvSpPr>
            <a:spLocks noGrp="1"/>
          </p:cNvSpPr>
          <p:nvPr>
            <p:ph type="body" idx="1"/>
          </p:nvPr>
        </p:nvSpPr>
        <p:spPr/>
        <p:txBody>
          <a:bodyPr/>
          <a:lstStyle/>
          <a:p>
            <a:r>
              <a:rPr lang="en-US" dirty="0"/>
              <a:t>The problems that are identified in the Greenhouse Sector as we mentioned earlier are: High energy consumption</a:t>
            </a:r>
            <a:r>
              <a:rPr lang="el-GR" dirty="0"/>
              <a:t>, </a:t>
            </a:r>
            <a:r>
              <a:rPr lang="en-US" dirty="0"/>
              <a:t>Inability to connect remote areas to a power supply network</a:t>
            </a:r>
            <a:r>
              <a:rPr lang="el-GR" dirty="0"/>
              <a:t>, </a:t>
            </a:r>
            <a:r>
              <a:rPr lang="en-US" dirty="0"/>
              <a:t>Climate crisis</a:t>
            </a:r>
            <a:r>
              <a:rPr lang="el-GR" dirty="0"/>
              <a:t> </a:t>
            </a:r>
            <a:r>
              <a:rPr lang="en-US" dirty="0"/>
              <a:t>and Need for a controlled greenhouse environment.</a:t>
            </a:r>
          </a:p>
          <a:p>
            <a:r>
              <a:rPr lang="en-US" dirty="0"/>
              <a:t>Solution to these problems is to create a Greenhouse Integrated Photovoltaic System using Semi-transparent photovoltaic modules, fully equipped to monitor &amp; control the microclimate, and according to the experimental results fully energy autonomous.</a:t>
            </a:r>
          </a:p>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A5471-CC57-402A-9527-36A1D012F69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1842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17488" y="812800"/>
            <a:ext cx="7124700" cy="4008438"/>
          </a:xfrm>
        </p:spPr>
      </p:sp>
      <p:sp>
        <p:nvSpPr>
          <p:cNvPr id="3" name="Segnaposto note 2"/>
          <p:cNvSpPr>
            <a:spLocks noGrp="1"/>
          </p:cNvSpPr>
          <p:nvPr>
            <p:ph type="body" idx="1"/>
          </p:nvPr>
        </p:nvSpPr>
        <p:spPr/>
        <p:txBody>
          <a:bodyPr/>
          <a:lstStyle/>
          <a:p>
            <a:r>
              <a:rPr lang="it-IT" dirty="0"/>
              <a:t>Thanks for </a:t>
            </a:r>
            <a:r>
              <a:rPr lang="it-IT" dirty="0" err="1"/>
              <a:t>your</a:t>
            </a:r>
            <a:r>
              <a:rPr lang="it-IT" dirty="0"/>
              <a:t> </a:t>
            </a:r>
            <a:r>
              <a:rPr lang="it-IT" dirty="0" err="1"/>
              <a:t>attention</a:t>
            </a:r>
            <a:r>
              <a:rPr lang="it-IT" dirty="0"/>
              <a:t>.</a:t>
            </a:r>
          </a:p>
        </p:txBody>
      </p:sp>
      <p:sp>
        <p:nvSpPr>
          <p:cNvPr id="4" name="Segnaposto numero diapositiva 3"/>
          <p:cNvSpPr>
            <a:spLocks noGrp="1"/>
          </p:cNvSpPr>
          <p:nvPr>
            <p:ph type="sldNum" sz="quarter" idx="5"/>
          </p:nvPr>
        </p:nvSpPr>
        <p:spPr/>
        <p:txBody>
          <a:bodyPr/>
          <a:lstStyle/>
          <a:p>
            <a:fld id="{7B5025CC-AE0A-44E0-B3A0-1B68C780D52D}" type="slidenum">
              <a:rPr lang="it-IT" smtClean="0"/>
              <a:t>60</a:t>
            </a:fld>
            <a:endParaRPr lang="it-IT"/>
          </a:p>
        </p:txBody>
      </p:sp>
    </p:spTree>
    <p:extLst>
      <p:ext uri="{BB962C8B-B14F-4D97-AF65-F5344CB8AC3E}">
        <p14:creationId xmlns:p14="http://schemas.microsoft.com/office/powerpoint/2010/main" val="2651965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379413" y="685800"/>
            <a:ext cx="6094412" cy="3429000"/>
          </a:xfrm>
          <a:prstGeom prst="rect">
            <a:avLst/>
          </a:prstGeom>
        </p:spPr>
      </p:sp>
      <p:sp>
        <p:nvSpPr>
          <p:cNvPr id="45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5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7A0815-508A-46CA-83A2-906BB5147E36}" type="slidenum">
              <a:rPr lang="en-US" sz="1200" b="0" strike="noStrike" spc="-1">
                <a:solidFill>
                  <a:srgbClr val="000000"/>
                </a:solidFill>
                <a:latin typeface="+mn-lt"/>
                <a:ea typeface="+mn-ea"/>
              </a:rPr>
              <a:t>4</a:t>
            </a:fld>
            <a:endParaRPr lang="el-GR" sz="1200" b="0" strike="noStrike" spc="-1">
              <a:latin typeface="Arial"/>
            </a:endParaRPr>
          </a:p>
        </p:txBody>
      </p:sp>
    </p:spTree>
    <p:extLst>
      <p:ext uri="{BB962C8B-B14F-4D97-AF65-F5344CB8AC3E}">
        <p14:creationId xmlns:p14="http://schemas.microsoft.com/office/powerpoint/2010/main" val="41501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379413" y="685800"/>
            <a:ext cx="6094412" cy="3429000"/>
          </a:xfrm>
          <a:prstGeom prst="rect">
            <a:avLst/>
          </a:prstGeom>
        </p:spPr>
      </p:sp>
      <p:sp>
        <p:nvSpPr>
          <p:cNvPr id="45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5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7A0815-508A-46CA-83A2-906BB5147E36}" type="slidenum">
              <a:rPr lang="en-US" sz="1200" b="0" strike="noStrike" spc="-1">
                <a:solidFill>
                  <a:srgbClr val="000000"/>
                </a:solidFill>
                <a:latin typeface="+mn-lt"/>
                <a:ea typeface="+mn-ea"/>
              </a:rPr>
              <a:t>7</a:t>
            </a:fld>
            <a:endParaRPr lang="el-GR" sz="1200" b="0" strike="noStrike" spc="-1">
              <a:latin typeface="Arial"/>
            </a:endParaRPr>
          </a:p>
        </p:txBody>
      </p:sp>
    </p:spTree>
    <p:extLst>
      <p:ext uri="{BB962C8B-B14F-4D97-AF65-F5344CB8AC3E}">
        <p14:creationId xmlns:p14="http://schemas.microsoft.com/office/powerpoint/2010/main" val="1093707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379413" y="685800"/>
            <a:ext cx="6094412" cy="3429000"/>
          </a:xfrm>
          <a:prstGeom prst="rect">
            <a:avLst/>
          </a:prstGeom>
        </p:spPr>
      </p:sp>
      <p:sp>
        <p:nvSpPr>
          <p:cNvPr id="45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5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7A0815-508A-46CA-83A2-906BB5147E36}" type="slidenum">
              <a:rPr lang="en-US" sz="1200" b="0" strike="noStrike" spc="-1">
                <a:solidFill>
                  <a:srgbClr val="000000"/>
                </a:solidFill>
                <a:latin typeface="+mn-lt"/>
                <a:ea typeface="+mn-ea"/>
              </a:rPr>
              <a:t>8</a:t>
            </a:fld>
            <a:endParaRPr lang="el-GR" sz="1200" b="0" strike="noStrike" spc="-1">
              <a:latin typeface="Arial"/>
            </a:endParaRPr>
          </a:p>
        </p:txBody>
      </p:sp>
    </p:spTree>
    <p:extLst>
      <p:ext uri="{BB962C8B-B14F-4D97-AF65-F5344CB8AC3E}">
        <p14:creationId xmlns:p14="http://schemas.microsoft.com/office/powerpoint/2010/main" val="470485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PlaceHolder 1"/>
          <p:cNvSpPr>
            <a:spLocks noGrp="1" noRot="1" noChangeAspect="1"/>
          </p:cNvSpPr>
          <p:nvPr>
            <p:ph type="sldImg"/>
          </p:nvPr>
        </p:nvSpPr>
        <p:spPr>
          <a:xfrm>
            <a:off x="381000" y="685800"/>
            <a:ext cx="6092825" cy="3427413"/>
          </a:xfrm>
          <a:prstGeom prst="rect">
            <a:avLst/>
          </a:prstGeom>
        </p:spPr>
      </p:sp>
      <p:sp>
        <p:nvSpPr>
          <p:cNvPr id="475"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76"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727AD04-46BE-4923-AED4-710693F6614C}" type="slidenum">
              <a:rPr lang="en-US" sz="1200" b="0" strike="noStrike" spc="-1">
                <a:solidFill>
                  <a:srgbClr val="000000"/>
                </a:solidFill>
                <a:latin typeface="+mn-lt"/>
                <a:ea typeface="+mn-ea"/>
              </a:rPr>
              <a:t>9</a:t>
            </a:fld>
            <a:endParaRPr lang="el-GR" sz="1200" b="0" strike="noStrike" spc="-1">
              <a:latin typeface="Arial"/>
            </a:endParaRPr>
          </a:p>
        </p:txBody>
      </p:sp>
    </p:spTree>
    <p:extLst>
      <p:ext uri="{BB962C8B-B14F-4D97-AF65-F5344CB8AC3E}">
        <p14:creationId xmlns:p14="http://schemas.microsoft.com/office/powerpoint/2010/main" val="1198311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379413" y="685800"/>
            <a:ext cx="6094412" cy="3429000"/>
          </a:xfrm>
          <a:prstGeom prst="rect">
            <a:avLst/>
          </a:prstGeom>
        </p:spPr>
      </p:sp>
      <p:sp>
        <p:nvSpPr>
          <p:cNvPr id="45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5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7A0815-508A-46CA-83A2-906BB5147E36}" type="slidenum">
              <a:rPr lang="en-US" sz="1200" b="0" strike="noStrike" spc="-1">
                <a:solidFill>
                  <a:srgbClr val="000000"/>
                </a:solidFill>
                <a:latin typeface="+mn-lt"/>
                <a:ea typeface="+mn-ea"/>
              </a:rPr>
              <a:t>16</a:t>
            </a:fld>
            <a:endParaRPr lang="el-GR" sz="1200" b="0" strike="noStrike" spc="-1">
              <a:latin typeface="Arial"/>
            </a:endParaRPr>
          </a:p>
        </p:txBody>
      </p:sp>
    </p:spTree>
    <p:extLst>
      <p:ext uri="{BB962C8B-B14F-4D97-AF65-F5344CB8AC3E}">
        <p14:creationId xmlns:p14="http://schemas.microsoft.com/office/powerpoint/2010/main" val="2305334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379413" y="685800"/>
            <a:ext cx="6094412" cy="3429000"/>
          </a:xfrm>
          <a:prstGeom prst="rect">
            <a:avLst/>
          </a:prstGeom>
        </p:spPr>
      </p:sp>
      <p:sp>
        <p:nvSpPr>
          <p:cNvPr id="451" name="PlaceHolder 2"/>
          <p:cNvSpPr>
            <a:spLocks noGrp="1"/>
          </p:cNvSpPr>
          <p:nvPr>
            <p:ph type="body"/>
          </p:nvPr>
        </p:nvSpPr>
        <p:spPr>
          <a:xfrm>
            <a:off x="685800" y="4343400"/>
            <a:ext cx="5484240" cy="4112640"/>
          </a:xfrm>
          <a:prstGeom prst="rect">
            <a:avLst/>
          </a:prstGeom>
        </p:spPr>
        <p:txBody>
          <a:bodyPr lIns="90000" tIns="45000" rIns="90000" bIns="45000">
            <a:noAutofit/>
          </a:bodyPr>
          <a:lstStyle/>
          <a:p>
            <a:endParaRPr lang="el-GR" sz="2000" b="0" strike="noStrike" spc="-1">
              <a:latin typeface="Arial"/>
            </a:endParaRPr>
          </a:p>
        </p:txBody>
      </p:sp>
      <p:sp>
        <p:nvSpPr>
          <p:cNvPr id="452" name="CustomShape 3"/>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7A0815-508A-46CA-83A2-906BB5147E36}" type="slidenum">
              <a:rPr lang="en-US" sz="1200" b="0" strike="noStrike" spc="-1">
                <a:solidFill>
                  <a:srgbClr val="000000"/>
                </a:solidFill>
                <a:latin typeface="+mn-lt"/>
                <a:ea typeface="+mn-ea"/>
              </a:rPr>
              <a:t>17</a:t>
            </a:fld>
            <a:endParaRPr lang="el-GR" sz="1200" b="0" strike="noStrike" spc="-1">
              <a:latin typeface="Arial"/>
            </a:endParaRPr>
          </a:p>
        </p:txBody>
      </p:sp>
    </p:spTree>
    <p:extLst>
      <p:ext uri="{BB962C8B-B14F-4D97-AF65-F5344CB8AC3E}">
        <p14:creationId xmlns:p14="http://schemas.microsoft.com/office/powerpoint/2010/main" val="4283789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30"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l-GR" sz="3200" b="0" strike="noStrike" spc="-1">
              <a:latin typeface="Arial"/>
            </a:endParaRPr>
          </a:p>
        </p:txBody>
      </p:sp>
      <p:sp>
        <p:nvSpPr>
          <p:cNvPr id="31"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3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l-GR" sz="3200" b="0" strike="noStrike" spc="-1">
              <a:latin typeface="Arial"/>
            </a:endParaRPr>
          </a:p>
        </p:txBody>
      </p:sp>
      <p:sp>
        <p:nvSpPr>
          <p:cNvPr id="3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l-GR" sz="3200" b="0" strike="noStrike" spc="-1">
              <a:latin typeface="Arial"/>
            </a:endParaRPr>
          </a:p>
        </p:txBody>
      </p:sp>
      <p:sp>
        <p:nvSpPr>
          <p:cNvPr id="35"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l-GR" sz="3200" b="0" strike="noStrike" spc="-1">
              <a:latin typeface="Arial"/>
            </a:endParaRPr>
          </a:p>
        </p:txBody>
      </p:sp>
      <p:sp>
        <p:nvSpPr>
          <p:cNvPr id="36"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38"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l-GR" sz="3200" b="0" strike="noStrike" spc="-1">
              <a:latin typeface="Arial"/>
            </a:endParaRPr>
          </a:p>
        </p:txBody>
      </p:sp>
      <p:sp>
        <p:nvSpPr>
          <p:cNvPr id="39"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l-GR" sz="3200" b="0" strike="noStrike" spc="-1">
              <a:latin typeface="Arial"/>
            </a:endParaRPr>
          </a:p>
        </p:txBody>
      </p:sp>
      <p:sp>
        <p:nvSpPr>
          <p:cNvPr id="40"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l-GR" sz="3200" b="0" strike="noStrike" spc="-1">
              <a:latin typeface="Arial"/>
            </a:endParaRPr>
          </a:p>
        </p:txBody>
      </p:sp>
      <p:sp>
        <p:nvSpPr>
          <p:cNvPr id="41"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l-GR" sz="3200" b="0" strike="noStrike" spc="-1">
              <a:latin typeface="Arial"/>
            </a:endParaRPr>
          </a:p>
        </p:txBody>
      </p:sp>
      <p:sp>
        <p:nvSpPr>
          <p:cNvPr id="42"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l-GR" sz="3200" b="0" strike="noStrike" spc="-1">
              <a:latin typeface="Arial"/>
            </a:endParaRPr>
          </a:p>
        </p:txBody>
      </p:sp>
      <p:sp>
        <p:nvSpPr>
          <p:cNvPr id="43"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51"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53"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55"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l-GR" sz="3200" b="0" strike="noStrike" spc="-1">
              <a:latin typeface="Arial"/>
            </a:endParaRPr>
          </a:p>
        </p:txBody>
      </p:sp>
      <p:sp>
        <p:nvSpPr>
          <p:cNvPr id="56"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60"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l-GR" sz="3200" b="0" strike="noStrike" spc="-1">
              <a:latin typeface="Arial"/>
            </a:endParaRPr>
          </a:p>
        </p:txBody>
      </p:sp>
      <p:sp>
        <p:nvSpPr>
          <p:cNvPr id="61"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l-GR" sz="3200" b="0" strike="noStrike" spc="-1">
              <a:latin typeface="Arial"/>
            </a:endParaRPr>
          </a:p>
        </p:txBody>
      </p:sp>
      <p:sp>
        <p:nvSpPr>
          <p:cNvPr id="62"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9"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64"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l-GR" sz="3200" b="0" strike="noStrike" spc="-1">
              <a:latin typeface="Arial"/>
            </a:endParaRPr>
          </a:p>
        </p:txBody>
      </p:sp>
      <p:sp>
        <p:nvSpPr>
          <p:cNvPr id="6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l-GR" sz="3200" b="0" strike="noStrike" spc="-1">
              <a:latin typeface="Arial"/>
            </a:endParaRPr>
          </a:p>
        </p:txBody>
      </p:sp>
      <p:sp>
        <p:nvSpPr>
          <p:cNvPr id="66"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6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l-GR" sz="3200" b="0" strike="noStrike" spc="-1">
              <a:latin typeface="Arial"/>
            </a:endParaRPr>
          </a:p>
        </p:txBody>
      </p:sp>
      <p:sp>
        <p:nvSpPr>
          <p:cNvPr id="69"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l-GR" sz="3200" b="0" strike="noStrike" spc="-1">
              <a:latin typeface="Arial"/>
            </a:endParaRPr>
          </a:p>
        </p:txBody>
      </p:sp>
      <p:sp>
        <p:nvSpPr>
          <p:cNvPr id="70"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72"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l-GR" sz="3200" b="0" strike="noStrike" spc="-1">
              <a:latin typeface="Arial"/>
            </a:endParaRPr>
          </a:p>
        </p:txBody>
      </p:sp>
      <p:sp>
        <p:nvSpPr>
          <p:cNvPr id="73"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75"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l-GR" sz="3200" b="0" strike="noStrike" spc="-1">
              <a:latin typeface="Arial"/>
            </a:endParaRPr>
          </a:p>
        </p:txBody>
      </p:sp>
      <p:sp>
        <p:nvSpPr>
          <p:cNvPr id="76"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l-GR" sz="3200" b="0" strike="noStrike" spc="-1">
              <a:latin typeface="Arial"/>
            </a:endParaRPr>
          </a:p>
        </p:txBody>
      </p:sp>
      <p:sp>
        <p:nvSpPr>
          <p:cNvPr id="77"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l-GR" sz="3200" b="0" strike="noStrike" spc="-1">
              <a:latin typeface="Arial"/>
            </a:endParaRPr>
          </a:p>
        </p:txBody>
      </p:sp>
      <p:sp>
        <p:nvSpPr>
          <p:cNvPr id="78"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80"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l-GR" sz="3200" b="0" strike="noStrike" spc="-1">
              <a:latin typeface="Arial"/>
            </a:endParaRPr>
          </a:p>
        </p:txBody>
      </p:sp>
      <p:sp>
        <p:nvSpPr>
          <p:cNvPr id="81"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l-GR" sz="3200" b="0" strike="noStrike" spc="-1">
              <a:latin typeface="Arial"/>
            </a:endParaRPr>
          </a:p>
        </p:txBody>
      </p:sp>
      <p:sp>
        <p:nvSpPr>
          <p:cNvPr id="82"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l-GR" sz="3200" b="0" strike="noStrike" spc="-1">
              <a:latin typeface="Arial"/>
            </a:endParaRPr>
          </a:p>
        </p:txBody>
      </p:sp>
      <p:sp>
        <p:nvSpPr>
          <p:cNvPr id="83"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l-GR" sz="3200" b="0" strike="noStrike" spc="-1">
              <a:latin typeface="Arial"/>
            </a:endParaRPr>
          </a:p>
        </p:txBody>
      </p:sp>
      <p:sp>
        <p:nvSpPr>
          <p:cNvPr id="84"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l-GR" sz="3200" b="0" strike="noStrike" spc="-1">
              <a:latin typeface="Arial"/>
            </a:endParaRPr>
          </a:p>
        </p:txBody>
      </p:sp>
      <p:sp>
        <p:nvSpPr>
          <p:cNvPr id="85"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p:spPr>
        <p:txBody>
          <a:bodyPr anchor="b"/>
          <a:lstStyle>
            <a:lvl1pPr algn="l">
              <a:buNone/>
              <a:defRPr sz="4200" b="0"/>
            </a:lvl1pPr>
            <a:extLst/>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F49A8198-4617-485E-9585-4840B69DBBA6}" type="datetime1">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dirty="0">
              <a:solidFill>
                <a:srgbClr val="FFFFFF"/>
              </a:solidFill>
            </a:endParaRPr>
          </a:p>
        </p:txBody>
      </p:sp>
      <p:sp>
        <p:nvSpPr>
          <p:cNvPr id="3" name="Text Placeholder 2"/>
          <p:cNvSpPr>
            <a:spLocks noGrp="1"/>
          </p:cNvSpPr>
          <p:nvPr>
            <p:ph type="body" idx="1"/>
          </p:nvPr>
        </p:nvSpPr>
        <p:spPr>
          <a:xfrm>
            <a:off x="609600" y="1428750"/>
            <a:ext cx="1600200" cy="31242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9" name="Content Placeholder 8"/>
          <p:cNvSpPr>
            <a:spLocks noGrp="1"/>
          </p:cNvSpPr>
          <p:nvPr>
            <p:ph sz="quarter" idx="13"/>
          </p:nvPr>
        </p:nvSpPr>
        <p:spPr>
          <a:xfrm>
            <a:off x="2362200" y="1428750"/>
            <a:ext cx="64008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3226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FCEC57-F4C3-30CA-8377-2984098740D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0A4C08F-9C38-F230-D379-0E7D3586B9E4}"/>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CD4402D-BADB-5A9A-D1CD-D35E1C54D588}"/>
              </a:ext>
            </a:extLst>
          </p:cNvPr>
          <p:cNvSpPr>
            <a:spLocks noGrp="1"/>
          </p:cNvSpPr>
          <p:nvPr>
            <p:ph type="dt" sz="half" idx="10"/>
          </p:nvPr>
        </p:nvSpPr>
        <p:spPr/>
        <p:txBody>
          <a:bodyPr/>
          <a:lstStyle/>
          <a:p>
            <a:fld id="{C6146187-BE7D-4DD4-A4F2-3397DB975ECA}" type="datetimeFigureOut">
              <a:rPr lang="el-GR" smtClean="0"/>
              <a:t>9/12/2025</a:t>
            </a:fld>
            <a:endParaRPr lang="el-GR"/>
          </a:p>
        </p:txBody>
      </p:sp>
      <p:sp>
        <p:nvSpPr>
          <p:cNvPr id="5" name="Θέση υποσέλιδου 4">
            <a:extLst>
              <a:ext uri="{FF2B5EF4-FFF2-40B4-BE49-F238E27FC236}">
                <a16:creationId xmlns:a16="http://schemas.microsoft.com/office/drawing/2014/main" id="{06F72F51-E2CC-7DE5-0432-CCF7D05901C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25E5BF7-4435-BDB2-2293-5A4C783FFD67}"/>
              </a:ext>
            </a:extLst>
          </p:cNvPr>
          <p:cNvSpPr>
            <a:spLocks noGrp="1"/>
          </p:cNvSpPr>
          <p:nvPr>
            <p:ph type="sldNum" sz="quarter" idx="12"/>
          </p:nvPr>
        </p:nvSpPr>
        <p:spPr/>
        <p:txBody>
          <a:bodyPr/>
          <a:lstStyle/>
          <a:p>
            <a:fld id="{FFBEAF63-154B-41D3-8D8D-4427C834AF4F}" type="slidenum">
              <a:rPr lang="el-GR" smtClean="0"/>
              <a:t>‹#›</a:t>
            </a:fld>
            <a:endParaRPr lang="el-GR"/>
          </a:p>
        </p:txBody>
      </p:sp>
    </p:spTree>
    <p:extLst>
      <p:ext uri="{BB962C8B-B14F-4D97-AF65-F5344CB8AC3E}">
        <p14:creationId xmlns:p14="http://schemas.microsoft.com/office/powerpoint/2010/main" val="33467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8B5AE75-512E-3B70-D1CA-952F7B7F71F8}"/>
              </a:ext>
            </a:extLst>
          </p:cNvPr>
          <p:cNvSpPr>
            <a:spLocks noGrp="1"/>
          </p:cNvSpPr>
          <p:nvPr>
            <p:ph type="ctrTitle"/>
          </p:nvPr>
        </p:nvSpPr>
        <p:spPr>
          <a:xfrm>
            <a:off x="1143000" y="841772"/>
            <a:ext cx="6858000" cy="1790700"/>
          </a:xfrm>
        </p:spPr>
        <p:txBody>
          <a:bodyPr anchor="b"/>
          <a:lstStyle>
            <a:lvl1pPr algn="ctr">
              <a:defRPr sz="45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5C116B2A-0339-37C4-A1E1-CA74FD32457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769AB1E7-DB93-EB3D-7F30-160F1FCC21FE}"/>
              </a:ext>
            </a:extLst>
          </p:cNvPr>
          <p:cNvSpPr>
            <a:spLocks noGrp="1"/>
          </p:cNvSpPr>
          <p:nvPr>
            <p:ph type="dt" sz="half" idx="10"/>
          </p:nvPr>
        </p:nvSpPr>
        <p:spPr/>
        <p:txBody>
          <a:bodyPr/>
          <a:lstStyle/>
          <a:p>
            <a:fld id="{C6146187-BE7D-4DD4-A4F2-3397DB975ECA}" type="datetimeFigureOut">
              <a:rPr lang="el-GR" smtClean="0"/>
              <a:t>9/12/2025</a:t>
            </a:fld>
            <a:endParaRPr lang="el-GR"/>
          </a:p>
        </p:txBody>
      </p:sp>
      <p:sp>
        <p:nvSpPr>
          <p:cNvPr id="5" name="Θέση υποσέλιδου 4">
            <a:extLst>
              <a:ext uri="{FF2B5EF4-FFF2-40B4-BE49-F238E27FC236}">
                <a16:creationId xmlns:a16="http://schemas.microsoft.com/office/drawing/2014/main" id="{7357A80A-6484-BB87-E1A5-44D3681AF22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1216D0A-EB2B-9695-6A38-6BCC86E0F070}"/>
              </a:ext>
            </a:extLst>
          </p:cNvPr>
          <p:cNvSpPr>
            <a:spLocks noGrp="1"/>
          </p:cNvSpPr>
          <p:nvPr>
            <p:ph type="sldNum" sz="quarter" idx="12"/>
          </p:nvPr>
        </p:nvSpPr>
        <p:spPr/>
        <p:txBody>
          <a:bodyPr/>
          <a:lstStyle/>
          <a:p>
            <a:fld id="{FFBEAF63-154B-41D3-8D8D-4427C834AF4F}" type="slidenum">
              <a:rPr lang="el-GR" smtClean="0"/>
              <a:t>‹#›</a:t>
            </a:fld>
            <a:endParaRPr lang="el-GR"/>
          </a:p>
        </p:txBody>
      </p:sp>
    </p:spTree>
    <p:extLst>
      <p:ext uri="{BB962C8B-B14F-4D97-AF65-F5344CB8AC3E}">
        <p14:creationId xmlns:p14="http://schemas.microsoft.com/office/powerpoint/2010/main" val="3820337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Inhalt 1">
    <p:bg bwMode="gray">
      <p:bgRef idx="1001">
        <a:schemeClr val="bg1"/>
      </p:bgRef>
    </p:bg>
    <p:spTree>
      <p:nvGrpSpPr>
        <p:cNvPr id="1" name=""/>
        <p:cNvGrpSpPr/>
        <p:nvPr/>
      </p:nvGrpSpPr>
      <p:grpSpPr>
        <a:xfrm>
          <a:off x="0" y="0"/>
          <a:ext cx="0" cy="0"/>
          <a:chOff x="0" y="0"/>
          <a:chExt cx="0" cy="0"/>
        </a:xfrm>
      </p:grpSpPr>
      <p:sp>
        <p:nvSpPr>
          <p:cNvPr id="2" name="Titel"/>
          <p:cNvSpPr>
            <a:spLocks noGrp="1"/>
          </p:cNvSpPr>
          <p:nvPr>
            <p:ph type="title" hasCustomPrompt="1"/>
          </p:nvPr>
        </p:nvSpPr>
        <p:spPr bwMode="gray"/>
        <p:txBody>
          <a:bodyPr/>
          <a:lstStyle>
            <a:lvl1pPr>
              <a:defRPr/>
            </a:lvl1pPr>
          </a:lstStyle>
          <a:p>
            <a:r>
              <a:rPr lang="de-DE" dirty="0"/>
              <a:t>Edit title 1</a:t>
            </a:r>
          </a:p>
        </p:txBody>
      </p:sp>
      <p:sp>
        <p:nvSpPr>
          <p:cNvPr id="12" name="Dekorlinie"/>
          <p:cNvSpPr>
            <a:spLocks noGrp="1" noChangeAspect="1"/>
          </p:cNvSpPr>
          <p:nvPr>
            <p:ph type="body" sz="quarter" idx="22" hasCustomPrompt="1"/>
          </p:nvPr>
        </p:nvSpPr>
        <p:spPr bwMode="gray">
          <a:xfrm>
            <a:off x="351046" y="1115929"/>
            <a:ext cx="648084" cy="27000"/>
          </a:xfrm>
          <a:prstGeom prst="rect">
            <a:avLst/>
          </a:prstGeom>
          <a:solidFill>
            <a:schemeClr val="accent3"/>
          </a:solidFill>
        </p:spPr>
        <p:txBody>
          <a:bodyPr tIns="0"/>
          <a:lstStyle>
            <a:lvl1pPr marL="13500" indent="0">
              <a:buNone/>
              <a:defRPr baseline="0"/>
            </a:lvl1pPr>
          </a:lstStyle>
          <a:p>
            <a:pPr lvl="0"/>
            <a:r>
              <a:rPr lang="de-DE" dirty="0"/>
              <a:t> </a:t>
            </a:r>
          </a:p>
        </p:txBody>
      </p:sp>
      <p:sp>
        <p:nvSpPr>
          <p:cNvPr id="7" name="Inhalt"/>
          <p:cNvSpPr>
            <a:spLocks noGrp="1"/>
          </p:cNvSpPr>
          <p:nvPr>
            <p:ph idx="1" hasCustomPrompt="1"/>
          </p:nvPr>
        </p:nvSpPr>
        <p:spPr bwMode="gray">
          <a:xfrm>
            <a:off x="351046" y="1350000"/>
            <a:ext cx="8441299" cy="3375000"/>
          </a:xfrm>
          <a:prstGeom prst="rect">
            <a:avLst/>
          </a:prstGeom>
        </p:spPr>
        <p:txBody>
          <a:bodyPr vert="horz" lIns="0" tIns="0" rIns="0" bIns="0" rtlCol="0">
            <a:noAutofit/>
          </a:bodyPr>
          <a:lstStyle>
            <a:lvl1pPr>
              <a:defRPr/>
            </a:lvl1pPr>
          </a:lstStyle>
          <a:p>
            <a:pPr lvl="0"/>
            <a:r>
              <a:rPr lang="de-DE" noProof="0" dirty="0"/>
              <a:t>Edit </a:t>
            </a:r>
            <a:r>
              <a:rPr lang="de-DE" noProof="0" dirty="0" err="1"/>
              <a:t>text</a:t>
            </a:r>
            <a:r>
              <a:rPr lang="de-DE" noProof="0" dirty="0"/>
              <a:t> </a:t>
            </a:r>
            <a:r>
              <a:rPr lang="de-DE" noProof="0" dirty="0" err="1"/>
              <a:t>master</a:t>
            </a:r>
            <a:r>
              <a:rPr lang="de-DE" noProof="0" dirty="0"/>
              <a:t> </a:t>
            </a:r>
            <a:r>
              <a:rPr lang="de-DE" noProof="0" dirty="0" err="1"/>
              <a:t>format</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3" name="Fußzeile"/>
          <p:cNvSpPr>
            <a:spLocks noGrp="1"/>
          </p:cNvSpPr>
          <p:nvPr>
            <p:ph type="ftr" sz="quarter" idx="10"/>
          </p:nvPr>
        </p:nvSpPr>
        <p:spPr bwMode="gray"/>
        <p:txBody>
          <a:bodyPr/>
          <a:lstStyle/>
          <a:p>
            <a:r>
              <a:rPr lang="de-DE" dirty="0" err="1"/>
              <a:t>Footer</a:t>
            </a:r>
            <a:r>
              <a:rPr lang="de-DE" dirty="0"/>
              <a:t> </a:t>
            </a:r>
            <a:r>
              <a:rPr lang="de-DE" dirty="0" err="1"/>
              <a:t>placeholder</a:t>
            </a:r>
            <a:endParaRPr lang="de-DE" dirty="0"/>
          </a:p>
        </p:txBody>
      </p:sp>
      <p:sp>
        <p:nvSpPr>
          <p:cNvPr id="4" name="Foliennummer"/>
          <p:cNvSpPr>
            <a:spLocks noGrp="1"/>
          </p:cNvSpPr>
          <p:nvPr>
            <p:ph type="sldNum" sz="quarter" idx="11"/>
          </p:nvPr>
        </p:nvSpPr>
        <p:spPr bwMode="gray"/>
        <p:txBody>
          <a:bodyPr/>
          <a:lstStyle/>
          <a:p>
            <a:fld id="{02CEFE82-39F2-4F47-8A0C-D5AB3496FA5C}" type="slidenum">
              <a:rPr lang="de-DE" smtClean="0"/>
              <a:pPr/>
              <a:t>‹#›</a:t>
            </a:fld>
            <a:endParaRPr lang="de-DE" dirty="0"/>
          </a:p>
        </p:txBody>
      </p:sp>
    </p:spTree>
    <p:extLst>
      <p:ext uri="{BB962C8B-B14F-4D97-AF65-F5344CB8AC3E}">
        <p14:creationId xmlns:p14="http://schemas.microsoft.com/office/powerpoint/2010/main" val="389460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609600" y="1352551"/>
            <a:ext cx="3886200" cy="3268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844901" y="1352549"/>
            <a:ext cx="3886200" cy="3268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5"/>
          </p:nvPr>
        </p:nvSpPr>
        <p:spPr/>
        <p:txBody>
          <a:bodyPr rtlCol="0"/>
          <a:lstStyle/>
          <a:p>
            <a:fld id="{E4606EA6-EFEA-4C30-9264-4F9291A5780D}" type="datetime1">
              <a:rPr lang="en-US" smtClean="0"/>
              <a:pPr/>
              <a:t>12/9/2025</a:t>
            </a:fld>
            <a:endParaRPr lang="en-US"/>
          </a:p>
        </p:txBody>
      </p:sp>
      <p:sp>
        <p:nvSpPr>
          <p:cNvPr id="10" name="Slide Number Placeholder 9"/>
          <p:cNvSpPr>
            <a:spLocks noGrp="1"/>
          </p:cNvSpPr>
          <p:nvPr>
            <p:ph type="sldNum" sz="quarter" idx="16"/>
          </p:nvPr>
        </p:nvSpPr>
        <p:spPr/>
        <p:txBody>
          <a:bodyPr rtlCol="0"/>
          <a:lstStyle/>
          <a:p>
            <a:pPr algn="ctr"/>
            <a:fld id="{8F82E0A0-C266-4798-8C8F-B9F91E9DA37E}" type="slidenum">
              <a:rPr lang="en-US" sz="1400" b="1" smtClean="0">
                <a:solidFill>
                  <a:srgbClr val="FFFFFF"/>
                </a:solidFill>
              </a:rPr>
              <a:pPr algn="ct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316163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11"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5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256"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258"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260"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l-GR" sz="3200" b="0" strike="noStrike" spc="-1">
              <a:latin typeface="Arial"/>
            </a:endParaRPr>
          </a:p>
        </p:txBody>
      </p:sp>
      <p:sp>
        <p:nvSpPr>
          <p:cNvPr id="261"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6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63"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265"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l-GR" sz="3200" b="0" strike="noStrike" spc="-1">
              <a:latin typeface="Arial"/>
            </a:endParaRPr>
          </a:p>
        </p:txBody>
      </p:sp>
      <p:sp>
        <p:nvSpPr>
          <p:cNvPr id="266"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l-GR" sz="3200" b="0" strike="noStrike" spc="-1">
              <a:latin typeface="Arial"/>
            </a:endParaRPr>
          </a:p>
        </p:txBody>
      </p:sp>
      <p:sp>
        <p:nvSpPr>
          <p:cNvPr id="267"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269"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l-GR" sz="3200" b="0" strike="noStrike" spc="-1">
              <a:latin typeface="Arial"/>
            </a:endParaRPr>
          </a:p>
        </p:txBody>
      </p:sp>
      <p:sp>
        <p:nvSpPr>
          <p:cNvPr id="27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l-GR" sz="3200" b="0" strike="noStrike" spc="-1">
              <a:latin typeface="Arial"/>
            </a:endParaRPr>
          </a:p>
        </p:txBody>
      </p:sp>
      <p:sp>
        <p:nvSpPr>
          <p:cNvPr id="271"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27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l-GR" sz="3200" b="0" strike="noStrike" spc="-1">
              <a:latin typeface="Arial"/>
            </a:endParaRPr>
          </a:p>
        </p:txBody>
      </p:sp>
      <p:sp>
        <p:nvSpPr>
          <p:cNvPr id="27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l-GR" sz="3200" b="0" strike="noStrike" spc="-1">
              <a:latin typeface="Arial"/>
            </a:endParaRPr>
          </a:p>
        </p:txBody>
      </p:sp>
      <p:sp>
        <p:nvSpPr>
          <p:cNvPr id="275"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277"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l-GR" sz="3200" b="0" strike="noStrike" spc="-1">
              <a:latin typeface="Arial"/>
            </a:endParaRPr>
          </a:p>
        </p:txBody>
      </p:sp>
      <p:sp>
        <p:nvSpPr>
          <p:cNvPr id="278"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13"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l-GR" sz="3200" b="0" strike="noStrike" spc="-1">
              <a:latin typeface="Arial"/>
            </a:endParaRPr>
          </a:p>
        </p:txBody>
      </p:sp>
      <p:sp>
        <p:nvSpPr>
          <p:cNvPr id="14"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280"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l-GR" sz="3200" b="0" strike="noStrike" spc="-1">
              <a:latin typeface="Arial"/>
            </a:endParaRPr>
          </a:p>
        </p:txBody>
      </p:sp>
      <p:sp>
        <p:nvSpPr>
          <p:cNvPr id="281"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l-GR" sz="3200" b="0" strike="noStrike" spc="-1">
              <a:latin typeface="Arial"/>
            </a:endParaRPr>
          </a:p>
        </p:txBody>
      </p:sp>
      <p:sp>
        <p:nvSpPr>
          <p:cNvPr id="282"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l-GR" sz="3200" b="0" strike="noStrike" spc="-1">
              <a:latin typeface="Arial"/>
            </a:endParaRPr>
          </a:p>
        </p:txBody>
      </p:sp>
      <p:sp>
        <p:nvSpPr>
          <p:cNvPr id="283"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285"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l-GR" sz="3200" b="0" strike="noStrike" spc="-1">
              <a:latin typeface="Arial"/>
            </a:endParaRPr>
          </a:p>
        </p:txBody>
      </p:sp>
      <p:sp>
        <p:nvSpPr>
          <p:cNvPr id="286"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l-GR" sz="3200" b="0" strike="noStrike" spc="-1">
              <a:latin typeface="Arial"/>
            </a:endParaRPr>
          </a:p>
        </p:txBody>
      </p:sp>
      <p:sp>
        <p:nvSpPr>
          <p:cNvPr id="287"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l-GR" sz="3200" b="0" strike="noStrike" spc="-1">
              <a:latin typeface="Arial"/>
            </a:endParaRPr>
          </a:p>
        </p:txBody>
      </p:sp>
      <p:sp>
        <p:nvSpPr>
          <p:cNvPr id="288"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l-GR" sz="3200" b="0" strike="noStrike" spc="-1">
              <a:latin typeface="Arial"/>
            </a:endParaRPr>
          </a:p>
        </p:txBody>
      </p:sp>
      <p:sp>
        <p:nvSpPr>
          <p:cNvPr id="289"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l-GR" sz="3200" b="0" strike="noStrike" spc="-1">
              <a:latin typeface="Arial"/>
            </a:endParaRPr>
          </a:p>
        </p:txBody>
      </p:sp>
      <p:sp>
        <p:nvSpPr>
          <p:cNvPr id="290"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pic>
        <p:nvPicPr>
          <p:cNvPr id="7" name="Immagine 6"/>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r="12185"/>
          <a:stretch/>
        </p:blipFill>
        <p:spPr>
          <a:xfrm flipH="1">
            <a:off x="0" y="0"/>
            <a:ext cx="9115426" cy="5143500"/>
          </a:xfrm>
          <a:prstGeom prst="rect">
            <a:avLst/>
          </a:prstGeom>
        </p:spPr>
      </p:pic>
      <p:sp>
        <p:nvSpPr>
          <p:cNvPr id="2" name="Title 1"/>
          <p:cNvSpPr>
            <a:spLocks noGrp="1"/>
          </p:cNvSpPr>
          <p:nvPr>
            <p:ph type="title"/>
          </p:nvPr>
        </p:nvSpPr>
        <p:spPr>
          <a:xfrm>
            <a:off x="1033397" y="273844"/>
            <a:ext cx="7481953" cy="994172"/>
          </a:xfrm>
        </p:spPr>
        <p:txBody>
          <a:bodyPr/>
          <a:lstStyle>
            <a:lvl1pPr>
              <a:lnSpc>
                <a:spcPct val="100000"/>
              </a:lnSpc>
              <a:defRPr b="1">
                <a:solidFill>
                  <a:srgbClr val="216424"/>
                </a:solidFill>
                <a:latin typeface="Montserrat" panose="00000500000000000000" pitchFamily="2"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1033396" y="1369219"/>
            <a:ext cx="7481954" cy="3263504"/>
          </a:xfrm>
        </p:spPr>
        <p:txBody>
          <a:bodyPr/>
          <a:lstStyle>
            <a:lvl1pPr marL="402431" indent="-402431">
              <a:lnSpc>
                <a:spcPct val="100000"/>
              </a:lnSpc>
              <a:buFontTx/>
              <a:buBlip>
                <a:blip r:embed="rId3"/>
              </a:buBlip>
              <a:defRPr>
                <a:solidFill>
                  <a:schemeClr val="tx1"/>
                </a:solidFill>
                <a:latin typeface="Montserrat" panose="00000500000000000000" pitchFamily="2" charset="0"/>
              </a:defRPr>
            </a:lvl1pPr>
            <a:lvl2pPr marL="673894" indent="-330994">
              <a:lnSpc>
                <a:spcPct val="100000"/>
              </a:lnSpc>
              <a:spcBef>
                <a:spcPts val="450"/>
              </a:spcBef>
              <a:buFont typeface="Calibri" panose="020F0502020204030204" pitchFamily="34" charset="0"/>
              <a:buChar char="̶"/>
              <a:defRPr>
                <a:solidFill>
                  <a:schemeClr val="tx1"/>
                </a:solidFill>
                <a:latin typeface="Montserrat" panose="00000500000000000000" pitchFamily="2" charset="0"/>
              </a:defRPr>
            </a:lvl2pPr>
            <a:lvl3pPr marL="1004888" indent="-319088">
              <a:lnSpc>
                <a:spcPct val="100000"/>
              </a:lnSpc>
              <a:buFont typeface="Wingdings" panose="05000000000000000000" pitchFamily="2" charset="2"/>
              <a:buChar char="§"/>
              <a:defRPr>
                <a:solidFill>
                  <a:schemeClr val="tx1"/>
                </a:solidFill>
                <a:latin typeface="Montserrat" panose="00000500000000000000" pitchFamily="2" charset="0"/>
              </a:defRPr>
            </a:lvl3pPr>
            <a:lvl4pPr marL="1277541" indent="-248841">
              <a:lnSpc>
                <a:spcPct val="100000"/>
              </a:lnSpc>
              <a:spcBef>
                <a:spcPts val="225"/>
              </a:spcBef>
              <a:buFont typeface="Arial" panose="020B0604020202020204" pitchFamily="34" charset="0"/>
              <a:buChar char="•"/>
              <a:defRPr>
                <a:solidFill>
                  <a:schemeClr val="tx1"/>
                </a:solidFill>
                <a:latin typeface="Montserrat" panose="00000500000000000000" pitchFamily="2" charset="0"/>
              </a:defRPr>
            </a:lvl4pPr>
            <a:lvl5pPr marL="1543050" indent="-171450">
              <a:lnSpc>
                <a:spcPct val="100000"/>
              </a:lnSpc>
              <a:buFont typeface="Montserrat" panose="00000500000000000000" pitchFamily="2" charset="0"/>
              <a:buChar char="‐"/>
              <a:defRPr>
                <a:solidFill>
                  <a:schemeClr val="tx1"/>
                </a:solidFill>
                <a:latin typeface="Montserrat" panose="00000500000000000000" pitchFamily="2"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Date Placeholder 3"/>
          <p:cNvSpPr>
            <a:spLocks noGrp="1"/>
          </p:cNvSpPr>
          <p:nvPr>
            <p:ph type="dt" sz="half" idx="10"/>
          </p:nvPr>
        </p:nvSpPr>
        <p:spPr>
          <a:xfrm>
            <a:off x="1033396" y="4767263"/>
            <a:ext cx="733556" cy="273844"/>
          </a:xfrm>
        </p:spPr>
        <p:txBody>
          <a:bodyPr/>
          <a:lstStyle>
            <a:lvl1pPr>
              <a:defRPr sz="825">
                <a:latin typeface="Montserrat" panose="00000500000000000000" pitchFamily="2" charset="0"/>
              </a:defRPr>
            </a:lvl1pPr>
          </a:lstStyle>
          <a:p>
            <a:fld id="{D913E1FD-776A-465E-BD8F-488E0A62D3AB}" type="datetime1">
              <a:rPr lang="it-IT" smtClean="0"/>
              <a:t>09/12/2025</a:t>
            </a:fld>
            <a:endParaRPr lang="it-IT"/>
          </a:p>
        </p:txBody>
      </p:sp>
      <p:sp>
        <p:nvSpPr>
          <p:cNvPr id="5" name="Footer Placeholder 4"/>
          <p:cNvSpPr>
            <a:spLocks noGrp="1"/>
          </p:cNvSpPr>
          <p:nvPr>
            <p:ph type="ftr" sz="quarter" idx="11"/>
          </p:nvPr>
        </p:nvSpPr>
        <p:spPr>
          <a:xfrm>
            <a:off x="1860896" y="4767263"/>
            <a:ext cx="6077474" cy="273844"/>
          </a:xfrm>
        </p:spPr>
        <p:txBody>
          <a:bodyPr/>
          <a:lstStyle>
            <a:lvl1pPr>
              <a:defRPr sz="825">
                <a:latin typeface="Montserrat" panose="00000500000000000000" pitchFamily="2" charset="0"/>
              </a:defRPr>
            </a:lvl1pPr>
          </a:lstStyle>
          <a:p>
            <a:endParaRPr lang="it-IT" dirty="0"/>
          </a:p>
        </p:txBody>
      </p:sp>
      <p:sp>
        <p:nvSpPr>
          <p:cNvPr id="6" name="Slide Number Placeholder 5"/>
          <p:cNvSpPr>
            <a:spLocks noGrp="1"/>
          </p:cNvSpPr>
          <p:nvPr>
            <p:ph type="sldNum" sz="quarter" idx="12"/>
          </p:nvPr>
        </p:nvSpPr>
        <p:spPr>
          <a:xfrm>
            <a:off x="8013526" y="4767263"/>
            <a:ext cx="501823" cy="273844"/>
          </a:xfrm>
        </p:spPr>
        <p:txBody>
          <a:bodyPr/>
          <a:lstStyle>
            <a:lvl1pPr>
              <a:defRPr sz="825">
                <a:latin typeface="Montserrat" panose="00000500000000000000" pitchFamily="2" charset="0"/>
              </a:defRPr>
            </a:lvl1pPr>
          </a:lstStyle>
          <a:p>
            <a:fld id="{CBCB380E-18C1-4E43-9907-A30A507D4EFA}" type="slidenum">
              <a:rPr lang="it-IT" smtClean="0"/>
              <a:pPr/>
              <a:t>‹#›</a:t>
            </a:fld>
            <a:endParaRPr lang="it-IT"/>
          </a:p>
        </p:txBody>
      </p:sp>
      <p:sp>
        <p:nvSpPr>
          <p:cNvPr id="11" name="Rettangolo 10"/>
          <p:cNvSpPr/>
          <p:nvPr userDrawn="1"/>
        </p:nvSpPr>
        <p:spPr>
          <a:xfrm>
            <a:off x="1" y="0"/>
            <a:ext cx="883085" cy="5143500"/>
          </a:xfrm>
          <a:prstGeom prst="rect">
            <a:avLst/>
          </a:prstGeom>
          <a:gradFill>
            <a:gsLst>
              <a:gs pos="0">
                <a:srgbClr val="216424"/>
              </a:gs>
              <a:gs pos="40000">
                <a:srgbClr val="2E8D38"/>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8" name="Immagine 7"/>
          <p:cNvPicPr>
            <a:picLocks noChangeAspect="1"/>
          </p:cNvPicPr>
          <p:nvPr userDrawn="1"/>
        </p:nvPicPr>
        <p:blipFill rotWithShape="1">
          <a:blip r:embed="rId4" cstate="print">
            <a:extLst>
              <a:ext uri="{28A0092B-C50C-407E-A947-70E740481C1C}">
                <a14:useLocalDpi xmlns:a14="http://schemas.microsoft.com/office/drawing/2010/main" val="0"/>
              </a:ext>
            </a:extLst>
          </a:blip>
          <a:srcRect t="8737"/>
          <a:stretch/>
        </p:blipFill>
        <p:spPr>
          <a:xfrm>
            <a:off x="151612" y="4507442"/>
            <a:ext cx="579113" cy="528511"/>
          </a:xfrm>
          <a:prstGeom prst="rect">
            <a:avLst/>
          </a:prstGeom>
        </p:spPr>
      </p:pic>
      <p:pic>
        <p:nvPicPr>
          <p:cNvPr id="10" name="Immagine 9"/>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3300" y="3954368"/>
            <a:ext cx="515736" cy="553074"/>
          </a:xfrm>
          <a:prstGeom prst="rect">
            <a:avLst/>
          </a:prstGeom>
        </p:spPr>
      </p:pic>
    </p:spTree>
    <p:extLst>
      <p:ext uri="{BB962C8B-B14F-4D97-AF65-F5344CB8AC3E}">
        <p14:creationId xmlns:p14="http://schemas.microsoft.com/office/powerpoint/2010/main" val="67004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l-G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1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l-GR" sz="3200" b="0" strike="noStrike" spc="-1">
              <a:latin typeface="Arial"/>
            </a:endParaRPr>
          </a:p>
        </p:txBody>
      </p:sp>
      <p:sp>
        <p:nvSpPr>
          <p:cNvPr id="19"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l-GR" sz="3200" b="0" strike="noStrike" spc="-1">
              <a:latin typeface="Arial"/>
            </a:endParaRPr>
          </a:p>
        </p:txBody>
      </p:sp>
      <p:sp>
        <p:nvSpPr>
          <p:cNvPr id="20"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22"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l-GR" sz="3200" b="0" strike="noStrike" spc="-1">
              <a:latin typeface="Arial"/>
            </a:endParaRPr>
          </a:p>
        </p:txBody>
      </p:sp>
      <p:sp>
        <p:nvSpPr>
          <p:cNvPr id="23"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l-GR" sz="3200" b="0" strike="noStrike" spc="-1">
              <a:latin typeface="Arial"/>
            </a:endParaRPr>
          </a:p>
        </p:txBody>
      </p:sp>
      <p:sp>
        <p:nvSpPr>
          <p:cNvPr id="24"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l-GR" sz="4400" b="0" strike="noStrike" spc="-1">
              <a:latin typeface="Arial"/>
            </a:endParaRPr>
          </a:p>
        </p:txBody>
      </p:sp>
      <p:sp>
        <p:nvSpPr>
          <p:cNvPr id="2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l-GR" sz="3200" b="0" strike="noStrike" spc="-1">
              <a:latin typeface="Arial"/>
            </a:endParaRPr>
          </a:p>
        </p:txBody>
      </p:sp>
      <p:sp>
        <p:nvSpPr>
          <p:cNvPr id="2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l-GR" sz="3200" b="0" strike="noStrike" spc="-1">
              <a:latin typeface="Arial"/>
            </a:endParaRPr>
          </a:p>
        </p:txBody>
      </p:sp>
      <p:sp>
        <p:nvSpPr>
          <p:cNvPr id="28"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44D26"/>
        </a:solidFill>
        <a:effectLst/>
      </p:bgPr>
    </p:bg>
    <p:spTree>
      <p:nvGrpSpPr>
        <p:cNvPr id="1" name=""/>
        <p:cNvGrpSpPr/>
        <p:nvPr/>
      </p:nvGrpSpPr>
      <p:grpSpPr>
        <a:xfrm>
          <a:off x="0" y="0"/>
          <a:ext cx="0" cy="0"/>
          <a:chOff x="0" y="0"/>
          <a:chExt cx="0" cy="0"/>
        </a:xfrm>
      </p:grpSpPr>
      <p:sp>
        <p:nvSpPr>
          <p:cNvPr id="8" name="CustomShape 1" hidden="1"/>
          <p:cNvSpPr/>
          <p:nvPr/>
        </p:nvSpPr>
        <p:spPr>
          <a:xfrm>
            <a:off x="0" y="1095120"/>
            <a:ext cx="9141840" cy="237960"/>
          </a:xfrm>
          <a:prstGeom prst="rect">
            <a:avLst/>
          </a:prstGeom>
          <a:solidFill>
            <a:srgbClr val="FFFFFF"/>
          </a:solidFill>
          <a:ln w="50760">
            <a:noFill/>
          </a:ln>
          <a:effectLst>
            <a:outerShdw blurRad="38100" dist="29880" dir="5400000" rotWithShape="0">
              <a:srgbClr val="000000">
                <a:alpha val="45000"/>
              </a:srgbClr>
            </a:outerShdw>
          </a:effectLst>
        </p:spPr>
        <p:style>
          <a:lnRef idx="3">
            <a:schemeClr val="lt1"/>
          </a:lnRef>
          <a:fillRef idx="1">
            <a:schemeClr val="accent1"/>
          </a:fillRef>
          <a:effectRef idx="1">
            <a:schemeClr val="accent1"/>
          </a:effectRef>
          <a:fontRef idx="minor"/>
        </p:style>
        <p:txBody>
          <a:bodyPr/>
          <a:lstStyle/>
          <a:p>
            <a:endParaRPr lang="el-GR"/>
          </a:p>
        </p:txBody>
      </p:sp>
      <p:sp>
        <p:nvSpPr>
          <p:cNvPr id="9" name="CustomShape 2" hidden="1"/>
          <p:cNvSpPr/>
          <p:nvPr/>
        </p:nvSpPr>
        <p:spPr>
          <a:xfrm>
            <a:off x="0" y="1129320"/>
            <a:ext cx="531360" cy="169200"/>
          </a:xfrm>
          <a:prstGeom prst="rect">
            <a:avLst/>
          </a:prstGeom>
          <a:solidFill>
            <a:schemeClr val="accent2">
              <a:alpha val="100000"/>
            </a:schemeClr>
          </a:solidFill>
          <a:ln w="50760">
            <a:noFill/>
          </a:ln>
          <a:effectLst>
            <a:outerShdw blurRad="38100" dist="29880" dir="5400000" rotWithShape="0">
              <a:srgbClr val="000000">
                <a:alpha val="45000"/>
              </a:srgbClr>
            </a:outerShdw>
          </a:effectLst>
        </p:spPr>
        <p:style>
          <a:lnRef idx="3">
            <a:schemeClr val="lt1"/>
          </a:lnRef>
          <a:fillRef idx="1">
            <a:schemeClr val="accent1"/>
          </a:fillRef>
          <a:effectRef idx="1">
            <a:schemeClr val="accent1"/>
          </a:effectRef>
          <a:fontRef idx="minor"/>
        </p:style>
        <p:txBody>
          <a:bodyPr/>
          <a:lstStyle/>
          <a:p>
            <a:endParaRPr lang="el-GR"/>
          </a:p>
        </p:txBody>
      </p:sp>
      <p:sp>
        <p:nvSpPr>
          <p:cNvPr id="2" name="CustomShape 3" hidden="1"/>
          <p:cNvSpPr/>
          <p:nvPr/>
        </p:nvSpPr>
        <p:spPr>
          <a:xfrm>
            <a:off x="590400" y="1129320"/>
            <a:ext cx="8551440" cy="169200"/>
          </a:xfrm>
          <a:prstGeom prst="rect">
            <a:avLst/>
          </a:prstGeom>
          <a:solidFill>
            <a:schemeClr val="accent1">
              <a:alpha val="100000"/>
            </a:schemeClr>
          </a:solidFill>
          <a:ln w="50760">
            <a:noFill/>
          </a:ln>
          <a:effectLst>
            <a:outerShdw blurRad="38100" dist="29880" dir="5400000" rotWithShape="0">
              <a:srgbClr val="000000">
                <a:alpha val="45000"/>
              </a:srgbClr>
            </a:outerShdw>
          </a:effectLst>
        </p:spPr>
        <p:style>
          <a:lnRef idx="3">
            <a:schemeClr val="lt1"/>
          </a:lnRef>
          <a:fillRef idx="1">
            <a:schemeClr val="accent1"/>
          </a:fillRef>
          <a:effectRef idx="1">
            <a:schemeClr val="accent1"/>
          </a:effectRef>
          <a:fontRef idx="minor"/>
        </p:style>
        <p:txBody>
          <a:bodyPr/>
          <a:lstStyle/>
          <a:p>
            <a:endParaRPr lang="el-GR"/>
          </a:p>
        </p:txBody>
      </p:sp>
      <p:sp>
        <p:nvSpPr>
          <p:cNvPr id="3" name="CustomShape 4"/>
          <p:cNvSpPr/>
          <p:nvPr/>
        </p:nvSpPr>
        <p:spPr>
          <a:xfrm>
            <a:off x="0" y="4478400"/>
            <a:ext cx="9141840" cy="663120"/>
          </a:xfrm>
          <a:prstGeom prst="rect">
            <a:avLst/>
          </a:prstGeom>
          <a:solidFill>
            <a:srgbClr val="FFFFFF"/>
          </a:solidFill>
          <a:ln w="50760">
            <a:noFill/>
          </a:ln>
          <a:effectLst>
            <a:outerShdw blurRad="38100" dist="29880" dir="5400000" rotWithShape="0">
              <a:srgbClr val="000000">
                <a:alpha val="45000"/>
              </a:srgbClr>
            </a:outerShdw>
          </a:effectLst>
        </p:spPr>
        <p:style>
          <a:lnRef idx="3">
            <a:schemeClr val="lt1"/>
          </a:lnRef>
          <a:fillRef idx="1">
            <a:schemeClr val="accent1"/>
          </a:fillRef>
          <a:effectRef idx="1">
            <a:schemeClr val="accent1"/>
          </a:effectRef>
          <a:fontRef idx="minor"/>
        </p:style>
        <p:txBody>
          <a:bodyPr/>
          <a:lstStyle/>
          <a:p>
            <a:endParaRPr lang="el-GR"/>
          </a:p>
        </p:txBody>
      </p:sp>
      <p:sp>
        <p:nvSpPr>
          <p:cNvPr id="4" name="CustomShape 5"/>
          <p:cNvSpPr/>
          <p:nvPr/>
        </p:nvSpPr>
        <p:spPr>
          <a:xfrm>
            <a:off x="-9000" y="4539960"/>
            <a:ext cx="2247120" cy="532800"/>
          </a:xfrm>
          <a:prstGeom prst="rect">
            <a:avLst/>
          </a:prstGeom>
          <a:solidFill>
            <a:schemeClr val="accent2">
              <a:alpha val="100000"/>
            </a:schemeClr>
          </a:solidFill>
          <a:ln w="50760">
            <a:noFill/>
          </a:ln>
          <a:effectLst>
            <a:outerShdw blurRad="38100" dist="29880" dir="5400000" rotWithShape="0">
              <a:srgbClr val="000000">
                <a:alpha val="45000"/>
              </a:srgbClr>
            </a:outerShdw>
          </a:effectLst>
        </p:spPr>
        <p:style>
          <a:lnRef idx="3">
            <a:schemeClr val="lt1"/>
          </a:lnRef>
          <a:fillRef idx="1">
            <a:schemeClr val="accent1"/>
          </a:fillRef>
          <a:effectRef idx="1">
            <a:schemeClr val="accent1"/>
          </a:effectRef>
          <a:fontRef idx="minor"/>
        </p:style>
        <p:txBody>
          <a:bodyPr/>
          <a:lstStyle/>
          <a:p>
            <a:endParaRPr lang="el-GR"/>
          </a:p>
        </p:txBody>
      </p:sp>
      <p:sp>
        <p:nvSpPr>
          <p:cNvPr id="5" name="CustomShape 6"/>
          <p:cNvSpPr/>
          <p:nvPr/>
        </p:nvSpPr>
        <p:spPr>
          <a:xfrm>
            <a:off x="2359080" y="4533120"/>
            <a:ext cx="6782760" cy="532800"/>
          </a:xfrm>
          <a:prstGeom prst="rect">
            <a:avLst/>
          </a:prstGeom>
          <a:solidFill>
            <a:schemeClr val="accent1">
              <a:alpha val="100000"/>
            </a:schemeClr>
          </a:solidFill>
          <a:ln w="50760">
            <a:noFill/>
          </a:ln>
          <a:effectLst>
            <a:outerShdw blurRad="38100" dist="29880" dir="5400000" rotWithShape="0">
              <a:srgbClr val="000000">
                <a:alpha val="45000"/>
              </a:srgbClr>
            </a:outerShdw>
          </a:effectLst>
        </p:spPr>
        <p:style>
          <a:lnRef idx="3">
            <a:schemeClr val="lt1"/>
          </a:lnRef>
          <a:fillRef idx="1">
            <a:schemeClr val="accent1"/>
          </a:fillRef>
          <a:effectRef idx="1">
            <a:schemeClr val="accent1"/>
          </a:effectRef>
          <a:fontRef idx="minor"/>
        </p:style>
        <p:txBody>
          <a:bodyPr/>
          <a:lstStyle/>
          <a:p>
            <a:endParaRPr lang="el-GR"/>
          </a:p>
        </p:txBody>
      </p:sp>
      <p:sp>
        <p:nvSpPr>
          <p:cNvPr id="6" name="PlaceHolder 7"/>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l-GR" sz="4400" b="0" strike="noStrike" spc="-1">
                <a:latin typeface="Arial"/>
              </a:rPr>
              <a:t>Πατήστε για επεξεργασία της μορφής κειμένου του τίτλου</a:t>
            </a:r>
          </a:p>
        </p:txBody>
      </p:sp>
      <p:sp>
        <p:nvSpPr>
          <p:cNvPr id="7" name="PlaceHolder 8"/>
          <p:cNvSpPr>
            <a:spLocks noGrp="1"/>
          </p:cNvSpPr>
          <p:nvPr>
            <p:ph type="body"/>
          </p:nvPr>
        </p:nvSpPr>
        <p:spPr>
          <a:xfrm>
            <a:off x="457200" y="1203480"/>
            <a:ext cx="8229240" cy="2982960"/>
          </a:xfrm>
          <a:prstGeom prst="rect">
            <a:avLst/>
          </a:prstGeom>
        </p:spPr>
        <p:txBody>
          <a:bodyPr lIns="0" tIns="0" rIns="0" bIns="0">
            <a:normAutofit fontScale="88000"/>
          </a:bodyPr>
          <a:lstStyle/>
          <a:p>
            <a:pPr marL="432000" indent="-324000">
              <a:spcBef>
                <a:spcPts val="1417"/>
              </a:spcBef>
              <a:buClr>
                <a:srgbClr val="000000"/>
              </a:buClr>
              <a:buSzPct val="45000"/>
              <a:buFont typeface="Wingdings" charset="2"/>
              <a:buChar char=""/>
            </a:pPr>
            <a:r>
              <a:rPr lang="el-GR" sz="3200" b="0" strike="noStrike" spc="-1">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2800" b="0" strike="noStrike" spc="-1">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2400" b="0" strike="noStrike" spc="-1">
                <a:latin typeface="Arial"/>
              </a:rPr>
              <a:t>Τρίτο επίπεδο διάρθρωσης</a:t>
            </a:r>
          </a:p>
          <a:p>
            <a:pPr marL="1728000" lvl="3" indent="-216000">
              <a:spcBef>
                <a:spcPts val="567"/>
              </a:spcBef>
              <a:buClr>
                <a:srgbClr val="000000"/>
              </a:buClr>
              <a:buSzPct val="75000"/>
              <a:buFont typeface="Symbol" charset="2"/>
              <a:buChar char=""/>
            </a:pPr>
            <a:r>
              <a:rPr lang="el-GR" sz="2000" b="0" strike="noStrike" spc="-1">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latin typeface="Arial"/>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latin typeface="Arial"/>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 name="CustomShape 1"/>
          <p:cNvSpPr/>
          <p:nvPr/>
        </p:nvSpPr>
        <p:spPr>
          <a:xfrm>
            <a:off x="0" y="1095120"/>
            <a:ext cx="9141840" cy="237960"/>
          </a:xfrm>
          <a:prstGeom prst="rect">
            <a:avLst/>
          </a:prstGeom>
          <a:solidFill>
            <a:srgbClr val="FFFFFF"/>
          </a:solidFill>
          <a:ln w="50760">
            <a:noFill/>
          </a:ln>
          <a:effectLst>
            <a:outerShdw blurRad="38100" dist="29880" dir="5400000" rotWithShape="0">
              <a:srgbClr val="000000">
                <a:alpha val="45000"/>
              </a:srgbClr>
            </a:outerShdw>
          </a:effectLst>
        </p:spPr>
        <p:style>
          <a:lnRef idx="3">
            <a:schemeClr val="lt1"/>
          </a:lnRef>
          <a:fillRef idx="1">
            <a:schemeClr val="accent1"/>
          </a:fillRef>
          <a:effectRef idx="1">
            <a:schemeClr val="accent1"/>
          </a:effectRef>
          <a:fontRef idx="minor"/>
        </p:style>
        <p:txBody>
          <a:bodyPr/>
          <a:lstStyle/>
          <a:p>
            <a:endParaRPr lang="el-GR"/>
          </a:p>
        </p:txBody>
      </p:sp>
      <p:sp>
        <p:nvSpPr>
          <p:cNvPr id="45" name="CustomShape 2"/>
          <p:cNvSpPr/>
          <p:nvPr/>
        </p:nvSpPr>
        <p:spPr>
          <a:xfrm>
            <a:off x="0" y="1129320"/>
            <a:ext cx="531360" cy="169200"/>
          </a:xfrm>
          <a:prstGeom prst="rect">
            <a:avLst/>
          </a:prstGeom>
          <a:solidFill>
            <a:schemeClr val="accent2">
              <a:alpha val="100000"/>
            </a:schemeClr>
          </a:solidFill>
          <a:ln w="50760">
            <a:noFill/>
          </a:ln>
          <a:effectLst>
            <a:outerShdw blurRad="38100" dist="29880" dir="5400000" rotWithShape="0">
              <a:srgbClr val="000000">
                <a:alpha val="45000"/>
              </a:srgbClr>
            </a:outerShdw>
          </a:effectLst>
        </p:spPr>
        <p:style>
          <a:lnRef idx="3">
            <a:schemeClr val="lt1"/>
          </a:lnRef>
          <a:fillRef idx="1">
            <a:schemeClr val="accent1"/>
          </a:fillRef>
          <a:effectRef idx="1">
            <a:schemeClr val="accent1"/>
          </a:effectRef>
          <a:fontRef idx="minor"/>
        </p:style>
        <p:txBody>
          <a:bodyPr/>
          <a:lstStyle/>
          <a:p>
            <a:endParaRPr lang="el-GR"/>
          </a:p>
        </p:txBody>
      </p:sp>
      <p:sp>
        <p:nvSpPr>
          <p:cNvPr id="46" name="CustomShape 3"/>
          <p:cNvSpPr/>
          <p:nvPr/>
        </p:nvSpPr>
        <p:spPr>
          <a:xfrm>
            <a:off x="590400" y="1129320"/>
            <a:ext cx="8551440" cy="169200"/>
          </a:xfrm>
          <a:prstGeom prst="rect">
            <a:avLst/>
          </a:prstGeom>
          <a:solidFill>
            <a:schemeClr val="accent1">
              <a:alpha val="100000"/>
            </a:schemeClr>
          </a:solidFill>
          <a:ln w="50760">
            <a:noFill/>
          </a:ln>
          <a:effectLst>
            <a:outerShdw blurRad="38100" dist="29880" dir="5400000" rotWithShape="0">
              <a:srgbClr val="000000">
                <a:alpha val="45000"/>
              </a:srgbClr>
            </a:outerShdw>
          </a:effectLst>
        </p:spPr>
        <p:style>
          <a:lnRef idx="3">
            <a:schemeClr val="lt1"/>
          </a:lnRef>
          <a:fillRef idx="1">
            <a:schemeClr val="accent1"/>
          </a:fillRef>
          <a:effectRef idx="1">
            <a:schemeClr val="accent1"/>
          </a:effectRef>
          <a:fontRef idx="minor"/>
        </p:style>
        <p:txBody>
          <a:bodyPr/>
          <a:lstStyle/>
          <a:p>
            <a:endParaRPr lang="el-GR"/>
          </a:p>
        </p:txBody>
      </p:sp>
      <p:sp>
        <p:nvSpPr>
          <p:cNvPr id="47" name="PlaceHolder 4"/>
          <p:cNvSpPr>
            <a:spLocks noGrp="1"/>
          </p:cNvSpPr>
          <p:nvPr>
            <p:ph type="title"/>
          </p:nvPr>
        </p:nvSpPr>
        <p:spPr>
          <a:xfrm>
            <a:off x="457200" y="205200"/>
            <a:ext cx="8228880" cy="858240"/>
          </a:xfrm>
          <a:prstGeom prst="rect">
            <a:avLst/>
          </a:prstGeom>
        </p:spPr>
        <p:txBody>
          <a:bodyPr lIns="0" tIns="0" rIns="0" bIns="0" anchor="ctr">
            <a:noAutofit/>
          </a:bodyPr>
          <a:lstStyle/>
          <a:p>
            <a:r>
              <a:rPr lang="el-GR" sz="1800" b="0" strike="noStrike" spc="-1">
                <a:latin typeface="Arial"/>
              </a:rPr>
              <a:t>Πατήστε για επεξεργασία της μορφής κειμένου του τίτλου</a:t>
            </a:r>
          </a:p>
        </p:txBody>
      </p:sp>
      <p:sp>
        <p:nvSpPr>
          <p:cNvPr id="48" name="PlaceHolder 5"/>
          <p:cNvSpPr>
            <a:spLocks noGrp="1"/>
          </p:cNvSpPr>
          <p:nvPr>
            <p:ph type="body"/>
          </p:nvPr>
        </p:nvSpPr>
        <p:spPr>
          <a:xfrm>
            <a:off x="457200" y="1203480"/>
            <a:ext cx="4015440" cy="2982600"/>
          </a:xfrm>
          <a:prstGeom prst="rect">
            <a:avLst/>
          </a:prstGeom>
        </p:spPr>
        <p:txBody>
          <a:bodyPr lIns="0" tIns="0" rIns="0" bIns="0">
            <a:normAutofit fontScale="56000"/>
          </a:bodyPr>
          <a:lstStyle/>
          <a:p>
            <a:pPr marL="432000" indent="-324000">
              <a:spcBef>
                <a:spcPts val="1417"/>
              </a:spcBef>
              <a:buClr>
                <a:srgbClr val="000000"/>
              </a:buClr>
              <a:buSzPct val="45000"/>
              <a:buFont typeface="Wingdings" charset="2"/>
              <a:buChar char=""/>
            </a:pPr>
            <a:r>
              <a:rPr lang="el-GR" sz="1800" b="0" strike="noStrike" spc="-1">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strike="noStrike" spc="-1">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strike="noStrike" spc="-1">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strike="noStrike" spc="-1">
                <a:latin typeface="Arial"/>
              </a:rPr>
              <a:t>Έβδομο επίπεδο διάρθρωσης</a:t>
            </a:r>
          </a:p>
        </p:txBody>
      </p:sp>
      <p:sp>
        <p:nvSpPr>
          <p:cNvPr id="49" name="PlaceHolder 6"/>
          <p:cNvSpPr>
            <a:spLocks noGrp="1"/>
          </p:cNvSpPr>
          <p:nvPr>
            <p:ph type="body"/>
          </p:nvPr>
        </p:nvSpPr>
        <p:spPr>
          <a:xfrm>
            <a:off x="4674240" y="1203480"/>
            <a:ext cx="4015440" cy="2982600"/>
          </a:xfrm>
          <a:prstGeom prst="rect">
            <a:avLst/>
          </a:prstGeom>
        </p:spPr>
        <p:txBody>
          <a:bodyPr lIns="0" tIns="0" rIns="0" bIns="0">
            <a:normAutofit fontScale="56000"/>
          </a:bodyPr>
          <a:lstStyle/>
          <a:p>
            <a:pPr marL="432000" indent="-324000">
              <a:spcBef>
                <a:spcPts val="1417"/>
              </a:spcBef>
              <a:buClr>
                <a:srgbClr val="000000"/>
              </a:buClr>
              <a:buSzPct val="45000"/>
              <a:buFont typeface="Wingdings" charset="2"/>
              <a:buChar char=""/>
            </a:pPr>
            <a:r>
              <a:rPr lang="el-GR" sz="1800" b="0" strike="noStrike" spc="-1">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strike="noStrike" spc="-1">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strike="noStrike" spc="-1">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strike="noStrike" spc="-1">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741" r:id="rId13"/>
    <p:sldLayoutId id="2147483742" r:id="rId14"/>
    <p:sldLayoutId id="2147483743" r:id="rId15"/>
    <p:sldLayoutId id="2147483744" r:id="rId16"/>
    <p:sldLayoutId id="214748374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CustomShape 1"/>
          <p:cNvSpPr/>
          <p:nvPr/>
        </p:nvSpPr>
        <p:spPr>
          <a:xfrm>
            <a:off x="0" y="1095120"/>
            <a:ext cx="9141840" cy="237960"/>
          </a:xfrm>
          <a:prstGeom prst="rect">
            <a:avLst/>
          </a:prstGeom>
          <a:solidFill>
            <a:srgbClr val="FFFFFF"/>
          </a:solidFill>
          <a:ln w="50760">
            <a:noFill/>
          </a:ln>
          <a:effectLst>
            <a:outerShdw blurRad="38100" dist="29880" dir="5400000" rotWithShape="0">
              <a:srgbClr val="000000">
                <a:alpha val="45000"/>
              </a:srgbClr>
            </a:outerShdw>
          </a:effectLst>
        </p:spPr>
        <p:style>
          <a:lnRef idx="3">
            <a:schemeClr val="lt1"/>
          </a:lnRef>
          <a:fillRef idx="1">
            <a:schemeClr val="accent1"/>
          </a:fillRef>
          <a:effectRef idx="1">
            <a:schemeClr val="accent1"/>
          </a:effectRef>
          <a:fontRef idx="minor"/>
        </p:style>
        <p:txBody>
          <a:bodyPr/>
          <a:lstStyle/>
          <a:p>
            <a:endParaRPr lang="el-GR"/>
          </a:p>
        </p:txBody>
      </p:sp>
      <p:sp>
        <p:nvSpPr>
          <p:cNvPr id="251" name="CustomShape 2"/>
          <p:cNvSpPr/>
          <p:nvPr/>
        </p:nvSpPr>
        <p:spPr>
          <a:xfrm>
            <a:off x="0" y="1129320"/>
            <a:ext cx="531360" cy="169200"/>
          </a:xfrm>
          <a:prstGeom prst="rect">
            <a:avLst/>
          </a:prstGeom>
          <a:solidFill>
            <a:schemeClr val="accent2">
              <a:alpha val="100000"/>
            </a:schemeClr>
          </a:solidFill>
          <a:ln w="50760">
            <a:noFill/>
          </a:ln>
          <a:effectLst>
            <a:outerShdw blurRad="38100" dist="29880" dir="5400000" rotWithShape="0">
              <a:srgbClr val="000000">
                <a:alpha val="45000"/>
              </a:srgbClr>
            </a:outerShdw>
          </a:effectLst>
        </p:spPr>
        <p:style>
          <a:lnRef idx="3">
            <a:schemeClr val="lt1"/>
          </a:lnRef>
          <a:fillRef idx="1">
            <a:schemeClr val="accent1"/>
          </a:fillRef>
          <a:effectRef idx="1">
            <a:schemeClr val="accent1"/>
          </a:effectRef>
          <a:fontRef idx="minor"/>
        </p:style>
        <p:txBody>
          <a:bodyPr/>
          <a:lstStyle/>
          <a:p>
            <a:endParaRPr lang="el-GR"/>
          </a:p>
        </p:txBody>
      </p:sp>
      <p:sp>
        <p:nvSpPr>
          <p:cNvPr id="252" name="CustomShape 3"/>
          <p:cNvSpPr/>
          <p:nvPr/>
        </p:nvSpPr>
        <p:spPr>
          <a:xfrm>
            <a:off x="590400" y="1129320"/>
            <a:ext cx="8551440" cy="169200"/>
          </a:xfrm>
          <a:prstGeom prst="rect">
            <a:avLst/>
          </a:prstGeom>
          <a:solidFill>
            <a:schemeClr val="accent1">
              <a:alpha val="100000"/>
            </a:schemeClr>
          </a:solidFill>
          <a:ln w="50760">
            <a:noFill/>
          </a:ln>
          <a:effectLst>
            <a:outerShdw blurRad="38100" dist="29880" dir="5400000" rotWithShape="0">
              <a:srgbClr val="000000">
                <a:alpha val="45000"/>
              </a:srgbClr>
            </a:outerShdw>
          </a:effectLst>
        </p:spPr>
        <p:style>
          <a:lnRef idx="3">
            <a:schemeClr val="lt1"/>
          </a:lnRef>
          <a:fillRef idx="1">
            <a:schemeClr val="accent1"/>
          </a:fillRef>
          <a:effectRef idx="1">
            <a:schemeClr val="accent1"/>
          </a:effectRef>
          <a:fontRef idx="minor"/>
        </p:style>
        <p:txBody>
          <a:bodyPr/>
          <a:lstStyle/>
          <a:p>
            <a:endParaRPr lang="el-GR"/>
          </a:p>
        </p:txBody>
      </p:sp>
      <p:sp>
        <p:nvSpPr>
          <p:cNvPr id="253" name="PlaceHolder 4"/>
          <p:cNvSpPr>
            <a:spLocks noGrp="1"/>
          </p:cNvSpPr>
          <p:nvPr>
            <p:ph type="title"/>
          </p:nvPr>
        </p:nvSpPr>
        <p:spPr>
          <a:xfrm>
            <a:off x="457200" y="205200"/>
            <a:ext cx="8228880" cy="858240"/>
          </a:xfrm>
          <a:prstGeom prst="rect">
            <a:avLst/>
          </a:prstGeom>
        </p:spPr>
        <p:txBody>
          <a:bodyPr lIns="0" tIns="0" rIns="0" bIns="0" anchor="ctr">
            <a:noAutofit/>
          </a:bodyPr>
          <a:lstStyle/>
          <a:p>
            <a:r>
              <a:rPr lang="el-GR" sz="1800" b="0" strike="noStrike" spc="-1">
                <a:latin typeface="Arial"/>
              </a:rPr>
              <a:t>Πατήστε για επεξεργασία της μορφής κειμένου του τίτλου</a:t>
            </a:r>
          </a:p>
        </p:txBody>
      </p:sp>
      <p:sp>
        <p:nvSpPr>
          <p:cNvPr id="254" name="PlaceHolder 5"/>
          <p:cNvSpPr>
            <a:spLocks noGrp="1"/>
          </p:cNvSpPr>
          <p:nvPr>
            <p:ph type="body"/>
          </p:nvPr>
        </p:nvSpPr>
        <p:spPr>
          <a:xfrm>
            <a:off x="457200" y="1203480"/>
            <a:ext cx="8229240" cy="2982960"/>
          </a:xfrm>
          <a:prstGeom prst="rect">
            <a:avLst/>
          </a:prstGeom>
        </p:spPr>
        <p:txBody>
          <a:bodyPr lIns="0" tIns="0" rIns="0" bIns="0">
            <a:normAutofit fontScale="88000"/>
          </a:bodyPr>
          <a:lstStyle/>
          <a:p>
            <a:pPr marL="432000" indent="-324000">
              <a:spcBef>
                <a:spcPts val="1417"/>
              </a:spcBef>
              <a:buClr>
                <a:srgbClr val="000000"/>
              </a:buClr>
              <a:buSzPct val="45000"/>
              <a:buFont typeface="Wingdings" charset="2"/>
              <a:buChar char=""/>
            </a:pPr>
            <a:r>
              <a:rPr lang="el-GR" sz="3200" b="0" strike="noStrike" spc="-1">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2800" b="0" strike="noStrike" spc="-1">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2400" b="0" strike="noStrike" spc="-1">
                <a:latin typeface="Arial"/>
              </a:rPr>
              <a:t>Τρίτο επίπεδο διάρθρωσης</a:t>
            </a:r>
          </a:p>
          <a:p>
            <a:pPr marL="1728000" lvl="3" indent="-216000">
              <a:spcBef>
                <a:spcPts val="567"/>
              </a:spcBef>
              <a:buClr>
                <a:srgbClr val="000000"/>
              </a:buClr>
              <a:buSzPct val="75000"/>
              <a:buFont typeface="Symbol" charset="2"/>
              <a:buChar char=""/>
            </a:pPr>
            <a:r>
              <a:rPr lang="el-GR" sz="2000" b="0" strike="noStrike" spc="-1">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latin typeface="Arial"/>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latin typeface="Arial"/>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4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6.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1.png"/><Relationship Id="rId1" Type="http://schemas.openxmlformats.org/officeDocument/2006/relationships/slideLayout" Target="../slideLayouts/slideLayout16.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38.jp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1.png"/><Relationship Id="rId1" Type="http://schemas.openxmlformats.org/officeDocument/2006/relationships/slideLayout" Target="../slideLayouts/slideLayout16.xml"/><Relationship Id="rId5" Type="http://schemas.openxmlformats.org/officeDocument/2006/relationships/image" Target="../media/image19.jpg"/><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19.jpg"/><Relationship Id="rId5" Type="http://schemas.openxmlformats.org/officeDocument/2006/relationships/image" Target="../media/image21.png"/><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19.jp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image" Target="../media/image19.jpg"/><Relationship Id="rId9" Type="http://schemas.openxmlformats.org/officeDocument/2006/relationships/image" Target="../media/image48.tiff"/></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49.jpe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5.gif"/><Relationship Id="rId5" Type="http://schemas.openxmlformats.org/officeDocument/2006/relationships/image" Target="../media/image50.tiff"/><Relationship Id="rId4" Type="http://schemas.openxmlformats.org/officeDocument/2006/relationships/image" Target="../media/image19.jpg"/></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26.emf"/><Relationship Id="rId1" Type="http://schemas.openxmlformats.org/officeDocument/2006/relationships/slideLayout" Target="../slideLayouts/slideLayout14.xml"/><Relationship Id="rId5" Type="http://schemas.openxmlformats.org/officeDocument/2006/relationships/image" Target="../media/image19.jpg"/><Relationship Id="rId4" Type="http://schemas.openxmlformats.org/officeDocument/2006/relationships/image" Target="../media/image52.emf"/></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6.xml"/><Relationship Id="rId4" Type="http://schemas.openxmlformats.org/officeDocument/2006/relationships/image" Target="../media/image19.jpg"/></Relationships>
</file>

<file path=ppt/slides/_rels/slide3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57.emf"/><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3390/agronomy11020405" TargetMode="External"/><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19.jp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19.jpg"/><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2.jp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image" Target="../media/image68.jpg"/></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2760/208702.%20JRC132879" TargetMode="External"/><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69.jp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6.xml"/><Relationship Id="rId4" Type="http://schemas.openxmlformats.org/officeDocument/2006/relationships/image" Target="../media/image77.jpg"/></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6.xml"/><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3.xml"/><Relationship Id="rId1" Type="http://schemas.openxmlformats.org/officeDocument/2006/relationships/slideLayout" Target="../slideLayouts/slideLayout29.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7.jpe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hyperlink" Target="https://drive.google.com/drive/folders/1QxI_X_pXSk0BLehuQi3bRYQsDgCsVczw?usp=sharing" TargetMode="External"/><Relationship Id="rId2" Type="http://schemas.openxmlformats.org/officeDocument/2006/relationships/hyperlink" Target="https://www.youtube.com/watch?v=wFF4NOsboSw" TargetMode="Externa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5.xml"/><Relationship Id="rId1" Type="http://schemas.openxmlformats.org/officeDocument/2006/relationships/slideLayout" Target="../slideLayouts/slideLayout42.xml"/><Relationship Id="rId4" Type="http://schemas.openxmlformats.org/officeDocument/2006/relationships/hyperlink" Target="https://www.shutterstock.com/video/clip-22825777-motion-graphics---thank-you-animation-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CustomShape 1"/>
          <p:cNvSpPr/>
          <p:nvPr/>
        </p:nvSpPr>
        <p:spPr>
          <a:xfrm>
            <a:off x="1115640" y="230040"/>
            <a:ext cx="7721280" cy="413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spcBef>
                <a:spcPts val="601"/>
              </a:spcBef>
              <a:spcAft>
                <a:spcPts val="601"/>
              </a:spcAft>
            </a:pPr>
            <a:br>
              <a:rPr dirty="0"/>
            </a:br>
            <a:br>
              <a:rPr dirty="0"/>
            </a:br>
            <a:br>
              <a:rPr dirty="0"/>
            </a:br>
            <a:br>
              <a:rPr dirty="0"/>
            </a:br>
            <a:br>
              <a:rPr dirty="0"/>
            </a:br>
            <a:br>
              <a:rPr dirty="0"/>
            </a:br>
            <a:r>
              <a:rPr lang="el-GR" sz="2000" b="1" spc="284" dirty="0">
                <a:solidFill>
                  <a:srgbClr val="FEFAC9"/>
                </a:solidFill>
              </a:rPr>
              <a:t>Τα Σύγχρονα </a:t>
            </a:r>
            <a:r>
              <a:rPr lang="el-GR" sz="2000" b="1" spc="284">
                <a:solidFill>
                  <a:srgbClr val="FEFAC9"/>
                </a:solidFill>
              </a:rPr>
              <a:t>θερμοκηπιακά συστήματα η </a:t>
            </a:r>
            <a:r>
              <a:rPr lang="el-GR" sz="2000" b="1" spc="284" dirty="0">
                <a:solidFill>
                  <a:srgbClr val="FEFAC9"/>
                </a:solidFill>
              </a:rPr>
              <a:t>λύση στην κλιματική κρίση/</a:t>
            </a:r>
            <a:r>
              <a:rPr lang="en-US" sz="2000" b="1" spc="284" dirty="0">
                <a:solidFill>
                  <a:srgbClr val="FEFAC9"/>
                </a:solidFill>
              </a:rPr>
              <a:t>smart climate greenhouse</a:t>
            </a:r>
            <a:br>
              <a:rPr sz="2000" b="1" spc="284" dirty="0">
                <a:solidFill>
                  <a:srgbClr val="FEFAC9"/>
                </a:solidFill>
              </a:rPr>
            </a:br>
            <a:br>
              <a:rPr dirty="0"/>
            </a:br>
            <a:r>
              <a:rPr lang="el-GR" sz="2000" b="1" strike="noStrike" spc="284" dirty="0">
                <a:solidFill>
                  <a:srgbClr val="FEFAC9"/>
                </a:solidFill>
                <a:latin typeface="Tw Cen MT"/>
                <a:ea typeface="DejaVu Sans"/>
              </a:rPr>
              <a:t> </a:t>
            </a:r>
            <a:br>
              <a:rPr dirty="0"/>
            </a:br>
            <a:endParaRPr lang="el-GR" sz="2000" b="0" strike="noStrike" spc="-1" dirty="0">
              <a:latin typeface="Arial"/>
            </a:endParaRPr>
          </a:p>
        </p:txBody>
      </p:sp>
      <p:sp>
        <p:nvSpPr>
          <p:cNvPr id="298" name="CustomShape 2"/>
          <p:cNvSpPr/>
          <p:nvPr/>
        </p:nvSpPr>
        <p:spPr>
          <a:xfrm>
            <a:off x="2362320" y="4537440"/>
            <a:ext cx="6513120" cy="51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r">
              <a:lnSpc>
                <a:spcPct val="100000"/>
              </a:lnSpc>
              <a:spcBef>
                <a:spcPts val="700"/>
              </a:spcBef>
              <a:tabLst>
                <a:tab pos="0" algn="l"/>
              </a:tabLst>
            </a:pPr>
            <a:r>
              <a:rPr lang="pt-BR" sz="2400" b="0" strike="noStrike" spc="-1" dirty="0">
                <a:solidFill>
                  <a:srgbClr val="FFFFFF"/>
                </a:solidFill>
                <a:latin typeface="Calibri"/>
                <a:ea typeface="DejaVu Sans"/>
              </a:rPr>
              <a:t>A. </a:t>
            </a:r>
            <a:r>
              <a:rPr lang="el-GR" sz="2400" b="0" strike="noStrike" spc="-1" dirty="0">
                <a:solidFill>
                  <a:srgbClr val="FFFFFF"/>
                </a:solidFill>
                <a:latin typeface="Calibri"/>
                <a:ea typeface="DejaVu Sans"/>
              </a:rPr>
              <a:t>Καυγά</a:t>
            </a:r>
            <a:endParaRPr lang="el-GR" sz="2400" b="0" strike="noStrike" spc="-1" dirty="0">
              <a:latin typeface="Arial"/>
            </a:endParaRPr>
          </a:p>
        </p:txBody>
      </p:sp>
      <p:pic>
        <p:nvPicPr>
          <p:cNvPr id="299" name="Picture 6" descr="up_2017_logo_gr.png"/>
          <p:cNvPicPr/>
          <p:nvPr/>
        </p:nvPicPr>
        <p:blipFill>
          <a:blip r:embed="rId3"/>
          <a:stretch/>
        </p:blipFill>
        <p:spPr>
          <a:xfrm>
            <a:off x="107640" y="230040"/>
            <a:ext cx="2481480" cy="899280"/>
          </a:xfrm>
          <a:prstGeom prst="rect">
            <a:avLst/>
          </a:prstGeom>
          <a:ln>
            <a:noFill/>
          </a:ln>
        </p:spPr>
      </p:pic>
      <p:pic>
        <p:nvPicPr>
          <p:cNvPr id="301" name="Picture 2" descr="Σχετική εικόνα"/>
          <p:cNvPicPr/>
          <p:nvPr/>
        </p:nvPicPr>
        <p:blipFill>
          <a:blip r:embed="rId4"/>
          <a:stretch/>
        </p:blipFill>
        <p:spPr>
          <a:xfrm>
            <a:off x="5001120" y="329400"/>
            <a:ext cx="3368160" cy="1872720"/>
          </a:xfrm>
          <a:prstGeom prst="rect">
            <a:avLst/>
          </a:prstGeom>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5">
            <a:extLst>
              <a:ext uri="{FF2B5EF4-FFF2-40B4-BE49-F238E27FC236}">
                <a16:creationId xmlns:a16="http://schemas.microsoft.com/office/drawing/2014/main" id="{F4C660C1-88EB-FA23-4DFE-91D5BA97D458}"/>
              </a:ext>
            </a:extLst>
          </p:cNvPr>
          <p:cNvPicPr/>
          <p:nvPr/>
        </p:nvPicPr>
        <p:blipFill>
          <a:blip r:embed="rId2"/>
          <a:stretch>
            <a:fillRect/>
          </a:stretch>
        </p:blipFill>
        <p:spPr>
          <a:xfrm>
            <a:off x="154305" y="1495108"/>
            <a:ext cx="3627120" cy="2381568"/>
          </a:xfrm>
          <a:prstGeom prst="rect">
            <a:avLst/>
          </a:prstGeom>
        </p:spPr>
      </p:pic>
      <p:pic>
        <p:nvPicPr>
          <p:cNvPr id="6" name="Picture 117">
            <a:extLst>
              <a:ext uri="{FF2B5EF4-FFF2-40B4-BE49-F238E27FC236}">
                <a16:creationId xmlns:a16="http://schemas.microsoft.com/office/drawing/2014/main" id="{0ECC7DE1-F3B8-BDF8-5F54-8763359ADE8F}"/>
              </a:ext>
            </a:extLst>
          </p:cNvPr>
          <p:cNvPicPr/>
          <p:nvPr/>
        </p:nvPicPr>
        <p:blipFill>
          <a:blip r:embed="rId3"/>
          <a:stretch>
            <a:fillRect/>
          </a:stretch>
        </p:blipFill>
        <p:spPr>
          <a:xfrm>
            <a:off x="5724524" y="1495108"/>
            <a:ext cx="3101975" cy="2512377"/>
          </a:xfrm>
          <a:prstGeom prst="rect">
            <a:avLst/>
          </a:prstGeom>
        </p:spPr>
      </p:pic>
      <p:pic>
        <p:nvPicPr>
          <p:cNvPr id="7" name="Picture 119">
            <a:extLst>
              <a:ext uri="{FF2B5EF4-FFF2-40B4-BE49-F238E27FC236}">
                <a16:creationId xmlns:a16="http://schemas.microsoft.com/office/drawing/2014/main" id="{44594155-AFC6-AA7E-D914-59F55C7ABF8C}"/>
              </a:ext>
            </a:extLst>
          </p:cNvPr>
          <p:cNvPicPr/>
          <p:nvPr/>
        </p:nvPicPr>
        <p:blipFill>
          <a:blip r:embed="rId4"/>
          <a:stretch>
            <a:fillRect/>
          </a:stretch>
        </p:blipFill>
        <p:spPr>
          <a:xfrm>
            <a:off x="1847850" y="3091815"/>
            <a:ext cx="5173028" cy="1985010"/>
          </a:xfrm>
          <a:prstGeom prst="rect">
            <a:avLst/>
          </a:prstGeom>
        </p:spPr>
      </p:pic>
      <p:sp>
        <p:nvSpPr>
          <p:cNvPr id="8" name="Τίτλος 1">
            <a:extLst>
              <a:ext uri="{FF2B5EF4-FFF2-40B4-BE49-F238E27FC236}">
                <a16:creationId xmlns:a16="http://schemas.microsoft.com/office/drawing/2014/main" id="{A267342E-BFF6-B94A-C1B4-48DC23178119}"/>
              </a:ext>
            </a:extLst>
          </p:cNvPr>
          <p:cNvSpPr>
            <a:spLocks noGrp="1"/>
          </p:cNvSpPr>
          <p:nvPr>
            <p:ph type="title"/>
          </p:nvPr>
        </p:nvSpPr>
        <p:spPr>
          <a:xfrm>
            <a:off x="457380" y="192999"/>
            <a:ext cx="8229240" cy="858600"/>
          </a:xfrm>
        </p:spPr>
        <p:txBody>
          <a:bodyPr/>
          <a:lstStyle/>
          <a:p>
            <a:r>
              <a:rPr lang="el-GR" sz="3200" b="1" spc="-1" dirty="0">
                <a:solidFill>
                  <a:srgbClr val="444D26"/>
                </a:solidFill>
                <a:latin typeface="Galibri"/>
                <a:ea typeface="DejaVu Sans"/>
                <a:cs typeface="+mn-cs"/>
              </a:rPr>
              <a:t>Θερμοκήπια</a:t>
            </a:r>
            <a:r>
              <a:rPr lang="en-US" sz="3200" b="1" spc="-1" dirty="0">
                <a:solidFill>
                  <a:srgbClr val="444D26"/>
                </a:solidFill>
                <a:latin typeface="Galibri"/>
                <a:ea typeface="DejaVu Sans"/>
                <a:cs typeface="+mn-cs"/>
              </a:rPr>
              <a:t> - Almeria Spain</a:t>
            </a:r>
            <a:endParaRPr lang="el-GR" sz="3200" b="1" spc="-1" dirty="0">
              <a:solidFill>
                <a:srgbClr val="444D26"/>
              </a:solidFill>
              <a:latin typeface="Galibri"/>
              <a:ea typeface="DejaVu Sans"/>
              <a:cs typeface="+mn-cs"/>
            </a:endParaRPr>
          </a:p>
        </p:txBody>
      </p:sp>
    </p:spTree>
    <p:extLst>
      <p:ext uri="{BB962C8B-B14F-4D97-AF65-F5344CB8AC3E}">
        <p14:creationId xmlns:p14="http://schemas.microsoft.com/office/powerpoint/2010/main" val="3769113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1">
            <a:extLst>
              <a:ext uri="{FF2B5EF4-FFF2-40B4-BE49-F238E27FC236}">
                <a16:creationId xmlns:a16="http://schemas.microsoft.com/office/drawing/2014/main" id="{64DA0338-4A6F-4F9C-3072-020EF2D922CB}"/>
              </a:ext>
            </a:extLst>
          </p:cNvPr>
          <p:cNvSpPr/>
          <p:nvPr/>
        </p:nvSpPr>
        <p:spPr>
          <a:xfrm>
            <a:off x="609480" y="118080"/>
            <a:ext cx="8151120" cy="100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00000"/>
              </a:lnSpc>
            </a:pPr>
            <a:r>
              <a:rPr lang="el-GR" sz="4200" b="1" strike="noStrike" spc="-1" dirty="0">
                <a:solidFill>
                  <a:srgbClr val="444D26"/>
                </a:solidFill>
                <a:latin typeface="Tw Cen MT"/>
                <a:ea typeface="DejaVu Sans"/>
              </a:rPr>
              <a:t>Θερμοκήπια</a:t>
            </a:r>
            <a:endParaRPr lang="el-GR" sz="4200" b="0" strike="noStrike" spc="-1" dirty="0">
              <a:latin typeface="Arial"/>
            </a:endParaRPr>
          </a:p>
        </p:txBody>
      </p:sp>
      <p:pic>
        <p:nvPicPr>
          <p:cNvPr id="7" name="Εικόνα 6" descr="Εικόνα που περιέχει χάρτης&#10;&#10;Περιγραφή που δημιουργήθηκε αυτόματα">
            <a:extLst>
              <a:ext uri="{FF2B5EF4-FFF2-40B4-BE49-F238E27FC236}">
                <a16:creationId xmlns:a16="http://schemas.microsoft.com/office/drawing/2014/main" id="{59F2F793-FE89-53AA-2A73-C390C8DDA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6294" y="58082"/>
            <a:ext cx="4184766" cy="5027336"/>
          </a:xfrm>
          <a:prstGeom prst="rect">
            <a:avLst/>
          </a:prstGeom>
        </p:spPr>
      </p:pic>
      <p:pic>
        <p:nvPicPr>
          <p:cNvPr id="2" name="Picture 49">
            <a:extLst>
              <a:ext uri="{FF2B5EF4-FFF2-40B4-BE49-F238E27FC236}">
                <a16:creationId xmlns:a16="http://schemas.microsoft.com/office/drawing/2014/main" id="{51525F4E-9AE7-6E1B-9190-999DEEF2578C}"/>
              </a:ext>
            </a:extLst>
          </p:cNvPr>
          <p:cNvPicPr/>
          <p:nvPr/>
        </p:nvPicPr>
        <p:blipFill>
          <a:blip r:embed="rId3"/>
          <a:stretch>
            <a:fillRect/>
          </a:stretch>
        </p:blipFill>
        <p:spPr>
          <a:xfrm>
            <a:off x="8061078" y="4066836"/>
            <a:ext cx="1119505" cy="897255"/>
          </a:xfrm>
          <a:prstGeom prst="rect">
            <a:avLst/>
          </a:prstGeom>
        </p:spPr>
      </p:pic>
      <p:sp>
        <p:nvSpPr>
          <p:cNvPr id="4" name="TextBox 3">
            <a:extLst>
              <a:ext uri="{FF2B5EF4-FFF2-40B4-BE49-F238E27FC236}">
                <a16:creationId xmlns:a16="http://schemas.microsoft.com/office/drawing/2014/main" id="{A5D51823-0EEA-5A34-782A-6BB65DCDC224}"/>
              </a:ext>
            </a:extLst>
          </p:cNvPr>
          <p:cNvSpPr txBox="1"/>
          <p:nvPr/>
        </p:nvSpPr>
        <p:spPr>
          <a:xfrm>
            <a:off x="111659" y="1541018"/>
            <a:ext cx="4044685" cy="3315203"/>
          </a:xfrm>
          <a:prstGeom prst="rect">
            <a:avLst/>
          </a:prstGeom>
          <a:noFill/>
        </p:spPr>
        <p:txBody>
          <a:bodyPr wrap="square">
            <a:spAutoFit/>
          </a:bodyPr>
          <a:lstStyle/>
          <a:p>
            <a:pPr marL="357120" indent="-354960" algn="just">
              <a:lnSpc>
                <a:spcPct val="110000"/>
              </a:lnSpc>
              <a:spcAft>
                <a:spcPts val="600"/>
              </a:spcAft>
              <a:buSzPct val="100045"/>
              <a:buBlip>
                <a:blip r:embed="rId4"/>
              </a:buBlip>
            </a:pPr>
            <a:r>
              <a:rPr lang="el-GR" sz="1400" spc="-1" dirty="0">
                <a:solidFill>
                  <a:srgbClr val="404040"/>
                </a:solidFill>
                <a:latin typeface="Calibri"/>
              </a:rPr>
              <a:t>Στην Ελλάδα η καλυπτόμενη από θερμοκήπια έκταση είναι περίπου 60.000 στρέμματα, που αντιστοιχούν σε πάνω από 8.000 αγροτικές εκμεταλλεύσεις. </a:t>
            </a:r>
          </a:p>
          <a:p>
            <a:pPr marL="357120" indent="-354960" algn="just">
              <a:lnSpc>
                <a:spcPct val="110000"/>
              </a:lnSpc>
              <a:spcAft>
                <a:spcPts val="600"/>
              </a:spcAft>
              <a:buSzPct val="100045"/>
              <a:buBlip>
                <a:blip r:embed="rId4"/>
              </a:buBlip>
            </a:pPr>
            <a:r>
              <a:rPr lang="el-GR" sz="1400" spc="-1" dirty="0">
                <a:solidFill>
                  <a:srgbClr val="404040"/>
                </a:solidFill>
                <a:latin typeface="Calibri"/>
              </a:rPr>
              <a:t>Το καίριο ζήτημα είναι το ενεργειακό κόστος, με το 50% του κόστους παραγωγής να δαπανάται σε κατανάλωση ενέργειας λόγω χαμηλής (</a:t>
            </a:r>
            <a:r>
              <a:rPr lang="en-US" sz="1400" spc="-1" dirty="0">
                <a:solidFill>
                  <a:srgbClr val="404040"/>
                </a:solidFill>
                <a:latin typeface="Calibri"/>
              </a:rPr>
              <a:t>low)</a:t>
            </a:r>
            <a:r>
              <a:rPr lang="el-GR" sz="1400" spc="-1" dirty="0">
                <a:solidFill>
                  <a:srgbClr val="404040"/>
                </a:solidFill>
                <a:latin typeface="Calibri"/>
              </a:rPr>
              <a:t> τεχνολογικής υποδομής.</a:t>
            </a:r>
          </a:p>
          <a:p>
            <a:pPr marL="357120" indent="-354960" algn="just">
              <a:lnSpc>
                <a:spcPct val="110000"/>
              </a:lnSpc>
              <a:spcAft>
                <a:spcPts val="600"/>
              </a:spcAft>
              <a:buSzPct val="100045"/>
              <a:buBlip>
                <a:blip r:embed="rId4"/>
              </a:buBlip>
            </a:pPr>
            <a:r>
              <a:rPr lang="el-GR" sz="1400" spc="-1" dirty="0">
                <a:solidFill>
                  <a:srgbClr val="404040"/>
                </a:solidFill>
                <a:latin typeface="Calibri"/>
              </a:rPr>
              <a:t>Στην Ελλάδα, ο κλάδος των θερμοκηπίων παρουσίασε ουσιαστικά στασιμότητα τα τελευταία είκοσι χρόνια, κυρίως λόγω της έλλειψης αναπτυξιακής πολιτικής με στόχο τις επενδύσεις στον πρωτογενή τομέα.</a:t>
            </a:r>
          </a:p>
        </p:txBody>
      </p:sp>
    </p:spTree>
    <p:extLst>
      <p:ext uri="{BB962C8B-B14F-4D97-AF65-F5344CB8AC3E}">
        <p14:creationId xmlns:p14="http://schemas.microsoft.com/office/powerpoint/2010/main" val="1413682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Πίνακας 4">
            <a:extLst>
              <a:ext uri="{FF2B5EF4-FFF2-40B4-BE49-F238E27FC236}">
                <a16:creationId xmlns:a16="http://schemas.microsoft.com/office/drawing/2014/main" id="{2FD05A7C-DDEE-24CD-DCA7-09AEA7E0AE82}"/>
              </a:ext>
            </a:extLst>
          </p:cNvPr>
          <p:cNvGraphicFramePr>
            <a:graphicFrameLocks noGrp="1"/>
          </p:cNvGraphicFramePr>
          <p:nvPr/>
        </p:nvGraphicFramePr>
        <p:xfrm>
          <a:off x="4286250" y="1623402"/>
          <a:ext cx="4548750" cy="2968520"/>
        </p:xfrm>
        <a:graphic>
          <a:graphicData uri="http://schemas.openxmlformats.org/drawingml/2006/table">
            <a:tbl>
              <a:tblPr firstRow="1" firstCol="1" bandRow="1">
                <a:tableStyleId>{5940675A-B579-460E-94D1-54222C63F5DA}</a:tableStyleId>
              </a:tblPr>
              <a:tblGrid>
                <a:gridCol w="2208002">
                  <a:extLst>
                    <a:ext uri="{9D8B030D-6E8A-4147-A177-3AD203B41FA5}">
                      <a16:colId xmlns:a16="http://schemas.microsoft.com/office/drawing/2014/main" val="3296086697"/>
                    </a:ext>
                  </a:extLst>
                </a:gridCol>
                <a:gridCol w="1132271">
                  <a:extLst>
                    <a:ext uri="{9D8B030D-6E8A-4147-A177-3AD203B41FA5}">
                      <a16:colId xmlns:a16="http://schemas.microsoft.com/office/drawing/2014/main" val="1620075150"/>
                    </a:ext>
                  </a:extLst>
                </a:gridCol>
                <a:gridCol w="1208477">
                  <a:extLst>
                    <a:ext uri="{9D8B030D-6E8A-4147-A177-3AD203B41FA5}">
                      <a16:colId xmlns:a16="http://schemas.microsoft.com/office/drawing/2014/main" val="1126203859"/>
                    </a:ext>
                  </a:extLst>
                </a:gridCol>
              </a:tblGrid>
              <a:tr h="546268">
                <a:tc>
                  <a:txBody>
                    <a:bodyPr/>
                    <a:lstStyle/>
                    <a:p>
                      <a:pPr algn="l">
                        <a:lnSpc>
                          <a:spcPct val="107000"/>
                        </a:lnSpc>
                        <a:spcAft>
                          <a:spcPts val="800"/>
                        </a:spcAft>
                      </a:pPr>
                      <a:r>
                        <a:rPr lang="el-GR" sz="800" dirty="0">
                          <a:effectLst/>
                        </a:rPr>
                        <a:t> </a:t>
                      </a:r>
                      <a:endParaRPr lang="el-GR"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8575" algn="ctr">
                        <a:lnSpc>
                          <a:spcPct val="107000"/>
                        </a:lnSpc>
                        <a:spcAft>
                          <a:spcPts val="800"/>
                        </a:spcAft>
                      </a:pPr>
                      <a:r>
                        <a:rPr lang="el-GR" sz="1400" b="1" dirty="0">
                          <a:effectLst/>
                        </a:rPr>
                        <a:t>Ελλάδα</a:t>
                      </a:r>
                      <a:endParaRPr lang="el-GR" sz="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9210" algn="ctr">
                        <a:lnSpc>
                          <a:spcPct val="107000"/>
                        </a:lnSpc>
                        <a:spcAft>
                          <a:spcPts val="800"/>
                        </a:spcAft>
                      </a:pPr>
                      <a:r>
                        <a:rPr lang="el-GR" sz="1400" b="1" dirty="0">
                          <a:effectLst/>
                        </a:rPr>
                        <a:t>Τουρκία</a:t>
                      </a:r>
                      <a:endParaRPr lang="el-GR" sz="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1526514"/>
                  </a:ext>
                </a:extLst>
              </a:tr>
              <a:tr h="552776">
                <a:tc>
                  <a:txBody>
                    <a:bodyPr/>
                    <a:lstStyle/>
                    <a:p>
                      <a:pPr algn="ctr">
                        <a:lnSpc>
                          <a:spcPct val="107000"/>
                        </a:lnSpc>
                        <a:spcAft>
                          <a:spcPts val="800"/>
                        </a:spcAft>
                      </a:pPr>
                      <a:r>
                        <a:rPr lang="el-GR" sz="1400" dirty="0">
                          <a:effectLst/>
                        </a:rPr>
                        <a:t>Υπόστρωμα, φυτικό </a:t>
                      </a:r>
                      <a:r>
                        <a:rPr lang="el-GR" sz="1400" dirty="0" err="1">
                          <a:effectLst/>
                        </a:rPr>
                        <a:t>υλ</a:t>
                      </a:r>
                      <a:r>
                        <a:rPr lang="el-GR" sz="1400" dirty="0">
                          <a:effectLst/>
                        </a:rPr>
                        <a:t>. &amp; άλλα</a:t>
                      </a:r>
                      <a:endParaRPr lang="el-GR"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ctr">
                        <a:lnSpc>
                          <a:spcPct val="107000"/>
                        </a:lnSpc>
                        <a:spcAft>
                          <a:spcPts val="800"/>
                        </a:spcAft>
                      </a:pPr>
                      <a:r>
                        <a:rPr lang="el-GR" sz="1400" dirty="0">
                          <a:effectLst/>
                        </a:rPr>
                        <a:t>3%</a:t>
                      </a:r>
                      <a:endParaRPr lang="el-GR"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940" algn="ctr">
                        <a:lnSpc>
                          <a:spcPct val="107000"/>
                        </a:lnSpc>
                        <a:spcAft>
                          <a:spcPts val="800"/>
                        </a:spcAft>
                      </a:pPr>
                      <a:r>
                        <a:rPr lang="el-GR" sz="1400">
                          <a:effectLst/>
                        </a:rPr>
                        <a:t>18.2%</a:t>
                      </a:r>
                      <a:endParaRPr lang="el-GR"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7228464"/>
                  </a:ext>
                </a:extLst>
              </a:tr>
              <a:tr h="303289">
                <a:tc>
                  <a:txBody>
                    <a:bodyPr/>
                    <a:lstStyle/>
                    <a:p>
                      <a:pPr marR="29845" algn="ctr">
                        <a:lnSpc>
                          <a:spcPct val="107000"/>
                        </a:lnSpc>
                        <a:spcAft>
                          <a:spcPts val="800"/>
                        </a:spcAft>
                      </a:pPr>
                      <a:r>
                        <a:rPr lang="el-GR" sz="1400" dirty="0">
                          <a:effectLst/>
                        </a:rPr>
                        <a:t>Καύσιμα</a:t>
                      </a:r>
                      <a:endParaRPr lang="el-GR"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R="27940" algn="ctr">
                        <a:lnSpc>
                          <a:spcPct val="107000"/>
                        </a:lnSpc>
                        <a:spcAft>
                          <a:spcPts val="800"/>
                        </a:spcAft>
                      </a:pPr>
                      <a:r>
                        <a:rPr lang="el-GR" sz="1400" b="1">
                          <a:effectLst/>
                        </a:rPr>
                        <a:t>52%</a:t>
                      </a:r>
                      <a:endParaRPr lang="el-GR" sz="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R="29210" algn="ctr">
                        <a:lnSpc>
                          <a:spcPct val="107000"/>
                        </a:lnSpc>
                        <a:spcAft>
                          <a:spcPts val="800"/>
                        </a:spcAft>
                      </a:pPr>
                      <a:r>
                        <a:rPr lang="el-GR" sz="1400" b="1" dirty="0">
                          <a:effectLst/>
                        </a:rPr>
                        <a:t>32.2%</a:t>
                      </a:r>
                      <a:endParaRPr lang="el-GR" sz="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196250108"/>
                  </a:ext>
                </a:extLst>
              </a:tr>
              <a:tr h="303289">
                <a:tc>
                  <a:txBody>
                    <a:bodyPr/>
                    <a:lstStyle/>
                    <a:p>
                      <a:pPr marR="29845" algn="ctr">
                        <a:lnSpc>
                          <a:spcPct val="107000"/>
                        </a:lnSpc>
                        <a:spcAft>
                          <a:spcPts val="800"/>
                        </a:spcAft>
                      </a:pPr>
                      <a:r>
                        <a:rPr lang="el-GR" sz="1400" dirty="0">
                          <a:effectLst/>
                        </a:rPr>
                        <a:t>Φυτοφάρμακα</a:t>
                      </a:r>
                      <a:endParaRPr lang="el-GR"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R="29845" algn="ctr">
                        <a:lnSpc>
                          <a:spcPct val="107000"/>
                        </a:lnSpc>
                        <a:spcAft>
                          <a:spcPts val="800"/>
                        </a:spcAft>
                      </a:pPr>
                      <a:r>
                        <a:rPr lang="el-GR" sz="1400" b="1" dirty="0">
                          <a:effectLst/>
                        </a:rPr>
                        <a:t>3.1%</a:t>
                      </a:r>
                      <a:endParaRPr lang="el-GR" sz="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R="30480" algn="ctr">
                        <a:lnSpc>
                          <a:spcPct val="107000"/>
                        </a:lnSpc>
                        <a:spcAft>
                          <a:spcPts val="800"/>
                        </a:spcAft>
                      </a:pPr>
                      <a:r>
                        <a:rPr lang="el-GR" sz="1400" b="1" dirty="0">
                          <a:effectLst/>
                        </a:rPr>
                        <a:t>7.8%</a:t>
                      </a:r>
                      <a:endParaRPr lang="el-GR" sz="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638105083"/>
                  </a:ext>
                </a:extLst>
              </a:tr>
              <a:tr h="303289">
                <a:tc>
                  <a:txBody>
                    <a:bodyPr/>
                    <a:lstStyle/>
                    <a:p>
                      <a:pPr marR="31115" algn="ctr">
                        <a:lnSpc>
                          <a:spcPct val="107000"/>
                        </a:lnSpc>
                        <a:spcAft>
                          <a:spcPts val="800"/>
                        </a:spcAft>
                      </a:pPr>
                      <a:r>
                        <a:rPr lang="el-GR" sz="1400" dirty="0">
                          <a:effectLst/>
                        </a:rPr>
                        <a:t>Λιπάσματα</a:t>
                      </a:r>
                      <a:endParaRPr lang="el-GR"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R="28575" algn="ctr">
                        <a:lnSpc>
                          <a:spcPct val="107000"/>
                        </a:lnSpc>
                        <a:spcAft>
                          <a:spcPts val="800"/>
                        </a:spcAft>
                      </a:pPr>
                      <a:r>
                        <a:rPr lang="el-GR" sz="1400" b="1">
                          <a:effectLst/>
                        </a:rPr>
                        <a:t>15%</a:t>
                      </a:r>
                      <a:endParaRPr lang="el-GR" sz="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R="29210" algn="ctr">
                        <a:lnSpc>
                          <a:spcPct val="107000"/>
                        </a:lnSpc>
                        <a:spcAft>
                          <a:spcPts val="800"/>
                        </a:spcAft>
                      </a:pPr>
                      <a:r>
                        <a:rPr lang="el-GR" sz="1400" b="1" dirty="0">
                          <a:effectLst/>
                        </a:rPr>
                        <a:t>22.7%</a:t>
                      </a:r>
                      <a:endParaRPr lang="el-GR" sz="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502276495"/>
                  </a:ext>
                </a:extLst>
              </a:tr>
              <a:tr h="303289">
                <a:tc>
                  <a:txBody>
                    <a:bodyPr/>
                    <a:lstStyle/>
                    <a:p>
                      <a:pPr marR="28575" algn="ctr">
                        <a:lnSpc>
                          <a:spcPct val="107000"/>
                        </a:lnSpc>
                        <a:spcAft>
                          <a:spcPts val="800"/>
                        </a:spcAft>
                      </a:pPr>
                      <a:r>
                        <a:rPr lang="el-GR" sz="1400">
                          <a:effectLst/>
                        </a:rPr>
                        <a:t>Νερό</a:t>
                      </a:r>
                      <a:endParaRPr lang="el-GR"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ctr">
                        <a:lnSpc>
                          <a:spcPct val="107000"/>
                        </a:lnSpc>
                        <a:spcAft>
                          <a:spcPts val="800"/>
                        </a:spcAft>
                      </a:pPr>
                      <a:r>
                        <a:rPr lang="el-GR" sz="1400" dirty="0">
                          <a:effectLst/>
                        </a:rPr>
                        <a:t>1%</a:t>
                      </a:r>
                      <a:endParaRPr lang="el-GR"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9845" algn="ctr">
                        <a:lnSpc>
                          <a:spcPct val="107000"/>
                        </a:lnSpc>
                        <a:spcAft>
                          <a:spcPts val="800"/>
                        </a:spcAft>
                      </a:pPr>
                      <a:r>
                        <a:rPr lang="el-GR" sz="1400" dirty="0">
                          <a:effectLst/>
                        </a:rPr>
                        <a:t>0.4%</a:t>
                      </a:r>
                      <a:endParaRPr lang="el-GR"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389808"/>
                  </a:ext>
                </a:extLst>
              </a:tr>
              <a:tr h="376183">
                <a:tc>
                  <a:txBody>
                    <a:bodyPr/>
                    <a:lstStyle/>
                    <a:p>
                      <a:pPr marR="31115" algn="ctr">
                        <a:lnSpc>
                          <a:spcPct val="107000"/>
                        </a:lnSpc>
                        <a:spcAft>
                          <a:spcPts val="800"/>
                        </a:spcAft>
                      </a:pPr>
                      <a:r>
                        <a:rPr lang="el-GR" sz="1400">
                          <a:effectLst/>
                        </a:rPr>
                        <a:t>Ηλεκτρική Ενέργεια</a:t>
                      </a:r>
                      <a:endParaRPr lang="el-GR"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9210" algn="ctr">
                        <a:lnSpc>
                          <a:spcPct val="107000"/>
                        </a:lnSpc>
                        <a:spcAft>
                          <a:spcPts val="800"/>
                        </a:spcAft>
                      </a:pPr>
                      <a:r>
                        <a:rPr lang="el-GR" sz="1400" dirty="0">
                          <a:effectLst/>
                        </a:rPr>
                        <a:t>5.2%</a:t>
                      </a:r>
                      <a:endParaRPr lang="el-GR"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9845" algn="ctr">
                        <a:lnSpc>
                          <a:spcPct val="107000"/>
                        </a:lnSpc>
                        <a:spcAft>
                          <a:spcPts val="800"/>
                        </a:spcAft>
                      </a:pPr>
                      <a:r>
                        <a:rPr lang="el-GR" sz="1400" dirty="0">
                          <a:effectLst/>
                        </a:rPr>
                        <a:t>7.4%</a:t>
                      </a:r>
                      <a:endParaRPr lang="el-GR"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2231236"/>
                  </a:ext>
                </a:extLst>
              </a:tr>
              <a:tr h="276301">
                <a:tc>
                  <a:txBody>
                    <a:bodyPr/>
                    <a:lstStyle/>
                    <a:p>
                      <a:pPr marR="31115" algn="ctr">
                        <a:lnSpc>
                          <a:spcPct val="107000"/>
                        </a:lnSpc>
                        <a:spcAft>
                          <a:spcPts val="800"/>
                        </a:spcAft>
                      </a:pPr>
                      <a:r>
                        <a:rPr lang="el-GR" sz="1400">
                          <a:effectLst/>
                        </a:rPr>
                        <a:t>Εργατικά</a:t>
                      </a:r>
                      <a:endParaRPr lang="el-GR"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8575" algn="ctr">
                        <a:lnSpc>
                          <a:spcPct val="107000"/>
                        </a:lnSpc>
                        <a:spcAft>
                          <a:spcPts val="800"/>
                        </a:spcAft>
                      </a:pPr>
                      <a:r>
                        <a:rPr lang="el-GR" sz="1400">
                          <a:effectLst/>
                        </a:rPr>
                        <a:t>25%</a:t>
                      </a:r>
                      <a:endParaRPr lang="el-GR"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940" algn="ctr">
                        <a:lnSpc>
                          <a:spcPct val="107000"/>
                        </a:lnSpc>
                        <a:spcAft>
                          <a:spcPts val="800"/>
                        </a:spcAft>
                      </a:pPr>
                      <a:r>
                        <a:rPr lang="el-GR" sz="1400" dirty="0">
                          <a:effectLst/>
                        </a:rPr>
                        <a:t>15.9%</a:t>
                      </a:r>
                      <a:endParaRPr lang="el-GR"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28637" marT="6334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5337212"/>
                  </a:ext>
                </a:extLst>
              </a:tr>
            </a:tbl>
          </a:graphicData>
        </a:graphic>
      </p:graphicFrame>
      <p:sp>
        <p:nvSpPr>
          <p:cNvPr id="6" name="Rectangle 83">
            <a:extLst>
              <a:ext uri="{FF2B5EF4-FFF2-40B4-BE49-F238E27FC236}">
                <a16:creationId xmlns:a16="http://schemas.microsoft.com/office/drawing/2014/main" id="{CC72C153-E50B-DBC1-6E16-C9581B10D40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91" name="Τίτλος 1">
            <a:extLst>
              <a:ext uri="{FF2B5EF4-FFF2-40B4-BE49-F238E27FC236}">
                <a16:creationId xmlns:a16="http://schemas.microsoft.com/office/drawing/2014/main" id="{58A46D49-AAC0-8211-3059-B9E03A2596FA}"/>
              </a:ext>
            </a:extLst>
          </p:cNvPr>
          <p:cNvSpPr>
            <a:spLocks noGrp="1"/>
          </p:cNvSpPr>
          <p:nvPr>
            <p:ph type="title"/>
          </p:nvPr>
        </p:nvSpPr>
        <p:spPr>
          <a:xfrm>
            <a:off x="457380" y="192999"/>
            <a:ext cx="8229240" cy="858600"/>
          </a:xfrm>
        </p:spPr>
        <p:txBody>
          <a:bodyPr/>
          <a:lstStyle/>
          <a:p>
            <a:r>
              <a:rPr lang="el-GR" sz="3200" b="1" spc="-1" dirty="0">
                <a:solidFill>
                  <a:srgbClr val="444D26"/>
                </a:solidFill>
                <a:latin typeface="Galibri"/>
                <a:ea typeface="DejaVu Sans"/>
                <a:cs typeface="+mn-cs"/>
              </a:rPr>
              <a:t>Θερμοκήπια - εισροές</a:t>
            </a:r>
          </a:p>
        </p:txBody>
      </p:sp>
      <p:pic>
        <p:nvPicPr>
          <p:cNvPr id="93" name="Εικόνα 92">
            <a:extLst>
              <a:ext uri="{FF2B5EF4-FFF2-40B4-BE49-F238E27FC236}">
                <a16:creationId xmlns:a16="http://schemas.microsoft.com/office/drawing/2014/main" id="{5AA91CF9-A83D-FA78-9837-482CF1F0146E}"/>
              </a:ext>
            </a:extLst>
          </p:cNvPr>
          <p:cNvPicPr>
            <a:picLocks noChangeAspect="1"/>
          </p:cNvPicPr>
          <p:nvPr/>
        </p:nvPicPr>
        <p:blipFill rotWithShape="1">
          <a:blip r:embed="rId2">
            <a:extLst>
              <a:ext uri="{28A0092B-C50C-407E-A947-70E740481C1C}">
                <a14:useLocalDpi xmlns:a14="http://schemas.microsoft.com/office/drawing/2010/main" val="0"/>
              </a:ext>
            </a:extLst>
          </a:blip>
          <a:srcRect l="2134" t="2137" r="4282" b="5271"/>
          <a:stretch/>
        </p:blipFill>
        <p:spPr>
          <a:xfrm>
            <a:off x="1048321" y="1367444"/>
            <a:ext cx="3067050" cy="3776056"/>
          </a:xfrm>
          <a:prstGeom prst="rect">
            <a:avLst/>
          </a:prstGeom>
        </p:spPr>
      </p:pic>
      <p:pic>
        <p:nvPicPr>
          <p:cNvPr id="95" name="Picture 13584">
            <a:extLst>
              <a:ext uri="{FF2B5EF4-FFF2-40B4-BE49-F238E27FC236}">
                <a16:creationId xmlns:a16="http://schemas.microsoft.com/office/drawing/2014/main" id="{253A9964-A870-2B25-7D11-0A554A1B898B}"/>
              </a:ext>
            </a:extLst>
          </p:cNvPr>
          <p:cNvPicPr/>
          <p:nvPr/>
        </p:nvPicPr>
        <p:blipFill>
          <a:blip r:embed="rId3"/>
          <a:stretch>
            <a:fillRect/>
          </a:stretch>
        </p:blipFill>
        <p:spPr>
          <a:xfrm>
            <a:off x="-27432" y="1323975"/>
            <a:ext cx="904875" cy="3819525"/>
          </a:xfrm>
          <a:prstGeom prst="rect">
            <a:avLst/>
          </a:prstGeom>
        </p:spPr>
      </p:pic>
      <p:sp>
        <p:nvSpPr>
          <p:cNvPr id="97" name="Rectangle 73">
            <a:extLst>
              <a:ext uri="{FF2B5EF4-FFF2-40B4-BE49-F238E27FC236}">
                <a16:creationId xmlns:a16="http://schemas.microsoft.com/office/drawing/2014/main" id="{A926782C-D0C6-68FA-5CAB-79B7196BA77A}"/>
              </a:ext>
            </a:extLst>
          </p:cNvPr>
          <p:cNvSpPr/>
          <p:nvPr/>
        </p:nvSpPr>
        <p:spPr>
          <a:xfrm rot="16200001">
            <a:off x="-901510" y="2688748"/>
            <a:ext cx="2653030" cy="551180"/>
          </a:xfrm>
          <a:prstGeom prst="rect">
            <a:avLst/>
          </a:prstGeom>
          <a:ln>
            <a:noFill/>
          </a:ln>
        </p:spPr>
        <p:txBody>
          <a:bodyPr vert="horz" lIns="0" tIns="0" rIns="0" bIns="0" rtlCol="0">
            <a:noAutofit/>
          </a:bodyPr>
          <a:lstStyle/>
          <a:p>
            <a:pPr>
              <a:lnSpc>
                <a:spcPct val="107000"/>
              </a:lnSpc>
              <a:spcAft>
                <a:spcPts val="800"/>
              </a:spcAft>
            </a:pPr>
            <a:r>
              <a:rPr lang="el-GR" sz="3200" b="1" dirty="0">
                <a:solidFill>
                  <a:srgbClr val="FFFFFF"/>
                </a:solidFill>
                <a:effectLst/>
                <a:latin typeface="Calibri" panose="020F0502020204030204" pitchFamily="34" charset="0"/>
                <a:ea typeface="Calibri" panose="020F0502020204030204" pitchFamily="34" charset="0"/>
              </a:rPr>
              <a:t>Προκλήσεις</a:t>
            </a:r>
            <a:endParaRPr lang="el-GR" sz="11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39006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1006">
            <a:extLst>
              <a:ext uri="{FF2B5EF4-FFF2-40B4-BE49-F238E27FC236}">
                <a16:creationId xmlns:a16="http://schemas.microsoft.com/office/drawing/2014/main" id="{2E639E4E-7265-4795-4DBE-CE57F21FAEC4}"/>
              </a:ext>
            </a:extLst>
          </p:cNvPr>
          <p:cNvGrpSpPr/>
          <p:nvPr/>
        </p:nvGrpSpPr>
        <p:grpSpPr>
          <a:xfrm>
            <a:off x="1492091" y="676275"/>
            <a:ext cx="6623209" cy="4467225"/>
            <a:chOff x="0" y="0"/>
            <a:chExt cx="8014716" cy="6481572"/>
          </a:xfrm>
        </p:grpSpPr>
        <p:pic>
          <p:nvPicPr>
            <p:cNvPr id="6" name="Picture 317">
              <a:extLst>
                <a:ext uri="{FF2B5EF4-FFF2-40B4-BE49-F238E27FC236}">
                  <a16:creationId xmlns:a16="http://schemas.microsoft.com/office/drawing/2014/main" id="{FACCCFC3-24B1-B51F-9039-09AFEA0808C1}"/>
                </a:ext>
              </a:extLst>
            </p:cNvPr>
            <p:cNvPicPr/>
            <p:nvPr/>
          </p:nvPicPr>
          <p:blipFill>
            <a:blip r:embed="rId2"/>
            <a:stretch>
              <a:fillRect/>
            </a:stretch>
          </p:blipFill>
          <p:spPr>
            <a:xfrm>
              <a:off x="0" y="0"/>
              <a:ext cx="8014716" cy="6481572"/>
            </a:xfrm>
            <a:prstGeom prst="rect">
              <a:avLst/>
            </a:prstGeom>
          </p:spPr>
        </p:pic>
        <p:sp>
          <p:nvSpPr>
            <p:cNvPr id="7" name="Rectangle 318">
              <a:extLst>
                <a:ext uri="{FF2B5EF4-FFF2-40B4-BE49-F238E27FC236}">
                  <a16:creationId xmlns:a16="http://schemas.microsoft.com/office/drawing/2014/main" id="{5B394DF2-DAE4-56A7-60B9-2F1E7937931E}"/>
                </a:ext>
              </a:extLst>
            </p:cNvPr>
            <p:cNvSpPr/>
            <p:nvPr/>
          </p:nvSpPr>
          <p:spPr>
            <a:xfrm>
              <a:off x="1252937" y="356788"/>
              <a:ext cx="2494328" cy="309679"/>
            </a:xfrm>
            <a:prstGeom prst="rect">
              <a:avLst/>
            </a:prstGeom>
            <a:ln>
              <a:noFill/>
            </a:ln>
          </p:spPr>
          <p:txBody>
            <a:bodyPr vert="horz" lIns="0" tIns="0" rIns="0" bIns="0" rtlCol="0">
              <a:noAutofit/>
            </a:bodyPr>
            <a:lstStyle/>
            <a:p>
              <a:pPr>
                <a:lnSpc>
                  <a:spcPct val="107000"/>
                </a:lnSpc>
                <a:spcAft>
                  <a:spcPts val="800"/>
                </a:spcAft>
              </a:pPr>
              <a:r>
                <a:rPr lang="el-GR" sz="1800" b="1" dirty="0">
                  <a:solidFill>
                    <a:srgbClr val="002060"/>
                  </a:solidFill>
                  <a:effectLst/>
                  <a:latin typeface="Calibri" panose="020F0502020204030204" pitchFamily="34" charset="0"/>
                  <a:ea typeface="Calibri" panose="020F0502020204030204" pitchFamily="34" charset="0"/>
                </a:rPr>
                <a:t>Παραγωγή τομάτας</a:t>
              </a:r>
              <a:endParaRPr lang="el-GR" sz="1100" dirty="0">
                <a:solidFill>
                  <a:srgbClr val="000000"/>
                </a:solidFill>
                <a:effectLst/>
                <a:latin typeface="Calibri" panose="020F0502020204030204" pitchFamily="34" charset="0"/>
                <a:ea typeface="Calibri" panose="020F0502020204030204" pitchFamily="34" charset="0"/>
              </a:endParaRPr>
            </a:p>
          </p:txBody>
        </p:sp>
      </p:grpSp>
      <p:pic>
        <p:nvPicPr>
          <p:cNvPr id="8" name="Picture 13584">
            <a:extLst>
              <a:ext uri="{FF2B5EF4-FFF2-40B4-BE49-F238E27FC236}">
                <a16:creationId xmlns:a16="http://schemas.microsoft.com/office/drawing/2014/main" id="{C437D480-2CD7-4C99-059A-575CC4A4B9D7}"/>
              </a:ext>
            </a:extLst>
          </p:cNvPr>
          <p:cNvPicPr/>
          <p:nvPr/>
        </p:nvPicPr>
        <p:blipFill>
          <a:blip r:embed="rId3"/>
          <a:stretch>
            <a:fillRect/>
          </a:stretch>
        </p:blipFill>
        <p:spPr>
          <a:xfrm>
            <a:off x="-27432" y="1323975"/>
            <a:ext cx="904875" cy="3819525"/>
          </a:xfrm>
          <a:prstGeom prst="rect">
            <a:avLst/>
          </a:prstGeom>
        </p:spPr>
      </p:pic>
      <p:sp>
        <p:nvSpPr>
          <p:cNvPr id="9" name="Rectangle 313">
            <a:extLst>
              <a:ext uri="{FF2B5EF4-FFF2-40B4-BE49-F238E27FC236}">
                <a16:creationId xmlns:a16="http://schemas.microsoft.com/office/drawing/2014/main" id="{09F9C81F-2F51-9456-3414-48AF79708DB0}"/>
              </a:ext>
            </a:extLst>
          </p:cNvPr>
          <p:cNvSpPr/>
          <p:nvPr/>
        </p:nvSpPr>
        <p:spPr>
          <a:xfrm rot="16200001">
            <a:off x="-864045" y="2697320"/>
            <a:ext cx="2578100" cy="551180"/>
          </a:xfrm>
          <a:prstGeom prst="rect">
            <a:avLst/>
          </a:prstGeom>
          <a:ln>
            <a:noFill/>
          </a:ln>
        </p:spPr>
        <p:txBody>
          <a:bodyPr vert="horz" lIns="0" tIns="0" rIns="0" bIns="0" rtlCol="0">
            <a:noAutofit/>
          </a:bodyPr>
          <a:lstStyle/>
          <a:p>
            <a:pPr>
              <a:lnSpc>
                <a:spcPct val="107000"/>
              </a:lnSpc>
              <a:spcAft>
                <a:spcPts val="800"/>
              </a:spcAft>
            </a:pPr>
            <a:r>
              <a:rPr lang="el-GR" sz="3200" b="1" dirty="0">
                <a:solidFill>
                  <a:srgbClr val="FFFFFF"/>
                </a:solidFill>
                <a:effectLst/>
                <a:latin typeface="Calibri" panose="020F0502020204030204" pitchFamily="34" charset="0"/>
                <a:ea typeface="Calibri" panose="020F0502020204030204" pitchFamily="34" charset="0"/>
              </a:rPr>
              <a:t>Τεχνολογία</a:t>
            </a:r>
            <a:endParaRPr lang="el-GR" sz="1100" dirty="0">
              <a:solidFill>
                <a:srgbClr val="000000"/>
              </a:solidFill>
              <a:effectLst/>
              <a:latin typeface="Calibri" panose="020F0502020204030204" pitchFamily="34" charset="0"/>
              <a:ea typeface="Calibri" panose="020F0502020204030204" pitchFamily="34" charset="0"/>
            </a:endParaRPr>
          </a:p>
        </p:txBody>
      </p:sp>
      <p:sp>
        <p:nvSpPr>
          <p:cNvPr id="10" name="Τίτλος 1">
            <a:extLst>
              <a:ext uri="{FF2B5EF4-FFF2-40B4-BE49-F238E27FC236}">
                <a16:creationId xmlns:a16="http://schemas.microsoft.com/office/drawing/2014/main" id="{B49A6908-865C-E3F9-14E9-76A8DE2FA7AF}"/>
              </a:ext>
            </a:extLst>
          </p:cNvPr>
          <p:cNvSpPr>
            <a:spLocks noGrp="1"/>
          </p:cNvSpPr>
          <p:nvPr>
            <p:ph type="title"/>
          </p:nvPr>
        </p:nvSpPr>
        <p:spPr>
          <a:xfrm>
            <a:off x="425005" y="63580"/>
            <a:ext cx="8229240" cy="858600"/>
          </a:xfrm>
        </p:spPr>
        <p:txBody>
          <a:bodyPr/>
          <a:lstStyle/>
          <a:p>
            <a:r>
              <a:rPr lang="el-GR" sz="3200" b="1" spc="-1" dirty="0">
                <a:solidFill>
                  <a:srgbClr val="444D26"/>
                </a:solidFill>
                <a:latin typeface="Galibri"/>
                <a:ea typeface="DejaVu Sans"/>
                <a:cs typeface="+mn-cs"/>
              </a:rPr>
              <a:t>Θερμοκήπια - εισροές</a:t>
            </a:r>
          </a:p>
        </p:txBody>
      </p:sp>
    </p:spTree>
    <p:extLst>
      <p:ext uri="{BB962C8B-B14F-4D97-AF65-F5344CB8AC3E}">
        <p14:creationId xmlns:p14="http://schemas.microsoft.com/office/powerpoint/2010/main" val="2147550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37">
            <a:extLst>
              <a:ext uri="{FF2B5EF4-FFF2-40B4-BE49-F238E27FC236}">
                <a16:creationId xmlns:a16="http://schemas.microsoft.com/office/drawing/2014/main" id="{EB4BFFC5-B047-B4A4-286A-A6D49A94724C}"/>
              </a:ext>
            </a:extLst>
          </p:cNvPr>
          <p:cNvPicPr/>
          <p:nvPr/>
        </p:nvPicPr>
        <p:blipFill>
          <a:blip r:embed="rId2"/>
          <a:stretch>
            <a:fillRect/>
          </a:stretch>
        </p:blipFill>
        <p:spPr>
          <a:xfrm>
            <a:off x="1698942" y="876300"/>
            <a:ext cx="5746116" cy="4267200"/>
          </a:xfrm>
          <a:prstGeom prst="rect">
            <a:avLst/>
          </a:prstGeom>
        </p:spPr>
      </p:pic>
      <p:pic>
        <p:nvPicPr>
          <p:cNvPr id="6" name="Picture 13584">
            <a:extLst>
              <a:ext uri="{FF2B5EF4-FFF2-40B4-BE49-F238E27FC236}">
                <a16:creationId xmlns:a16="http://schemas.microsoft.com/office/drawing/2014/main" id="{983233B5-0767-89A5-7AC8-19C4E05F9361}"/>
              </a:ext>
            </a:extLst>
          </p:cNvPr>
          <p:cNvPicPr/>
          <p:nvPr/>
        </p:nvPicPr>
        <p:blipFill>
          <a:blip r:embed="rId3"/>
          <a:stretch>
            <a:fillRect/>
          </a:stretch>
        </p:blipFill>
        <p:spPr>
          <a:xfrm>
            <a:off x="-27432" y="1323975"/>
            <a:ext cx="904875" cy="3819525"/>
          </a:xfrm>
          <a:prstGeom prst="rect">
            <a:avLst/>
          </a:prstGeom>
        </p:spPr>
      </p:pic>
      <p:sp>
        <p:nvSpPr>
          <p:cNvPr id="7" name="Rectangle 313">
            <a:extLst>
              <a:ext uri="{FF2B5EF4-FFF2-40B4-BE49-F238E27FC236}">
                <a16:creationId xmlns:a16="http://schemas.microsoft.com/office/drawing/2014/main" id="{3C6CD860-AA58-3C17-0286-416337EEC930}"/>
              </a:ext>
            </a:extLst>
          </p:cNvPr>
          <p:cNvSpPr/>
          <p:nvPr/>
        </p:nvSpPr>
        <p:spPr>
          <a:xfrm rot="16200001">
            <a:off x="-1257191" y="3033315"/>
            <a:ext cx="3364390" cy="551180"/>
          </a:xfrm>
          <a:prstGeom prst="rect">
            <a:avLst/>
          </a:prstGeom>
          <a:ln>
            <a:noFill/>
          </a:ln>
        </p:spPr>
        <p:txBody>
          <a:bodyPr vert="horz" lIns="0" tIns="0" rIns="0" bIns="0" rtlCol="0">
            <a:noAutofit/>
          </a:bodyPr>
          <a:lstStyle/>
          <a:p>
            <a:pPr>
              <a:lnSpc>
                <a:spcPct val="107000"/>
              </a:lnSpc>
              <a:spcAft>
                <a:spcPts val="800"/>
              </a:spcAft>
            </a:pPr>
            <a:r>
              <a:rPr lang="el-GR" sz="3200" b="1" dirty="0">
                <a:solidFill>
                  <a:srgbClr val="FFFFFF"/>
                </a:solidFill>
                <a:effectLst/>
                <a:latin typeface="Calibri" panose="020F0502020204030204" pitchFamily="34" charset="0"/>
                <a:ea typeface="Calibri" panose="020F0502020204030204" pitchFamily="34" charset="0"/>
              </a:rPr>
              <a:t>Τεχνολογία-Κόστος</a:t>
            </a:r>
            <a:endParaRPr lang="el-GR" sz="1100" dirty="0">
              <a:solidFill>
                <a:srgbClr val="000000"/>
              </a:solidFill>
              <a:effectLst/>
              <a:latin typeface="Calibri" panose="020F0502020204030204" pitchFamily="34" charset="0"/>
              <a:ea typeface="Calibri" panose="020F0502020204030204" pitchFamily="34" charset="0"/>
            </a:endParaRPr>
          </a:p>
        </p:txBody>
      </p:sp>
      <p:sp>
        <p:nvSpPr>
          <p:cNvPr id="8" name="Τίτλος 1">
            <a:extLst>
              <a:ext uri="{FF2B5EF4-FFF2-40B4-BE49-F238E27FC236}">
                <a16:creationId xmlns:a16="http://schemas.microsoft.com/office/drawing/2014/main" id="{17C923DC-33BF-75BA-6B68-E4F23882FD05}"/>
              </a:ext>
            </a:extLst>
          </p:cNvPr>
          <p:cNvSpPr>
            <a:spLocks noGrp="1"/>
          </p:cNvSpPr>
          <p:nvPr>
            <p:ph type="title"/>
          </p:nvPr>
        </p:nvSpPr>
        <p:spPr>
          <a:xfrm>
            <a:off x="457380" y="192999"/>
            <a:ext cx="8229240" cy="858600"/>
          </a:xfrm>
        </p:spPr>
        <p:txBody>
          <a:bodyPr/>
          <a:lstStyle/>
          <a:p>
            <a:r>
              <a:rPr lang="el-GR" sz="3200" b="1" spc="-1" dirty="0">
                <a:solidFill>
                  <a:srgbClr val="444D26"/>
                </a:solidFill>
                <a:latin typeface="Galibri"/>
                <a:ea typeface="DejaVu Sans"/>
                <a:cs typeface="+mn-cs"/>
              </a:rPr>
              <a:t>Θερμοκήπια - εισροές</a:t>
            </a:r>
          </a:p>
        </p:txBody>
      </p:sp>
    </p:spTree>
    <p:extLst>
      <p:ext uri="{BB962C8B-B14F-4D97-AF65-F5344CB8AC3E}">
        <p14:creationId xmlns:p14="http://schemas.microsoft.com/office/powerpoint/2010/main" val="385741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C5004C26-8A6F-060F-DF65-6A3124C24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87" y="1439897"/>
            <a:ext cx="7058025" cy="3619053"/>
          </a:xfrm>
          <a:prstGeom prst="rect">
            <a:avLst/>
          </a:prstGeom>
        </p:spPr>
      </p:pic>
      <p:sp>
        <p:nvSpPr>
          <p:cNvPr id="7" name="Τίτλος 1">
            <a:extLst>
              <a:ext uri="{FF2B5EF4-FFF2-40B4-BE49-F238E27FC236}">
                <a16:creationId xmlns:a16="http://schemas.microsoft.com/office/drawing/2014/main" id="{E34E7066-FD4A-7E00-1341-2286611919B6}"/>
              </a:ext>
            </a:extLst>
          </p:cNvPr>
          <p:cNvSpPr txBox="1">
            <a:spLocks/>
          </p:cNvSpPr>
          <p:nvPr/>
        </p:nvSpPr>
        <p:spPr>
          <a:xfrm>
            <a:off x="457380" y="250149"/>
            <a:ext cx="8229240" cy="6833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spc="-1" dirty="0">
                <a:solidFill>
                  <a:srgbClr val="444D26"/>
                </a:solidFill>
                <a:latin typeface="Galibri"/>
                <a:ea typeface="DejaVu Sans"/>
                <a:cs typeface="+mn-cs"/>
              </a:rPr>
              <a:t>Αποδοτικότητα Χρήσης Πόρων</a:t>
            </a:r>
          </a:p>
        </p:txBody>
      </p:sp>
    </p:spTree>
    <p:extLst>
      <p:ext uri="{BB962C8B-B14F-4D97-AF65-F5344CB8AC3E}">
        <p14:creationId xmlns:p14="http://schemas.microsoft.com/office/powerpoint/2010/main" val="1469188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609480" y="118080"/>
            <a:ext cx="8151120" cy="80381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00000"/>
              </a:lnSpc>
            </a:pPr>
            <a:r>
              <a:rPr lang="en-US" sz="3200" b="1" spc="-1" dirty="0" err="1">
                <a:solidFill>
                  <a:srgbClr val="444D26"/>
                </a:solidFill>
                <a:latin typeface="Galibri"/>
                <a:ea typeface="DejaVu Sans"/>
              </a:rPr>
              <a:t>Εισ</a:t>
            </a:r>
            <a:r>
              <a:rPr lang="en-US" sz="3200" b="1" spc="-1" dirty="0">
                <a:solidFill>
                  <a:srgbClr val="444D26"/>
                </a:solidFill>
                <a:latin typeface="Galibri"/>
                <a:ea typeface="DejaVu Sans"/>
              </a:rPr>
              <a:t>αγωγή στα Smart Climate Greenhouses</a:t>
            </a:r>
          </a:p>
        </p:txBody>
      </p:sp>
      <p:sp>
        <p:nvSpPr>
          <p:cNvPr id="303" name="CustomShape 2"/>
          <p:cNvSpPr/>
          <p:nvPr/>
        </p:nvSpPr>
        <p:spPr>
          <a:xfrm>
            <a:off x="108000" y="1650189"/>
            <a:ext cx="4649738" cy="31932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57120" indent="-354960" algn="just">
              <a:lnSpc>
                <a:spcPct val="120000"/>
              </a:lnSpc>
              <a:spcAft>
                <a:spcPts val="600"/>
              </a:spcAft>
              <a:buSzPct val="100051"/>
              <a:buBlip>
                <a:blip r:embed="rId3"/>
              </a:buBlip>
            </a:pPr>
            <a:r>
              <a:rPr lang="el-GR" sz="1400" b="0" strike="noStrike" spc="-1" dirty="0">
                <a:solidFill>
                  <a:srgbClr val="404040"/>
                </a:solidFill>
                <a:latin typeface="Calibri" panose="020F0502020204030204" pitchFamily="34" charset="0"/>
                <a:ea typeface="DejaVu Sans"/>
                <a:cs typeface="Calibri" panose="020F0502020204030204" pitchFamily="34" charset="0"/>
              </a:rPr>
              <a:t>Τα </a:t>
            </a:r>
            <a:r>
              <a:rPr lang="en-US" sz="1400" b="0" strike="noStrike" spc="-1" dirty="0">
                <a:solidFill>
                  <a:srgbClr val="404040"/>
                </a:solidFill>
                <a:latin typeface="Calibri" panose="020F0502020204030204" pitchFamily="34" charset="0"/>
                <a:ea typeface="DejaVu Sans"/>
                <a:cs typeface="Calibri" panose="020F0502020204030204" pitchFamily="34" charset="0"/>
              </a:rPr>
              <a:t>Smart Climate Greenhouses</a:t>
            </a:r>
            <a:r>
              <a:rPr lang="el-GR" sz="1400" b="0" strike="noStrike" spc="-1" dirty="0">
                <a:solidFill>
                  <a:srgbClr val="404040"/>
                </a:solidFill>
                <a:latin typeface="Calibri" panose="020F0502020204030204" pitchFamily="34" charset="0"/>
                <a:ea typeface="DejaVu Sans"/>
                <a:cs typeface="Calibri" panose="020F0502020204030204" pitchFamily="34" charset="0"/>
              </a:rPr>
              <a:t> παρέχουν:</a:t>
            </a:r>
          </a:p>
          <a:p>
            <a:pPr marL="357120" indent="-354960" algn="just">
              <a:lnSpc>
                <a:spcPct val="120000"/>
              </a:lnSpc>
              <a:spcAft>
                <a:spcPts val="600"/>
              </a:spcAft>
              <a:buSzPct val="100051"/>
              <a:buBlip>
                <a:blip r:embed="rId3"/>
              </a:buBlip>
            </a:pPr>
            <a:r>
              <a:rPr lang="el-GR" sz="1400" spc="-1" dirty="0">
                <a:solidFill>
                  <a:srgbClr val="404040"/>
                </a:solidFill>
                <a:latin typeface="Calibri" panose="020F0502020204030204" pitchFamily="34" charset="0"/>
                <a:cs typeface="Calibri" panose="020F0502020204030204" pitchFamily="34" charset="0"/>
              </a:rPr>
              <a:t>Μεγάλη δυνατότητα χρήσης</a:t>
            </a:r>
            <a:r>
              <a:rPr lang="en-US" sz="1400" spc="-1" dirty="0">
                <a:solidFill>
                  <a:srgbClr val="404040"/>
                </a:solidFill>
                <a:latin typeface="Calibri" panose="020F0502020204030204" pitchFamily="34" charset="0"/>
                <a:cs typeface="Calibri" panose="020F0502020204030204" pitchFamily="34" charset="0"/>
              </a:rPr>
              <a:t> </a:t>
            </a:r>
            <a:r>
              <a:rPr lang="el-GR" sz="1400" spc="-1" dirty="0">
                <a:solidFill>
                  <a:srgbClr val="404040"/>
                </a:solidFill>
                <a:latin typeface="Calibri" panose="020F0502020204030204" pitchFamily="34" charset="0"/>
                <a:cs typeface="Calibri" panose="020F0502020204030204" pitchFamily="34" charset="0"/>
              </a:rPr>
              <a:t>συστημάτων ευφυούς γεωργίας για</a:t>
            </a:r>
            <a:r>
              <a:rPr lang="en-US" sz="1400" spc="-1" dirty="0">
                <a:solidFill>
                  <a:srgbClr val="404040"/>
                </a:solidFill>
                <a:latin typeface="Calibri" panose="020F0502020204030204" pitchFamily="34" charset="0"/>
                <a:cs typeface="Calibri" panose="020F0502020204030204" pitchFamily="34" charset="0"/>
              </a:rPr>
              <a:t> </a:t>
            </a:r>
            <a:r>
              <a:rPr lang="el-GR" sz="1400" spc="-1" dirty="0">
                <a:solidFill>
                  <a:srgbClr val="404040"/>
                </a:solidFill>
                <a:latin typeface="Calibri" panose="020F0502020204030204" pitchFamily="34" charset="0"/>
                <a:cs typeface="Calibri" panose="020F0502020204030204" pitchFamily="34" charset="0"/>
              </a:rPr>
              <a:t>ελεγχόμενο περιβάλλον καλλιέργειας.</a:t>
            </a:r>
          </a:p>
          <a:p>
            <a:pPr marL="357120" indent="-354960" algn="just">
              <a:lnSpc>
                <a:spcPct val="120000"/>
              </a:lnSpc>
              <a:spcAft>
                <a:spcPts val="600"/>
              </a:spcAft>
              <a:buSzPct val="100051"/>
              <a:buBlip>
                <a:blip r:embed="rId3"/>
              </a:buBlip>
            </a:pPr>
            <a:r>
              <a:rPr lang="el-GR" sz="1400" spc="-1" dirty="0">
                <a:solidFill>
                  <a:srgbClr val="404040"/>
                </a:solidFill>
                <a:latin typeface="Calibri" panose="020F0502020204030204" pitchFamily="34" charset="0"/>
                <a:cs typeface="Calibri" panose="020F0502020204030204" pitchFamily="34" charset="0"/>
              </a:rPr>
              <a:t>Χαμηλότερο κόστος παραγωγής</a:t>
            </a:r>
            <a:r>
              <a:rPr lang="en-US" sz="1400" spc="-1" dirty="0">
                <a:solidFill>
                  <a:srgbClr val="404040"/>
                </a:solidFill>
                <a:latin typeface="Calibri" panose="020F0502020204030204" pitchFamily="34" charset="0"/>
                <a:cs typeface="Calibri" panose="020F0502020204030204" pitchFamily="34" charset="0"/>
              </a:rPr>
              <a:t> </a:t>
            </a:r>
            <a:r>
              <a:rPr lang="el-GR" sz="1400" spc="-1" dirty="0">
                <a:solidFill>
                  <a:srgbClr val="404040"/>
                </a:solidFill>
                <a:latin typeface="Calibri" panose="020F0502020204030204" pitchFamily="34" charset="0"/>
                <a:cs typeface="Calibri" panose="020F0502020204030204" pitchFamily="34" charset="0"/>
              </a:rPr>
              <a:t>λόγω μειωμένων εισροών όσον</a:t>
            </a:r>
            <a:r>
              <a:rPr lang="en-US" sz="1400" spc="-1" dirty="0">
                <a:solidFill>
                  <a:srgbClr val="404040"/>
                </a:solidFill>
                <a:latin typeface="Calibri" panose="020F0502020204030204" pitchFamily="34" charset="0"/>
                <a:cs typeface="Calibri" panose="020F0502020204030204" pitchFamily="34" charset="0"/>
              </a:rPr>
              <a:t> </a:t>
            </a:r>
            <a:r>
              <a:rPr lang="el-GR" sz="1400" spc="-1" dirty="0">
                <a:solidFill>
                  <a:srgbClr val="404040"/>
                </a:solidFill>
                <a:latin typeface="Calibri" panose="020F0502020204030204" pitchFamily="34" charset="0"/>
                <a:cs typeface="Calibri" panose="020F0502020204030204" pitchFamily="34" charset="0"/>
              </a:rPr>
              <a:t>αφορά στη θρέψη και τη</a:t>
            </a:r>
            <a:r>
              <a:rPr lang="en-US" sz="1400" spc="-1" dirty="0">
                <a:solidFill>
                  <a:srgbClr val="404040"/>
                </a:solidFill>
                <a:latin typeface="Calibri" panose="020F0502020204030204" pitchFamily="34" charset="0"/>
                <a:cs typeface="Calibri" panose="020F0502020204030204" pitchFamily="34" charset="0"/>
              </a:rPr>
              <a:t> </a:t>
            </a:r>
            <a:r>
              <a:rPr lang="el-GR" sz="1400" spc="-1" dirty="0">
                <a:solidFill>
                  <a:srgbClr val="404040"/>
                </a:solidFill>
                <a:latin typeface="Calibri" panose="020F0502020204030204" pitchFamily="34" charset="0"/>
                <a:cs typeface="Calibri" panose="020F0502020204030204" pitchFamily="34" charset="0"/>
              </a:rPr>
              <a:t>φυτοπροστασία.</a:t>
            </a:r>
          </a:p>
          <a:p>
            <a:pPr marL="357120" indent="-354960" algn="just">
              <a:lnSpc>
                <a:spcPct val="120000"/>
              </a:lnSpc>
              <a:spcAft>
                <a:spcPts val="600"/>
              </a:spcAft>
              <a:buSzPct val="100051"/>
              <a:buBlip>
                <a:blip r:embed="rId3"/>
              </a:buBlip>
            </a:pPr>
            <a:r>
              <a:rPr lang="el-GR" sz="1400" spc="-1" dirty="0">
                <a:solidFill>
                  <a:srgbClr val="404040"/>
                </a:solidFill>
                <a:latin typeface="Calibri" panose="020F0502020204030204" pitchFamily="34" charset="0"/>
                <a:cs typeface="Calibri" panose="020F0502020204030204" pitchFamily="34" charset="0"/>
              </a:rPr>
              <a:t>Ανθεκτικότητα στην πίεση ακραίων</a:t>
            </a:r>
            <a:r>
              <a:rPr lang="en-US" sz="1400" spc="-1" dirty="0">
                <a:solidFill>
                  <a:srgbClr val="404040"/>
                </a:solidFill>
                <a:latin typeface="Calibri" panose="020F0502020204030204" pitchFamily="34" charset="0"/>
                <a:cs typeface="Calibri" panose="020F0502020204030204" pitchFamily="34" charset="0"/>
              </a:rPr>
              <a:t> </a:t>
            </a:r>
            <a:r>
              <a:rPr lang="el-GR" sz="1400" spc="-1" dirty="0">
                <a:solidFill>
                  <a:srgbClr val="404040"/>
                </a:solidFill>
                <a:latin typeface="Calibri" panose="020F0502020204030204" pitchFamily="34" charset="0"/>
                <a:cs typeface="Calibri" panose="020F0502020204030204" pitchFamily="34" charset="0"/>
              </a:rPr>
              <a:t>καιρικών φαινομένων, καθώς η</a:t>
            </a:r>
            <a:r>
              <a:rPr lang="en-US" sz="1400" spc="-1" dirty="0">
                <a:solidFill>
                  <a:srgbClr val="404040"/>
                </a:solidFill>
                <a:latin typeface="Calibri" panose="020F0502020204030204" pitchFamily="34" charset="0"/>
                <a:cs typeface="Calibri" panose="020F0502020204030204" pitchFamily="34" charset="0"/>
              </a:rPr>
              <a:t> </a:t>
            </a:r>
            <a:r>
              <a:rPr lang="el-GR" sz="1400" spc="-1" dirty="0">
                <a:solidFill>
                  <a:srgbClr val="404040"/>
                </a:solidFill>
                <a:latin typeface="Calibri" panose="020F0502020204030204" pitchFamily="34" charset="0"/>
                <a:cs typeface="Calibri" panose="020F0502020204030204" pitchFamily="34" charset="0"/>
              </a:rPr>
              <a:t>καλλιέργεια γίνεται υπό κάλυψη</a:t>
            </a:r>
            <a:r>
              <a:rPr lang="en-US" sz="1400" spc="-1" dirty="0">
                <a:solidFill>
                  <a:srgbClr val="404040"/>
                </a:solidFill>
                <a:latin typeface="Calibri" panose="020F0502020204030204" pitchFamily="34" charset="0"/>
                <a:cs typeface="Calibri" panose="020F0502020204030204" pitchFamily="34" charset="0"/>
              </a:rPr>
              <a:t> </a:t>
            </a:r>
            <a:r>
              <a:rPr lang="el-GR" sz="1400" spc="-1" dirty="0">
                <a:solidFill>
                  <a:srgbClr val="404040"/>
                </a:solidFill>
                <a:latin typeface="Calibri" panose="020F0502020204030204" pitchFamily="34" charset="0"/>
                <a:cs typeface="Calibri" panose="020F0502020204030204" pitchFamily="34" charset="0"/>
              </a:rPr>
              <a:t>(βροχοπτώσεις, χαλάζι, ξηρασία,</a:t>
            </a:r>
            <a:r>
              <a:rPr lang="en-US" sz="1400" spc="-1" dirty="0">
                <a:solidFill>
                  <a:srgbClr val="404040"/>
                </a:solidFill>
                <a:latin typeface="Calibri" panose="020F0502020204030204" pitchFamily="34" charset="0"/>
                <a:cs typeface="Calibri" panose="020F0502020204030204" pitchFamily="34" charset="0"/>
              </a:rPr>
              <a:t> </a:t>
            </a:r>
            <a:r>
              <a:rPr lang="el-GR" sz="1400" spc="-1" dirty="0">
                <a:solidFill>
                  <a:srgbClr val="404040"/>
                </a:solidFill>
                <a:latin typeface="Calibri" panose="020F0502020204030204" pitchFamily="34" charset="0"/>
                <a:cs typeface="Calibri" panose="020F0502020204030204" pitchFamily="34" charset="0"/>
              </a:rPr>
              <a:t>χιόνι, παγετός).</a:t>
            </a:r>
          </a:p>
          <a:p>
            <a:pPr marL="357120" indent="-354960" algn="just">
              <a:lnSpc>
                <a:spcPct val="120000"/>
              </a:lnSpc>
              <a:spcAft>
                <a:spcPts val="600"/>
              </a:spcAft>
              <a:buSzPct val="100051"/>
              <a:buBlip>
                <a:blip r:embed="rId3"/>
              </a:buBlip>
            </a:pPr>
            <a:r>
              <a:rPr lang="el-GR" sz="1400" spc="-1" dirty="0">
                <a:solidFill>
                  <a:srgbClr val="404040"/>
                </a:solidFill>
                <a:latin typeface="Calibri" panose="020F0502020204030204" pitchFamily="34" charset="0"/>
                <a:cs typeface="Calibri" panose="020F0502020204030204" pitchFamily="34" charset="0"/>
              </a:rPr>
              <a:t>Μικρές απαιτήσεις σε νερό και κυρίως</a:t>
            </a:r>
            <a:r>
              <a:rPr lang="en-US" sz="1400" spc="-1" dirty="0">
                <a:solidFill>
                  <a:srgbClr val="404040"/>
                </a:solidFill>
                <a:latin typeface="Calibri" panose="020F0502020204030204" pitchFamily="34" charset="0"/>
                <a:cs typeface="Calibri" panose="020F0502020204030204" pitchFamily="34" charset="0"/>
              </a:rPr>
              <a:t> </a:t>
            </a:r>
            <a:r>
              <a:rPr lang="el-GR" sz="1400" spc="-1" dirty="0">
                <a:solidFill>
                  <a:srgbClr val="404040"/>
                </a:solidFill>
                <a:latin typeface="Calibri" panose="020F0502020204030204" pitchFamily="34" charset="0"/>
                <a:cs typeface="Calibri" panose="020F0502020204030204" pitchFamily="34" charset="0"/>
              </a:rPr>
              <a:t>χωρίς την απαίτηση γόνιμου εδάφους</a:t>
            </a:r>
            <a:r>
              <a:rPr lang="en-US" sz="1400" spc="-1" dirty="0">
                <a:solidFill>
                  <a:srgbClr val="404040"/>
                </a:solidFill>
                <a:latin typeface="Calibri" panose="020F0502020204030204" pitchFamily="34" charset="0"/>
                <a:cs typeface="Calibri" panose="020F0502020204030204" pitchFamily="34" charset="0"/>
              </a:rPr>
              <a:t> </a:t>
            </a:r>
            <a:r>
              <a:rPr lang="el-GR" sz="1400" spc="-1" dirty="0">
                <a:solidFill>
                  <a:srgbClr val="404040"/>
                </a:solidFill>
                <a:latin typeface="Calibri" panose="020F0502020204030204" pitchFamily="34" charset="0"/>
                <a:cs typeface="Calibri" panose="020F0502020204030204" pitchFamily="34" charset="0"/>
              </a:rPr>
              <a:t>όταν  εφαρμόζεται υδροπονία/κάθετη καλλιέργεια.</a:t>
            </a:r>
          </a:p>
        </p:txBody>
      </p:sp>
      <p:pic>
        <p:nvPicPr>
          <p:cNvPr id="2" name="Εικόνα 314">
            <a:extLst>
              <a:ext uri="{FF2B5EF4-FFF2-40B4-BE49-F238E27FC236}">
                <a16:creationId xmlns:a16="http://schemas.microsoft.com/office/drawing/2014/main" id="{F5516E25-F57B-5001-B74D-F2DCB0F8CB49}"/>
              </a:ext>
            </a:extLst>
          </p:cNvPr>
          <p:cNvPicPr/>
          <p:nvPr/>
        </p:nvPicPr>
        <p:blipFill>
          <a:blip r:embed="rId4"/>
          <a:stretch/>
        </p:blipFill>
        <p:spPr>
          <a:xfrm>
            <a:off x="5010851" y="1966814"/>
            <a:ext cx="3749749" cy="2398016"/>
          </a:xfrm>
          <a:prstGeom prst="rect">
            <a:avLst/>
          </a:prstGeom>
          <a:ln>
            <a:noFill/>
          </a:ln>
        </p:spPr>
      </p:pic>
    </p:spTree>
    <p:extLst>
      <p:ext uri="{BB962C8B-B14F-4D97-AF65-F5344CB8AC3E}">
        <p14:creationId xmlns:p14="http://schemas.microsoft.com/office/powerpoint/2010/main" val="418009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609480" y="118080"/>
            <a:ext cx="8151120" cy="100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00000"/>
              </a:lnSpc>
            </a:pPr>
            <a:r>
              <a:rPr lang="en-US" sz="3200" b="1" spc="-1" dirty="0" err="1">
                <a:solidFill>
                  <a:srgbClr val="444D26"/>
                </a:solidFill>
                <a:latin typeface="Galibri"/>
                <a:ea typeface="DejaVu Sans"/>
              </a:rPr>
              <a:t>Τεχνολογίες</a:t>
            </a:r>
            <a:r>
              <a:rPr lang="en-US" sz="3200" b="1" spc="-1" dirty="0">
                <a:solidFill>
                  <a:srgbClr val="444D26"/>
                </a:solidFill>
                <a:latin typeface="Galibri"/>
                <a:ea typeface="DejaVu Sans"/>
              </a:rPr>
              <a:t> </a:t>
            </a:r>
            <a:r>
              <a:rPr lang="en-US" sz="3200" b="1" spc="-1" dirty="0" err="1">
                <a:solidFill>
                  <a:srgbClr val="444D26"/>
                </a:solidFill>
                <a:latin typeface="Galibri"/>
                <a:ea typeface="DejaVu Sans"/>
              </a:rPr>
              <a:t>των</a:t>
            </a:r>
            <a:r>
              <a:rPr lang="en-US" sz="3200" b="1" spc="-1" dirty="0">
                <a:solidFill>
                  <a:srgbClr val="444D26"/>
                </a:solidFill>
                <a:latin typeface="Galibri"/>
                <a:ea typeface="DejaVu Sans"/>
              </a:rPr>
              <a:t> Smart Climate Greenhouses</a:t>
            </a:r>
          </a:p>
        </p:txBody>
      </p:sp>
      <p:sp>
        <p:nvSpPr>
          <p:cNvPr id="303" name="CustomShape 2"/>
          <p:cNvSpPr/>
          <p:nvPr/>
        </p:nvSpPr>
        <p:spPr>
          <a:xfrm>
            <a:off x="107999" y="1650189"/>
            <a:ext cx="4973667" cy="34933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57120" indent="-354960" algn="just">
              <a:lnSpc>
                <a:spcPct val="110000"/>
              </a:lnSpc>
              <a:spcAft>
                <a:spcPts val="600"/>
              </a:spcAft>
              <a:buSzPct val="100051"/>
              <a:buBlip>
                <a:blip r:embed="rId3"/>
              </a:buBlip>
            </a:pPr>
            <a:r>
              <a:rPr lang="el-GR" sz="1400" b="0" strike="noStrike" spc="-1" dirty="0">
                <a:solidFill>
                  <a:srgbClr val="404040"/>
                </a:solidFill>
                <a:latin typeface="Calibri" panose="020F0502020204030204" pitchFamily="34" charset="0"/>
                <a:ea typeface="DejaVu Sans"/>
                <a:cs typeface="Calibri" panose="020F0502020204030204" pitchFamily="34" charset="0"/>
              </a:rPr>
              <a:t>Τα </a:t>
            </a:r>
            <a:r>
              <a:rPr lang="en-US" sz="1400" b="0" strike="noStrike" spc="-1" dirty="0">
                <a:solidFill>
                  <a:srgbClr val="404040"/>
                </a:solidFill>
                <a:latin typeface="Calibri" panose="020F0502020204030204" pitchFamily="34" charset="0"/>
                <a:ea typeface="DejaVu Sans"/>
                <a:cs typeface="Calibri" panose="020F0502020204030204" pitchFamily="34" charset="0"/>
              </a:rPr>
              <a:t>Smart Climate Greenhouses</a:t>
            </a:r>
            <a:r>
              <a:rPr lang="el-GR" sz="1400" b="0" strike="noStrike" spc="-1" dirty="0">
                <a:solidFill>
                  <a:srgbClr val="404040"/>
                </a:solidFill>
                <a:latin typeface="Calibri" panose="020F0502020204030204" pitchFamily="34" charset="0"/>
                <a:ea typeface="DejaVu Sans"/>
                <a:cs typeface="Calibri" panose="020F0502020204030204" pitchFamily="34" charset="0"/>
              </a:rPr>
              <a:t> επιτρέπουν/επιβάλλουν τον έλεγχο του </a:t>
            </a:r>
            <a:r>
              <a:rPr lang="el-GR" sz="1400" spc="-1" dirty="0">
                <a:solidFill>
                  <a:srgbClr val="404040"/>
                </a:solidFill>
                <a:latin typeface="Calibri" panose="020F0502020204030204" pitchFamily="34" charset="0"/>
                <a:ea typeface="DejaVu Sans"/>
                <a:cs typeface="Calibri" panose="020F0502020204030204" pitchFamily="34" charset="0"/>
              </a:rPr>
              <a:t>μικρο</a:t>
            </a:r>
            <a:r>
              <a:rPr lang="el-GR" sz="1400" b="0" strike="noStrike" spc="-1" dirty="0">
                <a:solidFill>
                  <a:srgbClr val="404040"/>
                </a:solidFill>
                <a:latin typeface="Calibri" panose="020F0502020204030204" pitchFamily="34" charset="0"/>
                <a:ea typeface="DejaVu Sans"/>
                <a:cs typeface="Calibri" panose="020F0502020204030204" pitchFamily="34" charset="0"/>
              </a:rPr>
              <a:t>κλίματος.</a:t>
            </a:r>
          </a:p>
          <a:p>
            <a:pPr marL="357120" indent="-354960" algn="just">
              <a:lnSpc>
                <a:spcPct val="110000"/>
              </a:lnSpc>
              <a:spcAft>
                <a:spcPts val="600"/>
              </a:spcAft>
              <a:buSzPct val="100051"/>
              <a:buBlip>
                <a:blip r:embed="rId3"/>
              </a:buBlip>
            </a:pPr>
            <a:r>
              <a:rPr lang="el-GR" sz="1400" b="0" strike="noStrike" spc="-1" dirty="0">
                <a:solidFill>
                  <a:srgbClr val="404040"/>
                </a:solidFill>
                <a:latin typeface="Calibri" panose="020F0502020204030204" pitchFamily="34" charset="0"/>
                <a:ea typeface="DejaVu Sans"/>
                <a:cs typeface="Calibri" panose="020F0502020204030204" pitchFamily="34" charset="0"/>
              </a:rPr>
              <a:t>Χρησιμοποιούν τεχνολογίες, όπως:</a:t>
            </a:r>
          </a:p>
          <a:p>
            <a:pPr marL="357120" indent="-354960" algn="just">
              <a:lnSpc>
                <a:spcPct val="110000"/>
              </a:lnSpc>
              <a:spcAft>
                <a:spcPts val="600"/>
              </a:spcAft>
              <a:buSzPct val="100051"/>
              <a:buFont typeface="Arial" panose="020B0604020202020204" pitchFamily="34" charset="0"/>
              <a:buChar char="•"/>
            </a:pPr>
            <a:r>
              <a:rPr lang="en-US" sz="1400" b="0" strike="noStrike" spc="-1" dirty="0">
                <a:solidFill>
                  <a:srgbClr val="404040"/>
                </a:solidFill>
                <a:latin typeface="Calibri" panose="020F0502020204030204" pitchFamily="34" charset="0"/>
                <a:ea typeface="DejaVu Sans"/>
                <a:cs typeface="Calibri" panose="020F0502020204030204" pitchFamily="34" charset="0"/>
              </a:rPr>
              <a:t>IoT </a:t>
            </a:r>
            <a:r>
              <a:rPr lang="el-GR" sz="1400" b="0" strike="noStrike" spc="-1" dirty="0">
                <a:solidFill>
                  <a:srgbClr val="404040"/>
                </a:solidFill>
                <a:latin typeface="Calibri" panose="020F0502020204030204" pitchFamily="34" charset="0"/>
                <a:ea typeface="DejaVu Sans"/>
                <a:cs typeface="Calibri" panose="020F0502020204030204" pitchFamily="34" charset="0"/>
              </a:rPr>
              <a:t>αισθητήρες</a:t>
            </a:r>
            <a:r>
              <a:rPr lang="en-US" sz="1400" b="0" strike="noStrike" spc="-1" dirty="0">
                <a:solidFill>
                  <a:srgbClr val="404040"/>
                </a:solidFill>
                <a:latin typeface="Calibri" panose="020F0502020204030204" pitchFamily="34" charset="0"/>
                <a:ea typeface="DejaVu Sans"/>
                <a:cs typeface="Calibri" panose="020F0502020204030204" pitchFamily="34" charset="0"/>
              </a:rPr>
              <a:t> </a:t>
            </a:r>
            <a:r>
              <a:rPr lang="el-GR" sz="1400" b="0" strike="noStrike" spc="-1" dirty="0">
                <a:solidFill>
                  <a:srgbClr val="404040"/>
                </a:solidFill>
                <a:latin typeface="Calibri" panose="020F0502020204030204" pitchFamily="34" charset="0"/>
                <a:ea typeface="DejaVu Sans"/>
                <a:cs typeface="Calibri" panose="020F0502020204030204" pitchFamily="34" charset="0"/>
              </a:rPr>
              <a:t>καταγραφής μικροκλίματος (θερμοκρασία/υγρασία αέρα – εδάφους, εισερχόμενη ηλιακή ακτινοβολία-</a:t>
            </a:r>
            <a:r>
              <a:rPr lang="en-US" sz="1400" b="0" strike="noStrike" spc="-1" dirty="0" err="1">
                <a:solidFill>
                  <a:srgbClr val="404040"/>
                </a:solidFill>
                <a:latin typeface="Calibri" panose="020F0502020204030204" pitchFamily="34" charset="0"/>
                <a:ea typeface="DejaVu Sans"/>
                <a:cs typeface="Calibri" panose="020F0502020204030204" pitchFamily="34" charset="0"/>
              </a:rPr>
              <a:t>SolRad</a:t>
            </a:r>
            <a:r>
              <a:rPr lang="en-US" sz="1400" b="0" strike="noStrike" spc="-1" dirty="0">
                <a:solidFill>
                  <a:srgbClr val="404040"/>
                </a:solidFill>
                <a:latin typeface="Calibri" panose="020F0502020204030204" pitchFamily="34" charset="0"/>
                <a:ea typeface="DejaVu Sans"/>
                <a:cs typeface="Calibri" panose="020F0502020204030204" pitchFamily="34" charset="0"/>
              </a:rPr>
              <a:t>,</a:t>
            </a:r>
            <a:r>
              <a:rPr lang="el-GR" sz="1400" b="0" strike="noStrike" spc="-1" dirty="0">
                <a:solidFill>
                  <a:srgbClr val="404040"/>
                </a:solidFill>
                <a:latin typeface="Calibri" panose="020F0502020204030204" pitchFamily="34" charset="0"/>
                <a:ea typeface="DejaVu Sans"/>
                <a:cs typeface="Calibri" panose="020F0502020204030204" pitchFamily="34" charset="0"/>
              </a:rPr>
              <a:t> </a:t>
            </a:r>
            <a:r>
              <a:rPr lang="en-US" sz="1400" b="0" strike="noStrike" spc="-1" dirty="0">
                <a:solidFill>
                  <a:srgbClr val="404040"/>
                </a:solidFill>
                <a:latin typeface="Calibri" panose="020F0502020204030204" pitchFamily="34" charset="0"/>
                <a:ea typeface="DejaVu Sans"/>
                <a:cs typeface="Calibri" panose="020F0502020204030204" pitchFamily="34" charset="0"/>
              </a:rPr>
              <a:t>PAR, pH, </a:t>
            </a:r>
            <a:r>
              <a:rPr lang="el-GR" sz="1400" b="0" strike="noStrike" spc="-1" dirty="0">
                <a:solidFill>
                  <a:srgbClr val="404040"/>
                </a:solidFill>
                <a:latin typeface="Calibri" panose="020F0502020204030204" pitchFamily="34" charset="0"/>
                <a:ea typeface="DejaVu Sans"/>
                <a:cs typeface="Calibri" panose="020F0502020204030204" pitchFamily="34" charset="0"/>
              </a:rPr>
              <a:t>ηλεκτρική αγωγιμότητα κτλ.)</a:t>
            </a:r>
          </a:p>
          <a:p>
            <a:pPr marL="357120" indent="-354960" algn="just">
              <a:lnSpc>
                <a:spcPct val="110000"/>
              </a:lnSpc>
              <a:spcAft>
                <a:spcPts val="600"/>
              </a:spcAft>
              <a:buSzPct val="100051"/>
              <a:buFont typeface="Arial" panose="020B0604020202020204" pitchFamily="34" charset="0"/>
              <a:buChar char="•"/>
            </a:pPr>
            <a:r>
              <a:rPr lang="el-GR" sz="1400" b="0" strike="noStrike" spc="-1" dirty="0">
                <a:solidFill>
                  <a:srgbClr val="404040"/>
                </a:solidFill>
                <a:latin typeface="Calibri" panose="020F0502020204030204" pitchFamily="34" charset="0"/>
                <a:ea typeface="DejaVu Sans"/>
                <a:cs typeface="Calibri" panose="020F0502020204030204" pitchFamily="34" charset="0"/>
              </a:rPr>
              <a:t>Συστήματα ταχείας απόκρισης </a:t>
            </a:r>
            <a:r>
              <a:rPr lang="el-GR" sz="1400" b="0" strike="noStrike" spc="-1" dirty="0" err="1">
                <a:solidFill>
                  <a:srgbClr val="404040"/>
                </a:solidFill>
                <a:latin typeface="Calibri" panose="020F0502020204030204" pitchFamily="34" charset="0"/>
                <a:ea typeface="DejaVu Sans"/>
                <a:cs typeface="Calibri" panose="020F0502020204030204" pitchFamily="34" charset="0"/>
              </a:rPr>
              <a:t>I</a:t>
            </a:r>
            <a:r>
              <a:rPr lang="el-GR" sz="1400" spc="-1" dirty="0" err="1">
                <a:solidFill>
                  <a:srgbClr val="404040"/>
                </a:solidFill>
                <a:latin typeface="Calibri" panose="020F0502020204030204" pitchFamily="34" charset="0"/>
                <a:ea typeface="DejaVu Sans"/>
                <a:cs typeface="Calibri" panose="020F0502020204030204" pitchFamily="34" charset="0"/>
              </a:rPr>
              <a:t>ο</a:t>
            </a:r>
            <a:r>
              <a:rPr lang="el-GR" sz="1400" b="0" strike="noStrike" spc="-1" dirty="0" err="1">
                <a:solidFill>
                  <a:srgbClr val="404040"/>
                </a:solidFill>
                <a:latin typeface="Calibri" panose="020F0502020204030204" pitchFamily="34" charset="0"/>
                <a:ea typeface="DejaVu Sans"/>
                <a:cs typeface="Calibri" panose="020F0502020204030204" pitchFamily="34" charset="0"/>
              </a:rPr>
              <a:t>T</a:t>
            </a:r>
            <a:r>
              <a:rPr lang="el-GR" sz="1400" b="0" strike="noStrike" spc="-1" dirty="0">
                <a:solidFill>
                  <a:srgbClr val="404040"/>
                </a:solidFill>
                <a:latin typeface="Calibri" panose="020F0502020204030204" pitchFamily="34" charset="0"/>
                <a:ea typeface="DejaVu Sans"/>
                <a:cs typeface="Calibri" panose="020F0502020204030204" pitchFamily="34" charset="0"/>
              </a:rPr>
              <a:t> μέσω DSS</a:t>
            </a:r>
          </a:p>
          <a:p>
            <a:pPr marL="357120" indent="-354960" algn="just">
              <a:lnSpc>
                <a:spcPct val="110000"/>
              </a:lnSpc>
              <a:spcAft>
                <a:spcPts val="600"/>
              </a:spcAft>
              <a:buSzPct val="100051"/>
              <a:buFont typeface="Arial" panose="020B0604020202020204" pitchFamily="34" charset="0"/>
              <a:buChar char="•"/>
            </a:pPr>
            <a:r>
              <a:rPr lang="en-US" sz="1400" b="0" strike="noStrike" spc="-1" dirty="0">
                <a:solidFill>
                  <a:srgbClr val="404040"/>
                </a:solidFill>
                <a:latin typeface="Calibri" panose="020F0502020204030204" pitchFamily="34" charset="0"/>
                <a:ea typeface="DejaVu Sans"/>
                <a:cs typeface="Calibri" panose="020F0502020204030204" pitchFamily="34" charset="0"/>
              </a:rPr>
              <a:t>Smart</a:t>
            </a:r>
            <a:r>
              <a:rPr lang="el-GR" sz="1400" b="0" strike="noStrike" spc="-1" dirty="0">
                <a:solidFill>
                  <a:srgbClr val="404040"/>
                </a:solidFill>
                <a:latin typeface="Calibri" panose="020F0502020204030204" pitchFamily="34" charset="0"/>
                <a:ea typeface="DejaVu Sans"/>
                <a:cs typeface="Calibri" panose="020F0502020204030204" pitchFamily="34" charset="0"/>
              </a:rPr>
              <a:t> αισθητήρες ανίχνευσης κάμψεων ή αποκολλήσεων (</a:t>
            </a:r>
            <a:r>
              <a:rPr lang="el-GR" sz="1400" b="0" strike="noStrike" spc="-1" dirty="0" err="1">
                <a:solidFill>
                  <a:srgbClr val="404040"/>
                </a:solidFill>
                <a:latin typeface="Calibri" panose="020F0502020204030204" pitchFamily="34" charset="0"/>
                <a:ea typeface="DejaVu Sans"/>
                <a:cs typeface="Calibri" panose="020F0502020204030204" pitchFamily="34" charset="0"/>
              </a:rPr>
              <a:t>extesion</a:t>
            </a:r>
            <a:r>
              <a:rPr lang="el-GR" sz="1400" b="0" strike="noStrike" spc="-1" dirty="0">
                <a:solidFill>
                  <a:srgbClr val="404040"/>
                </a:solidFill>
                <a:latin typeface="Calibri" panose="020F0502020204030204" pitchFamily="34" charset="0"/>
                <a:ea typeface="DejaVu Sans"/>
                <a:cs typeface="Calibri" panose="020F0502020204030204" pitchFamily="34" charset="0"/>
              </a:rPr>
              <a:t> </a:t>
            </a:r>
            <a:r>
              <a:rPr lang="el-GR" sz="1400" b="0" strike="noStrike" spc="-1" dirty="0" err="1">
                <a:solidFill>
                  <a:srgbClr val="404040"/>
                </a:solidFill>
                <a:latin typeface="Calibri" panose="020F0502020204030204" pitchFamily="34" charset="0"/>
                <a:ea typeface="DejaVu Sans"/>
                <a:cs typeface="Calibri" panose="020F0502020204030204" pitchFamily="34" charset="0"/>
              </a:rPr>
              <a:t>meter</a:t>
            </a:r>
            <a:r>
              <a:rPr lang="el-GR" sz="1400" b="0" strike="noStrike" spc="-1" dirty="0">
                <a:solidFill>
                  <a:srgbClr val="404040"/>
                </a:solidFill>
                <a:latin typeface="Calibri" panose="020F0502020204030204" pitchFamily="34" charset="0"/>
                <a:ea typeface="DejaVu Sans"/>
                <a:cs typeface="Calibri" panose="020F0502020204030204" pitchFamily="34" charset="0"/>
              </a:rPr>
              <a:t>)</a:t>
            </a:r>
          </a:p>
          <a:p>
            <a:pPr marL="357120" indent="-354960" algn="just">
              <a:lnSpc>
                <a:spcPct val="110000"/>
              </a:lnSpc>
              <a:spcAft>
                <a:spcPts val="600"/>
              </a:spcAft>
              <a:buSzPct val="100051"/>
              <a:buFont typeface="Arial" panose="020B0604020202020204" pitchFamily="34" charset="0"/>
              <a:buChar char="•"/>
            </a:pPr>
            <a:r>
              <a:rPr lang="el-GR" sz="1400" b="0" strike="noStrike" spc="-1" dirty="0">
                <a:solidFill>
                  <a:srgbClr val="404040"/>
                </a:solidFill>
                <a:latin typeface="Calibri" panose="020F0502020204030204" pitchFamily="34" charset="0"/>
                <a:ea typeface="DejaVu Sans"/>
                <a:cs typeface="Calibri" panose="020F0502020204030204" pitchFamily="34" charset="0"/>
              </a:rPr>
              <a:t>Αισθητήρες </a:t>
            </a:r>
            <a:r>
              <a:rPr lang="el-GR" sz="1400" spc="-1" dirty="0">
                <a:solidFill>
                  <a:srgbClr val="404040"/>
                </a:solidFill>
                <a:latin typeface="Calibri" panose="020F0502020204030204" pitchFamily="34" charset="0"/>
                <a:ea typeface="DejaVu Sans"/>
                <a:cs typeface="Calibri" panose="020F0502020204030204" pitchFamily="34" charset="0"/>
              </a:rPr>
              <a:t>υδρο</a:t>
            </a:r>
            <a:r>
              <a:rPr lang="el-GR" sz="1400" b="0" strike="noStrike" spc="-1" dirty="0">
                <a:solidFill>
                  <a:srgbClr val="404040"/>
                </a:solidFill>
                <a:latin typeface="Calibri" panose="020F0502020204030204" pitchFamily="34" charset="0"/>
                <a:ea typeface="DejaVu Sans"/>
                <a:cs typeface="Calibri" panose="020F0502020204030204" pitchFamily="34" charset="0"/>
              </a:rPr>
              <a:t>λίπανσης (</a:t>
            </a:r>
            <a:r>
              <a:rPr lang="en-US" sz="1400" b="0" strike="noStrike" spc="-1" dirty="0">
                <a:solidFill>
                  <a:srgbClr val="404040"/>
                </a:solidFill>
                <a:latin typeface="Calibri" panose="020F0502020204030204" pitchFamily="34" charset="0"/>
                <a:ea typeface="DejaVu Sans"/>
                <a:cs typeface="Calibri" panose="020F0502020204030204" pitchFamily="34" charset="0"/>
              </a:rPr>
              <a:t>CLIMA)</a:t>
            </a:r>
            <a:endParaRPr lang="el-GR" sz="1400" b="0" strike="noStrike" spc="-1" dirty="0">
              <a:solidFill>
                <a:srgbClr val="404040"/>
              </a:solidFill>
              <a:latin typeface="Calibri" panose="020F0502020204030204" pitchFamily="34" charset="0"/>
              <a:ea typeface="DejaVu Sans"/>
              <a:cs typeface="Calibri" panose="020F0502020204030204" pitchFamily="34" charset="0"/>
            </a:endParaRPr>
          </a:p>
          <a:p>
            <a:pPr marL="357120" indent="-354960" algn="just">
              <a:lnSpc>
                <a:spcPct val="110000"/>
              </a:lnSpc>
              <a:spcAft>
                <a:spcPts val="600"/>
              </a:spcAft>
              <a:buSzPct val="100051"/>
              <a:buFont typeface="Arial" panose="020B0604020202020204" pitchFamily="34" charset="0"/>
              <a:buChar char="•"/>
            </a:pPr>
            <a:r>
              <a:rPr lang="el-GR" sz="1400" b="0" strike="noStrike" spc="-1" dirty="0">
                <a:solidFill>
                  <a:srgbClr val="404040"/>
                </a:solidFill>
                <a:latin typeface="Calibri" panose="020F0502020204030204" pitchFamily="34" charset="0"/>
                <a:ea typeface="DejaVu Sans"/>
                <a:cs typeface="Calibri" panose="020F0502020204030204" pitchFamily="34" charset="0"/>
              </a:rPr>
              <a:t>Ρομποτικά συστήματα και </a:t>
            </a:r>
            <a:r>
              <a:rPr lang="en-US" sz="1400" b="0" strike="noStrike" spc="-1" dirty="0">
                <a:solidFill>
                  <a:srgbClr val="404040"/>
                </a:solidFill>
                <a:latin typeface="Calibri" panose="020F0502020204030204" pitchFamily="34" charset="0"/>
                <a:ea typeface="DejaVu Sans"/>
                <a:cs typeface="Calibri" panose="020F0502020204030204" pitchFamily="34" charset="0"/>
              </a:rPr>
              <a:t>drones</a:t>
            </a:r>
            <a:endParaRPr lang="el-GR" sz="1400" b="0" strike="noStrike" spc="-1" dirty="0">
              <a:solidFill>
                <a:srgbClr val="404040"/>
              </a:solidFill>
              <a:latin typeface="Calibri" panose="020F0502020204030204" pitchFamily="34" charset="0"/>
              <a:ea typeface="DejaVu Sans"/>
              <a:cs typeface="Calibri" panose="020F0502020204030204" pitchFamily="34" charset="0"/>
            </a:endParaRPr>
          </a:p>
        </p:txBody>
      </p:sp>
      <p:pic>
        <p:nvPicPr>
          <p:cNvPr id="2" name="Εικόνα 5">
            <a:extLst>
              <a:ext uri="{FF2B5EF4-FFF2-40B4-BE49-F238E27FC236}">
                <a16:creationId xmlns:a16="http://schemas.microsoft.com/office/drawing/2014/main" id="{2AA4165A-7496-1922-41EE-D5A2AF6BEC56}"/>
              </a:ext>
            </a:extLst>
          </p:cNvPr>
          <p:cNvPicPr>
            <a:picLocks noChangeAspect="1"/>
          </p:cNvPicPr>
          <p:nvPr/>
        </p:nvPicPr>
        <p:blipFill>
          <a:blip r:embed="rId4"/>
          <a:stretch>
            <a:fillRect/>
          </a:stretch>
        </p:blipFill>
        <p:spPr>
          <a:xfrm>
            <a:off x="5313193" y="3311335"/>
            <a:ext cx="2362727" cy="1853595"/>
          </a:xfrm>
          <a:prstGeom prst="rect">
            <a:avLst/>
          </a:prstGeom>
        </p:spPr>
      </p:pic>
      <p:pic>
        <p:nvPicPr>
          <p:cNvPr id="1026" name="Picture 2">
            <a:extLst>
              <a:ext uri="{FF2B5EF4-FFF2-40B4-BE49-F238E27FC236}">
                <a16:creationId xmlns:a16="http://schemas.microsoft.com/office/drawing/2014/main" id="{8FF48783-EBD5-D53D-05AF-B48971CE0B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0997" y="1452235"/>
            <a:ext cx="2935004" cy="185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949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609480" y="118080"/>
            <a:ext cx="8151120" cy="100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00000"/>
              </a:lnSpc>
            </a:pPr>
            <a:r>
              <a:rPr lang="el-GR" sz="3200" b="1" spc="-1" dirty="0">
                <a:solidFill>
                  <a:srgbClr val="444D26"/>
                </a:solidFill>
                <a:latin typeface="Galibri"/>
                <a:ea typeface="DejaVu Sans"/>
              </a:rPr>
              <a:t>Τεχνολογίες των </a:t>
            </a:r>
            <a:r>
              <a:rPr lang="en-US" sz="3200" b="1" spc="-1" dirty="0">
                <a:solidFill>
                  <a:srgbClr val="444D26"/>
                </a:solidFill>
                <a:latin typeface="Galibri"/>
                <a:ea typeface="DejaVu Sans"/>
              </a:rPr>
              <a:t>Smart Climate Greenhouses</a:t>
            </a:r>
            <a:endParaRPr lang="el-GR" sz="3200" b="0" strike="noStrike" spc="-1" dirty="0">
              <a:latin typeface="Arial"/>
            </a:endParaRPr>
          </a:p>
        </p:txBody>
      </p:sp>
      <p:sp>
        <p:nvSpPr>
          <p:cNvPr id="303" name="CustomShape 2"/>
          <p:cNvSpPr/>
          <p:nvPr/>
        </p:nvSpPr>
        <p:spPr>
          <a:xfrm>
            <a:off x="108000" y="1650189"/>
            <a:ext cx="4649738" cy="31932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8000"/>
          </a:bodyPr>
          <a:lstStyle/>
          <a:p>
            <a:pPr marL="357120" indent="-354960" algn="just">
              <a:lnSpc>
                <a:spcPct val="110000"/>
              </a:lnSpc>
              <a:spcBef>
                <a:spcPts val="700"/>
              </a:spcBef>
              <a:spcAft>
                <a:spcPts val="601"/>
              </a:spcAft>
              <a:buSzPct val="100051"/>
              <a:buBlip>
                <a:blip r:embed="rId3"/>
              </a:buBlip>
            </a:pPr>
            <a:r>
              <a:rPr lang="el-GR" sz="1600" b="1" strike="noStrike" spc="-1" dirty="0">
                <a:solidFill>
                  <a:srgbClr val="404040"/>
                </a:solidFill>
                <a:latin typeface="Calibri" panose="020F0502020204030204" pitchFamily="34" charset="0"/>
                <a:ea typeface="DejaVu Sans"/>
                <a:cs typeface="Calibri" panose="020F0502020204030204" pitchFamily="34" charset="0"/>
              </a:rPr>
              <a:t>Αυτόματα συστήματα άρδευσης:</a:t>
            </a:r>
            <a:r>
              <a:rPr lang="el-GR" sz="1600" b="0" strike="noStrike" spc="-1" dirty="0">
                <a:solidFill>
                  <a:srgbClr val="404040"/>
                </a:solidFill>
                <a:latin typeface="Calibri" panose="020F0502020204030204" pitchFamily="34" charset="0"/>
                <a:ea typeface="DejaVu Sans"/>
                <a:cs typeface="Calibri" panose="020F0502020204030204" pitchFamily="34" charset="0"/>
              </a:rPr>
              <a:t> Παρέχουν ακριβή ποσότητα </a:t>
            </a:r>
            <a:r>
              <a:rPr lang="el-GR" sz="1600" spc="-1" dirty="0">
                <a:solidFill>
                  <a:srgbClr val="404040"/>
                </a:solidFill>
                <a:latin typeface="Calibri" panose="020F0502020204030204" pitchFamily="34" charset="0"/>
                <a:ea typeface="DejaVu Sans"/>
                <a:cs typeface="Calibri" panose="020F0502020204030204" pitchFamily="34" charset="0"/>
              </a:rPr>
              <a:t>ύδατος</a:t>
            </a:r>
            <a:r>
              <a:rPr lang="el-GR" sz="1600" b="0" strike="noStrike" spc="-1" dirty="0">
                <a:solidFill>
                  <a:srgbClr val="404040"/>
                </a:solidFill>
                <a:latin typeface="Calibri" panose="020F0502020204030204" pitchFamily="34" charset="0"/>
                <a:ea typeface="DejaVu Sans"/>
                <a:cs typeface="Calibri" panose="020F0502020204030204" pitchFamily="34" charset="0"/>
              </a:rPr>
              <a:t> στα φυτά, μειώνοντας τη σπατάλη.</a:t>
            </a:r>
          </a:p>
          <a:p>
            <a:pPr marL="357120" indent="-354960" algn="just">
              <a:lnSpc>
                <a:spcPct val="110000"/>
              </a:lnSpc>
              <a:spcBef>
                <a:spcPts val="700"/>
              </a:spcBef>
              <a:spcAft>
                <a:spcPts val="601"/>
              </a:spcAft>
              <a:buSzPct val="100051"/>
              <a:buBlip>
                <a:blip r:embed="rId3"/>
              </a:buBlip>
            </a:pPr>
            <a:r>
              <a:rPr lang="el-GR" sz="1600" b="1" strike="noStrike" spc="-1" dirty="0">
                <a:solidFill>
                  <a:srgbClr val="404040"/>
                </a:solidFill>
                <a:latin typeface="Calibri" panose="020F0502020204030204" pitchFamily="34" charset="0"/>
                <a:ea typeface="DejaVu Sans"/>
                <a:cs typeface="Calibri" panose="020F0502020204030204" pitchFamily="34" charset="0"/>
              </a:rPr>
              <a:t>Συστήματα θέρμανσης και ψύξης:</a:t>
            </a:r>
            <a:r>
              <a:rPr lang="el-GR" sz="1600" b="0" strike="noStrike" spc="-1" dirty="0">
                <a:solidFill>
                  <a:srgbClr val="404040"/>
                </a:solidFill>
                <a:latin typeface="Calibri" panose="020F0502020204030204" pitchFamily="34" charset="0"/>
                <a:ea typeface="DejaVu Sans"/>
                <a:cs typeface="Calibri" panose="020F0502020204030204" pitchFamily="34" charset="0"/>
              </a:rPr>
              <a:t> Διατηρούν σταθερή θερμοκρασία, ανεξαρτήτως εξωτερικών συνθηκών.</a:t>
            </a:r>
          </a:p>
          <a:p>
            <a:pPr marL="357120" indent="-354960" algn="just">
              <a:lnSpc>
                <a:spcPct val="110000"/>
              </a:lnSpc>
              <a:spcBef>
                <a:spcPts val="700"/>
              </a:spcBef>
              <a:spcAft>
                <a:spcPts val="601"/>
              </a:spcAft>
              <a:buSzPct val="100051"/>
              <a:buBlip>
                <a:blip r:embed="rId3"/>
              </a:buBlip>
            </a:pPr>
            <a:r>
              <a:rPr lang="el-GR" sz="1600" b="1" strike="noStrike" spc="-1" dirty="0">
                <a:solidFill>
                  <a:srgbClr val="404040"/>
                </a:solidFill>
                <a:latin typeface="Calibri" panose="020F0502020204030204" pitchFamily="34" charset="0"/>
                <a:ea typeface="DejaVu Sans"/>
                <a:cs typeface="Calibri" panose="020F0502020204030204" pitchFamily="34" charset="0"/>
              </a:rPr>
              <a:t>Συστήματα εξαερισμού</a:t>
            </a:r>
            <a:r>
              <a:rPr lang="en-US" sz="1600" b="1" strike="noStrike" spc="-1" dirty="0">
                <a:solidFill>
                  <a:srgbClr val="404040"/>
                </a:solidFill>
                <a:latin typeface="Calibri" panose="020F0502020204030204" pitchFamily="34" charset="0"/>
                <a:ea typeface="DejaVu Sans"/>
                <a:cs typeface="Calibri" panose="020F0502020204030204" pitchFamily="34" charset="0"/>
              </a:rPr>
              <a:t>/</a:t>
            </a:r>
            <a:r>
              <a:rPr lang="el-GR" sz="1600" b="1" strike="noStrike" spc="-1" dirty="0">
                <a:solidFill>
                  <a:srgbClr val="404040"/>
                </a:solidFill>
                <a:latin typeface="Calibri" panose="020F0502020204030204" pitchFamily="34" charset="0"/>
                <a:ea typeface="DejaVu Sans"/>
                <a:cs typeface="Calibri" panose="020F0502020204030204" pitchFamily="34" charset="0"/>
              </a:rPr>
              <a:t>δροσισμού:</a:t>
            </a:r>
            <a:r>
              <a:rPr lang="el-GR" sz="1600" b="0" strike="noStrike" spc="-1" dirty="0">
                <a:solidFill>
                  <a:srgbClr val="404040"/>
                </a:solidFill>
                <a:latin typeface="Calibri" panose="020F0502020204030204" pitchFamily="34" charset="0"/>
                <a:ea typeface="DejaVu Sans"/>
                <a:cs typeface="Calibri" panose="020F0502020204030204" pitchFamily="34" charset="0"/>
              </a:rPr>
              <a:t> Εξασφαλίζουν τον σωστό αερισμό και αποτρέπουν την ανάπτυξη ασθενειών.</a:t>
            </a:r>
          </a:p>
          <a:p>
            <a:pPr marL="357120" indent="-354960" algn="just">
              <a:lnSpc>
                <a:spcPct val="110000"/>
              </a:lnSpc>
              <a:spcBef>
                <a:spcPts val="700"/>
              </a:spcBef>
              <a:spcAft>
                <a:spcPts val="601"/>
              </a:spcAft>
              <a:buSzPct val="100051"/>
              <a:buBlip>
                <a:blip r:embed="rId3"/>
              </a:buBlip>
            </a:pPr>
            <a:r>
              <a:rPr lang="el-GR" sz="1600" b="1" strike="noStrike" spc="-1" dirty="0" err="1">
                <a:solidFill>
                  <a:srgbClr val="404040"/>
                </a:solidFill>
                <a:latin typeface="Calibri" panose="020F0502020204030204" pitchFamily="34" charset="0"/>
                <a:ea typeface="DejaVu Sans"/>
                <a:cs typeface="Calibri" panose="020F0502020204030204" pitchFamily="34" charset="0"/>
              </a:rPr>
              <a:t>Υδροπονικά</a:t>
            </a:r>
            <a:r>
              <a:rPr lang="el-GR" sz="1600" b="1" strike="noStrike" spc="-1" dirty="0">
                <a:solidFill>
                  <a:srgbClr val="404040"/>
                </a:solidFill>
                <a:latin typeface="Calibri" panose="020F0502020204030204" pitchFamily="34" charset="0"/>
                <a:ea typeface="DejaVu Sans"/>
                <a:cs typeface="Calibri" panose="020F0502020204030204" pitchFamily="34" charset="0"/>
              </a:rPr>
              <a:t> και </a:t>
            </a:r>
            <a:r>
              <a:rPr lang="el-GR" sz="1600" b="1" strike="noStrike" spc="-1" dirty="0" err="1">
                <a:solidFill>
                  <a:srgbClr val="404040"/>
                </a:solidFill>
                <a:latin typeface="Calibri" panose="020F0502020204030204" pitchFamily="34" charset="0"/>
                <a:ea typeface="DejaVu Sans"/>
                <a:cs typeface="Calibri" panose="020F0502020204030204" pitchFamily="34" charset="0"/>
              </a:rPr>
              <a:t>αεροπονικά</a:t>
            </a:r>
            <a:r>
              <a:rPr lang="el-GR" sz="1600" b="1" strike="noStrike" spc="-1" dirty="0">
                <a:solidFill>
                  <a:srgbClr val="404040"/>
                </a:solidFill>
                <a:latin typeface="Calibri" panose="020F0502020204030204" pitchFamily="34" charset="0"/>
                <a:ea typeface="DejaVu Sans"/>
                <a:cs typeface="Calibri" panose="020F0502020204030204" pitchFamily="34" charset="0"/>
              </a:rPr>
              <a:t> συστήματα:</a:t>
            </a:r>
            <a:r>
              <a:rPr lang="el-GR" sz="1600" b="0" strike="noStrike" spc="-1" dirty="0">
                <a:solidFill>
                  <a:srgbClr val="404040"/>
                </a:solidFill>
                <a:latin typeface="Calibri" panose="020F0502020204030204" pitchFamily="34" charset="0"/>
                <a:ea typeface="DejaVu Sans"/>
                <a:cs typeface="Calibri" panose="020F0502020204030204" pitchFamily="34" charset="0"/>
              </a:rPr>
              <a:t> Καλλιέργεια φυτών </a:t>
            </a:r>
            <a:r>
              <a:rPr lang="el-GR" sz="1600" spc="-1" dirty="0">
                <a:solidFill>
                  <a:srgbClr val="404040"/>
                </a:solidFill>
                <a:latin typeface="Calibri" panose="020F0502020204030204" pitchFamily="34" charset="0"/>
                <a:ea typeface="DejaVu Sans"/>
                <a:cs typeface="Calibri" panose="020F0502020204030204" pitchFamily="34" charset="0"/>
              </a:rPr>
              <a:t>εκτός εδάφους (χρήση υποστρωμάτων και θρεπτικών διαλυμάτων)</a:t>
            </a:r>
            <a:r>
              <a:rPr lang="el-GR" sz="1600" b="0" strike="noStrike" spc="-1" dirty="0">
                <a:solidFill>
                  <a:srgbClr val="404040"/>
                </a:solidFill>
                <a:latin typeface="Calibri" panose="020F0502020204030204" pitchFamily="34" charset="0"/>
                <a:ea typeface="DejaVu Sans"/>
                <a:cs typeface="Calibri" panose="020F0502020204030204" pitchFamily="34" charset="0"/>
              </a:rPr>
              <a:t>.</a:t>
            </a:r>
          </a:p>
        </p:txBody>
      </p:sp>
      <p:pic>
        <p:nvPicPr>
          <p:cNvPr id="2" name="Εικόνα 314">
            <a:extLst>
              <a:ext uri="{FF2B5EF4-FFF2-40B4-BE49-F238E27FC236}">
                <a16:creationId xmlns:a16="http://schemas.microsoft.com/office/drawing/2014/main" id="{F5516E25-F57B-5001-B74D-F2DCB0F8CB49}"/>
              </a:ext>
            </a:extLst>
          </p:cNvPr>
          <p:cNvPicPr/>
          <p:nvPr/>
        </p:nvPicPr>
        <p:blipFill>
          <a:blip r:embed="rId4"/>
          <a:stretch/>
        </p:blipFill>
        <p:spPr>
          <a:xfrm>
            <a:off x="5010851" y="1966814"/>
            <a:ext cx="3749749" cy="2398016"/>
          </a:xfrm>
          <a:prstGeom prst="rect">
            <a:avLst/>
          </a:prstGeom>
          <a:ln>
            <a:noFill/>
          </a:ln>
        </p:spPr>
      </p:pic>
    </p:spTree>
    <p:extLst>
      <p:ext uri="{BB962C8B-B14F-4D97-AF65-F5344CB8AC3E}">
        <p14:creationId xmlns:p14="http://schemas.microsoft.com/office/powerpoint/2010/main" val="3075920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609480" y="118080"/>
            <a:ext cx="8151120" cy="100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90000"/>
              </a:lnSpc>
              <a:spcBef>
                <a:spcPct val="0"/>
              </a:spcBef>
            </a:pPr>
            <a:r>
              <a:rPr lang="el-GR" sz="3200" b="1" spc="-1" dirty="0">
                <a:solidFill>
                  <a:srgbClr val="444D26"/>
                </a:solidFill>
                <a:latin typeface="Galibri"/>
              </a:rPr>
              <a:t>Τεχνολογίες των </a:t>
            </a:r>
            <a:r>
              <a:rPr lang="en-US" sz="3200" b="1" spc="-1" dirty="0">
                <a:solidFill>
                  <a:srgbClr val="444D26"/>
                </a:solidFill>
                <a:latin typeface="Galibri"/>
              </a:rPr>
              <a:t>Smart Climate Greenhouses</a:t>
            </a:r>
            <a:endParaRPr lang="el-GR" sz="3200" b="1" spc="-1" dirty="0">
              <a:solidFill>
                <a:srgbClr val="444D26"/>
              </a:solidFill>
              <a:latin typeface="Galibri"/>
            </a:endParaRPr>
          </a:p>
        </p:txBody>
      </p:sp>
      <p:pic>
        <p:nvPicPr>
          <p:cNvPr id="3" name="Imagen 12" descr="Εικόνα που περιέχει κείμενο, στιγμιότυπο οθόνης, διάγραμμα, γραμματοσειρά&#10;&#10;Περιγραφή που δημιουργήθηκε αυτόματα">
            <a:extLst>
              <a:ext uri="{FF2B5EF4-FFF2-40B4-BE49-F238E27FC236}">
                <a16:creationId xmlns:a16="http://schemas.microsoft.com/office/drawing/2014/main" id="{D8C8AB09-515D-1FC0-1EA1-6F851287DDB6}"/>
              </a:ext>
            </a:extLst>
          </p:cNvPr>
          <p:cNvPicPr>
            <a:picLocks noChangeAspect="1"/>
          </p:cNvPicPr>
          <p:nvPr/>
        </p:nvPicPr>
        <p:blipFill>
          <a:blip r:embed="rId3"/>
          <a:stretch>
            <a:fillRect/>
          </a:stretch>
        </p:blipFill>
        <p:spPr>
          <a:xfrm>
            <a:off x="1520190" y="1553051"/>
            <a:ext cx="6103620" cy="2994660"/>
          </a:xfrm>
          <a:prstGeom prst="rect">
            <a:avLst/>
          </a:prstGeom>
        </p:spPr>
      </p:pic>
    </p:spTree>
    <p:extLst>
      <p:ext uri="{BB962C8B-B14F-4D97-AF65-F5344CB8AC3E}">
        <p14:creationId xmlns:p14="http://schemas.microsoft.com/office/powerpoint/2010/main" val="3548399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609480" y="118080"/>
            <a:ext cx="8151120" cy="100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lnSpcReduction="10000"/>
          </a:bodyPr>
          <a:lstStyle/>
          <a:p>
            <a:pPr>
              <a:lnSpc>
                <a:spcPct val="100000"/>
              </a:lnSpc>
            </a:pPr>
            <a:r>
              <a:rPr lang="el-GR" sz="3200" b="1" spc="-1" dirty="0">
                <a:solidFill>
                  <a:srgbClr val="444D26"/>
                </a:solidFill>
                <a:latin typeface="Galibri"/>
                <a:ea typeface="DejaVu Sans"/>
              </a:rPr>
              <a:t>Τα σύγχρονα θερμοκήπια είναι η λύση στην κλιματική κρίση</a:t>
            </a:r>
            <a:r>
              <a:rPr lang="en-US" sz="3200" b="1" spc="-1" dirty="0">
                <a:solidFill>
                  <a:srgbClr val="444D26"/>
                </a:solidFill>
                <a:latin typeface="Galibri"/>
                <a:ea typeface="DejaVu Sans"/>
              </a:rPr>
              <a:t>?</a:t>
            </a:r>
            <a:endParaRPr lang="el-GR" sz="3200" b="0" strike="noStrike" spc="-1" dirty="0">
              <a:latin typeface="Arial"/>
            </a:endParaRPr>
          </a:p>
        </p:txBody>
      </p:sp>
      <p:sp>
        <p:nvSpPr>
          <p:cNvPr id="303" name="CustomShape 2"/>
          <p:cNvSpPr/>
          <p:nvPr/>
        </p:nvSpPr>
        <p:spPr>
          <a:xfrm>
            <a:off x="108000" y="1650189"/>
            <a:ext cx="4649738" cy="34314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57120" indent="-354960" algn="just">
              <a:lnSpc>
                <a:spcPct val="110000"/>
              </a:lnSpc>
              <a:spcAft>
                <a:spcPts val="600"/>
              </a:spcAft>
              <a:buSzPct val="100051"/>
              <a:buBlip>
                <a:blip r:embed="rId3"/>
              </a:buBlip>
            </a:pPr>
            <a:r>
              <a:rPr lang="el-GR" sz="1200" b="0" strike="noStrike" spc="-1" dirty="0">
                <a:solidFill>
                  <a:srgbClr val="404040"/>
                </a:solidFill>
                <a:latin typeface="Calibri" panose="020F0502020204030204" pitchFamily="34" charset="0"/>
                <a:ea typeface="DejaVu Sans"/>
                <a:cs typeface="Calibri" panose="020F0502020204030204" pitchFamily="34" charset="0"/>
              </a:rPr>
              <a:t>Η κλιματική κρίση αποτελεί μία από τις μεγαλύτερες προκλήσεις της εποχής μας.</a:t>
            </a:r>
          </a:p>
          <a:p>
            <a:pPr marL="357120" indent="-354960" algn="just">
              <a:lnSpc>
                <a:spcPct val="110000"/>
              </a:lnSpc>
              <a:spcAft>
                <a:spcPts val="600"/>
              </a:spcAft>
              <a:buSzPct val="100051"/>
              <a:buBlip>
                <a:blip r:embed="rId3"/>
              </a:buBlip>
            </a:pPr>
            <a:r>
              <a:rPr lang="el-GR" sz="1200" spc="-1" dirty="0">
                <a:solidFill>
                  <a:srgbClr val="404040"/>
                </a:solidFill>
                <a:latin typeface="Calibri" panose="020F0502020204030204" pitchFamily="34" charset="0"/>
                <a:cs typeface="Calibri" panose="020F0502020204030204" pitchFamily="34" charset="0"/>
              </a:rPr>
              <a:t>Η γεωργία επηρεάζεται άμεσα από τις αλλαγές του κλίματος και καλείται να προσαρμοστεί.</a:t>
            </a:r>
          </a:p>
          <a:p>
            <a:pPr marL="357120" indent="-354960" algn="just">
              <a:lnSpc>
                <a:spcPct val="110000"/>
              </a:lnSpc>
              <a:spcAft>
                <a:spcPts val="600"/>
              </a:spcAft>
              <a:buSzPct val="100051"/>
              <a:buBlip>
                <a:blip r:embed="rId3"/>
              </a:buBlip>
            </a:pPr>
            <a:r>
              <a:rPr lang="el-GR" sz="1200" spc="-1" dirty="0">
                <a:solidFill>
                  <a:srgbClr val="404040"/>
                </a:solidFill>
                <a:latin typeface="Calibri" panose="020F0502020204030204" pitchFamily="34" charset="0"/>
                <a:cs typeface="Calibri" panose="020F0502020204030204" pitchFamily="34" charset="0"/>
              </a:rPr>
              <a:t>Σήμερα, επιβάλλεται ο μετασχηματισμός της αγροτικής εκμετάλλευσης, η ασφαλής καλλιέργεια χαμηλού κινδύνου και υψηλής προστασίας, αλλά και η μείωση της απώλειας των τροφίμων στη γεωργική παραγωγή, με σκοπό την παραγωγή προϊόντων υψηλής ποιότητας και διατροφικής αξίας.</a:t>
            </a:r>
          </a:p>
          <a:p>
            <a:pPr marL="357120" indent="-354960" algn="just">
              <a:lnSpc>
                <a:spcPct val="110000"/>
              </a:lnSpc>
              <a:spcAft>
                <a:spcPts val="600"/>
              </a:spcAft>
              <a:buSzPct val="100051"/>
              <a:buBlip>
                <a:blip r:embed="rId3"/>
              </a:buBlip>
            </a:pPr>
            <a:r>
              <a:rPr lang="el-GR" sz="1200" b="0" strike="noStrike" spc="-1" dirty="0">
                <a:solidFill>
                  <a:srgbClr val="404040"/>
                </a:solidFill>
                <a:latin typeface="Calibri" panose="020F0502020204030204" pitchFamily="34" charset="0"/>
                <a:ea typeface="DejaVu Sans"/>
                <a:cs typeface="Calibri" panose="020F0502020204030204" pitchFamily="34" charset="0"/>
              </a:rPr>
              <a:t>Τα σύγχρονα θερμοκήπια μέσης και υψηλής τεχνολογίας (</a:t>
            </a:r>
            <a:r>
              <a:rPr lang="en-US" sz="1200" spc="-1" dirty="0">
                <a:solidFill>
                  <a:srgbClr val="404040"/>
                </a:solidFill>
                <a:latin typeface="Calibri" panose="020F0502020204030204" pitchFamily="34" charset="0"/>
                <a:ea typeface="DejaVu Sans"/>
                <a:cs typeface="Calibri" panose="020F0502020204030204" pitchFamily="34" charset="0"/>
              </a:rPr>
              <a:t>s</a:t>
            </a:r>
            <a:r>
              <a:rPr lang="en-US" sz="1200" b="0" strike="noStrike" spc="-1" dirty="0">
                <a:solidFill>
                  <a:srgbClr val="404040"/>
                </a:solidFill>
                <a:latin typeface="Calibri" panose="020F0502020204030204" pitchFamily="34" charset="0"/>
                <a:ea typeface="DejaVu Sans"/>
                <a:cs typeface="Calibri" panose="020F0502020204030204" pitchFamily="34" charset="0"/>
              </a:rPr>
              <a:t>mart climate greenhouse</a:t>
            </a:r>
            <a:r>
              <a:rPr lang="el-GR" sz="1200" b="0" strike="noStrike" spc="-1" dirty="0">
                <a:solidFill>
                  <a:srgbClr val="404040"/>
                </a:solidFill>
                <a:latin typeface="Calibri" panose="020F0502020204030204" pitchFamily="34" charset="0"/>
                <a:ea typeface="DejaVu Sans"/>
                <a:cs typeface="Calibri" panose="020F0502020204030204" pitchFamily="34" charset="0"/>
              </a:rPr>
              <a:t>) προσφέρουν μια βιώσιμη λύση για τη διατήρηση της αγροτικής παραγωγής.</a:t>
            </a:r>
          </a:p>
          <a:p>
            <a:pPr marL="357120" indent="-354960" algn="just">
              <a:lnSpc>
                <a:spcPct val="110000"/>
              </a:lnSpc>
              <a:spcAft>
                <a:spcPts val="600"/>
              </a:spcAft>
              <a:buSzPct val="100051"/>
              <a:buBlip>
                <a:blip r:embed="rId3"/>
              </a:buBlip>
            </a:pPr>
            <a:r>
              <a:rPr lang="el-GR" sz="1200" spc="-1" dirty="0">
                <a:solidFill>
                  <a:srgbClr val="404040"/>
                </a:solidFill>
                <a:latin typeface="Calibri" panose="020F0502020204030204" pitchFamily="34" charset="0"/>
                <a:cs typeface="Calibri" panose="020F0502020204030204" pitchFamily="34" charset="0"/>
              </a:rPr>
              <a:t>Στόχος της παρουσίασης είναι να αποτυπώσει πως τα </a:t>
            </a:r>
            <a:r>
              <a:rPr lang="en-US" sz="1200" spc="-1" dirty="0">
                <a:solidFill>
                  <a:srgbClr val="404040"/>
                </a:solidFill>
                <a:latin typeface="Calibri" panose="020F0502020204030204" pitchFamily="34" charset="0"/>
                <a:cs typeface="Calibri" panose="020F0502020204030204" pitchFamily="34" charset="0"/>
              </a:rPr>
              <a:t>smart climate greenhouse </a:t>
            </a:r>
            <a:r>
              <a:rPr lang="el-GR" sz="1200" spc="-1" dirty="0">
                <a:solidFill>
                  <a:srgbClr val="404040"/>
                </a:solidFill>
                <a:latin typeface="Calibri" panose="020F0502020204030204" pitchFamily="34" charset="0"/>
                <a:cs typeface="Calibri" panose="020F0502020204030204" pitchFamily="34" charset="0"/>
              </a:rPr>
              <a:t>συμβάλλουν στην αντιμετώπιση της κλιματικής κρίσης.</a:t>
            </a:r>
          </a:p>
        </p:txBody>
      </p:sp>
      <p:pic>
        <p:nvPicPr>
          <p:cNvPr id="4" name="Picture 3" descr="A robotic arm spraying green plants&#10;&#10;Description automatically generated">
            <a:extLst>
              <a:ext uri="{FF2B5EF4-FFF2-40B4-BE49-F238E27FC236}">
                <a16:creationId xmlns:a16="http://schemas.microsoft.com/office/drawing/2014/main" id="{1AA771E5-977E-762E-9030-569944CAAC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9388" y="1441837"/>
            <a:ext cx="2506611" cy="1670029"/>
          </a:xfrm>
          <a:prstGeom prst="rect">
            <a:avLst/>
          </a:prstGeom>
        </p:spPr>
      </p:pic>
      <p:pic>
        <p:nvPicPr>
          <p:cNvPr id="2" name="Picture 1">
            <a:extLst>
              <a:ext uri="{FF2B5EF4-FFF2-40B4-BE49-F238E27FC236}">
                <a16:creationId xmlns:a16="http://schemas.microsoft.com/office/drawing/2014/main" id="{AA899D51-D425-5781-81EF-4CB135769818}"/>
              </a:ext>
            </a:extLst>
          </p:cNvPr>
          <p:cNvPicPr>
            <a:picLocks noChangeAspect="1"/>
          </p:cNvPicPr>
          <p:nvPr/>
        </p:nvPicPr>
        <p:blipFill>
          <a:blip r:embed="rId5"/>
          <a:stretch>
            <a:fillRect/>
          </a:stretch>
        </p:blipFill>
        <p:spPr>
          <a:xfrm>
            <a:off x="4824892" y="2705653"/>
            <a:ext cx="3590855" cy="2316681"/>
          </a:xfrm>
          <a:prstGeom prst="rect">
            <a:avLst/>
          </a:prstGeom>
        </p:spPr>
      </p:pic>
    </p:spTree>
    <p:extLst>
      <p:ext uri="{BB962C8B-B14F-4D97-AF65-F5344CB8AC3E}">
        <p14:creationId xmlns:p14="http://schemas.microsoft.com/office/powerpoint/2010/main" val="869189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345516" y="309876"/>
            <a:ext cx="8151120" cy="57883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fontScale="92500"/>
          </a:bodyPr>
          <a:lstStyle/>
          <a:p>
            <a:pPr>
              <a:lnSpc>
                <a:spcPct val="100000"/>
              </a:lnSpc>
            </a:pPr>
            <a:r>
              <a:rPr lang="el-GR" sz="3200" b="1" spc="-1" dirty="0">
                <a:solidFill>
                  <a:srgbClr val="444D26"/>
                </a:solidFill>
                <a:latin typeface="Galibri"/>
                <a:ea typeface="DejaVu Sans"/>
              </a:rPr>
              <a:t>Τεχνολογίες που επηρεάζουν τον αγροτικό τομέα</a:t>
            </a:r>
          </a:p>
        </p:txBody>
      </p:sp>
      <p:pic>
        <p:nvPicPr>
          <p:cNvPr id="2" name="Imagen 10" descr="Εικόνα που περιέχει κείμενο, στιγμιότυπο οθόνης, γραμματοσειρά, επαγγελματική κάρτα&#10;&#10;Περιγραφή που δημιουργήθηκε αυτόματα">
            <a:extLst>
              <a:ext uri="{FF2B5EF4-FFF2-40B4-BE49-F238E27FC236}">
                <a16:creationId xmlns:a16="http://schemas.microsoft.com/office/drawing/2014/main" id="{D6ABE704-B06B-0272-375C-0E6C9F6F641C}"/>
              </a:ext>
            </a:extLst>
          </p:cNvPr>
          <p:cNvPicPr>
            <a:picLocks noChangeAspect="1"/>
          </p:cNvPicPr>
          <p:nvPr/>
        </p:nvPicPr>
        <p:blipFill rotWithShape="1">
          <a:blip r:embed="rId3"/>
          <a:srcRect b="4482"/>
          <a:stretch/>
        </p:blipFill>
        <p:spPr>
          <a:xfrm>
            <a:off x="1415353" y="1783097"/>
            <a:ext cx="6313294" cy="2613184"/>
          </a:xfrm>
          <a:prstGeom prst="rect">
            <a:avLst/>
          </a:prstGeom>
        </p:spPr>
      </p:pic>
    </p:spTree>
    <p:extLst>
      <p:ext uri="{BB962C8B-B14F-4D97-AF65-F5344CB8AC3E}">
        <p14:creationId xmlns:p14="http://schemas.microsoft.com/office/powerpoint/2010/main" val="2472391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801974" y="322289"/>
            <a:ext cx="7146004" cy="6595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100000"/>
              </a:lnSpc>
            </a:pPr>
            <a:r>
              <a:rPr lang="el-GR" sz="2800" b="1" spc="-1" dirty="0">
                <a:solidFill>
                  <a:srgbClr val="444D26"/>
                </a:solidFill>
                <a:latin typeface="Galibri"/>
                <a:ea typeface="DejaVu Sans"/>
              </a:rPr>
              <a:t>Ταξινόμηση ψηφιακών τεχνολογιών</a:t>
            </a:r>
            <a:r>
              <a:rPr lang="en-US" sz="2800" b="1" spc="-1" dirty="0">
                <a:solidFill>
                  <a:srgbClr val="444D26"/>
                </a:solidFill>
                <a:latin typeface="Galibri"/>
                <a:ea typeface="DejaVu Sans"/>
              </a:rPr>
              <a:t> </a:t>
            </a:r>
            <a:endParaRPr lang="el-GR" sz="2800" b="1" spc="-1" dirty="0">
              <a:solidFill>
                <a:srgbClr val="444D26"/>
              </a:solidFill>
              <a:latin typeface="Galibri"/>
              <a:ea typeface="DejaVu Sans"/>
            </a:endParaRPr>
          </a:p>
        </p:txBody>
      </p:sp>
      <p:pic>
        <p:nvPicPr>
          <p:cNvPr id="3" name="Εικόνα 1" descr="Εικόνα που περιέχει κείμενο, στιγμιότυπο οθόνης, γραφιστική, σχεδίαση&#10;&#10;Περιγραφή που δημιουργήθηκε αυτόματα">
            <a:extLst>
              <a:ext uri="{FF2B5EF4-FFF2-40B4-BE49-F238E27FC236}">
                <a16:creationId xmlns:a16="http://schemas.microsoft.com/office/drawing/2014/main" id="{DDF647BF-4DD0-66B5-F3B0-235BCD355F91}"/>
              </a:ext>
            </a:extLst>
          </p:cNvPr>
          <p:cNvPicPr>
            <a:picLocks noChangeAspect="1"/>
          </p:cNvPicPr>
          <p:nvPr/>
        </p:nvPicPr>
        <p:blipFill>
          <a:blip r:embed="rId3"/>
          <a:stretch>
            <a:fillRect/>
          </a:stretch>
        </p:blipFill>
        <p:spPr>
          <a:xfrm>
            <a:off x="1196022" y="1677193"/>
            <a:ext cx="6751956" cy="2967089"/>
          </a:xfrm>
          <a:prstGeom prst="rect">
            <a:avLst/>
          </a:prstGeom>
        </p:spPr>
      </p:pic>
    </p:spTree>
    <p:extLst>
      <p:ext uri="{BB962C8B-B14F-4D97-AF65-F5344CB8AC3E}">
        <p14:creationId xmlns:p14="http://schemas.microsoft.com/office/powerpoint/2010/main" val="1144923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56CB78-010E-F369-C946-D4B2EA07EB65}"/>
              </a:ext>
            </a:extLst>
          </p:cNvPr>
          <p:cNvSpPr>
            <a:spLocks noGrp="1"/>
          </p:cNvSpPr>
          <p:nvPr>
            <p:ph type="title"/>
          </p:nvPr>
        </p:nvSpPr>
        <p:spPr>
          <a:xfrm>
            <a:off x="457200" y="620216"/>
            <a:ext cx="8229240" cy="443583"/>
          </a:xfrm>
        </p:spPr>
        <p:txBody>
          <a:bodyPr/>
          <a:lstStyle/>
          <a:p>
            <a:r>
              <a:rPr lang="el-GR" sz="3200" b="1" spc="-1" dirty="0">
                <a:solidFill>
                  <a:srgbClr val="444D26"/>
                </a:solidFill>
                <a:latin typeface="Galibri"/>
                <a:ea typeface="DejaVu Sans"/>
                <a:cs typeface="+mn-cs"/>
              </a:rPr>
              <a:t>Ο ρόλος των τεχνολογιών αιχμής</a:t>
            </a:r>
          </a:p>
        </p:txBody>
      </p:sp>
      <p:pic>
        <p:nvPicPr>
          <p:cNvPr id="5" name="Picture 51">
            <a:extLst>
              <a:ext uri="{FF2B5EF4-FFF2-40B4-BE49-F238E27FC236}">
                <a16:creationId xmlns:a16="http://schemas.microsoft.com/office/drawing/2014/main" id="{1AB097C8-9CD6-132E-9443-546A49547864}"/>
              </a:ext>
            </a:extLst>
          </p:cNvPr>
          <p:cNvPicPr/>
          <p:nvPr/>
        </p:nvPicPr>
        <p:blipFill>
          <a:blip r:embed="rId3"/>
          <a:stretch>
            <a:fillRect/>
          </a:stretch>
        </p:blipFill>
        <p:spPr>
          <a:xfrm>
            <a:off x="1071469" y="1935762"/>
            <a:ext cx="2390775" cy="2193464"/>
          </a:xfrm>
          <a:prstGeom prst="rect">
            <a:avLst/>
          </a:prstGeom>
        </p:spPr>
      </p:pic>
      <p:pic>
        <p:nvPicPr>
          <p:cNvPr id="6" name="Picture 53">
            <a:extLst>
              <a:ext uri="{FF2B5EF4-FFF2-40B4-BE49-F238E27FC236}">
                <a16:creationId xmlns:a16="http://schemas.microsoft.com/office/drawing/2014/main" id="{0EE2D582-3639-4F6E-1293-E26FD771A78B}"/>
              </a:ext>
            </a:extLst>
          </p:cNvPr>
          <p:cNvPicPr/>
          <p:nvPr/>
        </p:nvPicPr>
        <p:blipFill>
          <a:blip r:embed="rId4"/>
          <a:stretch>
            <a:fillRect/>
          </a:stretch>
        </p:blipFill>
        <p:spPr>
          <a:xfrm>
            <a:off x="3637246" y="1771650"/>
            <a:ext cx="2390775" cy="2684952"/>
          </a:xfrm>
          <a:prstGeom prst="rect">
            <a:avLst/>
          </a:prstGeom>
        </p:spPr>
      </p:pic>
      <p:pic>
        <p:nvPicPr>
          <p:cNvPr id="7" name="Picture 58">
            <a:extLst>
              <a:ext uri="{FF2B5EF4-FFF2-40B4-BE49-F238E27FC236}">
                <a16:creationId xmlns:a16="http://schemas.microsoft.com/office/drawing/2014/main" id="{3D6FD45A-089D-4CD2-3B4D-75C87AEE9313}"/>
              </a:ext>
            </a:extLst>
          </p:cNvPr>
          <p:cNvPicPr/>
          <p:nvPr/>
        </p:nvPicPr>
        <p:blipFill>
          <a:blip r:embed="rId5"/>
          <a:stretch>
            <a:fillRect/>
          </a:stretch>
        </p:blipFill>
        <p:spPr>
          <a:xfrm>
            <a:off x="6457632" y="3901935"/>
            <a:ext cx="2394267" cy="1036365"/>
          </a:xfrm>
          <a:prstGeom prst="rect">
            <a:avLst/>
          </a:prstGeom>
        </p:spPr>
      </p:pic>
      <p:pic>
        <p:nvPicPr>
          <p:cNvPr id="8" name="Picture 60">
            <a:extLst>
              <a:ext uri="{FF2B5EF4-FFF2-40B4-BE49-F238E27FC236}">
                <a16:creationId xmlns:a16="http://schemas.microsoft.com/office/drawing/2014/main" id="{C652D0CE-95ED-55F2-626D-7E3D85B89F86}"/>
              </a:ext>
            </a:extLst>
          </p:cNvPr>
          <p:cNvPicPr/>
          <p:nvPr/>
        </p:nvPicPr>
        <p:blipFill>
          <a:blip r:embed="rId6"/>
          <a:stretch>
            <a:fillRect/>
          </a:stretch>
        </p:blipFill>
        <p:spPr>
          <a:xfrm>
            <a:off x="7249339" y="1912240"/>
            <a:ext cx="1104086" cy="1975663"/>
          </a:xfrm>
          <a:prstGeom prst="rect">
            <a:avLst/>
          </a:prstGeom>
        </p:spPr>
      </p:pic>
      <p:pic>
        <p:nvPicPr>
          <p:cNvPr id="9" name="Picture 13584">
            <a:extLst>
              <a:ext uri="{FF2B5EF4-FFF2-40B4-BE49-F238E27FC236}">
                <a16:creationId xmlns:a16="http://schemas.microsoft.com/office/drawing/2014/main" id="{F115DE6A-1F23-2EFA-ED4F-A1CEBEB4BAA9}"/>
              </a:ext>
            </a:extLst>
          </p:cNvPr>
          <p:cNvPicPr/>
          <p:nvPr/>
        </p:nvPicPr>
        <p:blipFill>
          <a:blip r:embed="rId7"/>
          <a:stretch>
            <a:fillRect/>
          </a:stretch>
        </p:blipFill>
        <p:spPr>
          <a:xfrm>
            <a:off x="-27432" y="1323975"/>
            <a:ext cx="904875" cy="3819525"/>
          </a:xfrm>
          <a:prstGeom prst="rect">
            <a:avLst/>
          </a:prstGeom>
        </p:spPr>
      </p:pic>
      <p:sp>
        <p:nvSpPr>
          <p:cNvPr id="10" name="Rectangle 47">
            <a:extLst>
              <a:ext uri="{FF2B5EF4-FFF2-40B4-BE49-F238E27FC236}">
                <a16:creationId xmlns:a16="http://schemas.microsoft.com/office/drawing/2014/main" id="{2F165451-65DE-712C-B981-CA0D88EDF837}"/>
              </a:ext>
            </a:extLst>
          </p:cNvPr>
          <p:cNvSpPr/>
          <p:nvPr/>
        </p:nvSpPr>
        <p:spPr>
          <a:xfrm rot="16200001">
            <a:off x="-732506" y="2941077"/>
            <a:ext cx="2193462" cy="457178"/>
          </a:xfrm>
          <a:prstGeom prst="rect">
            <a:avLst/>
          </a:prstGeom>
          <a:ln>
            <a:noFill/>
          </a:ln>
        </p:spPr>
        <p:txBody>
          <a:bodyPr vert="horz" lIns="0" tIns="0" rIns="0" bIns="0" rtlCol="0">
            <a:noAutofit/>
          </a:bodyPr>
          <a:lstStyle/>
          <a:p>
            <a:pPr>
              <a:lnSpc>
                <a:spcPct val="107000"/>
              </a:lnSpc>
              <a:spcAft>
                <a:spcPts val="800"/>
              </a:spcAft>
            </a:pPr>
            <a:r>
              <a:rPr lang="el-GR" sz="3200" b="1" dirty="0">
                <a:solidFill>
                  <a:srgbClr val="FFFFFF"/>
                </a:solidFill>
                <a:effectLst/>
                <a:latin typeface="Calibri" panose="020F0502020204030204" pitchFamily="34" charset="0"/>
                <a:ea typeface="Calibri" panose="020F0502020204030204" pitchFamily="34" charset="0"/>
              </a:rPr>
              <a:t>Προκλήσεις</a:t>
            </a:r>
            <a:endParaRPr lang="el-GR" sz="1100" dirty="0">
              <a:solidFill>
                <a:srgbClr val="000000"/>
              </a:solidFill>
              <a:effectLst/>
              <a:latin typeface="Calibri" panose="020F0502020204030204" pitchFamily="34" charset="0"/>
              <a:ea typeface="Calibri" panose="020F0502020204030204" pitchFamily="34" charset="0"/>
            </a:endParaRPr>
          </a:p>
        </p:txBody>
      </p:sp>
      <p:sp>
        <p:nvSpPr>
          <p:cNvPr id="11" name="Rectangle 54">
            <a:extLst>
              <a:ext uri="{FF2B5EF4-FFF2-40B4-BE49-F238E27FC236}">
                <a16:creationId xmlns:a16="http://schemas.microsoft.com/office/drawing/2014/main" id="{4AAD21D1-D62E-A01F-A7FE-DF7BB96FAD93}"/>
              </a:ext>
            </a:extLst>
          </p:cNvPr>
          <p:cNvSpPr/>
          <p:nvPr/>
        </p:nvSpPr>
        <p:spPr>
          <a:xfrm>
            <a:off x="1177256" y="1497954"/>
            <a:ext cx="2459990" cy="309245"/>
          </a:xfrm>
          <a:prstGeom prst="rect">
            <a:avLst/>
          </a:prstGeom>
          <a:ln>
            <a:noFill/>
          </a:ln>
        </p:spPr>
        <p:txBody>
          <a:bodyPr vert="horz" lIns="0" tIns="0" rIns="0" bIns="0" rtlCol="0">
            <a:noAutofit/>
          </a:bodyPr>
          <a:lstStyle/>
          <a:p>
            <a:pPr>
              <a:lnSpc>
                <a:spcPct val="107000"/>
              </a:lnSpc>
              <a:spcAft>
                <a:spcPts val="800"/>
              </a:spcAft>
            </a:pPr>
            <a:r>
              <a:rPr lang="el-GR" sz="1800" dirty="0">
                <a:solidFill>
                  <a:srgbClr val="002060"/>
                </a:solidFill>
                <a:effectLst/>
                <a:latin typeface="Calibri" panose="020F0502020204030204" pitchFamily="34" charset="0"/>
                <a:ea typeface="Calibri" panose="020F0502020204030204" pitchFamily="34" charset="0"/>
              </a:rPr>
              <a:t>Αύξηση πληθυσμού</a:t>
            </a:r>
            <a:endParaRPr lang="el-GR" sz="1100" dirty="0">
              <a:solidFill>
                <a:srgbClr val="000000"/>
              </a:solidFill>
              <a:effectLst/>
              <a:latin typeface="Calibri" panose="020F0502020204030204" pitchFamily="34" charset="0"/>
              <a:ea typeface="Calibri" panose="020F0502020204030204" pitchFamily="34" charset="0"/>
            </a:endParaRPr>
          </a:p>
        </p:txBody>
      </p:sp>
      <p:sp>
        <p:nvSpPr>
          <p:cNvPr id="12" name="Rectangle 55">
            <a:extLst>
              <a:ext uri="{FF2B5EF4-FFF2-40B4-BE49-F238E27FC236}">
                <a16:creationId xmlns:a16="http://schemas.microsoft.com/office/drawing/2014/main" id="{8052F8D0-3C41-09D4-BE31-AE7513DB52E1}"/>
              </a:ext>
            </a:extLst>
          </p:cNvPr>
          <p:cNvSpPr/>
          <p:nvPr/>
        </p:nvSpPr>
        <p:spPr>
          <a:xfrm>
            <a:off x="3763400" y="1497319"/>
            <a:ext cx="2770505" cy="309880"/>
          </a:xfrm>
          <a:prstGeom prst="rect">
            <a:avLst/>
          </a:prstGeom>
          <a:ln>
            <a:noFill/>
          </a:ln>
        </p:spPr>
        <p:txBody>
          <a:bodyPr vert="horz" lIns="0" tIns="0" rIns="0" bIns="0" rtlCol="0">
            <a:noAutofit/>
          </a:bodyPr>
          <a:lstStyle/>
          <a:p>
            <a:pPr>
              <a:lnSpc>
                <a:spcPct val="107000"/>
              </a:lnSpc>
              <a:spcAft>
                <a:spcPts val="800"/>
              </a:spcAft>
            </a:pPr>
            <a:r>
              <a:rPr lang="el-GR" sz="1800">
                <a:solidFill>
                  <a:srgbClr val="002060"/>
                </a:solidFill>
                <a:effectLst/>
                <a:latin typeface="Calibri" panose="020F0502020204030204" pitchFamily="34" charset="0"/>
                <a:ea typeface="Calibri" panose="020F0502020204030204" pitchFamily="34" charset="0"/>
              </a:rPr>
              <a:t>Ερημοποίηση εδαφών</a:t>
            </a:r>
            <a:endParaRPr lang="el-GR" sz="1100">
              <a:solidFill>
                <a:srgbClr val="000000"/>
              </a:solidFill>
              <a:effectLst/>
              <a:latin typeface="Calibri" panose="020F0502020204030204" pitchFamily="34" charset="0"/>
              <a:ea typeface="Calibri" panose="020F0502020204030204" pitchFamily="34" charset="0"/>
            </a:endParaRPr>
          </a:p>
        </p:txBody>
      </p:sp>
      <p:sp>
        <p:nvSpPr>
          <p:cNvPr id="13" name="Rectangle 56">
            <a:extLst>
              <a:ext uri="{FF2B5EF4-FFF2-40B4-BE49-F238E27FC236}">
                <a16:creationId xmlns:a16="http://schemas.microsoft.com/office/drawing/2014/main" id="{6D448970-FF28-4CD7-7183-3D62AF9885A8}"/>
              </a:ext>
            </a:extLst>
          </p:cNvPr>
          <p:cNvSpPr/>
          <p:nvPr/>
        </p:nvSpPr>
        <p:spPr>
          <a:xfrm>
            <a:off x="6533905" y="1497954"/>
            <a:ext cx="2686050" cy="309245"/>
          </a:xfrm>
          <a:prstGeom prst="rect">
            <a:avLst/>
          </a:prstGeom>
          <a:ln>
            <a:noFill/>
          </a:ln>
        </p:spPr>
        <p:txBody>
          <a:bodyPr vert="horz" lIns="0" tIns="0" rIns="0" bIns="0" rtlCol="0">
            <a:noAutofit/>
          </a:bodyPr>
          <a:lstStyle/>
          <a:p>
            <a:pPr>
              <a:lnSpc>
                <a:spcPct val="107000"/>
              </a:lnSpc>
              <a:spcAft>
                <a:spcPts val="800"/>
              </a:spcAft>
            </a:pPr>
            <a:r>
              <a:rPr lang="el-GR" sz="1800" dirty="0">
                <a:solidFill>
                  <a:srgbClr val="002060"/>
                </a:solidFill>
                <a:effectLst/>
                <a:latin typeface="Calibri" panose="020F0502020204030204" pitchFamily="34" charset="0"/>
                <a:ea typeface="Calibri" panose="020F0502020204030204" pitchFamily="34" charset="0"/>
              </a:rPr>
              <a:t>Διαθεσιμότητα νερού</a:t>
            </a:r>
            <a:endParaRPr lang="el-GR" sz="11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25075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584">
            <a:extLst>
              <a:ext uri="{FF2B5EF4-FFF2-40B4-BE49-F238E27FC236}">
                <a16:creationId xmlns:a16="http://schemas.microsoft.com/office/drawing/2014/main" id="{0FB04093-11F8-8989-C094-A866CC7FD241}"/>
              </a:ext>
            </a:extLst>
          </p:cNvPr>
          <p:cNvPicPr/>
          <p:nvPr/>
        </p:nvPicPr>
        <p:blipFill>
          <a:blip r:embed="rId2"/>
          <a:stretch>
            <a:fillRect/>
          </a:stretch>
        </p:blipFill>
        <p:spPr>
          <a:xfrm>
            <a:off x="-27432" y="1323975"/>
            <a:ext cx="904875" cy="3819525"/>
          </a:xfrm>
          <a:prstGeom prst="rect">
            <a:avLst/>
          </a:prstGeom>
        </p:spPr>
      </p:pic>
      <p:sp>
        <p:nvSpPr>
          <p:cNvPr id="6" name="Τίτλος 1">
            <a:extLst>
              <a:ext uri="{FF2B5EF4-FFF2-40B4-BE49-F238E27FC236}">
                <a16:creationId xmlns:a16="http://schemas.microsoft.com/office/drawing/2014/main" id="{B1F24137-3D60-1CC3-08DE-46CC145DB1F6}"/>
              </a:ext>
            </a:extLst>
          </p:cNvPr>
          <p:cNvSpPr>
            <a:spLocks noGrp="1"/>
          </p:cNvSpPr>
          <p:nvPr>
            <p:ph type="title"/>
          </p:nvPr>
        </p:nvSpPr>
        <p:spPr>
          <a:xfrm>
            <a:off x="457560" y="517367"/>
            <a:ext cx="8229240" cy="590072"/>
          </a:xfrm>
        </p:spPr>
        <p:txBody>
          <a:bodyPr/>
          <a:lstStyle/>
          <a:p>
            <a:r>
              <a:rPr lang="el-GR" sz="3200" b="1" spc="-1" dirty="0">
                <a:solidFill>
                  <a:srgbClr val="444D26"/>
                </a:solidFill>
                <a:latin typeface="Galibri"/>
                <a:ea typeface="DejaVu Sans"/>
                <a:cs typeface="+mn-cs"/>
              </a:rPr>
              <a:t>Ο ρόλος των τεχνολογιών αιχμής</a:t>
            </a:r>
          </a:p>
        </p:txBody>
      </p:sp>
      <p:pic>
        <p:nvPicPr>
          <p:cNvPr id="8" name="Picture 86">
            <a:extLst>
              <a:ext uri="{FF2B5EF4-FFF2-40B4-BE49-F238E27FC236}">
                <a16:creationId xmlns:a16="http://schemas.microsoft.com/office/drawing/2014/main" id="{CE34DC1A-31B3-E652-D779-355ADE37C5F2}"/>
              </a:ext>
            </a:extLst>
          </p:cNvPr>
          <p:cNvPicPr/>
          <p:nvPr/>
        </p:nvPicPr>
        <p:blipFill>
          <a:blip r:embed="rId3"/>
          <a:stretch>
            <a:fillRect/>
          </a:stretch>
        </p:blipFill>
        <p:spPr>
          <a:xfrm>
            <a:off x="3022837" y="1679416"/>
            <a:ext cx="5927537" cy="2946717"/>
          </a:xfrm>
          <a:prstGeom prst="rect">
            <a:avLst/>
          </a:prstGeom>
        </p:spPr>
      </p:pic>
      <p:pic>
        <p:nvPicPr>
          <p:cNvPr id="10" name="Picture 84">
            <a:extLst>
              <a:ext uri="{FF2B5EF4-FFF2-40B4-BE49-F238E27FC236}">
                <a16:creationId xmlns:a16="http://schemas.microsoft.com/office/drawing/2014/main" id="{54BF514B-9011-2621-97C3-A09FE183196F}"/>
              </a:ext>
            </a:extLst>
          </p:cNvPr>
          <p:cNvPicPr/>
          <p:nvPr/>
        </p:nvPicPr>
        <p:blipFill>
          <a:blip r:embed="rId4"/>
          <a:stretch>
            <a:fillRect/>
          </a:stretch>
        </p:blipFill>
        <p:spPr>
          <a:xfrm>
            <a:off x="921654" y="2209800"/>
            <a:ext cx="2101183" cy="1885950"/>
          </a:xfrm>
          <a:prstGeom prst="rect">
            <a:avLst/>
          </a:prstGeom>
        </p:spPr>
      </p:pic>
      <p:sp>
        <p:nvSpPr>
          <p:cNvPr id="13" name="Rectangle 73">
            <a:extLst>
              <a:ext uri="{FF2B5EF4-FFF2-40B4-BE49-F238E27FC236}">
                <a16:creationId xmlns:a16="http://schemas.microsoft.com/office/drawing/2014/main" id="{63D059B7-321F-D238-9415-9783FD97ACBF}"/>
              </a:ext>
            </a:extLst>
          </p:cNvPr>
          <p:cNvSpPr/>
          <p:nvPr/>
        </p:nvSpPr>
        <p:spPr>
          <a:xfrm rot="16200001">
            <a:off x="-901510" y="2688748"/>
            <a:ext cx="2653030" cy="551180"/>
          </a:xfrm>
          <a:prstGeom prst="rect">
            <a:avLst/>
          </a:prstGeom>
          <a:ln>
            <a:noFill/>
          </a:ln>
        </p:spPr>
        <p:txBody>
          <a:bodyPr vert="horz" lIns="0" tIns="0" rIns="0" bIns="0" rtlCol="0">
            <a:noAutofit/>
          </a:bodyPr>
          <a:lstStyle/>
          <a:p>
            <a:pPr>
              <a:lnSpc>
                <a:spcPct val="107000"/>
              </a:lnSpc>
              <a:spcAft>
                <a:spcPts val="800"/>
              </a:spcAft>
            </a:pPr>
            <a:r>
              <a:rPr lang="el-GR" sz="3200" b="1">
                <a:solidFill>
                  <a:srgbClr val="FFFFFF"/>
                </a:solidFill>
                <a:effectLst/>
                <a:latin typeface="Calibri" panose="020F0502020204030204" pitchFamily="34" charset="0"/>
                <a:ea typeface="Calibri" panose="020F0502020204030204" pitchFamily="34" charset="0"/>
              </a:rPr>
              <a:t>Προκλήσεις</a:t>
            </a:r>
            <a:endParaRPr lang="el-GR" sz="110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607361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584">
            <a:extLst>
              <a:ext uri="{FF2B5EF4-FFF2-40B4-BE49-F238E27FC236}">
                <a16:creationId xmlns:a16="http://schemas.microsoft.com/office/drawing/2014/main" id="{0FB04093-11F8-8989-C094-A866CC7FD241}"/>
              </a:ext>
            </a:extLst>
          </p:cNvPr>
          <p:cNvPicPr/>
          <p:nvPr/>
        </p:nvPicPr>
        <p:blipFill>
          <a:blip r:embed="rId3"/>
          <a:stretch>
            <a:fillRect/>
          </a:stretch>
        </p:blipFill>
        <p:spPr>
          <a:xfrm>
            <a:off x="-27432" y="1323975"/>
            <a:ext cx="904875" cy="3819525"/>
          </a:xfrm>
          <a:prstGeom prst="rect">
            <a:avLst/>
          </a:prstGeom>
        </p:spPr>
      </p:pic>
      <p:sp>
        <p:nvSpPr>
          <p:cNvPr id="6" name="Τίτλος 1">
            <a:extLst>
              <a:ext uri="{FF2B5EF4-FFF2-40B4-BE49-F238E27FC236}">
                <a16:creationId xmlns:a16="http://schemas.microsoft.com/office/drawing/2014/main" id="{B1F24137-3D60-1CC3-08DE-46CC145DB1F6}"/>
              </a:ext>
            </a:extLst>
          </p:cNvPr>
          <p:cNvSpPr>
            <a:spLocks noGrp="1"/>
          </p:cNvSpPr>
          <p:nvPr>
            <p:ph type="title"/>
          </p:nvPr>
        </p:nvSpPr>
        <p:spPr>
          <a:xfrm>
            <a:off x="425005" y="220979"/>
            <a:ext cx="8396706" cy="790857"/>
          </a:xfrm>
        </p:spPr>
        <p:txBody>
          <a:bodyPr/>
          <a:lstStyle/>
          <a:p>
            <a:r>
              <a:rPr lang="el-GR" sz="2800" b="1" spc="-1" dirty="0">
                <a:solidFill>
                  <a:srgbClr val="444D26"/>
                </a:solidFill>
                <a:latin typeface="Galibri"/>
                <a:ea typeface="DejaVu Sans"/>
                <a:cs typeface="+mn-cs"/>
              </a:rPr>
              <a:t>Ο ρόλος των τεχνολογιών αιχμής</a:t>
            </a:r>
            <a:r>
              <a:rPr lang="en-US" sz="2800" b="1" spc="-1" dirty="0">
                <a:solidFill>
                  <a:srgbClr val="444D26"/>
                </a:solidFill>
                <a:latin typeface="Galibri"/>
                <a:ea typeface="DejaVu Sans"/>
                <a:cs typeface="+mn-cs"/>
              </a:rPr>
              <a:t> (Cutting edge technologies)</a:t>
            </a:r>
            <a:endParaRPr lang="el-GR" sz="2800" b="1" spc="-1" dirty="0">
              <a:solidFill>
                <a:srgbClr val="444D26"/>
              </a:solidFill>
              <a:latin typeface="Galibri"/>
              <a:ea typeface="DejaVu Sans"/>
              <a:cs typeface="+mn-cs"/>
            </a:endParaRPr>
          </a:p>
        </p:txBody>
      </p:sp>
      <p:pic>
        <p:nvPicPr>
          <p:cNvPr id="7" name="Picture 13589">
            <a:extLst>
              <a:ext uri="{FF2B5EF4-FFF2-40B4-BE49-F238E27FC236}">
                <a16:creationId xmlns:a16="http://schemas.microsoft.com/office/drawing/2014/main" id="{0EE019B3-5F76-6A48-3DF6-D2B0A3C9EDC3}"/>
              </a:ext>
            </a:extLst>
          </p:cNvPr>
          <p:cNvPicPr/>
          <p:nvPr/>
        </p:nvPicPr>
        <p:blipFill>
          <a:blip r:embed="rId4"/>
          <a:stretch>
            <a:fillRect/>
          </a:stretch>
        </p:blipFill>
        <p:spPr>
          <a:xfrm>
            <a:off x="1205422" y="1512770"/>
            <a:ext cx="2599181" cy="3543299"/>
          </a:xfrm>
          <a:prstGeom prst="rect">
            <a:avLst/>
          </a:prstGeom>
        </p:spPr>
      </p:pic>
      <p:pic>
        <p:nvPicPr>
          <p:cNvPr id="9" name="Picture 77">
            <a:extLst>
              <a:ext uri="{FF2B5EF4-FFF2-40B4-BE49-F238E27FC236}">
                <a16:creationId xmlns:a16="http://schemas.microsoft.com/office/drawing/2014/main" id="{1295ABC3-EB98-6D94-03AD-AA741AA96B29}"/>
              </a:ext>
            </a:extLst>
          </p:cNvPr>
          <p:cNvPicPr/>
          <p:nvPr/>
        </p:nvPicPr>
        <p:blipFill>
          <a:blip r:embed="rId5"/>
          <a:stretch>
            <a:fillRect/>
          </a:stretch>
        </p:blipFill>
        <p:spPr>
          <a:xfrm>
            <a:off x="3981450" y="1543051"/>
            <a:ext cx="4918783" cy="3379470"/>
          </a:xfrm>
          <a:prstGeom prst="rect">
            <a:avLst/>
          </a:prstGeom>
        </p:spPr>
      </p:pic>
      <p:sp>
        <p:nvSpPr>
          <p:cNvPr id="13" name="Rectangle 73">
            <a:extLst>
              <a:ext uri="{FF2B5EF4-FFF2-40B4-BE49-F238E27FC236}">
                <a16:creationId xmlns:a16="http://schemas.microsoft.com/office/drawing/2014/main" id="{63D059B7-321F-D238-9415-9783FD97ACBF}"/>
              </a:ext>
            </a:extLst>
          </p:cNvPr>
          <p:cNvSpPr/>
          <p:nvPr/>
        </p:nvSpPr>
        <p:spPr>
          <a:xfrm rot="16200001">
            <a:off x="-901510" y="2688748"/>
            <a:ext cx="2653030" cy="551180"/>
          </a:xfrm>
          <a:prstGeom prst="rect">
            <a:avLst/>
          </a:prstGeom>
          <a:ln>
            <a:noFill/>
          </a:ln>
        </p:spPr>
        <p:txBody>
          <a:bodyPr vert="horz" lIns="0" tIns="0" rIns="0" bIns="0" rtlCol="0">
            <a:noAutofit/>
          </a:bodyPr>
          <a:lstStyle/>
          <a:p>
            <a:pPr>
              <a:lnSpc>
                <a:spcPct val="107000"/>
              </a:lnSpc>
              <a:spcAft>
                <a:spcPts val="800"/>
              </a:spcAft>
            </a:pPr>
            <a:r>
              <a:rPr lang="el-GR" sz="3200" b="1">
                <a:solidFill>
                  <a:srgbClr val="FFFFFF"/>
                </a:solidFill>
                <a:effectLst/>
                <a:latin typeface="Calibri" panose="020F0502020204030204" pitchFamily="34" charset="0"/>
                <a:ea typeface="Calibri" panose="020F0502020204030204" pitchFamily="34" charset="0"/>
              </a:rPr>
              <a:t>Προκλήσεις</a:t>
            </a:r>
            <a:endParaRPr lang="el-GR" sz="110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88424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584">
            <a:extLst>
              <a:ext uri="{FF2B5EF4-FFF2-40B4-BE49-F238E27FC236}">
                <a16:creationId xmlns:a16="http://schemas.microsoft.com/office/drawing/2014/main" id="{0FB04093-11F8-8989-C094-A866CC7FD241}"/>
              </a:ext>
            </a:extLst>
          </p:cNvPr>
          <p:cNvPicPr/>
          <p:nvPr/>
        </p:nvPicPr>
        <p:blipFill>
          <a:blip r:embed="rId2"/>
          <a:stretch>
            <a:fillRect/>
          </a:stretch>
        </p:blipFill>
        <p:spPr>
          <a:xfrm>
            <a:off x="-27432" y="1323975"/>
            <a:ext cx="904875" cy="3819525"/>
          </a:xfrm>
          <a:prstGeom prst="rect">
            <a:avLst/>
          </a:prstGeom>
        </p:spPr>
      </p:pic>
      <p:sp>
        <p:nvSpPr>
          <p:cNvPr id="6" name="Τίτλος 1">
            <a:extLst>
              <a:ext uri="{FF2B5EF4-FFF2-40B4-BE49-F238E27FC236}">
                <a16:creationId xmlns:a16="http://schemas.microsoft.com/office/drawing/2014/main" id="{B1F24137-3D60-1CC3-08DE-46CC145DB1F6}"/>
              </a:ext>
            </a:extLst>
          </p:cNvPr>
          <p:cNvSpPr>
            <a:spLocks noGrp="1"/>
          </p:cNvSpPr>
          <p:nvPr>
            <p:ph type="title"/>
          </p:nvPr>
        </p:nvSpPr>
        <p:spPr>
          <a:xfrm>
            <a:off x="230823" y="192999"/>
            <a:ext cx="8229240" cy="897255"/>
          </a:xfrm>
        </p:spPr>
        <p:txBody>
          <a:bodyPr/>
          <a:lstStyle/>
          <a:p>
            <a:r>
              <a:rPr lang="el-GR" sz="3200" b="1" spc="-1" dirty="0">
                <a:solidFill>
                  <a:srgbClr val="444D26"/>
                </a:solidFill>
                <a:latin typeface="Galibri"/>
                <a:ea typeface="DejaVu Sans"/>
                <a:cs typeface="+mn-cs"/>
              </a:rPr>
              <a:t>Ο ρόλος των τεχνολογιών αιχμής</a:t>
            </a:r>
            <a:r>
              <a:rPr lang="en-US" sz="3200" b="1" spc="-1" dirty="0">
                <a:solidFill>
                  <a:srgbClr val="444D26"/>
                </a:solidFill>
                <a:latin typeface="Galibri"/>
                <a:ea typeface="DejaVu Sans"/>
                <a:cs typeface="+mn-cs"/>
              </a:rPr>
              <a:t> (Cutting edge technologies)</a:t>
            </a:r>
            <a:endParaRPr lang="el-GR" sz="3200" b="1" spc="-1" dirty="0">
              <a:solidFill>
                <a:srgbClr val="444D26"/>
              </a:solidFill>
              <a:latin typeface="Galibri"/>
              <a:ea typeface="DejaVu Sans"/>
              <a:cs typeface="+mn-cs"/>
            </a:endParaRPr>
          </a:p>
        </p:txBody>
      </p:sp>
      <p:sp>
        <p:nvSpPr>
          <p:cNvPr id="13" name="Rectangle 73">
            <a:extLst>
              <a:ext uri="{FF2B5EF4-FFF2-40B4-BE49-F238E27FC236}">
                <a16:creationId xmlns:a16="http://schemas.microsoft.com/office/drawing/2014/main" id="{63D059B7-321F-D238-9415-9783FD97ACBF}"/>
              </a:ext>
            </a:extLst>
          </p:cNvPr>
          <p:cNvSpPr/>
          <p:nvPr/>
        </p:nvSpPr>
        <p:spPr>
          <a:xfrm rot="16200001">
            <a:off x="-901510" y="2688748"/>
            <a:ext cx="2653030" cy="551180"/>
          </a:xfrm>
          <a:prstGeom prst="rect">
            <a:avLst/>
          </a:prstGeom>
          <a:ln>
            <a:noFill/>
          </a:ln>
        </p:spPr>
        <p:txBody>
          <a:bodyPr vert="horz" lIns="0" tIns="0" rIns="0" bIns="0" rtlCol="0">
            <a:noAutofit/>
          </a:bodyPr>
          <a:lstStyle/>
          <a:p>
            <a:pPr>
              <a:lnSpc>
                <a:spcPct val="107000"/>
              </a:lnSpc>
              <a:spcAft>
                <a:spcPts val="800"/>
              </a:spcAft>
            </a:pPr>
            <a:r>
              <a:rPr lang="el-GR" sz="3200" b="1" dirty="0">
                <a:solidFill>
                  <a:srgbClr val="FFFFFF"/>
                </a:solidFill>
                <a:effectLst/>
                <a:latin typeface="Calibri" panose="020F0502020204030204" pitchFamily="34" charset="0"/>
                <a:ea typeface="Calibri" panose="020F0502020204030204" pitchFamily="34" charset="0"/>
              </a:rPr>
              <a:t>Προκλήσεις</a:t>
            </a:r>
            <a:endParaRPr lang="el-GR" sz="1100" dirty="0">
              <a:solidFill>
                <a:srgbClr val="000000"/>
              </a:solidFill>
              <a:effectLst/>
              <a:latin typeface="Calibri" panose="020F0502020204030204" pitchFamily="34" charset="0"/>
              <a:ea typeface="Calibri" panose="020F0502020204030204" pitchFamily="34" charset="0"/>
            </a:endParaRPr>
          </a:p>
        </p:txBody>
      </p:sp>
      <p:pic>
        <p:nvPicPr>
          <p:cNvPr id="2" name="Picture 103">
            <a:extLst>
              <a:ext uri="{FF2B5EF4-FFF2-40B4-BE49-F238E27FC236}">
                <a16:creationId xmlns:a16="http://schemas.microsoft.com/office/drawing/2014/main" id="{E411792F-1222-0184-65E3-FCE4129BD4C5}"/>
              </a:ext>
            </a:extLst>
          </p:cNvPr>
          <p:cNvPicPr/>
          <p:nvPr/>
        </p:nvPicPr>
        <p:blipFill>
          <a:blip r:embed="rId3"/>
          <a:stretch>
            <a:fillRect/>
          </a:stretch>
        </p:blipFill>
        <p:spPr>
          <a:xfrm>
            <a:off x="1495425" y="1436093"/>
            <a:ext cx="6674168" cy="3514408"/>
          </a:xfrm>
          <a:prstGeom prst="rect">
            <a:avLst/>
          </a:prstGeom>
        </p:spPr>
      </p:pic>
      <p:pic>
        <p:nvPicPr>
          <p:cNvPr id="4" name="Εικόνα 3">
            <a:extLst>
              <a:ext uri="{FF2B5EF4-FFF2-40B4-BE49-F238E27FC236}">
                <a16:creationId xmlns:a16="http://schemas.microsoft.com/office/drawing/2014/main" id="{88DC077F-13AB-2887-8B06-CD777C4AB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568" y="1435776"/>
            <a:ext cx="6677025" cy="3514725"/>
          </a:xfrm>
          <a:prstGeom prst="rect">
            <a:avLst/>
          </a:prstGeom>
        </p:spPr>
      </p:pic>
      <p:pic>
        <p:nvPicPr>
          <p:cNvPr id="3" name="Picture 49">
            <a:extLst>
              <a:ext uri="{FF2B5EF4-FFF2-40B4-BE49-F238E27FC236}">
                <a16:creationId xmlns:a16="http://schemas.microsoft.com/office/drawing/2014/main" id="{3AB6220A-8C65-875A-22F8-6705D509D32D}"/>
              </a:ext>
            </a:extLst>
          </p:cNvPr>
          <p:cNvPicPr/>
          <p:nvPr/>
        </p:nvPicPr>
        <p:blipFill>
          <a:blip r:embed="rId5"/>
          <a:stretch>
            <a:fillRect/>
          </a:stretch>
        </p:blipFill>
        <p:spPr>
          <a:xfrm>
            <a:off x="8169593" y="175426"/>
            <a:ext cx="974407" cy="776449"/>
          </a:xfrm>
          <a:prstGeom prst="rect">
            <a:avLst/>
          </a:prstGeom>
        </p:spPr>
      </p:pic>
    </p:spTree>
    <p:extLst>
      <p:ext uri="{BB962C8B-B14F-4D97-AF65-F5344CB8AC3E}">
        <p14:creationId xmlns:p14="http://schemas.microsoft.com/office/powerpoint/2010/main" val="4031256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CustomShape 1"/>
          <p:cNvSpPr/>
          <p:nvPr/>
        </p:nvSpPr>
        <p:spPr>
          <a:xfrm>
            <a:off x="609480" y="118080"/>
            <a:ext cx="8151120" cy="75688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fontScale="93000"/>
          </a:bodyPr>
          <a:lstStyle/>
          <a:p>
            <a:pPr>
              <a:lnSpc>
                <a:spcPct val="100000"/>
              </a:lnSpc>
            </a:pPr>
            <a:r>
              <a:rPr lang="el-GR" sz="3200" b="1" strike="noStrike" spc="-1" dirty="0">
                <a:solidFill>
                  <a:srgbClr val="444D26"/>
                </a:solidFill>
                <a:latin typeface="Calibri" panose="020F0502020204030204" pitchFamily="34" charset="0"/>
                <a:ea typeface="DejaVu Sans"/>
                <a:cs typeface="Calibri" panose="020F0502020204030204" pitchFamily="34" charset="0"/>
              </a:rPr>
              <a:t>Ευφυές Θερμοκήπιο (</a:t>
            </a:r>
            <a:r>
              <a:rPr lang="en-US" sz="3200" b="1" strike="noStrike" spc="-1" dirty="0">
                <a:solidFill>
                  <a:srgbClr val="444D26"/>
                </a:solidFill>
                <a:latin typeface="Calibri" panose="020F0502020204030204" pitchFamily="34" charset="0"/>
                <a:ea typeface="DejaVu Sans"/>
                <a:cs typeface="Calibri" panose="020F0502020204030204" pitchFamily="34" charset="0"/>
              </a:rPr>
              <a:t>smart greenhouse)</a:t>
            </a:r>
            <a:endParaRPr lang="el-GR" sz="3200" b="0" strike="noStrike" spc="-1" dirty="0">
              <a:latin typeface="Calibri" panose="020F0502020204030204" pitchFamily="34" charset="0"/>
              <a:cs typeface="Calibri" panose="020F0502020204030204" pitchFamily="34" charset="0"/>
            </a:endParaRPr>
          </a:p>
        </p:txBody>
      </p:sp>
      <p:grpSp>
        <p:nvGrpSpPr>
          <p:cNvPr id="2" name="Group 10528">
            <a:extLst>
              <a:ext uri="{FF2B5EF4-FFF2-40B4-BE49-F238E27FC236}">
                <a16:creationId xmlns:a16="http://schemas.microsoft.com/office/drawing/2014/main" id="{2BC052DD-FCC6-F8EF-EA81-C1571DC45D3B}"/>
              </a:ext>
            </a:extLst>
          </p:cNvPr>
          <p:cNvGrpSpPr/>
          <p:nvPr/>
        </p:nvGrpSpPr>
        <p:grpSpPr>
          <a:xfrm>
            <a:off x="1181099" y="2186939"/>
            <a:ext cx="7414261" cy="2021205"/>
            <a:chOff x="0" y="0"/>
            <a:chExt cx="9947149" cy="3139440"/>
          </a:xfrm>
        </p:grpSpPr>
        <p:pic>
          <p:nvPicPr>
            <p:cNvPr id="3" name="Picture 677">
              <a:extLst>
                <a:ext uri="{FF2B5EF4-FFF2-40B4-BE49-F238E27FC236}">
                  <a16:creationId xmlns:a16="http://schemas.microsoft.com/office/drawing/2014/main" id="{D21B17E6-0CDC-4937-F813-BF413AFE6FD7}"/>
                </a:ext>
              </a:extLst>
            </p:cNvPr>
            <p:cNvPicPr/>
            <p:nvPr/>
          </p:nvPicPr>
          <p:blipFill>
            <a:blip r:embed="rId3"/>
            <a:stretch>
              <a:fillRect/>
            </a:stretch>
          </p:blipFill>
          <p:spPr>
            <a:xfrm>
              <a:off x="0" y="0"/>
              <a:ext cx="6876288" cy="3139440"/>
            </a:xfrm>
            <a:prstGeom prst="rect">
              <a:avLst/>
            </a:prstGeom>
          </p:spPr>
        </p:pic>
        <p:pic>
          <p:nvPicPr>
            <p:cNvPr id="4" name="Picture 679">
              <a:extLst>
                <a:ext uri="{FF2B5EF4-FFF2-40B4-BE49-F238E27FC236}">
                  <a16:creationId xmlns:a16="http://schemas.microsoft.com/office/drawing/2014/main" id="{777D506E-734B-A3E2-BA45-0DC799341728}"/>
                </a:ext>
              </a:extLst>
            </p:cNvPr>
            <p:cNvPicPr/>
            <p:nvPr/>
          </p:nvPicPr>
          <p:blipFill>
            <a:blip r:embed="rId4"/>
            <a:stretch>
              <a:fillRect/>
            </a:stretch>
          </p:blipFill>
          <p:spPr>
            <a:xfrm>
              <a:off x="6725413" y="277368"/>
              <a:ext cx="3221736" cy="2426208"/>
            </a:xfrm>
            <a:prstGeom prst="rect">
              <a:avLst/>
            </a:prstGeom>
          </p:spPr>
        </p:pic>
      </p:grpSp>
      <p:pic>
        <p:nvPicPr>
          <p:cNvPr id="5" name="Picture 13584">
            <a:extLst>
              <a:ext uri="{FF2B5EF4-FFF2-40B4-BE49-F238E27FC236}">
                <a16:creationId xmlns:a16="http://schemas.microsoft.com/office/drawing/2014/main" id="{EBE0C1C5-C9B9-F22E-AE83-F12AAA252645}"/>
              </a:ext>
            </a:extLst>
          </p:cNvPr>
          <p:cNvPicPr/>
          <p:nvPr/>
        </p:nvPicPr>
        <p:blipFill>
          <a:blip r:embed="rId5"/>
          <a:stretch>
            <a:fillRect/>
          </a:stretch>
        </p:blipFill>
        <p:spPr>
          <a:xfrm>
            <a:off x="-21987" y="1323975"/>
            <a:ext cx="904875" cy="3819525"/>
          </a:xfrm>
          <a:prstGeom prst="rect">
            <a:avLst/>
          </a:prstGeom>
        </p:spPr>
      </p:pic>
      <p:grpSp>
        <p:nvGrpSpPr>
          <p:cNvPr id="6" name="Group 10531">
            <a:extLst>
              <a:ext uri="{FF2B5EF4-FFF2-40B4-BE49-F238E27FC236}">
                <a16:creationId xmlns:a16="http://schemas.microsoft.com/office/drawing/2014/main" id="{893F1C95-29EA-37B2-9850-D254A83DB08F}"/>
              </a:ext>
            </a:extLst>
          </p:cNvPr>
          <p:cNvGrpSpPr/>
          <p:nvPr/>
        </p:nvGrpSpPr>
        <p:grpSpPr>
          <a:xfrm>
            <a:off x="155127" y="1598548"/>
            <a:ext cx="550646" cy="3095943"/>
            <a:chOff x="-50951" y="31054"/>
            <a:chExt cx="551229" cy="3096307"/>
          </a:xfrm>
        </p:grpSpPr>
        <p:sp>
          <p:nvSpPr>
            <p:cNvPr id="7" name="Rectangle 686">
              <a:extLst>
                <a:ext uri="{FF2B5EF4-FFF2-40B4-BE49-F238E27FC236}">
                  <a16:creationId xmlns:a16="http://schemas.microsoft.com/office/drawing/2014/main" id="{5677272D-EA11-8DBE-18E8-FEAA7A1A30FE}"/>
                </a:ext>
              </a:extLst>
            </p:cNvPr>
            <p:cNvSpPr/>
            <p:nvPr/>
          </p:nvSpPr>
          <p:spPr>
            <a:xfrm rot="16200001">
              <a:off x="-1323490" y="1303593"/>
              <a:ext cx="3096307" cy="551229"/>
            </a:xfrm>
            <a:prstGeom prst="rect">
              <a:avLst/>
            </a:prstGeom>
            <a:ln>
              <a:noFill/>
            </a:ln>
          </p:spPr>
          <p:txBody>
            <a:bodyPr vert="horz" lIns="0" tIns="0" rIns="0" bIns="0" rtlCol="0">
              <a:noAutofit/>
            </a:bodyPr>
            <a:lstStyle/>
            <a:p>
              <a:pPr>
                <a:lnSpc>
                  <a:spcPct val="107000"/>
                </a:lnSpc>
                <a:spcAft>
                  <a:spcPts val="800"/>
                </a:spcAft>
              </a:pPr>
              <a:r>
                <a:rPr lang="el-GR" sz="2400" b="1" dirty="0">
                  <a:solidFill>
                    <a:srgbClr val="FFFFFF"/>
                  </a:solidFill>
                  <a:effectLst/>
                  <a:latin typeface="Calibri" panose="020F0502020204030204" pitchFamily="34" charset="0"/>
                  <a:ea typeface="Calibri" panose="020F0502020204030204" pitchFamily="34" charset="0"/>
                </a:rPr>
                <a:t>Έλεγχος Περιβάλλοντος</a:t>
              </a:r>
              <a:endParaRPr lang="el-GR" sz="1000" dirty="0">
                <a:solidFill>
                  <a:srgbClr val="000000"/>
                </a:solidFill>
                <a:effectLst/>
                <a:latin typeface="Calibri" panose="020F0502020204030204" pitchFamily="34" charset="0"/>
                <a:ea typeface="Calibri" panose="020F0502020204030204" pitchFamily="34" charset="0"/>
              </a:endParaRPr>
            </a:p>
          </p:txBody>
        </p:sp>
      </p:grpSp>
      <p:pic>
        <p:nvPicPr>
          <p:cNvPr id="8" name="Picture 49">
            <a:extLst>
              <a:ext uri="{FF2B5EF4-FFF2-40B4-BE49-F238E27FC236}">
                <a16:creationId xmlns:a16="http://schemas.microsoft.com/office/drawing/2014/main" id="{0F59BBD3-20AC-5091-CA85-78C89EC1A5C6}"/>
              </a:ext>
            </a:extLst>
          </p:cNvPr>
          <p:cNvPicPr/>
          <p:nvPr/>
        </p:nvPicPr>
        <p:blipFill>
          <a:blip r:embed="rId6"/>
          <a:stretch>
            <a:fillRect/>
          </a:stretch>
        </p:blipFill>
        <p:spPr>
          <a:xfrm>
            <a:off x="7793672" y="185872"/>
            <a:ext cx="1119505" cy="897255"/>
          </a:xfrm>
          <a:prstGeom prst="rect">
            <a:avLst/>
          </a:prstGeom>
        </p:spPr>
      </p:pic>
    </p:spTree>
    <p:extLst>
      <p:ext uri="{BB962C8B-B14F-4D97-AF65-F5344CB8AC3E}">
        <p14:creationId xmlns:p14="http://schemas.microsoft.com/office/powerpoint/2010/main" val="3000375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3950">
            <a:extLst>
              <a:ext uri="{FF2B5EF4-FFF2-40B4-BE49-F238E27FC236}">
                <a16:creationId xmlns:a16="http://schemas.microsoft.com/office/drawing/2014/main" id="{752485D4-1A26-9C15-5E4B-0FF43A0D0ADD}"/>
              </a:ext>
            </a:extLst>
          </p:cNvPr>
          <p:cNvGrpSpPr/>
          <p:nvPr/>
        </p:nvGrpSpPr>
        <p:grpSpPr>
          <a:xfrm>
            <a:off x="1203959" y="2194559"/>
            <a:ext cx="7644137" cy="1884239"/>
            <a:chOff x="0" y="0"/>
            <a:chExt cx="10066782" cy="2801877"/>
          </a:xfrm>
        </p:grpSpPr>
        <p:pic>
          <p:nvPicPr>
            <p:cNvPr id="6" name="Picture 681">
              <a:extLst>
                <a:ext uri="{FF2B5EF4-FFF2-40B4-BE49-F238E27FC236}">
                  <a16:creationId xmlns:a16="http://schemas.microsoft.com/office/drawing/2014/main" id="{318D709F-156B-18C3-9C19-8378923C6CB8}"/>
                </a:ext>
              </a:extLst>
            </p:cNvPr>
            <p:cNvPicPr/>
            <p:nvPr/>
          </p:nvPicPr>
          <p:blipFill>
            <a:blip r:embed="rId2"/>
            <a:stretch>
              <a:fillRect/>
            </a:stretch>
          </p:blipFill>
          <p:spPr>
            <a:xfrm>
              <a:off x="5487924" y="79251"/>
              <a:ext cx="4578858" cy="2722626"/>
            </a:xfrm>
            <a:prstGeom prst="rect">
              <a:avLst/>
            </a:prstGeom>
          </p:spPr>
        </p:pic>
        <p:pic>
          <p:nvPicPr>
            <p:cNvPr id="7" name="Picture 683">
              <a:extLst>
                <a:ext uri="{FF2B5EF4-FFF2-40B4-BE49-F238E27FC236}">
                  <a16:creationId xmlns:a16="http://schemas.microsoft.com/office/drawing/2014/main" id="{B7DDB596-4A3E-80FF-5F3E-FD4D1E41F026}"/>
                </a:ext>
              </a:extLst>
            </p:cNvPr>
            <p:cNvPicPr/>
            <p:nvPr/>
          </p:nvPicPr>
          <p:blipFill>
            <a:blip r:embed="rId3"/>
            <a:stretch>
              <a:fillRect/>
            </a:stretch>
          </p:blipFill>
          <p:spPr>
            <a:xfrm>
              <a:off x="0" y="0"/>
              <a:ext cx="5097781" cy="2743200"/>
            </a:xfrm>
            <a:prstGeom prst="rect">
              <a:avLst/>
            </a:prstGeom>
          </p:spPr>
        </p:pic>
      </p:grpSp>
      <p:sp>
        <p:nvSpPr>
          <p:cNvPr id="12" name="TextBox 11">
            <a:extLst>
              <a:ext uri="{FF2B5EF4-FFF2-40B4-BE49-F238E27FC236}">
                <a16:creationId xmlns:a16="http://schemas.microsoft.com/office/drawing/2014/main" id="{85399545-A4ED-4CCE-3D6F-CA685F711835}"/>
              </a:ext>
            </a:extLst>
          </p:cNvPr>
          <p:cNvSpPr txBox="1"/>
          <p:nvPr/>
        </p:nvSpPr>
        <p:spPr>
          <a:xfrm>
            <a:off x="6598425" y="4540603"/>
            <a:ext cx="2162175" cy="307777"/>
          </a:xfrm>
          <a:prstGeom prst="rect">
            <a:avLst/>
          </a:prstGeom>
          <a:noFill/>
        </p:spPr>
        <p:txBody>
          <a:bodyPr wrap="square">
            <a:spAutoFit/>
          </a:bodyPr>
          <a:lstStyle/>
          <a:p>
            <a:r>
              <a:rPr lang="en-US" sz="1400" b="0" i="1" u="none" strike="noStrike" baseline="0" dirty="0">
                <a:latin typeface="Calibri-Italic"/>
              </a:rPr>
              <a:t>Source: </a:t>
            </a:r>
            <a:r>
              <a:rPr lang="en-US" sz="1400" b="0" i="1" u="none" strike="noStrike" baseline="0" dirty="0" err="1">
                <a:latin typeface="Calibri-Italic"/>
              </a:rPr>
              <a:t>GreenSense</a:t>
            </a:r>
            <a:r>
              <a:rPr lang="en-US" sz="1400" b="0" i="1" u="none" strike="noStrike" baseline="0" dirty="0">
                <a:latin typeface="Calibri-Italic"/>
              </a:rPr>
              <a:t> project</a:t>
            </a:r>
            <a:endParaRPr lang="el-GR" sz="1400" dirty="0"/>
          </a:p>
        </p:txBody>
      </p:sp>
      <p:sp>
        <p:nvSpPr>
          <p:cNvPr id="13" name="CustomShape 1">
            <a:extLst>
              <a:ext uri="{FF2B5EF4-FFF2-40B4-BE49-F238E27FC236}">
                <a16:creationId xmlns:a16="http://schemas.microsoft.com/office/drawing/2014/main" id="{7F8755E8-B2C2-1B09-C530-68538532BF82}"/>
              </a:ext>
            </a:extLst>
          </p:cNvPr>
          <p:cNvSpPr/>
          <p:nvPr/>
        </p:nvSpPr>
        <p:spPr>
          <a:xfrm>
            <a:off x="609480" y="118080"/>
            <a:ext cx="8151120" cy="100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fontScale="93000"/>
          </a:bodyPr>
          <a:lstStyle/>
          <a:p>
            <a:pPr>
              <a:lnSpc>
                <a:spcPct val="100000"/>
              </a:lnSpc>
            </a:pPr>
            <a:r>
              <a:rPr lang="el-GR" sz="3200" b="1" strike="noStrike" spc="-1" dirty="0">
                <a:solidFill>
                  <a:srgbClr val="444D26"/>
                </a:solidFill>
                <a:latin typeface="Calibri" panose="020F0502020204030204" pitchFamily="34" charset="0"/>
                <a:ea typeface="DejaVu Sans"/>
                <a:cs typeface="Calibri" panose="020F0502020204030204" pitchFamily="34" charset="0"/>
              </a:rPr>
              <a:t>Ευφυές Θερμοκήπιο</a:t>
            </a:r>
            <a:r>
              <a:rPr lang="en-US" sz="3200" b="1" strike="noStrike" spc="-1" dirty="0">
                <a:solidFill>
                  <a:srgbClr val="444D26"/>
                </a:solidFill>
                <a:latin typeface="Calibri" panose="020F0502020204030204" pitchFamily="34" charset="0"/>
                <a:ea typeface="DejaVu Sans"/>
                <a:cs typeface="Calibri" panose="020F0502020204030204" pitchFamily="34" charset="0"/>
              </a:rPr>
              <a:t> </a:t>
            </a:r>
            <a:r>
              <a:rPr lang="el-GR" sz="3200" b="1" strike="noStrike" spc="-1" dirty="0">
                <a:solidFill>
                  <a:srgbClr val="444D26"/>
                </a:solidFill>
                <a:latin typeface="Calibri" panose="020F0502020204030204" pitchFamily="34" charset="0"/>
                <a:ea typeface="DejaVu Sans"/>
                <a:cs typeface="Calibri" panose="020F0502020204030204" pitchFamily="34" charset="0"/>
              </a:rPr>
              <a:t>(</a:t>
            </a:r>
            <a:r>
              <a:rPr lang="en-US" sz="3200" b="1" strike="noStrike" spc="-1" dirty="0">
                <a:solidFill>
                  <a:srgbClr val="444D26"/>
                </a:solidFill>
                <a:latin typeface="Calibri" panose="020F0502020204030204" pitchFamily="34" charset="0"/>
                <a:ea typeface="DejaVu Sans"/>
                <a:cs typeface="Calibri" panose="020F0502020204030204" pitchFamily="34" charset="0"/>
              </a:rPr>
              <a:t>smart greenhouse)</a:t>
            </a:r>
            <a:endParaRPr lang="el-GR" sz="3200" b="0" strike="noStrike" spc="-1" dirty="0">
              <a:latin typeface="Calibri" panose="020F0502020204030204" pitchFamily="34" charset="0"/>
              <a:cs typeface="Calibri" panose="020F0502020204030204" pitchFamily="34" charset="0"/>
            </a:endParaRPr>
          </a:p>
        </p:txBody>
      </p:sp>
      <p:pic>
        <p:nvPicPr>
          <p:cNvPr id="14" name="Picture 13584">
            <a:extLst>
              <a:ext uri="{FF2B5EF4-FFF2-40B4-BE49-F238E27FC236}">
                <a16:creationId xmlns:a16="http://schemas.microsoft.com/office/drawing/2014/main" id="{3E1A7D08-1DF1-F1A0-1E3E-8A687C1AC460}"/>
              </a:ext>
            </a:extLst>
          </p:cNvPr>
          <p:cNvPicPr/>
          <p:nvPr/>
        </p:nvPicPr>
        <p:blipFill>
          <a:blip r:embed="rId4"/>
          <a:stretch>
            <a:fillRect/>
          </a:stretch>
        </p:blipFill>
        <p:spPr>
          <a:xfrm>
            <a:off x="-21987" y="1323975"/>
            <a:ext cx="904875" cy="3819525"/>
          </a:xfrm>
          <a:prstGeom prst="rect">
            <a:avLst/>
          </a:prstGeom>
        </p:spPr>
      </p:pic>
      <p:sp>
        <p:nvSpPr>
          <p:cNvPr id="15" name="Rectangle 686">
            <a:extLst>
              <a:ext uri="{FF2B5EF4-FFF2-40B4-BE49-F238E27FC236}">
                <a16:creationId xmlns:a16="http://schemas.microsoft.com/office/drawing/2014/main" id="{A976F621-619A-6E2D-4864-936B8334D346}"/>
              </a:ext>
            </a:extLst>
          </p:cNvPr>
          <p:cNvSpPr/>
          <p:nvPr/>
        </p:nvSpPr>
        <p:spPr>
          <a:xfrm rot="16200001">
            <a:off x="-1117522" y="2888003"/>
            <a:ext cx="3095943" cy="550646"/>
          </a:xfrm>
          <a:prstGeom prst="rect">
            <a:avLst/>
          </a:prstGeom>
          <a:ln>
            <a:noFill/>
          </a:ln>
        </p:spPr>
        <p:txBody>
          <a:bodyPr vert="horz" lIns="0" tIns="0" rIns="0" bIns="0" rtlCol="0">
            <a:noAutofit/>
          </a:bodyPr>
          <a:lstStyle/>
          <a:p>
            <a:pPr>
              <a:lnSpc>
                <a:spcPct val="107000"/>
              </a:lnSpc>
              <a:spcAft>
                <a:spcPts val="800"/>
              </a:spcAft>
            </a:pPr>
            <a:r>
              <a:rPr lang="el-GR" sz="2400" b="1" dirty="0">
                <a:solidFill>
                  <a:srgbClr val="FFFFFF"/>
                </a:solidFill>
                <a:effectLst/>
                <a:latin typeface="Calibri" panose="020F0502020204030204" pitchFamily="34" charset="0"/>
                <a:ea typeface="Calibri" panose="020F0502020204030204" pitchFamily="34" charset="0"/>
              </a:rPr>
              <a:t>Έλεγχος Περιβάλλοντος</a:t>
            </a:r>
            <a:endParaRPr lang="el-GR" sz="1000" dirty="0">
              <a:solidFill>
                <a:srgbClr val="000000"/>
              </a:solidFill>
              <a:effectLst/>
              <a:latin typeface="Calibri" panose="020F0502020204030204" pitchFamily="34" charset="0"/>
              <a:ea typeface="Calibri" panose="020F0502020204030204" pitchFamily="34" charset="0"/>
            </a:endParaRPr>
          </a:p>
        </p:txBody>
      </p:sp>
      <p:pic>
        <p:nvPicPr>
          <p:cNvPr id="2" name="Picture 49">
            <a:extLst>
              <a:ext uri="{FF2B5EF4-FFF2-40B4-BE49-F238E27FC236}">
                <a16:creationId xmlns:a16="http://schemas.microsoft.com/office/drawing/2014/main" id="{F83565BA-8140-F4B0-6AB7-534895835C10}"/>
              </a:ext>
            </a:extLst>
          </p:cNvPr>
          <p:cNvPicPr/>
          <p:nvPr/>
        </p:nvPicPr>
        <p:blipFill>
          <a:blip r:embed="rId5"/>
          <a:stretch>
            <a:fillRect/>
          </a:stretch>
        </p:blipFill>
        <p:spPr>
          <a:xfrm>
            <a:off x="7793672" y="185872"/>
            <a:ext cx="1119505" cy="897255"/>
          </a:xfrm>
          <a:prstGeom prst="rect">
            <a:avLst/>
          </a:prstGeom>
        </p:spPr>
      </p:pic>
    </p:spTree>
    <p:extLst>
      <p:ext uri="{BB962C8B-B14F-4D97-AF65-F5344CB8AC3E}">
        <p14:creationId xmlns:p14="http://schemas.microsoft.com/office/powerpoint/2010/main" val="4015328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CustomShape 1"/>
          <p:cNvSpPr/>
          <p:nvPr/>
        </p:nvSpPr>
        <p:spPr>
          <a:xfrm>
            <a:off x="609480" y="118080"/>
            <a:ext cx="8151120" cy="75688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fontScale="93000"/>
          </a:bodyPr>
          <a:lstStyle/>
          <a:p>
            <a:pPr>
              <a:lnSpc>
                <a:spcPct val="100000"/>
              </a:lnSpc>
            </a:pPr>
            <a:r>
              <a:rPr lang="el-GR" sz="3200" b="1" strike="noStrike" spc="-1" dirty="0">
                <a:solidFill>
                  <a:srgbClr val="444D26"/>
                </a:solidFill>
                <a:latin typeface="Calibri" panose="020F0502020204030204" pitchFamily="34" charset="0"/>
                <a:ea typeface="DejaVu Sans"/>
                <a:cs typeface="Calibri" panose="020F0502020204030204" pitchFamily="34" charset="0"/>
              </a:rPr>
              <a:t>Ευφυές Θερμοκήπιο</a:t>
            </a:r>
            <a:r>
              <a:rPr lang="en-US" sz="3200" b="1" strike="noStrike" spc="-1" dirty="0">
                <a:solidFill>
                  <a:srgbClr val="444D26"/>
                </a:solidFill>
                <a:latin typeface="Calibri" panose="020F0502020204030204" pitchFamily="34" charset="0"/>
                <a:ea typeface="DejaVu Sans"/>
                <a:cs typeface="Calibri" panose="020F0502020204030204" pitchFamily="34" charset="0"/>
              </a:rPr>
              <a:t> </a:t>
            </a:r>
            <a:r>
              <a:rPr lang="el-GR" sz="3200" b="1" strike="noStrike" spc="-1" dirty="0">
                <a:solidFill>
                  <a:srgbClr val="444D26"/>
                </a:solidFill>
                <a:latin typeface="Calibri" panose="020F0502020204030204" pitchFamily="34" charset="0"/>
                <a:ea typeface="DejaVu Sans"/>
                <a:cs typeface="Calibri" panose="020F0502020204030204" pitchFamily="34" charset="0"/>
              </a:rPr>
              <a:t>(</a:t>
            </a:r>
            <a:r>
              <a:rPr lang="en-US" sz="3200" b="1" strike="noStrike" spc="-1" dirty="0">
                <a:solidFill>
                  <a:srgbClr val="444D26"/>
                </a:solidFill>
                <a:latin typeface="Calibri" panose="020F0502020204030204" pitchFamily="34" charset="0"/>
                <a:ea typeface="DejaVu Sans"/>
                <a:cs typeface="Calibri" panose="020F0502020204030204" pitchFamily="34" charset="0"/>
              </a:rPr>
              <a:t>smart greenhouse)</a:t>
            </a:r>
            <a:endParaRPr lang="el-GR" sz="3200" b="0" strike="noStrike" spc="-1" dirty="0">
              <a:latin typeface="Calibri" panose="020F0502020204030204" pitchFamily="34" charset="0"/>
              <a:cs typeface="Calibri" panose="020F0502020204030204" pitchFamily="34" charset="0"/>
            </a:endParaRPr>
          </a:p>
        </p:txBody>
      </p:sp>
      <p:pic>
        <p:nvPicPr>
          <p:cNvPr id="5" name="Picture 13584">
            <a:extLst>
              <a:ext uri="{FF2B5EF4-FFF2-40B4-BE49-F238E27FC236}">
                <a16:creationId xmlns:a16="http://schemas.microsoft.com/office/drawing/2014/main" id="{EBE0C1C5-C9B9-F22E-AE83-F12AAA252645}"/>
              </a:ext>
            </a:extLst>
          </p:cNvPr>
          <p:cNvPicPr/>
          <p:nvPr/>
        </p:nvPicPr>
        <p:blipFill>
          <a:blip r:embed="rId3"/>
          <a:stretch>
            <a:fillRect/>
          </a:stretch>
        </p:blipFill>
        <p:spPr>
          <a:xfrm>
            <a:off x="-21987" y="1323975"/>
            <a:ext cx="904875" cy="3819525"/>
          </a:xfrm>
          <a:prstGeom prst="rect">
            <a:avLst/>
          </a:prstGeom>
        </p:spPr>
      </p:pic>
      <p:grpSp>
        <p:nvGrpSpPr>
          <p:cNvPr id="6" name="Group 10531">
            <a:extLst>
              <a:ext uri="{FF2B5EF4-FFF2-40B4-BE49-F238E27FC236}">
                <a16:creationId xmlns:a16="http://schemas.microsoft.com/office/drawing/2014/main" id="{893F1C95-29EA-37B2-9850-D254A83DB08F}"/>
              </a:ext>
            </a:extLst>
          </p:cNvPr>
          <p:cNvGrpSpPr/>
          <p:nvPr/>
        </p:nvGrpSpPr>
        <p:grpSpPr>
          <a:xfrm>
            <a:off x="155127" y="1598548"/>
            <a:ext cx="550646" cy="3095943"/>
            <a:chOff x="-50951" y="31054"/>
            <a:chExt cx="551229" cy="3096307"/>
          </a:xfrm>
        </p:grpSpPr>
        <p:sp>
          <p:nvSpPr>
            <p:cNvPr id="7" name="Rectangle 686">
              <a:extLst>
                <a:ext uri="{FF2B5EF4-FFF2-40B4-BE49-F238E27FC236}">
                  <a16:creationId xmlns:a16="http://schemas.microsoft.com/office/drawing/2014/main" id="{5677272D-EA11-8DBE-18E8-FEAA7A1A30FE}"/>
                </a:ext>
              </a:extLst>
            </p:cNvPr>
            <p:cNvSpPr/>
            <p:nvPr/>
          </p:nvSpPr>
          <p:spPr>
            <a:xfrm rot="16200001">
              <a:off x="-1323490" y="1303593"/>
              <a:ext cx="3096307" cy="551229"/>
            </a:xfrm>
            <a:prstGeom prst="rect">
              <a:avLst/>
            </a:prstGeom>
            <a:ln>
              <a:noFill/>
            </a:ln>
          </p:spPr>
          <p:txBody>
            <a:bodyPr vert="horz" lIns="0" tIns="0" rIns="0" bIns="0" rtlCol="0">
              <a:noAutofit/>
            </a:bodyPr>
            <a:lstStyle/>
            <a:p>
              <a:pPr>
                <a:lnSpc>
                  <a:spcPct val="107000"/>
                </a:lnSpc>
                <a:spcAft>
                  <a:spcPts val="800"/>
                </a:spcAft>
              </a:pPr>
              <a:r>
                <a:rPr lang="el-GR" sz="2400" b="1" dirty="0">
                  <a:solidFill>
                    <a:srgbClr val="FFFFFF"/>
                  </a:solidFill>
                  <a:effectLst/>
                  <a:latin typeface="Calibri" panose="020F0502020204030204" pitchFamily="34" charset="0"/>
                  <a:ea typeface="Calibri" panose="020F0502020204030204" pitchFamily="34" charset="0"/>
                </a:rPr>
                <a:t>Έλεγχος Περιβάλλοντος</a:t>
              </a:r>
              <a:endParaRPr lang="el-GR" sz="1000" dirty="0">
                <a:solidFill>
                  <a:srgbClr val="000000"/>
                </a:solidFill>
                <a:effectLst/>
                <a:latin typeface="Calibri" panose="020F0502020204030204" pitchFamily="34" charset="0"/>
                <a:ea typeface="Calibri" panose="020F0502020204030204" pitchFamily="34" charset="0"/>
              </a:endParaRPr>
            </a:p>
          </p:txBody>
        </p:sp>
      </p:grpSp>
      <p:pic>
        <p:nvPicPr>
          <p:cNvPr id="8" name="Picture 49">
            <a:extLst>
              <a:ext uri="{FF2B5EF4-FFF2-40B4-BE49-F238E27FC236}">
                <a16:creationId xmlns:a16="http://schemas.microsoft.com/office/drawing/2014/main" id="{0F59BBD3-20AC-5091-CA85-78C89EC1A5C6}"/>
              </a:ext>
            </a:extLst>
          </p:cNvPr>
          <p:cNvPicPr/>
          <p:nvPr/>
        </p:nvPicPr>
        <p:blipFill>
          <a:blip r:embed="rId4"/>
          <a:stretch>
            <a:fillRect/>
          </a:stretch>
        </p:blipFill>
        <p:spPr>
          <a:xfrm>
            <a:off x="7793672" y="185872"/>
            <a:ext cx="1119505" cy="897255"/>
          </a:xfrm>
          <a:prstGeom prst="rect">
            <a:avLst/>
          </a:prstGeom>
        </p:spPr>
      </p:pic>
      <p:sp>
        <p:nvSpPr>
          <p:cNvPr id="10" name="TextBox 9">
            <a:extLst>
              <a:ext uri="{FF2B5EF4-FFF2-40B4-BE49-F238E27FC236}">
                <a16:creationId xmlns:a16="http://schemas.microsoft.com/office/drawing/2014/main" id="{C5100D71-4ACB-568A-4FE3-039051589392}"/>
              </a:ext>
            </a:extLst>
          </p:cNvPr>
          <p:cNvSpPr txBox="1"/>
          <p:nvPr/>
        </p:nvSpPr>
        <p:spPr>
          <a:xfrm>
            <a:off x="1136246" y="1425968"/>
            <a:ext cx="7776931" cy="584775"/>
          </a:xfrm>
          <a:prstGeom prst="rect">
            <a:avLst/>
          </a:prstGeom>
          <a:noFill/>
        </p:spPr>
        <p:txBody>
          <a:bodyPr wrap="square">
            <a:spAutoFit/>
          </a:bodyPr>
          <a:lstStyle/>
          <a:p>
            <a:r>
              <a:rPr lang="el-GR" sz="1600" dirty="0">
                <a:latin typeface="Galibri"/>
              </a:rPr>
              <a:t>Η διαδικασία παραγωγής θερμοκηπίου αποτελείται από τρία συστήματα που αλληλοεπιδρούν μεταξύ τους.</a:t>
            </a:r>
          </a:p>
        </p:txBody>
      </p:sp>
      <p:pic>
        <p:nvPicPr>
          <p:cNvPr id="11" name="Picture 2" descr="esultado de imagen de greenhouse drawing">
            <a:extLst>
              <a:ext uri="{FF2B5EF4-FFF2-40B4-BE49-F238E27FC236}">
                <a16:creationId xmlns:a16="http://schemas.microsoft.com/office/drawing/2014/main" id="{09B9E1AB-0A4E-89DF-DB3B-60267039705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3179" y="2097396"/>
            <a:ext cx="1950159" cy="80238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id="{B8E7D4C4-7642-9E7A-5510-07B3C692C0BD}"/>
              </a:ext>
            </a:extLst>
          </p:cNvPr>
          <p:cNvSpPr>
            <a:spLocks noChangeArrowheads="1"/>
          </p:cNvSpPr>
          <p:nvPr/>
        </p:nvSpPr>
        <p:spPr bwMode="auto">
          <a:xfrm>
            <a:off x="1405140" y="2899777"/>
            <a:ext cx="2548489" cy="105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99"/>
              </a:buClr>
              <a:buSzPct val="75000"/>
              <a:buFont typeface="Wingdings" charset="2"/>
              <a:buChar char="l"/>
              <a:defRPr sz="2800">
                <a:solidFill>
                  <a:srgbClr val="000099"/>
                </a:solidFill>
                <a:latin typeface="Times New Roman" charset="0"/>
                <a:ea typeface="ＭＳ Ｐゴシック" charset="-128"/>
              </a:defRPr>
            </a:lvl1pPr>
            <a:lvl2pPr marL="742950" indent="-285750">
              <a:spcBef>
                <a:spcPct val="20000"/>
              </a:spcBef>
              <a:buClr>
                <a:srgbClr val="000099"/>
              </a:buClr>
              <a:buSzPct val="75000"/>
              <a:buFont typeface="Wingdings" charset="2"/>
              <a:buChar char="§"/>
              <a:defRPr sz="2400">
                <a:solidFill>
                  <a:srgbClr val="000099"/>
                </a:solidFill>
                <a:latin typeface="Times New Roman" charset="0"/>
                <a:ea typeface="ＭＳ Ｐゴシック" charset="-128"/>
              </a:defRPr>
            </a:lvl2pPr>
            <a:lvl3pPr marL="1143000" indent="-228600">
              <a:spcBef>
                <a:spcPct val="20000"/>
              </a:spcBef>
              <a:buClr>
                <a:schemeClr val="tx1"/>
              </a:buClr>
              <a:buSzPct val="75000"/>
              <a:buFont typeface="Wingdings" charset="2"/>
              <a:buChar char="l"/>
              <a:defRPr sz="2000">
                <a:solidFill>
                  <a:srgbClr val="000099"/>
                </a:solidFill>
                <a:latin typeface="Times New Roman" charset="0"/>
                <a:ea typeface="ＭＳ Ｐゴシック" charset="-128"/>
              </a:defRPr>
            </a:lvl3pPr>
            <a:lvl4pPr marL="1600200" indent="-228600">
              <a:spcBef>
                <a:spcPct val="20000"/>
              </a:spcBef>
              <a:buClr>
                <a:schemeClr val="tx1"/>
              </a:buClr>
              <a:buSzPct val="80000"/>
              <a:buChar char="–"/>
              <a:defRPr>
                <a:solidFill>
                  <a:srgbClr val="000099"/>
                </a:solidFill>
                <a:latin typeface="Times New Roman" charset="0"/>
                <a:ea typeface="ＭＳ Ｐゴシック" charset="-128"/>
              </a:defRPr>
            </a:lvl4pPr>
            <a:lvl5pPr marL="2057400" indent="-228600">
              <a:spcBef>
                <a:spcPct val="20000"/>
              </a:spcBef>
              <a:buClr>
                <a:schemeClr val="tx1"/>
              </a:buClr>
              <a:buSzPct val="65000"/>
              <a:buFont typeface="Wingdings" charset="2"/>
              <a:buChar char="l"/>
              <a:defRPr>
                <a:solidFill>
                  <a:srgbClr val="000099"/>
                </a:solidFill>
                <a:latin typeface="Times New Roman" charset="0"/>
                <a:ea typeface="ＭＳ Ｐゴシック" charset="-128"/>
              </a:defRPr>
            </a:lvl5pPr>
            <a:lvl6pPr marL="2514600" indent="-228600" eaLnBrk="0" fontAlgn="base" hangingPunct="0">
              <a:spcBef>
                <a:spcPct val="20000"/>
              </a:spcBef>
              <a:spcAft>
                <a:spcPct val="0"/>
              </a:spcAft>
              <a:buClr>
                <a:schemeClr val="tx1"/>
              </a:buClr>
              <a:buSzPct val="65000"/>
              <a:buFont typeface="Wingdings" charset="2"/>
              <a:buChar char="l"/>
              <a:defRPr>
                <a:solidFill>
                  <a:srgbClr val="000099"/>
                </a:solidFill>
                <a:latin typeface="Times New Roman" charset="0"/>
                <a:ea typeface="ＭＳ Ｐゴシック" charset="-128"/>
              </a:defRPr>
            </a:lvl6pPr>
            <a:lvl7pPr marL="2971800" indent="-228600" eaLnBrk="0" fontAlgn="base" hangingPunct="0">
              <a:spcBef>
                <a:spcPct val="20000"/>
              </a:spcBef>
              <a:spcAft>
                <a:spcPct val="0"/>
              </a:spcAft>
              <a:buClr>
                <a:schemeClr val="tx1"/>
              </a:buClr>
              <a:buSzPct val="65000"/>
              <a:buFont typeface="Wingdings" charset="2"/>
              <a:buChar char="l"/>
              <a:defRPr>
                <a:solidFill>
                  <a:srgbClr val="000099"/>
                </a:solidFill>
                <a:latin typeface="Times New Roman" charset="0"/>
                <a:ea typeface="ＭＳ Ｐゴシック" charset="-128"/>
              </a:defRPr>
            </a:lvl7pPr>
            <a:lvl8pPr marL="3429000" indent="-228600" eaLnBrk="0" fontAlgn="base" hangingPunct="0">
              <a:spcBef>
                <a:spcPct val="20000"/>
              </a:spcBef>
              <a:spcAft>
                <a:spcPct val="0"/>
              </a:spcAft>
              <a:buClr>
                <a:schemeClr val="tx1"/>
              </a:buClr>
              <a:buSzPct val="65000"/>
              <a:buFont typeface="Wingdings" charset="2"/>
              <a:buChar char="l"/>
              <a:defRPr>
                <a:solidFill>
                  <a:srgbClr val="000099"/>
                </a:solidFill>
                <a:latin typeface="Times New Roman" charset="0"/>
                <a:ea typeface="ＭＳ Ｐゴシック" charset="-128"/>
              </a:defRPr>
            </a:lvl8pPr>
            <a:lvl9pPr marL="3886200" indent="-228600" eaLnBrk="0" fontAlgn="base" hangingPunct="0">
              <a:spcBef>
                <a:spcPct val="20000"/>
              </a:spcBef>
              <a:spcAft>
                <a:spcPct val="0"/>
              </a:spcAft>
              <a:buClr>
                <a:schemeClr val="tx1"/>
              </a:buClr>
              <a:buSzPct val="65000"/>
              <a:buFont typeface="Wingdings" charset="2"/>
              <a:buChar char="l"/>
              <a:defRPr>
                <a:solidFill>
                  <a:srgbClr val="000099"/>
                </a:solidFill>
                <a:latin typeface="Times New Roman" charset="0"/>
                <a:ea typeface="ＭＳ Ｐゴシック" charset="-128"/>
              </a:defRPr>
            </a:lvl9pPr>
          </a:lstStyle>
          <a:p>
            <a:pPr marL="0" marR="0" lvl="0" indent="0" defTabSz="914400" eaLnBrk="1" fontAlgn="auto" latinLnBrk="0" hangingPunct="1">
              <a:lnSpc>
                <a:spcPct val="90000"/>
              </a:lnSpc>
              <a:spcBef>
                <a:spcPts val="0"/>
              </a:spcBef>
              <a:spcAft>
                <a:spcPts val="0"/>
              </a:spcAft>
              <a:buClr>
                <a:prstClr val="black"/>
              </a:buClr>
              <a:buSzPct val="75000"/>
              <a:buFont typeface="Wingdings" charset="2"/>
              <a:buNone/>
              <a:tabLst/>
              <a:defRPr/>
            </a:pPr>
            <a:r>
              <a:rPr kumimoji="0" lang="el-GR" altLang="es-ES_tradnl" sz="2400" b="1" i="0" u="none" strike="noStrike" kern="0" cap="none" spc="0" normalizeH="0" baseline="0" noProof="0" dirty="0">
                <a:ln>
                  <a:noFill/>
                </a:ln>
                <a:solidFill>
                  <a:srgbClr val="5B9BD5"/>
                </a:solidFill>
                <a:effectLst/>
                <a:uLnTx/>
                <a:uFillTx/>
                <a:latin typeface="Galibri"/>
              </a:rPr>
              <a:t>θερμοκήπιο</a:t>
            </a:r>
            <a:r>
              <a:rPr kumimoji="0" lang="en-GB" altLang="es-ES_tradnl" sz="2400" b="1" i="0" u="none" strike="noStrike" kern="0" cap="none" spc="0" normalizeH="0" baseline="0" noProof="0" dirty="0">
                <a:ln>
                  <a:noFill/>
                </a:ln>
                <a:solidFill>
                  <a:srgbClr val="5B9BD5"/>
                </a:solidFill>
                <a:effectLst/>
                <a:uLnTx/>
                <a:uFillTx/>
                <a:latin typeface="Galibri"/>
              </a:rPr>
              <a:t>:
</a:t>
            </a:r>
            <a:r>
              <a:rPr kumimoji="0" lang="el-GR" altLang="es-ES_tradnl" sz="2400" b="1" i="0" u="none" strike="noStrike" kern="0" cap="none" spc="0" normalizeH="0" baseline="0" noProof="0" dirty="0">
                <a:ln>
                  <a:noFill/>
                </a:ln>
                <a:solidFill>
                  <a:srgbClr val="5B9BD5"/>
                </a:solidFill>
                <a:effectLst/>
                <a:uLnTx/>
                <a:uFillTx/>
                <a:latin typeface="Galibri"/>
              </a:rPr>
              <a:t>κλίμα</a:t>
            </a:r>
          </a:p>
          <a:p>
            <a:pPr marL="0" marR="0" lvl="0" indent="0" defTabSz="914400" eaLnBrk="1" fontAlgn="auto" latinLnBrk="0" hangingPunct="1">
              <a:lnSpc>
                <a:spcPct val="90000"/>
              </a:lnSpc>
              <a:spcBef>
                <a:spcPts val="0"/>
              </a:spcBef>
              <a:spcAft>
                <a:spcPts val="0"/>
              </a:spcAft>
              <a:buClr>
                <a:prstClr val="black"/>
              </a:buClr>
              <a:buSzPct val="75000"/>
              <a:buFont typeface="Wingdings" charset="2"/>
              <a:buNone/>
              <a:tabLst/>
              <a:defRPr/>
            </a:pPr>
            <a:r>
              <a:rPr lang="el-GR" altLang="es-ES_tradnl" sz="2400" b="1" kern="0" dirty="0">
                <a:solidFill>
                  <a:srgbClr val="5B9BD5"/>
                </a:solidFill>
                <a:latin typeface="Galibri"/>
              </a:rPr>
              <a:t>Άρδευση/λίπανση</a:t>
            </a:r>
            <a:endParaRPr kumimoji="0" lang="en-GB" altLang="es-ES_tradnl" sz="2400" b="0" i="0" u="none" strike="noStrike" kern="0" cap="none" spc="0" normalizeH="0" baseline="0" noProof="0" dirty="0">
              <a:ln>
                <a:noFill/>
              </a:ln>
              <a:solidFill>
                <a:srgbClr val="5B9BD5"/>
              </a:solidFill>
              <a:effectLst/>
              <a:uLnTx/>
              <a:uFillTx/>
              <a:latin typeface="Galibri"/>
            </a:endParaRPr>
          </a:p>
        </p:txBody>
      </p:sp>
      <p:sp>
        <p:nvSpPr>
          <p:cNvPr id="16" name="Rectangle 16">
            <a:extLst>
              <a:ext uri="{FF2B5EF4-FFF2-40B4-BE49-F238E27FC236}">
                <a16:creationId xmlns:a16="http://schemas.microsoft.com/office/drawing/2014/main" id="{15F8FFFE-2B0D-9907-1CFC-729953FE71F8}"/>
              </a:ext>
            </a:extLst>
          </p:cNvPr>
          <p:cNvSpPr>
            <a:spLocks noChangeArrowheads="1"/>
          </p:cNvSpPr>
          <p:nvPr/>
        </p:nvSpPr>
        <p:spPr bwMode="auto">
          <a:xfrm>
            <a:off x="1326483" y="4074599"/>
            <a:ext cx="2066855" cy="88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66FF"/>
                </a:solidFill>
                <a:latin typeface="ZapfHumnst Dm BT" charset="0"/>
              </a:defRPr>
            </a:lvl1pPr>
            <a:lvl2pPr marL="742950" indent="-285750">
              <a:spcBef>
                <a:spcPct val="20000"/>
              </a:spcBef>
              <a:buChar char="–"/>
              <a:defRPr sz="2800">
                <a:solidFill>
                  <a:srgbClr val="0066FF"/>
                </a:solidFill>
                <a:latin typeface="ZapfHumnst Dm BT" charset="0"/>
              </a:defRPr>
            </a:lvl2pPr>
            <a:lvl3pPr marL="1143000" indent="-228600">
              <a:spcBef>
                <a:spcPct val="20000"/>
              </a:spcBef>
              <a:buChar char="•"/>
              <a:defRPr sz="2400">
                <a:solidFill>
                  <a:srgbClr val="0066FF"/>
                </a:solidFill>
                <a:latin typeface="ZapfHumnst Dm BT" charset="0"/>
              </a:defRPr>
            </a:lvl3pPr>
            <a:lvl4pPr marL="1600200" indent="-228600">
              <a:spcBef>
                <a:spcPct val="20000"/>
              </a:spcBef>
              <a:buChar char="–"/>
              <a:defRPr sz="2000">
                <a:solidFill>
                  <a:srgbClr val="0066FF"/>
                </a:solidFill>
                <a:latin typeface="ZapfHumnst Dm BT" charset="0"/>
              </a:defRPr>
            </a:lvl4pPr>
            <a:lvl5pPr marL="2057400" indent="-228600">
              <a:spcBef>
                <a:spcPct val="20000"/>
              </a:spcBef>
              <a:buChar char="»"/>
              <a:defRPr sz="2000">
                <a:solidFill>
                  <a:srgbClr val="0066FF"/>
                </a:solidFill>
                <a:latin typeface="ZapfHumnst Dm BT" charset="0"/>
              </a:defRPr>
            </a:lvl5pPr>
            <a:lvl6pPr marL="2514600" indent="-228600" eaLnBrk="0" fontAlgn="base" hangingPunct="0">
              <a:spcBef>
                <a:spcPct val="20000"/>
              </a:spcBef>
              <a:spcAft>
                <a:spcPct val="0"/>
              </a:spcAft>
              <a:buChar char="»"/>
              <a:defRPr sz="2000">
                <a:solidFill>
                  <a:srgbClr val="0066FF"/>
                </a:solidFill>
                <a:latin typeface="ZapfHumnst Dm BT" charset="0"/>
              </a:defRPr>
            </a:lvl6pPr>
            <a:lvl7pPr marL="2971800" indent="-228600" eaLnBrk="0" fontAlgn="base" hangingPunct="0">
              <a:spcBef>
                <a:spcPct val="20000"/>
              </a:spcBef>
              <a:spcAft>
                <a:spcPct val="0"/>
              </a:spcAft>
              <a:buChar char="»"/>
              <a:defRPr sz="2000">
                <a:solidFill>
                  <a:srgbClr val="0066FF"/>
                </a:solidFill>
                <a:latin typeface="ZapfHumnst Dm BT" charset="0"/>
              </a:defRPr>
            </a:lvl7pPr>
            <a:lvl8pPr marL="3429000" indent="-228600" eaLnBrk="0" fontAlgn="base" hangingPunct="0">
              <a:spcBef>
                <a:spcPct val="20000"/>
              </a:spcBef>
              <a:spcAft>
                <a:spcPct val="0"/>
              </a:spcAft>
              <a:buChar char="»"/>
              <a:defRPr sz="2000">
                <a:solidFill>
                  <a:srgbClr val="0066FF"/>
                </a:solidFill>
                <a:latin typeface="ZapfHumnst Dm BT" charset="0"/>
              </a:defRPr>
            </a:lvl8pPr>
            <a:lvl9pPr marL="3886200" indent="-228600" eaLnBrk="0" fontAlgn="base" hangingPunct="0">
              <a:spcBef>
                <a:spcPct val="20000"/>
              </a:spcBef>
              <a:spcAft>
                <a:spcPct val="0"/>
              </a:spcAft>
              <a:buChar char="»"/>
              <a:defRPr sz="2000">
                <a:solidFill>
                  <a:srgbClr val="0066FF"/>
                </a:solidFill>
                <a:latin typeface="ZapfHumnst Dm BT" charset="0"/>
              </a:defRPr>
            </a:lvl9pPr>
          </a:lstStyle>
          <a:p>
            <a:pPr algn="ctr">
              <a:lnSpc>
                <a:spcPct val="90000"/>
              </a:lnSpc>
              <a:buClr>
                <a:prstClr val="black"/>
              </a:buClr>
              <a:buSzPct val="75000"/>
              <a:buFontTx/>
              <a:buNone/>
            </a:pPr>
            <a:r>
              <a:rPr lang="en-GB" altLang="es-ES" sz="2400" b="1" dirty="0">
                <a:solidFill>
                  <a:srgbClr val="C00000"/>
                </a:solidFill>
                <a:latin typeface="Calibri" panose="020F0502020204030204"/>
              </a:rPr>
              <a:t>(minutes, seconds)
</a:t>
            </a:r>
          </a:p>
        </p:txBody>
      </p:sp>
      <p:pic>
        <p:nvPicPr>
          <p:cNvPr id="17" name="Picture 2" descr="Resultado de imagen de flecha de tres puntas">
            <a:extLst>
              <a:ext uri="{FF2B5EF4-FFF2-40B4-BE49-F238E27FC236}">
                <a16:creationId xmlns:a16="http://schemas.microsoft.com/office/drawing/2014/main" id="{434AB295-CC07-A1BE-CA49-F7FE2E804B6E}"/>
              </a:ext>
            </a:extLst>
          </p:cNvPr>
          <p:cNvPicPr>
            <a:picLocks noChangeAspect="1" noChangeArrowheads="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flipV="1">
            <a:off x="4231115" y="1892756"/>
            <a:ext cx="1666179" cy="1666179"/>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48">
            <a:extLst>
              <a:ext uri="{FF2B5EF4-FFF2-40B4-BE49-F238E27FC236}">
                <a16:creationId xmlns:a16="http://schemas.microsoft.com/office/drawing/2014/main" id="{3D1AF1EB-5210-9A40-360D-7A5831493608}"/>
              </a:ext>
            </a:extLst>
          </p:cNvPr>
          <p:cNvPicPr>
            <a:picLocks noChangeAspect="1"/>
          </p:cNvPicPr>
          <p:nvPr/>
        </p:nvPicPr>
        <p:blipFill rotWithShape="1">
          <a:blip r:embed="rId8">
            <a:clrChange>
              <a:clrFrom>
                <a:srgbClr val="FFFFFF"/>
              </a:clrFrom>
              <a:clrTo>
                <a:srgbClr val="FFFFFF">
                  <a:alpha val="0"/>
                </a:srgbClr>
              </a:clrTo>
            </a:clrChange>
          </a:blip>
          <a:srcRect b="10190"/>
          <a:stretch/>
        </p:blipFill>
        <p:spPr>
          <a:xfrm>
            <a:off x="4143277" y="3753826"/>
            <a:ext cx="2089376" cy="1271594"/>
          </a:xfrm>
          <a:prstGeom prst="rect">
            <a:avLst/>
          </a:prstGeom>
        </p:spPr>
      </p:pic>
      <p:sp>
        <p:nvSpPr>
          <p:cNvPr id="19" name="Rectangle 16">
            <a:extLst>
              <a:ext uri="{FF2B5EF4-FFF2-40B4-BE49-F238E27FC236}">
                <a16:creationId xmlns:a16="http://schemas.microsoft.com/office/drawing/2014/main" id="{1484EF8A-237E-B6C2-FF89-36DF76364E8D}"/>
              </a:ext>
            </a:extLst>
          </p:cNvPr>
          <p:cNvSpPr>
            <a:spLocks noChangeArrowheads="1"/>
          </p:cNvSpPr>
          <p:nvPr/>
        </p:nvSpPr>
        <p:spPr bwMode="auto">
          <a:xfrm>
            <a:off x="4326313" y="3623899"/>
            <a:ext cx="1723303" cy="25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66FF"/>
                </a:solidFill>
                <a:latin typeface="ZapfHumnst Dm BT" charset="0"/>
              </a:defRPr>
            </a:lvl1pPr>
            <a:lvl2pPr marL="742950" indent="-285750">
              <a:spcBef>
                <a:spcPct val="20000"/>
              </a:spcBef>
              <a:buChar char="–"/>
              <a:defRPr sz="2800">
                <a:solidFill>
                  <a:srgbClr val="0066FF"/>
                </a:solidFill>
                <a:latin typeface="ZapfHumnst Dm BT" charset="0"/>
              </a:defRPr>
            </a:lvl2pPr>
            <a:lvl3pPr marL="1143000" indent="-228600">
              <a:spcBef>
                <a:spcPct val="20000"/>
              </a:spcBef>
              <a:buChar char="•"/>
              <a:defRPr sz="2400">
                <a:solidFill>
                  <a:srgbClr val="0066FF"/>
                </a:solidFill>
                <a:latin typeface="ZapfHumnst Dm BT" charset="0"/>
              </a:defRPr>
            </a:lvl3pPr>
            <a:lvl4pPr marL="1600200" indent="-228600">
              <a:spcBef>
                <a:spcPct val="20000"/>
              </a:spcBef>
              <a:buChar char="–"/>
              <a:defRPr sz="2000">
                <a:solidFill>
                  <a:srgbClr val="0066FF"/>
                </a:solidFill>
                <a:latin typeface="ZapfHumnst Dm BT" charset="0"/>
              </a:defRPr>
            </a:lvl4pPr>
            <a:lvl5pPr marL="2057400" indent="-228600">
              <a:spcBef>
                <a:spcPct val="20000"/>
              </a:spcBef>
              <a:buChar char="»"/>
              <a:defRPr sz="2000">
                <a:solidFill>
                  <a:srgbClr val="0066FF"/>
                </a:solidFill>
                <a:latin typeface="ZapfHumnst Dm BT" charset="0"/>
              </a:defRPr>
            </a:lvl5pPr>
            <a:lvl6pPr marL="2514600" indent="-228600" eaLnBrk="0" fontAlgn="base" hangingPunct="0">
              <a:spcBef>
                <a:spcPct val="20000"/>
              </a:spcBef>
              <a:spcAft>
                <a:spcPct val="0"/>
              </a:spcAft>
              <a:buChar char="»"/>
              <a:defRPr sz="2000">
                <a:solidFill>
                  <a:srgbClr val="0066FF"/>
                </a:solidFill>
                <a:latin typeface="ZapfHumnst Dm BT" charset="0"/>
              </a:defRPr>
            </a:lvl6pPr>
            <a:lvl7pPr marL="2971800" indent="-228600" eaLnBrk="0" fontAlgn="base" hangingPunct="0">
              <a:spcBef>
                <a:spcPct val="20000"/>
              </a:spcBef>
              <a:spcAft>
                <a:spcPct val="0"/>
              </a:spcAft>
              <a:buChar char="»"/>
              <a:defRPr sz="2000">
                <a:solidFill>
                  <a:srgbClr val="0066FF"/>
                </a:solidFill>
                <a:latin typeface="ZapfHumnst Dm BT" charset="0"/>
              </a:defRPr>
            </a:lvl7pPr>
            <a:lvl8pPr marL="3429000" indent="-228600" eaLnBrk="0" fontAlgn="base" hangingPunct="0">
              <a:spcBef>
                <a:spcPct val="20000"/>
              </a:spcBef>
              <a:spcAft>
                <a:spcPct val="0"/>
              </a:spcAft>
              <a:buChar char="»"/>
              <a:defRPr sz="2000">
                <a:solidFill>
                  <a:srgbClr val="0066FF"/>
                </a:solidFill>
                <a:latin typeface="ZapfHumnst Dm BT" charset="0"/>
              </a:defRPr>
            </a:lvl8pPr>
            <a:lvl9pPr marL="3886200" indent="-228600" eaLnBrk="0" fontAlgn="base" hangingPunct="0">
              <a:spcBef>
                <a:spcPct val="20000"/>
              </a:spcBef>
              <a:spcAft>
                <a:spcPct val="0"/>
              </a:spcAft>
              <a:buChar char="»"/>
              <a:defRPr sz="2000">
                <a:solidFill>
                  <a:srgbClr val="0066FF"/>
                </a:solidFill>
                <a:latin typeface="ZapfHumnst Dm BT" charset="0"/>
              </a:defRPr>
            </a:lvl9pPr>
          </a:lstStyle>
          <a:p>
            <a:pPr marL="0" marR="0" lvl="0" indent="0" algn="ctr" defTabSz="914400" eaLnBrk="1" fontAlgn="auto" latinLnBrk="0" hangingPunct="1">
              <a:lnSpc>
                <a:spcPct val="90000"/>
              </a:lnSpc>
              <a:spcBef>
                <a:spcPct val="20000"/>
              </a:spcBef>
              <a:spcAft>
                <a:spcPts val="0"/>
              </a:spcAft>
              <a:buClr>
                <a:prstClr val="black"/>
              </a:buClr>
              <a:buSzPct val="75000"/>
              <a:buFontTx/>
              <a:buNone/>
              <a:tabLst/>
              <a:defRPr/>
            </a:pPr>
            <a:r>
              <a:rPr kumimoji="0" lang="en-GB" altLang="es-ES" sz="2400" b="1" i="0" u="none" strike="noStrike" kern="0" cap="none" spc="0" normalizeH="0" baseline="0" noProof="0" dirty="0">
                <a:ln>
                  <a:noFill/>
                </a:ln>
                <a:solidFill>
                  <a:srgbClr val="C00000"/>
                </a:solidFill>
                <a:effectLst/>
                <a:uLnTx/>
                <a:uFillTx/>
                <a:latin typeface="ZapfHumnst Dm BT" charset="0"/>
              </a:rPr>
              <a:t>(days)
</a:t>
            </a:r>
          </a:p>
        </p:txBody>
      </p:sp>
      <p:pic>
        <p:nvPicPr>
          <p:cNvPr id="20" name="Imagen 50">
            <a:extLst>
              <a:ext uri="{FF2B5EF4-FFF2-40B4-BE49-F238E27FC236}">
                <a16:creationId xmlns:a16="http://schemas.microsoft.com/office/drawing/2014/main" id="{59FFA340-AF95-11DC-334C-721A4BC9BED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924719" y="2010743"/>
            <a:ext cx="1290608" cy="1290608"/>
          </a:xfrm>
          <a:prstGeom prst="rect">
            <a:avLst/>
          </a:prstGeom>
        </p:spPr>
      </p:pic>
      <p:sp>
        <p:nvSpPr>
          <p:cNvPr id="21" name="Rectangle 16">
            <a:extLst>
              <a:ext uri="{FF2B5EF4-FFF2-40B4-BE49-F238E27FC236}">
                <a16:creationId xmlns:a16="http://schemas.microsoft.com/office/drawing/2014/main" id="{744B5476-DD5B-D209-92A4-A6E940AC0231}"/>
              </a:ext>
            </a:extLst>
          </p:cNvPr>
          <p:cNvSpPr>
            <a:spLocks noChangeArrowheads="1"/>
          </p:cNvSpPr>
          <p:nvPr/>
        </p:nvSpPr>
        <p:spPr bwMode="auto">
          <a:xfrm>
            <a:off x="6932020" y="3555541"/>
            <a:ext cx="1723303" cy="79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66FF"/>
                </a:solidFill>
                <a:latin typeface="ZapfHumnst Dm BT" charset="0"/>
              </a:defRPr>
            </a:lvl1pPr>
            <a:lvl2pPr marL="742950" indent="-285750">
              <a:spcBef>
                <a:spcPct val="20000"/>
              </a:spcBef>
              <a:buChar char="–"/>
              <a:defRPr sz="2800">
                <a:solidFill>
                  <a:srgbClr val="0066FF"/>
                </a:solidFill>
                <a:latin typeface="ZapfHumnst Dm BT" charset="0"/>
              </a:defRPr>
            </a:lvl2pPr>
            <a:lvl3pPr marL="1143000" indent="-228600">
              <a:spcBef>
                <a:spcPct val="20000"/>
              </a:spcBef>
              <a:buChar char="•"/>
              <a:defRPr sz="2400">
                <a:solidFill>
                  <a:srgbClr val="0066FF"/>
                </a:solidFill>
                <a:latin typeface="ZapfHumnst Dm BT" charset="0"/>
              </a:defRPr>
            </a:lvl3pPr>
            <a:lvl4pPr marL="1600200" indent="-228600">
              <a:spcBef>
                <a:spcPct val="20000"/>
              </a:spcBef>
              <a:buChar char="–"/>
              <a:defRPr sz="2000">
                <a:solidFill>
                  <a:srgbClr val="0066FF"/>
                </a:solidFill>
                <a:latin typeface="ZapfHumnst Dm BT" charset="0"/>
              </a:defRPr>
            </a:lvl4pPr>
            <a:lvl5pPr marL="2057400" indent="-228600">
              <a:spcBef>
                <a:spcPct val="20000"/>
              </a:spcBef>
              <a:buChar char="»"/>
              <a:defRPr sz="2000">
                <a:solidFill>
                  <a:srgbClr val="0066FF"/>
                </a:solidFill>
                <a:latin typeface="ZapfHumnst Dm BT" charset="0"/>
              </a:defRPr>
            </a:lvl5pPr>
            <a:lvl6pPr marL="2514600" indent="-228600" eaLnBrk="0" fontAlgn="base" hangingPunct="0">
              <a:spcBef>
                <a:spcPct val="20000"/>
              </a:spcBef>
              <a:spcAft>
                <a:spcPct val="0"/>
              </a:spcAft>
              <a:buChar char="»"/>
              <a:defRPr sz="2000">
                <a:solidFill>
                  <a:srgbClr val="0066FF"/>
                </a:solidFill>
                <a:latin typeface="ZapfHumnst Dm BT" charset="0"/>
              </a:defRPr>
            </a:lvl6pPr>
            <a:lvl7pPr marL="2971800" indent="-228600" eaLnBrk="0" fontAlgn="base" hangingPunct="0">
              <a:spcBef>
                <a:spcPct val="20000"/>
              </a:spcBef>
              <a:spcAft>
                <a:spcPct val="0"/>
              </a:spcAft>
              <a:buChar char="»"/>
              <a:defRPr sz="2000">
                <a:solidFill>
                  <a:srgbClr val="0066FF"/>
                </a:solidFill>
                <a:latin typeface="ZapfHumnst Dm BT" charset="0"/>
              </a:defRPr>
            </a:lvl7pPr>
            <a:lvl8pPr marL="3429000" indent="-228600" eaLnBrk="0" fontAlgn="base" hangingPunct="0">
              <a:spcBef>
                <a:spcPct val="20000"/>
              </a:spcBef>
              <a:spcAft>
                <a:spcPct val="0"/>
              </a:spcAft>
              <a:buChar char="»"/>
              <a:defRPr sz="2000">
                <a:solidFill>
                  <a:srgbClr val="0066FF"/>
                </a:solidFill>
                <a:latin typeface="ZapfHumnst Dm BT" charset="0"/>
              </a:defRPr>
            </a:lvl8pPr>
            <a:lvl9pPr marL="3886200" indent="-228600" eaLnBrk="0" fontAlgn="base" hangingPunct="0">
              <a:spcBef>
                <a:spcPct val="20000"/>
              </a:spcBef>
              <a:spcAft>
                <a:spcPct val="0"/>
              </a:spcAft>
              <a:buChar char="»"/>
              <a:defRPr sz="2000">
                <a:solidFill>
                  <a:srgbClr val="0066FF"/>
                </a:solidFill>
                <a:latin typeface="ZapfHumnst Dm BT" charset="0"/>
              </a:defRPr>
            </a:lvl9pPr>
          </a:lstStyle>
          <a:p>
            <a:pPr marL="0" marR="0" lvl="0" indent="0" algn="ctr" defTabSz="914400" eaLnBrk="1" fontAlgn="auto" latinLnBrk="0" hangingPunct="1">
              <a:lnSpc>
                <a:spcPct val="90000"/>
              </a:lnSpc>
              <a:spcBef>
                <a:spcPct val="20000"/>
              </a:spcBef>
              <a:spcAft>
                <a:spcPts val="0"/>
              </a:spcAft>
              <a:buClr>
                <a:prstClr val="black"/>
              </a:buClr>
              <a:buSzPct val="75000"/>
              <a:buFontTx/>
              <a:buNone/>
              <a:tabLst/>
              <a:defRPr/>
            </a:pPr>
            <a:r>
              <a:rPr kumimoji="0" lang="en-GB" altLang="es-ES" sz="2400" b="1" i="0" u="none" strike="noStrike" kern="0" cap="none" spc="0" normalizeH="0" baseline="0" noProof="0" dirty="0">
                <a:ln>
                  <a:noFill/>
                </a:ln>
                <a:solidFill>
                  <a:srgbClr val="C00000"/>
                </a:solidFill>
                <a:effectLst/>
                <a:uLnTx/>
                <a:uFillTx/>
                <a:latin typeface="ZapfHumnst Dm BT" charset="0"/>
              </a:rPr>
              <a:t>(weeks, months)
</a:t>
            </a:r>
          </a:p>
        </p:txBody>
      </p:sp>
    </p:spTree>
    <p:extLst>
      <p:ext uri="{BB962C8B-B14F-4D97-AF65-F5344CB8AC3E}">
        <p14:creationId xmlns:p14="http://schemas.microsoft.com/office/powerpoint/2010/main" val="1058665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CustomShape 1"/>
          <p:cNvSpPr/>
          <p:nvPr/>
        </p:nvSpPr>
        <p:spPr>
          <a:xfrm>
            <a:off x="1045029" y="185872"/>
            <a:ext cx="6748643" cy="75688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fontScale="85500" lnSpcReduction="20000"/>
          </a:bodyPr>
          <a:lstStyle/>
          <a:p>
            <a:pPr>
              <a:lnSpc>
                <a:spcPct val="100000"/>
              </a:lnSpc>
            </a:pPr>
            <a:r>
              <a:rPr lang="el-GR" sz="3200" b="1" strike="noStrike" spc="-1" dirty="0">
                <a:solidFill>
                  <a:srgbClr val="444D26"/>
                </a:solidFill>
                <a:latin typeface="Calibri" panose="020F0502020204030204" pitchFamily="34" charset="0"/>
                <a:ea typeface="DejaVu Sans"/>
                <a:cs typeface="Calibri" panose="020F0502020204030204" pitchFamily="34" charset="0"/>
              </a:rPr>
              <a:t>Ευφυές Θερμοκήπιο</a:t>
            </a:r>
            <a:r>
              <a:rPr lang="en-US" sz="3200" b="1" strike="noStrike" spc="-1" dirty="0">
                <a:solidFill>
                  <a:srgbClr val="444D26"/>
                </a:solidFill>
                <a:latin typeface="Calibri" panose="020F0502020204030204" pitchFamily="34" charset="0"/>
                <a:ea typeface="DejaVu Sans"/>
                <a:cs typeface="Calibri" panose="020F0502020204030204" pitchFamily="34" charset="0"/>
              </a:rPr>
              <a:t> – </a:t>
            </a:r>
            <a:r>
              <a:rPr lang="el-GR" sz="3200" b="1" strike="noStrike" spc="-1" dirty="0">
                <a:solidFill>
                  <a:srgbClr val="444D26"/>
                </a:solidFill>
                <a:latin typeface="Calibri" panose="020F0502020204030204" pitchFamily="34" charset="0"/>
                <a:ea typeface="DejaVu Sans"/>
                <a:cs typeface="Calibri" panose="020F0502020204030204" pitchFamily="34" charset="0"/>
              </a:rPr>
              <a:t>έλεγχος ανάπτυξης καλλιέργειας</a:t>
            </a:r>
            <a:endParaRPr lang="el-GR" sz="3200" b="0" strike="noStrike" spc="-1" dirty="0">
              <a:latin typeface="Calibri" panose="020F0502020204030204" pitchFamily="34" charset="0"/>
              <a:cs typeface="Calibri" panose="020F0502020204030204" pitchFamily="34" charset="0"/>
            </a:endParaRPr>
          </a:p>
        </p:txBody>
      </p:sp>
      <p:pic>
        <p:nvPicPr>
          <p:cNvPr id="5" name="Picture 13584">
            <a:extLst>
              <a:ext uri="{FF2B5EF4-FFF2-40B4-BE49-F238E27FC236}">
                <a16:creationId xmlns:a16="http://schemas.microsoft.com/office/drawing/2014/main" id="{EBE0C1C5-C9B9-F22E-AE83-F12AAA252645}"/>
              </a:ext>
            </a:extLst>
          </p:cNvPr>
          <p:cNvPicPr/>
          <p:nvPr/>
        </p:nvPicPr>
        <p:blipFill>
          <a:blip r:embed="rId3"/>
          <a:stretch>
            <a:fillRect/>
          </a:stretch>
        </p:blipFill>
        <p:spPr>
          <a:xfrm>
            <a:off x="-21987" y="1323975"/>
            <a:ext cx="904875" cy="3819525"/>
          </a:xfrm>
          <a:prstGeom prst="rect">
            <a:avLst/>
          </a:prstGeom>
        </p:spPr>
      </p:pic>
      <p:grpSp>
        <p:nvGrpSpPr>
          <p:cNvPr id="6" name="Group 10531">
            <a:extLst>
              <a:ext uri="{FF2B5EF4-FFF2-40B4-BE49-F238E27FC236}">
                <a16:creationId xmlns:a16="http://schemas.microsoft.com/office/drawing/2014/main" id="{893F1C95-29EA-37B2-9850-D254A83DB08F}"/>
              </a:ext>
            </a:extLst>
          </p:cNvPr>
          <p:cNvGrpSpPr/>
          <p:nvPr/>
        </p:nvGrpSpPr>
        <p:grpSpPr>
          <a:xfrm>
            <a:off x="155127" y="1598548"/>
            <a:ext cx="550646" cy="3095943"/>
            <a:chOff x="-50951" y="31054"/>
            <a:chExt cx="551229" cy="3096307"/>
          </a:xfrm>
        </p:grpSpPr>
        <p:sp>
          <p:nvSpPr>
            <p:cNvPr id="7" name="Rectangle 686">
              <a:extLst>
                <a:ext uri="{FF2B5EF4-FFF2-40B4-BE49-F238E27FC236}">
                  <a16:creationId xmlns:a16="http://schemas.microsoft.com/office/drawing/2014/main" id="{5677272D-EA11-8DBE-18E8-FEAA7A1A30FE}"/>
                </a:ext>
              </a:extLst>
            </p:cNvPr>
            <p:cNvSpPr/>
            <p:nvPr/>
          </p:nvSpPr>
          <p:spPr>
            <a:xfrm rot="16200001">
              <a:off x="-1323490" y="1303593"/>
              <a:ext cx="3096307" cy="551229"/>
            </a:xfrm>
            <a:prstGeom prst="rect">
              <a:avLst/>
            </a:prstGeom>
            <a:ln>
              <a:noFill/>
            </a:ln>
          </p:spPr>
          <p:txBody>
            <a:bodyPr vert="horz" lIns="0" tIns="0" rIns="0" bIns="0" rtlCol="0">
              <a:noAutofit/>
            </a:bodyPr>
            <a:lstStyle/>
            <a:p>
              <a:pPr>
                <a:lnSpc>
                  <a:spcPct val="107000"/>
                </a:lnSpc>
                <a:spcAft>
                  <a:spcPts val="800"/>
                </a:spcAft>
              </a:pPr>
              <a:r>
                <a:rPr lang="el-GR" sz="2400" b="1" dirty="0">
                  <a:solidFill>
                    <a:srgbClr val="FFFFFF"/>
                  </a:solidFill>
                  <a:effectLst/>
                  <a:latin typeface="Calibri" panose="020F0502020204030204" pitchFamily="34" charset="0"/>
                  <a:ea typeface="Calibri" panose="020F0502020204030204" pitchFamily="34" charset="0"/>
                </a:rPr>
                <a:t>Έλεγχος Περιβάλλοντος</a:t>
              </a:r>
              <a:endParaRPr lang="el-GR" sz="1000" dirty="0">
                <a:solidFill>
                  <a:srgbClr val="000000"/>
                </a:solidFill>
                <a:effectLst/>
                <a:latin typeface="Calibri" panose="020F0502020204030204" pitchFamily="34" charset="0"/>
                <a:ea typeface="Calibri" panose="020F0502020204030204" pitchFamily="34" charset="0"/>
              </a:endParaRPr>
            </a:p>
          </p:txBody>
        </p:sp>
      </p:grpSp>
      <p:pic>
        <p:nvPicPr>
          <p:cNvPr id="8" name="Picture 49">
            <a:extLst>
              <a:ext uri="{FF2B5EF4-FFF2-40B4-BE49-F238E27FC236}">
                <a16:creationId xmlns:a16="http://schemas.microsoft.com/office/drawing/2014/main" id="{0F59BBD3-20AC-5091-CA85-78C89EC1A5C6}"/>
              </a:ext>
            </a:extLst>
          </p:cNvPr>
          <p:cNvPicPr/>
          <p:nvPr/>
        </p:nvPicPr>
        <p:blipFill>
          <a:blip r:embed="rId4"/>
          <a:stretch>
            <a:fillRect/>
          </a:stretch>
        </p:blipFill>
        <p:spPr>
          <a:xfrm>
            <a:off x="7793672" y="185872"/>
            <a:ext cx="1119505" cy="897255"/>
          </a:xfrm>
          <a:prstGeom prst="rect">
            <a:avLst/>
          </a:prstGeom>
        </p:spPr>
      </p:pic>
      <p:pic>
        <p:nvPicPr>
          <p:cNvPr id="2" name="Picture 2" descr="esultado de imagen de planta de tomate">
            <a:extLst>
              <a:ext uri="{FF2B5EF4-FFF2-40B4-BE49-F238E27FC236}">
                <a16:creationId xmlns:a16="http://schemas.microsoft.com/office/drawing/2014/main" id="{20861754-B04E-7717-C548-AE15674F4C30}"/>
              </a:ext>
            </a:extLst>
          </p:cNvPr>
          <p:cNvPicPr>
            <a:picLocks noChangeAspect="1" noChangeArrowheads="1"/>
          </p:cNvPicPr>
          <p:nvPr/>
        </p:nvPicPr>
        <p:blipFill rotWithShape="1">
          <a:blip r:embed="rId5" cstate="print">
            <a:clrChange>
              <a:clrFrom>
                <a:srgbClr val="F9F9F9"/>
              </a:clrFrom>
              <a:clrTo>
                <a:srgbClr val="F9F9F9">
                  <a:alpha val="0"/>
                </a:srgbClr>
              </a:clrTo>
            </a:clrChange>
            <a:extLst>
              <a:ext uri="{28A0092B-C50C-407E-A947-70E740481C1C}">
                <a14:useLocalDpi xmlns:a14="http://schemas.microsoft.com/office/drawing/2010/main" val="0"/>
              </a:ext>
            </a:extLst>
          </a:blip>
          <a:srcRect t="7781"/>
          <a:stretch/>
        </p:blipFill>
        <p:spPr bwMode="auto">
          <a:xfrm>
            <a:off x="1189539" y="1644819"/>
            <a:ext cx="2629537" cy="28110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C134D7-FF08-234F-4534-B1D22547F479}"/>
              </a:ext>
            </a:extLst>
          </p:cNvPr>
          <p:cNvSpPr txBox="1"/>
          <p:nvPr/>
        </p:nvSpPr>
        <p:spPr>
          <a:xfrm>
            <a:off x="4778650" y="1498625"/>
            <a:ext cx="2409372" cy="1077218"/>
          </a:xfrm>
          <a:prstGeom prst="rect">
            <a:avLst/>
          </a:prstGeom>
          <a:noFill/>
        </p:spPr>
        <p:txBody>
          <a:bodyPr wrap="square">
            <a:spAutoFit/>
          </a:bodyPr>
          <a:lstStyle/>
          <a:p>
            <a:pPr>
              <a:spcAft>
                <a:spcPts val="600"/>
              </a:spcAft>
            </a:pPr>
            <a:r>
              <a:rPr lang="el-GR" dirty="0">
                <a:latin typeface="Galibri"/>
              </a:rPr>
              <a:t>Κλίμα θερμοκηπίου</a:t>
            </a:r>
          </a:p>
          <a:p>
            <a:pPr>
              <a:spcAft>
                <a:spcPts val="600"/>
              </a:spcAft>
            </a:pPr>
            <a:r>
              <a:rPr lang="el-GR" dirty="0">
                <a:latin typeface="Galibri"/>
              </a:rPr>
              <a:t>Άρδευση</a:t>
            </a:r>
          </a:p>
          <a:p>
            <a:pPr>
              <a:spcAft>
                <a:spcPts val="600"/>
              </a:spcAft>
            </a:pPr>
            <a:r>
              <a:rPr lang="el-GR" dirty="0">
                <a:latin typeface="Galibri"/>
              </a:rPr>
              <a:t>Λίπανση</a:t>
            </a:r>
          </a:p>
        </p:txBody>
      </p:sp>
      <p:sp>
        <p:nvSpPr>
          <p:cNvPr id="11" name="9 Flecha curvada hacia la derecha">
            <a:extLst>
              <a:ext uri="{FF2B5EF4-FFF2-40B4-BE49-F238E27FC236}">
                <a16:creationId xmlns:a16="http://schemas.microsoft.com/office/drawing/2014/main" id="{3199A0AE-21FF-558C-2A30-18A8A51DCD75}"/>
              </a:ext>
            </a:extLst>
          </p:cNvPr>
          <p:cNvSpPr/>
          <p:nvPr/>
        </p:nvSpPr>
        <p:spPr bwMode="auto">
          <a:xfrm rot="19573665">
            <a:off x="5070363" y="2650532"/>
            <a:ext cx="804925" cy="1293876"/>
          </a:xfrm>
          <a:prstGeom prst="curvedRightArrow">
            <a:avLst>
              <a:gd name="adj1" fmla="val 20847"/>
              <a:gd name="adj2" fmla="val 50000"/>
              <a:gd name="adj3" fmla="val 25000"/>
            </a:avLst>
          </a:prstGeom>
          <a:solidFill>
            <a:srgbClr val="C0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GB" sz="2400">
              <a:solidFill>
                <a:prstClr val="black"/>
              </a:solidFill>
              <a:latin typeface="Calibri Light" panose="020F0302020204030204"/>
            </a:endParaRPr>
          </a:p>
        </p:txBody>
      </p:sp>
      <p:sp>
        <p:nvSpPr>
          <p:cNvPr id="14" name="Rectangle 7">
            <a:extLst>
              <a:ext uri="{FF2B5EF4-FFF2-40B4-BE49-F238E27FC236}">
                <a16:creationId xmlns:a16="http://schemas.microsoft.com/office/drawing/2014/main" id="{BC12BC37-BA93-5074-0BCF-39FD5E48F411}"/>
              </a:ext>
            </a:extLst>
          </p:cNvPr>
          <p:cNvSpPr>
            <a:spLocks noChangeArrowheads="1"/>
          </p:cNvSpPr>
          <p:nvPr/>
        </p:nvSpPr>
        <p:spPr bwMode="auto">
          <a:xfrm>
            <a:off x="4265205" y="3763011"/>
            <a:ext cx="4286684" cy="1194617"/>
          </a:xfrm>
          <a:prstGeom prst="rect">
            <a:avLst/>
          </a:prstGeom>
          <a:noFill/>
          <a:ln w="9525">
            <a:noFill/>
            <a:miter lim="800000"/>
            <a:headEnd/>
            <a:tailEnd/>
          </a:ln>
          <a:effectLst/>
        </p:spPr>
        <p:txBody>
          <a:bodyPr/>
          <a:lstStyle/>
          <a:p>
            <a:pPr marL="14288" indent="-14288" algn="ctr">
              <a:spcBef>
                <a:spcPct val="20000"/>
              </a:spcBef>
              <a:buClr>
                <a:srgbClr val="000099"/>
              </a:buClr>
              <a:buSzPct val="75000"/>
            </a:pPr>
            <a:r>
              <a:rPr lang="el-GR" sz="2600" b="1" dirty="0">
                <a:solidFill>
                  <a:srgbClr val="C00000"/>
                </a:solidFill>
                <a:latin typeface="Calibri Light" panose="020F0302020204030204"/>
              </a:rPr>
              <a:t>Είναι απαραίτητη η λήψη μετρήσεων για αυτές τις μεταβλητές</a:t>
            </a:r>
            <a:r>
              <a:rPr lang="en-GB" sz="2600" b="1" dirty="0">
                <a:solidFill>
                  <a:srgbClr val="C00000"/>
                </a:solidFill>
                <a:latin typeface="Calibri Light" panose="020F0302020204030204"/>
              </a:rPr>
              <a:t> 
	</a:t>
            </a:r>
          </a:p>
        </p:txBody>
      </p:sp>
    </p:spTree>
    <p:extLst>
      <p:ext uri="{BB962C8B-B14F-4D97-AF65-F5344CB8AC3E}">
        <p14:creationId xmlns:p14="http://schemas.microsoft.com/office/powerpoint/2010/main" val="2007117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609480" y="118080"/>
            <a:ext cx="8151120" cy="100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00000"/>
              </a:lnSpc>
            </a:pPr>
            <a:r>
              <a:rPr lang="el-GR" sz="3200" b="1" spc="-1" dirty="0">
                <a:solidFill>
                  <a:srgbClr val="444D26"/>
                </a:solidFill>
                <a:latin typeface="Galibri"/>
                <a:ea typeface="DejaVu Sans"/>
              </a:rPr>
              <a:t>Κατανόηση της Κλιματικής Κρίσης</a:t>
            </a:r>
            <a:endParaRPr lang="el-GR" sz="3200" b="0" strike="noStrike" spc="-1" dirty="0">
              <a:latin typeface="Arial"/>
            </a:endParaRPr>
          </a:p>
        </p:txBody>
      </p:sp>
      <p:sp>
        <p:nvSpPr>
          <p:cNvPr id="303" name="CustomShape 2"/>
          <p:cNvSpPr/>
          <p:nvPr/>
        </p:nvSpPr>
        <p:spPr>
          <a:xfrm>
            <a:off x="109640" y="1736617"/>
            <a:ext cx="4140892" cy="28487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8000" lnSpcReduction="10000"/>
          </a:bodyPr>
          <a:lstStyle/>
          <a:p>
            <a:pPr marL="357120" indent="-354960" algn="just">
              <a:lnSpc>
                <a:spcPct val="110000"/>
              </a:lnSpc>
              <a:spcBef>
                <a:spcPts val="700"/>
              </a:spcBef>
              <a:spcAft>
                <a:spcPts val="601"/>
              </a:spcAft>
              <a:buSzPct val="100051"/>
              <a:buBlip>
                <a:blip r:embed="rId3"/>
              </a:buBlip>
            </a:pPr>
            <a:r>
              <a:rPr lang="el-GR" sz="1600" b="0" strike="noStrike" spc="-1" dirty="0">
                <a:solidFill>
                  <a:srgbClr val="404040"/>
                </a:solidFill>
                <a:latin typeface="Calibri" panose="020F0502020204030204" pitchFamily="34" charset="0"/>
                <a:ea typeface="DejaVu Sans"/>
                <a:cs typeface="Calibri" panose="020F0502020204030204" pitchFamily="34" charset="0"/>
              </a:rPr>
              <a:t>Η κλιματική κρίση προκαλείται από την αύξηση των εκπομπών αερίων θερμοκηπίου.</a:t>
            </a:r>
          </a:p>
          <a:p>
            <a:pPr marL="357120" indent="-354960" algn="just">
              <a:lnSpc>
                <a:spcPct val="110000"/>
              </a:lnSpc>
              <a:spcBef>
                <a:spcPts val="700"/>
              </a:spcBef>
              <a:spcAft>
                <a:spcPts val="601"/>
              </a:spcAft>
              <a:buSzPct val="100051"/>
              <a:buBlip>
                <a:blip r:embed="rId3"/>
              </a:buBlip>
            </a:pPr>
            <a:r>
              <a:rPr lang="el-GR" sz="1600" b="0" strike="noStrike" spc="-1" dirty="0">
                <a:solidFill>
                  <a:srgbClr val="404040"/>
                </a:solidFill>
                <a:latin typeface="Calibri" panose="020F0502020204030204" pitchFamily="34" charset="0"/>
                <a:ea typeface="DejaVu Sans"/>
                <a:cs typeface="Calibri" panose="020F0502020204030204" pitchFamily="34" charset="0"/>
              </a:rPr>
              <a:t>Συνεπάγεται ακραία καιρικά φαινόμενα, όπως ξηρασίες (ερημοποίηση/</a:t>
            </a:r>
            <a:r>
              <a:rPr lang="en-US" sz="1600" b="0" strike="noStrike" spc="-1" dirty="0">
                <a:solidFill>
                  <a:srgbClr val="404040"/>
                </a:solidFill>
                <a:latin typeface="Calibri" panose="020F0502020204030204" pitchFamily="34" charset="0"/>
                <a:ea typeface="DejaVu Sans"/>
                <a:cs typeface="Calibri" panose="020F0502020204030204" pitchFamily="34" charset="0"/>
              </a:rPr>
              <a:t>desertification</a:t>
            </a:r>
            <a:r>
              <a:rPr lang="el-GR" sz="1600" b="0" strike="noStrike" spc="-1" dirty="0">
                <a:solidFill>
                  <a:srgbClr val="404040"/>
                </a:solidFill>
                <a:latin typeface="Calibri" panose="020F0502020204030204" pitchFamily="34" charset="0"/>
                <a:ea typeface="DejaVu Sans"/>
                <a:cs typeface="Calibri" panose="020F0502020204030204" pitchFamily="34" charset="0"/>
              </a:rPr>
              <a:t>), πλημμύρες, καταιγίδες.</a:t>
            </a:r>
          </a:p>
          <a:p>
            <a:pPr marL="357120" indent="-354960" algn="just">
              <a:lnSpc>
                <a:spcPct val="110000"/>
              </a:lnSpc>
              <a:spcBef>
                <a:spcPts val="700"/>
              </a:spcBef>
              <a:spcAft>
                <a:spcPts val="601"/>
              </a:spcAft>
              <a:buSzPct val="100051"/>
              <a:buBlip>
                <a:blip r:embed="rId3"/>
              </a:buBlip>
            </a:pPr>
            <a:r>
              <a:rPr lang="el-GR" sz="1600" b="0" strike="noStrike" spc="-1" dirty="0">
                <a:solidFill>
                  <a:srgbClr val="404040"/>
                </a:solidFill>
                <a:latin typeface="Calibri" panose="020F0502020204030204" pitchFamily="34" charset="0"/>
                <a:ea typeface="DejaVu Sans"/>
                <a:cs typeface="Calibri" panose="020F0502020204030204" pitchFamily="34" charset="0"/>
              </a:rPr>
              <a:t>Αυτές οι συνθήκες επηρεάζουν αρνητικά την αγροτική παραγωγή και την επισιτιστική ασφάλεια.</a:t>
            </a:r>
          </a:p>
          <a:p>
            <a:pPr marL="357120" indent="-354960" algn="just">
              <a:lnSpc>
                <a:spcPct val="110000"/>
              </a:lnSpc>
              <a:spcBef>
                <a:spcPts val="700"/>
              </a:spcBef>
              <a:spcAft>
                <a:spcPts val="601"/>
              </a:spcAft>
              <a:buSzPct val="100051"/>
              <a:buBlip>
                <a:blip r:embed="rId3"/>
              </a:buBlip>
            </a:pPr>
            <a:r>
              <a:rPr lang="el-GR" sz="1600" b="0" strike="noStrike" spc="-1" dirty="0">
                <a:solidFill>
                  <a:srgbClr val="404040"/>
                </a:solidFill>
                <a:latin typeface="Calibri" panose="020F0502020204030204" pitchFamily="34" charset="0"/>
                <a:ea typeface="DejaVu Sans"/>
                <a:cs typeface="Calibri" panose="020F0502020204030204" pitchFamily="34" charset="0"/>
              </a:rPr>
              <a:t>Είναι επιτακτική η ανάγκη για προσαρμοστικές στρατηγικές στον αγροτικό τομέα.</a:t>
            </a:r>
          </a:p>
        </p:txBody>
      </p:sp>
      <p:pic>
        <p:nvPicPr>
          <p:cNvPr id="3" name="Picture 2" descr="A graph of the temperature of the year&#10;&#10;Description automatically generated">
            <a:extLst>
              <a:ext uri="{FF2B5EF4-FFF2-40B4-BE49-F238E27FC236}">
                <a16:creationId xmlns:a16="http://schemas.microsoft.com/office/drawing/2014/main" id="{1394D569-E3D3-86B5-5AEB-04DDEABB5F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9388" y="1442932"/>
            <a:ext cx="2552681" cy="2462705"/>
          </a:xfrm>
          <a:prstGeom prst="rect">
            <a:avLst/>
          </a:prstGeom>
        </p:spPr>
      </p:pic>
      <p:pic>
        <p:nvPicPr>
          <p:cNvPr id="4" name="Picture 3">
            <a:extLst>
              <a:ext uri="{FF2B5EF4-FFF2-40B4-BE49-F238E27FC236}">
                <a16:creationId xmlns:a16="http://schemas.microsoft.com/office/drawing/2014/main" id="{1D3A118F-AF26-D7D2-1ED5-0B48104434D4}"/>
              </a:ext>
            </a:extLst>
          </p:cNvPr>
          <p:cNvPicPr>
            <a:picLocks noChangeAspect="1"/>
          </p:cNvPicPr>
          <p:nvPr/>
        </p:nvPicPr>
        <p:blipFill>
          <a:blip r:embed="rId5"/>
          <a:stretch>
            <a:fillRect/>
          </a:stretch>
        </p:blipFill>
        <p:spPr>
          <a:xfrm>
            <a:off x="4250532" y="3256996"/>
            <a:ext cx="3181593" cy="1909689"/>
          </a:xfrm>
          <a:prstGeom prst="rect">
            <a:avLst/>
          </a:prstGeom>
        </p:spPr>
      </p:pic>
      <p:sp>
        <p:nvSpPr>
          <p:cNvPr id="5" name="TextBox 4">
            <a:extLst>
              <a:ext uri="{FF2B5EF4-FFF2-40B4-BE49-F238E27FC236}">
                <a16:creationId xmlns:a16="http://schemas.microsoft.com/office/drawing/2014/main" id="{AC13126C-01ED-6003-6CC4-A57F9FEBAF03}"/>
              </a:ext>
            </a:extLst>
          </p:cNvPr>
          <p:cNvSpPr txBox="1"/>
          <p:nvPr/>
        </p:nvSpPr>
        <p:spPr>
          <a:xfrm rot="10800000" flipH="1" flipV="1">
            <a:off x="7432126" y="4119111"/>
            <a:ext cx="1524498" cy="646331"/>
          </a:xfrm>
          <a:prstGeom prst="rect">
            <a:avLst/>
          </a:prstGeom>
          <a:noFill/>
        </p:spPr>
        <p:txBody>
          <a:bodyPr wrap="square">
            <a:spAutoFit/>
          </a:bodyPr>
          <a:lstStyle/>
          <a:p>
            <a:r>
              <a:rPr lang="el-GR" sz="1200" dirty="0">
                <a:latin typeface="Galibri"/>
              </a:rPr>
              <a:t>Ολική Ηλιακή Ακτινοβολία στην επιφάνεια</a:t>
            </a:r>
          </a:p>
        </p:txBody>
      </p:sp>
    </p:spTree>
    <p:extLst>
      <p:ext uri="{BB962C8B-B14F-4D97-AF65-F5344CB8AC3E}">
        <p14:creationId xmlns:p14="http://schemas.microsoft.com/office/powerpoint/2010/main" val="3834089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CustomShape 1"/>
          <p:cNvSpPr/>
          <p:nvPr/>
        </p:nvSpPr>
        <p:spPr>
          <a:xfrm>
            <a:off x="94222" y="129781"/>
            <a:ext cx="8151120" cy="75688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fontScale="85500"/>
          </a:bodyPr>
          <a:lstStyle/>
          <a:p>
            <a:pPr>
              <a:lnSpc>
                <a:spcPct val="100000"/>
              </a:lnSpc>
            </a:pPr>
            <a:r>
              <a:rPr lang="el-GR" sz="3200" b="1" strike="noStrike" spc="-1" dirty="0">
                <a:solidFill>
                  <a:srgbClr val="444D26"/>
                </a:solidFill>
                <a:latin typeface="Calibri" panose="020F0502020204030204" pitchFamily="34" charset="0"/>
                <a:ea typeface="DejaVu Sans"/>
                <a:cs typeface="Calibri" panose="020F0502020204030204" pitchFamily="34" charset="0"/>
              </a:rPr>
              <a:t>Ευφυές Θερμοκήπιο</a:t>
            </a:r>
            <a:r>
              <a:rPr lang="en-US" sz="3200" b="1" strike="noStrike" spc="-1" dirty="0">
                <a:solidFill>
                  <a:srgbClr val="444D26"/>
                </a:solidFill>
                <a:latin typeface="Calibri" panose="020F0502020204030204" pitchFamily="34" charset="0"/>
                <a:ea typeface="DejaVu Sans"/>
                <a:cs typeface="Calibri" panose="020F0502020204030204" pitchFamily="34" charset="0"/>
              </a:rPr>
              <a:t> – </a:t>
            </a:r>
            <a:r>
              <a:rPr lang="el-GR" sz="3200" b="1" strike="noStrike" spc="-1" dirty="0">
                <a:solidFill>
                  <a:srgbClr val="444D26"/>
                </a:solidFill>
                <a:latin typeface="Calibri" panose="020F0502020204030204" pitchFamily="34" charset="0"/>
                <a:ea typeface="DejaVu Sans"/>
                <a:cs typeface="Calibri" panose="020F0502020204030204" pitchFamily="34" charset="0"/>
              </a:rPr>
              <a:t>έλεγχος πολλαπλών επιπέδων </a:t>
            </a:r>
            <a:endParaRPr lang="el-GR" sz="3200" b="0" strike="noStrike" spc="-1" dirty="0">
              <a:latin typeface="Calibri" panose="020F0502020204030204" pitchFamily="34" charset="0"/>
              <a:cs typeface="Calibri" panose="020F0502020204030204" pitchFamily="34" charset="0"/>
            </a:endParaRPr>
          </a:p>
        </p:txBody>
      </p:sp>
      <p:pic>
        <p:nvPicPr>
          <p:cNvPr id="5" name="Picture 13584">
            <a:extLst>
              <a:ext uri="{FF2B5EF4-FFF2-40B4-BE49-F238E27FC236}">
                <a16:creationId xmlns:a16="http://schemas.microsoft.com/office/drawing/2014/main" id="{EBE0C1C5-C9B9-F22E-AE83-F12AAA252645}"/>
              </a:ext>
            </a:extLst>
          </p:cNvPr>
          <p:cNvPicPr/>
          <p:nvPr/>
        </p:nvPicPr>
        <p:blipFill>
          <a:blip r:embed="rId3"/>
          <a:stretch>
            <a:fillRect/>
          </a:stretch>
        </p:blipFill>
        <p:spPr>
          <a:xfrm>
            <a:off x="-21987" y="1323975"/>
            <a:ext cx="904875" cy="3819525"/>
          </a:xfrm>
          <a:prstGeom prst="rect">
            <a:avLst/>
          </a:prstGeom>
        </p:spPr>
      </p:pic>
      <p:grpSp>
        <p:nvGrpSpPr>
          <p:cNvPr id="6" name="Group 10531">
            <a:extLst>
              <a:ext uri="{FF2B5EF4-FFF2-40B4-BE49-F238E27FC236}">
                <a16:creationId xmlns:a16="http://schemas.microsoft.com/office/drawing/2014/main" id="{893F1C95-29EA-37B2-9850-D254A83DB08F}"/>
              </a:ext>
            </a:extLst>
          </p:cNvPr>
          <p:cNvGrpSpPr/>
          <p:nvPr/>
        </p:nvGrpSpPr>
        <p:grpSpPr>
          <a:xfrm>
            <a:off x="155127" y="1598548"/>
            <a:ext cx="550646" cy="3095943"/>
            <a:chOff x="-50951" y="31054"/>
            <a:chExt cx="551229" cy="3096307"/>
          </a:xfrm>
        </p:grpSpPr>
        <p:sp>
          <p:nvSpPr>
            <p:cNvPr id="7" name="Rectangle 686">
              <a:extLst>
                <a:ext uri="{FF2B5EF4-FFF2-40B4-BE49-F238E27FC236}">
                  <a16:creationId xmlns:a16="http://schemas.microsoft.com/office/drawing/2014/main" id="{5677272D-EA11-8DBE-18E8-FEAA7A1A30FE}"/>
                </a:ext>
              </a:extLst>
            </p:cNvPr>
            <p:cNvSpPr/>
            <p:nvPr/>
          </p:nvSpPr>
          <p:spPr>
            <a:xfrm rot="16200001">
              <a:off x="-1323490" y="1303593"/>
              <a:ext cx="3096307" cy="551229"/>
            </a:xfrm>
            <a:prstGeom prst="rect">
              <a:avLst/>
            </a:prstGeom>
            <a:ln>
              <a:noFill/>
            </a:ln>
          </p:spPr>
          <p:txBody>
            <a:bodyPr vert="horz" lIns="0" tIns="0" rIns="0" bIns="0" rtlCol="0">
              <a:noAutofit/>
            </a:bodyPr>
            <a:lstStyle/>
            <a:p>
              <a:pPr>
                <a:lnSpc>
                  <a:spcPct val="107000"/>
                </a:lnSpc>
                <a:spcAft>
                  <a:spcPts val="800"/>
                </a:spcAft>
              </a:pPr>
              <a:r>
                <a:rPr lang="el-GR" sz="2400" b="1" dirty="0">
                  <a:solidFill>
                    <a:srgbClr val="FFFFFF"/>
                  </a:solidFill>
                  <a:effectLst/>
                  <a:latin typeface="Calibri" panose="020F0502020204030204" pitchFamily="34" charset="0"/>
                  <a:ea typeface="Calibri" panose="020F0502020204030204" pitchFamily="34" charset="0"/>
                </a:rPr>
                <a:t>Έλεγχος Περιβάλλοντος</a:t>
              </a:r>
              <a:endParaRPr lang="el-GR" sz="1000" dirty="0">
                <a:solidFill>
                  <a:srgbClr val="000000"/>
                </a:solidFill>
                <a:effectLst/>
                <a:latin typeface="Calibri" panose="020F0502020204030204" pitchFamily="34" charset="0"/>
                <a:ea typeface="Calibri" panose="020F0502020204030204" pitchFamily="34" charset="0"/>
              </a:endParaRPr>
            </a:p>
          </p:txBody>
        </p:sp>
      </p:grpSp>
      <p:pic>
        <p:nvPicPr>
          <p:cNvPr id="8" name="Picture 49">
            <a:extLst>
              <a:ext uri="{FF2B5EF4-FFF2-40B4-BE49-F238E27FC236}">
                <a16:creationId xmlns:a16="http://schemas.microsoft.com/office/drawing/2014/main" id="{0F59BBD3-20AC-5091-CA85-78C89EC1A5C6}"/>
              </a:ext>
            </a:extLst>
          </p:cNvPr>
          <p:cNvPicPr/>
          <p:nvPr/>
        </p:nvPicPr>
        <p:blipFill>
          <a:blip r:embed="rId4"/>
          <a:stretch>
            <a:fillRect/>
          </a:stretch>
        </p:blipFill>
        <p:spPr>
          <a:xfrm>
            <a:off x="7793672" y="185872"/>
            <a:ext cx="1119505" cy="897255"/>
          </a:xfrm>
          <a:prstGeom prst="rect">
            <a:avLst/>
          </a:prstGeom>
        </p:spPr>
      </p:pic>
      <p:pic>
        <p:nvPicPr>
          <p:cNvPr id="12" name="Imagen 15">
            <a:extLst>
              <a:ext uri="{FF2B5EF4-FFF2-40B4-BE49-F238E27FC236}">
                <a16:creationId xmlns:a16="http://schemas.microsoft.com/office/drawing/2014/main" id="{4FC71F34-D137-96C7-BA95-3EC175BC36DA}"/>
              </a:ext>
            </a:extLst>
          </p:cNvPr>
          <p:cNvPicPr>
            <a:picLocks noChangeAspect="1"/>
          </p:cNvPicPr>
          <p:nvPr/>
        </p:nvPicPr>
        <p:blipFill>
          <a:blip r:embed="rId5"/>
          <a:stretch>
            <a:fillRect/>
          </a:stretch>
        </p:blipFill>
        <p:spPr>
          <a:xfrm>
            <a:off x="2039256" y="1598547"/>
            <a:ext cx="6289862" cy="3285509"/>
          </a:xfrm>
          <a:prstGeom prst="rect">
            <a:avLst/>
          </a:prstGeom>
        </p:spPr>
      </p:pic>
      <p:pic>
        <p:nvPicPr>
          <p:cNvPr id="13" name="Picture 2" descr="esultado de imagen de greenhouse drawing">
            <a:extLst>
              <a:ext uri="{FF2B5EF4-FFF2-40B4-BE49-F238E27FC236}">
                <a16:creationId xmlns:a16="http://schemas.microsoft.com/office/drawing/2014/main" id="{2E1529B7-8660-38C6-3661-14BF8EDD2057}"/>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5096" y="1402088"/>
            <a:ext cx="1976144" cy="813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520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CustomShape 1"/>
          <p:cNvSpPr/>
          <p:nvPr/>
        </p:nvSpPr>
        <p:spPr>
          <a:xfrm>
            <a:off x="457560" y="319500"/>
            <a:ext cx="8227800" cy="47340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pPr>
            <a:r>
              <a:rPr lang="el-GR" sz="3200" b="1" strike="noStrike" spc="-1" dirty="0">
                <a:solidFill>
                  <a:srgbClr val="444D26"/>
                </a:solidFill>
                <a:latin typeface="Galibri"/>
                <a:ea typeface="DejaVu Sans"/>
              </a:rPr>
              <a:t>Ρομποτικά συστήματα στη </a:t>
            </a:r>
            <a:r>
              <a:rPr lang="el-GR" sz="3200" b="1" spc="-1" dirty="0">
                <a:solidFill>
                  <a:srgbClr val="444D26"/>
                </a:solidFill>
                <a:latin typeface="Galibri"/>
                <a:ea typeface="DejaVu Sans"/>
              </a:rPr>
              <a:t>Γ</a:t>
            </a:r>
            <a:r>
              <a:rPr lang="el-GR" sz="3200" b="1" strike="noStrike" spc="-1" dirty="0">
                <a:solidFill>
                  <a:srgbClr val="444D26"/>
                </a:solidFill>
                <a:latin typeface="Galibri"/>
                <a:ea typeface="DejaVu Sans"/>
              </a:rPr>
              <a:t>εωργία</a:t>
            </a:r>
            <a:endParaRPr lang="el-GR" sz="3200" b="0" strike="noStrike" spc="-1" dirty="0">
              <a:latin typeface="Arial"/>
            </a:endParaRPr>
          </a:p>
        </p:txBody>
      </p:sp>
      <p:sp>
        <p:nvSpPr>
          <p:cNvPr id="305" name="CustomShape 2"/>
          <p:cNvSpPr/>
          <p:nvPr/>
        </p:nvSpPr>
        <p:spPr>
          <a:xfrm>
            <a:off x="360000" y="1512000"/>
            <a:ext cx="8422920" cy="349956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gn="just">
              <a:lnSpc>
                <a:spcPct val="110000"/>
              </a:lnSpc>
              <a:spcBef>
                <a:spcPts val="700"/>
              </a:spcBef>
              <a:spcAft>
                <a:spcPts val="601"/>
              </a:spcAft>
            </a:pPr>
            <a:r>
              <a:rPr lang="el-GR" sz="1600" b="0" strike="noStrike" spc="-1" dirty="0">
                <a:solidFill>
                  <a:srgbClr val="404040"/>
                </a:solidFill>
                <a:latin typeface="Calibri" panose="020F0502020204030204" pitchFamily="34" charset="0"/>
                <a:ea typeface="DejaVu Sans"/>
                <a:cs typeface="Calibri" panose="020F0502020204030204" pitchFamily="34" charset="0"/>
              </a:rPr>
              <a:t>Με τον όρο </a:t>
            </a:r>
            <a:r>
              <a:rPr lang="en-US" sz="1600" b="0" strike="noStrike" spc="-1" dirty="0">
                <a:solidFill>
                  <a:srgbClr val="404040"/>
                </a:solidFill>
                <a:latin typeface="Calibri" panose="020F0502020204030204" pitchFamily="34" charset="0"/>
                <a:ea typeface="DejaVu Sans"/>
                <a:cs typeface="Calibri" panose="020F0502020204030204" pitchFamily="34" charset="0"/>
              </a:rPr>
              <a:t>R</a:t>
            </a:r>
            <a:r>
              <a:rPr lang="el-GR" sz="1600" b="0" strike="noStrike" spc="-1" dirty="0" err="1">
                <a:solidFill>
                  <a:srgbClr val="404040"/>
                </a:solidFill>
                <a:latin typeface="Calibri" panose="020F0502020204030204" pitchFamily="34" charset="0"/>
                <a:ea typeface="DejaVu Sans"/>
                <a:cs typeface="Calibri" panose="020F0502020204030204" pitchFamily="34" charset="0"/>
              </a:rPr>
              <a:t>obotic</a:t>
            </a:r>
            <a:r>
              <a:rPr lang="el-GR" sz="1600" b="0" strike="noStrike" spc="-1" dirty="0">
                <a:solidFill>
                  <a:srgbClr val="404040"/>
                </a:solidFill>
                <a:latin typeface="Calibri" panose="020F0502020204030204" pitchFamily="34" charset="0"/>
                <a:ea typeface="DejaVu Sans"/>
                <a:cs typeface="Calibri" panose="020F0502020204030204" pitchFamily="34" charset="0"/>
              </a:rPr>
              <a:t> </a:t>
            </a:r>
            <a:r>
              <a:rPr lang="el-GR" sz="1600" b="0" strike="noStrike" spc="-1" dirty="0" err="1">
                <a:solidFill>
                  <a:srgbClr val="404040"/>
                </a:solidFill>
                <a:latin typeface="Calibri" panose="020F0502020204030204" pitchFamily="34" charset="0"/>
                <a:ea typeface="DejaVu Sans"/>
                <a:cs typeface="Calibri" panose="020F0502020204030204" pitchFamily="34" charset="0"/>
              </a:rPr>
              <a:t>Agricultur</a:t>
            </a:r>
            <a:r>
              <a:rPr lang="en-US" sz="1600" b="0" strike="noStrike" spc="-1" dirty="0">
                <a:solidFill>
                  <a:srgbClr val="404040"/>
                </a:solidFill>
                <a:latin typeface="Calibri" panose="020F0502020204030204" pitchFamily="34" charset="0"/>
                <a:ea typeface="DejaVu Sans"/>
                <a:cs typeface="Calibri" panose="020F0502020204030204" pitchFamily="34" charset="0"/>
              </a:rPr>
              <a:t>e</a:t>
            </a:r>
            <a:r>
              <a:rPr lang="el-GR" sz="1600" b="0" strike="noStrike" spc="-1" dirty="0">
                <a:solidFill>
                  <a:srgbClr val="404040"/>
                </a:solidFill>
                <a:latin typeface="Calibri" panose="020F0502020204030204" pitchFamily="34" charset="0"/>
                <a:ea typeface="DejaVu Sans"/>
                <a:cs typeface="Calibri" panose="020F0502020204030204" pitchFamily="34" charset="0"/>
              </a:rPr>
              <a:t> εννοούμε την εισαγωγή μηχανικών αυτόματων συσκευών, οι οποίες υποκαθιστούν την ανθρώπινη εργασία στον χώρο της αγροτικής καλλιέργειας. </a:t>
            </a:r>
            <a:endParaRPr lang="el-GR" sz="1600" b="0" strike="noStrike" spc="-1" dirty="0">
              <a:latin typeface="Calibri" panose="020F0502020204030204" pitchFamily="34" charset="0"/>
              <a:cs typeface="Calibri" panose="020F0502020204030204" pitchFamily="34" charset="0"/>
            </a:endParaRPr>
          </a:p>
          <a:p>
            <a:pPr algn="just">
              <a:lnSpc>
                <a:spcPct val="110000"/>
              </a:lnSpc>
              <a:spcBef>
                <a:spcPts val="700"/>
              </a:spcBef>
              <a:spcAft>
                <a:spcPts val="601"/>
              </a:spcAft>
            </a:pPr>
            <a:r>
              <a:rPr lang="el-GR" sz="1600" b="0" strike="noStrike" spc="-1" dirty="0">
                <a:solidFill>
                  <a:srgbClr val="404040"/>
                </a:solidFill>
                <a:latin typeface="Calibri" panose="020F0502020204030204" pitchFamily="34" charset="0"/>
                <a:ea typeface="DejaVu Sans"/>
                <a:cs typeface="Calibri" panose="020F0502020204030204" pitchFamily="34" charset="0"/>
              </a:rPr>
              <a:t>Η έρευνα γύρω από την ρομποτική γεωργία έχει εστιάσει στην κατασκευή «έξυπνων» μηχανών, οι οποίες έχουν την δυνατότητα να προσαρμόζουν τις λειτουργίες τους στις ανάγκες και ιδιαιτερότητες του ευρύτερου αγροτικού περιβάλλοντος.</a:t>
            </a:r>
            <a:endParaRPr lang="el-GR" sz="1600" b="0" strike="noStrike" spc="-1" dirty="0">
              <a:latin typeface="Calibri" panose="020F0502020204030204" pitchFamily="34" charset="0"/>
              <a:cs typeface="Calibri" panose="020F0502020204030204" pitchFamily="34" charset="0"/>
            </a:endParaRPr>
          </a:p>
          <a:p>
            <a:pPr algn="just">
              <a:lnSpc>
                <a:spcPct val="110000"/>
              </a:lnSpc>
              <a:spcBef>
                <a:spcPts val="700"/>
              </a:spcBef>
              <a:spcAft>
                <a:spcPts val="601"/>
              </a:spcAft>
            </a:pPr>
            <a:r>
              <a:rPr lang="el-GR" sz="1600" b="0" strike="noStrike" spc="-1" dirty="0">
                <a:solidFill>
                  <a:srgbClr val="404040"/>
                </a:solidFill>
                <a:latin typeface="Calibri" panose="020F0502020204030204" pitchFamily="34" charset="0"/>
                <a:ea typeface="DejaVu Sans"/>
                <a:cs typeface="Calibri" panose="020F0502020204030204" pitchFamily="34" charset="0"/>
              </a:rPr>
              <a:t>Ενδεικτικές εφαρμογές:</a:t>
            </a:r>
            <a:endParaRPr lang="el-GR" sz="1600" b="0" strike="noStrike" spc="-1" dirty="0">
              <a:latin typeface="Calibri" panose="020F0502020204030204" pitchFamily="34" charset="0"/>
              <a:cs typeface="Calibri" panose="020F0502020204030204" pitchFamily="34" charset="0"/>
            </a:endParaRPr>
          </a:p>
          <a:p>
            <a:pPr algn="just">
              <a:lnSpc>
                <a:spcPct val="110000"/>
              </a:lnSpc>
              <a:spcBef>
                <a:spcPts val="700"/>
              </a:spcBef>
              <a:spcAft>
                <a:spcPts val="601"/>
              </a:spcAft>
            </a:pPr>
            <a:r>
              <a:rPr lang="el-GR" sz="1600" b="0" strike="noStrike" spc="-1" dirty="0">
                <a:solidFill>
                  <a:srgbClr val="404040"/>
                </a:solidFill>
                <a:latin typeface="Calibri" panose="020F0502020204030204" pitchFamily="34" charset="0"/>
                <a:ea typeface="DejaVu Sans"/>
                <a:cs typeface="Calibri" panose="020F0502020204030204" pitchFamily="34" charset="0"/>
              </a:rPr>
              <a:t>Σπορά καλλιέργειας, παρακολούθηση και ανάλυση καλλιέργειας, κλίμα, λίπανση και άρδευση, καταπολέμηση ζιζανίων, φυτοπροστασία, κ.α.</a:t>
            </a:r>
            <a:endParaRPr lang="el-GR" sz="1600" b="0" strike="noStrike" spc="-1" dirty="0">
              <a:latin typeface="Calibri" panose="020F0502020204030204" pitchFamily="34" charset="0"/>
              <a:cs typeface="Calibri" panose="020F0502020204030204" pitchFamily="34" charset="0"/>
            </a:endParaRPr>
          </a:p>
          <a:p>
            <a:pPr algn="just">
              <a:lnSpc>
                <a:spcPct val="110000"/>
              </a:lnSpc>
              <a:spcBef>
                <a:spcPts val="700"/>
              </a:spcBef>
              <a:spcAft>
                <a:spcPts val="601"/>
              </a:spcAft>
            </a:pPr>
            <a:endParaRPr lang="el-GR" sz="1600" b="0" strike="noStrike" spc="-1" dirty="0">
              <a:latin typeface="Arial"/>
            </a:endParaRPr>
          </a:p>
        </p:txBody>
      </p:sp>
      <p:pic>
        <p:nvPicPr>
          <p:cNvPr id="2" name="Picture 49">
            <a:extLst>
              <a:ext uri="{FF2B5EF4-FFF2-40B4-BE49-F238E27FC236}">
                <a16:creationId xmlns:a16="http://schemas.microsoft.com/office/drawing/2014/main" id="{632D91EE-1698-7E9D-3621-926A18376C06}"/>
              </a:ext>
            </a:extLst>
          </p:cNvPr>
          <p:cNvPicPr/>
          <p:nvPr/>
        </p:nvPicPr>
        <p:blipFill>
          <a:blip r:embed="rId2"/>
          <a:stretch>
            <a:fillRect/>
          </a:stretch>
        </p:blipFill>
        <p:spPr>
          <a:xfrm>
            <a:off x="7793672" y="185872"/>
            <a:ext cx="1119505" cy="89725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55F8CB36-5B2F-2F62-0297-8C9ABBE8C700}"/>
              </a:ext>
            </a:extLst>
          </p:cNvPr>
          <p:cNvSpPr/>
          <p:nvPr/>
        </p:nvSpPr>
        <p:spPr>
          <a:xfrm>
            <a:off x="599955" y="-171330"/>
            <a:ext cx="6624360" cy="1045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fontScale="99000"/>
          </a:bodyPr>
          <a:lstStyle/>
          <a:p>
            <a:pPr>
              <a:lnSpc>
                <a:spcPct val="100000"/>
              </a:lnSpc>
            </a:pPr>
            <a:r>
              <a:rPr lang="el-GR" sz="2400" b="1" strike="noStrike" spc="-1" dirty="0">
                <a:solidFill>
                  <a:srgbClr val="444D26"/>
                </a:solidFill>
                <a:latin typeface="Tw Cen MT"/>
                <a:ea typeface="DejaVu Sans"/>
              </a:rPr>
              <a:t>Ρομποτική - αυτοματισμοί στα θερμοκήπια</a:t>
            </a:r>
            <a:endParaRPr lang="el-GR" sz="2400" b="0" strike="noStrike" spc="-1" dirty="0">
              <a:latin typeface="Arial"/>
            </a:endParaRPr>
          </a:p>
        </p:txBody>
      </p:sp>
      <p:pic>
        <p:nvPicPr>
          <p:cNvPr id="6" name="Εικόνα 5">
            <a:extLst>
              <a:ext uri="{FF2B5EF4-FFF2-40B4-BE49-F238E27FC236}">
                <a16:creationId xmlns:a16="http://schemas.microsoft.com/office/drawing/2014/main" id="{2AA4165A-7496-1922-41EE-D5A2AF6BEC56}"/>
              </a:ext>
            </a:extLst>
          </p:cNvPr>
          <p:cNvPicPr>
            <a:picLocks noChangeAspect="1"/>
          </p:cNvPicPr>
          <p:nvPr/>
        </p:nvPicPr>
        <p:blipFill>
          <a:blip r:embed="rId2"/>
          <a:stretch>
            <a:fillRect/>
          </a:stretch>
        </p:blipFill>
        <p:spPr>
          <a:xfrm>
            <a:off x="201136" y="1514379"/>
            <a:ext cx="2930036" cy="1973290"/>
          </a:xfrm>
          <a:prstGeom prst="rect">
            <a:avLst/>
          </a:prstGeom>
        </p:spPr>
      </p:pic>
      <p:pic>
        <p:nvPicPr>
          <p:cNvPr id="8" name="Εικόνα 7">
            <a:extLst>
              <a:ext uri="{FF2B5EF4-FFF2-40B4-BE49-F238E27FC236}">
                <a16:creationId xmlns:a16="http://schemas.microsoft.com/office/drawing/2014/main" id="{881690D8-3C92-C3B1-482F-BD2039BB421B}"/>
              </a:ext>
            </a:extLst>
          </p:cNvPr>
          <p:cNvPicPr>
            <a:picLocks noChangeAspect="1"/>
          </p:cNvPicPr>
          <p:nvPr/>
        </p:nvPicPr>
        <p:blipFill>
          <a:blip r:embed="rId3"/>
          <a:stretch>
            <a:fillRect/>
          </a:stretch>
        </p:blipFill>
        <p:spPr>
          <a:xfrm>
            <a:off x="3162427" y="1704879"/>
            <a:ext cx="2956360" cy="2732954"/>
          </a:xfrm>
          <a:prstGeom prst="rect">
            <a:avLst/>
          </a:prstGeom>
        </p:spPr>
      </p:pic>
      <p:pic>
        <p:nvPicPr>
          <p:cNvPr id="10" name="Εικόνα 9">
            <a:extLst>
              <a:ext uri="{FF2B5EF4-FFF2-40B4-BE49-F238E27FC236}">
                <a16:creationId xmlns:a16="http://schemas.microsoft.com/office/drawing/2014/main" id="{36D20C01-B16E-A683-CA24-5AEC8ED1E936}"/>
              </a:ext>
            </a:extLst>
          </p:cNvPr>
          <p:cNvPicPr>
            <a:picLocks noChangeAspect="1"/>
          </p:cNvPicPr>
          <p:nvPr/>
        </p:nvPicPr>
        <p:blipFill>
          <a:blip r:embed="rId4"/>
          <a:stretch>
            <a:fillRect/>
          </a:stretch>
        </p:blipFill>
        <p:spPr>
          <a:xfrm>
            <a:off x="6150042" y="2571750"/>
            <a:ext cx="2937132" cy="1990130"/>
          </a:xfrm>
          <a:prstGeom prst="rect">
            <a:avLst/>
          </a:prstGeom>
        </p:spPr>
      </p:pic>
      <p:pic>
        <p:nvPicPr>
          <p:cNvPr id="2" name="Picture 49">
            <a:extLst>
              <a:ext uri="{FF2B5EF4-FFF2-40B4-BE49-F238E27FC236}">
                <a16:creationId xmlns:a16="http://schemas.microsoft.com/office/drawing/2014/main" id="{CB174E58-BDB7-80D1-F835-6997B314B317}"/>
              </a:ext>
            </a:extLst>
          </p:cNvPr>
          <p:cNvPicPr/>
          <p:nvPr/>
        </p:nvPicPr>
        <p:blipFill>
          <a:blip r:embed="rId5"/>
          <a:stretch>
            <a:fillRect/>
          </a:stretch>
        </p:blipFill>
        <p:spPr>
          <a:xfrm>
            <a:off x="7793672" y="185872"/>
            <a:ext cx="1119505" cy="897255"/>
          </a:xfrm>
          <a:prstGeom prst="rect">
            <a:avLst/>
          </a:prstGeom>
        </p:spPr>
      </p:pic>
    </p:spTree>
    <p:extLst>
      <p:ext uri="{BB962C8B-B14F-4D97-AF65-F5344CB8AC3E}">
        <p14:creationId xmlns:p14="http://schemas.microsoft.com/office/powerpoint/2010/main" val="363656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CustomShape 1"/>
          <p:cNvSpPr/>
          <p:nvPr/>
        </p:nvSpPr>
        <p:spPr>
          <a:xfrm>
            <a:off x="432000" y="6120"/>
            <a:ext cx="8227800" cy="8571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pPr>
            <a:r>
              <a:rPr lang="el-GR" sz="3200" b="1" strike="noStrike" spc="-1" dirty="0">
                <a:solidFill>
                  <a:srgbClr val="444D26"/>
                </a:solidFill>
                <a:latin typeface="Galibri"/>
                <a:ea typeface="DejaVu Sans"/>
              </a:rPr>
              <a:t>Ρομποτικά συστήματα στη </a:t>
            </a:r>
            <a:r>
              <a:rPr lang="el-GR" sz="3200" b="1" spc="-1" dirty="0">
                <a:solidFill>
                  <a:srgbClr val="444D26"/>
                </a:solidFill>
                <a:latin typeface="Galibri"/>
                <a:ea typeface="DejaVu Sans"/>
              </a:rPr>
              <a:t>Γ</a:t>
            </a:r>
            <a:r>
              <a:rPr lang="el-GR" sz="3200" b="1" strike="noStrike" spc="-1" dirty="0">
                <a:solidFill>
                  <a:srgbClr val="444D26"/>
                </a:solidFill>
                <a:latin typeface="Galibri"/>
                <a:ea typeface="DejaVu Sans"/>
              </a:rPr>
              <a:t>εωργία</a:t>
            </a:r>
            <a:endParaRPr lang="el-GR" sz="3200" b="0" strike="noStrike" spc="-1" dirty="0">
              <a:latin typeface="Arial"/>
            </a:endParaRPr>
          </a:p>
        </p:txBody>
      </p:sp>
      <p:pic>
        <p:nvPicPr>
          <p:cNvPr id="307" name="Εικόνα 265"/>
          <p:cNvPicPr/>
          <p:nvPr/>
        </p:nvPicPr>
        <p:blipFill>
          <a:blip r:embed="rId2"/>
          <a:stretch/>
        </p:blipFill>
        <p:spPr>
          <a:xfrm>
            <a:off x="360000" y="1944000"/>
            <a:ext cx="3131640" cy="1562040"/>
          </a:xfrm>
          <a:prstGeom prst="rect">
            <a:avLst/>
          </a:prstGeom>
          <a:ln>
            <a:noFill/>
          </a:ln>
        </p:spPr>
      </p:pic>
      <p:pic>
        <p:nvPicPr>
          <p:cNvPr id="308" name="Εικόνα 266"/>
          <p:cNvPicPr/>
          <p:nvPr/>
        </p:nvPicPr>
        <p:blipFill>
          <a:blip r:embed="rId3"/>
          <a:stretch/>
        </p:blipFill>
        <p:spPr>
          <a:xfrm>
            <a:off x="3600000" y="2304000"/>
            <a:ext cx="5279760" cy="2374920"/>
          </a:xfrm>
          <a:prstGeom prst="rect">
            <a:avLst/>
          </a:prstGeom>
          <a:ln>
            <a:noFill/>
          </a:ln>
        </p:spPr>
      </p:pic>
      <p:pic>
        <p:nvPicPr>
          <p:cNvPr id="2" name="Picture 49">
            <a:extLst>
              <a:ext uri="{FF2B5EF4-FFF2-40B4-BE49-F238E27FC236}">
                <a16:creationId xmlns:a16="http://schemas.microsoft.com/office/drawing/2014/main" id="{620E0C31-5905-4BDB-ED11-1115289B3F5A}"/>
              </a:ext>
            </a:extLst>
          </p:cNvPr>
          <p:cNvPicPr/>
          <p:nvPr/>
        </p:nvPicPr>
        <p:blipFill>
          <a:blip r:embed="rId4"/>
          <a:stretch>
            <a:fillRect/>
          </a:stretch>
        </p:blipFill>
        <p:spPr>
          <a:xfrm>
            <a:off x="7793672" y="185872"/>
            <a:ext cx="1119505" cy="89725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CustomShape 1"/>
          <p:cNvSpPr/>
          <p:nvPr/>
        </p:nvSpPr>
        <p:spPr>
          <a:xfrm>
            <a:off x="1239840" y="4337280"/>
            <a:ext cx="6743160" cy="62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14000"/>
              </a:lnSpc>
            </a:pPr>
            <a:endParaRPr lang="el-GR" sz="1800" b="0" strike="noStrike" spc="-1">
              <a:latin typeface="Arial"/>
            </a:endParaRPr>
          </a:p>
          <a:p>
            <a:pPr algn="ctr">
              <a:lnSpc>
                <a:spcPct val="114000"/>
              </a:lnSpc>
            </a:pPr>
            <a:r>
              <a:rPr lang="el-GR" sz="1800" b="0" strike="noStrike" spc="-1">
                <a:solidFill>
                  <a:srgbClr val="FFFFFF"/>
                </a:solidFill>
                <a:latin typeface="Arial"/>
                <a:ea typeface="DejaVu Sans"/>
              </a:rPr>
              <a:t>Λύσεις Γεωργίας Ακριβείας</a:t>
            </a:r>
            <a:r>
              <a:rPr lang="en-US" sz="1800" b="0" strike="noStrike" spc="-1">
                <a:solidFill>
                  <a:srgbClr val="FFFFFF"/>
                </a:solidFill>
                <a:latin typeface="Arial"/>
                <a:ea typeface="DejaVu Sans"/>
              </a:rPr>
              <a:t> </a:t>
            </a:r>
            <a:r>
              <a:rPr lang="el-GR" sz="1800" b="0" strike="noStrike" spc="-1">
                <a:solidFill>
                  <a:srgbClr val="FFFFFF"/>
                </a:solidFill>
                <a:latin typeface="Arial"/>
                <a:ea typeface="DejaVu Sans"/>
              </a:rPr>
              <a:t>(</a:t>
            </a:r>
            <a:r>
              <a:rPr lang="en-US" sz="1800" b="0" strike="noStrike" spc="-1">
                <a:solidFill>
                  <a:srgbClr val="FFFFFF"/>
                </a:solidFill>
                <a:latin typeface="Arial"/>
                <a:ea typeface="DejaVu Sans"/>
              </a:rPr>
              <a:t>ardeusi.gr)</a:t>
            </a:r>
            <a:endParaRPr lang="el-GR" sz="1800" b="0" strike="noStrike" spc="-1">
              <a:latin typeface="Arial"/>
            </a:endParaRPr>
          </a:p>
          <a:p>
            <a:pPr algn="ctr">
              <a:lnSpc>
                <a:spcPct val="114000"/>
              </a:lnSpc>
            </a:pPr>
            <a:endParaRPr lang="el-GR" sz="1800" b="0" strike="noStrike" spc="-1">
              <a:latin typeface="Arial"/>
            </a:endParaRPr>
          </a:p>
        </p:txBody>
      </p:sp>
      <p:sp>
        <p:nvSpPr>
          <p:cNvPr id="387" name="CustomShape 2"/>
          <p:cNvSpPr/>
          <p:nvPr/>
        </p:nvSpPr>
        <p:spPr>
          <a:xfrm>
            <a:off x="521493" y="177840"/>
            <a:ext cx="7022307" cy="583321"/>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3200" b="1" spc="-1" dirty="0">
                <a:solidFill>
                  <a:srgbClr val="444D26"/>
                </a:solidFill>
                <a:latin typeface="Galibri"/>
              </a:rPr>
              <a:t>Case </a:t>
            </a:r>
            <a:r>
              <a:rPr lang="en-US" sz="3200" b="1" spc="-1" dirty="0" err="1">
                <a:solidFill>
                  <a:srgbClr val="444D26"/>
                </a:solidFill>
                <a:latin typeface="Galibri"/>
              </a:rPr>
              <a:t>study_KYTION</a:t>
            </a:r>
            <a:r>
              <a:rPr lang="en-US" sz="3200" b="1" spc="-1" dirty="0">
                <a:solidFill>
                  <a:srgbClr val="444D26"/>
                </a:solidFill>
                <a:latin typeface="Galibri"/>
              </a:rPr>
              <a:t> -Cablebot</a:t>
            </a:r>
            <a:r>
              <a:rPr lang="el-GR" sz="3200" b="1" spc="-1" dirty="0">
                <a:solidFill>
                  <a:srgbClr val="444D26"/>
                </a:solidFill>
                <a:latin typeface="Galibri"/>
              </a:rPr>
              <a:t> και </a:t>
            </a:r>
            <a:r>
              <a:rPr lang="en-US" sz="3200" b="1" spc="-1" dirty="0">
                <a:solidFill>
                  <a:srgbClr val="444D26"/>
                </a:solidFill>
                <a:latin typeface="Galibri"/>
              </a:rPr>
              <a:t>Agbot</a:t>
            </a:r>
          </a:p>
        </p:txBody>
      </p:sp>
      <p:pic>
        <p:nvPicPr>
          <p:cNvPr id="3" name="Εικόνα 2">
            <a:extLst>
              <a:ext uri="{FF2B5EF4-FFF2-40B4-BE49-F238E27FC236}">
                <a16:creationId xmlns:a16="http://schemas.microsoft.com/office/drawing/2014/main" id="{73D5076C-9196-4B83-A21D-634B7C4EE31F}"/>
              </a:ext>
            </a:extLst>
          </p:cNvPr>
          <p:cNvPicPr>
            <a:picLocks noChangeAspect="1"/>
          </p:cNvPicPr>
          <p:nvPr/>
        </p:nvPicPr>
        <p:blipFill>
          <a:blip r:embed="rId3"/>
          <a:stretch>
            <a:fillRect/>
          </a:stretch>
        </p:blipFill>
        <p:spPr>
          <a:xfrm>
            <a:off x="139489" y="1554451"/>
            <a:ext cx="5041124" cy="3358649"/>
          </a:xfrm>
          <a:prstGeom prst="rect">
            <a:avLst/>
          </a:prstGeom>
        </p:spPr>
      </p:pic>
      <p:pic>
        <p:nvPicPr>
          <p:cNvPr id="8" name="Εικόνα 3">
            <a:extLst>
              <a:ext uri="{FF2B5EF4-FFF2-40B4-BE49-F238E27FC236}">
                <a16:creationId xmlns:a16="http://schemas.microsoft.com/office/drawing/2014/main" id="{0286BBCD-D09B-4A01-89B8-305E380BA734}"/>
              </a:ext>
            </a:extLst>
          </p:cNvPr>
          <p:cNvPicPr/>
          <p:nvPr/>
        </p:nvPicPr>
        <p:blipFill>
          <a:blip r:embed="rId4"/>
          <a:stretch/>
        </p:blipFill>
        <p:spPr>
          <a:xfrm>
            <a:off x="7794720" y="230400"/>
            <a:ext cx="737280" cy="737280"/>
          </a:xfrm>
          <a:prstGeom prst="rect">
            <a:avLst/>
          </a:prstGeom>
          <a:ln>
            <a:noFill/>
          </a:ln>
        </p:spPr>
      </p:pic>
      <p:pic>
        <p:nvPicPr>
          <p:cNvPr id="4" name="Εικόνα 3">
            <a:extLst>
              <a:ext uri="{FF2B5EF4-FFF2-40B4-BE49-F238E27FC236}">
                <a16:creationId xmlns:a16="http://schemas.microsoft.com/office/drawing/2014/main" id="{28F25FAD-4CD3-4A31-AE55-B1D182FF971B}"/>
              </a:ext>
            </a:extLst>
          </p:cNvPr>
          <p:cNvPicPr>
            <a:picLocks noChangeAspect="1"/>
          </p:cNvPicPr>
          <p:nvPr/>
        </p:nvPicPr>
        <p:blipFill>
          <a:blip r:embed="rId5"/>
          <a:stretch>
            <a:fillRect/>
          </a:stretch>
        </p:blipFill>
        <p:spPr>
          <a:xfrm>
            <a:off x="4616472" y="1554451"/>
            <a:ext cx="4478199" cy="3358649"/>
          </a:xfrm>
          <a:prstGeom prst="rect">
            <a:avLst/>
          </a:prstGeom>
        </p:spPr>
      </p:pic>
    </p:spTree>
    <p:extLst>
      <p:ext uri="{BB962C8B-B14F-4D97-AF65-F5344CB8AC3E}">
        <p14:creationId xmlns:p14="http://schemas.microsoft.com/office/powerpoint/2010/main" val="1607297816"/>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xmlns:p15="http://schemas.microsoft.com/office/powerpoint/2012/main">
      <p:transition spd="slow">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CustomShape 1"/>
          <p:cNvSpPr/>
          <p:nvPr/>
        </p:nvSpPr>
        <p:spPr>
          <a:xfrm>
            <a:off x="609480" y="532080"/>
            <a:ext cx="6855739" cy="4442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pPr>
            <a:r>
              <a:rPr lang="en-GB" sz="3200" b="1" strike="noStrike" spc="-1" dirty="0">
                <a:solidFill>
                  <a:srgbClr val="444D26"/>
                </a:solidFill>
                <a:latin typeface="Calibri" panose="020F0502020204030204" pitchFamily="34" charset="0"/>
                <a:ea typeface="DejaVu Sans"/>
                <a:cs typeface="Calibri" panose="020F0502020204030204" pitchFamily="34" charset="0"/>
              </a:rPr>
              <a:t>Case </a:t>
            </a:r>
            <a:r>
              <a:rPr lang="en-GB" sz="3200" b="1" strike="noStrike" spc="-1" dirty="0" err="1">
                <a:solidFill>
                  <a:srgbClr val="444D26"/>
                </a:solidFill>
                <a:latin typeface="Calibri" panose="020F0502020204030204" pitchFamily="34" charset="0"/>
                <a:ea typeface="DejaVu Sans"/>
                <a:cs typeface="Calibri" panose="020F0502020204030204" pitchFamily="34" charset="0"/>
              </a:rPr>
              <a:t>study_KYTION</a:t>
            </a:r>
            <a:endParaRPr lang="el-GR" sz="3200" b="0" strike="noStrike" spc="-1" dirty="0">
              <a:latin typeface="Calibri" panose="020F0502020204030204" pitchFamily="34" charset="0"/>
              <a:cs typeface="Calibri" panose="020F0502020204030204" pitchFamily="34" charset="0"/>
            </a:endParaRPr>
          </a:p>
        </p:txBody>
      </p:sp>
      <p:sp>
        <p:nvSpPr>
          <p:cNvPr id="392" name="CustomShape 2"/>
          <p:cNvSpPr/>
          <p:nvPr/>
        </p:nvSpPr>
        <p:spPr>
          <a:xfrm>
            <a:off x="109440" y="1357242"/>
            <a:ext cx="7065720" cy="4294089"/>
          </a:xfrm>
          <a:prstGeom prst="rect">
            <a:avLst/>
          </a:prstGeom>
          <a:noFill/>
          <a:ln>
            <a:noFill/>
          </a:ln>
        </p:spPr>
        <p:style>
          <a:lnRef idx="0">
            <a:scrgbClr r="0" g="0" b="0"/>
          </a:lnRef>
          <a:fillRef idx="0">
            <a:scrgbClr r="0" g="0" b="0"/>
          </a:fillRef>
          <a:effectRef idx="0">
            <a:scrgbClr r="0" g="0" b="0"/>
          </a:effectRef>
          <a:fontRef idx="minor"/>
        </p:style>
        <p:txBody>
          <a:bodyPr wrap="square" lIns="0" tIns="15840" rIns="0" bIns="0">
            <a:spAutoFit/>
          </a:bodyPr>
          <a:lstStyle/>
          <a:p>
            <a:pPr marL="12240">
              <a:lnSpc>
                <a:spcPct val="100000"/>
              </a:lnSpc>
              <a:spcAft>
                <a:spcPts val="600"/>
              </a:spcAft>
              <a:tabLst>
                <a:tab pos="207720" algn="l"/>
              </a:tabLst>
            </a:pPr>
            <a:r>
              <a:rPr lang="el-GR" sz="1400" b="1" strike="noStrike" spc="-1" dirty="0">
                <a:solidFill>
                  <a:srgbClr val="002060"/>
                </a:solidFill>
                <a:latin typeface="Calibri" panose="020F0502020204030204" pitchFamily="34" charset="0"/>
                <a:ea typeface="DejaVu Sans"/>
                <a:cs typeface="Calibri" panose="020F0502020204030204" pitchFamily="34" charset="0"/>
              </a:rPr>
              <a:t>KYTION </a:t>
            </a:r>
            <a:r>
              <a:rPr lang="en-US" sz="1400" b="1" strike="noStrike" spc="-1" dirty="0" err="1">
                <a:solidFill>
                  <a:srgbClr val="002060"/>
                </a:solidFill>
                <a:latin typeface="Calibri" panose="020F0502020204030204" pitchFamily="34" charset="0"/>
                <a:ea typeface="DejaVu Sans"/>
                <a:cs typeface="Calibri" panose="020F0502020204030204" pitchFamily="34" charset="0"/>
              </a:rPr>
              <a:t>Aeir</a:t>
            </a:r>
            <a:endParaRPr lang="el-GR" sz="1400" b="0" strike="noStrike" spc="-1" dirty="0">
              <a:latin typeface="Calibri" panose="020F0502020204030204" pitchFamily="34" charset="0"/>
              <a:cs typeface="Calibri" panose="020F0502020204030204" pitchFamily="34" charset="0"/>
            </a:endParaRPr>
          </a:p>
          <a:p>
            <a:pPr marL="12240">
              <a:lnSpc>
                <a:spcPct val="100000"/>
              </a:lnSpc>
              <a:spcAft>
                <a:spcPts val="600"/>
              </a:spcAft>
              <a:tabLst>
                <a:tab pos="207720" algn="l"/>
              </a:tabLst>
            </a:pPr>
            <a:r>
              <a:rPr lang="el-GR" sz="1400" b="0" strike="noStrike" spc="-1" dirty="0">
                <a:solidFill>
                  <a:srgbClr val="262626"/>
                </a:solidFill>
                <a:latin typeface="Calibri" panose="020F0502020204030204" pitchFamily="34" charset="0"/>
                <a:ea typeface="DejaVu Sans"/>
                <a:cs typeface="Calibri" panose="020F0502020204030204" pitchFamily="34" charset="0"/>
              </a:rPr>
              <a:t>Ένα εναέριο ρομπότ (</a:t>
            </a:r>
            <a:r>
              <a:rPr lang="el-GR" sz="1400" b="0" strike="noStrike" spc="-1" dirty="0" err="1">
                <a:solidFill>
                  <a:srgbClr val="262626"/>
                </a:solidFill>
                <a:latin typeface="Calibri" panose="020F0502020204030204" pitchFamily="34" charset="0"/>
                <a:ea typeface="DejaVu Sans"/>
                <a:cs typeface="Calibri" panose="020F0502020204030204" pitchFamily="34" charset="0"/>
              </a:rPr>
              <a:t>cablebot</a:t>
            </a:r>
            <a:r>
              <a:rPr lang="el-GR" sz="1400" b="0" strike="noStrike" spc="-1" dirty="0">
                <a:solidFill>
                  <a:srgbClr val="262626"/>
                </a:solidFill>
                <a:latin typeface="Calibri" panose="020F0502020204030204" pitchFamily="34" charset="0"/>
                <a:ea typeface="DejaVu Sans"/>
                <a:cs typeface="Calibri" panose="020F0502020204030204" pitchFamily="34" charset="0"/>
              </a:rPr>
              <a:t>) για θερμοκήπια. Μετακινείται σε συρόμενο </a:t>
            </a:r>
            <a:r>
              <a:rPr lang="el-GR" sz="1400" b="0" strike="noStrike" spc="-1" dirty="0" err="1">
                <a:solidFill>
                  <a:srgbClr val="262626"/>
                </a:solidFill>
                <a:latin typeface="Calibri" panose="020F0502020204030204" pitchFamily="34" charset="0"/>
                <a:ea typeface="DejaVu Sans"/>
                <a:cs typeface="Calibri" panose="020F0502020204030204" pitchFamily="34" charset="0"/>
              </a:rPr>
              <a:t>ολισθητήρα</a:t>
            </a:r>
            <a:r>
              <a:rPr lang="el-GR" sz="1400" b="0" strike="noStrike" spc="-1" dirty="0">
                <a:solidFill>
                  <a:srgbClr val="262626"/>
                </a:solidFill>
                <a:latin typeface="Calibri" panose="020F0502020204030204" pitchFamily="34" charset="0"/>
                <a:ea typeface="DejaVu Sans"/>
                <a:cs typeface="Calibri" panose="020F0502020204030204" pitchFamily="34" charset="0"/>
              </a:rPr>
              <a:t>  συλλέγοντας δεδομένα </a:t>
            </a:r>
            <a:r>
              <a:rPr lang="el-GR" sz="1400" spc="-1" dirty="0">
                <a:solidFill>
                  <a:srgbClr val="262626"/>
                </a:solidFill>
                <a:latin typeface="Calibri" panose="020F0502020204030204" pitchFamily="34" charset="0"/>
                <a:ea typeface="DejaVu Sans"/>
                <a:cs typeface="Calibri" panose="020F0502020204030204" pitchFamily="34" charset="0"/>
              </a:rPr>
              <a:t>μικροκλίματος </a:t>
            </a:r>
            <a:r>
              <a:rPr lang="el-GR" sz="1400" b="0" strike="noStrike" spc="-1" dirty="0">
                <a:solidFill>
                  <a:srgbClr val="000000"/>
                </a:solidFill>
                <a:latin typeface="Calibri" panose="020F0502020204030204" pitchFamily="34" charset="0"/>
                <a:ea typeface="DejaVu Sans"/>
                <a:cs typeface="Calibri" panose="020F0502020204030204" pitchFamily="34" charset="0"/>
              </a:rPr>
              <a:t>(σχετική</a:t>
            </a:r>
            <a:r>
              <a:rPr lang="en-US" sz="1400" b="0" strike="noStrike" spc="-1" dirty="0">
                <a:solidFill>
                  <a:srgbClr val="000000"/>
                </a:solidFill>
                <a:latin typeface="Calibri" panose="020F0502020204030204" pitchFamily="34" charset="0"/>
                <a:ea typeface="DejaVu Sans"/>
                <a:cs typeface="Calibri" panose="020F0502020204030204" pitchFamily="34" charset="0"/>
              </a:rPr>
              <a:t> </a:t>
            </a:r>
            <a:r>
              <a:rPr lang="el-GR" sz="1400" b="0" strike="noStrike" spc="-1" dirty="0">
                <a:solidFill>
                  <a:srgbClr val="000000"/>
                </a:solidFill>
                <a:latin typeface="Calibri" panose="020F0502020204030204" pitchFamily="34" charset="0"/>
                <a:ea typeface="DejaVu Sans"/>
                <a:cs typeface="Calibri" panose="020F0502020204030204" pitchFamily="34" charset="0"/>
              </a:rPr>
              <a:t>υγρασία</a:t>
            </a:r>
            <a:r>
              <a:rPr lang="en-US" sz="1400" b="0" strike="noStrike" spc="-1" dirty="0">
                <a:solidFill>
                  <a:srgbClr val="000000"/>
                </a:solidFill>
                <a:latin typeface="Calibri" panose="020F0502020204030204" pitchFamily="34" charset="0"/>
                <a:ea typeface="DejaVu Sans"/>
                <a:cs typeface="Calibri" panose="020F0502020204030204" pitchFamily="34" charset="0"/>
              </a:rPr>
              <a:t>-RH%</a:t>
            </a:r>
            <a:r>
              <a:rPr lang="el-GR" sz="1400" b="0" strike="noStrike" spc="-1" dirty="0">
                <a:solidFill>
                  <a:srgbClr val="000000"/>
                </a:solidFill>
                <a:latin typeface="Calibri" panose="020F0502020204030204" pitchFamily="34" charset="0"/>
                <a:ea typeface="DejaVu Sans"/>
                <a:cs typeface="Calibri" panose="020F0502020204030204" pitchFamily="34" charset="0"/>
              </a:rPr>
              <a:t>, θερμοκρασία</a:t>
            </a:r>
            <a:r>
              <a:rPr lang="en-US" sz="1400" b="0" strike="noStrike" spc="-1" dirty="0">
                <a:solidFill>
                  <a:srgbClr val="000000"/>
                </a:solidFill>
                <a:latin typeface="Calibri" panose="020F0502020204030204" pitchFamily="34" charset="0"/>
                <a:ea typeface="DejaVu Sans"/>
                <a:cs typeface="Calibri" panose="020F0502020204030204" pitchFamily="34" charset="0"/>
              </a:rPr>
              <a:t> - T</a:t>
            </a:r>
            <a:r>
              <a:rPr lang="el-GR" sz="1400" b="0" strike="noStrike" spc="-1" dirty="0">
                <a:solidFill>
                  <a:srgbClr val="000000"/>
                </a:solidFill>
                <a:latin typeface="Calibri" panose="020F0502020204030204" pitchFamily="34" charset="0"/>
                <a:ea typeface="DejaVu Sans"/>
                <a:cs typeface="Calibri" panose="020F0502020204030204" pitchFamily="34" charset="0"/>
              </a:rPr>
              <a:t>, εισερχόμενη ηλιακή ακτινοβολία</a:t>
            </a:r>
            <a:r>
              <a:rPr lang="en-US" sz="1400" b="0" strike="noStrike" spc="-1" dirty="0">
                <a:solidFill>
                  <a:srgbClr val="000000"/>
                </a:solidFill>
                <a:latin typeface="Calibri" panose="020F0502020204030204" pitchFamily="34" charset="0"/>
                <a:ea typeface="DejaVu Sans"/>
                <a:cs typeface="Calibri" panose="020F0502020204030204" pitchFamily="34" charset="0"/>
              </a:rPr>
              <a:t> - </a:t>
            </a:r>
            <a:r>
              <a:rPr lang="en-US" sz="1400" b="0" strike="noStrike" spc="-1" dirty="0" err="1">
                <a:solidFill>
                  <a:srgbClr val="000000"/>
                </a:solidFill>
                <a:latin typeface="Calibri" panose="020F0502020204030204" pitchFamily="34" charset="0"/>
                <a:ea typeface="DejaVu Sans"/>
                <a:cs typeface="Calibri" panose="020F0502020204030204" pitchFamily="34" charset="0"/>
              </a:rPr>
              <a:t>SolRad</a:t>
            </a:r>
            <a:r>
              <a:rPr lang="el-GR" sz="1400" b="0" strike="noStrike" spc="-1" dirty="0">
                <a:solidFill>
                  <a:srgbClr val="000000"/>
                </a:solidFill>
                <a:latin typeface="Calibri" panose="020F0502020204030204" pitchFamily="34" charset="0"/>
                <a:ea typeface="DejaVu Sans"/>
                <a:cs typeface="Calibri" panose="020F0502020204030204" pitchFamily="34" charset="0"/>
              </a:rPr>
              <a:t>, </a:t>
            </a:r>
            <a:r>
              <a:rPr lang="en-US" sz="1400" b="0" strike="noStrike" spc="-1" dirty="0">
                <a:solidFill>
                  <a:srgbClr val="000000"/>
                </a:solidFill>
                <a:latin typeface="Calibri" panose="020F0502020204030204" pitchFamily="34" charset="0"/>
                <a:ea typeface="DejaVu Sans"/>
                <a:cs typeface="Calibri" panose="020F0502020204030204" pitchFamily="34" charset="0"/>
              </a:rPr>
              <a:t>PAR</a:t>
            </a:r>
            <a:r>
              <a:rPr lang="el-GR" sz="1400" b="0" strike="noStrike" spc="-1" dirty="0">
                <a:solidFill>
                  <a:srgbClr val="000000"/>
                </a:solidFill>
                <a:latin typeface="Calibri" panose="020F0502020204030204" pitchFamily="34" charset="0"/>
                <a:ea typeface="DejaVu Sans"/>
                <a:cs typeface="Calibri" panose="020F0502020204030204" pitchFamily="34" charset="0"/>
              </a:rPr>
              <a:t>, συγκέντρωση </a:t>
            </a:r>
            <a:r>
              <a:rPr lang="en-US" sz="1400" b="0" strike="noStrike" spc="-1" dirty="0">
                <a:solidFill>
                  <a:srgbClr val="000000"/>
                </a:solidFill>
                <a:latin typeface="Calibri" panose="020F0502020204030204" pitchFamily="34" charset="0"/>
                <a:ea typeface="DejaVu Sans"/>
                <a:cs typeface="Calibri" panose="020F0502020204030204" pitchFamily="34" charset="0"/>
              </a:rPr>
              <a:t>CO</a:t>
            </a:r>
            <a:r>
              <a:rPr lang="en-US" sz="1400" b="0" strike="noStrike" spc="-1" baseline="-25000" dirty="0">
                <a:solidFill>
                  <a:srgbClr val="000000"/>
                </a:solidFill>
                <a:latin typeface="Calibri" panose="020F0502020204030204" pitchFamily="34" charset="0"/>
                <a:ea typeface="DejaVu Sans"/>
                <a:cs typeface="Calibri" panose="020F0502020204030204" pitchFamily="34" charset="0"/>
              </a:rPr>
              <a:t>2</a:t>
            </a:r>
            <a:r>
              <a:rPr lang="en-US" sz="1400" b="0" strike="noStrike" spc="-1" dirty="0">
                <a:solidFill>
                  <a:srgbClr val="000000"/>
                </a:solidFill>
                <a:latin typeface="Calibri" panose="020F0502020204030204" pitchFamily="34" charset="0"/>
                <a:ea typeface="DejaVu Sans"/>
                <a:cs typeface="Calibri" panose="020F0502020204030204" pitchFamily="34" charset="0"/>
              </a:rPr>
              <a:t>) </a:t>
            </a:r>
            <a:r>
              <a:rPr lang="el-GR" sz="1400" b="0" strike="noStrike" spc="-1" dirty="0">
                <a:solidFill>
                  <a:srgbClr val="262626"/>
                </a:solidFill>
                <a:latin typeface="Calibri" panose="020F0502020204030204" pitchFamily="34" charset="0"/>
                <a:ea typeface="DejaVu Sans"/>
                <a:cs typeface="Calibri" panose="020F0502020204030204" pitchFamily="34" charset="0"/>
              </a:rPr>
              <a:t>τα οποία τροφοδοτεί στον </a:t>
            </a:r>
            <a:r>
              <a:rPr lang="en-US" sz="1400" b="0" strike="noStrike" spc="-1" dirty="0">
                <a:solidFill>
                  <a:srgbClr val="262626"/>
                </a:solidFill>
                <a:latin typeface="Calibri" panose="020F0502020204030204" pitchFamily="34" charset="0"/>
                <a:ea typeface="DejaVu Sans"/>
                <a:cs typeface="Calibri" panose="020F0502020204030204" pitchFamily="34" charset="0"/>
              </a:rPr>
              <a:t>controller </a:t>
            </a:r>
            <a:r>
              <a:rPr lang="el-GR" sz="1400" b="0" strike="noStrike" spc="-1" dirty="0">
                <a:solidFill>
                  <a:srgbClr val="262626"/>
                </a:solidFill>
                <a:latin typeface="Calibri" panose="020F0502020204030204" pitchFamily="34" charset="0"/>
                <a:ea typeface="DejaVu Sans"/>
                <a:cs typeface="Calibri" panose="020F0502020204030204" pitchFamily="34" charset="0"/>
              </a:rPr>
              <a:t>του συστήματος, (</a:t>
            </a:r>
            <a:r>
              <a:rPr lang="el-GR" sz="1400" b="1" spc="-1" dirty="0">
                <a:solidFill>
                  <a:srgbClr val="262626"/>
                </a:solidFill>
                <a:latin typeface="Calibri" panose="020F0502020204030204" pitchFamily="34" charset="0"/>
                <a:ea typeface="DejaVu Sans"/>
                <a:cs typeface="Calibri" panose="020F0502020204030204" pitchFamily="34" charset="0"/>
              </a:rPr>
              <a:t>έχει αναπτυχθεί</a:t>
            </a:r>
            <a:r>
              <a:rPr lang="el-GR" sz="1400" b="1" strike="noStrike" spc="-1" dirty="0">
                <a:solidFill>
                  <a:srgbClr val="262626"/>
                </a:solidFill>
                <a:latin typeface="Calibri" panose="020F0502020204030204" pitchFamily="34" charset="0"/>
                <a:ea typeface="DejaVu Sans"/>
                <a:cs typeface="Calibri" panose="020F0502020204030204" pitchFamily="34" charset="0"/>
              </a:rPr>
              <a:t>)</a:t>
            </a:r>
            <a:endParaRPr lang="el-GR" sz="1400" b="0" strike="noStrike" spc="-1" dirty="0">
              <a:latin typeface="Calibri" panose="020F0502020204030204" pitchFamily="34" charset="0"/>
              <a:cs typeface="Calibri" panose="020F0502020204030204" pitchFamily="34" charset="0"/>
            </a:endParaRPr>
          </a:p>
          <a:p>
            <a:pPr marL="12240">
              <a:lnSpc>
                <a:spcPct val="100000"/>
              </a:lnSpc>
              <a:spcAft>
                <a:spcPts val="600"/>
              </a:spcAft>
              <a:tabLst>
                <a:tab pos="207720" algn="l"/>
              </a:tabLst>
            </a:pPr>
            <a:r>
              <a:rPr lang="el-GR" sz="1400" b="1" strike="noStrike" spc="-1" dirty="0">
                <a:solidFill>
                  <a:srgbClr val="002060"/>
                </a:solidFill>
                <a:latin typeface="Calibri" panose="020F0502020204030204" pitchFamily="34" charset="0"/>
                <a:ea typeface="DejaVu Sans"/>
                <a:cs typeface="Calibri" panose="020F0502020204030204" pitchFamily="34" charset="0"/>
              </a:rPr>
              <a:t>KYTION </a:t>
            </a:r>
            <a:r>
              <a:rPr lang="el-GR" sz="1400" b="1" strike="noStrike" spc="-1" dirty="0" err="1">
                <a:solidFill>
                  <a:srgbClr val="002060"/>
                </a:solidFill>
                <a:latin typeface="Calibri" panose="020F0502020204030204" pitchFamily="34" charset="0"/>
                <a:ea typeface="DejaVu Sans"/>
                <a:cs typeface="Calibri" panose="020F0502020204030204" pitchFamily="34" charset="0"/>
              </a:rPr>
              <a:t>Gaia</a:t>
            </a:r>
            <a:endParaRPr lang="el-GR" sz="1400" b="0" strike="noStrike" spc="-1" dirty="0">
              <a:latin typeface="Calibri" panose="020F0502020204030204" pitchFamily="34" charset="0"/>
              <a:cs typeface="Calibri" panose="020F0502020204030204" pitchFamily="34" charset="0"/>
            </a:endParaRPr>
          </a:p>
          <a:p>
            <a:pPr marL="12240">
              <a:spcAft>
                <a:spcPts val="600"/>
              </a:spcAft>
              <a:tabLst>
                <a:tab pos="207720" algn="l"/>
              </a:tabLst>
            </a:pPr>
            <a:r>
              <a:rPr lang="el-GR" sz="1400" b="0" strike="noStrike" spc="-1" dirty="0">
                <a:solidFill>
                  <a:srgbClr val="262626"/>
                </a:solidFill>
                <a:latin typeface="Calibri" panose="020F0502020204030204" pitchFamily="34" charset="0"/>
                <a:ea typeface="DejaVu Sans"/>
                <a:cs typeface="Calibri" panose="020F0502020204030204" pitchFamily="34" charset="0"/>
              </a:rPr>
              <a:t>Ένα τετράποδο AGV (</a:t>
            </a:r>
            <a:r>
              <a:rPr lang="el-GR" sz="1400" b="0" strike="noStrike" spc="-1" dirty="0" err="1">
                <a:solidFill>
                  <a:srgbClr val="000000"/>
                </a:solidFill>
                <a:latin typeface="Calibri" panose="020F0502020204030204" pitchFamily="34" charset="0"/>
                <a:ea typeface="DejaVu Sans"/>
                <a:cs typeface="Calibri" panose="020F0502020204030204" pitchFamily="34" charset="0"/>
              </a:rPr>
              <a:t>Automated</a:t>
            </a:r>
            <a:r>
              <a:rPr lang="el-GR" sz="1400" b="0" strike="noStrike" spc="-1" dirty="0">
                <a:solidFill>
                  <a:srgbClr val="000000"/>
                </a:solidFill>
                <a:latin typeface="Calibri" panose="020F0502020204030204" pitchFamily="34" charset="0"/>
                <a:ea typeface="DejaVu Sans"/>
                <a:cs typeface="Calibri" panose="020F0502020204030204" pitchFamily="34" charset="0"/>
              </a:rPr>
              <a:t> </a:t>
            </a:r>
            <a:r>
              <a:rPr lang="el-GR" sz="1400" b="0" strike="noStrike" spc="-1" dirty="0" err="1">
                <a:solidFill>
                  <a:srgbClr val="000000"/>
                </a:solidFill>
                <a:latin typeface="Calibri" panose="020F0502020204030204" pitchFamily="34" charset="0"/>
                <a:ea typeface="DejaVu Sans"/>
                <a:cs typeface="Calibri" panose="020F0502020204030204" pitchFamily="34" charset="0"/>
              </a:rPr>
              <a:t>Guided</a:t>
            </a:r>
            <a:r>
              <a:rPr lang="el-GR" sz="1400" b="0" strike="noStrike" spc="-1" dirty="0">
                <a:solidFill>
                  <a:srgbClr val="000000"/>
                </a:solidFill>
                <a:latin typeface="Calibri" panose="020F0502020204030204" pitchFamily="34" charset="0"/>
                <a:ea typeface="DejaVu Sans"/>
                <a:cs typeface="Calibri" panose="020F0502020204030204" pitchFamily="34" charset="0"/>
              </a:rPr>
              <a:t> </a:t>
            </a:r>
            <a:r>
              <a:rPr lang="el-GR" sz="1400" b="0" strike="noStrike" spc="-1" dirty="0" err="1">
                <a:solidFill>
                  <a:srgbClr val="000000"/>
                </a:solidFill>
                <a:latin typeface="Calibri" panose="020F0502020204030204" pitchFamily="34" charset="0"/>
                <a:ea typeface="DejaVu Sans"/>
                <a:cs typeface="Calibri" panose="020F0502020204030204" pitchFamily="34" charset="0"/>
              </a:rPr>
              <a:t>Vehicles</a:t>
            </a:r>
            <a:r>
              <a:rPr lang="el-GR" sz="1400" b="0" strike="noStrike" spc="-1" dirty="0">
                <a:solidFill>
                  <a:srgbClr val="000000"/>
                </a:solidFill>
                <a:latin typeface="Calibri" panose="020F0502020204030204" pitchFamily="34" charset="0"/>
                <a:ea typeface="DejaVu Sans"/>
                <a:cs typeface="Calibri" panose="020F0502020204030204" pitchFamily="34" charset="0"/>
              </a:rPr>
              <a:t> ) </a:t>
            </a:r>
            <a:r>
              <a:rPr lang="el-GR" sz="1400" spc="-1" dirty="0">
                <a:solidFill>
                  <a:srgbClr val="000000"/>
                </a:solidFill>
                <a:latin typeface="Calibri" panose="020F0502020204030204" pitchFamily="34" charset="0"/>
                <a:ea typeface="DejaVu Sans"/>
                <a:cs typeface="Calibri" panose="020F0502020204030204" pitchFamily="34" charset="0"/>
              </a:rPr>
              <a:t>για θερμοκήπια.</a:t>
            </a:r>
            <a:r>
              <a:rPr lang="el-GR" sz="1400" b="0" strike="noStrike" spc="-1" dirty="0">
                <a:solidFill>
                  <a:srgbClr val="262626"/>
                </a:solidFill>
                <a:latin typeface="Calibri" panose="020F0502020204030204" pitchFamily="34" charset="0"/>
                <a:ea typeface="DejaVu Sans"/>
                <a:cs typeface="Calibri" panose="020F0502020204030204" pitchFamily="34" charset="0"/>
              </a:rPr>
              <a:t> </a:t>
            </a:r>
            <a:r>
              <a:rPr lang="el-GR" sz="1400" spc="-1" dirty="0">
                <a:latin typeface="Calibri" panose="020F0502020204030204" pitchFamily="34" charset="0"/>
                <a:cs typeface="Calibri" panose="020F0502020204030204" pitchFamily="34" charset="0"/>
              </a:rPr>
              <a:t>Το ρομποτικό σύστημα </a:t>
            </a:r>
            <a:r>
              <a:rPr lang="en-US" sz="1400" spc="-1" dirty="0" err="1">
                <a:latin typeface="Calibri" panose="020F0502020204030204" pitchFamily="34" charset="0"/>
                <a:cs typeface="Calibri" panose="020F0502020204030204" pitchFamily="34" charset="0"/>
              </a:rPr>
              <a:t>Agbot</a:t>
            </a:r>
            <a:r>
              <a:rPr lang="el-GR" sz="1400" spc="-1" dirty="0">
                <a:latin typeface="Calibri" panose="020F0502020204030204" pitchFamily="34" charset="0"/>
                <a:cs typeface="Calibri" panose="020F0502020204030204" pitchFamily="34" charset="0"/>
              </a:rPr>
              <a:t> κινείται στο έδαφος </a:t>
            </a:r>
            <a:r>
              <a:rPr lang="el-GR" sz="1400" spc="-1" dirty="0">
                <a:solidFill>
                  <a:srgbClr val="000000"/>
                </a:solidFill>
                <a:latin typeface="Calibri" panose="020F0502020204030204" pitchFamily="34" charset="0"/>
                <a:cs typeface="Calibri" panose="020F0502020204030204" pitchFamily="34" charset="0"/>
              </a:rPr>
              <a:t>και λαμβάνει μετρήσεις μέσω των ενσωματωμένων αισθητήρων, προσαρτημένων στο κύριο σώμα του ή σε ρομποτικούς βραχίονες. </a:t>
            </a:r>
            <a:r>
              <a:rPr lang="el-GR" sz="1400" b="0" strike="noStrike" spc="-1" dirty="0">
                <a:solidFill>
                  <a:srgbClr val="262626"/>
                </a:solidFill>
                <a:latin typeface="Calibri" panose="020F0502020204030204" pitchFamily="34" charset="0"/>
                <a:ea typeface="DejaVu Sans"/>
                <a:cs typeface="Calibri" panose="020F0502020204030204" pitchFamily="34" charset="0"/>
              </a:rPr>
              <a:t> </a:t>
            </a:r>
            <a:r>
              <a:rPr lang="el-GR" sz="1400" b="1" spc="-1" dirty="0">
                <a:solidFill>
                  <a:srgbClr val="262626"/>
                </a:solidFill>
                <a:latin typeface="Calibri" panose="020F0502020204030204" pitchFamily="34" charset="0"/>
                <a:cs typeface="Calibri" panose="020F0502020204030204" pitchFamily="34" charset="0"/>
              </a:rPr>
              <a:t>(Σε τελικό στάδιο πρωτοτύπου/ πρόγραμμα </a:t>
            </a:r>
            <a:r>
              <a:rPr lang="en-US" sz="1400" b="1" spc="-1" dirty="0">
                <a:solidFill>
                  <a:srgbClr val="262626"/>
                </a:solidFill>
                <a:latin typeface="Calibri" panose="020F0502020204030204" pitchFamily="34" charset="0"/>
                <a:cs typeface="Calibri" panose="020F0502020204030204" pitchFamily="34" charset="0"/>
              </a:rPr>
              <a:t>ELIDEK</a:t>
            </a:r>
            <a:r>
              <a:rPr lang="el-GR" sz="1400" b="1" spc="-1" dirty="0">
                <a:solidFill>
                  <a:srgbClr val="262626"/>
                </a:solidFill>
                <a:latin typeface="Calibri" panose="020F0502020204030204" pitchFamily="34" charset="0"/>
                <a:cs typeface="Calibri" panose="020F0502020204030204" pitchFamily="34" charset="0"/>
              </a:rPr>
              <a:t>)</a:t>
            </a:r>
            <a:endParaRPr lang="el-GR" sz="1400" b="0" strike="noStrike" spc="-1" dirty="0">
              <a:latin typeface="Calibri" panose="020F0502020204030204" pitchFamily="34" charset="0"/>
              <a:cs typeface="Calibri" panose="020F0502020204030204" pitchFamily="34" charset="0"/>
            </a:endParaRPr>
          </a:p>
          <a:p>
            <a:pPr marL="12240">
              <a:lnSpc>
                <a:spcPct val="100000"/>
              </a:lnSpc>
              <a:spcAft>
                <a:spcPts val="600"/>
              </a:spcAft>
              <a:tabLst>
                <a:tab pos="207720" algn="l"/>
              </a:tabLst>
            </a:pPr>
            <a:r>
              <a:rPr lang="el-GR" sz="1400" b="1" strike="noStrike" spc="-1" dirty="0">
                <a:solidFill>
                  <a:srgbClr val="002060"/>
                </a:solidFill>
                <a:latin typeface="Calibri" panose="020F0502020204030204" pitchFamily="34" charset="0"/>
                <a:ea typeface="DejaVu Sans"/>
                <a:cs typeface="Calibri" panose="020F0502020204030204" pitchFamily="34" charset="0"/>
              </a:rPr>
              <a:t>ΚΥΤ</a:t>
            </a:r>
            <a:r>
              <a:rPr lang="en-US" sz="1400" b="1" strike="noStrike" spc="-1" dirty="0">
                <a:solidFill>
                  <a:srgbClr val="002060"/>
                </a:solidFill>
                <a:latin typeface="Calibri" panose="020F0502020204030204" pitchFamily="34" charset="0"/>
                <a:ea typeface="DejaVu Sans"/>
                <a:cs typeface="Calibri" panose="020F0502020204030204" pitchFamily="34" charset="0"/>
              </a:rPr>
              <a:t>I</a:t>
            </a:r>
            <a:r>
              <a:rPr lang="el-GR" sz="1400" b="1" strike="noStrike" spc="-1" dirty="0">
                <a:solidFill>
                  <a:srgbClr val="002060"/>
                </a:solidFill>
                <a:latin typeface="Calibri" panose="020F0502020204030204" pitchFamily="34" charset="0"/>
                <a:ea typeface="DejaVu Sans"/>
                <a:cs typeface="Calibri" panose="020F0502020204030204" pitchFamily="34" charset="0"/>
              </a:rPr>
              <a:t>ΟΝ </a:t>
            </a:r>
            <a:r>
              <a:rPr lang="el-GR" sz="1400" b="1" strike="noStrike" spc="-1" dirty="0" err="1">
                <a:solidFill>
                  <a:srgbClr val="002060"/>
                </a:solidFill>
                <a:latin typeface="Calibri" panose="020F0502020204030204" pitchFamily="34" charset="0"/>
                <a:ea typeface="DejaVu Sans"/>
                <a:cs typeface="Calibri" panose="020F0502020204030204" pitchFamily="34" charset="0"/>
              </a:rPr>
              <a:t>Flow</a:t>
            </a:r>
            <a:endParaRPr lang="el-GR" sz="1400" b="0" strike="noStrike" spc="-1" dirty="0">
              <a:latin typeface="Calibri" panose="020F0502020204030204" pitchFamily="34" charset="0"/>
              <a:cs typeface="Calibri" panose="020F0502020204030204" pitchFamily="34" charset="0"/>
            </a:endParaRPr>
          </a:p>
          <a:p>
            <a:pPr marL="12240">
              <a:lnSpc>
                <a:spcPct val="100000"/>
              </a:lnSpc>
              <a:spcAft>
                <a:spcPts val="600"/>
              </a:spcAft>
              <a:tabLst>
                <a:tab pos="207720" algn="l"/>
              </a:tabLst>
            </a:pPr>
            <a:r>
              <a:rPr lang="el-GR" sz="1400" b="0" strike="noStrike" spc="-1" dirty="0">
                <a:solidFill>
                  <a:srgbClr val="262626"/>
                </a:solidFill>
                <a:latin typeface="Calibri" panose="020F0502020204030204" pitchFamily="34" charset="0"/>
                <a:ea typeface="DejaVu Sans"/>
                <a:cs typeface="Calibri" panose="020F0502020204030204" pitchFamily="34" charset="0"/>
              </a:rPr>
              <a:t>Η κεντρική μονάδα ελέγχου του συστήματος λειτουργεί ως </a:t>
            </a:r>
            <a:r>
              <a:rPr lang="el-GR" sz="1400" b="0" strike="noStrike" spc="-1" dirty="0" err="1">
                <a:solidFill>
                  <a:srgbClr val="262626"/>
                </a:solidFill>
                <a:latin typeface="Calibri" panose="020F0502020204030204" pitchFamily="34" charset="0"/>
                <a:ea typeface="DejaVu Sans"/>
                <a:cs typeface="Calibri" panose="020F0502020204030204" pitchFamily="34" charset="0"/>
              </a:rPr>
              <a:t>ηλεκτροβάνα</a:t>
            </a:r>
            <a:r>
              <a:rPr lang="el-GR" sz="1400" b="0" strike="noStrike" spc="-1" dirty="0">
                <a:solidFill>
                  <a:srgbClr val="262626"/>
                </a:solidFill>
                <a:latin typeface="Calibri" panose="020F0502020204030204" pitchFamily="34" charset="0"/>
                <a:ea typeface="DejaVu Sans"/>
                <a:cs typeface="Calibri" panose="020F0502020204030204" pitchFamily="34" charset="0"/>
              </a:rPr>
              <a:t> για άρδευση</a:t>
            </a:r>
            <a:r>
              <a:rPr lang="el-GR" sz="1400" spc="-1" dirty="0">
                <a:solidFill>
                  <a:srgbClr val="262626"/>
                </a:solidFill>
                <a:latin typeface="Calibri" panose="020F0502020204030204" pitchFamily="34" charset="0"/>
                <a:cs typeface="Calibri" panose="020F0502020204030204" pitchFamily="34" charset="0"/>
              </a:rPr>
              <a:t>/υδρολίπανση. </a:t>
            </a:r>
            <a:r>
              <a:rPr lang="el-GR" sz="1400" b="0" strike="noStrike" spc="-1" dirty="0">
                <a:solidFill>
                  <a:srgbClr val="262626"/>
                </a:solidFill>
                <a:latin typeface="Calibri" panose="020F0502020204030204" pitchFamily="34" charset="0"/>
                <a:ea typeface="DejaVu Sans"/>
                <a:cs typeface="Calibri" panose="020F0502020204030204" pitchFamily="34" charset="0"/>
              </a:rPr>
              <a:t>Διαχειρίζεται 8 ζώνες άρδευσης, με δυνατότητα αναβάθμισης σε 16.</a:t>
            </a:r>
            <a:endParaRPr lang="el-GR" sz="1400" b="0" strike="noStrike" spc="-1" dirty="0">
              <a:latin typeface="Calibri" panose="020F0502020204030204" pitchFamily="34" charset="0"/>
              <a:cs typeface="Calibri" panose="020F0502020204030204" pitchFamily="34" charset="0"/>
            </a:endParaRPr>
          </a:p>
          <a:p>
            <a:pPr marL="12240">
              <a:lnSpc>
                <a:spcPct val="100000"/>
              </a:lnSpc>
              <a:spcAft>
                <a:spcPts val="600"/>
              </a:spcAft>
              <a:tabLst>
                <a:tab pos="207720" algn="l"/>
              </a:tabLst>
            </a:pPr>
            <a:r>
              <a:rPr lang="el-GR" sz="1400" b="1" strike="noStrike" spc="-1" dirty="0">
                <a:solidFill>
                  <a:srgbClr val="002060"/>
                </a:solidFill>
                <a:latin typeface="Calibri" panose="020F0502020204030204" pitchFamily="34" charset="0"/>
                <a:ea typeface="DejaVu Sans"/>
                <a:cs typeface="Calibri" panose="020F0502020204030204" pitchFamily="34" charset="0"/>
              </a:rPr>
              <a:t>KYTION </a:t>
            </a:r>
            <a:r>
              <a:rPr lang="el-GR" sz="1400" b="1" strike="noStrike" spc="-1" dirty="0" err="1">
                <a:solidFill>
                  <a:srgbClr val="002060"/>
                </a:solidFill>
                <a:latin typeface="Calibri" panose="020F0502020204030204" pitchFamily="34" charset="0"/>
                <a:ea typeface="DejaVu Sans"/>
                <a:cs typeface="Calibri" panose="020F0502020204030204" pitchFamily="34" charset="0"/>
              </a:rPr>
              <a:t>App</a:t>
            </a:r>
            <a:endParaRPr lang="el-GR" sz="1400" b="0" strike="noStrike" spc="-1" dirty="0">
              <a:latin typeface="Calibri" panose="020F0502020204030204" pitchFamily="34" charset="0"/>
              <a:cs typeface="Calibri" panose="020F0502020204030204" pitchFamily="34" charset="0"/>
            </a:endParaRPr>
          </a:p>
          <a:p>
            <a:pPr marL="12240">
              <a:lnSpc>
                <a:spcPct val="100000"/>
              </a:lnSpc>
              <a:spcAft>
                <a:spcPts val="600"/>
              </a:spcAft>
              <a:tabLst>
                <a:tab pos="207720" algn="l"/>
              </a:tabLst>
            </a:pPr>
            <a:r>
              <a:rPr lang="el-GR" sz="1400" b="0" strike="noStrike" spc="-1" dirty="0">
                <a:solidFill>
                  <a:srgbClr val="262626"/>
                </a:solidFill>
                <a:latin typeface="Calibri" panose="020F0502020204030204" pitchFamily="34" charset="0"/>
                <a:ea typeface="DejaVu Sans"/>
                <a:cs typeface="Calibri" panose="020F0502020204030204" pitchFamily="34" charset="0"/>
              </a:rPr>
              <a:t>Η διαδικτυακή εφαρμογή </a:t>
            </a:r>
            <a:r>
              <a:rPr lang="el-GR" sz="1400" b="0" strike="noStrike" spc="-1" dirty="0" err="1">
                <a:solidFill>
                  <a:srgbClr val="262626"/>
                </a:solidFill>
                <a:latin typeface="Calibri" panose="020F0502020204030204" pitchFamily="34" charset="0"/>
                <a:ea typeface="DejaVu Sans"/>
                <a:cs typeface="Calibri" panose="020F0502020204030204" pitchFamily="34" charset="0"/>
              </a:rPr>
              <a:t>διεπαφής</a:t>
            </a:r>
            <a:r>
              <a:rPr lang="el-GR" sz="1400" b="0" strike="noStrike" spc="-1" dirty="0">
                <a:solidFill>
                  <a:srgbClr val="262626"/>
                </a:solidFill>
                <a:latin typeface="Calibri" panose="020F0502020204030204" pitchFamily="34" charset="0"/>
                <a:ea typeface="DejaVu Sans"/>
                <a:cs typeface="Calibri" panose="020F0502020204030204" pitchFamily="34" charset="0"/>
              </a:rPr>
              <a:t> (</a:t>
            </a:r>
            <a:r>
              <a:rPr lang="en-US" sz="1400" b="0" strike="noStrike" spc="-1" dirty="0">
                <a:solidFill>
                  <a:srgbClr val="262626"/>
                </a:solidFill>
                <a:latin typeface="Calibri" panose="020F0502020204030204" pitchFamily="34" charset="0"/>
                <a:ea typeface="DejaVu Sans"/>
                <a:cs typeface="Calibri" panose="020F0502020204030204" pitchFamily="34" charset="0"/>
              </a:rPr>
              <a:t>application) </a:t>
            </a:r>
            <a:r>
              <a:rPr lang="el-GR" sz="1400" b="0" strike="noStrike" spc="-1" dirty="0">
                <a:solidFill>
                  <a:srgbClr val="262626"/>
                </a:solidFill>
                <a:latin typeface="Calibri" panose="020F0502020204030204" pitchFamily="34" charset="0"/>
                <a:ea typeface="DejaVu Sans"/>
                <a:cs typeface="Calibri" panose="020F0502020204030204" pitchFamily="34" charset="0"/>
              </a:rPr>
              <a:t>μεταξύ χρήστη &amp; συστήματος. Οι παραγωγοί λαμβάνουν επεξεργασμένα δεδομένα από το σύστημα στο κινητό ή το </a:t>
            </a:r>
            <a:r>
              <a:rPr lang="el-GR" sz="1400" b="0" strike="noStrike" spc="-1" dirty="0" err="1">
                <a:solidFill>
                  <a:srgbClr val="262626"/>
                </a:solidFill>
                <a:latin typeface="Calibri" panose="020F0502020204030204" pitchFamily="34" charset="0"/>
                <a:ea typeface="DejaVu Sans"/>
                <a:cs typeface="Calibri" panose="020F0502020204030204" pitchFamily="34" charset="0"/>
              </a:rPr>
              <a:t>tablet.Παρακολουθούν</a:t>
            </a:r>
            <a:r>
              <a:rPr lang="el-GR" sz="1400" b="0" strike="noStrike" spc="-1" dirty="0">
                <a:solidFill>
                  <a:srgbClr val="262626"/>
                </a:solidFill>
                <a:latin typeface="Calibri" panose="020F0502020204030204" pitchFamily="34" charset="0"/>
                <a:ea typeface="DejaVu Sans"/>
                <a:cs typeface="Calibri" panose="020F0502020204030204" pitchFamily="34" charset="0"/>
              </a:rPr>
              <a:t> τις διαδικασίες ενώ μπορούν και να επέμβουν. </a:t>
            </a:r>
            <a:endParaRPr lang="el-GR" sz="1400" b="0" strike="noStrike" spc="-1" dirty="0">
              <a:latin typeface="Calibri" panose="020F0502020204030204" pitchFamily="34" charset="0"/>
              <a:cs typeface="Calibri" panose="020F0502020204030204" pitchFamily="34" charset="0"/>
            </a:endParaRPr>
          </a:p>
        </p:txBody>
      </p:sp>
      <p:sp>
        <p:nvSpPr>
          <p:cNvPr id="393" name="CustomShape 3"/>
          <p:cNvSpPr/>
          <p:nvPr/>
        </p:nvSpPr>
        <p:spPr>
          <a:xfrm>
            <a:off x="6876360" y="1419480"/>
            <a:ext cx="2158200" cy="1779120"/>
          </a:xfrm>
          <a:prstGeom prst="rect">
            <a:avLst/>
          </a:prstGeom>
          <a:blipFill rotWithShape="0">
            <a:blip r:embed="rId2"/>
            <a:stretch>
              <a:fillRect/>
            </a:stretch>
          </a:blipFill>
          <a:ln>
            <a:noFill/>
          </a:ln>
        </p:spPr>
        <p:style>
          <a:lnRef idx="0">
            <a:scrgbClr r="0" g="0" b="0"/>
          </a:lnRef>
          <a:fillRef idx="0">
            <a:scrgbClr r="0" g="0" b="0"/>
          </a:fillRef>
          <a:effectRef idx="0">
            <a:scrgbClr r="0" g="0" b="0"/>
          </a:effectRef>
          <a:fontRef idx="minor"/>
        </p:style>
        <p:txBody>
          <a:bodyPr/>
          <a:lstStyle/>
          <a:p>
            <a:endParaRPr lang="el-GR"/>
          </a:p>
        </p:txBody>
      </p:sp>
      <p:sp>
        <p:nvSpPr>
          <p:cNvPr id="394" name="CustomShape 4"/>
          <p:cNvSpPr/>
          <p:nvPr/>
        </p:nvSpPr>
        <p:spPr>
          <a:xfrm>
            <a:off x="7175160" y="3417120"/>
            <a:ext cx="1884960" cy="1672920"/>
          </a:xfrm>
          <a:prstGeom prst="rect">
            <a:avLst/>
          </a:prstGeom>
          <a:blipFill rotWithShape="0">
            <a:blip r:embed="rId3"/>
            <a:stretch>
              <a:fillRect/>
            </a:stretch>
          </a:blipFill>
          <a:ln>
            <a:noFill/>
          </a:ln>
        </p:spPr>
        <p:style>
          <a:lnRef idx="0">
            <a:scrgbClr r="0" g="0" b="0"/>
          </a:lnRef>
          <a:fillRef idx="0">
            <a:scrgbClr r="0" g="0" b="0"/>
          </a:fillRef>
          <a:effectRef idx="0">
            <a:scrgbClr r="0" g="0" b="0"/>
          </a:effectRef>
          <a:fontRef idx="minor"/>
        </p:style>
        <p:txBody>
          <a:bodyPr/>
          <a:lstStyle/>
          <a:p>
            <a:endParaRPr lang="el-GR"/>
          </a:p>
        </p:txBody>
      </p:sp>
      <p:pic>
        <p:nvPicPr>
          <p:cNvPr id="2" name="Picture 49">
            <a:extLst>
              <a:ext uri="{FF2B5EF4-FFF2-40B4-BE49-F238E27FC236}">
                <a16:creationId xmlns:a16="http://schemas.microsoft.com/office/drawing/2014/main" id="{CBB4B32E-DD45-46D2-EE02-DC660657D66F}"/>
              </a:ext>
            </a:extLst>
          </p:cNvPr>
          <p:cNvPicPr/>
          <p:nvPr/>
        </p:nvPicPr>
        <p:blipFill>
          <a:blip r:embed="rId4"/>
          <a:stretch>
            <a:fillRect/>
          </a:stretch>
        </p:blipFill>
        <p:spPr>
          <a:xfrm>
            <a:off x="7793672" y="185872"/>
            <a:ext cx="1119505" cy="89725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CustomShape 1"/>
          <p:cNvSpPr/>
          <p:nvPr/>
        </p:nvSpPr>
        <p:spPr>
          <a:xfrm>
            <a:off x="609480" y="532080"/>
            <a:ext cx="7098626" cy="4442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pPr>
            <a:r>
              <a:rPr lang="en-GB" sz="3200" b="1" strike="noStrike" spc="-1" dirty="0">
                <a:solidFill>
                  <a:srgbClr val="444D26"/>
                </a:solidFill>
                <a:latin typeface="Calibri" panose="020F0502020204030204" pitchFamily="34" charset="0"/>
                <a:ea typeface="DejaVu Sans"/>
                <a:cs typeface="Calibri" panose="020F0502020204030204" pitchFamily="34" charset="0"/>
              </a:rPr>
              <a:t>Case </a:t>
            </a:r>
            <a:r>
              <a:rPr lang="en-GB" sz="3200" b="1" strike="noStrike" spc="-1" dirty="0" err="1">
                <a:solidFill>
                  <a:srgbClr val="444D26"/>
                </a:solidFill>
                <a:latin typeface="Calibri" panose="020F0502020204030204" pitchFamily="34" charset="0"/>
                <a:ea typeface="DejaVu Sans"/>
                <a:cs typeface="Calibri" panose="020F0502020204030204" pitchFamily="34" charset="0"/>
              </a:rPr>
              <a:t>study_KYTION</a:t>
            </a:r>
            <a:endParaRPr lang="el-GR" sz="3200" b="0" strike="noStrike" spc="-1" dirty="0">
              <a:latin typeface="Calibri" panose="020F0502020204030204" pitchFamily="34" charset="0"/>
              <a:cs typeface="Calibri" panose="020F0502020204030204" pitchFamily="34" charset="0"/>
            </a:endParaRPr>
          </a:p>
        </p:txBody>
      </p:sp>
      <p:sp>
        <p:nvSpPr>
          <p:cNvPr id="397" name="CustomShape 2"/>
          <p:cNvSpPr/>
          <p:nvPr/>
        </p:nvSpPr>
        <p:spPr>
          <a:xfrm>
            <a:off x="323640" y="1347480"/>
            <a:ext cx="3799080" cy="3302358"/>
          </a:xfrm>
          <a:prstGeom prst="rect">
            <a:avLst/>
          </a:prstGeom>
          <a:noFill/>
          <a:ln>
            <a:noFill/>
          </a:ln>
        </p:spPr>
        <p:style>
          <a:lnRef idx="0">
            <a:scrgbClr r="0" g="0" b="0"/>
          </a:lnRef>
          <a:fillRef idx="0">
            <a:scrgbClr r="0" g="0" b="0"/>
          </a:fillRef>
          <a:effectRef idx="0">
            <a:scrgbClr r="0" g="0" b="0"/>
          </a:effectRef>
          <a:fontRef idx="minor"/>
        </p:style>
        <p:txBody>
          <a:bodyPr lIns="0" tIns="92880" rIns="0" bIns="0">
            <a:spAutoFit/>
          </a:bodyPr>
          <a:lstStyle/>
          <a:p>
            <a:pPr marL="12600">
              <a:lnSpc>
                <a:spcPct val="100000"/>
              </a:lnSpc>
              <a:spcBef>
                <a:spcPts val="731"/>
              </a:spcBef>
            </a:pPr>
            <a:r>
              <a:rPr lang="el-GR" sz="1300" b="1" strike="noStrike" spc="-1" dirty="0">
                <a:solidFill>
                  <a:srgbClr val="002060"/>
                </a:solidFill>
                <a:latin typeface="Galibri"/>
                <a:ea typeface="DejaVu Sans"/>
              </a:rPr>
              <a:t>KYTION </a:t>
            </a:r>
            <a:r>
              <a:rPr lang="en-US" sz="1300" b="1" strike="noStrike" spc="-1" dirty="0" err="1">
                <a:solidFill>
                  <a:srgbClr val="002060"/>
                </a:solidFill>
                <a:latin typeface="Galibri"/>
                <a:ea typeface="DejaVu Sans"/>
              </a:rPr>
              <a:t>Aeir</a:t>
            </a:r>
            <a:endParaRPr lang="el-GR" sz="1300" b="0" strike="noStrike" spc="-1" dirty="0">
              <a:latin typeface="Arial"/>
            </a:endParaRPr>
          </a:p>
          <a:p>
            <a:pPr marL="12600">
              <a:lnSpc>
                <a:spcPct val="100000"/>
              </a:lnSpc>
              <a:spcBef>
                <a:spcPts val="731"/>
              </a:spcBef>
            </a:pPr>
            <a:r>
              <a:rPr lang="el-GR" sz="1300" b="0" strike="noStrike" spc="-1" dirty="0">
                <a:solidFill>
                  <a:srgbClr val="262626"/>
                </a:solidFill>
                <a:latin typeface="Galibri"/>
                <a:ea typeface="DejaVu Sans"/>
              </a:rPr>
              <a:t>Φέρει αισθητήρες που καταγράφουν το </a:t>
            </a:r>
            <a:r>
              <a:rPr lang="el-GR" sz="1300" b="0" strike="noStrike" spc="-1" dirty="0" err="1">
                <a:solidFill>
                  <a:srgbClr val="262626"/>
                </a:solidFill>
                <a:latin typeface="Galibri"/>
                <a:ea typeface="DejaVu Sans"/>
              </a:rPr>
              <a:t>μικροκλίμα</a:t>
            </a:r>
            <a:r>
              <a:rPr lang="el-GR" sz="1300" spc="-1" dirty="0">
                <a:solidFill>
                  <a:srgbClr val="262626"/>
                </a:solidFill>
                <a:latin typeface="Galibri"/>
              </a:rPr>
              <a:t> και </a:t>
            </a:r>
            <a:r>
              <a:rPr lang="en-US" sz="1300" spc="-1" dirty="0">
                <a:solidFill>
                  <a:srgbClr val="262626"/>
                </a:solidFill>
                <a:latin typeface="Galibri"/>
              </a:rPr>
              <a:t>RGV</a:t>
            </a:r>
            <a:r>
              <a:rPr lang="el-GR" sz="1300" spc="-1" dirty="0">
                <a:solidFill>
                  <a:srgbClr val="262626"/>
                </a:solidFill>
                <a:latin typeface="Galibri"/>
              </a:rPr>
              <a:t> κάμερα για πρόβλεψη ασθενειών</a:t>
            </a:r>
            <a:endParaRPr lang="el-GR" sz="1300" b="0" strike="noStrike" spc="-1" dirty="0">
              <a:latin typeface="Arial"/>
            </a:endParaRPr>
          </a:p>
          <a:p>
            <a:pPr marL="184320" indent="-169200">
              <a:lnSpc>
                <a:spcPct val="100000"/>
              </a:lnSpc>
              <a:spcBef>
                <a:spcPts val="731"/>
              </a:spcBef>
              <a:buClr>
                <a:srgbClr val="FF0000"/>
              </a:buClr>
              <a:buFont typeface="Arial"/>
              <a:buChar char="•"/>
            </a:pPr>
            <a:r>
              <a:rPr lang="el-GR" sz="1300" b="0" strike="noStrike" spc="-1" dirty="0">
                <a:solidFill>
                  <a:srgbClr val="262626"/>
                </a:solidFill>
                <a:latin typeface="Galibri"/>
                <a:ea typeface="DejaVu Sans"/>
              </a:rPr>
              <a:t>Σχετική Υγρασία</a:t>
            </a:r>
            <a:endParaRPr lang="el-GR" sz="1300" b="0" strike="noStrike" spc="-1" dirty="0">
              <a:latin typeface="Arial"/>
            </a:endParaRPr>
          </a:p>
          <a:p>
            <a:pPr marL="184320" indent="-169200">
              <a:lnSpc>
                <a:spcPct val="100000"/>
              </a:lnSpc>
              <a:spcBef>
                <a:spcPts val="731"/>
              </a:spcBef>
              <a:buClr>
                <a:srgbClr val="FF0000"/>
              </a:buClr>
              <a:buFont typeface="Arial"/>
              <a:buChar char="•"/>
            </a:pPr>
            <a:r>
              <a:rPr lang="el-GR" sz="1300" b="0" strike="noStrike" spc="-1" dirty="0">
                <a:solidFill>
                  <a:srgbClr val="262626"/>
                </a:solidFill>
                <a:latin typeface="Galibri"/>
                <a:ea typeface="DejaVu Sans"/>
              </a:rPr>
              <a:t>Θερμοκρασία</a:t>
            </a:r>
            <a:endParaRPr lang="el-GR" sz="1300" b="0" strike="noStrike" spc="-1" dirty="0">
              <a:latin typeface="Arial"/>
            </a:endParaRPr>
          </a:p>
          <a:p>
            <a:pPr marL="184320" indent="-169200">
              <a:lnSpc>
                <a:spcPct val="100000"/>
              </a:lnSpc>
              <a:spcBef>
                <a:spcPts val="731"/>
              </a:spcBef>
              <a:buClr>
                <a:srgbClr val="FF0000"/>
              </a:buClr>
              <a:buFont typeface="Arial"/>
              <a:buChar char="•"/>
            </a:pPr>
            <a:r>
              <a:rPr lang="el-GR" sz="1300" b="0" strike="noStrike" spc="-1" dirty="0">
                <a:solidFill>
                  <a:srgbClr val="262626"/>
                </a:solidFill>
                <a:latin typeface="Galibri"/>
                <a:ea typeface="DejaVu Sans"/>
              </a:rPr>
              <a:t>Ποιότητα/σύνθεση αέρα</a:t>
            </a:r>
            <a:endParaRPr lang="el-GR" sz="1300" b="0" strike="noStrike" spc="-1" dirty="0">
              <a:latin typeface="Arial"/>
            </a:endParaRPr>
          </a:p>
          <a:p>
            <a:pPr marL="184320" indent="-169200">
              <a:lnSpc>
                <a:spcPct val="100000"/>
              </a:lnSpc>
              <a:spcBef>
                <a:spcPts val="731"/>
              </a:spcBef>
              <a:buClr>
                <a:srgbClr val="FF0000"/>
              </a:buClr>
              <a:buFont typeface="Arial"/>
              <a:buChar char="•"/>
            </a:pPr>
            <a:r>
              <a:rPr lang="el-GR" sz="1300" b="0" strike="noStrike" spc="-1" dirty="0">
                <a:solidFill>
                  <a:srgbClr val="262626"/>
                </a:solidFill>
                <a:latin typeface="Galibri"/>
                <a:ea typeface="DejaVu Sans"/>
              </a:rPr>
              <a:t>Βροχόπτωση</a:t>
            </a:r>
            <a:endParaRPr lang="el-GR" sz="1300" b="0" strike="noStrike" spc="-1" dirty="0">
              <a:latin typeface="Arial"/>
            </a:endParaRPr>
          </a:p>
          <a:p>
            <a:pPr marL="184320" indent="-169200">
              <a:lnSpc>
                <a:spcPct val="100000"/>
              </a:lnSpc>
              <a:spcBef>
                <a:spcPts val="731"/>
              </a:spcBef>
              <a:buClr>
                <a:srgbClr val="FF0000"/>
              </a:buClr>
              <a:buFont typeface="Arial"/>
              <a:buChar char="•"/>
            </a:pPr>
            <a:r>
              <a:rPr lang="el-GR" sz="1300" b="0" strike="noStrike" spc="-1" dirty="0">
                <a:solidFill>
                  <a:srgbClr val="262626"/>
                </a:solidFill>
                <a:latin typeface="Galibri"/>
                <a:ea typeface="DejaVu Sans"/>
              </a:rPr>
              <a:t>Ένταση ανέμου</a:t>
            </a:r>
            <a:endParaRPr lang="el-GR" sz="1300" b="0" strike="noStrike" spc="-1" dirty="0">
              <a:latin typeface="Arial"/>
            </a:endParaRPr>
          </a:p>
          <a:p>
            <a:pPr marL="184320" indent="-169200">
              <a:lnSpc>
                <a:spcPct val="100000"/>
              </a:lnSpc>
              <a:spcBef>
                <a:spcPts val="731"/>
              </a:spcBef>
              <a:buClr>
                <a:srgbClr val="FF0000"/>
              </a:buClr>
              <a:buFont typeface="Arial"/>
              <a:buChar char="•"/>
            </a:pPr>
            <a:r>
              <a:rPr lang="el-GR" sz="1300" b="0" strike="noStrike" spc="-1" dirty="0">
                <a:solidFill>
                  <a:srgbClr val="262626"/>
                </a:solidFill>
                <a:latin typeface="Galibri"/>
                <a:ea typeface="DejaVu Sans"/>
              </a:rPr>
              <a:t>Ηλιακή ακτινοβολία</a:t>
            </a:r>
            <a:endParaRPr lang="el-GR" sz="1300" b="0" strike="noStrike" spc="-1" dirty="0">
              <a:latin typeface="Arial"/>
            </a:endParaRPr>
          </a:p>
          <a:p>
            <a:pPr marL="184320" indent="-169200">
              <a:lnSpc>
                <a:spcPct val="100000"/>
              </a:lnSpc>
              <a:spcBef>
                <a:spcPts val="731"/>
              </a:spcBef>
              <a:buClr>
                <a:srgbClr val="FF0000"/>
              </a:buClr>
              <a:buFont typeface="Arial"/>
              <a:buChar char="•"/>
            </a:pPr>
            <a:r>
              <a:rPr lang="el-GR" sz="1300" b="0" strike="noStrike" spc="-1" dirty="0">
                <a:solidFill>
                  <a:srgbClr val="262626"/>
                </a:solidFill>
                <a:latin typeface="Galibri"/>
                <a:ea typeface="DejaVu Sans"/>
              </a:rPr>
              <a:t>Οπτικό &amp; Φασματικό αισθητήρα</a:t>
            </a:r>
            <a:endParaRPr lang="el-GR" sz="1300" b="0" strike="noStrike" spc="-1" dirty="0">
              <a:latin typeface="Arial"/>
            </a:endParaRPr>
          </a:p>
          <a:p>
            <a:pPr marL="12600">
              <a:lnSpc>
                <a:spcPct val="100000"/>
              </a:lnSpc>
              <a:spcBef>
                <a:spcPts val="731"/>
              </a:spcBef>
            </a:pPr>
            <a:r>
              <a:rPr lang="el-GR" sz="1300" b="0" strike="noStrike" spc="-1" dirty="0">
                <a:solidFill>
                  <a:srgbClr val="262626"/>
                </a:solidFill>
                <a:latin typeface="Galibri"/>
                <a:ea typeface="DejaVu Sans"/>
              </a:rPr>
              <a:t>Συνδυάζει τα δεδομένα που συλλέγει με τις προβλέψεις καιρού από δορυφόρους και άλλες πηγές.</a:t>
            </a:r>
            <a:endParaRPr lang="el-GR" sz="1300" b="0" strike="noStrike" spc="-1" dirty="0">
              <a:latin typeface="Arial"/>
            </a:endParaRPr>
          </a:p>
        </p:txBody>
      </p:sp>
      <p:sp>
        <p:nvSpPr>
          <p:cNvPr id="398" name="CustomShape 3"/>
          <p:cNvSpPr/>
          <p:nvPr/>
        </p:nvSpPr>
        <p:spPr>
          <a:xfrm>
            <a:off x="4356000" y="1347480"/>
            <a:ext cx="4678200" cy="2052571"/>
          </a:xfrm>
          <a:prstGeom prst="rect">
            <a:avLst/>
          </a:prstGeom>
          <a:noFill/>
          <a:ln>
            <a:noFill/>
          </a:ln>
        </p:spPr>
        <p:style>
          <a:lnRef idx="0">
            <a:scrgbClr r="0" g="0" b="0"/>
          </a:lnRef>
          <a:fillRef idx="0">
            <a:scrgbClr r="0" g="0" b="0"/>
          </a:fillRef>
          <a:effectRef idx="0">
            <a:scrgbClr r="0" g="0" b="0"/>
          </a:effectRef>
          <a:fontRef idx="minor"/>
        </p:style>
        <p:txBody>
          <a:bodyPr lIns="0" tIns="92160" rIns="0" bIns="0">
            <a:spAutoFit/>
          </a:bodyPr>
          <a:lstStyle/>
          <a:p>
            <a:pPr marL="12600">
              <a:lnSpc>
                <a:spcPct val="100000"/>
              </a:lnSpc>
              <a:spcBef>
                <a:spcPts val="726"/>
              </a:spcBef>
            </a:pPr>
            <a:r>
              <a:rPr lang="el-GR" sz="1300" b="1" strike="noStrike" spc="-1" dirty="0">
                <a:solidFill>
                  <a:srgbClr val="002060"/>
                </a:solidFill>
                <a:latin typeface="Calibri" panose="020F0502020204030204" pitchFamily="34" charset="0"/>
                <a:ea typeface="DejaVu Sans"/>
                <a:cs typeface="Calibri" panose="020F0502020204030204" pitchFamily="34" charset="0"/>
              </a:rPr>
              <a:t>KYTION </a:t>
            </a:r>
            <a:r>
              <a:rPr lang="el-GR" sz="1300" b="1" strike="noStrike" spc="-1" dirty="0" err="1">
                <a:solidFill>
                  <a:srgbClr val="002060"/>
                </a:solidFill>
                <a:latin typeface="Calibri" panose="020F0502020204030204" pitchFamily="34" charset="0"/>
                <a:ea typeface="DejaVu Sans"/>
                <a:cs typeface="Calibri" panose="020F0502020204030204" pitchFamily="34" charset="0"/>
              </a:rPr>
              <a:t>Gaia</a:t>
            </a:r>
            <a:r>
              <a:rPr lang="el-GR" sz="1300" b="1" strike="noStrike" spc="-1" dirty="0">
                <a:solidFill>
                  <a:srgbClr val="002060"/>
                </a:solidFill>
                <a:latin typeface="Calibri" panose="020F0502020204030204" pitchFamily="34" charset="0"/>
                <a:ea typeface="DejaVu Sans"/>
                <a:cs typeface="Calibri" panose="020F0502020204030204" pitchFamily="34" charset="0"/>
              </a:rPr>
              <a:t>:</a:t>
            </a:r>
            <a:endParaRPr lang="el-GR" sz="1300" b="0" strike="noStrike" spc="-1" dirty="0">
              <a:latin typeface="Calibri" panose="020F0502020204030204" pitchFamily="34" charset="0"/>
              <a:cs typeface="Calibri" panose="020F0502020204030204" pitchFamily="34" charset="0"/>
            </a:endParaRPr>
          </a:p>
          <a:p>
            <a:pPr marL="184320" indent="-169200">
              <a:lnSpc>
                <a:spcPct val="100000"/>
              </a:lnSpc>
              <a:spcBef>
                <a:spcPts val="726"/>
              </a:spcBef>
              <a:buClr>
                <a:srgbClr val="FF0000"/>
              </a:buClr>
              <a:buFont typeface="Arial"/>
              <a:buChar char="•"/>
            </a:pPr>
            <a:r>
              <a:rPr lang="el-GR" sz="1300" b="0" strike="noStrike" spc="-1" dirty="0">
                <a:solidFill>
                  <a:srgbClr val="262626"/>
                </a:solidFill>
                <a:latin typeface="Calibri" panose="020F0502020204030204" pitchFamily="34" charset="0"/>
                <a:ea typeface="DejaVu Sans"/>
                <a:cs typeface="Calibri" panose="020F0502020204030204" pitchFamily="34" charset="0"/>
              </a:rPr>
              <a:t>Είναι ένα αυτόνομο ρομποτικό σύστημα 16 βαθμών ελευθερίας.</a:t>
            </a:r>
            <a:endParaRPr lang="el-GR" sz="1300" b="0" strike="noStrike" spc="-1" dirty="0">
              <a:latin typeface="Calibri" panose="020F0502020204030204" pitchFamily="34" charset="0"/>
              <a:cs typeface="Calibri" panose="020F0502020204030204" pitchFamily="34" charset="0"/>
            </a:endParaRPr>
          </a:p>
          <a:p>
            <a:pPr marL="184320" indent="-169200">
              <a:lnSpc>
                <a:spcPct val="100000"/>
              </a:lnSpc>
              <a:spcBef>
                <a:spcPts val="726"/>
              </a:spcBef>
              <a:buClr>
                <a:srgbClr val="FF0000"/>
              </a:buClr>
              <a:buFont typeface="Arial"/>
              <a:buChar char="•"/>
            </a:pPr>
            <a:r>
              <a:rPr lang="el-GR" sz="1300" b="0" strike="noStrike" spc="-1" dirty="0">
                <a:solidFill>
                  <a:srgbClr val="262626"/>
                </a:solidFill>
                <a:latin typeface="Calibri" panose="020F0502020204030204" pitchFamily="34" charset="0"/>
                <a:ea typeface="DejaVu Sans"/>
                <a:cs typeface="Calibri" panose="020F0502020204030204" pitchFamily="34" charset="0"/>
              </a:rPr>
              <a:t>Σαρώνει περιοχές ελέγχου και λαμβάνει εδαφικές μετρήσεις μέσω των ενσωματωμένων αισθητήρων που φέρει.</a:t>
            </a:r>
            <a:endParaRPr lang="el-GR" sz="1300" b="0" strike="noStrike" spc="-1" dirty="0">
              <a:latin typeface="Calibri" panose="020F0502020204030204" pitchFamily="34" charset="0"/>
              <a:cs typeface="Calibri" panose="020F0502020204030204" pitchFamily="34" charset="0"/>
            </a:endParaRPr>
          </a:p>
          <a:p>
            <a:pPr marL="184320" indent="-169200">
              <a:lnSpc>
                <a:spcPct val="100000"/>
              </a:lnSpc>
              <a:spcBef>
                <a:spcPts val="726"/>
              </a:spcBef>
              <a:buClr>
                <a:srgbClr val="FF0000"/>
              </a:buClr>
              <a:buFont typeface="Arial"/>
              <a:buChar char="•"/>
            </a:pPr>
            <a:r>
              <a:rPr lang="el-GR" sz="1300" b="0" strike="noStrike" spc="-1" dirty="0">
                <a:solidFill>
                  <a:srgbClr val="262626"/>
                </a:solidFill>
                <a:latin typeface="Calibri" panose="020F0502020204030204" pitchFamily="34" charset="0"/>
                <a:ea typeface="DejaVu Sans"/>
                <a:cs typeface="Calibri" panose="020F0502020204030204" pitchFamily="34" charset="0"/>
              </a:rPr>
              <a:t>Το KYTION </a:t>
            </a:r>
            <a:r>
              <a:rPr lang="el-GR" sz="1300" b="0" strike="noStrike" spc="-1" dirty="0" err="1">
                <a:solidFill>
                  <a:srgbClr val="262626"/>
                </a:solidFill>
                <a:latin typeface="Calibri" panose="020F0502020204030204" pitchFamily="34" charset="0"/>
                <a:ea typeface="DejaVu Sans"/>
                <a:cs typeface="Calibri" panose="020F0502020204030204" pitchFamily="34" charset="0"/>
              </a:rPr>
              <a:t>Gaia</a:t>
            </a:r>
            <a:r>
              <a:rPr lang="el-GR" sz="1300" b="0" strike="noStrike" spc="-1" dirty="0">
                <a:solidFill>
                  <a:srgbClr val="262626"/>
                </a:solidFill>
                <a:latin typeface="Calibri" panose="020F0502020204030204" pitchFamily="34" charset="0"/>
                <a:ea typeface="DejaVu Sans"/>
                <a:cs typeface="Calibri" panose="020F0502020204030204" pitchFamily="34" charset="0"/>
              </a:rPr>
              <a:t> μπορεί να καλύψει εκτεταμένες εκτάσεις </a:t>
            </a:r>
            <a:r>
              <a:rPr lang="el-GR" sz="1300" spc="-1" dirty="0" err="1">
                <a:solidFill>
                  <a:srgbClr val="262626"/>
                </a:solidFill>
                <a:latin typeface="Calibri" panose="020F0502020204030204" pitchFamily="34" charset="0"/>
                <a:ea typeface="DejaVu Sans"/>
                <a:cs typeface="Calibri" panose="020F0502020204030204" pitchFamily="34" charset="0"/>
              </a:rPr>
              <a:t>θερμοκηπιακών</a:t>
            </a:r>
            <a:r>
              <a:rPr lang="el-GR" sz="1300" spc="-1" dirty="0">
                <a:solidFill>
                  <a:srgbClr val="262626"/>
                </a:solidFill>
                <a:latin typeface="Calibri" panose="020F0502020204030204" pitchFamily="34" charset="0"/>
                <a:ea typeface="DejaVu Sans"/>
                <a:cs typeface="Calibri" panose="020F0502020204030204" pitchFamily="34" charset="0"/>
              </a:rPr>
              <a:t> </a:t>
            </a:r>
            <a:r>
              <a:rPr lang="el-GR" sz="1300" b="0" strike="noStrike" spc="-1" dirty="0">
                <a:solidFill>
                  <a:srgbClr val="262626"/>
                </a:solidFill>
                <a:latin typeface="Calibri" panose="020F0502020204030204" pitchFamily="34" charset="0"/>
                <a:ea typeface="DejaVu Sans"/>
                <a:cs typeface="Calibri" panose="020F0502020204030204" pitchFamily="34" charset="0"/>
              </a:rPr>
              <a:t>καλλιεργειών.</a:t>
            </a:r>
            <a:endParaRPr lang="el-GR" sz="1300" b="0" strike="noStrike" spc="-1" dirty="0">
              <a:latin typeface="Calibri" panose="020F0502020204030204" pitchFamily="34" charset="0"/>
              <a:cs typeface="Calibri" panose="020F0502020204030204" pitchFamily="34" charset="0"/>
            </a:endParaRPr>
          </a:p>
          <a:p>
            <a:pPr marL="184320" indent="-169200">
              <a:lnSpc>
                <a:spcPct val="100000"/>
              </a:lnSpc>
              <a:spcBef>
                <a:spcPts val="726"/>
              </a:spcBef>
              <a:buClr>
                <a:srgbClr val="FF0000"/>
              </a:buClr>
              <a:buFont typeface="Arial"/>
              <a:buChar char="•"/>
            </a:pPr>
            <a:r>
              <a:rPr lang="el-GR" sz="1300" spc="-1" dirty="0">
                <a:solidFill>
                  <a:srgbClr val="262626"/>
                </a:solidFill>
                <a:latin typeface="Calibri" panose="020F0502020204030204" pitchFamily="34" charset="0"/>
                <a:ea typeface="DejaVu Sans"/>
                <a:cs typeface="Calibri" panose="020F0502020204030204" pitchFamily="34" charset="0"/>
              </a:rPr>
              <a:t>Ε</a:t>
            </a:r>
            <a:r>
              <a:rPr lang="el-GR" sz="1300" b="0" strike="noStrike" spc="-1" dirty="0">
                <a:solidFill>
                  <a:srgbClr val="262626"/>
                </a:solidFill>
                <a:latin typeface="Calibri" panose="020F0502020204030204" pitchFamily="34" charset="0"/>
                <a:ea typeface="DejaVu Sans"/>
                <a:cs typeface="Calibri" panose="020F0502020204030204" pitchFamily="34" charset="0"/>
              </a:rPr>
              <a:t>ίναι υπό εξέταση μια σειρά άλλων δυνατοτήτων (χρήση για ψεκασμό ζιζανίων).</a:t>
            </a:r>
            <a:endParaRPr lang="el-GR" sz="1300" b="0" strike="noStrike" spc="-1" dirty="0">
              <a:latin typeface="Calibri" panose="020F0502020204030204" pitchFamily="34" charset="0"/>
              <a:cs typeface="Calibri" panose="020F0502020204030204" pitchFamily="34" charset="0"/>
            </a:endParaRPr>
          </a:p>
        </p:txBody>
      </p:sp>
      <p:pic>
        <p:nvPicPr>
          <p:cNvPr id="399" name="Εικόνα 11"/>
          <p:cNvPicPr/>
          <p:nvPr/>
        </p:nvPicPr>
        <p:blipFill>
          <a:blip r:embed="rId2"/>
          <a:stretch/>
        </p:blipFill>
        <p:spPr>
          <a:xfrm>
            <a:off x="6695100" y="3771211"/>
            <a:ext cx="1716120" cy="1149120"/>
          </a:xfrm>
          <a:prstGeom prst="rect">
            <a:avLst/>
          </a:prstGeom>
          <a:ln>
            <a:noFill/>
          </a:ln>
        </p:spPr>
      </p:pic>
      <p:pic>
        <p:nvPicPr>
          <p:cNvPr id="400" name="Εικόνα 13"/>
          <p:cNvPicPr/>
          <p:nvPr/>
        </p:nvPicPr>
        <p:blipFill>
          <a:blip r:embed="rId3"/>
          <a:stretch/>
        </p:blipFill>
        <p:spPr>
          <a:xfrm>
            <a:off x="4850696" y="3882600"/>
            <a:ext cx="1428480" cy="923760"/>
          </a:xfrm>
          <a:prstGeom prst="rect">
            <a:avLst/>
          </a:prstGeom>
          <a:ln>
            <a:noFill/>
          </a:ln>
        </p:spPr>
      </p:pic>
      <p:pic>
        <p:nvPicPr>
          <p:cNvPr id="2" name="Picture 49">
            <a:extLst>
              <a:ext uri="{FF2B5EF4-FFF2-40B4-BE49-F238E27FC236}">
                <a16:creationId xmlns:a16="http://schemas.microsoft.com/office/drawing/2014/main" id="{43E394BF-0DD1-132E-6690-A0D8E3DEE76A}"/>
              </a:ext>
            </a:extLst>
          </p:cNvPr>
          <p:cNvPicPr/>
          <p:nvPr/>
        </p:nvPicPr>
        <p:blipFill>
          <a:blip r:embed="rId4"/>
          <a:stretch>
            <a:fillRect/>
          </a:stretch>
        </p:blipFill>
        <p:spPr>
          <a:xfrm>
            <a:off x="7793672" y="185872"/>
            <a:ext cx="1119505" cy="89725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CustomShape 1"/>
          <p:cNvSpPr/>
          <p:nvPr/>
        </p:nvSpPr>
        <p:spPr>
          <a:xfrm>
            <a:off x="196200" y="1424520"/>
            <a:ext cx="3566520" cy="6904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pPr>
            <a:r>
              <a:rPr lang="el-GR" sz="1600" b="0" strike="noStrike" spc="-1" dirty="0">
                <a:solidFill>
                  <a:srgbClr val="444D26"/>
                </a:solidFill>
                <a:latin typeface="Galibri"/>
                <a:ea typeface="DejaVu Sans"/>
              </a:rPr>
              <a:t>Διάκριση για τ</a:t>
            </a:r>
            <a:r>
              <a:rPr lang="en-US" sz="1600" b="0" strike="noStrike" spc="-1" dirty="0">
                <a:solidFill>
                  <a:srgbClr val="444D26"/>
                </a:solidFill>
                <a:latin typeface="Galibri"/>
                <a:ea typeface="DejaVu Sans"/>
              </a:rPr>
              <a:t>o</a:t>
            </a:r>
            <a:r>
              <a:rPr lang="el-GR" sz="1600" b="0" strike="noStrike" spc="-1" dirty="0">
                <a:solidFill>
                  <a:srgbClr val="444D26"/>
                </a:solidFill>
                <a:latin typeface="Galibri"/>
                <a:ea typeface="DejaVu Sans"/>
              </a:rPr>
              <a:t> “ΚΥΤΙΟΝ”: Οι φοιτητές που ανακάλυψαν την εφαρμογή για την “</a:t>
            </a:r>
            <a:r>
              <a:rPr lang="en-US" sz="1600" b="0" strike="noStrike" spc="-1" dirty="0">
                <a:solidFill>
                  <a:srgbClr val="444D26"/>
                </a:solidFill>
                <a:latin typeface="Galibri"/>
                <a:ea typeface="DejaVu Sans"/>
              </a:rPr>
              <a:t>E</a:t>
            </a:r>
            <a:r>
              <a:rPr lang="el-GR" sz="1600" b="0" strike="noStrike" spc="-1" dirty="0" err="1">
                <a:solidFill>
                  <a:srgbClr val="444D26"/>
                </a:solidFill>
                <a:latin typeface="Galibri"/>
                <a:ea typeface="DejaVu Sans"/>
              </a:rPr>
              <a:t>υφυή</a:t>
            </a:r>
            <a:r>
              <a:rPr lang="el-GR" sz="1600" b="0" strike="noStrike" spc="-1" dirty="0">
                <a:solidFill>
                  <a:srgbClr val="444D26"/>
                </a:solidFill>
                <a:latin typeface="Galibri"/>
                <a:ea typeface="DejaVu Sans"/>
              </a:rPr>
              <a:t> γεωργία”</a:t>
            </a:r>
            <a:endParaRPr lang="el-GR" sz="1600" b="0" strike="noStrike" spc="-1" dirty="0">
              <a:latin typeface="Arial"/>
            </a:endParaRPr>
          </a:p>
        </p:txBody>
      </p:sp>
      <p:pic>
        <p:nvPicPr>
          <p:cNvPr id="422" name="Εικόνα 28"/>
          <p:cNvPicPr/>
          <p:nvPr/>
        </p:nvPicPr>
        <p:blipFill>
          <a:blip r:embed="rId2"/>
          <a:stretch/>
        </p:blipFill>
        <p:spPr>
          <a:xfrm>
            <a:off x="8045280" y="300759"/>
            <a:ext cx="737280" cy="737280"/>
          </a:xfrm>
          <a:prstGeom prst="rect">
            <a:avLst/>
          </a:prstGeom>
          <a:ln>
            <a:noFill/>
          </a:ln>
        </p:spPr>
      </p:pic>
      <p:sp>
        <p:nvSpPr>
          <p:cNvPr id="424" name="CustomShape 3"/>
          <p:cNvSpPr/>
          <p:nvPr/>
        </p:nvSpPr>
        <p:spPr>
          <a:xfrm>
            <a:off x="4080239" y="1327084"/>
            <a:ext cx="4702321" cy="366108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spcAft>
                <a:spcPts val="400"/>
              </a:spcAft>
            </a:pPr>
            <a:r>
              <a:rPr lang="el-GR" sz="1200" b="1" strike="noStrike" spc="-1" dirty="0">
                <a:solidFill>
                  <a:srgbClr val="002060"/>
                </a:solidFill>
                <a:latin typeface="Calibri" panose="020F0502020204030204" pitchFamily="34" charset="0"/>
                <a:ea typeface="DejaVu Sans"/>
                <a:cs typeface="Calibri" panose="020F0502020204030204" pitchFamily="34" charset="0"/>
              </a:rPr>
              <a:t>Διονύσιος </a:t>
            </a:r>
            <a:r>
              <a:rPr lang="el-GR" sz="1200" b="1" strike="noStrike" spc="-1" dirty="0" err="1">
                <a:solidFill>
                  <a:srgbClr val="002060"/>
                </a:solidFill>
                <a:latin typeface="Calibri" panose="020F0502020204030204" pitchFamily="34" charset="0"/>
                <a:ea typeface="DejaVu Sans"/>
                <a:cs typeface="Calibri" panose="020F0502020204030204" pitchFamily="34" charset="0"/>
              </a:rPr>
              <a:t>Μπίτας</a:t>
            </a:r>
            <a:endParaRPr lang="el-GR" sz="1200" b="0" strike="noStrike" spc="-1" dirty="0">
              <a:latin typeface="Calibri" panose="020F0502020204030204" pitchFamily="34" charset="0"/>
              <a:cs typeface="Calibri" panose="020F0502020204030204" pitchFamily="34" charset="0"/>
            </a:endParaRPr>
          </a:p>
          <a:p>
            <a:pPr>
              <a:lnSpc>
                <a:spcPct val="100000"/>
              </a:lnSpc>
              <a:spcAft>
                <a:spcPts val="400"/>
              </a:spcAft>
            </a:pPr>
            <a:r>
              <a:rPr lang="el-GR" sz="1200" b="0" strike="noStrike" spc="-1" dirty="0">
                <a:solidFill>
                  <a:srgbClr val="000000"/>
                </a:solidFill>
                <a:latin typeface="Calibri" panose="020F0502020204030204" pitchFamily="34" charset="0"/>
                <a:ea typeface="DejaVu Sans"/>
                <a:cs typeface="Calibri" panose="020F0502020204030204" pitchFamily="34" charset="0"/>
              </a:rPr>
              <a:t>Ηλεκτρολόγος μηχανικός, Πανεπιστήμιο Πατρών, </a:t>
            </a:r>
            <a:r>
              <a:rPr lang="el-GR" sz="1200" b="0" strike="noStrike" spc="-1" dirty="0" err="1">
                <a:solidFill>
                  <a:srgbClr val="000000"/>
                </a:solidFill>
                <a:latin typeface="Calibri" panose="020F0502020204030204" pitchFamily="34" charset="0"/>
                <a:ea typeface="DejaVu Sans"/>
                <a:cs typeface="Calibri" panose="020F0502020204030204" pitchFamily="34" charset="0"/>
              </a:rPr>
              <a:t>Hardware</a:t>
            </a:r>
            <a:r>
              <a:rPr lang="el-GR" sz="1200" b="0" strike="noStrike" spc="-1" dirty="0">
                <a:solidFill>
                  <a:srgbClr val="000000"/>
                </a:solidFill>
                <a:latin typeface="Calibri" panose="020F0502020204030204" pitchFamily="34" charset="0"/>
                <a:ea typeface="DejaVu Sans"/>
                <a:cs typeface="Calibri" panose="020F0502020204030204" pitchFamily="34" charset="0"/>
              </a:rPr>
              <a:t> </a:t>
            </a:r>
            <a:r>
              <a:rPr lang="el-GR" sz="1200" b="0" strike="noStrike" spc="-1" dirty="0" err="1">
                <a:solidFill>
                  <a:srgbClr val="000000"/>
                </a:solidFill>
                <a:latin typeface="Calibri" panose="020F0502020204030204" pitchFamily="34" charset="0"/>
                <a:ea typeface="DejaVu Sans"/>
                <a:cs typeface="Calibri" panose="020F0502020204030204" pitchFamily="34" charset="0"/>
              </a:rPr>
              <a:t>developer</a:t>
            </a:r>
            <a:endParaRPr lang="el-GR" sz="1200" b="0" strike="noStrike" spc="-1" dirty="0">
              <a:latin typeface="Calibri" panose="020F0502020204030204" pitchFamily="34" charset="0"/>
              <a:cs typeface="Calibri" panose="020F0502020204030204" pitchFamily="34" charset="0"/>
            </a:endParaRPr>
          </a:p>
          <a:p>
            <a:pPr>
              <a:lnSpc>
                <a:spcPct val="100000"/>
              </a:lnSpc>
              <a:spcAft>
                <a:spcPts val="400"/>
              </a:spcAft>
            </a:pPr>
            <a:r>
              <a:rPr lang="el-GR" sz="1200" b="1" strike="noStrike" spc="-1" dirty="0">
                <a:solidFill>
                  <a:srgbClr val="002060"/>
                </a:solidFill>
                <a:latin typeface="Calibri" panose="020F0502020204030204" pitchFamily="34" charset="0"/>
                <a:ea typeface="DejaVu Sans"/>
                <a:cs typeface="Calibri" panose="020F0502020204030204" pitchFamily="34" charset="0"/>
              </a:rPr>
              <a:t>Νίκος-Κυριάκος Παπασταύρος</a:t>
            </a:r>
            <a:endParaRPr lang="el-GR" sz="1200" b="0" strike="noStrike" spc="-1" dirty="0">
              <a:latin typeface="Calibri" panose="020F0502020204030204" pitchFamily="34" charset="0"/>
              <a:cs typeface="Calibri" panose="020F0502020204030204" pitchFamily="34" charset="0"/>
            </a:endParaRPr>
          </a:p>
          <a:p>
            <a:pPr>
              <a:lnSpc>
                <a:spcPct val="100000"/>
              </a:lnSpc>
              <a:spcAft>
                <a:spcPts val="400"/>
              </a:spcAft>
            </a:pPr>
            <a:r>
              <a:rPr lang="el-GR" sz="1200" b="0" strike="noStrike" spc="-1" dirty="0">
                <a:solidFill>
                  <a:srgbClr val="000000"/>
                </a:solidFill>
                <a:latin typeface="Calibri" panose="020F0502020204030204" pitchFamily="34" charset="0"/>
                <a:ea typeface="DejaVu Sans"/>
                <a:cs typeface="Calibri" panose="020F0502020204030204" pitchFamily="34" charset="0"/>
              </a:rPr>
              <a:t>Ηλεκτρολόγος μηχανικός, Παν</a:t>
            </a:r>
            <a:r>
              <a:rPr lang="en-US" sz="1200" b="0" strike="noStrike" spc="-1" dirty="0">
                <a:solidFill>
                  <a:srgbClr val="000000"/>
                </a:solidFill>
                <a:latin typeface="Calibri" panose="020F0502020204030204" pitchFamily="34" charset="0"/>
                <a:ea typeface="DejaVu Sans"/>
                <a:cs typeface="Calibri" panose="020F0502020204030204" pitchFamily="34" charset="0"/>
              </a:rPr>
              <a:t>.</a:t>
            </a:r>
            <a:r>
              <a:rPr lang="el-GR" sz="1200" b="0" strike="noStrike" spc="-1" dirty="0">
                <a:solidFill>
                  <a:srgbClr val="000000"/>
                </a:solidFill>
                <a:latin typeface="Calibri" panose="020F0502020204030204" pitchFamily="34" charset="0"/>
                <a:ea typeface="DejaVu Sans"/>
                <a:cs typeface="Calibri" panose="020F0502020204030204" pitchFamily="34" charset="0"/>
              </a:rPr>
              <a:t> Πατρών</a:t>
            </a:r>
            <a:r>
              <a:rPr lang="en-US" sz="1200" b="0" strike="noStrike" spc="-1" dirty="0">
                <a:solidFill>
                  <a:srgbClr val="000000"/>
                </a:solidFill>
                <a:latin typeface="Calibri" panose="020F0502020204030204" pitchFamily="34" charset="0"/>
                <a:ea typeface="DejaVu Sans"/>
                <a:cs typeface="Calibri" panose="020F0502020204030204" pitchFamily="34" charset="0"/>
              </a:rPr>
              <a:t>,</a:t>
            </a:r>
            <a:r>
              <a:rPr lang="el-GR" sz="1200" b="0" strike="noStrike" spc="-1" dirty="0">
                <a:solidFill>
                  <a:srgbClr val="000000"/>
                </a:solidFill>
                <a:latin typeface="Calibri" panose="020F0502020204030204" pitchFamily="34" charset="0"/>
                <a:ea typeface="DejaVu Sans"/>
                <a:cs typeface="Calibri" panose="020F0502020204030204" pitchFamily="34" charset="0"/>
              </a:rPr>
              <a:t> </a:t>
            </a:r>
            <a:r>
              <a:rPr lang="en-GB" sz="1200" b="0" strike="noStrike" spc="-1" dirty="0">
                <a:solidFill>
                  <a:srgbClr val="000000"/>
                </a:solidFill>
                <a:latin typeface="Calibri" panose="020F0502020204030204" pitchFamily="34" charset="0"/>
                <a:ea typeface="DejaVu Sans"/>
                <a:cs typeface="Calibri" panose="020F0502020204030204" pitchFamily="34" charset="0"/>
              </a:rPr>
              <a:t>Software developer</a:t>
            </a:r>
            <a:endParaRPr lang="el-GR" sz="1200" b="0" strike="noStrike" spc="-1" dirty="0">
              <a:latin typeface="Calibri" panose="020F0502020204030204" pitchFamily="34" charset="0"/>
              <a:cs typeface="Calibri" panose="020F0502020204030204" pitchFamily="34" charset="0"/>
            </a:endParaRPr>
          </a:p>
          <a:p>
            <a:pPr>
              <a:lnSpc>
                <a:spcPct val="100000"/>
              </a:lnSpc>
              <a:spcAft>
                <a:spcPts val="400"/>
              </a:spcAft>
            </a:pPr>
            <a:r>
              <a:rPr lang="el-GR" sz="1200" b="1" strike="noStrike" spc="-1" dirty="0">
                <a:solidFill>
                  <a:srgbClr val="002060"/>
                </a:solidFill>
                <a:latin typeface="Calibri" panose="020F0502020204030204" pitchFamily="34" charset="0"/>
                <a:ea typeface="DejaVu Sans"/>
                <a:cs typeface="Calibri" panose="020F0502020204030204" pitchFamily="34" charset="0"/>
              </a:rPr>
              <a:t>Δημήτρης Τσιπιανίτης</a:t>
            </a:r>
            <a:endParaRPr lang="el-GR" sz="1200" b="0" strike="noStrike" spc="-1" dirty="0">
              <a:latin typeface="Calibri" panose="020F0502020204030204" pitchFamily="34" charset="0"/>
              <a:cs typeface="Calibri" panose="020F0502020204030204" pitchFamily="34" charset="0"/>
            </a:endParaRPr>
          </a:p>
          <a:p>
            <a:pPr>
              <a:lnSpc>
                <a:spcPct val="100000"/>
              </a:lnSpc>
              <a:spcAft>
                <a:spcPts val="400"/>
              </a:spcAft>
            </a:pPr>
            <a:r>
              <a:rPr lang="el-GR" sz="1200" b="0" strike="noStrike" spc="-1" dirty="0">
                <a:solidFill>
                  <a:srgbClr val="000000"/>
                </a:solidFill>
                <a:latin typeface="Calibri" panose="020F0502020204030204" pitchFamily="34" charset="0"/>
                <a:ea typeface="DejaVu Sans"/>
                <a:cs typeface="Calibri" panose="020F0502020204030204" pitchFamily="34" charset="0"/>
              </a:rPr>
              <a:t>Ηλεκτρολόγος Μηχανικός, Παν</a:t>
            </a:r>
            <a:r>
              <a:rPr lang="en-US" sz="1200" b="0" strike="noStrike" spc="-1" dirty="0">
                <a:solidFill>
                  <a:srgbClr val="000000"/>
                </a:solidFill>
                <a:latin typeface="Calibri" panose="020F0502020204030204" pitchFamily="34" charset="0"/>
                <a:ea typeface="DejaVu Sans"/>
                <a:cs typeface="Calibri" panose="020F0502020204030204" pitchFamily="34" charset="0"/>
              </a:rPr>
              <a:t>.</a:t>
            </a:r>
            <a:r>
              <a:rPr lang="el-GR" sz="1200" b="0" strike="noStrike" spc="-1" dirty="0">
                <a:solidFill>
                  <a:srgbClr val="000000"/>
                </a:solidFill>
                <a:latin typeface="Calibri" panose="020F0502020204030204" pitchFamily="34" charset="0"/>
                <a:ea typeface="DejaVu Sans"/>
                <a:cs typeface="Calibri" panose="020F0502020204030204" pitchFamily="34" charset="0"/>
              </a:rPr>
              <a:t> Πατρών</a:t>
            </a:r>
            <a:endParaRPr lang="el-GR" sz="1200" b="0" strike="noStrike" spc="-1" dirty="0">
              <a:latin typeface="Calibri" panose="020F0502020204030204" pitchFamily="34" charset="0"/>
              <a:cs typeface="Calibri" panose="020F0502020204030204" pitchFamily="34" charset="0"/>
            </a:endParaRPr>
          </a:p>
          <a:p>
            <a:pPr>
              <a:lnSpc>
                <a:spcPct val="100000"/>
              </a:lnSpc>
              <a:spcAft>
                <a:spcPts val="400"/>
              </a:spcAft>
            </a:pPr>
            <a:r>
              <a:rPr lang="el-GR" sz="1200" b="1" strike="noStrike" spc="-1" dirty="0">
                <a:solidFill>
                  <a:srgbClr val="002060"/>
                </a:solidFill>
                <a:latin typeface="Calibri" panose="020F0502020204030204" pitchFamily="34" charset="0"/>
                <a:ea typeface="DejaVu Sans"/>
                <a:cs typeface="Calibri" panose="020F0502020204030204" pitchFamily="34" charset="0"/>
              </a:rPr>
              <a:t>Βασίλειος Θωμόπουλος</a:t>
            </a:r>
            <a:endParaRPr lang="el-GR" sz="1200" b="0" strike="noStrike" spc="-1" dirty="0">
              <a:latin typeface="Calibri" panose="020F0502020204030204" pitchFamily="34" charset="0"/>
              <a:cs typeface="Calibri" panose="020F0502020204030204" pitchFamily="34" charset="0"/>
            </a:endParaRPr>
          </a:p>
          <a:p>
            <a:pPr>
              <a:lnSpc>
                <a:spcPct val="100000"/>
              </a:lnSpc>
              <a:spcAft>
                <a:spcPts val="400"/>
              </a:spcAft>
            </a:pPr>
            <a:r>
              <a:rPr lang="en-GB" sz="1200" b="0" strike="noStrike" spc="-1" dirty="0" err="1">
                <a:solidFill>
                  <a:srgbClr val="000000"/>
                </a:solidFill>
                <a:latin typeface="Calibri" panose="020F0502020204030204" pitchFamily="34" charset="0"/>
                <a:ea typeface="DejaVu Sans"/>
                <a:cs typeface="Calibri" panose="020F0502020204030204" pitchFamily="34" charset="0"/>
              </a:rPr>
              <a:t>Μηχ</a:t>
            </a:r>
            <a:r>
              <a:rPr lang="en-GB" sz="1200" b="0" strike="noStrike" spc="-1" dirty="0">
                <a:solidFill>
                  <a:srgbClr val="000000"/>
                </a:solidFill>
                <a:latin typeface="Calibri" panose="020F0502020204030204" pitchFamily="34" charset="0"/>
                <a:ea typeface="DejaVu Sans"/>
                <a:cs typeface="Calibri" panose="020F0502020204030204" pitchFamily="34" charset="0"/>
              </a:rPr>
              <a:t>ανικός Υπολογιστών, Υποψ. </a:t>
            </a:r>
            <a:r>
              <a:rPr lang="en-GB" sz="1200" b="0" strike="noStrike" spc="-1" dirty="0" err="1">
                <a:solidFill>
                  <a:srgbClr val="000000"/>
                </a:solidFill>
                <a:latin typeface="Calibri" panose="020F0502020204030204" pitchFamily="34" charset="0"/>
                <a:ea typeface="DejaVu Sans"/>
                <a:cs typeface="Calibri" panose="020F0502020204030204" pitchFamily="34" charset="0"/>
              </a:rPr>
              <a:t>Διδάκτορ</a:t>
            </a:r>
            <a:r>
              <a:rPr lang="en-GB" sz="1200" b="0" strike="noStrike" spc="-1" dirty="0">
                <a:solidFill>
                  <a:srgbClr val="000000"/>
                </a:solidFill>
                <a:latin typeface="Calibri" panose="020F0502020204030204" pitchFamily="34" charset="0"/>
                <a:ea typeface="DejaVu Sans"/>
                <a:cs typeface="Calibri" panose="020F0502020204030204" pitchFamily="34" charset="0"/>
              </a:rPr>
              <a:t>ας, Παν. Πατρών</a:t>
            </a:r>
            <a:endParaRPr lang="el-GR" sz="1200" b="0" strike="noStrike" spc="-1" dirty="0">
              <a:solidFill>
                <a:srgbClr val="000000"/>
              </a:solidFill>
              <a:latin typeface="Calibri" panose="020F0502020204030204" pitchFamily="34" charset="0"/>
              <a:ea typeface="DejaVu Sans"/>
              <a:cs typeface="Calibri" panose="020F0502020204030204" pitchFamily="34" charset="0"/>
            </a:endParaRPr>
          </a:p>
          <a:p>
            <a:pPr>
              <a:lnSpc>
                <a:spcPct val="100000"/>
              </a:lnSpc>
              <a:spcAft>
                <a:spcPts val="400"/>
              </a:spcAft>
            </a:pPr>
            <a:r>
              <a:rPr lang="el-GR" sz="1200" b="1" spc="-1" dirty="0">
                <a:solidFill>
                  <a:srgbClr val="002060"/>
                </a:solidFill>
                <a:latin typeface="Calibri" panose="020F0502020204030204" pitchFamily="34" charset="0"/>
                <a:cs typeface="Calibri" panose="020F0502020204030204" pitchFamily="34" charset="0"/>
              </a:rPr>
              <a:t>Θεόδωρος Πετράκης</a:t>
            </a:r>
            <a:endParaRPr lang="el-GR" sz="1200" b="0" strike="noStrike" spc="-1" dirty="0">
              <a:latin typeface="Calibri" panose="020F0502020204030204" pitchFamily="34" charset="0"/>
              <a:cs typeface="Calibri" panose="020F0502020204030204" pitchFamily="34" charset="0"/>
            </a:endParaRPr>
          </a:p>
          <a:p>
            <a:pPr>
              <a:lnSpc>
                <a:spcPct val="100000"/>
              </a:lnSpc>
              <a:spcAft>
                <a:spcPts val="400"/>
              </a:spcAft>
            </a:pPr>
            <a:r>
              <a:rPr lang="en-GB" sz="1200" b="0" strike="noStrike" spc="-1" dirty="0" err="1">
                <a:solidFill>
                  <a:srgbClr val="000000"/>
                </a:solidFill>
                <a:latin typeface="Calibri" panose="020F0502020204030204" pitchFamily="34" charset="0"/>
                <a:ea typeface="DejaVu Sans"/>
                <a:cs typeface="Calibri" panose="020F0502020204030204" pitchFamily="34" charset="0"/>
              </a:rPr>
              <a:t>Διδάκτορ</a:t>
            </a:r>
            <a:r>
              <a:rPr lang="en-GB" sz="1200" b="0" strike="noStrike" spc="-1" dirty="0">
                <a:solidFill>
                  <a:srgbClr val="000000"/>
                </a:solidFill>
                <a:latin typeface="Calibri" panose="020F0502020204030204" pitchFamily="34" charset="0"/>
                <a:ea typeface="DejaVu Sans"/>
                <a:cs typeface="Calibri" panose="020F0502020204030204" pitchFamily="34" charset="0"/>
              </a:rPr>
              <a:t>ας,</a:t>
            </a:r>
            <a:r>
              <a:rPr lang="el-GR" sz="1200" b="0" strike="noStrike" spc="-1" dirty="0">
                <a:solidFill>
                  <a:srgbClr val="000000"/>
                </a:solidFill>
                <a:latin typeface="Calibri" panose="020F0502020204030204" pitchFamily="34" charset="0"/>
                <a:ea typeface="DejaVu Sans"/>
                <a:cs typeface="Calibri" panose="020F0502020204030204" pitchFamily="34" charset="0"/>
              </a:rPr>
              <a:t> τμήμα Γεωπονίας,</a:t>
            </a:r>
            <a:r>
              <a:rPr lang="en-GB" sz="1200" b="0" strike="noStrike" spc="-1" dirty="0">
                <a:solidFill>
                  <a:srgbClr val="000000"/>
                </a:solidFill>
                <a:latin typeface="Calibri" panose="020F0502020204030204" pitchFamily="34" charset="0"/>
                <a:ea typeface="DejaVu Sans"/>
                <a:cs typeface="Calibri" panose="020F0502020204030204" pitchFamily="34" charset="0"/>
              </a:rPr>
              <a:t> Παν. Πατρών</a:t>
            </a:r>
            <a:endParaRPr lang="el-GR" sz="1200" b="0" strike="noStrike" spc="-1" dirty="0">
              <a:latin typeface="Calibri" panose="020F0502020204030204" pitchFamily="34" charset="0"/>
              <a:cs typeface="Calibri" panose="020F0502020204030204" pitchFamily="34" charset="0"/>
            </a:endParaRPr>
          </a:p>
          <a:p>
            <a:pPr>
              <a:lnSpc>
                <a:spcPct val="100000"/>
              </a:lnSpc>
              <a:spcAft>
                <a:spcPts val="400"/>
              </a:spcAft>
            </a:pPr>
            <a:r>
              <a:rPr lang="el-GR" sz="1200" b="1" strike="noStrike" spc="-1" dirty="0">
                <a:solidFill>
                  <a:srgbClr val="002060"/>
                </a:solidFill>
                <a:latin typeface="Calibri" panose="020F0502020204030204" pitchFamily="34" charset="0"/>
                <a:ea typeface="DejaVu Sans"/>
                <a:cs typeface="Calibri" panose="020F0502020204030204" pitchFamily="34" charset="0"/>
              </a:rPr>
              <a:t>Αγγελική Καυγά</a:t>
            </a:r>
            <a:endParaRPr lang="el-GR" sz="1200" b="0" strike="noStrike" spc="-1" dirty="0">
              <a:latin typeface="Calibri" panose="020F0502020204030204" pitchFamily="34" charset="0"/>
              <a:cs typeface="Calibri" panose="020F0502020204030204" pitchFamily="34" charset="0"/>
            </a:endParaRPr>
          </a:p>
          <a:p>
            <a:pPr>
              <a:lnSpc>
                <a:spcPct val="100000"/>
              </a:lnSpc>
              <a:spcAft>
                <a:spcPts val="400"/>
              </a:spcAft>
            </a:pPr>
            <a:r>
              <a:rPr lang="en-US" sz="1200" b="0" strike="noStrike" spc="-1" dirty="0">
                <a:solidFill>
                  <a:srgbClr val="000000"/>
                </a:solidFill>
                <a:latin typeface="Calibri" panose="020F0502020204030204" pitchFamily="34" charset="0"/>
                <a:ea typeface="DejaVu Sans"/>
                <a:cs typeface="Calibri" panose="020F0502020204030204" pitchFamily="34" charset="0"/>
              </a:rPr>
              <a:t>Κα</a:t>
            </a:r>
            <a:r>
              <a:rPr lang="en-US" sz="1200" b="0" strike="noStrike" spc="-1" dirty="0" err="1">
                <a:solidFill>
                  <a:srgbClr val="000000"/>
                </a:solidFill>
                <a:latin typeface="Calibri" panose="020F0502020204030204" pitchFamily="34" charset="0"/>
                <a:ea typeface="DejaVu Sans"/>
                <a:cs typeface="Calibri" panose="020F0502020204030204" pitchFamily="34" charset="0"/>
              </a:rPr>
              <a:t>θηγήτρι</a:t>
            </a:r>
            <a:r>
              <a:rPr lang="en-US" sz="1200" b="0" strike="noStrike" spc="-1" dirty="0">
                <a:solidFill>
                  <a:srgbClr val="000000"/>
                </a:solidFill>
                <a:latin typeface="Calibri" panose="020F0502020204030204" pitchFamily="34" charset="0"/>
                <a:ea typeface="DejaVu Sans"/>
                <a:cs typeface="Calibri" panose="020F0502020204030204" pitchFamily="34" charset="0"/>
              </a:rPr>
              <a:t>α, </a:t>
            </a:r>
            <a:r>
              <a:rPr lang="el-GR" sz="1200" b="0" strike="noStrike" spc="-1" dirty="0">
                <a:solidFill>
                  <a:srgbClr val="000000"/>
                </a:solidFill>
                <a:latin typeface="Calibri" panose="020F0502020204030204" pitchFamily="34" charset="0"/>
                <a:ea typeface="DejaVu Sans"/>
                <a:cs typeface="Calibri" panose="020F0502020204030204" pitchFamily="34" charset="0"/>
              </a:rPr>
              <a:t>τμήμα Γεωπονίας, </a:t>
            </a:r>
            <a:r>
              <a:rPr lang="en-US" sz="1200" b="0" strike="noStrike" spc="-1" dirty="0">
                <a:solidFill>
                  <a:srgbClr val="000000"/>
                </a:solidFill>
                <a:latin typeface="Calibri" panose="020F0502020204030204" pitchFamily="34" charset="0"/>
                <a:ea typeface="DejaVu Sans"/>
                <a:cs typeface="Calibri" panose="020F0502020204030204" pitchFamily="34" charset="0"/>
              </a:rPr>
              <a:t>Παν. Πατρών</a:t>
            </a:r>
            <a:endParaRPr lang="el-GR" sz="1200" b="0" strike="noStrike" spc="-1" dirty="0">
              <a:latin typeface="Calibri" panose="020F0502020204030204" pitchFamily="34" charset="0"/>
              <a:cs typeface="Calibri" panose="020F0502020204030204" pitchFamily="34" charset="0"/>
            </a:endParaRPr>
          </a:p>
          <a:p>
            <a:pPr>
              <a:lnSpc>
                <a:spcPct val="100000"/>
              </a:lnSpc>
              <a:spcAft>
                <a:spcPts val="400"/>
              </a:spcAft>
            </a:pPr>
            <a:r>
              <a:rPr lang="en-US" sz="1200" b="0" i="1" strike="noStrike" spc="-1" dirty="0">
                <a:solidFill>
                  <a:srgbClr val="000000"/>
                </a:solidFill>
                <a:latin typeface="Calibri" panose="020F0502020204030204" pitchFamily="34" charset="0"/>
                <a:ea typeface="DejaVu Sans"/>
                <a:cs typeface="Calibri" panose="020F0502020204030204" pitchFamily="34" charset="0"/>
              </a:rPr>
              <a:t>Thomopoulos, V.; </a:t>
            </a:r>
            <a:r>
              <a:rPr lang="en-US" sz="1200" b="0" i="1" strike="noStrike" spc="-1" dirty="0" err="1">
                <a:solidFill>
                  <a:srgbClr val="000000"/>
                </a:solidFill>
                <a:latin typeface="Calibri" panose="020F0502020204030204" pitchFamily="34" charset="0"/>
                <a:ea typeface="DejaVu Sans"/>
                <a:cs typeface="Calibri" panose="020F0502020204030204" pitchFamily="34" charset="0"/>
              </a:rPr>
              <a:t>Bitas</a:t>
            </a:r>
            <a:r>
              <a:rPr lang="en-US" sz="1200" b="0" i="1" strike="noStrike" spc="-1" dirty="0">
                <a:solidFill>
                  <a:srgbClr val="000000"/>
                </a:solidFill>
                <a:latin typeface="Calibri" panose="020F0502020204030204" pitchFamily="34" charset="0"/>
                <a:ea typeface="DejaVu Sans"/>
                <a:cs typeface="Calibri" panose="020F0502020204030204" pitchFamily="34" charset="0"/>
              </a:rPr>
              <a:t>, D.; </a:t>
            </a:r>
            <a:r>
              <a:rPr lang="en-US" sz="1200" b="0" i="1" strike="noStrike" spc="-1" dirty="0" err="1">
                <a:solidFill>
                  <a:srgbClr val="000000"/>
                </a:solidFill>
                <a:latin typeface="Calibri" panose="020F0502020204030204" pitchFamily="34" charset="0"/>
                <a:ea typeface="DejaVu Sans"/>
                <a:cs typeface="Calibri" panose="020F0502020204030204" pitchFamily="34" charset="0"/>
              </a:rPr>
              <a:t>Papastavros</a:t>
            </a:r>
            <a:r>
              <a:rPr lang="en-US" sz="1200" b="0" i="1" strike="noStrike" spc="-1" dirty="0">
                <a:solidFill>
                  <a:srgbClr val="000000"/>
                </a:solidFill>
                <a:latin typeface="Calibri" panose="020F0502020204030204" pitchFamily="34" charset="0"/>
                <a:ea typeface="DejaVu Sans"/>
                <a:cs typeface="Calibri" panose="020F0502020204030204" pitchFamily="34" charset="0"/>
              </a:rPr>
              <a:t>, K.-N.; Tsipianitis, D.; </a:t>
            </a:r>
            <a:r>
              <a:rPr lang="en-US" sz="1200" b="0" i="1" strike="noStrike" spc="-1" dirty="0" err="1">
                <a:solidFill>
                  <a:srgbClr val="000000"/>
                </a:solidFill>
                <a:latin typeface="Calibri" panose="020F0502020204030204" pitchFamily="34" charset="0"/>
                <a:ea typeface="DejaVu Sans"/>
                <a:cs typeface="Calibri" panose="020F0502020204030204" pitchFamily="34" charset="0"/>
              </a:rPr>
              <a:t>Kavga</a:t>
            </a:r>
            <a:r>
              <a:rPr lang="en-US" sz="1200" b="0" i="1" strike="noStrike" spc="-1" dirty="0">
                <a:solidFill>
                  <a:srgbClr val="000000"/>
                </a:solidFill>
                <a:latin typeface="Calibri" panose="020F0502020204030204" pitchFamily="34" charset="0"/>
                <a:ea typeface="DejaVu Sans"/>
                <a:cs typeface="Calibri" panose="020F0502020204030204" pitchFamily="34" charset="0"/>
              </a:rPr>
              <a:t>, A.</a:t>
            </a:r>
            <a:r>
              <a:rPr lang="el-GR" sz="1200" b="0" i="1" strike="noStrike" spc="-1" dirty="0">
                <a:solidFill>
                  <a:srgbClr val="000000"/>
                </a:solidFill>
                <a:latin typeface="Calibri" panose="020F0502020204030204" pitchFamily="34" charset="0"/>
                <a:ea typeface="DejaVu Sans"/>
                <a:cs typeface="Calibri" panose="020F0502020204030204" pitchFamily="34" charset="0"/>
              </a:rPr>
              <a:t>, </a:t>
            </a:r>
            <a:r>
              <a:rPr lang="en-US" sz="1200" b="0" i="1" strike="noStrike" spc="-1" dirty="0">
                <a:solidFill>
                  <a:srgbClr val="000000"/>
                </a:solidFill>
                <a:latin typeface="Calibri" panose="020F0502020204030204" pitchFamily="34" charset="0"/>
                <a:ea typeface="DejaVu Sans"/>
                <a:cs typeface="Calibri" panose="020F0502020204030204" pitchFamily="34" charset="0"/>
              </a:rPr>
              <a:t>Development of an Integrated IoT-Based Greenhouse Control Three-Device Robotic System. Agronomy 2021, 11, 405. </a:t>
            </a:r>
            <a:r>
              <a:rPr lang="en-US" sz="1200" b="0" i="1" u="sng" strike="noStrike" spc="-1" dirty="0">
                <a:solidFill>
                  <a:srgbClr val="8E58B6"/>
                </a:solidFill>
                <a:uFillTx/>
                <a:latin typeface="Calibri" panose="020F0502020204030204" pitchFamily="34" charset="0"/>
                <a:ea typeface="DejaVu Sans"/>
                <a:cs typeface="Calibri" panose="020F0502020204030204" pitchFamily="34" charset="0"/>
                <a:hlinkClick r:id="rId3"/>
              </a:rPr>
              <a:t>https://doi.org/10.3390/agronomy11020405</a:t>
            </a:r>
            <a:r>
              <a:rPr lang="el-GR" sz="1200" b="0" i="1" strike="noStrike" spc="-1" dirty="0">
                <a:solidFill>
                  <a:srgbClr val="000000"/>
                </a:solidFill>
                <a:latin typeface="Calibri" panose="020F0502020204030204" pitchFamily="34" charset="0"/>
                <a:ea typeface="DejaVu Sans"/>
                <a:cs typeface="Calibri" panose="020F0502020204030204" pitchFamily="34" charset="0"/>
              </a:rPr>
              <a:t> </a:t>
            </a:r>
            <a:endParaRPr lang="el-GR" sz="1200" b="0" i="1" strike="noStrike" spc="-1" dirty="0">
              <a:latin typeface="Calibri" panose="020F0502020204030204" pitchFamily="34" charset="0"/>
              <a:cs typeface="Calibri" panose="020F0502020204030204" pitchFamily="34" charset="0"/>
            </a:endParaRPr>
          </a:p>
        </p:txBody>
      </p:sp>
      <p:sp>
        <p:nvSpPr>
          <p:cNvPr id="425" name="CustomShape 4"/>
          <p:cNvSpPr/>
          <p:nvPr/>
        </p:nvSpPr>
        <p:spPr>
          <a:xfrm>
            <a:off x="196200" y="331948"/>
            <a:ext cx="7283306" cy="738664"/>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nchor="ctr">
            <a:spAutoFit/>
          </a:bodyPr>
          <a:lstStyle/>
          <a:p>
            <a:pPr>
              <a:lnSpc>
                <a:spcPct val="100000"/>
              </a:lnSpc>
            </a:pPr>
            <a:r>
              <a:rPr lang="en-GB" sz="2400" b="1" strike="noStrike" spc="-1" dirty="0">
                <a:solidFill>
                  <a:srgbClr val="444D26"/>
                </a:solidFill>
                <a:latin typeface="Calibri" panose="020F0502020204030204" pitchFamily="34" charset="0"/>
                <a:ea typeface="DejaVu Sans"/>
                <a:cs typeface="Calibri" panose="020F0502020204030204" pitchFamily="34" charset="0"/>
              </a:rPr>
              <a:t>H </a:t>
            </a:r>
            <a:r>
              <a:rPr lang="el-GR" sz="2400" b="1" strike="noStrike" spc="-1" dirty="0">
                <a:solidFill>
                  <a:srgbClr val="444D26"/>
                </a:solidFill>
                <a:latin typeface="Calibri" panose="020F0502020204030204" pitchFamily="34" charset="0"/>
                <a:ea typeface="DejaVu Sans"/>
                <a:cs typeface="Calibri" panose="020F0502020204030204" pitchFamily="34" charset="0"/>
              </a:rPr>
              <a:t>Ο</a:t>
            </a:r>
            <a:r>
              <a:rPr lang="en-GB" sz="2400" b="1" strike="noStrike" spc="-1" dirty="0" err="1">
                <a:solidFill>
                  <a:srgbClr val="444D26"/>
                </a:solidFill>
                <a:latin typeface="Calibri" panose="020F0502020204030204" pitchFamily="34" charset="0"/>
                <a:ea typeface="DejaVu Sans"/>
                <a:cs typeface="Calibri" panose="020F0502020204030204" pitchFamily="34" charset="0"/>
              </a:rPr>
              <a:t>μάδ</a:t>
            </a:r>
            <a:r>
              <a:rPr lang="en-GB" sz="2400" b="1" strike="noStrike" spc="-1" dirty="0">
                <a:solidFill>
                  <a:srgbClr val="444D26"/>
                </a:solidFill>
                <a:latin typeface="Calibri" panose="020F0502020204030204" pitchFamily="34" charset="0"/>
                <a:ea typeface="DejaVu Sans"/>
                <a:cs typeface="Calibri" panose="020F0502020204030204" pitchFamily="34" charset="0"/>
              </a:rPr>
              <a:t>α εφαρμογής  του KYTION στα θερμοκήπια</a:t>
            </a:r>
            <a:endParaRPr lang="el-GR" sz="2400" b="0" strike="noStrike" spc="-1" dirty="0">
              <a:latin typeface="Calibri" panose="020F0502020204030204" pitchFamily="34" charset="0"/>
              <a:cs typeface="Calibri" panose="020F0502020204030204" pitchFamily="34" charset="0"/>
            </a:endParaRPr>
          </a:p>
          <a:p>
            <a:pPr>
              <a:lnSpc>
                <a:spcPct val="100000"/>
              </a:lnSpc>
            </a:pPr>
            <a:endParaRPr lang="el-GR" sz="2400" b="0" strike="noStrike" spc="-1" dirty="0">
              <a:latin typeface="Arial"/>
            </a:endParaRPr>
          </a:p>
        </p:txBody>
      </p:sp>
      <p:pic>
        <p:nvPicPr>
          <p:cNvPr id="2" name="Εικόνα 1">
            <a:extLst>
              <a:ext uri="{FF2B5EF4-FFF2-40B4-BE49-F238E27FC236}">
                <a16:creationId xmlns:a16="http://schemas.microsoft.com/office/drawing/2014/main" id="{622B6F3F-9374-430E-9216-22450D4241AE}"/>
              </a:ext>
            </a:extLst>
          </p:cNvPr>
          <p:cNvPicPr>
            <a:picLocks noChangeAspect="1"/>
          </p:cNvPicPr>
          <p:nvPr/>
        </p:nvPicPr>
        <p:blipFill>
          <a:blip r:embed="rId4"/>
          <a:stretch>
            <a:fillRect/>
          </a:stretch>
        </p:blipFill>
        <p:spPr>
          <a:xfrm>
            <a:off x="103331" y="2282615"/>
            <a:ext cx="3884040" cy="258736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609600" y="76200"/>
            <a:ext cx="8077200" cy="1047750"/>
          </a:xfrm>
        </p:spPr>
        <p:txBody>
          <a:bodyPr anchor="b">
            <a:normAutofit/>
          </a:bodyPr>
          <a:lstStyle/>
          <a:p>
            <a:pPr>
              <a:lnSpc>
                <a:spcPct val="100000"/>
              </a:lnSpc>
            </a:pPr>
            <a:r>
              <a:rPr lang="el-GR" sz="3600" b="1" strike="noStrike" spc="-1" dirty="0">
                <a:solidFill>
                  <a:srgbClr val="444D26"/>
                </a:solidFill>
                <a:latin typeface="Calibri" panose="020F0502020204030204" pitchFamily="34" charset="0"/>
                <a:ea typeface="DejaVu Sans"/>
                <a:cs typeface="Calibri" panose="020F0502020204030204" pitchFamily="34" charset="0"/>
              </a:rPr>
              <a:t>Εναέρια εποπτικά μέσα - </a:t>
            </a:r>
            <a:r>
              <a:rPr lang="en-US" sz="3600" b="1" strike="noStrike" spc="-1" dirty="0">
                <a:solidFill>
                  <a:srgbClr val="444D26"/>
                </a:solidFill>
                <a:latin typeface="Calibri" panose="020F0502020204030204" pitchFamily="34" charset="0"/>
                <a:ea typeface="DejaVu Sans"/>
                <a:cs typeface="Calibri" panose="020F0502020204030204" pitchFamily="34" charset="0"/>
              </a:rPr>
              <a:t>Drones</a:t>
            </a:r>
            <a:endParaRPr lang="el-GR" sz="3600" b="0" strike="noStrike" spc="-1" dirty="0">
              <a:latin typeface="Calibri" panose="020F0502020204030204" pitchFamily="34" charset="0"/>
              <a:cs typeface="Calibri" panose="020F0502020204030204" pitchFamily="34" charset="0"/>
            </a:endParaRPr>
          </a:p>
        </p:txBody>
      </p:sp>
      <p:sp>
        <p:nvSpPr>
          <p:cNvPr id="8" name="Rectangle 2"/>
          <p:cNvSpPr>
            <a:spLocks noGrp="1"/>
          </p:cNvSpPr>
          <p:nvPr>
            <p:ph sz="quarter" idx="13"/>
          </p:nvPr>
        </p:nvSpPr>
        <p:spPr>
          <a:xfrm>
            <a:off x="339212" y="1275606"/>
            <a:ext cx="8347587" cy="3620859"/>
          </a:xfrm>
        </p:spPr>
        <p:txBody>
          <a:bodyPr anchor="ctr">
            <a:noAutofit/>
          </a:bodyPr>
          <a:lstStyle/>
          <a:p>
            <a:pPr marL="355600" indent="-355600" algn="just">
              <a:spcBef>
                <a:spcPts val="0"/>
              </a:spcBef>
              <a:buClr>
                <a:schemeClr val="tx2"/>
              </a:buClr>
              <a:buSzPct val="100000"/>
              <a:buBlip>
                <a:blip r:embed="rId3"/>
              </a:buBlip>
              <a:defRPr/>
            </a:pPr>
            <a:endParaRPr lang="el-GR" sz="1600" spc="-1" dirty="0">
              <a:solidFill>
                <a:srgbClr val="262626"/>
              </a:solidFill>
              <a:latin typeface="Calibri" panose="020F0502020204030204" pitchFamily="34" charset="0"/>
              <a:cs typeface="Calibri" panose="020F0502020204030204" pitchFamily="34" charset="0"/>
            </a:endParaRPr>
          </a:p>
          <a:p>
            <a:pPr marL="355600" indent="-355600" algn="just">
              <a:spcBef>
                <a:spcPts val="0"/>
              </a:spcBef>
              <a:buClr>
                <a:schemeClr val="tx2"/>
              </a:buClr>
              <a:buSzPct val="100000"/>
              <a:buBlip>
                <a:blip r:embed="rId3"/>
              </a:buBlip>
              <a:defRPr/>
            </a:pPr>
            <a:endParaRPr lang="el-GR" sz="1600" spc="-1" dirty="0">
              <a:solidFill>
                <a:srgbClr val="262626"/>
              </a:solidFill>
              <a:latin typeface="Calibri" panose="020F0502020204030204" pitchFamily="34" charset="0"/>
              <a:cs typeface="Calibri" panose="020F0502020204030204" pitchFamily="34" charset="0"/>
            </a:endParaRPr>
          </a:p>
          <a:p>
            <a:pPr marL="355600" indent="-355600" algn="just">
              <a:lnSpc>
                <a:spcPct val="100000"/>
              </a:lnSpc>
              <a:spcBef>
                <a:spcPts val="600"/>
              </a:spcBef>
              <a:spcAft>
                <a:spcPts val="600"/>
              </a:spcAft>
              <a:buClr>
                <a:schemeClr val="tx2"/>
              </a:buClr>
              <a:buSzPct val="100000"/>
              <a:buBlip>
                <a:blip r:embed="rId3"/>
              </a:buBlip>
              <a:defRPr/>
            </a:pPr>
            <a:r>
              <a:rPr lang="el-GR" sz="1600" spc="-1" dirty="0">
                <a:solidFill>
                  <a:srgbClr val="262626"/>
                </a:solidFill>
                <a:latin typeface="Calibri" panose="020F0502020204030204" pitchFamily="34" charset="0"/>
                <a:cs typeface="Calibri" panose="020F0502020204030204" pitchFamily="34" charset="0"/>
              </a:rPr>
              <a:t>Στα θερμοκήπια χρησιμοποιούνται κατάλληλα αεροσκάφη (</a:t>
            </a:r>
            <a:r>
              <a:rPr lang="el-GR" sz="1600" spc="-1" dirty="0" err="1">
                <a:solidFill>
                  <a:srgbClr val="262626"/>
                </a:solidFill>
                <a:latin typeface="Calibri" panose="020F0502020204030204" pitchFamily="34" charset="0"/>
                <a:cs typeface="Calibri" panose="020F0502020204030204" pitchFamily="34" charset="0"/>
              </a:rPr>
              <a:t>multicopter</a:t>
            </a:r>
            <a:r>
              <a:rPr lang="el-GR" sz="1600" spc="-1" dirty="0">
                <a:solidFill>
                  <a:srgbClr val="262626"/>
                </a:solidFill>
                <a:latin typeface="Calibri" panose="020F0502020204030204" pitchFamily="34" charset="0"/>
                <a:cs typeface="Calibri" panose="020F0502020204030204" pitchFamily="34" charset="0"/>
              </a:rPr>
              <a:t>) που επιτρέπουν την αιώρηση, βασική προϋπόθεση για την λήψη μετρήσεων. </a:t>
            </a:r>
          </a:p>
          <a:p>
            <a:pPr marL="355600" indent="-355600" algn="just">
              <a:lnSpc>
                <a:spcPct val="100000"/>
              </a:lnSpc>
              <a:spcBef>
                <a:spcPts val="600"/>
              </a:spcBef>
              <a:spcAft>
                <a:spcPts val="600"/>
              </a:spcAft>
              <a:buClr>
                <a:schemeClr val="tx2"/>
              </a:buClr>
              <a:buSzPct val="100000"/>
              <a:buBlip>
                <a:blip r:embed="rId3"/>
              </a:buBlip>
              <a:defRPr/>
            </a:pPr>
            <a:r>
              <a:rPr lang="el-GR" sz="1600" spc="-1" dirty="0">
                <a:solidFill>
                  <a:srgbClr val="262626"/>
                </a:solidFill>
                <a:latin typeface="Calibri" panose="020F0502020204030204" pitchFamily="34" charset="0"/>
                <a:cs typeface="Calibri" panose="020F0502020204030204" pitchFamily="34" charset="0"/>
              </a:rPr>
              <a:t>Η πλοήγησή τους βασίζεται σε </a:t>
            </a:r>
            <a:r>
              <a:rPr lang="el-GR" sz="1600" spc="-1" dirty="0" err="1">
                <a:solidFill>
                  <a:srgbClr val="262626"/>
                </a:solidFill>
                <a:latin typeface="Calibri" panose="020F0502020204030204" pitchFamily="34" charset="0"/>
                <a:cs typeface="Calibri" panose="020F0502020204030204" pitchFamily="34" charset="0"/>
              </a:rPr>
              <a:t>open-source</a:t>
            </a:r>
            <a:r>
              <a:rPr lang="el-GR" sz="1600" spc="-1" dirty="0">
                <a:solidFill>
                  <a:srgbClr val="262626"/>
                </a:solidFill>
                <a:latin typeface="Calibri" panose="020F0502020204030204" pitchFamily="34" charset="0"/>
                <a:cs typeface="Calibri" panose="020F0502020204030204" pitchFamily="34" charset="0"/>
              </a:rPr>
              <a:t> πλατφόρμες, οι οποίες προσφέρουν υψηλή ακρίβεια στην πτήση και βασίζονται σε αισθητήρες αδράνειας (IMU).</a:t>
            </a:r>
          </a:p>
          <a:p>
            <a:pPr marL="355600" indent="-355600" algn="just">
              <a:lnSpc>
                <a:spcPct val="100000"/>
              </a:lnSpc>
              <a:spcBef>
                <a:spcPts val="600"/>
              </a:spcBef>
              <a:spcAft>
                <a:spcPts val="600"/>
              </a:spcAft>
              <a:buClr>
                <a:schemeClr val="tx2"/>
              </a:buClr>
              <a:buSzPct val="100000"/>
              <a:buBlip>
                <a:blip r:embed="rId3"/>
              </a:buBlip>
              <a:defRPr/>
            </a:pPr>
            <a:r>
              <a:rPr lang="el-GR" sz="1600" spc="-1" dirty="0">
                <a:solidFill>
                  <a:srgbClr val="262626"/>
                </a:solidFill>
                <a:latin typeface="Calibri" panose="020F0502020204030204" pitchFamily="34" charset="0"/>
                <a:cs typeface="Calibri" panose="020F0502020204030204" pitchFamily="34" charset="0"/>
              </a:rPr>
              <a:t>Είναι εξοπλισμένα με αισθητήρες μέτρησης κλιματικών παραμέτρων (θερμοκρασίας/σχετικής υγρασίας του αέρα, ηλιακής ακτινοβολίας, CO</a:t>
            </a:r>
            <a:r>
              <a:rPr lang="el-GR" sz="1600" spc="-1" baseline="-25000" dirty="0">
                <a:solidFill>
                  <a:srgbClr val="262626"/>
                </a:solidFill>
                <a:latin typeface="Calibri" panose="020F0502020204030204" pitchFamily="34" charset="0"/>
                <a:cs typeface="Calibri" panose="020F0502020204030204" pitchFamily="34" charset="0"/>
              </a:rPr>
              <a:t>2</a:t>
            </a:r>
            <a:r>
              <a:rPr lang="el-GR" sz="1600" spc="-1" dirty="0">
                <a:solidFill>
                  <a:srgbClr val="262626"/>
                </a:solidFill>
                <a:latin typeface="Calibri" panose="020F0502020204030204" pitchFamily="34" charset="0"/>
                <a:cs typeface="Calibri" panose="020F0502020204030204" pitchFamily="34" charset="0"/>
              </a:rPr>
              <a:t>, πτητικών ουσιών).</a:t>
            </a:r>
          </a:p>
          <a:p>
            <a:pPr marL="355600" indent="-355600" algn="just">
              <a:lnSpc>
                <a:spcPct val="100000"/>
              </a:lnSpc>
              <a:spcBef>
                <a:spcPts val="600"/>
              </a:spcBef>
              <a:spcAft>
                <a:spcPts val="600"/>
              </a:spcAft>
              <a:buClr>
                <a:schemeClr val="tx2"/>
              </a:buClr>
              <a:buSzPct val="100000"/>
              <a:buBlip>
                <a:blip r:embed="rId3"/>
              </a:buBlip>
              <a:defRPr/>
            </a:pPr>
            <a:r>
              <a:rPr lang="el-GR" sz="1600" spc="-1" dirty="0">
                <a:solidFill>
                  <a:srgbClr val="262626"/>
                </a:solidFill>
                <a:latin typeface="Calibri" panose="020F0502020204030204" pitchFamily="34" charset="0"/>
                <a:cs typeface="Calibri" panose="020F0502020204030204" pitchFamily="34" charset="0"/>
              </a:rPr>
              <a:t>Διαθέτει </a:t>
            </a:r>
            <a:r>
              <a:rPr lang="el-GR" sz="1600" spc="-1" dirty="0" err="1">
                <a:solidFill>
                  <a:srgbClr val="262626"/>
                </a:solidFill>
                <a:latin typeface="Calibri" panose="020F0502020204030204" pitchFamily="34" charset="0"/>
                <a:cs typeface="Calibri" panose="020F0502020204030204" pitchFamily="34" charset="0"/>
              </a:rPr>
              <a:t>πολυφασματική</a:t>
            </a:r>
            <a:r>
              <a:rPr lang="el-GR" sz="1600" spc="-1" dirty="0">
                <a:solidFill>
                  <a:srgbClr val="262626"/>
                </a:solidFill>
                <a:latin typeface="Calibri" panose="020F0502020204030204" pitchFamily="34" charset="0"/>
                <a:cs typeface="Calibri" panose="020F0502020204030204" pitchFamily="34" charset="0"/>
              </a:rPr>
              <a:t> </a:t>
            </a:r>
            <a:r>
              <a:rPr lang="en-US" sz="1600" spc="-1" dirty="0">
                <a:solidFill>
                  <a:srgbClr val="262626"/>
                </a:solidFill>
                <a:latin typeface="Calibri" panose="020F0502020204030204" pitchFamily="34" charset="0"/>
                <a:cs typeface="Calibri" panose="020F0502020204030204" pitchFamily="34" charset="0"/>
              </a:rPr>
              <a:t>RGB </a:t>
            </a:r>
            <a:r>
              <a:rPr lang="el-GR" sz="1600" spc="-1" dirty="0">
                <a:solidFill>
                  <a:srgbClr val="262626"/>
                </a:solidFill>
                <a:latin typeface="Calibri" panose="020F0502020204030204" pitchFamily="34" charset="0"/>
                <a:cs typeface="Calibri" panose="020F0502020204030204" pitchFamily="34" charset="0"/>
              </a:rPr>
              <a:t>κάμερα για την καταγραφή της φασματικής εικόνας των φυτών, και την εκτίμηση της υδατικής και της θρεπτικής τους κατάστασης, όπως και η προσβολή τους από εχθρούς και ασθένειες.</a:t>
            </a:r>
          </a:p>
          <a:p>
            <a:pPr marL="355600" indent="-355600" algn="just">
              <a:spcAft>
                <a:spcPts val="600"/>
              </a:spcAft>
              <a:buClr>
                <a:schemeClr val="tx2"/>
              </a:buClr>
              <a:buSzPct val="100000"/>
              <a:buBlip>
                <a:blip r:embed="rId3"/>
              </a:buBlip>
              <a:defRPr/>
            </a:pPr>
            <a:endParaRPr lang="el-GR" sz="2400" dirty="0"/>
          </a:p>
        </p:txBody>
      </p:sp>
      <p:pic>
        <p:nvPicPr>
          <p:cNvPr id="3" name="Picture 49">
            <a:extLst>
              <a:ext uri="{FF2B5EF4-FFF2-40B4-BE49-F238E27FC236}">
                <a16:creationId xmlns:a16="http://schemas.microsoft.com/office/drawing/2014/main" id="{0E07E905-6B14-D123-0990-6B21ED36B786}"/>
              </a:ext>
            </a:extLst>
          </p:cNvPr>
          <p:cNvPicPr/>
          <p:nvPr/>
        </p:nvPicPr>
        <p:blipFill>
          <a:blip r:embed="rId4"/>
          <a:stretch>
            <a:fillRect/>
          </a:stretch>
        </p:blipFill>
        <p:spPr>
          <a:xfrm>
            <a:off x="7793672" y="185872"/>
            <a:ext cx="1119505" cy="897255"/>
          </a:xfrm>
          <a:prstGeom prst="rect">
            <a:avLst/>
          </a:prstGeom>
        </p:spPr>
      </p:pic>
    </p:spTree>
    <p:extLst>
      <p:ext uri="{BB962C8B-B14F-4D97-AF65-F5344CB8AC3E}">
        <p14:creationId xmlns:p14="http://schemas.microsoft.com/office/powerpoint/2010/main" val="414086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79512" y="76200"/>
            <a:ext cx="8856984" cy="911374"/>
          </a:xfrm>
        </p:spPr>
        <p:txBody>
          <a:bodyPr anchor="b">
            <a:noAutofit/>
          </a:bodyPr>
          <a:lstStyle/>
          <a:p>
            <a:pPr algn="ctr"/>
            <a:r>
              <a:rPr lang="en-US" sz="2800" b="1" dirty="0">
                <a:latin typeface="Calibri" panose="020F0502020204030204" pitchFamily="34" charset="0"/>
                <a:cs typeface="Calibri" panose="020F0502020204030204" pitchFamily="34" charset="0"/>
              </a:rPr>
              <a:t>D</a:t>
            </a:r>
            <a:r>
              <a:rPr lang="el-GR" sz="2800" b="1" dirty="0" err="1">
                <a:latin typeface="Calibri" panose="020F0502020204030204" pitchFamily="34" charset="0"/>
                <a:cs typeface="Calibri" panose="020F0502020204030204" pitchFamily="34" charset="0"/>
              </a:rPr>
              <a:t>rones</a:t>
            </a:r>
            <a:r>
              <a:rPr lang="el-GR" sz="2800" b="1" dirty="0">
                <a:latin typeface="Calibri" panose="020F0502020204030204" pitchFamily="34" charset="0"/>
                <a:cs typeface="Calibri" panose="020F0502020204030204" pitchFamily="34" charset="0"/>
              </a:rPr>
              <a:t> σε </a:t>
            </a:r>
            <a:r>
              <a:rPr lang="el-GR" sz="2800" b="1" dirty="0" err="1">
                <a:latin typeface="Calibri" panose="020F0502020204030204" pitchFamily="34" charset="0"/>
                <a:cs typeface="Calibri" panose="020F0502020204030204" pitchFamily="34" charset="0"/>
              </a:rPr>
              <a:t>θερμοκηπιακές</a:t>
            </a:r>
            <a:r>
              <a:rPr lang="el-GR" sz="2800" b="1" dirty="0">
                <a:latin typeface="Calibri" panose="020F0502020204030204" pitchFamily="34" charset="0"/>
                <a:cs typeface="Calibri" panose="020F0502020204030204" pitchFamily="34" charset="0"/>
              </a:rPr>
              <a:t> καλλιέργειες</a:t>
            </a:r>
            <a:br>
              <a:rPr lang="el-GR" sz="2800" b="1" dirty="0">
                <a:latin typeface="Calibri" panose="020F0502020204030204" pitchFamily="34" charset="0"/>
                <a:cs typeface="Calibri" panose="020F0502020204030204" pitchFamily="34" charset="0"/>
              </a:rPr>
            </a:br>
            <a:r>
              <a:rPr lang="el-GR" sz="2800" dirty="0" err="1">
                <a:latin typeface="Calibri" panose="020F0502020204030204" pitchFamily="34" charset="0"/>
                <a:cs typeface="Calibri" panose="020F0502020204030204" pitchFamily="34" charset="0"/>
              </a:rPr>
              <a:t>PlatEye</a:t>
            </a:r>
            <a:r>
              <a:rPr lang="el-GR" sz="2800" dirty="0">
                <a:latin typeface="Calibri" panose="020F0502020204030204" pitchFamily="34" charset="0"/>
                <a:cs typeface="Calibri" panose="020F0502020204030204" pitchFamily="34" charset="0"/>
              </a:rPr>
              <a:t> F500</a:t>
            </a:r>
            <a:endParaRPr lang="en-US" sz="2800" dirty="0">
              <a:latin typeface="Calibri" panose="020F0502020204030204" pitchFamily="34" charset="0"/>
              <a:cs typeface="Calibri" panose="020F0502020204030204" pitchFamily="34" charset="0"/>
            </a:endParaRPr>
          </a:p>
        </p:txBody>
      </p:sp>
      <p:pic>
        <p:nvPicPr>
          <p:cNvPr id="5" name="Picture 14" descr="Σχετική εικόνα">
            <a:extLst>
              <a:ext uri="{FF2B5EF4-FFF2-40B4-BE49-F238E27FC236}">
                <a16:creationId xmlns:a16="http://schemas.microsoft.com/office/drawing/2014/main" id="{EEFD942C-DC34-4CC2-BFAD-7453DD95608C}"/>
              </a:ext>
            </a:extLst>
          </p:cNvPr>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4456127" y="1536517"/>
            <a:ext cx="4697859" cy="35283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Σχετική εικόνα">
            <a:extLst>
              <a:ext uri="{FF2B5EF4-FFF2-40B4-BE49-F238E27FC236}">
                <a16:creationId xmlns:a16="http://schemas.microsoft.com/office/drawing/2014/main" id="{53FE21A2-8715-4B44-8F1F-AE18AD64A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33" y="2859783"/>
            <a:ext cx="4410593" cy="22971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Σχετική εικόνα">
            <a:extLst>
              <a:ext uri="{FF2B5EF4-FFF2-40B4-BE49-F238E27FC236}">
                <a16:creationId xmlns:a16="http://schemas.microsoft.com/office/drawing/2014/main" id="{6E523FCB-75DD-4B83-9A79-D31D0BEA03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539" y="1275606"/>
            <a:ext cx="3655389" cy="27415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9">
            <a:extLst>
              <a:ext uri="{FF2B5EF4-FFF2-40B4-BE49-F238E27FC236}">
                <a16:creationId xmlns:a16="http://schemas.microsoft.com/office/drawing/2014/main" id="{ED37307E-348E-5558-4757-1D0F1AADDF59}"/>
              </a:ext>
            </a:extLst>
          </p:cNvPr>
          <p:cNvPicPr/>
          <p:nvPr/>
        </p:nvPicPr>
        <p:blipFill>
          <a:blip r:embed="rId6"/>
          <a:stretch>
            <a:fillRect/>
          </a:stretch>
        </p:blipFill>
        <p:spPr>
          <a:xfrm>
            <a:off x="7793672" y="185872"/>
            <a:ext cx="1119505" cy="897255"/>
          </a:xfrm>
          <a:prstGeom prst="rect">
            <a:avLst/>
          </a:prstGeom>
        </p:spPr>
      </p:pic>
    </p:spTree>
    <p:extLst>
      <p:ext uri="{BB962C8B-B14F-4D97-AF65-F5344CB8AC3E}">
        <p14:creationId xmlns:p14="http://schemas.microsoft.com/office/powerpoint/2010/main" val="3853367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muddy field&#10;&#10;Description automatically generated">
            <a:extLst>
              <a:ext uri="{FF2B5EF4-FFF2-40B4-BE49-F238E27FC236}">
                <a16:creationId xmlns:a16="http://schemas.microsoft.com/office/drawing/2014/main" id="{73517213-994F-18CA-52D5-C4F8377AF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738" y="2849939"/>
            <a:ext cx="3283745" cy="2175481"/>
          </a:xfrm>
          <a:prstGeom prst="rect">
            <a:avLst/>
          </a:prstGeom>
        </p:spPr>
      </p:pic>
      <p:sp>
        <p:nvSpPr>
          <p:cNvPr id="302" name="CustomShape 1"/>
          <p:cNvSpPr/>
          <p:nvPr/>
        </p:nvSpPr>
        <p:spPr>
          <a:xfrm>
            <a:off x="609480" y="118080"/>
            <a:ext cx="8151120" cy="100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00000"/>
              </a:lnSpc>
            </a:pPr>
            <a:r>
              <a:rPr lang="el-GR" sz="3200" b="1" spc="-1" dirty="0">
                <a:solidFill>
                  <a:srgbClr val="444D26"/>
                </a:solidFill>
                <a:latin typeface="Galibri"/>
                <a:ea typeface="DejaVu Sans"/>
              </a:rPr>
              <a:t>Ο Ρόλος της Γεωργίας στην Κλιματική Κρίση</a:t>
            </a:r>
            <a:endParaRPr lang="el-GR" sz="3200" b="0" strike="noStrike" spc="-1" dirty="0">
              <a:latin typeface="Arial"/>
            </a:endParaRPr>
          </a:p>
        </p:txBody>
      </p:sp>
      <p:sp>
        <p:nvSpPr>
          <p:cNvPr id="303" name="CustomShape 2"/>
          <p:cNvSpPr/>
          <p:nvPr/>
        </p:nvSpPr>
        <p:spPr>
          <a:xfrm>
            <a:off x="108000" y="1650190"/>
            <a:ext cx="4649738" cy="31841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57120" indent="-354960" algn="just">
              <a:lnSpc>
                <a:spcPct val="110000"/>
              </a:lnSpc>
              <a:spcAft>
                <a:spcPts val="600"/>
              </a:spcAft>
              <a:buSzPct val="100051"/>
              <a:buBlip>
                <a:blip r:embed="rId4"/>
              </a:buBlip>
            </a:pPr>
            <a:r>
              <a:rPr lang="el-GR" sz="1400" b="0" strike="noStrike" spc="-1" dirty="0">
                <a:solidFill>
                  <a:srgbClr val="404040"/>
                </a:solidFill>
                <a:latin typeface="Calibri" panose="020F0502020204030204" pitchFamily="34" charset="0"/>
                <a:ea typeface="DejaVu Sans"/>
                <a:cs typeface="Calibri" panose="020F0502020204030204" pitchFamily="34" charset="0"/>
              </a:rPr>
              <a:t>Η συμβατική γεωργία συμβάλλει στις εκπομπές αερίων θερμοκηπίου μέσω:</a:t>
            </a:r>
          </a:p>
          <a:p>
            <a:pPr marL="357120" indent="-354960" algn="just">
              <a:lnSpc>
                <a:spcPct val="110000"/>
              </a:lnSpc>
              <a:spcAft>
                <a:spcPts val="600"/>
              </a:spcAft>
              <a:buSzPct val="100051"/>
              <a:buFont typeface="Wingdings" panose="05000000000000000000" pitchFamily="2" charset="2"/>
              <a:buChar char="§"/>
            </a:pPr>
            <a:r>
              <a:rPr lang="el-GR" sz="1400" b="0" strike="noStrike" spc="-1" dirty="0">
                <a:solidFill>
                  <a:srgbClr val="0070C0"/>
                </a:solidFill>
                <a:latin typeface="Calibri" panose="020F0502020204030204" pitchFamily="34" charset="0"/>
                <a:ea typeface="DejaVu Sans"/>
                <a:cs typeface="Calibri" panose="020F0502020204030204" pitchFamily="34" charset="0"/>
              </a:rPr>
              <a:t>Χρήσης συμβατικών καυσίμων για γεωργικά μηχανήματα</a:t>
            </a:r>
            <a:r>
              <a:rPr lang="el-GR" sz="1400" spc="-1" dirty="0">
                <a:solidFill>
                  <a:srgbClr val="0070C0"/>
                </a:solidFill>
                <a:latin typeface="Calibri" panose="020F0502020204030204" pitchFamily="34" charset="0"/>
                <a:ea typeface="DejaVu Sans"/>
                <a:cs typeface="Calibri" panose="020F0502020204030204" pitchFamily="34" charset="0"/>
              </a:rPr>
              <a:t>, θερμοκήπια/αγροτικά κτήρια </a:t>
            </a:r>
            <a:r>
              <a:rPr lang="el-GR" sz="1400" b="0" strike="noStrike" spc="-1" dirty="0">
                <a:solidFill>
                  <a:srgbClr val="0070C0"/>
                </a:solidFill>
                <a:latin typeface="Calibri" panose="020F0502020204030204" pitchFamily="34" charset="0"/>
                <a:ea typeface="DejaVu Sans"/>
                <a:cs typeface="Calibri" panose="020F0502020204030204" pitchFamily="34" charset="0"/>
              </a:rPr>
              <a:t>και μεταφορές (</a:t>
            </a:r>
            <a:r>
              <a:rPr lang="en-US" sz="1400" b="0" strike="noStrike" spc="-1" dirty="0">
                <a:solidFill>
                  <a:srgbClr val="0070C0"/>
                </a:solidFill>
                <a:latin typeface="Calibri" panose="020F0502020204030204" pitchFamily="34" charset="0"/>
                <a:ea typeface="DejaVu Sans"/>
                <a:cs typeface="Calibri" panose="020F0502020204030204" pitchFamily="34" charset="0"/>
              </a:rPr>
              <a:t>CO</a:t>
            </a:r>
            <a:r>
              <a:rPr lang="en-US" sz="1400" b="0" strike="noStrike" spc="-1" baseline="-25000" dirty="0">
                <a:solidFill>
                  <a:srgbClr val="0070C0"/>
                </a:solidFill>
                <a:latin typeface="Calibri" panose="020F0502020204030204" pitchFamily="34" charset="0"/>
                <a:ea typeface="DejaVu Sans"/>
                <a:cs typeface="Calibri" panose="020F0502020204030204" pitchFamily="34" charset="0"/>
              </a:rPr>
              <a:t>2</a:t>
            </a:r>
            <a:r>
              <a:rPr lang="en-US" sz="1400" b="0" strike="noStrike" spc="-1" dirty="0">
                <a:solidFill>
                  <a:srgbClr val="0070C0"/>
                </a:solidFill>
                <a:latin typeface="Calibri" panose="020F0502020204030204" pitchFamily="34" charset="0"/>
                <a:ea typeface="DejaVu Sans"/>
                <a:cs typeface="Calibri" panose="020F0502020204030204" pitchFamily="34" charset="0"/>
              </a:rPr>
              <a:t>)</a:t>
            </a:r>
            <a:r>
              <a:rPr lang="el-GR" sz="1400" b="0" strike="noStrike" spc="-1" dirty="0">
                <a:solidFill>
                  <a:srgbClr val="0070C0"/>
                </a:solidFill>
                <a:latin typeface="Calibri" panose="020F0502020204030204" pitchFamily="34" charset="0"/>
                <a:ea typeface="DejaVu Sans"/>
                <a:cs typeface="Calibri" panose="020F0502020204030204" pitchFamily="34" charset="0"/>
              </a:rPr>
              <a:t>.</a:t>
            </a:r>
          </a:p>
          <a:p>
            <a:pPr marL="357120" indent="-354960" algn="just">
              <a:lnSpc>
                <a:spcPct val="110000"/>
              </a:lnSpc>
              <a:spcAft>
                <a:spcPts val="600"/>
              </a:spcAft>
              <a:buSzPct val="100051"/>
              <a:buFont typeface="Wingdings" panose="05000000000000000000" pitchFamily="2" charset="2"/>
              <a:buChar char="§"/>
            </a:pPr>
            <a:r>
              <a:rPr lang="el-GR" sz="1400" b="0" strike="noStrike" spc="-1" dirty="0">
                <a:solidFill>
                  <a:srgbClr val="0070C0"/>
                </a:solidFill>
                <a:latin typeface="Calibri" panose="020F0502020204030204" pitchFamily="34" charset="0"/>
                <a:ea typeface="DejaVu Sans"/>
                <a:cs typeface="Calibri" panose="020F0502020204030204" pitchFamily="34" charset="0"/>
              </a:rPr>
              <a:t>Χρήσης χημικών λιπασμάτων και φυτοφαρμάκων (Ν</a:t>
            </a:r>
            <a:r>
              <a:rPr lang="el-GR" sz="1400" b="0" strike="noStrike" spc="-1" baseline="-25000" dirty="0">
                <a:solidFill>
                  <a:srgbClr val="0070C0"/>
                </a:solidFill>
                <a:latin typeface="Calibri" panose="020F0502020204030204" pitchFamily="34" charset="0"/>
                <a:ea typeface="DejaVu Sans"/>
                <a:cs typeface="Calibri" panose="020F0502020204030204" pitchFamily="34" charset="0"/>
              </a:rPr>
              <a:t>2</a:t>
            </a:r>
            <a:r>
              <a:rPr lang="el-GR" sz="1400" b="0" strike="noStrike" spc="-1" dirty="0">
                <a:solidFill>
                  <a:srgbClr val="0070C0"/>
                </a:solidFill>
                <a:latin typeface="Calibri" panose="020F0502020204030204" pitchFamily="34" charset="0"/>
                <a:ea typeface="DejaVu Sans"/>
                <a:cs typeface="Calibri" panose="020F0502020204030204" pitchFamily="34" charset="0"/>
              </a:rPr>
              <a:t>Ο).</a:t>
            </a:r>
          </a:p>
          <a:p>
            <a:pPr marL="357120" indent="-354960" algn="just">
              <a:lnSpc>
                <a:spcPct val="110000"/>
              </a:lnSpc>
              <a:spcAft>
                <a:spcPts val="600"/>
              </a:spcAft>
              <a:buSzPct val="100051"/>
              <a:buFont typeface="Wingdings" panose="05000000000000000000" pitchFamily="2" charset="2"/>
              <a:buChar char="§"/>
            </a:pPr>
            <a:r>
              <a:rPr lang="el-GR" sz="1400" b="0" strike="noStrike" spc="-1" dirty="0">
                <a:solidFill>
                  <a:srgbClr val="0070C0"/>
                </a:solidFill>
                <a:latin typeface="Calibri" panose="020F0502020204030204" pitchFamily="34" charset="0"/>
                <a:ea typeface="DejaVu Sans"/>
                <a:cs typeface="Calibri" panose="020F0502020204030204" pitchFamily="34" charset="0"/>
              </a:rPr>
              <a:t>Εκπομπών μεθανίου από την κτηνοτροφία (</a:t>
            </a:r>
            <a:r>
              <a:rPr lang="en-US" sz="1400" b="0" strike="noStrike" spc="-1" dirty="0">
                <a:solidFill>
                  <a:srgbClr val="0070C0"/>
                </a:solidFill>
                <a:latin typeface="Calibri" panose="020F0502020204030204" pitchFamily="34" charset="0"/>
                <a:ea typeface="DejaVu Sans"/>
                <a:cs typeface="Calibri" panose="020F0502020204030204" pitchFamily="34" charset="0"/>
              </a:rPr>
              <a:t>CH</a:t>
            </a:r>
            <a:r>
              <a:rPr lang="el-GR" sz="1400" b="0" strike="noStrike" spc="-1" baseline="-25000" dirty="0">
                <a:solidFill>
                  <a:srgbClr val="0070C0"/>
                </a:solidFill>
                <a:latin typeface="Calibri" panose="020F0502020204030204" pitchFamily="34" charset="0"/>
                <a:ea typeface="DejaVu Sans"/>
                <a:cs typeface="Calibri" panose="020F0502020204030204" pitchFamily="34" charset="0"/>
              </a:rPr>
              <a:t>4</a:t>
            </a:r>
            <a:r>
              <a:rPr lang="en-US" sz="1400" spc="-1" dirty="0">
                <a:solidFill>
                  <a:srgbClr val="0070C0"/>
                </a:solidFill>
                <a:latin typeface="Calibri" panose="020F0502020204030204" pitchFamily="34" charset="0"/>
                <a:ea typeface="DejaVu Sans"/>
                <a:cs typeface="Calibri" panose="020F0502020204030204" pitchFamily="34" charset="0"/>
              </a:rPr>
              <a:t>)</a:t>
            </a:r>
            <a:r>
              <a:rPr lang="el-GR" sz="1400" b="0" strike="noStrike" spc="-1" dirty="0">
                <a:solidFill>
                  <a:srgbClr val="0070C0"/>
                </a:solidFill>
                <a:latin typeface="Calibri" panose="020F0502020204030204" pitchFamily="34" charset="0"/>
                <a:ea typeface="DejaVu Sans"/>
                <a:cs typeface="Calibri" panose="020F0502020204030204" pitchFamily="34" charset="0"/>
              </a:rPr>
              <a:t>.</a:t>
            </a:r>
          </a:p>
          <a:p>
            <a:pPr marL="357120" indent="-354960" algn="just">
              <a:lnSpc>
                <a:spcPct val="110000"/>
              </a:lnSpc>
              <a:spcAft>
                <a:spcPts val="600"/>
              </a:spcAft>
              <a:buSzPct val="100051"/>
              <a:buBlip>
                <a:blip r:embed="rId4"/>
              </a:buBlip>
            </a:pPr>
            <a:r>
              <a:rPr lang="el-GR" sz="1400" spc="-1" dirty="0">
                <a:solidFill>
                  <a:srgbClr val="404040"/>
                </a:solidFill>
                <a:latin typeface="Calibri" panose="020F0502020204030204" pitchFamily="34" charset="0"/>
                <a:ea typeface="DejaVu Sans"/>
                <a:cs typeface="Calibri" panose="020F0502020204030204" pitchFamily="34" charset="0"/>
              </a:rPr>
              <a:t>Η </a:t>
            </a:r>
            <a:r>
              <a:rPr lang="el-GR" sz="1400" b="0" strike="noStrike" spc="-1" dirty="0">
                <a:solidFill>
                  <a:srgbClr val="404040"/>
                </a:solidFill>
                <a:latin typeface="Calibri" panose="020F0502020204030204" pitchFamily="34" charset="0"/>
                <a:ea typeface="DejaVu Sans"/>
                <a:cs typeface="Calibri" panose="020F0502020204030204" pitchFamily="34" charset="0"/>
              </a:rPr>
              <a:t>γεωργία είναι ιδιαίτερα ευάλωτη στις επιπτώσεις της κλιματικής αλλαγής.</a:t>
            </a:r>
          </a:p>
          <a:p>
            <a:pPr marL="357120" indent="-354960" algn="just">
              <a:lnSpc>
                <a:spcPct val="110000"/>
              </a:lnSpc>
              <a:spcAft>
                <a:spcPts val="600"/>
              </a:spcAft>
              <a:buSzPct val="100051"/>
              <a:buBlip>
                <a:blip r:embed="rId4"/>
              </a:buBlip>
            </a:pPr>
            <a:r>
              <a:rPr lang="el-GR" sz="1400" b="0" strike="noStrike" spc="-1" dirty="0">
                <a:solidFill>
                  <a:srgbClr val="404040"/>
                </a:solidFill>
                <a:latin typeface="Calibri" panose="020F0502020204030204" pitchFamily="34" charset="0"/>
                <a:ea typeface="DejaVu Sans"/>
                <a:cs typeface="Calibri" panose="020F0502020204030204" pitchFamily="34" charset="0"/>
              </a:rPr>
              <a:t>Απαιτούνται καινοτόμες λύσεις για τη μείωση των εκπομπών και την προσαρμογή στην κλιματική αλλαγή.</a:t>
            </a:r>
          </a:p>
        </p:txBody>
      </p:sp>
      <p:pic>
        <p:nvPicPr>
          <p:cNvPr id="5" name="Picture 4" descr="A field with a cracked ground&#10;&#10;Description automatically generated with medium confidence">
            <a:extLst>
              <a:ext uri="{FF2B5EF4-FFF2-40B4-BE49-F238E27FC236}">
                <a16:creationId xmlns:a16="http://schemas.microsoft.com/office/drawing/2014/main" id="{B241A4F9-5573-9338-4B3C-D4E15C828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6172" y="1378745"/>
            <a:ext cx="3259828" cy="2175482"/>
          </a:xfrm>
          <a:prstGeom prst="rect">
            <a:avLst/>
          </a:prstGeom>
        </p:spPr>
      </p:pic>
    </p:spTree>
    <p:extLst>
      <p:ext uri="{BB962C8B-B14F-4D97-AF65-F5344CB8AC3E}">
        <p14:creationId xmlns:p14="http://schemas.microsoft.com/office/powerpoint/2010/main" val="1818156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609480" y="118080"/>
            <a:ext cx="8151120" cy="83379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00000"/>
              </a:lnSpc>
            </a:pPr>
            <a:r>
              <a:rPr lang="el-GR" sz="3200" b="1" spc="-1" dirty="0">
                <a:solidFill>
                  <a:srgbClr val="444D26"/>
                </a:solidFill>
                <a:latin typeface="Galibri"/>
                <a:ea typeface="DejaVu Sans"/>
              </a:rPr>
              <a:t>Ενεργειακή Αποδοτικότητα</a:t>
            </a:r>
            <a:endParaRPr lang="el-GR" sz="3200" b="0" strike="noStrike" spc="-1" dirty="0">
              <a:latin typeface="Arial"/>
            </a:endParaRPr>
          </a:p>
        </p:txBody>
      </p:sp>
      <p:sp>
        <p:nvSpPr>
          <p:cNvPr id="303" name="CustomShape 2"/>
          <p:cNvSpPr/>
          <p:nvPr/>
        </p:nvSpPr>
        <p:spPr>
          <a:xfrm>
            <a:off x="108000" y="1492239"/>
            <a:ext cx="4649738" cy="32147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8000"/>
          </a:bodyPr>
          <a:lstStyle/>
          <a:p>
            <a:pPr marL="357120" indent="-354960" algn="just">
              <a:lnSpc>
                <a:spcPct val="110000"/>
              </a:lnSpc>
              <a:spcBef>
                <a:spcPts val="700"/>
              </a:spcBef>
              <a:spcAft>
                <a:spcPts val="601"/>
              </a:spcAft>
              <a:buSzPct val="100051"/>
              <a:buBlip>
                <a:blip r:embed="rId3"/>
              </a:buBlip>
            </a:pPr>
            <a:r>
              <a:rPr lang="el-GR" sz="1600" strike="noStrike" spc="-1" dirty="0">
                <a:solidFill>
                  <a:srgbClr val="404040"/>
                </a:solidFill>
                <a:latin typeface="Calibri" panose="020F0502020204030204" pitchFamily="34" charset="0"/>
                <a:ea typeface="DejaVu Sans"/>
                <a:cs typeface="Calibri" panose="020F0502020204030204" pitchFamily="34" charset="0"/>
              </a:rPr>
              <a:t>Τα </a:t>
            </a:r>
            <a:r>
              <a:rPr lang="en-US" sz="1600" strike="noStrike" spc="-1" dirty="0">
                <a:solidFill>
                  <a:srgbClr val="404040"/>
                </a:solidFill>
                <a:latin typeface="Calibri" panose="020F0502020204030204" pitchFamily="34" charset="0"/>
                <a:ea typeface="DejaVu Sans"/>
                <a:cs typeface="Calibri" panose="020F0502020204030204" pitchFamily="34" charset="0"/>
              </a:rPr>
              <a:t>Smart Climate Greenhouses</a:t>
            </a:r>
            <a:r>
              <a:rPr lang="el-GR" sz="1600" strike="noStrike" spc="-1" dirty="0">
                <a:solidFill>
                  <a:srgbClr val="404040"/>
                </a:solidFill>
                <a:latin typeface="Calibri" panose="020F0502020204030204" pitchFamily="34" charset="0"/>
                <a:ea typeface="DejaVu Sans"/>
                <a:cs typeface="Calibri" panose="020F0502020204030204" pitchFamily="34" charset="0"/>
              </a:rPr>
              <a:t> μπορούν να ενσωματώσουν ανανεώσιμες πηγές ενέργειας (ΑΠΕ), όπως </a:t>
            </a:r>
            <a:r>
              <a:rPr lang="el-GR" sz="1600" spc="-1" dirty="0">
                <a:solidFill>
                  <a:srgbClr val="404040"/>
                </a:solidFill>
                <a:latin typeface="Calibri" panose="020F0502020204030204" pitchFamily="34" charset="0"/>
                <a:ea typeface="DejaVu Sans"/>
                <a:cs typeface="Calibri" panose="020F0502020204030204" pitchFamily="34" charset="0"/>
              </a:rPr>
              <a:t>η </a:t>
            </a:r>
            <a:r>
              <a:rPr lang="el-GR" sz="1600" strike="noStrike" spc="-1" dirty="0">
                <a:solidFill>
                  <a:srgbClr val="404040"/>
                </a:solidFill>
                <a:latin typeface="Calibri" panose="020F0502020204030204" pitchFamily="34" charset="0"/>
                <a:ea typeface="DejaVu Sans"/>
                <a:cs typeface="Calibri" panose="020F0502020204030204" pitchFamily="34" charset="0"/>
              </a:rPr>
              <a:t>ηλιακή</a:t>
            </a:r>
            <a:r>
              <a:rPr lang="en-US" sz="1600" strike="noStrike" spc="-1" dirty="0">
                <a:solidFill>
                  <a:srgbClr val="404040"/>
                </a:solidFill>
                <a:latin typeface="Calibri" panose="020F0502020204030204" pitchFamily="34" charset="0"/>
                <a:ea typeface="DejaVu Sans"/>
                <a:cs typeface="Calibri" panose="020F0502020204030204" pitchFamily="34" charset="0"/>
              </a:rPr>
              <a:t>,</a:t>
            </a:r>
            <a:r>
              <a:rPr lang="el-GR" sz="1600" strike="noStrike" spc="-1" dirty="0">
                <a:solidFill>
                  <a:srgbClr val="404040"/>
                </a:solidFill>
                <a:latin typeface="Calibri" panose="020F0502020204030204" pitchFamily="34" charset="0"/>
                <a:ea typeface="DejaVu Sans"/>
                <a:cs typeface="Calibri" panose="020F0502020204030204" pitchFamily="34" charset="0"/>
              </a:rPr>
              <a:t> η</a:t>
            </a:r>
            <a:r>
              <a:rPr lang="en-US" sz="1600" strike="noStrike" spc="-1" dirty="0">
                <a:solidFill>
                  <a:srgbClr val="404040"/>
                </a:solidFill>
                <a:latin typeface="Calibri" panose="020F0502020204030204" pitchFamily="34" charset="0"/>
                <a:ea typeface="DejaVu Sans"/>
                <a:cs typeface="Calibri" panose="020F0502020204030204" pitchFamily="34" charset="0"/>
              </a:rPr>
              <a:t> </a:t>
            </a:r>
            <a:r>
              <a:rPr lang="el-GR" sz="1600" strike="noStrike" spc="-1" dirty="0">
                <a:solidFill>
                  <a:srgbClr val="404040"/>
                </a:solidFill>
                <a:latin typeface="Calibri" panose="020F0502020204030204" pitchFamily="34" charset="0"/>
                <a:ea typeface="DejaVu Sans"/>
                <a:cs typeface="Calibri" panose="020F0502020204030204" pitchFamily="34" charset="0"/>
              </a:rPr>
              <a:t>αιολική ενέργεια και η γεωθερμία.</a:t>
            </a:r>
          </a:p>
          <a:p>
            <a:pPr marL="357120" indent="-354960" algn="just">
              <a:lnSpc>
                <a:spcPct val="110000"/>
              </a:lnSpc>
              <a:spcBef>
                <a:spcPts val="700"/>
              </a:spcBef>
              <a:spcAft>
                <a:spcPts val="601"/>
              </a:spcAft>
              <a:buSzPct val="100051"/>
              <a:buBlip>
                <a:blip r:embed="rId3"/>
              </a:buBlip>
            </a:pPr>
            <a:r>
              <a:rPr lang="el-GR" sz="1600" strike="noStrike" spc="-1" dirty="0">
                <a:solidFill>
                  <a:srgbClr val="404040"/>
                </a:solidFill>
                <a:latin typeface="Calibri" panose="020F0502020204030204" pitchFamily="34" charset="0"/>
                <a:ea typeface="DejaVu Sans"/>
                <a:cs typeface="Calibri" panose="020F0502020204030204" pitchFamily="34" charset="0"/>
              </a:rPr>
              <a:t>Χρήση </a:t>
            </a:r>
            <a:r>
              <a:rPr lang="el-GR" sz="1600" strike="noStrike" spc="-1" dirty="0" err="1">
                <a:solidFill>
                  <a:srgbClr val="404040"/>
                </a:solidFill>
                <a:latin typeface="Calibri" panose="020F0502020204030204" pitchFamily="34" charset="0"/>
                <a:ea typeface="DejaVu Sans"/>
                <a:cs typeface="Calibri" panose="020F0502020204030204" pitchFamily="34" charset="0"/>
              </a:rPr>
              <a:t>Ημι</a:t>
            </a:r>
            <a:r>
              <a:rPr lang="el-GR" sz="1600" strike="noStrike" spc="-1" dirty="0">
                <a:solidFill>
                  <a:srgbClr val="404040"/>
                </a:solidFill>
                <a:latin typeface="Calibri" panose="020F0502020204030204" pitchFamily="34" charset="0"/>
                <a:ea typeface="DejaVu Sans"/>
                <a:cs typeface="Calibri" panose="020F0502020204030204" pitchFamily="34" charset="0"/>
              </a:rPr>
              <a:t>-διάφανων </a:t>
            </a:r>
            <a:r>
              <a:rPr lang="el-GR" sz="1600" spc="-1" dirty="0" err="1">
                <a:solidFill>
                  <a:srgbClr val="404040"/>
                </a:solidFill>
                <a:latin typeface="Calibri" panose="020F0502020204030204" pitchFamily="34" charset="0"/>
                <a:ea typeface="DejaVu Sans"/>
                <a:cs typeface="Calibri" panose="020F0502020204030204" pitchFamily="34" charset="0"/>
              </a:rPr>
              <a:t>φωτοβολταϊκών</a:t>
            </a:r>
            <a:r>
              <a:rPr lang="el-GR" sz="1600" spc="-1" dirty="0">
                <a:solidFill>
                  <a:srgbClr val="404040"/>
                </a:solidFill>
                <a:latin typeface="Calibri" panose="020F0502020204030204" pitchFamily="34" charset="0"/>
                <a:ea typeface="DejaVu Sans"/>
                <a:cs typeface="Calibri" panose="020F0502020204030204" pitchFamily="34" charset="0"/>
              </a:rPr>
              <a:t> </a:t>
            </a:r>
            <a:r>
              <a:rPr lang="el-GR" sz="1600" strike="noStrike" spc="-1" dirty="0">
                <a:solidFill>
                  <a:srgbClr val="404040"/>
                </a:solidFill>
                <a:latin typeface="Calibri" panose="020F0502020204030204" pitchFamily="34" charset="0"/>
                <a:ea typeface="DejaVu Sans"/>
                <a:cs typeface="Calibri" panose="020F0502020204030204" pitchFamily="34" charset="0"/>
              </a:rPr>
              <a:t>για την παραγωγή ηλεκτρικής ενέργειας που τροφοδοτεί τα λειτουργικά συστήματα του θερμοκηπίου.</a:t>
            </a:r>
          </a:p>
          <a:p>
            <a:pPr marL="357120" indent="-354960" algn="just">
              <a:lnSpc>
                <a:spcPct val="110000"/>
              </a:lnSpc>
              <a:spcBef>
                <a:spcPts val="700"/>
              </a:spcBef>
              <a:spcAft>
                <a:spcPts val="601"/>
              </a:spcAft>
              <a:buSzPct val="100051"/>
              <a:buBlip>
                <a:blip r:embed="rId3"/>
              </a:buBlip>
            </a:pPr>
            <a:r>
              <a:rPr lang="el-GR" sz="1600" spc="-1" dirty="0">
                <a:solidFill>
                  <a:srgbClr val="404040"/>
                </a:solidFill>
                <a:latin typeface="Calibri" panose="020F0502020204030204" pitchFamily="34" charset="0"/>
                <a:ea typeface="DejaVu Sans"/>
                <a:cs typeface="Calibri" panose="020F0502020204030204" pitchFamily="34" charset="0"/>
              </a:rPr>
              <a:t>Συστήματα αποθήκευσης ενέργειας </a:t>
            </a:r>
            <a:r>
              <a:rPr lang="el-GR" sz="1600" strike="noStrike" spc="-1" dirty="0">
                <a:solidFill>
                  <a:srgbClr val="404040"/>
                </a:solidFill>
                <a:latin typeface="Calibri" panose="020F0502020204030204" pitchFamily="34" charset="0"/>
                <a:ea typeface="DejaVu Sans"/>
                <a:cs typeface="Calibri" panose="020F0502020204030204" pitchFamily="34" charset="0"/>
              </a:rPr>
              <a:t>που συλλέγουν και αποθηκεύουν θερμότητα κατά τη διάρκεια της ημέρας για χρήση τη νύχτα.</a:t>
            </a:r>
          </a:p>
          <a:p>
            <a:pPr marL="357120" indent="-354960" algn="just">
              <a:lnSpc>
                <a:spcPct val="110000"/>
              </a:lnSpc>
              <a:spcBef>
                <a:spcPts val="700"/>
              </a:spcBef>
              <a:spcAft>
                <a:spcPts val="601"/>
              </a:spcAft>
              <a:buSzPct val="100051"/>
              <a:buBlip>
                <a:blip r:embed="rId3"/>
              </a:buBlip>
            </a:pPr>
            <a:r>
              <a:rPr lang="el-GR" sz="1600" strike="noStrike" spc="-1" dirty="0">
                <a:solidFill>
                  <a:srgbClr val="404040"/>
                </a:solidFill>
                <a:latin typeface="Calibri" panose="020F0502020204030204" pitchFamily="34" charset="0"/>
                <a:ea typeface="DejaVu Sans"/>
                <a:cs typeface="Calibri" panose="020F0502020204030204" pitchFamily="34" charset="0"/>
              </a:rPr>
              <a:t>Αποδοτικά συστήματα θέρμανσης και ψύξης που μειώνουν την ενεργειακή κατανάλωση.</a:t>
            </a:r>
          </a:p>
        </p:txBody>
      </p:sp>
      <p:pic>
        <p:nvPicPr>
          <p:cNvPr id="3076" name="Picture 4" descr="Smartcities 07 00036 g001">
            <a:extLst>
              <a:ext uri="{FF2B5EF4-FFF2-40B4-BE49-F238E27FC236}">
                <a16:creationId xmlns:a16="http://schemas.microsoft.com/office/drawing/2014/main" id="{27B0BFA2-0E2C-6120-F87C-308DC6A59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738" y="1657348"/>
            <a:ext cx="4211263" cy="2778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232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bwMode="gray">
          <a:xfrm>
            <a:off x="457200" y="205200"/>
            <a:ext cx="8228880" cy="858240"/>
          </a:xfrm>
          <a:prstGeom prst="rect">
            <a:avLst/>
          </a:prstGeom>
        </p:spPr>
        <p:style>
          <a:lnRef idx="0">
            <a:scrgbClr r="0" g="0" b="0"/>
          </a:lnRef>
          <a:fillRef idx="0">
            <a:scrgbClr r="0" g="0" b="0"/>
          </a:fillRef>
          <a:effectRef idx="0">
            <a:scrgbClr r="0" g="0" b="0"/>
          </a:effectRef>
          <a:fontRef idx="minor"/>
        </p:style>
        <p:txBody>
          <a:bodyPr lIns="0" tIns="0" rIns="0" bIns="0" anchor="ctr">
            <a:normAutofit lnSpcReduction="10000"/>
          </a:bodyPr>
          <a:lstStyle/>
          <a:p>
            <a:pPr>
              <a:lnSpc>
                <a:spcPct val="90000"/>
              </a:lnSpc>
              <a:spcBef>
                <a:spcPct val="0"/>
              </a:spcBef>
              <a:spcAft>
                <a:spcPts val="600"/>
              </a:spcAft>
            </a:pPr>
            <a:r>
              <a:rPr lang="en-US" sz="3200" b="1" spc="-1" dirty="0" err="1">
                <a:solidFill>
                  <a:srgbClr val="444D26"/>
                </a:solidFill>
                <a:latin typeface="Galibri"/>
              </a:rPr>
              <a:t>Ενεργει</a:t>
            </a:r>
            <a:r>
              <a:rPr lang="en-US" sz="3200" b="1" spc="-1" dirty="0">
                <a:solidFill>
                  <a:srgbClr val="444D26"/>
                </a:solidFill>
                <a:latin typeface="Galibri"/>
              </a:rPr>
              <a:t>ακή Αποδοτικότητα - Αγριβολταϊκά (Agri-PVs)</a:t>
            </a:r>
          </a:p>
        </p:txBody>
      </p:sp>
      <p:pic>
        <p:nvPicPr>
          <p:cNvPr id="2" name="Εικόνα 1">
            <a:extLst>
              <a:ext uri="{FF2B5EF4-FFF2-40B4-BE49-F238E27FC236}">
                <a16:creationId xmlns:a16="http://schemas.microsoft.com/office/drawing/2014/main" id="{0E1D3468-AF54-BF5A-D5BA-43B34AB1D741}"/>
              </a:ext>
            </a:extLst>
          </p:cNvPr>
          <p:cNvPicPr>
            <a:picLocks noChangeAspect="1"/>
          </p:cNvPicPr>
          <p:nvPr/>
        </p:nvPicPr>
        <p:blipFill>
          <a:blip r:embed="rId3"/>
          <a:stretch>
            <a:fillRect/>
          </a:stretch>
        </p:blipFill>
        <p:spPr>
          <a:xfrm>
            <a:off x="179379" y="1774576"/>
            <a:ext cx="4487566" cy="2714977"/>
          </a:xfrm>
          <a:prstGeom prst="rect">
            <a:avLst/>
          </a:prstGeom>
          <a:noFill/>
        </p:spPr>
      </p:pic>
      <p:pic>
        <p:nvPicPr>
          <p:cNvPr id="3" name="Picture 636">
            <a:extLst>
              <a:ext uri="{FF2B5EF4-FFF2-40B4-BE49-F238E27FC236}">
                <a16:creationId xmlns:a16="http://schemas.microsoft.com/office/drawing/2014/main" id="{C38D74B4-1229-B841-87F0-10178754562E}"/>
              </a:ext>
            </a:extLst>
          </p:cNvPr>
          <p:cNvPicPr/>
          <p:nvPr/>
        </p:nvPicPr>
        <p:blipFill>
          <a:blip r:embed="rId4"/>
          <a:stretch>
            <a:fillRect/>
          </a:stretch>
        </p:blipFill>
        <p:spPr>
          <a:xfrm>
            <a:off x="4666945" y="1490475"/>
            <a:ext cx="4125399" cy="3094049"/>
          </a:xfrm>
          <a:prstGeom prst="rect">
            <a:avLst/>
          </a:prstGeom>
          <a:noFill/>
        </p:spPr>
      </p:pic>
    </p:spTree>
    <p:extLst>
      <p:ext uri="{BB962C8B-B14F-4D97-AF65-F5344CB8AC3E}">
        <p14:creationId xmlns:p14="http://schemas.microsoft.com/office/powerpoint/2010/main" val="301745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609480" y="118080"/>
            <a:ext cx="8151120" cy="758845"/>
          </a:xfrm>
          <a:prstGeom prst="rect">
            <a:avLst/>
          </a:prstGeom>
        </p:spPr>
        <p:style>
          <a:lnRef idx="0">
            <a:scrgbClr r="0" g="0" b="0"/>
          </a:lnRef>
          <a:fillRef idx="0">
            <a:scrgbClr r="0" g="0" b="0"/>
          </a:fillRef>
          <a:effectRef idx="0">
            <a:scrgbClr r="0" g="0" b="0"/>
          </a:effectRef>
          <a:fontRef idx="minor"/>
        </p:style>
        <p:txBody>
          <a:bodyPr lIns="0" tIns="0" rIns="0" bIns="0" anchor="b">
            <a:normAutofit/>
          </a:bodyPr>
          <a:lstStyle/>
          <a:p>
            <a:pPr>
              <a:lnSpc>
                <a:spcPct val="90000"/>
              </a:lnSpc>
              <a:spcBef>
                <a:spcPct val="0"/>
              </a:spcBef>
              <a:spcAft>
                <a:spcPts val="600"/>
              </a:spcAft>
            </a:pPr>
            <a:r>
              <a:rPr lang="el-GR" sz="3200" b="1" spc="-1" dirty="0" err="1">
                <a:solidFill>
                  <a:srgbClr val="444D26"/>
                </a:solidFill>
                <a:latin typeface="Galibri"/>
              </a:rPr>
              <a:t>Αγριβολταϊκά</a:t>
            </a:r>
            <a:r>
              <a:rPr lang="el-GR" sz="3200" b="1" spc="-1" dirty="0">
                <a:solidFill>
                  <a:srgbClr val="444D26"/>
                </a:solidFill>
                <a:latin typeface="Galibri"/>
              </a:rPr>
              <a:t> (</a:t>
            </a:r>
            <a:r>
              <a:rPr lang="en-US" sz="3200" b="1" spc="-1" dirty="0">
                <a:solidFill>
                  <a:srgbClr val="444D26"/>
                </a:solidFill>
                <a:latin typeface="Galibri"/>
              </a:rPr>
              <a:t>Agri-PVs)</a:t>
            </a:r>
          </a:p>
        </p:txBody>
      </p:sp>
      <p:sp>
        <p:nvSpPr>
          <p:cNvPr id="303" name="CustomShape 2"/>
          <p:cNvSpPr/>
          <p:nvPr/>
        </p:nvSpPr>
        <p:spPr>
          <a:xfrm>
            <a:off x="202367" y="1428749"/>
            <a:ext cx="3289175" cy="3714751"/>
          </a:xfrm>
          <a:prstGeom prst="rect">
            <a:avLst/>
          </a:prstGeom>
          <a:solidFill>
            <a:schemeClr val="accent2"/>
          </a:solidFill>
          <a:ln w="50800" cap="sq" cmpd="dbl" algn="ctr">
            <a:solidFill>
              <a:schemeClr val="accent2"/>
            </a:solidFill>
            <a:prstDash val="solid"/>
            <a:miter lim="800000"/>
          </a:ln>
          <a:effectLst/>
        </p:spPr>
        <p:style>
          <a:lnRef idx="0">
            <a:scrgbClr r="0" g="0" b="0"/>
          </a:lnRef>
          <a:fillRef idx="0">
            <a:scrgbClr r="0" g="0" b="0"/>
          </a:fillRef>
          <a:effectRef idx="0">
            <a:scrgbClr r="0" g="0" b="0"/>
          </a:effectRef>
          <a:fontRef idx="minor"/>
        </p:style>
        <p:txBody>
          <a:bodyPr lIns="137160" tIns="182880" rIns="137160" bIns="91440">
            <a:normAutofit fontScale="62500" lnSpcReduction="20000"/>
          </a:bodyPr>
          <a:lstStyle/>
          <a:p>
            <a:pPr marL="342900" indent="-342900">
              <a:lnSpc>
                <a:spcPct val="90000"/>
              </a:lnSpc>
              <a:spcAft>
                <a:spcPts val="600"/>
              </a:spcAft>
              <a:buSzPct val="100051"/>
              <a:buFont typeface="Arial" panose="020B0604020202020204" pitchFamily="34" charset="0"/>
              <a:buChar char="•"/>
            </a:pPr>
            <a:r>
              <a:rPr lang="en-US" sz="1900" kern="1200" spc="-1" dirty="0" err="1">
                <a:solidFill>
                  <a:schemeClr val="lt1"/>
                </a:solidFill>
                <a:latin typeface="Galibri"/>
              </a:rPr>
              <a:t>Οι</a:t>
            </a:r>
            <a:r>
              <a:rPr lang="en-US" sz="1900" kern="1200" spc="-1" dirty="0">
                <a:solidFill>
                  <a:schemeClr val="lt1"/>
                </a:solidFill>
                <a:latin typeface="Galibri"/>
              </a:rPr>
              <a:t> </a:t>
            </a:r>
            <a:r>
              <a:rPr lang="en-US" sz="1900" kern="1200" spc="-1" dirty="0" err="1">
                <a:solidFill>
                  <a:schemeClr val="lt1"/>
                </a:solidFill>
                <a:latin typeface="Galibri"/>
              </a:rPr>
              <a:t>δυν</a:t>
            </a:r>
            <a:r>
              <a:rPr lang="en-US" sz="1900" kern="1200" spc="-1" dirty="0">
                <a:solidFill>
                  <a:schemeClr val="lt1"/>
                </a:solidFill>
                <a:latin typeface="Galibri"/>
              </a:rPr>
              <a:t>ατότητες των Agri-PVs περιγράφονται από την έκθεση του Joint Research Centre – JRC με τίτλο «Overview of the potential and challenges for Agri-Photovoltaics in the European Union </a:t>
            </a:r>
            <a:r>
              <a:rPr lang="en-US" sz="1900" kern="1200" spc="-1" baseline="30000" dirty="0">
                <a:solidFill>
                  <a:schemeClr val="lt1"/>
                </a:solidFill>
                <a:latin typeface="Galibri"/>
              </a:rPr>
              <a:t>1</a:t>
            </a:r>
            <a:r>
              <a:rPr lang="en-US" sz="1900" kern="1200" spc="-1" dirty="0">
                <a:solidFill>
                  <a:schemeClr val="lt1"/>
                </a:solidFill>
                <a:latin typeface="Galibri"/>
              </a:rPr>
              <a:t>».</a:t>
            </a:r>
          </a:p>
          <a:p>
            <a:pPr marL="342900" indent="-342900">
              <a:lnSpc>
                <a:spcPct val="90000"/>
              </a:lnSpc>
              <a:spcAft>
                <a:spcPts val="600"/>
              </a:spcAft>
              <a:buSzPct val="100051"/>
              <a:buFont typeface="Arial" panose="020B0604020202020204" pitchFamily="34" charset="0"/>
              <a:buChar char="•"/>
            </a:pPr>
            <a:r>
              <a:rPr lang="en-US" sz="1900" kern="1200" spc="-1" dirty="0">
                <a:solidFill>
                  <a:schemeClr val="lt1"/>
                </a:solidFill>
                <a:latin typeface="Galibri"/>
              </a:rPr>
              <a:t> </a:t>
            </a:r>
            <a:r>
              <a:rPr lang="en-US" sz="1900" kern="1200" spc="-1" dirty="0" err="1">
                <a:solidFill>
                  <a:schemeClr val="lt1"/>
                </a:solidFill>
                <a:latin typeface="Galibri"/>
              </a:rPr>
              <a:t>Βάσει</a:t>
            </a:r>
            <a:r>
              <a:rPr lang="en-US" sz="1900" kern="1200" spc="-1" dirty="0">
                <a:solidFill>
                  <a:schemeClr val="lt1"/>
                </a:solidFill>
                <a:latin typeface="Galibri"/>
              </a:rPr>
              <a:t> </a:t>
            </a:r>
            <a:r>
              <a:rPr lang="en-US" sz="1900" kern="1200" spc="-1" dirty="0" err="1">
                <a:solidFill>
                  <a:schemeClr val="lt1"/>
                </a:solidFill>
                <a:latin typeface="Galibri"/>
              </a:rPr>
              <a:t>της</a:t>
            </a:r>
            <a:r>
              <a:rPr lang="en-US" sz="1900" kern="1200" spc="-1" dirty="0">
                <a:solidFill>
                  <a:schemeClr val="lt1"/>
                </a:solidFill>
                <a:latin typeface="Galibri"/>
              </a:rPr>
              <a:t> </a:t>
            </a:r>
            <a:r>
              <a:rPr lang="en-US" sz="1900" kern="1200" spc="-1" dirty="0" err="1">
                <a:solidFill>
                  <a:schemeClr val="lt1"/>
                </a:solidFill>
                <a:latin typeface="Galibri"/>
              </a:rPr>
              <a:t>έρευν</a:t>
            </a:r>
            <a:r>
              <a:rPr lang="en-US" sz="1900" kern="1200" spc="-1" dirty="0">
                <a:solidFill>
                  <a:schemeClr val="lt1"/>
                </a:solidFill>
                <a:latin typeface="Galibri"/>
              </a:rPr>
              <a:t>ας, η κάλυψη της Χρησιμοποιούμενης Γεωργικής Περιοχής (Utilized  Agricultural Area – UAA) κατά μόλις 1% από Αγριβολταϊκά συστήματα θα μπορούσε να αποφέρει τη παραγωγή 944 GW συνεχούς ρεύματος</a:t>
            </a:r>
            <a:endParaRPr lang="el-GR" sz="1900" kern="1200" spc="-1" dirty="0">
              <a:solidFill>
                <a:schemeClr val="lt1"/>
              </a:solidFill>
              <a:latin typeface="Galibri"/>
            </a:endParaRPr>
          </a:p>
          <a:p>
            <a:pPr marL="342900" indent="-342900">
              <a:lnSpc>
                <a:spcPct val="90000"/>
              </a:lnSpc>
              <a:spcAft>
                <a:spcPts val="600"/>
              </a:spcAft>
              <a:buSzPct val="100051"/>
              <a:buFont typeface="Arial" panose="020B0604020202020204" pitchFamily="34" charset="0"/>
              <a:buChar char="•"/>
            </a:pPr>
            <a:r>
              <a:rPr lang="el-GR" sz="1900" kern="1200" spc="-1" dirty="0">
                <a:solidFill>
                  <a:schemeClr val="lt1"/>
                </a:solidFill>
                <a:latin typeface="Galibri"/>
              </a:rPr>
              <a:t>Αυτή η </a:t>
            </a:r>
            <a:r>
              <a:rPr lang="en-US" sz="1900" kern="1200" spc="-1" dirty="0">
                <a:solidFill>
                  <a:schemeClr val="lt1"/>
                </a:solidFill>
                <a:latin typeface="Galibri"/>
              </a:rPr>
              <a:t>παρα</a:t>
            </a:r>
            <a:r>
              <a:rPr lang="en-US" sz="1900" kern="1200" spc="-1" dirty="0" err="1">
                <a:solidFill>
                  <a:schemeClr val="lt1"/>
                </a:solidFill>
                <a:latin typeface="Galibri"/>
              </a:rPr>
              <a:t>γωγή</a:t>
            </a:r>
            <a:r>
              <a:rPr lang="en-US" sz="1900" kern="1200" spc="-1" dirty="0">
                <a:solidFill>
                  <a:schemeClr val="lt1"/>
                </a:solidFill>
                <a:latin typeface="Galibri"/>
              </a:rPr>
              <a:t> απ</a:t>
            </a:r>
            <a:r>
              <a:rPr lang="en-US" sz="1900" kern="1200" spc="-1" dirty="0" err="1">
                <a:solidFill>
                  <a:schemeClr val="lt1"/>
                </a:solidFill>
                <a:latin typeface="Galibri"/>
              </a:rPr>
              <a:t>οτελεί</a:t>
            </a:r>
            <a:r>
              <a:rPr lang="en-US" sz="1900" kern="1200" spc="-1" dirty="0">
                <a:solidFill>
                  <a:schemeClr val="lt1"/>
                </a:solidFill>
                <a:latin typeface="Galibri"/>
              </a:rPr>
              <a:t> περίπου το 50% της συνολικής παραγωγής ηλεκτρικού ρεύματος από τα παραδοσιακά φωτοβολταϊκά συστήματα, ενώ ξεπερνά κατά τουλάχιστον 5 φορές την εγκατεστημένη ισχύ της Ε.Ε. </a:t>
            </a:r>
            <a:r>
              <a:rPr lang="en-US" sz="1900" kern="1200" spc="-1" dirty="0" err="1">
                <a:solidFill>
                  <a:schemeClr val="lt1"/>
                </a:solidFill>
                <a:latin typeface="Galibri"/>
              </a:rPr>
              <a:t>γι</a:t>
            </a:r>
            <a:r>
              <a:rPr lang="en-US" sz="1900" kern="1200" spc="-1" dirty="0">
                <a:solidFill>
                  <a:schemeClr val="lt1"/>
                </a:solidFill>
                <a:latin typeface="Galibri"/>
              </a:rPr>
              <a:t>α το έτος 202</a:t>
            </a:r>
            <a:r>
              <a:rPr lang="el-GR" sz="1900" kern="1200" spc="-1" dirty="0">
                <a:solidFill>
                  <a:schemeClr val="lt1"/>
                </a:solidFill>
                <a:latin typeface="Galibri"/>
              </a:rPr>
              <a:t>3</a:t>
            </a:r>
            <a:r>
              <a:rPr lang="en-US" sz="1900" kern="1200" spc="-1" dirty="0">
                <a:solidFill>
                  <a:schemeClr val="lt1"/>
                </a:solidFill>
                <a:latin typeface="Galibri"/>
              </a:rPr>
              <a:t>.</a:t>
            </a:r>
          </a:p>
          <a:p>
            <a:pPr>
              <a:lnSpc>
                <a:spcPct val="90000"/>
              </a:lnSpc>
              <a:spcBef>
                <a:spcPts val="1000"/>
              </a:spcBef>
              <a:spcAft>
                <a:spcPts val="1000"/>
              </a:spcAft>
            </a:pPr>
            <a:r>
              <a:rPr lang="en-US" sz="1600" kern="1200" spc="-1" baseline="30000" dirty="0">
                <a:solidFill>
                  <a:schemeClr val="lt1"/>
                </a:solidFill>
                <a:latin typeface="Galibri"/>
              </a:rPr>
              <a:t>1</a:t>
            </a:r>
            <a:r>
              <a:rPr lang="en-US" sz="1600" kern="1200" spc="-1" dirty="0">
                <a:solidFill>
                  <a:schemeClr val="lt1"/>
                </a:solidFill>
                <a:latin typeface="Galibri"/>
              </a:rPr>
              <a:t>Chatzipanagi, A., Taylor, N., &amp; Jaeger-</a:t>
            </a:r>
            <a:r>
              <a:rPr lang="en-US" sz="1600" kern="1200" spc="-1" dirty="0" err="1">
                <a:solidFill>
                  <a:schemeClr val="lt1"/>
                </a:solidFill>
                <a:latin typeface="Galibri"/>
              </a:rPr>
              <a:t>Waldau</a:t>
            </a:r>
            <a:r>
              <a:rPr lang="en-US" sz="1600" kern="1200" spc="-1" dirty="0">
                <a:solidFill>
                  <a:schemeClr val="lt1"/>
                </a:solidFill>
                <a:latin typeface="Galibri"/>
              </a:rPr>
              <a:t>, A. (2023). Overview of the potential and challenges for Agri-Photovoltaics in the European Union (EUR 31482 EN). Publications Office of the European Union. Luxembourg. ISBN 978-92-68-02431-7. </a:t>
            </a:r>
            <a:r>
              <a:rPr lang="en-US" sz="1600" kern="1200" spc="-1" dirty="0">
                <a:solidFill>
                  <a:schemeClr val="lt1"/>
                </a:solidFill>
                <a:latin typeface="Galibri"/>
                <a:hlinkClick r:id="rId3">
                  <a:extLst>
                    <a:ext uri="{A12FA001-AC4F-418D-AE19-62706E023703}">
                      <ahyp:hlinkClr xmlns:ahyp="http://schemas.microsoft.com/office/drawing/2018/hyperlinkcolor" val="tx"/>
                    </a:ext>
                  </a:extLst>
                </a:hlinkClick>
              </a:rPr>
              <a:t>https://doi.org/10.2760/208702. JRC132879</a:t>
            </a:r>
            <a:r>
              <a:rPr lang="en-US" sz="1600" kern="1200" spc="-1" dirty="0">
                <a:solidFill>
                  <a:schemeClr val="lt1"/>
                </a:solidFill>
                <a:latin typeface="Galibri"/>
              </a:rPr>
              <a:t> </a:t>
            </a:r>
          </a:p>
        </p:txBody>
      </p:sp>
      <p:pic>
        <p:nvPicPr>
          <p:cNvPr id="3" name="Εικόνα 2" descr="Εικόνα που περιέχει κείμενο, γραμμή, διάγραμμα, παράλληλα&#10;&#10;Περιγραφή που δημιουργήθηκε αυτόματα">
            <a:extLst>
              <a:ext uri="{FF2B5EF4-FFF2-40B4-BE49-F238E27FC236}">
                <a16:creationId xmlns:a16="http://schemas.microsoft.com/office/drawing/2014/main" id="{1C8E8F73-3DFA-9F53-3E2B-84FA93C29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543" y="1721058"/>
            <a:ext cx="5356317" cy="3200400"/>
          </a:xfrm>
          <a:prstGeom prst="rect">
            <a:avLst/>
          </a:prstGeom>
          <a:noFill/>
        </p:spPr>
      </p:pic>
    </p:spTree>
    <p:extLst>
      <p:ext uri="{BB962C8B-B14F-4D97-AF65-F5344CB8AC3E}">
        <p14:creationId xmlns:p14="http://schemas.microsoft.com/office/powerpoint/2010/main" val="2444521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609480" y="118080"/>
            <a:ext cx="8151120" cy="100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00000"/>
              </a:lnSpc>
            </a:pPr>
            <a:r>
              <a:rPr lang="el-GR" sz="3200" b="1" spc="-1" dirty="0">
                <a:solidFill>
                  <a:srgbClr val="444D26"/>
                </a:solidFill>
                <a:latin typeface="Galibri"/>
                <a:ea typeface="DejaVu Sans"/>
              </a:rPr>
              <a:t>Μείωση Αποβλήτων</a:t>
            </a:r>
            <a:endParaRPr lang="el-GR" sz="3200" b="0" strike="noStrike" spc="-1" dirty="0">
              <a:latin typeface="Arial"/>
            </a:endParaRPr>
          </a:p>
        </p:txBody>
      </p:sp>
      <p:sp>
        <p:nvSpPr>
          <p:cNvPr id="303" name="CustomShape 2"/>
          <p:cNvSpPr/>
          <p:nvPr/>
        </p:nvSpPr>
        <p:spPr>
          <a:xfrm>
            <a:off x="108000" y="1492239"/>
            <a:ext cx="4649738" cy="32147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5500"/>
          </a:bodyPr>
          <a:lstStyle/>
          <a:p>
            <a:pPr marL="357120" indent="-354960" algn="just">
              <a:spcBef>
                <a:spcPts val="700"/>
              </a:spcBef>
              <a:spcAft>
                <a:spcPts val="601"/>
              </a:spcAft>
              <a:buSzPct val="100051"/>
              <a:buBlip>
                <a:blip r:embed="rId3"/>
              </a:buBlip>
            </a:pPr>
            <a:r>
              <a:rPr lang="el-GR" sz="1500" strike="noStrike" spc="-1" dirty="0">
                <a:solidFill>
                  <a:srgbClr val="404040"/>
                </a:solidFill>
                <a:latin typeface="Calibri" panose="020F0502020204030204" pitchFamily="34" charset="0"/>
                <a:ea typeface="DejaVu Sans"/>
                <a:cs typeface="Calibri" panose="020F0502020204030204" pitchFamily="34" charset="0"/>
              </a:rPr>
              <a:t>Τα θερμοκήπια μπορούν να ενσωματώσουν πρακτικές διαχείρισης αποβλήτων για την ελαχιστοποίηση των απορριμμάτων.</a:t>
            </a:r>
          </a:p>
          <a:p>
            <a:pPr marL="357120" indent="-354960" algn="just">
              <a:spcBef>
                <a:spcPts val="700"/>
              </a:spcBef>
              <a:spcAft>
                <a:spcPts val="601"/>
              </a:spcAft>
              <a:buSzPct val="100051"/>
              <a:buBlip>
                <a:blip r:embed="rId3"/>
              </a:buBlip>
            </a:pPr>
            <a:r>
              <a:rPr lang="el-GR" sz="1500" strike="noStrike" spc="-1" dirty="0">
                <a:solidFill>
                  <a:srgbClr val="404040"/>
                </a:solidFill>
                <a:latin typeface="Calibri" panose="020F0502020204030204" pitchFamily="34" charset="0"/>
                <a:ea typeface="DejaVu Sans"/>
                <a:cs typeface="Calibri" panose="020F0502020204030204" pitchFamily="34" charset="0"/>
              </a:rPr>
              <a:t>Χρήση </a:t>
            </a:r>
            <a:r>
              <a:rPr lang="el-GR" sz="1500" strike="noStrike" spc="-1" dirty="0" err="1">
                <a:solidFill>
                  <a:srgbClr val="404040"/>
                </a:solidFill>
                <a:latin typeface="Calibri" panose="020F0502020204030204" pitchFamily="34" charset="0"/>
                <a:ea typeface="DejaVu Sans"/>
                <a:cs typeface="Calibri" panose="020F0502020204030204" pitchFamily="34" charset="0"/>
              </a:rPr>
              <a:t>κομποστοποίησης</a:t>
            </a:r>
            <a:r>
              <a:rPr lang="el-GR" sz="1500" strike="noStrike" spc="-1" dirty="0">
                <a:solidFill>
                  <a:srgbClr val="404040"/>
                </a:solidFill>
                <a:latin typeface="Calibri" panose="020F0502020204030204" pitchFamily="34" charset="0"/>
                <a:ea typeface="DejaVu Sans"/>
                <a:cs typeface="Calibri" panose="020F0502020204030204" pitchFamily="34" charset="0"/>
              </a:rPr>
              <a:t> για την επαναχρησιμοποίηση οργανικών αποβλήτων ως λιπάσματα.</a:t>
            </a:r>
          </a:p>
          <a:p>
            <a:pPr marL="357120" indent="-354960" algn="just">
              <a:spcBef>
                <a:spcPts val="700"/>
              </a:spcBef>
              <a:spcAft>
                <a:spcPts val="601"/>
              </a:spcAft>
              <a:buSzPct val="100051"/>
              <a:buBlip>
                <a:blip r:embed="rId3"/>
              </a:buBlip>
            </a:pPr>
            <a:r>
              <a:rPr lang="el-GR" sz="1500" strike="noStrike" spc="-1" dirty="0">
                <a:solidFill>
                  <a:srgbClr val="404040"/>
                </a:solidFill>
                <a:latin typeface="Calibri" panose="020F0502020204030204" pitchFamily="34" charset="0"/>
                <a:ea typeface="DejaVu Sans"/>
                <a:cs typeface="Calibri" panose="020F0502020204030204" pitchFamily="34" charset="0"/>
              </a:rPr>
              <a:t>Ανακύκλωση υλικών και μείωση της χρήσης πλαστικών και άλλων μη βιώσιμων υλικών.</a:t>
            </a:r>
          </a:p>
          <a:p>
            <a:pPr marL="357120" indent="-354960" algn="just">
              <a:spcBef>
                <a:spcPts val="700"/>
              </a:spcBef>
              <a:spcAft>
                <a:spcPts val="601"/>
              </a:spcAft>
              <a:buSzPct val="100051"/>
              <a:buBlip>
                <a:blip r:embed="rId3"/>
              </a:buBlip>
            </a:pPr>
            <a:r>
              <a:rPr lang="el-GR" sz="1500" strike="noStrike" spc="-1" dirty="0">
                <a:solidFill>
                  <a:srgbClr val="404040"/>
                </a:solidFill>
                <a:latin typeface="Calibri" panose="020F0502020204030204" pitchFamily="34" charset="0"/>
                <a:ea typeface="DejaVu Sans"/>
                <a:cs typeface="Calibri" panose="020F0502020204030204" pitchFamily="34" charset="0"/>
              </a:rPr>
              <a:t>Συμβολή στη μείωση της ρύπανσης του περιβάλλοντος και στην προστασία των φυσικών πόρων</a:t>
            </a:r>
            <a:r>
              <a:rPr lang="el-GR" sz="1600" strike="noStrike" spc="-1" dirty="0">
                <a:solidFill>
                  <a:srgbClr val="404040"/>
                </a:solidFill>
                <a:latin typeface="Calibri" panose="020F0502020204030204" pitchFamily="34" charset="0"/>
                <a:ea typeface="DejaVu Sans"/>
                <a:cs typeface="Calibri" panose="020F0502020204030204" pitchFamily="34" charset="0"/>
              </a:rPr>
              <a:t>.</a:t>
            </a:r>
          </a:p>
        </p:txBody>
      </p:sp>
      <p:pic>
        <p:nvPicPr>
          <p:cNvPr id="2" name="Picture 1">
            <a:extLst>
              <a:ext uri="{FF2B5EF4-FFF2-40B4-BE49-F238E27FC236}">
                <a16:creationId xmlns:a16="http://schemas.microsoft.com/office/drawing/2014/main" id="{4B903908-129D-ECC6-4800-41DB782FA8EA}"/>
              </a:ext>
            </a:extLst>
          </p:cNvPr>
          <p:cNvPicPr>
            <a:picLocks noChangeAspect="1"/>
          </p:cNvPicPr>
          <p:nvPr/>
        </p:nvPicPr>
        <p:blipFill>
          <a:blip r:embed="rId4"/>
          <a:stretch>
            <a:fillRect/>
          </a:stretch>
        </p:blipFill>
        <p:spPr>
          <a:xfrm>
            <a:off x="5129213" y="1492239"/>
            <a:ext cx="3328987" cy="3328987"/>
          </a:xfrm>
          <a:prstGeom prst="rect">
            <a:avLst/>
          </a:prstGeom>
        </p:spPr>
      </p:pic>
    </p:spTree>
    <p:extLst>
      <p:ext uri="{BB962C8B-B14F-4D97-AF65-F5344CB8AC3E}">
        <p14:creationId xmlns:p14="http://schemas.microsoft.com/office/powerpoint/2010/main" val="1579819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609480" y="118080"/>
            <a:ext cx="8151120" cy="100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00000"/>
              </a:lnSpc>
            </a:pPr>
            <a:r>
              <a:rPr lang="el-GR" sz="3200" b="1" spc="-1" dirty="0">
                <a:solidFill>
                  <a:srgbClr val="444D26"/>
                </a:solidFill>
                <a:latin typeface="Galibri"/>
                <a:ea typeface="DejaVu Sans"/>
              </a:rPr>
              <a:t>Παραδείγματα και Επιτυχίες</a:t>
            </a:r>
            <a:endParaRPr lang="el-GR" sz="3200" b="0" strike="noStrike" spc="-1" dirty="0">
              <a:latin typeface="Arial"/>
            </a:endParaRPr>
          </a:p>
        </p:txBody>
      </p:sp>
      <p:sp>
        <p:nvSpPr>
          <p:cNvPr id="303" name="CustomShape 2"/>
          <p:cNvSpPr/>
          <p:nvPr/>
        </p:nvSpPr>
        <p:spPr>
          <a:xfrm>
            <a:off x="107999" y="1570821"/>
            <a:ext cx="3771057" cy="32147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8000" lnSpcReduction="10000"/>
          </a:bodyPr>
          <a:lstStyle/>
          <a:p>
            <a:pPr marL="357120" indent="-354960" algn="just">
              <a:lnSpc>
                <a:spcPct val="110000"/>
              </a:lnSpc>
              <a:spcBef>
                <a:spcPts val="700"/>
              </a:spcBef>
              <a:spcAft>
                <a:spcPts val="601"/>
              </a:spcAft>
              <a:buSzPct val="100051"/>
              <a:buBlip>
                <a:blip r:embed="rId3"/>
              </a:buBlip>
            </a:pPr>
            <a:r>
              <a:rPr lang="el-GR" sz="1600" strike="noStrike" spc="-1" dirty="0">
                <a:solidFill>
                  <a:srgbClr val="404040"/>
                </a:solidFill>
                <a:latin typeface="Calibri" panose="020F0502020204030204" pitchFamily="34" charset="0"/>
                <a:ea typeface="DejaVu Sans"/>
                <a:cs typeface="Calibri" panose="020F0502020204030204" pitchFamily="34" charset="0"/>
              </a:rPr>
              <a:t>Ολλανδία: Ηγετική θέση στην τεχνολογία των θερμοκηπίων με εντυπωσιακή παραγωγικότητα.</a:t>
            </a:r>
          </a:p>
          <a:p>
            <a:pPr marL="357120" indent="-354960" algn="just">
              <a:lnSpc>
                <a:spcPct val="110000"/>
              </a:lnSpc>
              <a:spcBef>
                <a:spcPts val="700"/>
              </a:spcBef>
              <a:spcAft>
                <a:spcPts val="601"/>
              </a:spcAft>
              <a:buSzPct val="100051"/>
              <a:buBlip>
                <a:blip r:embed="rId3"/>
              </a:buBlip>
            </a:pPr>
            <a:r>
              <a:rPr lang="el-GR" sz="1600" strike="noStrike" spc="-1" dirty="0">
                <a:solidFill>
                  <a:srgbClr val="404040"/>
                </a:solidFill>
                <a:latin typeface="Calibri" panose="020F0502020204030204" pitchFamily="34" charset="0"/>
                <a:ea typeface="DejaVu Sans"/>
                <a:cs typeface="Calibri" panose="020F0502020204030204" pitchFamily="34" charset="0"/>
              </a:rPr>
              <a:t>Ισραήλ: Πρωτοπορία στην υδροπονία και την </a:t>
            </a:r>
            <a:r>
              <a:rPr lang="el-GR" sz="1600" strike="noStrike" spc="-1" dirty="0" err="1">
                <a:solidFill>
                  <a:srgbClr val="404040"/>
                </a:solidFill>
                <a:latin typeface="Calibri" panose="020F0502020204030204" pitchFamily="34" charset="0"/>
                <a:ea typeface="DejaVu Sans"/>
                <a:cs typeface="Calibri" panose="020F0502020204030204" pitchFamily="34" charset="0"/>
              </a:rPr>
              <a:t>αεροπονία</a:t>
            </a:r>
            <a:r>
              <a:rPr lang="el-GR" sz="1600" strike="noStrike" spc="-1" dirty="0">
                <a:solidFill>
                  <a:srgbClr val="404040"/>
                </a:solidFill>
                <a:latin typeface="Calibri" panose="020F0502020204030204" pitchFamily="34" charset="0"/>
                <a:ea typeface="DejaVu Sans"/>
                <a:cs typeface="Calibri" panose="020F0502020204030204" pitchFamily="34" charset="0"/>
              </a:rPr>
              <a:t>, επιτρέποντας καλλιέργειες σε άνυδρες περιοχές.</a:t>
            </a:r>
          </a:p>
          <a:p>
            <a:pPr marL="357120" indent="-354960" algn="just">
              <a:lnSpc>
                <a:spcPct val="110000"/>
              </a:lnSpc>
              <a:spcBef>
                <a:spcPts val="700"/>
              </a:spcBef>
              <a:spcAft>
                <a:spcPts val="601"/>
              </a:spcAft>
              <a:buSzPct val="100051"/>
              <a:buBlip>
                <a:blip r:embed="rId3"/>
              </a:buBlip>
            </a:pPr>
            <a:r>
              <a:rPr lang="el-GR" sz="1600" strike="noStrike" spc="-1" dirty="0">
                <a:solidFill>
                  <a:srgbClr val="404040"/>
                </a:solidFill>
                <a:latin typeface="Calibri" panose="020F0502020204030204" pitchFamily="34" charset="0"/>
                <a:ea typeface="DejaVu Sans"/>
                <a:cs typeface="Calibri" panose="020F0502020204030204" pitchFamily="34" charset="0"/>
              </a:rPr>
              <a:t>Ιαπωνία: Χρήση κάθετων θερμοκηπίων σε αστικές περιοχές για την παραγωγή φρέσκων τροφίμων κοντά στους καταναλωτές.</a:t>
            </a:r>
          </a:p>
          <a:p>
            <a:pPr marL="357120" indent="-354960" algn="just">
              <a:lnSpc>
                <a:spcPct val="110000"/>
              </a:lnSpc>
              <a:spcBef>
                <a:spcPts val="700"/>
              </a:spcBef>
              <a:spcAft>
                <a:spcPts val="601"/>
              </a:spcAft>
              <a:buSzPct val="100051"/>
              <a:buBlip>
                <a:blip r:embed="rId3"/>
              </a:buBlip>
            </a:pPr>
            <a:r>
              <a:rPr lang="el-GR" sz="1600" strike="noStrike" spc="-1" dirty="0">
                <a:solidFill>
                  <a:srgbClr val="404040"/>
                </a:solidFill>
                <a:latin typeface="Calibri" panose="020F0502020204030204" pitchFamily="34" charset="0"/>
                <a:ea typeface="DejaVu Sans"/>
                <a:cs typeface="Calibri" panose="020F0502020204030204" pitchFamily="34" charset="0"/>
              </a:rPr>
              <a:t>ΗΠΑ: Καινοτομίες στη χρήση ανανεώσιμων πηγών ενέργειας και στη βιώσιμη γεωργία.</a:t>
            </a:r>
          </a:p>
        </p:txBody>
      </p:sp>
      <p:pic>
        <p:nvPicPr>
          <p:cNvPr id="3" name="Picture 2">
            <a:extLst>
              <a:ext uri="{FF2B5EF4-FFF2-40B4-BE49-F238E27FC236}">
                <a16:creationId xmlns:a16="http://schemas.microsoft.com/office/drawing/2014/main" id="{8AD515BB-6D68-B07B-9457-36577A247076}"/>
              </a:ext>
            </a:extLst>
          </p:cNvPr>
          <p:cNvPicPr>
            <a:picLocks noChangeAspect="1"/>
          </p:cNvPicPr>
          <p:nvPr/>
        </p:nvPicPr>
        <p:blipFill rotWithShape="1">
          <a:blip r:embed="rId4"/>
          <a:srcRect l="2572" t="4019" r="1548" b="15694"/>
          <a:stretch/>
        </p:blipFill>
        <p:spPr>
          <a:xfrm>
            <a:off x="4021087" y="1840159"/>
            <a:ext cx="5014914" cy="2518863"/>
          </a:xfrm>
          <a:prstGeom prst="rect">
            <a:avLst/>
          </a:prstGeom>
        </p:spPr>
      </p:pic>
    </p:spTree>
    <p:extLst>
      <p:ext uri="{BB962C8B-B14F-4D97-AF65-F5344CB8AC3E}">
        <p14:creationId xmlns:p14="http://schemas.microsoft.com/office/powerpoint/2010/main" val="2816281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609480" y="118080"/>
            <a:ext cx="8151120" cy="100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00000"/>
              </a:lnSpc>
            </a:pPr>
            <a:r>
              <a:rPr lang="el-GR" sz="3200" b="1" spc="-1">
                <a:solidFill>
                  <a:srgbClr val="444D26"/>
                </a:solidFill>
                <a:latin typeface="Galibri"/>
                <a:ea typeface="DejaVu Sans"/>
              </a:rPr>
              <a:t>Οικονομικά Οφέλη</a:t>
            </a:r>
            <a:endParaRPr lang="el-GR" sz="3200" b="0" strike="noStrike" spc="-1" dirty="0">
              <a:latin typeface="Arial"/>
            </a:endParaRPr>
          </a:p>
        </p:txBody>
      </p:sp>
      <p:sp>
        <p:nvSpPr>
          <p:cNvPr id="303" name="CustomShape 2"/>
          <p:cNvSpPr/>
          <p:nvPr/>
        </p:nvSpPr>
        <p:spPr>
          <a:xfrm>
            <a:off x="142408" y="1454178"/>
            <a:ext cx="8866682" cy="35712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57120" indent="-354960" algn="just">
              <a:lnSpc>
                <a:spcPct val="110000"/>
              </a:lnSpc>
              <a:spcAft>
                <a:spcPts val="600"/>
              </a:spcAft>
              <a:buSzPct val="100051"/>
              <a:buBlip>
                <a:blip r:embed="rId3"/>
              </a:buBlip>
            </a:pPr>
            <a:r>
              <a:rPr lang="el-GR" sz="1200" spc="-1" dirty="0">
                <a:solidFill>
                  <a:srgbClr val="404040"/>
                </a:solidFill>
                <a:latin typeface="Calibri" panose="020F0502020204030204" pitchFamily="34" charset="0"/>
                <a:cs typeface="Calibri" panose="020F0502020204030204" pitchFamily="34" charset="0"/>
              </a:rPr>
              <a:t>Τα σύγχρονα θερμοκήπια είναι δυναμικά συστήματα παραγωγής με επενδύσεις σημαντικών κεφαλαίων, εξοπλισμένα με συστήματα αυτοματισμών και υψηλό επίπεδο μηχανοποίησης της παραγωγής. </a:t>
            </a:r>
          </a:p>
          <a:p>
            <a:pPr marL="357120" indent="-354960" algn="just">
              <a:lnSpc>
                <a:spcPct val="110000"/>
              </a:lnSpc>
              <a:spcAft>
                <a:spcPts val="600"/>
              </a:spcAft>
              <a:buSzPct val="100051"/>
              <a:buBlip>
                <a:blip r:embed="rId3"/>
              </a:buBlip>
            </a:pPr>
            <a:r>
              <a:rPr lang="el-GR" sz="1200" spc="-1" dirty="0">
                <a:solidFill>
                  <a:srgbClr val="404040"/>
                </a:solidFill>
                <a:latin typeface="Calibri" panose="020F0502020204030204" pitchFamily="34" charset="0"/>
                <a:cs typeface="Calibri" panose="020F0502020204030204" pitchFamily="34" charset="0"/>
              </a:rPr>
              <a:t>Είναι συστήματα  παραγωγής τροφίμων που μπορούν να επιτύχουν υψηλές αποδόσεις με σημαντικά μειωμένες εισροές (ενέργεια, νερό, </a:t>
            </a:r>
            <a:r>
              <a:rPr lang="el-GR" sz="1200" spc="-1" dirty="0" err="1">
                <a:solidFill>
                  <a:srgbClr val="404040"/>
                </a:solidFill>
                <a:latin typeface="Calibri" panose="020F0502020204030204" pitchFamily="34" charset="0"/>
                <a:cs typeface="Calibri" panose="020F0502020204030204" pitchFamily="34" charset="0"/>
              </a:rPr>
              <a:t>αγρο</a:t>
            </a:r>
            <a:r>
              <a:rPr lang="el-GR" sz="1200" spc="-1" dirty="0">
                <a:solidFill>
                  <a:srgbClr val="404040"/>
                </a:solidFill>
                <a:latin typeface="Calibri" panose="020F0502020204030204" pitchFamily="34" charset="0"/>
                <a:cs typeface="Calibri" panose="020F0502020204030204" pitchFamily="34" charset="0"/>
              </a:rPr>
              <a:t>-χημικά). </a:t>
            </a:r>
          </a:p>
          <a:p>
            <a:pPr marL="357120" indent="-354960" algn="just">
              <a:lnSpc>
                <a:spcPct val="110000"/>
              </a:lnSpc>
              <a:spcAft>
                <a:spcPts val="600"/>
              </a:spcAft>
              <a:buSzPct val="100051"/>
              <a:buBlip>
                <a:blip r:embed="rId3"/>
              </a:buBlip>
            </a:pPr>
            <a:r>
              <a:rPr lang="el-GR" sz="1200" spc="-1" dirty="0">
                <a:solidFill>
                  <a:srgbClr val="404040"/>
                </a:solidFill>
                <a:latin typeface="Calibri" panose="020F0502020204030204" pitchFamily="34" charset="0"/>
                <a:cs typeface="Calibri" panose="020F0502020204030204" pitchFamily="34" charset="0"/>
              </a:rPr>
              <a:t>Κρίσιμος παράγοντας για τα ανωτέρω είναι η σωστή διαχείριση και ο συνδυασμένος έλεγχος όλων των συνιστωσών της παραγωγής, κάτι που προϋποθέτει συνδυασμό εξειδικευμένων γνώσεων και σχετικής εμπειρίας. </a:t>
            </a:r>
          </a:p>
          <a:p>
            <a:pPr marL="357120" indent="-354960" algn="just">
              <a:lnSpc>
                <a:spcPct val="110000"/>
              </a:lnSpc>
              <a:spcAft>
                <a:spcPts val="600"/>
              </a:spcAft>
              <a:buSzPct val="100051"/>
              <a:buBlip>
                <a:blip r:embed="rId3"/>
              </a:buBlip>
            </a:pPr>
            <a:r>
              <a:rPr lang="el-GR" sz="1200" spc="-1" dirty="0">
                <a:solidFill>
                  <a:srgbClr val="404040"/>
                </a:solidFill>
                <a:latin typeface="Calibri" panose="020F0502020204030204" pitchFamily="34" charset="0"/>
                <a:cs typeface="Calibri" panose="020F0502020204030204" pitchFamily="34" charset="0"/>
              </a:rPr>
              <a:t>Οι </a:t>
            </a:r>
            <a:r>
              <a:rPr lang="el-GR" sz="1200" spc="-1" dirty="0" err="1">
                <a:solidFill>
                  <a:srgbClr val="404040"/>
                </a:solidFill>
                <a:latin typeface="Calibri" panose="020F0502020204030204" pitchFamily="34" charset="0"/>
                <a:cs typeface="Calibri" panose="020F0502020204030204" pitchFamily="34" charset="0"/>
              </a:rPr>
              <a:t>θερμοκηπιακές</a:t>
            </a:r>
            <a:r>
              <a:rPr lang="el-GR" sz="1200" spc="-1" dirty="0">
                <a:solidFill>
                  <a:srgbClr val="404040"/>
                </a:solidFill>
                <a:latin typeface="Calibri" panose="020F0502020204030204" pitchFamily="34" charset="0"/>
                <a:cs typeface="Calibri" panose="020F0502020204030204" pitchFamily="34" charset="0"/>
              </a:rPr>
              <a:t> μονάδες, που πέρα από την κατασκευή και τον εξοπλισμό του θερμοκηπίου έχουν επενδύσει και στη τεχνολογία, αποτελούν εξαιρετικά επιτυχημένα παραδείγματα. </a:t>
            </a:r>
          </a:p>
          <a:p>
            <a:pPr marL="357120" indent="-354960" algn="just">
              <a:lnSpc>
                <a:spcPct val="110000"/>
              </a:lnSpc>
              <a:spcAft>
                <a:spcPts val="600"/>
              </a:spcAft>
              <a:buSzPct val="100051"/>
              <a:buBlip>
                <a:blip r:embed="rId3"/>
              </a:buBlip>
            </a:pPr>
            <a:r>
              <a:rPr lang="el-GR" sz="1200" spc="-1" dirty="0">
                <a:solidFill>
                  <a:srgbClr val="404040"/>
                </a:solidFill>
                <a:latin typeface="Calibri" panose="020F0502020204030204" pitchFamily="34" charset="0"/>
                <a:cs typeface="Calibri" panose="020F0502020204030204" pitchFamily="34" charset="0"/>
              </a:rPr>
              <a:t>Είναι σαφές πως κάθε </a:t>
            </a:r>
            <a:r>
              <a:rPr lang="el-GR" sz="1200" spc="-1" dirty="0" err="1">
                <a:solidFill>
                  <a:srgbClr val="404040"/>
                </a:solidFill>
                <a:latin typeface="Calibri" panose="020F0502020204030204" pitchFamily="34" charset="0"/>
                <a:cs typeface="Calibri" panose="020F0502020204030204" pitchFamily="34" charset="0"/>
              </a:rPr>
              <a:t>θερμοκηπιακή</a:t>
            </a:r>
            <a:r>
              <a:rPr lang="el-GR" sz="1200" spc="-1" dirty="0">
                <a:solidFill>
                  <a:srgbClr val="404040"/>
                </a:solidFill>
                <a:latin typeface="Calibri" panose="020F0502020204030204" pitchFamily="34" charset="0"/>
                <a:cs typeface="Calibri" panose="020F0502020204030204" pitchFamily="34" charset="0"/>
              </a:rPr>
              <a:t> μονάδα θα πρέπει να σχεδιάζεται ειδικά για την κάθε περιοχή και ανάλογα με τους στόχους που θέλει να επιτύχει σε επίπεδο καλλιέργειας, διαθέσιμων πόρων και τεχνολογικής υποδομής. </a:t>
            </a:r>
          </a:p>
          <a:p>
            <a:pPr marL="357120" indent="-354960" algn="just">
              <a:lnSpc>
                <a:spcPct val="110000"/>
              </a:lnSpc>
              <a:spcAft>
                <a:spcPts val="600"/>
              </a:spcAft>
              <a:buSzPct val="100051"/>
              <a:buBlip>
                <a:blip r:embed="rId3"/>
              </a:buBlip>
            </a:pPr>
            <a:r>
              <a:rPr lang="el-GR" sz="1200" spc="-1" dirty="0">
                <a:solidFill>
                  <a:srgbClr val="404040"/>
                </a:solidFill>
                <a:latin typeface="Calibri" panose="020F0502020204030204" pitchFamily="34" charset="0"/>
                <a:cs typeface="Calibri" panose="020F0502020204030204" pitchFamily="34" charset="0"/>
              </a:rPr>
              <a:t>Απλές αντιγραφές μονάδων του εξωτερικού που υιοθετήθηκαν χωρίς τις αναγκαίες προσαρμογές στη χώρα μας έχουν ως επί το </a:t>
            </a:r>
            <a:r>
              <a:rPr lang="el-GR" sz="1200" spc="-1" dirty="0" err="1">
                <a:solidFill>
                  <a:srgbClr val="404040"/>
                </a:solidFill>
                <a:latin typeface="Calibri" panose="020F0502020204030204" pitchFamily="34" charset="0"/>
                <a:cs typeface="Calibri" panose="020F0502020204030204" pitchFamily="34" charset="0"/>
              </a:rPr>
              <a:t>πλείστον</a:t>
            </a:r>
            <a:r>
              <a:rPr lang="el-GR" sz="1200" spc="-1" dirty="0">
                <a:solidFill>
                  <a:srgbClr val="404040"/>
                </a:solidFill>
                <a:latin typeface="Calibri" panose="020F0502020204030204" pitchFamily="34" charset="0"/>
                <a:cs typeface="Calibri" panose="020F0502020204030204" pitchFamily="34" charset="0"/>
              </a:rPr>
              <a:t> αποτύχει.</a:t>
            </a:r>
          </a:p>
          <a:p>
            <a:pPr marL="357120" indent="-354960" algn="just">
              <a:lnSpc>
                <a:spcPct val="110000"/>
              </a:lnSpc>
              <a:spcAft>
                <a:spcPts val="600"/>
              </a:spcAft>
              <a:buSzPct val="100051"/>
              <a:buBlip>
                <a:blip r:embed="rId3"/>
              </a:buBlip>
            </a:pPr>
            <a:r>
              <a:rPr lang="el-GR" sz="1200" spc="-1" dirty="0">
                <a:solidFill>
                  <a:srgbClr val="404040"/>
                </a:solidFill>
                <a:latin typeface="Calibri" panose="020F0502020204030204" pitchFamily="34" charset="0"/>
                <a:cs typeface="Calibri" panose="020F0502020204030204" pitchFamily="34" charset="0"/>
              </a:rPr>
              <a:t>Οι </a:t>
            </a:r>
            <a:r>
              <a:rPr lang="el-GR" sz="1200" spc="-1" dirty="0" err="1">
                <a:solidFill>
                  <a:srgbClr val="404040"/>
                </a:solidFill>
                <a:latin typeface="Calibri" panose="020F0502020204030204" pitchFamily="34" charset="0"/>
                <a:cs typeface="Calibri" panose="020F0502020204030204" pitchFamily="34" charset="0"/>
              </a:rPr>
              <a:t>θερμοκηπιακές</a:t>
            </a:r>
            <a:r>
              <a:rPr lang="el-GR" sz="1200" spc="-1" dirty="0">
                <a:solidFill>
                  <a:srgbClr val="404040"/>
                </a:solidFill>
                <a:latin typeface="Calibri" panose="020F0502020204030204" pitchFamily="34" charset="0"/>
                <a:cs typeface="Calibri" panose="020F0502020204030204" pitchFamily="34" charset="0"/>
              </a:rPr>
              <a:t> μονάδες, ως επιχείρηση και όχι ως «παραδοσιακή» αγροτική απασχόληση, δείχνουν το μέλλον στην παραγωγή ποιοτικών προϊόντων και εισάγουν ένα διαφορετικό, νέο, βιώσιμο και ανταγωνιστικό μοντέλο οικονομικής δραστηριότητας, </a:t>
            </a:r>
            <a:r>
              <a:rPr lang="el-GR" sz="1200" strike="noStrike" spc="-1" dirty="0">
                <a:solidFill>
                  <a:srgbClr val="404040"/>
                </a:solidFill>
                <a:latin typeface="Calibri" panose="020F0502020204030204" pitchFamily="34" charset="0"/>
                <a:ea typeface="DejaVu Sans"/>
                <a:cs typeface="Calibri" panose="020F0502020204030204" pitchFamily="34" charset="0"/>
              </a:rPr>
              <a:t>που πέρα από την ένταση κεφαλαίων απαιτεί και τη χρήση των τεχνολογιών αιχμής (</a:t>
            </a:r>
            <a:r>
              <a:rPr lang="en-US" sz="1200" strike="noStrike" spc="-1" dirty="0">
                <a:solidFill>
                  <a:srgbClr val="404040"/>
                </a:solidFill>
                <a:latin typeface="Calibri" panose="020F0502020204030204" pitchFamily="34" charset="0"/>
                <a:ea typeface="DejaVu Sans"/>
                <a:cs typeface="Calibri" panose="020F0502020204030204" pitchFamily="34" charset="0"/>
              </a:rPr>
              <a:t>cutting edge technologies) </a:t>
            </a:r>
            <a:endParaRPr lang="el-GR" sz="1200" strike="noStrike" spc="-1" dirty="0">
              <a:solidFill>
                <a:srgbClr val="404040"/>
              </a:solidFill>
              <a:latin typeface="Calibri" panose="020F0502020204030204" pitchFamily="34" charset="0"/>
              <a:ea typeface="DejaVu Sans"/>
              <a:cs typeface="Calibri" panose="020F0502020204030204" pitchFamily="34" charset="0"/>
            </a:endParaRPr>
          </a:p>
        </p:txBody>
      </p:sp>
    </p:spTree>
    <p:extLst>
      <p:ext uri="{BB962C8B-B14F-4D97-AF65-F5344CB8AC3E}">
        <p14:creationId xmlns:p14="http://schemas.microsoft.com/office/powerpoint/2010/main" val="3067254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609480" y="118080"/>
            <a:ext cx="8151120" cy="100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00000"/>
              </a:lnSpc>
            </a:pPr>
            <a:r>
              <a:rPr lang="el-GR" sz="3200" b="1" spc="-1" dirty="0">
                <a:solidFill>
                  <a:srgbClr val="444D26"/>
                </a:solidFill>
                <a:latin typeface="Galibri"/>
                <a:ea typeface="DejaVu Sans"/>
              </a:rPr>
              <a:t>Περιβαλλοντικά Οφέλη</a:t>
            </a:r>
            <a:endParaRPr lang="el-GR" sz="3200" b="0" strike="noStrike" spc="-1" dirty="0">
              <a:latin typeface="Arial"/>
            </a:endParaRPr>
          </a:p>
        </p:txBody>
      </p:sp>
      <p:sp>
        <p:nvSpPr>
          <p:cNvPr id="303" name="CustomShape 2"/>
          <p:cNvSpPr/>
          <p:nvPr/>
        </p:nvSpPr>
        <p:spPr>
          <a:xfrm>
            <a:off x="374755" y="1581462"/>
            <a:ext cx="8491928" cy="32897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57120" indent="-354960" algn="just">
              <a:lnSpc>
                <a:spcPct val="110000"/>
              </a:lnSpc>
              <a:spcAft>
                <a:spcPts val="600"/>
              </a:spcAft>
              <a:buSzPct val="100051"/>
              <a:buBlip>
                <a:blip r:embed="rId3"/>
              </a:buBlip>
            </a:pPr>
            <a:r>
              <a:rPr lang="el-GR" sz="1400" b="0" i="0" u="none" strike="noStrike" baseline="0" dirty="0">
                <a:latin typeface="Calibri" panose="020F0502020204030204" pitchFamily="34" charset="0"/>
                <a:cs typeface="Calibri" panose="020F0502020204030204" pitchFamily="34" charset="0"/>
              </a:rPr>
              <a:t>Τα θερμοκήπια ως επιχείρηση, με τη χρήση καινοτόμων τεχνολογιών αλλά και στρατηγικών διαχείρισης της παραγωγής, είναι ένα σύστημα αγροτικής παραγωγής που απαντά στις περισσότερες προκλήσεις της κλιματικής </a:t>
            </a:r>
            <a:r>
              <a:rPr lang="el-GR" sz="1400" dirty="0">
                <a:latin typeface="Calibri" panose="020F0502020204030204" pitchFamily="34" charset="0"/>
                <a:cs typeface="Calibri" panose="020F0502020204030204" pitchFamily="34" charset="0"/>
              </a:rPr>
              <a:t>κρίσης</a:t>
            </a:r>
            <a:r>
              <a:rPr lang="el-GR" sz="1400" b="0" i="0" u="none" strike="noStrike" baseline="0" dirty="0">
                <a:latin typeface="Calibri" panose="020F0502020204030204" pitchFamily="34" charset="0"/>
                <a:cs typeface="Calibri" panose="020F0502020204030204" pitchFamily="34" charset="0"/>
              </a:rPr>
              <a:t>. </a:t>
            </a:r>
          </a:p>
          <a:p>
            <a:pPr marL="357120" indent="-354960" algn="just">
              <a:lnSpc>
                <a:spcPct val="110000"/>
              </a:lnSpc>
              <a:spcAft>
                <a:spcPts val="600"/>
              </a:spcAft>
              <a:buSzPct val="100051"/>
              <a:buBlip>
                <a:blip r:embed="rId3"/>
              </a:buBlip>
            </a:pPr>
            <a:r>
              <a:rPr lang="el-GR" sz="1400" b="0" i="0" u="none" strike="noStrike" baseline="0" dirty="0">
                <a:latin typeface="Calibri" panose="020F0502020204030204" pitchFamily="34" charset="0"/>
                <a:cs typeface="Calibri" panose="020F0502020204030204" pitchFamily="34" charset="0"/>
              </a:rPr>
              <a:t>Η υιοθέτηση των τεχνολογιών μετριασμού των δυσμενών επιπτώσεων της κλιματικής κρίσης από </a:t>
            </a:r>
            <a:r>
              <a:rPr lang="el-GR" sz="1400" b="0" i="0" u="none" strike="noStrike" baseline="0" dirty="0" err="1">
                <a:latin typeface="Calibri" panose="020F0502020204030204" pitchFamily="34" charset="0"/>
                <a:cs typeface="Calibri" panose="020F0502020204030204" pitchFamily="34" charset="0"/>
              </a:rPr>
              <a:t>θερμοκηπιακές</a:t>
            </a:r>
            <a:r>
              <a:rPr lang="el-GR" sz="1400" b="0" i="0" u="none" strike="noStrike" baseline="0" dirty="0">
                <a:latin typeface="Calibri" panose="020F0502020204030204" pitchFamily="34" charset="0"/>
                <a:cs typeface="Calibri" panose="020F0502020204030204" pitchFamily="34" charset="0"/>
              </a:rPr>
              <a:t> μονάδες συμβάλλει στην παραγωγή αγροτικών προϊόντων με ελαχιστοποιημένο περιβαλλοντικό αποτύπωμα, ο προσδιορισμός του οποίου μπορεί να δώσει προστιθέμενη αξία και εξαγωγικό χαρακτήρα στα παραγόμενα προϊόντα (αυξημένη τιμή πώλησης/διείσδυση σε νέες αγορές). </a:t>
            </a:r>
          </a:p>
          <a:p>
            <a:pPr marL="357120" indent="-354960" algn="just">
              <a:lnSpc>
                <a:spcPct val="110000"/>
              </a:lnSpc>
              <a:spcAft>
                <a:spcPts val="600"/>
              </a:spcAft>
              <a:buSzPct val="100051"/>
              <a:buBlip>
                <a:blip r:embed="rId3"/>
              </a:buBlip>
            </a:pPr>
            <a:r>
              <a:rPr lang="el-GR" sz="1400" b="0" i="0" u="none" strike="noStrike" baseline="0" dirty="0">
                <a:latin typeface="Calibri" panose="020F0502020204030204" pitchFamily="34" charset="0"/>
                <a:cs typeface="Calibri" panose="020F0502020204030204" pitchFamily="34" charset="0"/>
              </a:rPr>
              <a:t>Πλέον υπάρχουν και τα σχετικά εργαλεία για την εκτίμηση των περιβαλλοντικών επιπτώσεων με μέθοδο ανάλυσης κύκλου ζωής (LCA) και τον προσδιορισμό των διαδικασιών και διεργασιών που επιβαρύνουν, περιβαλλοντικά, περισσότερο την παραγωγή.</a:t>
            </a:r>
          </a:p>
          <a:p>
            <a:pPr marL="357120" indent="-354960" algn="just">
              <a:lnSpc>
                <a:spcPct val="110000"/>
              </a:lnSpc>
              <a:spcAft>
                <a:spcPts val="600"/>
              </a:spcAft>
              <a:buSzPct val="100051"/>
              <a:buBlip>
                <a:blip r:embed="rId3"/>
              </a:buBlip>
            </a:pPr>
            <a:r>
              <a:rPr lang="el-GR" sz="1400" dirty="0">
                <a:latin typeface="Calibri" panose="020F0502020204030204" pitchFamily="34" charset="0"/>
                <a:cs typeface="Calibri" panose="020F0502020204030204" pitchFamily="34" charset="0"/>
              </a:rPr>
              <a:t>Συμβάλλουν στη μείωση του ανθρακικού αποτυπώματος της γεωργίας. </a:t>
            </a:r>
          </a:p>
          <a:p>
            <a:pPr marL="357120" indent="-354960" algn="just">
              <a:lnSpc>
                <a:spcPct val="110000"/>
              </a:lnSpc>
              <a:spcAft>
                <a:spcPts val="600"/>
              </a:spcAft>
              <a:buSzPct val="100051"/>
              <a:buBlip>
                <a:blip r:embed="rId3"/>
              </a:buBlip>
            </a:pPr>
            <a:r>
              <a:rPr lang="el-GR" sz="1400" dirty="0">
                <a:latin typeface="Calibri" panose="020F0502020204030204" pitchFamily="34" charset="0"/>
                <a:cs typeface="Calibri" panose="020F0502020204030204" pitchFamily="34" charset="0"/>
              </a:rPr>
              <a:t>Προστατεύουν τη βιοποικιλότητα, μειώνοντας την ανάγκη για εκχέρσωση γης</a:t>
            </a:r>
            <a:r>
              <a:rPr lang="el-GR" sz="1400" strike="noStrike" spc="-1" dirty="0">
                <a:solidFill>
                  <a:srgbClr val="404040"/>
                </a:solidFill>
                <a:latin typeface="Calibri" panose="020F0502020204030204" pitchFamily="34" charset="0"/>
                <a:ea typeface="DejaVu Sans"/>
                <a:cs typeface="Calibri" panose="020F0502020204030204" pitchFamily="34" charset="0"/>
              </a:rPr>
              <a:t>.</a:t>
            </a:r>
          </a:p>
        </p:txBody>
      </p:sp>
    </p:spTree>
    <p:extLst>
      <p:ext uri="{BB962C8B-B14F-4D97-AF65-F5344CB8AC3E}">
        <p14:creationId xmlns:p14="http://schemas.microsoft.com/office/powerpoint/2010/main" val="3867232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609480" y="118080"/>
            <a:ext cx="8151120" cy="100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00000"/>
              </a:lnSpc>
            </a:pPr>
            <a:r>
              <a:rPr lang="el-GR" sz="3200" b="1" spc="-1" dirty="0">
                <a:solidFill>
                  <a:srgbClr val="444D26"/>
                </a:solidFill>
                <a:latin typeface="Galibri"/>
                <a:ea typeface="DejaVu Sans"/>
              </a:rPr>
              <a:t>Προκλήσεις και Προοπτικές</a:t>
            </a:r>
            <a:endParaRPr lang="el-GR" sz="3200" b="0" strike="noStrike" spc="-1" dirty="0">
              <a:latin typeface="Arial"/>
            </a:endParaRPr>
          </a:p>
        </p:txBody>
      </p:sp>
      <p:sp>
        <p:nvSpPr>
          <p:cNvPr id="303" name="CustomShape 2"/>
          <p:cNvSpPr/>
          <p:nvPr/>
        </p:nvSpPr>
        <p:spPr>
          <a:xfrm>
            <a:off x="172387" y="1446683"/>
            <a:ext cx="8701789" cy="391979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57120" indent="-354960" algn="just">
              <a:lnSpc>
                <a:spcPct val="110000"/>
              </a:lnSpc>
              <a:spcAft>
                <a:spcPts val="500"/>
              </a:spcAft>
              <a:buSzPct val="100051"/>
              <a:buBlip>
                <a:blip r:embed="rId3"/>
              </a:buBlip>
            </a:pPr>
            <a:r>
              <a:rPr lang="el-GR" sz="1600" strike="noStrike" spc="-1" dirty="0">
                <a:solidFill>
                  <a:srgbClr val="404040"/>
                </a:solidFill>
                <a:latin typeface="Calibri" panose="020F0502020204030204" pitchFamily="34" charset="0"/>
                <a:ea typeface="DejaVu Sans"/>
                <a:cs typeface="Calibri" panose="020F0502020204030204" pitchFamily="34" charset="0"/>
              </a:rPr>
              <a:t>Προκλήσεις:</a:t>
            </a:r>
          </a:p>
          <a:p>
            <a:pPr marL="814320" lvl="1" indent="-354960" algn="just">
              <a:lnSpc>
                <a:spcPct val="110000"/>
              </a:lnSpc>
              <a:spcAft>
                <a:spcPts val="500"/>
              </a:spcAft>
              <a:buSzPct val="100051"/>
              <a:buFont typeface="Wingdings" panose="05000000000000000000" pitchFamily="2" charset="2"/>
              <a:buChar char="Ø"/>
            </a:pPr>
            <a:r>
              <a:rPr lang="el-GR" sz="1600" strike="noStrike" spc="-1" dirty="0">
                <a:solidFill>
                  <a:srgbClr val="404040"/>
                </a:solidFill>
                <a:latin typeface="Calibri" panose="020F0502020204030204" pitchFamily="34" charset="0"/>
                <a:ea typeface="DejaVu Sans"/>
                <a:cs typeface="Calibri" panose="020F0502020204030204" pitchFamily="34" charset="0"/>
              </a:rPr>
              <a:t>Αρχικό κόστος εγκατάστασης και συντήρησης.</a:t>
            </a:r>
          </a:p>
          <a:p>
            <a:pPr marL="814320" lvl="1" indent="-354960" algn="just">
              <a:lnSpc>
                <a:spcPct val="110000"/>
              </a:lnSpc>
              <a:spcAft>
                <a:spcPts val="500"/>
              </a:spcAft>
              <a:buSzPct val="100051"/>
              <a:buFont typeface="Wingdings" panose="05000000000000000000" pitchFamily="2" charset="2"/>
              <a:buChar char="Ø"/>
            </a:pPr>
            <a:r>
              <a:rPr lang="el-GR" sz="1600" strike="noStrike" spc="-1" dirty="0">
                <a:solidFill>
                  <a:srgbClr val="404040"/>
                </a:solidFill>
                <a:latin typeface="Calibri" panose="020F0502020204030204" pitchFamily="34" charset="0"/>
                <a:ea typeface="DejaVu Sans"/>
                <a:cs typeface="Calibri" panose="020F0502020204030204" pitchFamily="34" charset="0"/>
              </a:rPr>
              <a:t>Ανάγκη για εκπαίδευση και εξειδίκευση του προσωπικού. </a:t>
            </a:r>
            <a:r>
              <a:rPr lang="el-GR" sz="1600" spc="-1" dirty="0">
                <a:solidFill>
                  <a:srgbClr val="404040"/>
                </a:solidFill>
                <a:latin typeface="Calibri" panose="020F0502020204030204" pitchFamily="34" charset="0"/>
                <a:cs typeface="Calibri" panose="020F0502020204030204" pitchFamily="34" charset="0"/>
              </a:rPr>
              <a:t>Η τεχνογνωσία του καλλιεργητή είναι πολύ σημαντική στο να γίνει η σωστή επιλογή του εξοπλισμού του θερμοκηπίου, αλλά και να μπορέσει να εκμεταλλευτεί στο μέγιστο όλες τις δυνατότητες των ευφυών συστημάτων γεωργίας, που είναι διαθέσιμα για την καλύτερη επίδοση (ή απόδοση) της επένδυσης.</a:t>
            </a:r>
          </a:p>
          <a:p>
            <a:pPr marL="814320" lvl="1" indent="-354960" algn="just">
              <a:lnSpc>
                <a:spcPct val="110000"/>
              </a:lnSpc>
              <a:spcAft>
                <a:spcPts val="500"/>
              </a:spcAft>
              <a:buSzPct val="100051"/>
              <a:buFont typeface="Wingdings" panose="05000000000000000000" pitchFamily="2" charset="2"/>
              <a:buChar char="Ø"/>
            </a:pPr>
            <a:r>
              <a:rPr lang="el-GR" sz="1600" strike="noStrike" spc="-1" dirty="0">
                <a:solidFill>
                  <a:srgbClr val="404040"/>
                </a:solidFill>
                <a:latin typeface="Calibri" panose="020F0502020204030204" pitchFamily="34" charset="0"/>
                <a:ea typeface="DejaVu Sans"/>
                <a:cs typeface="Calibri" panose="020F0502020204030204" pitchFamily="34" charset="0"/>
              </a:rPr>
              <a:t>Προσαρμογή στις τοπικές κλιματικές συνθήκες.</a:t>
            </a:r>
          </a:p>
          <a:p>
            <a:pPr marL="357120" indent="-354960" algn="just">
              <a:lnSpc>
                <a:spcPct val="110000"/>
              </a:lnSpc>
              <a:spcAft>
                <a:spcPts val="500"/>
              </a:spcAft>
              <a:buSzPct val="100051"/>
              <a:buBlip>
                <a:blip r:embed="rId3"/>
              </a:buBlip>
            </a:pPr>
            <a:r>
              <a:rPr lang="el-GR" sz="1600" strike="noStrike" spc="-1" dirty="0">
                <a:solidFill>
                  <a:srgbClr val="404040"/>
                </a:solidFill>
                <a:latin typeface="Calibri" panose="020F0502020204030204" pitchFamily="34" charset="0"/>
                <a:ea typeface="DejaVu Sans"/>
                <a:cs typeface="Calibri" panose="020F0502020204030204" pitchFamily="34" charset="0"/>
              </a:rPr>
              <a:t>Προοπτικές:</a:t>
            </a:r>
          </a:p>
          <a:p>
            <a:pPr marL="814320" lvl="1" indent="-354960" algn="just">
              <a:lnSpc>
                <a:spcPct val="110000"/>
              </a:lnSpc>
              <a:spcAft>
                <a:spcPts val="500"/>
              </a:spcAft>
              <a:buSzPct val="100051"/>
              <a:buFont typeface="Wingdings" panose="05000000000000000000" pitchFamily="2" charset="2"/>
              <a:buChar char="Ø"/>
            </a:pPr>
            <a:r>
              <a:rPr lang="el-GR" sz="1600" strike="noStrike" spc="-1" dirty="0">
                <a:solidFill>
                  <a:srgbClr val="404040"/>
                </a:solidFill>
                <a:latin typeface="Calibri" panose="020F0502020204030204" pitchFamily="34" charset="0"/>
                <a:ea typeface="DejaVu Sans"/>
                <a:cs typeface="Calibri" panose="020F0502020204030204" pitchFamily="34" charset="0"/>
              </a:rPr>
              <a:t>Εξέλιξη των τεχνολογιών για μείωση του κόστους και αύξηση της αποδοτικότητας.</a:t>
            </a:r>
          </a:p>
          <a:p>
            <a:pPr marL="814320" lvl="1" indent="-354960" algn="just">
              <a:lnSpc>
                <a:spcPct val="110000"/>
              </a:lnSpc>
              <a:spcAft>
                <a:spcPts val="500"/>
              </a:spcAft>
              <a:buSzPct val="100051"/>
              <a:buFont typeface="Wingdings" panose="05000000000000000000" pitchFamily="2" charset="2"/>
              <a:buChar char="Ø"/>
            </a:pPr>
            <a:r>
              <a:rPr lang="el-GR" sz="1600" strike="noStrike" spc="-1" dirty="0">
                <a:solidFill>
                  <a:srgbClr val="404040"/>
                </a:solidFill>
                <a:latin typeface="Calibri" panose="020F0502020204030204" pitchFamily="34" charset="0"/>
                <a:ea typeface="DejaVu Sans"/>
                <a:cs typeface="Calibri" panose="020F0502020204030204" pitchFamily="34" charset="0"/>
              </a:rPr>
              <a:t>Επέκταση της χρήσης θερμοκηπίων σε περισσότερες καλλιέργειες σε παγκόσμιο επίπεδο.</a:t>
            </a:r>
          </a:p>
          <a:p>
            <a:pPr marL="814320" lvl="1" indent="-354960" algn="just">
              <a:lnSpc>
                <a:spcPct val="110000"/>
              </a:lnSpc>
              <a:spcAft>
                <a:spcPts val="500"/>
              </a:spcAft>
              <a:buSzPct val="100051"/>
              <a:buFont typeface="Wingdings" panose="05000000000000000000" pitchFamily="2" charset="2"/>
              <a:buChar char="Ø"/>
            </a:pPr>
            <a:r>
              <a:rPr lang="el-GR" sz="1600" strike="noStrike" spc="-1" dirty="0">
                <a:solidFill>
                  <a:srgbClr val="404040"/>
                </a:solidFill>
                <a:latin typeface="Calibri" panose="020F0502020204030204" pitchFamily="34" charset="0"/>
                <a:ea typeface="DejaVu Sans"/>
                <a:cs typeface="Calibri" panose="020F0502020204030204" pitchFamily="34" charset="0"/>
              </a:rPr>
              <a:t>Συνεργασίες με ερευνητικά ιδρύματα και τεχνολογικές εταιρείες για καινοτομία.</a:t>
            </a:r>
          </a:p>
        </p:txBody>
      </p:sp>
    </p:spTree>
    <p:extLst>
      <p:ext uri="{BB962C8B-B14F-4D97-AF65-F5344CB8AC3E}">
        <p14:creationId xmlns:p14="http://schemas.microsoft.com/office/powerpoint/2010/main" val="2733476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ουρανός, υπαίθριος&#10;&#10;Περιγραφή που δημιουργήθηκε αυτόματα">
            <a:extLst>
              <a:ext uri="{FF2B5EF4-FFF2-40B4-BE49-F238E27FC236}">
                <a16:creationId xmlns:a16="http://schemas.microsoft.com/office/drawing/2014/main" id="{F567CC83-0684-C5BC-2C61-47358E99E00C}"/>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21974" b="13370"/>
          <a:stretch/>
        </p:blipFill>
        <p:spPr>
          <a:xfrm>
            <a:off x="0" y="0"/>
            <a:ext cx="9143985" cy="5143499"/>
          </a:xfrm>
          <a:prstGeom prst="rect">
            <a:avLst/>
          </a:prstGeom>
        </p:spPr>
      </p:pic>
      <p:sp>
        <p:nvSpPr>
          <p:cNvPr id="2" name="Τίτλος 1">
            <a:extLst>
              <a:ext uri="{FF2B5EF4-FFF2-40B4-BE49-F238E27FC236}">
                <a16:creationId xmlns:a16="http://schemas.microsoft.com/office/drawing/2014/main" id="{0231B54F-84A7-5A94-B698-F9BB99CCB976}"/>
              </a:ext>
            </a:extLst>
          </p:cNvPr>
          <p:cNvSpPr>
            <a:spLocks noGrp="1"/>
          </p:cNvSpPr>
          <p:nvPr>
            <p:ph type="ctrTitle"/>
          </p:nvPr>
        </p:nvSpPr>
        <p:spPr>
          <a:xfrm>
            <a:off x="1142992" y="899854"/>
            <a:ext cx="6858000" cy="2175389"/>
          </a:xfrm>
        </p:spPr>
        <p:txBody>
          <a:bodyPr>
            <a:normAutofit/>
          </a:bodyPr>
          <a:lstStyle/>
          <a:p>
            <a:r>
              <a:rPr lang="el-GR" b="1" dirty="0">
                <a:solidFill>
                  <a:schemeClr val="accent6">
                    <a:lumMod val="50000"/>
                  </a:schemeClr>
                </a:solidFill>
                <a:latin typeface="Galibri"/>
              </a:rPr>
              <a:t>Φωτοβολταϊκό Θερμοκήπιο Πανεπιστημίου Πατρών</a:t>
            </a:r>
          </a:p>
        </p:txBody>
      </p:sp>
    </p:spTree>
    <p:extLst>
      <p:ext uri="{BB962C8B-B14F-4D97-AF65-F5344CB8AC3E}">
        <p14:creationId xmlns:p14="http://schemas.microsoft.com/office/powerpoint/2010/main" val="3503327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75EFD6-9A1B-5A9B-7F0A-F0AF89A24E18}"/>
              </a:ext>
            </a:extLst>
          </p:cNvPr>
          <p:cNvSpPr>
            <a:spLocks noGrp="1"/>
          </p:cNvSpPr>
          <p:nvPr>
            <p:ph type="title"/>
          </p:nvPr>
        </p:nvSpPr>
        <p:spPr>
          <a:xfrm>
            <a:off x="518160" y="395587"/>
            <a:ext cx="8188614" cy="637077"/>
          </a:xfrm>
        </p:spPr>
        <p:txBody>
          <a:bodyPr>
            <a:normAutofit fontScale="90000"/>
          </a:bodyPr>
          <a:lstStyle/>
          <a:p>
            <a:r>
              <a:rPr lang="el-GR" sz="3600" b="1" dirty="0">
                <a:latin typeface="Calibri" panose="020F0502020204030204" pitchFamily="34" charset="0"/>
                <a:cs typeface="Calibri" panose="020F0502020204030204" pitchFamily="34" charset="0"/>
              </a:rPr>
              <a:t>Μία λύση με δυναμική……</a:t>
            </a:r>
            <a:r>
              <a:rPr lang="el-GR" sz="3600" b="1" dirty="0" err="1">
                <a:latin typeface="Calibri" panose="020F0502020204030204" pitchFamily="34" charset="0"/>
                <a:cs typeface="Calibri" panose="020F0502020204030204" pitchFamily="34" charset="0"/>
              </a:rPr>
              <a:t>Αγριβολταϊκά</a:t>
            </a:r>
            <a:r>
              <a:rPr lang="el-GR" sz="3600" b="1" dirty="0">
                <a:latin typeface="Calibri" panose="020F0502020204030204" pitchFamily="34" charset="0"/>
                <a:cs typeface="Calibri" panose="020F0502020204030204" pitchFamily="34" charset="0"/>
              </a:rPr>
              <a:t> στα θερμοκήπια (</a:t>
            </a:r>
            <a:r>
              <a:rPr lang="en-US" sz="3600" b="1" dirty="0">
                <a:latin typeface="Calibri" panose="020F0502020204030204" pitchFamily="34" charset="0"/>
                <a:cs typeface="Calibri" panose="020F0502020204030204" pitchFamily="34" charset="0"/>
              </a:rPr>
              <a:t>AGRI</a:t>
            </a:r>
            <a:r>
              <a:rPr lang="el-GR" sz="3600" b="1" dirty="0">
                <a:latin typeface="Calibri" panose="020F0502020204030204" pitchFamily="34" charset="0"/>
                <a:cs typeface="Calibri" panose="020F0502020204030204" pitchFamily="34" charset="0"/>
              </a:rPr>
              <a:t>-</a:t>
            </a:r>
            <a:r>
              <a:rPr lang="en-US" sz="3600" b="1" dirty="0">
                <a:latin typeface="Calibri" panose="020F0502020204030204" pitchFamily="34" charset="0"/>
                <a:cs typeface="Calibri" panose="020F0502020204030204" pitchFamily="34" charset="0"/>
              </a:rPr>
              <a:t>PVs)</a:t>
            </a:r>
            <a:br>
              <a:rPr lang="en-US" sz="3600" b="1" dirty="0">
                <a:latin typeface="Calibri" panose="020F0502020204030204" pitchFamily="34" charset="0"/>
                <a:cs typeface="Calibri" panose="020F0502020204030204" pitchFamily="34" charset="0"/>
              </a:rPr>
            </a:br>
            <a:endParaRPr lang="el-GR" sz="3600" b="1" dirty="0">
              <a:latin typeface="Calibri" panose="020F0502020204030204" pitchFamily="34" charset="0"/>
              <a:cs typeface="Calibri" panose="020F0502020204030204" pitchFamily="34" charset="0"/>
            </a:endParaRPr>
          </a:p>
        </p:txBody>
      </p:sp>
      <p:cxnSp>
        <p:nvCxnSpPr>
          <p:cNvPr id="34" name="Ευθεία γραμμή σύνδεσης 33">
            <a:extLst>
              <a:ext uri="{FF2B5EF4-FFF2-40B4-BE49-F238E27FC236}">
                <a16:creationId xmlns:a16="http://schemas.microsoft.com/office/drawing/2014/main" id="{D1124CE1-836E-FAAB-BD80-52113BF1A011}"/>
              </a:ext>
            </a:extLst>
          </p:cNvPr>
          <p:cNvCxnSpPr>
            <a:cxnSpLocks/>
          </p:cNvCxnSpPr>
          <p:nvPr/>
        </p:nvCxnSpPr>
        <p:spPr>
          <a:xfrm>
            <a:off x="150100" y="1160585"/>
            <a:ext cx="8556674"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17" name="Διάγραμμα 16">
            <a:extLst>
              <a:ext uri="{FF2B5EF4-FFF2-40B4-BE49-F238E27FC236}">
                <a16:creationId xmlns:a16="http://schemas.microsoft.com/office/drawing/2014/main" id="{16049748-544D-2F4A-E8DA-F223BBB3987C}"/>
              </a:ext>
            </a:extLst>
          </p:cNvPr>
          <p:cNvGraphicFramePr/>
          <p:nvPr/>
        </p:nvGraphicFramePr>
        <p:xfrm>
          <a:off x="3851079" y="1487663"/>
          <a:ext cx="4855696" cy="3263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Inhaltsplatzhalter 3">
            <a:extLst>
              <a:ext uri="{FF2B5EF4-FFF2-40B4-BE49-F238E27FC236}">
                <a16:creationId xmlns:a16="http://schemas.microsoft.com/office/drawing/2014/main" id="{A9E00109-0643-D6FE-1E0D-29730FA84B89}"/>
              </a:ext>
            </a:extLst>
          </p:cNvPr>
          <p:cNvSpPr>
            <a:spLocks noGrp="1"/>
          </p:cNvSpPr>
          <p:nvPr>
            <p:ph idx="1"/>
          </p:nvPr>
        </p:nvSpPr>
        <p:spPr>
          <a:xfrm>
            <a:off x="150099" y="1480072"/>
            <a:ext cx="3612001" cy="2125064"/>
          </a:xfrm>
        </p:spPr>
        <p:txBody>
          <a:bodyPr>
            <a:normAutofit fontScale="25000" lnSpcReduction="20000"/>
          </a:bodyPr>
          <a:lstStyle/>
          <a:p>
            <a:pPr algn="l">
              <a:lnSpc>
                <a:spcPct val="120000"/>
              </a:lnSpc>
              <a:spcBef>
                <a:spcPts val="600"/>
              </a:spcBef>
            </a:pPr>
            <a:r>
              <a:rPr lang="el-GR" sz="7200" b="1" dirty="0">
                <a:solidFill>
                  <a:schemeClr val="tx1">
                    <a:lumMod val="95000"/>
                    <a:lumOff val="5000"/>
                  </a:schemeClr>
                </a:solidFill>
                <a:latin typeface="Calibri" panose="020F0502020204030204" pitchFamily="34" charset="0"/>
                <a:cs typeface="Calibri" panose="020F0502020204030204" pitchFamily="34" charset="0"/>
              </a:rPr>
              <a:t>Η τεχνολογία των</a:t>
            </a:r>
            <a:r>
              <a:rPr lang="en-US" sz="7200" b="1" dirty="0">
                <a:solidFill>
                  <a:schemeClr val="tx1">
                    <a:lumMod val="95000"/>
                    <a:lumOff val="5000"/>
                  </a:schemeClr>
                </a:solidFill>
                <a:latin typeface="Calibri" panose="020F0502020204030204" pitchFamily="34" charset="0"/>
                <a:cs typeface="Calibri" panose="020F0502020204030204" pitchFamily="34" charset="0"/>
              </a:rPr>
              <a:t> </a:t>
            </a:r>
            <a:r>
              <a:rPr lang="el-GR" sz="7200" b="1" dirty="0" err="1">
                <a:solidFill>
                  <a:schemeClr val="tx1">
                    <a:lumMod val="95000"/>
                    <a:lumOff val="5000"/>
                  </a:schemeClr>
                </a:solidFill>
                <a:latin typeface="Calibri" panose="020F0502020204030204" pitchFamily="34" charset="0"/>
                <a:cs typeface="Calibri" panose="020F0502020204030204" pitchFamily="34" charset="0"/>
              </a:rPr>
              <a:t>αγριβολταϊκών</a:t>
            </a:r>
            <a:r>
              <a:rPr lang="el-GR" sz="7200" b="1" dirty="0">
                <a:solidFill>
                  <a:schemeClr val="tx1">
                    <a:lumMod val="95000"/>
                    <a:lumOff val="5000"/>
                  </a:schemeClr>
                </a:solidFill>
                <a:latin typeface="Calibri" panose="020F0502020204030204" pitchFamily="34" charset="0"/>
                <a:cs typeface="Calibri" panose="020F0502020204030204" pitchFamily="34" charset="0"/>
              </a:rPr>
              <a:t>, που μπορούν να</a:t>
            </a:r>
            <a:r>
              <a:rPr lang="en-US" sz="7200" b="1" dirty="0">
                <a:solidFill>
                  <a:schemeClr val="tx1">
                    <a:lumMod val="95000"/>
                    <a:lumOff val="5000"/>
                  </a:schemeClr>
                </a:solidFill>
                <a:latin typeface="Calibri" panose="020F0502020204030204" pitchFamily="34" charset="0"/>
                <a:cs typeface="Calibri" panose="020F0502020204030204" pitchFamily="34" charset="0"/>
              </a:rPr>
              <a:t> </a:t>
            </a:r>
            <a:r>
              <a:rPr lang="el-GR" sz="7200" b="1" dirty="0">
                <a:solidFill>
                  <a:schemeClr val="tx1">
                    <a:lumMod val="95000"/>
                    <a:lumOff val="5000"/>
                  </a:schemeClr>
                </a:solidFill>
                <a:latin typeface="Calibri" panose="020F0502020204030204" pitchFamily="34" charset="0"/>
                <a:cs typeface="Calibri" panose="020F0502020204030204" pitchFamily="34" charset="0"/>
              </a:rPr>
              <a:t>ενσωματωθούν στην οροφή των</a:t>
            </a:r>
            <a:r>
              <a:rPr lang="en-US" sz="7200" b="1" dirty="0">
                <a:solidFill>
                  <a:schemeClr val="tx1">
                    <a:lumMod val="95000"/>
                    <a:lumOff val="5000"/>
                  </a:schemeClr>
                </a:solidFill>
                <a:latin typeface="Calibri" panose="020F0502020204030204" pitchFamily="34" charset="0"/>
                <a:cs typeface="Calibri" panose="020F0502020204030204" pitchFamily="34" charset="0"/>
              </a:rPr>
              <a:t> </a:t>
            </a:r>
            <a:r>
              <a:rPr lang="el-GR" sz="7200" b="1" dirty="0">
                <a:solidFill>
                  <a:schemeClr val="tx1">
                    <a:lumMod val="95000"/>
                    <a:lumOff val="5000"/>
                  </a:schemeClr>
                </a:solidFill>
                <a:latin typeface="Calibri" panose="020F0502020204030204" pitchFamily="34" charset="0"/>
                <a:cs typeface="Calibri" panose="020F0502020204030204" pitchFamily="34" charset="0"/>
              </a:rPr>
              <a:t>θερμοκηπίων, αναπτύσσεται ταχέως αποτελεί μια ενεργειακά/περιβαλλοντικά αποδοτική λύση.</a:t>
            </a:r>
          </a:p>
          <a:p>
            <a:pPr marL="0" indent="0" algn="ctr">
              <a:buNone/>
            </a:pPr>
            <a:endParaRPr lang="de-DE" sz="3000" b="1" dirty="0">
              <a:solidFill>
                <a:schemeClr val="tx1">
                  <a:lumMod val="95000"/>
                  <a:lumOff val="5000"/>
                </a:schemeClr>
              </a:solidFill>
            </a:endParaRPr>
          </a:p>
        </p:txBody>
      </p:sp>
      <p:sp>
        <p:nvSpPr>
          <p:cNvPr id="20" name="Inhaltsplatzhalter 3">
            <a:extLst>
              <a:ext uri="{FF2B5EF4-FFF2-40B4-BE49-F238E27FC236}">
                <a16:creationId xmlns:a16="http://schemas.microsoft.com/office/drawing/2014/main" id="{10DDC4E9-C390-3705-17A8-9A53C1B3EE97}"/>
              </a:ext>
            </a:extLst>
          </p:cNvPr>
          <p:cNvSpPr txBox="1">
            <a:spLocks/>
          </p:cNvSpPr>
          <p:nvPr/>
        </p:nvSpPr>
        <p:spPr bwMode="gray">
          <a:xfrm>
            <a:off x="150100" y="3605135"/>
            <a:ext cx="3612001" cy="1349109"/>
          </a:xfrm>
          <a:custGeom>
            <a:avLst/>
            <a:gdLst>
              <a:gd name="connsiteX0" fmla="*/ 0 w 7362392"/>
              <a:gd name="connsiteY0" fmla="*/ 0 h 4194196"/>
              <a:gd name="connsiteX1" fmla="*/ 5721440 w 7362392"/>
              <a:gd name="connsiteY1" fmla="*/ 0 h 4194196"/>
              <a:gd name="connsiteX2" fmla="*/ 4444818 w 7362392"/>
              <a:gd name="connsiteY2" fmla="*/ 1276622 h 4194196"/>
              <a:gd name="connsiteX3" fmla="*/ 7362392 w 7362392"/>
              <a:gd name="connsiteY3" fmla="*/ 4194196 h 4194196"/>
              <a:gd name="connsiteX4" fmla="*/ 0 w 7362392"/>
              <a:gd name="connsiteY4" fmla="*/ 4194196 h 419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2392" h="4194196">
                <a:moveTo>
                  <a:pt x="0" y="0"/>
                </a:moveTo>
                <a:lnTo>
                  <a:pt x="5721440" y="0"/>
                </a:lnTo>
                <a:lnTo>
                  <a:pt x="4444818" y="1276622"/>
                </a:lnTo>
                <a:lnTo>
                  <a:pt x="7362392" y="4194196"/>
                </a:lnTo>
                <a:lnTo>
                  <a:pt x="0" y="4194196"/>
                </a:lnTo>
                <a:close/>
              </a:path>
            </a:pathLst>
          </a:custGeom>
        </p:spPr>
        <p:txBody>
          <a:bodyPr vert="horz" wrap="square" lIns="0" tIns="0" rIns="0" bIns="0" rtlCol="0">
            <a:noAutofit/>
          </a:bodyPr>
          <a:lstStyle>
            <a:lvl1pPr marL="270000" indent="-270000" algn="l" defTabSz="914400" rtl="0" eaLnBrk="1" latinLnBrk="0" hangingPunct="1">
              <a:lnSpc>
                <a:spcPct val="122000"/>
              </a:lnSpc>
              <a:spcBef>
                <a:spcPts val="0"/>
              </a:spcBef>
              <a:spcAft>
                <a:spcPts val="2200"/>
              </a:spcAft>
              <a:buClr>
                <a:schemeClr val="accent3"/>
              </a:buClr>
              <a:buFont typeface="Wingdings" panose="05000000000000000000" pitchFamily="2" charset="2"/>
              <a:buChar char="§"/>
              <a:defRPr sz="1500" kern="1200">
                <a:solidFill>
                  <a:schemeClr val="tx1"/>
                </a:solidFill>
                <a:latin typeface="Arial" panose="020B0604020202020204" pitchFamily="34" charset="0"/>
                <a:ea typeface="+mn-ea"/>
                <a:cs typeface="Arial" panose="020B0604020202020204" pitchFamily="34" charset="0"/>
              </a:defRPr>
            </a:lvl1pPr>
            <a:lvl2pPr marL="735750" indent="-270000" algn="l" defTabSz="914400" rtl="0" eaLnBrk="1" latinLnBrk="0" hangingPunct="1">
              <a:lnSpc>
                <a:spcPct val="122000"/>
              </a:lnSpc>
              <a:spcBef>
                <a:spcPts val="0"/>
              </a:spcBef>
              <a:spcAft>
                <a:spcPts val="2200"/>
              </a:spcAft>
              <a:buClr>
                <a:schemeClr val="accent3"/>
              </a:buClr>
              <a:buFont typeface="Wingdings" panose="05000000000000000000" pitchFamily="2" charset="2"/>
              <a:buChar char="§"/>
              <a:defRPr sz="1500" kern="1200">
                <a:solidFill>
                  <a:schemeClr val="tx1"/>
                </a:solidFill>
                <a:latin typeface="Arial" panose="020B0604020202020204" pitchFamily="34" charset="0"/>
                <a:ea typeface="+mn-ea"/>
                <a:cs typeface="Arial" panose="020B0604020202020204" pitchFamily="34" charset="0"/>
              </a:defRPr>
            </a:lvl2pPr>
            <a:lvl3pPr marL="1095750" indent="-270000" algn="l" defTabSz="914400" rtl="0" eaLnBrk="1" latinLnBrk="0" hangingPunct="1">
              <a:lnSpc>
                <a:spcPct val="122000"/>
              </a:lnSpc>
              <a:spcBef>
                <a:spcPts val="0"/>
              </a:spcBef>
              <a:spcAft>
                <a:spcPts val="2200"/>
              </a:spcAft>
              <a:buClr>
                <a:schemeClr val="accent3"/>
              </a:buClr>
              <a:buFont typeface="Wingdings" panose="05000000000000000000" pitchFamily="2" charset="2"/>
              <a:buChar char="§"/>
              <a:defRPr sz="1500" kern="1200">
                <a:solidFill>
                  <a:schemeClr val="tx1"/>
                </a:solidFill>
                <a:latin typeface="Arial" panose="020B0604020202020204" pitchFamily="34" charset="0"/>
                <a:ea typeface="+mn-ea"/>
                <a:cs typeface="Arial" panose="020B0604020202020204" pitchFamily="34" charset="0"/>
              </a:defRPr>
            </a:lvl3pPr>
            <a:lvl4pPr marL="1455750" indent="-270000" algn="l" defTabSz="914400" rtl="0" eaLnBrk="1" latinLnBrk="0" hangingPunct="1">
              <a:lnSpc>
                <a:spcPct val="122000"/>
              </a:lnSpc>
              <a:spcBef>
                <a:spcPts val="0"/>
              </a:spcBef>
              <a:spcAft>
                <a:spcPts val="2200"/>
              </a:spcAft>
              <a:buClr>
                <a:schemeClr val="accent3"/>
              </a:buClr>
              <a:buFont typeface="Wingdings" panose="05000000000000000000" pitchFamily="2" charset="2"/>
              <a:buChar char="§"/>
              <a:defRPr sz="1500" kern="1200">
                <a:solidFill>
                  <a:schemeClr val="tx1"/>
                </a:solidFill>
                <a:latin typeface="Arial" panose="020B0604020202020204" pitchFamily="34" charset="0"/>
                <a:ea typeface="+mn-ea"/>
                <a:cs typeface="Arial" panose="020B0604020202020204" pitchFamily="34" charset="0"/>
              </a:defRPr>
            </a:lvl4pPr>
            <a:lvl5pPr marL="1815750" indent="-270000" algn="l" defTabSz="914400" rtl="0" eaLnBrk="1" latinLnBrk="0" hangingPunct="1">
              <a:lnSpc>
                <a:spcPct val="122000"/>
              </a:lnSpc>
              <a:spcBef>
                <a:spcPts val="0"/>
              </a:spcBef>
              <a:spcAft>
                <a:spcPts val="2200"/>
              </a:spcAft>
              <a:buClr>
                <a:schemeClr val="accent3"/>
              </a:buClr>
              <a:buFont typeface="Wingdings" panose="05000000000000000000" pitchFamily="2" charset="2"/>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685800">
              <a:spcAft>
                <a:spcPts val="1200"/>
              </a:spcAft>
              <a:buClr>
                <a:srgbClr val="A5A5A5"/>
              </a:buClr>
              <a:buNone/>
            </a:pPr>
            <a:r>
              <a:rPr lang="el-GR" sz="2400" dirty="0">
                <a:solidFill>
                  <a:prstClr val="black">
                    <a:lumMod val="95000"/>
                    <a:lumOff val="5000"/>
                  </a:prstClr>
                </a:solidFill>
              </a:rPr>
              <a:t>Ενσωμάτωση φωτοβολταϊκών μονάδων στο θερμοκήπιο</a:t>
            </a:r>
            <a:endParaRPr lang="de-DE" sz="2400" dirty="0">
              <a:solidFill>
                <a:prstClr val="black">
                  <a:lumMod val="95000"/>
                  <a:lumOff val="5000"/>
                </a:prstClr>
              </a:solidFill>
            </a:endParaRPr>
          </a:p>
        </p:txBody>
      </p:sp>
      <p:sp>
        <p:nvSpPr>
          <p:cNvPr id="3" name="Βέλος: Κάτω 2">
            <a:extLst>
              <a:ext uri="{FF2B5EF4-FFF2-40B4-BE49-F238E27FC236}">
                <a16:creationId xmlns:a16="http://schemas.microsoft.com/office/drawing/2014/main" id="{B1341CEF-AF98-BDB4-C6C8-CED285D00B21}"/>
              </a:ext>
            </a:extLst>
          </p:cNvPr>
          <p:cNvSpPr/>
          <p:nvPr/>
        </p:nvSpPr>
        <p:spPr>
          <a:xfrm>
            <a:off x="1619382" y="3104451"/>
            <a:ext cx="509221" cy="620605"/>
          </a:xfrm>
          <a:prstGeom prst="downArrow">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131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B4FC0B1-300F-FB0F-45D3-4D0E584D1ED7}"/>
              </a:ext>
            </a:extLst>
          </p:cNvPr>
          <p:cNvSpPr txBox="1"/>
          <p:nvPr/>
        </p:nvSpPr>
        <p:spPr>
          <a:xfrm>
            <a:off x="443134" y="1565940"/>
            <a:ext cx="2753189" cy="830819"/>
          </a:xfrm>
          <a:prstGeom prst="rect">
            <a:avLst/>
          </a:prstGeom>
        </p:spPr>
        <p:txBody>
          <a:bodyPr wrap="square" lIns="0" tIns="0" rIns="0" bIns="0" rtlCol="0">
            <a:noAutofit/>
          </a:bodyPr>
          <a:lstStyle/>
          <a:p>
            <a:pPr marL="11813" algn="ctr" defTabSz="685800">
              <a:lnSpc>
                <a:spcPct val="122000"/>
              </a:lnSpc>
              <a:spcAft>
                <a:spcPts val="1650"/>
              </a:spcAft>
              <a:buClr>
                <a:srgbClr val="A5A5A5"/>
              </a:buClr>
            </a:pPr>
            <a:r>
              <a:rPr lang="el-GR" sz="2100" b="1" dirty="0">
                <a:solidFill>
                  <a:srgbClr val="FF0000"/>
                </a:solidFill>
                <a:latin typeface="Calibri" panose="020F0502020204030204"/>
              </a:rPr>
              <a:t>Αύξηση του παγκόσμιου πληθυσμού</a:t>
            </a:r>
            <a:endParaRPr lang="el-GR" sz="1350" dirty="0">
              <a:solidFill>
                <a:srgbClr val="FF0000"/>
              </a:solidFill>
              <a:latin typeface="Calibri" panose="020F0502020204030204"/>
            </a:endParaRPr>
          </a:p>
        </p:txBody>
      </p:sp>
      <p:grpSp>
        <p:nvGrpSpPr>
          <p:cNvPr id="19" name="Ομάδα 18">
            <a:extLst>
              <a:ext uri="{FF2B5EF4-FFF2-40B4-BE49-F238E27FC236}">
                <a16:creationId xmlns:a16="http://schemas.microsoft.com/office/drawing/2014/main" id="{A5976EA3-0015-7636-0034-3EB32327B1DA}"/>
              </a:ext>
            </a:extLst>
          </p:cNvPr>
          <p:cNvGrpSpPr/>
          <p:nvPr/>
        </p:nvGrpSpPr>
        <p:grpSpPr>
          <a:xfrm>
            <a:off x="3353125" y="1716236"/>
            <a:ext cx="5305784" cy="682333"/>
            <a:chOff x="4324078" y="2351076"/>
            <a:chExt cx="7074379" cy="909777"/>
          </a:xfrm>
        </p:grpSpPr>
        <p:cxnSp>
          <p:nvCxnSpPr>
            <p:cNvPr id="20" name="Γραμμή σύνδεσης: Γωνιώδης 19">
              <a:extLst>
                <a:ext uri="{FF2B5EF4-FFF2-40B4-BE49-F238E27FC236}">
                  <a16:creationId xmlns:a16="http://schemas.microsoft.com/office/drawing/2014/main" id="{C3C413AC-A917-2160-1129-4594B7517FB4}"/>
                </a:ext>
              </a:extLst>
            </p:cNvPr>
            <p:cNvCxnSpPr>
              <a:cxnSpLocks/>
            </p:cNvCxnSpPr>
            <p:nvPr/>
          </p:nvCxnSpPr>
          <p:spPr>
            <a:xfrm>
              <a:off x="4324078" y="2565366"/>
              <a:ext cx="1416098" cy="373381"/>
            </a:xfrm>
            <a:prstGeom prst="bentConnector3">
              <a:avLst/>
            </a:prstGeom>
            <a:ln w="38100">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09214E97-D852-8994-B64E-139DF75CC8E1}"/>
                </a:ext>
              </a:extLst>
            </p:cNvPr>
            <p:cNvSpPr txBox="1"/>
            <p:nvPr/>
          </p:nvSpPr>
          <p:spPr>
            <a:xfrm>
              <a:off x="5949245" y="2351076"/>
              <a:ext cx="5449212" cy="909777"/>
            </a:xfrm>
            <a:prstGeom prst="rect">
              <a:avLst/>
            </a:prstGeom>
          </p:spPr>
          <p:txBody>
            <a:bodyPr wrap="square" lIns="0" tIns="0" rIns="0" bIns="0" rtlCol="0">
              <a:noAutofit/>
            </a:bodyPr>
            <a:lstStyle/>
            <a:p>
              <a:pPr marL="11813" algn="ctr" defTabSz="685800">
                <a:lnSpc>
                  <a:spcPct val="122000"/>
                </a:lnSpc>
                <a:spcAft>
                  <a:spcPts val="1650"/>
                </a:spcAft>
                <a:buClr>
                  <a:srgbClr val="A5A5A5"/>
                </a:buClr>
              </a:pPr>
              <a:r>
                <a:rPr lang="el-GR" sz="1950" b="1" dirty="0">
                  <a:solidFill>
                    <a:prstClr val="black"/>
                  </a:solidFill>
                  <a:latin typeface="Calibri" panose="020F0502020204030204"/>
                </a:rPr>
                <a:t>Ανάγκη για αύξηση της παραγωγής τροφίμων</a:t>
              </a:r>
            </a:p>
          </p:txBody>
        </p:sp>
      </p:grpSp>
      <p:grpSp>
        <p:nvGrpSpPr>
          <p:cNvPr id="22" name="Ομάδα 21">
            <a:extLst>
              <a:ext uri="{FF2B5EF4-FFF2-40B4-BE49-F238E27FC236}">
                <a16:creationId xmlns:a16="http://schemas.microsoft.com/office/drawing/2014/main" id="{64B5BC9B-97D5-AD1F-19E7-CFDE35501E90}"/>
              </a:ext>
            </a:extLst>
          </p:cNvPr>
          <p:cNvGrpSpPr/>
          <p:nvPr/>
        </p:nvGrpSpPr>
        <p:grpSpPr>
          <a:xfrm>
            <a:off x="4759304" y="2419229"/>
            <a:ext cx="3765253" cy="591647"/>
            <a:chOff x="5465205" y="3288087"/>
            <a:chExt cx="5020337" cy="788862"/>
          </a:xfrm>
        </p:grpSpPr>
        <p:cxnSp>
          <p:nvCxnSpPr>
            <p:cNvPr id="23" name="Ευθύγραμμο βέλος σύνδεσης 22">
              <a:extLst>
                <a:ext uri="{FF2B5EF4-FFF2-40B4-BE49-F238E27FC236}">
                  <a16:creationId xmlns:a16="http://schemas.microsoft.com/office/drawing/2014/main" id="{801F3E47-0B63-E047-F7EE-978690AB9BD2}"/>
                </a:ext>
              </a:extLst>
            </p:cNvPr>
            <p:cNvCxnSpPr>
              <a:cxnSpLocks/>
            </p:cNvCxnSpPr>
            <p:nvPr/>
          </p:nvCxnSpPr>
          <p:spPr>
            <a:xfrm>
              <a:off x="7962541" y="3288087"/>
              <a:ext cx="0" cy="35109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DA979A85-D9E8-36AD-911F-FFA5FF424FCE}"/>
                </a:ext>
              </a:extLst>
            </p:cNvPr>
            <p:cNvSpPr txBox="1"/>
            <p:nvPr/>
          </p:nvSpPr>
          <p:spPr>
            <a:xfrm>
              <a:off x="5465205" y="3611635"/>
              <a:ext cx="5020337" cy="465314"/>
            </a:xfrm>
            <a:prstGeom prst="rect">
              <a:avLst/>
            </a:prstGeom>
          </p:spPr>
          <p:txBody>
            <a:bodyPr wrap="square" lIns="0" tIns="0" rIns="0" bIns="0" rtlCol="0">
              <a:noAutofit/>
            </a:bodyPr>
            <a:lstStyle/>
            <a:p>
              <a:pPr marL="11813" defTabSz="685800">
                <a:lnSpc>
                  <a:spcPct val="122000"/>
                </a:lnSpc>
                <a:spcAft>
                  <a:spcPts val="1650"/>
                </a:spcAft>
                <a:buClr>
                  <a:srgbClr val="A5A5A5"/>
                </a:buClr>
              </a:pPr>
              <a:r>
                <a:rPr lang="el-GR" sz="1950" b="1" dirty="0">
                  <a:solidFill>
                    <a:srgbClr val="4472C4"/>
                  </a:solidFill>
                  <a:latin typeface="Calibri" panose="020F0502020204030204"/>
                </a:rPr>
                <a:t>Παραγωγή τροφίμων εκτός εποχής</a:t>
              </a:r>
            </a:p>
          </p:txBody>
        </p:sp>
      </p:grpSp>
      <p:sp>
        <p:nvSpPr>
          <p:cNvPr id="25" name="TextBox 24">
            <a:extLst>
              <a:ext uri="{FF2B5EF4-FFF2-40B4-BE49-F238E27FC236}">
                <a16:creationId xmlns:a16="http://schemas.microsoft.com/office/drawing/2014/main" id="{5F7A351B-B520-53EB-FA84-5107CABFB4DB}"/>
              </a:ext>
            </a:extLst>
          </p:cNvPr>
          <p:cNvSpPr txBox="1"/>
          <p:nvPr/>
        </p:nvSpPr>
        <p:spPr>
          <a:xfrm>
            <a:off x="843947" y="3035908"/>
            <a:ext cx="1951563" cy="369403"/>
          </a:xfrm>
          <a:prstGeom prst="rect">
            <a:avLst/>
          </a:prstGeom>
        </p:spPr>
        <p:txBody>
          <a:bodyPr wrap="square" lIns="0" tIns="0" rIns="0" bIns="0" rtlCol="0">
            <a:noAutofit/>
          </a:bodyPr>
          <a:lstStyle/>
          <a:p>
            <a:pPr marL="11813" defTabSz="685800">
              <a:lnSpc>
                <a:spcPct val="122000"/>
              </a:lnSpc>
              <a:spcAft>
                <a:spcPts val="1650"/>
              </a:spcAft>
              <a:buClr>
                <a:srgbClr val="A5A5A5"/>
              </a:buClr>
            </a:pPr>
            <a:r>
              <a:rPr lang="el-GR" sz="2100" b="1" dirty="0">
                <a:solidFill>
                  <a:srgbClr val="FF0000"/>
                </a:solidFill>
                <a:latin typeface="Calibri" panose="020F0502020204030204"/>
              </a:rPr>
              <a:t>Κλιματική κρίση</a:t>
            </a:r>
          </a:p>
        </p:txBody>
      </p:sp>
      <p:grpSp>
        <p:nvGrpSpPr>
          <p:cNvPr id="26" name="Ομάδα 25">
            <a:extLst>
              <a:ext uri="{FF2B5EF4-FFF2-40B4-BE49-F238E27FC236}">
                <a16:creationId xmlns:a16="http://schemas.microsoft.com/office/drawing/2014/main" id="{C0BDAA47-D67A-AD01-5422-B5B96FE183C5}"/>
              </a:ext>
            </a:extLst>
          </p:cNvPr>
          <p:cNvGrpSpPr/>
          <p:nvPr/>
        </p:nvGrpSpPr>
        <p:grpSpPr>
          <a:xfrm>
            <a:off x="3353125" y="3254954"/>
            <a:ext cx="5509520" cy="682334"/>
            <a:chOff x="3406311" y="4402387"/>
            <a:chExt cx="7346027" cy="909778"/>
          </a:xfrm>
        </p:grpSpPr>
        <p:sp>
          <p:nvSpPr>
            <p:cNvPr id="27" name="TextBox 26">
              <a:extLst>
                <a:ext uri="{FF2B5EF4-FFF2-40B4-BE49-F238E27FC236}">
                  <a16:creationId xmlns:a16="http://schemas.microsoft.com/office/drawing/2014/main" id="{B1FBD373-B44A-1421-E260-5B4103A2AA3D}"/>
                </a:ext>
              </a:extLst>
            </p:cNvPr>
            <p:cNvSpPr txBox="1"/>
            <p:nvPr/>
          </p:nvSpPr>
          <p:spPr>
            <a:xfrm>
              <a:off x="4830432" y="4402387"/>
              <a:ext cx="5921906" cy="909778"/>
            </a:xfrm>
            <a:prstGeom prst="rect">
              <a:avLst/>
            </a:prstGeom>
          </p:spPr>
          <p:txBody>
            <a:bodyPr wrap="square" lIns="0" tIns="0" rIns="0" bIns="0" rtlCol="0">
              <a:noAutofit/>
            </a:bodyPr>
            <a:lstStyle/>
            <a:p>
              <a:pPr marL="11813" algn="ctr" defTabSz="685800">
                <a:lnSpc>
                  <a:spcPct val="122000"/>
                </a:lnSpc>
                <a:spcAft>
                  <a:spcPts val="1650"/>
                </a:spcAft>
                <a:buClr>
                  <a:srgbClr val="A5A5A5"/>
                </a:buClr>
              </a:pPr>
              <a:r>
                <a:rPr lang="el-GR" sz="1950" b="1" dirty="0">
                  <a:solidFill>
                    <a:prstClr val="black"/>
                  </a:solidFill>
                  <a:latin typeface="Calibri" panose="020F0502020204030204"/>
                </a:rPr>
                <a:t>Ανάγκη προστασίας από ακραία καιρικά φαινόμενα
</a:t>
              </a:r>
            </a:p>
          </p:txBody>
        </p:sp>
        <p:cxnSp>
          <p:nvCxnSpPr>
            <p:cNvPr id="28" name="Γραμμή σύνδεσης: Γωνιώδης 27">
              <a:extLst>
                <a:ext uri="{FF2B5EF4-FFF2-40B4-BE49-F238E27FC236}">
                  <a16:creationId xmlns:a16="http://schemas.microsoft.com/office/drawing/2014/main" id="{A71E6215-B236-7611-AC00-7270C060822D}"/>
                </a:ext>
              </a:extLst>
            </p:cNvPr>
            <p:cNvCxnSpPr>
              <a:cxnSpLocks/>
            </p:cNvCxnSpPr>
            <p:nvPr/>
          </p:nvCxnSpPr>
          <p:spPr>
            <a:xfrm>
              <a:off x="3406311" y="4402387"/>
              <a:ext cx="1433750" cy="454889"/>
            </a:xfrm>
            <a:prstGeom prst="bentConnector3">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29" name="Ομάδα 28">
            <a:extLst>
              <a:ext uri="{FF2B5EF4-FFF2-40B4-BE49-F238E27FC236}">
                <a16:creationId xmlns:a16="http://schemas.microsoft.com/office/drawing/2014/main" id="{627E9E59-667B-745D-17A8-AA35D962502A}"/>
              </a:ext>
            </a:extLst>
          </p:cNvPr>
          <p:cNvGrpSpPr/>
          <p:nvPr/>
        </p:nvGrpSpPr>
        <p:grpSpPr>
          <a:xfrm>
            <a:off x="5308723" y="3947806"/>
            <a:ext cx="2666414" cy="945656"/>
            <a:chOff x="6325800" y="5326189"/>
            <a:chExt cx="3555218" cy="1260874"/>
          </a:xfrm>
        </p:grpSpPr>
        <p:sp>
          <p:nvSpPr>
            <p:cNvPr id="30" name="TextBox 29">
              <a:extLst>
                <a:ext uri="{FF2B5EF4-FFF2-40B4-BE49-F238E27FC236}">
                  <a16:creationId xmlns:a16="http://schemas.microsoft.com/office/drawing/2014/main" id="{CC405774-3FF0-66E1-18DB-147F4A1347F5}"/>
                </a:ext>
              </a:extLst>
            </p:cNvPr>
            <p:cNvSpPr txBox="1"/>
            <p:nvPr/>
          </p:nvSpPr>
          <p:spPr>
            <a:xfrm>
              <a:off x="6325800" y="5677285"/>
              <a:ext cx="3555218" cy="909778"/>
            </a:xfrm>
            <a:prstGeom prst="rect">
              <a:avLst/>
            </a:prstGeom>
          </p:spPr>
          <p:txBody>
            <a:bodyPr wrap="square" lIns="0" tIns="0" rIns="0" bIns="0" rtlCol="0">
              <a:noAutofit/>
            </a:bodyPr>
            <a:lstStyle/>
            <a:p>
              <a:pPr marL="11813" algn="ctr" defTabSz="685800">
                <a:lnSpc>
                  <a:spcPct val="122000"/>
                </a:lnSpc>
                <a:spcAft>
                  <a:spcPts val="1650"/>
                </a:spcAft>
                <a:buClr>
                  <a:srgbClr val="A5A5A5"/>
                </a:buClr>
              </a:pPr>
              <a:r>
                <a:rPr lang="el-GR" sz="1950" b="1" dirty="0">
                  <a:solidFill>
                    <a:srgbClr val="4472C4"/>
                  </a:solidFill>
                  <a:latin typeface="Calibri" panose="020F0502020204030204"/>
                </a:rPr>
                <a:t>Προστατευμένο &amp; Ελεγχόμενο περιβάλλον
</a:t>
              </a:r>
            </a:p>
          </p:txBody>
        </p:sp>
        <p:cxnSp>
          <p:nvCxnSpPr>
            <p:cNvPr id="31" name="Ευθύγραμμο βέλος σύνδεσης 30">
              <a:extLst>
                <a:ext uri="{FF2B5EF4-FFF2-40B4-BE49-F238E27FC236}">
                  <a16:creationId xmlns:a16="http://schemas.microsoft.com/office/drawing/2014/main" id="{78C07C2B-1C98-5B7D-DFEE-56D97BA3A324}"/>
                </a:ext>
              </a:extLst>
            </p:cNvPr>
            <p:cNvCxnSpPr>
              <a:cxnSpLocks/>
            </p:cNvCxnSpPr>
            <p:nvPr/>
          </p:nvCxnSpPr>
          <p:spPr>
            <a:xfrm>
              <a:off x="8113037" y="5326189"/>
              <a:ext cx="0" cy="35109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42" name="Τίτλος 1">
            <a:extLst>
              <a:ext uri="{FF2B5EF4-FFF2-40B4-BE49-F238E27FC236}">
                <a16:creationId xmlns:a16="http://schemas.microsoft.com/office/drawing/2014/main" id="{55AA1EEE-C8F1-E74B-B1D9-F8E98DBCE14D}"/>
              </a:ext>
            </a:extLst>
          </p:cNvPr>
          <p:cNvSpPr>
            <a:spLocks noGrp="1"/>
          </p:cNvSpPr>
          <p:nvPr>
            <p:ph type="title"/>
          </p:nvPr>
        </p:nvSpPr>
        <p:spPr>
          <a:xfrm>
            <a:off x="485087" y="329833"/>
            <a:ext cx="7886700" cy="773063"/>
          </a:xfrm>
        </p:spPr>
        <p:txBody>
          <a:bodyPr>
            <a:normAutofit/>
          </a:bodyPr>
          <a:lstStyle/>
          <a:p>
            <a:r>
              <a:rPr lang="el-GR" sz="3600" b="1" dirty="0"/>
              <a:t>Γιατί θερμοκήπιο…;</a:t>
            </a:r>
          </a:p>
        </p:txBody>
      </p:sp>
    </p:spTree>
    <p:extLst>
      <p:ext uri="{BB962C8B-B14F-4D97-AF65-F5344CB8AC3E}">
        <p14:creationId xmlns:p14="http://schemas.microsoft.com/office/powerpoint/2010/main" val="415205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75EFD6-9A1B-5A9B-7F0A-F0AF89A24E18}"/>
              </a:ext>
            </a:extLst>
          </p:cNvPr>
          <p:cNvSpPr>
            <a:spLocks noGrp="1"/>
          </p:cNvSpPr>
          <p:nvPr>
            <p:ph type="title"/>
          </p:nvPr>
        </p:nvSpPr>
        <p:spPr>
          <a:xfrm>
            <a:off x="518160" y="363371"/>
            <a:ext cx="8043540" cy="764363"/>
          </a:xfrm>
        </p:spPr>
        <p:txBody>
          <a:bodyPr>
            <a:normAutofit/>
          </a:bodyPr>
          <a:lstStyle/>
          <a:p>
            <a:r>
              <a:rPr lang="el-GR" sz="3600" b="1" dirty="0"/>
              <a:t>Τι πετύχαμε…</a:t>
            </a:r>
          </a:p>
        </p:txBody>
      </p:sp>
      <p:cxnSp>
        <p:nvCxnSpPr>
          <p:cNvPr id="34" name="Ευθεία γραμμή σύνδεσης 33">
            <a:extLst>
              <a:ext uri="{FF2B5EF4-FFF2-40B4-BE49-F238E27FC236}">
                <a16:creationId xmlns:a16="http://schemas.microsoft.com/office/drawing/2014/main" id="{D1124CE1-836E-FAAB-BD80-52113BF1A011}"/>
              </a:ext>
            </a:extLst>
          </p:cNvPr>
          <p:cNvCxnSpPr>
            <a:cxnSpLocks/>
          </p:cNvCxnSpPr>
          <p:nvPr/>
        </p:nvCxnSpPr>
        <p:spPr>
          <a:xfrm>
            <a:off x="150100" y="1160585"/>
            <a:ext cx="8556674"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Θέση περιεχομένου 3">
            <a:extLst>
              <a:ext uri="{FF2B5EF4-FFF2-40B4-BE49-F238E27FC236}">
                <a16:creationId xmlns:a16="http://schemas.microsoft.com/office/drawing/2014/main" id="{B250A7D2-8739-0482-EE70-9009E942AF45}"/>
              </a:ext>
            </a:extLst>
          </p:cNvPr>
          <p:cNvSpPr>
            <a:spLocks noGrp="1"/>
          </p:cNvSpPr>
          <p:nvPr>
            <p:ph idx="1"/>
          </p:nvPr>
        </p:nvSpPr>
        <p:spPr>
          <a:xfrm>
            <a:off x="262330" y="3620931"/>
            <a:ext cx="3692128" cy="1504372"/>
          </a:xfrm>
        </p:spPr>
        <p:txBody>
          <a:bodyPr>
            <a:normAutofit fontScale="92500"/>
          </a:bodyPr>
          <a:lstStyle/>
          <a:p>
            <a:pPr marL="0" indent="0" algn="ctr">
              <a:buNone/>
            </a:pPr>
            <a:r>
              <a:rPr lang="el-GR" sz="1800" dirty="0">
                <a:solidFill>
                  <a:schemeClr val="accent6">
                    <a:lumMod val="50000"/>
                  </a:schemeClr>
                </a:solidFill>
                <a:latin typeface="Calibri" panose="020F0502020204030204" pitchFamily="34" charset="0"/>
                <a:cs typeface="Calibri" panose="020F0502020204030204" pitchFamily="34" charset="0"/>
              </a:rPr>
              <a:t>Δημιουργία ενός ενεργειακά αυτόνομου θερμοκηπίου, με τη χρήση ημιδιαφανών </a:t>
            </a:r>
            <a:r>
              <a:rPr lang="el-GR" sz="1800" dirty="0" err="1">
                <a:solidFill>
                  <a:schemeClr val="accent6">
                    <a:lumMod val="50000"/>
                  </a:schemeClr>
                </a:solidFill>
                <a:latin typeface="Calibri" panose="020F0502020204030204" pitchFamily="34" charset="0"/>
                <a:cs typeface="Calibri" panose="020F0502020204030204" pitchFamily="34" charset="0"/>
              </a:rPr>
              <a:t>φωτοβολταϊκών</a:t>
            </a:r>
            <a:r>
              <a:rPr lang="el-GR" sz="1800" dirty="0">
                <a:solidFill>
                  <a:schemeClr val="accent6">
                    <a:lumMod val="50000"/>
                  </a:schemeClr>
                </a:solidFill>
                <a:latin typeface="Calibri" panose="020F0502020204030204" pitchFamily="34" charset="0"/>
                <a:cs typeface="Calibri" panose="020F0502020204030204" pitchFamily="34" charset="0"/>
              </a:rPr>
              <a:t> της εταιρείας </a:t>
            </a:r>
            <a:r>
              <a:rPr lang="en-US" sz="1800" dirty="0">
                <a:solidFill>
                  <a:schemeClr val="accent6">
                    <a:lumMod val="50000"/>
                  </a:schemeClr>
                </a:solidFill>
                <a:latin typeface="Calibri" panose="020F0502020204030204" pitchFamily="34" charset="0"/>
                <a:cs typeface="Calibri" panose="020F0502020204030204" pitchFamily="34" charset="0"/>
              </a:rPr>
              <a:t>Brite Solar</a:t>
            </a:r>
            <a:r>
              <a:rPr lang="el-GR" sz="1800" dirty="0">
                <a:solidFill>
                  <a:schemeClr val="accent6">
                    <a:lumMod val="50000"/>
                  </a:schemeClr>
                </a:solidFill>
                <a:latin typeface="Calibri" panose="020F0502020204030204" pitchFamily="34" charset="0"/>
                <a:cs typeface="Calibri" panose="020F0502020204030204" pitchFamily="34" charset="0"/>
              </a:rPr>
              <a:t> (BSG-250/49 (μέγιστη ισχύς/διαφάνεια) ενσωματωμένων στην οροφή του θερμοκηπίου. </a:t>
            </a:r>
          </a:p>
        </p:txBody>
      </p:sp>
      <p:pic>
        <p:nvPicPr>
          <p:cNvPr id="3" name="Εικόνα 2" descr="Εικόνα που περιέχει υπαίθριος, τούβλο, πέτρα&#10;&#10;Περιγραφή που δημιουργήθηκε αυτόματα">
            <a:extLst>
              <a:ext uri="{FF2B5EF4-FFF2-40B4-BE49-F238E27FC236}">
                <a16:creationId xmlns:a16="http://schemas.microsoft.com/office/drawing/2014/main" id="{65765940-FA31-32DB-6CEA-B400D36FE174}"/>
              </a:ext>
            </a:extLst>
          </p:cNvPr>
          <p:cNvPicPr>
            <a:picLocks noChangeAspect="1"/>
          </p:cNvPicPr>
          <p:nvPr/>
        </p:nvPicPr>
        <p:blipFill rotWithShape="1">
          <a:blip r:embed="rId2"/>
          <a:srcRect l="17763" t="29895" r="2658"/>
          <a:stretch/>
        </p:blipFill>
        <p:spPr>
          <a:xfrm>
            <a:off x="5003610" y="1243661"/>
            <a:ext cx="3132725" cy="2069836"/>
          </a:xfrm>
          <a:prstGeom prst="rect">
            <a:avLst/>
          </a:prstGeom>
          <a:effectLst>
            <a:outerShdw blurRad="50800" dist="38100" dir="18900000" algn="bl" rotWithShape="0">
              <a:prstClr val="black">
                <a:alpha val="40000"/>
              </a:prstClr>
            </a:outerShdw>
          </a:effectLst>
        </p:spPr>
      </p:pic>
      <p:pic>
        <p:nvPicPr>
          <p:cNvPr id="5" name="Εικόνα 4" descr="Εικόνα που περιέχει κτίριο&#10;&#10;Περιγραφή που δημιουργήθηκε αυτόματα">
            <a:extLst>
              <a:ext uri="{FF2B5EF4-FFF2-40B4-BE49-F238E27FC236}">
                <a16:creationId xmlns:a16="http://schemas.microsoft.com/office/drawing/2014/main" id="{D4AFA708-DAA5-7B1E-F6BC-E88DFBA304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989"/>
          <a:stretch/>
        </p:blipFill>
        <p:spPr>
          <a:xfrm>
            <a:off x="4375543" y="3409539"/>
            <a:ext cx="4331231" cy="1557097"/>
          </a:xfrm>
          <a:prstGeom prst="rect">
            <a:avLst/>
          </a:prstGeom>
        </p:spPr>
      </p:pic>
      <p:sp>
        <p:nvSpPr>
          <p:cNvPr id="7" name="Θέση περιεχομένου 3">
            <a:extLst>
              <a:ext uri="{FF2B5EF4-FFF2-40B4-BE49-F238E27FC236}">
                <a16:creationId xmlns:a16="http://schemas.microsoft.com/office/drawing/2014/main" id="{AC42F4F4-73E6-70FD-8106-1B1F1E1CF35A}"/>
              </a:ext>
            </a:extLst>
          </p:cNvPr>
          <p:cNvSpPr txBox="1">
            <a:spLocks/>
          </p:cNvSpPr>
          <p:nvPr/>
        </p:nvSpPr>
        <p:spPr>
          <a:xfrm>
            <a:off x="150101" y="1474861"/>
            <a:ext cx="4225442" cy="179373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l-GR" sz="1600" dirty="0">
                <a:latin typeface="Calibri" panose="020F0502020204030204" pitchFamily="34" charset="0"/>
                <a:cs typeface="Calibri" panose="020F0502020204030204" pitchFamily="34" charset="0"/>
              </a:rPr>
              <a:t>Το </a:t>
            </a:r>
            <a:r>
              <a:rPr lang="el-GR" sz="1600" dirty="0" err="1">
                <a:latin typeface="Calibri" panose="020F0502020204030204" pitchFamily="34" charset="0"/>
                <a:cs typeface="Calibri" panose="020F0502020204030204" pitchFamily="34" charset="0"/>
              </a:rPr>
              <a:t>εργ</a:t>
            </a:r>
            <a:r>
              <a:rPr lang="el-GR" sz="1600" dirty="0">
                <a:latin typeface="Calibri" panose="020F0502020204030204" pitchFamily="34" charset="0"/>
                <a:cs typeface="Calibri" panose="020F0502020204030204" pitchFamily="34" charset="0"/>
              </a:rPr>
              <a:t>. Γεωργικών και </a:t>
            </a:r>
            <a:r>
              <a:rPr lang="el-GR" sz="1600" dirty="0" err="1">
                <a:latin typeface="Calibri" panose="020F0502020204030204" pitchFamily="34" charset="0"/>
                <a:cs typeface="Calibri" panose="020F0502020204030204" pitchFamily="34" charset="0"/>
              </a:rPr>
              <a:t>Θερμοκηπιακών</a:t>
            </a:r>
            <a:r>
              <a:rPr lang="el-GR" sz="1600" dirty="0">
                <a:latin typeface="Calibri" panose="020F0502020204030204" pitchFamily="34" charset="0"/>
                <a:cs typeface="Calibri" panose="020F0502020204030204" pitchFamily="34" charset="0"/>
              </a:rPr>
              <a:t> κατασκευών σε συνεργασία με το </a:t>
            </a:r>
            <a:r>
              <a:rPr lang="el-GR" sz="1600" dirty="0" err="1">
                <a:latin typeface="Calibri" panose="020F0502020204030204" pitchFamily="34" charset="0"/>
                <a:cs typeface="Calibri" panose="020F0502020204030204" pitchFamily="34" charset="0"/>
              </a:rPr>
              <a:t>Εργ</a:t>
            </a:r>
            <a:r>
              <a:rPr lang="el-GR" sz="1600" dirty="0">
                <a:latin typeface="Calibri" panose="020F0502020204030204" pitchFamily="34" charset="0"/>
                <a:cs typeface="Calibri" panose="020F0502020204030204" pitchFamily="34" charset="0"/>
              </a:rPr>
              <a:t>. Φυσιολογίας Φυτών (τμήμα Βιολογίας</a:t>
            </a:r>
            <a:r>
              <a:rPr lang="en-US" sz="1600" dirty="0">
                <a:latin typeface="Calibri" panose="020F0502020204030204" pitchFamily="34" charset="0"/>
                <a:cs typeface="Calibri" panose="020F0502020204030204" pitchFamily="34" charset="0"/>
              </a:rPr>
              <a:t>)</a:t>
            </a:r>
            <a:r>
              <a:rPr lang="el-GR" sz="1600" dirty="0">
                <a:latin typeface="Calibri" panose="020F0502020204030204" pitchFamily="34" charset="0"/>
                <a:cs typeface="Calibri" panose="020F0502020204030204" pitchFamily="34" charset="0"/>
              </a:rPr>
              <a:t> και το </a:t>
            </a:r>
            <a:r>
              <a:rPr lang="el-GR" sz="1600" dirty="0" err="1">
                <a:latin typeface="Calibri" panose="020F0502020204030204" pitchFamily="34" charset="0"/>
                <a:cs typeface="Calibri" panose="020F0502020204030204" pitchFamily="34" charset="0"/>
              </a:rPr>
              <a:t>εργ</a:t>
            </a:r>
            <a:r>
              <a:rPr lang="el-GR" sz="1600" dirty="0">
                <a:latin typeface="Calibri" panose="020F0502020204030204" pitchFamily="34" charset="0"/>
                <a:cs typeface="Calibri" panose="020F0502020204030204" pitchFamily="34" charset="0"/>
              </a:rPr>
              <a:t>. Ρομποτικής (τμήμα Ηλεκτρολόγων Μηχανικών &amp; Τεχνολογίας Υπολογιστών) ανέπτυξε οριζόντια ερευνητική δομή (</a:t>
            </a:r>
            <a:r>
              <a:rPr lang="en-US" sz="1600" dirty="0">
                <a:latin typeface="Calibri" panose="020F0502020204030204" pitchFamily="34" charset="0"/>
                <a:cs typeface="Calibri" panose="020F0502020204030204" pitchFamily="34" charset="0"/>
              </a:rPr>
              <a:t>core facility) </a:t>
            </a:r>
            <a:r>
              <a:rPr lang="el-GR" sz="1600" dirty="0">
                <a:latin typeface="Calibri" panose="020F0502020204030204" pitchFamily="34" charset="0"/>
                <a:cs typeface="Calibri" panose="020F0502020204030204" pitchFamily="34" charset="0"/>
              </a:rPr>
              <a:t> με χρηματοδότηση από το Παν. Πατρών</a:t>
            </a:r>
          </a:p>
        </p:txBody>
      </p:sp>
      <p:sp>
        <p:nvSpPr>
          <p:cNvPr id="8" name="Βέλος: Κάτω 7">
            <a:extLst>
              <a:ext uri="{FF2B5EF4-FFF2-40B4-BE49-F238E27FC236}">
                <a16:creationId xmlns:a16="http://schemas.microsoft.com/office/drawing/2014/main" id="{0B68964A-59B2-6BDF-8EF5-57F82797BB94}"/>
              </a:ext>
            </a:extLst>
          </p:cNvPr>
          <p:cNvSpPr/>
          <p:nvPr/>
        </p:nvSpPr>
        <p:spPr>
          <a:xfrm>
            <a:off x="2174019" y="3252381"/>
            <a:ext cx="177606" cy="31431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350705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75EFD6-9A1B-5A9B-7F0A-F0AF89A24E18}"/>
              </a:ext>
            </a:extLst>
          </p:cNvPr>
          <p:cNvSpPr>
            <a:spLocks noGrp="1"/>
          </p:cNvSpPr>
          <p:nvPr>
            <p:ph type="title"/>
          </p:nvPr>
        </p:nvSpPr>
        <p:spPr>
          <a:xfrm>
            <a:off x="518160" y="363371"/>
            <a:ext cx="8043540" cy="764363"/>
          </a:xfrm>
        </p:spPr>
        <p:txBody>
          <a:bodyPr>
            <a:normAutofit/>
          </a:bodyPr>
          <a:lstStyle/>
          <a:p>
            <a:r>
              <a:rPr lang="el-GR" sz="3600" b="1" dirty="0">
                <a:latin typeface="Calibri" panose="020F0502020204030204" pitchFamily="34" charset="0"/>
                <a:cs typeface="Calibri" panose="020F0502020204030204" pitchFamily="34" charset="0"/>
              </a:rPr>
              <a:t>Εξοπλισμός</a:t>
            </a:r>
          </a:p>
        </p:txBody>
      </p:sp>
      <p:cxnSp>
        <p:nvCxnSpPr>
          <p:cNvPr id="34" name="Ευθεία γραμμή σύνδεσης 33">
            <a:extLst>
              <a:ext uri="{FF2B5EF4-FFF2-40B4-BE49-F238E27FC236}">
                <a16:creationId xmlns:a16="http://schemas.microsoft.com/office/drawing/2014/main" id="{D1124CE1-836E-FAAB-BD80-52113BF1A011}"/>
              </a:ext>
            </a:extLst>
          </p:cNvPr>
          <p:cNvCxnSpPr>
            <a:cxnSpLocks/>
          </p:cNvCxnSpPr>
          <p:nvPr/>
        </p:nvCxnSpPr>
        <p:spPr>
          <a:xfrm>
            <a:off x="150100" y="1160585"/>
            <a:ext cx="8556674"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Θέση περιεχομένου 3">
            <a:extLst>
              <a:ext uri="{FF2B5EF4-FFF2-40B4-BE49-F238E27FC236}">
                <a16:creationId xmlns:a16="http://schemas.microsoft.com/office/drawing/2014/main" id="{B250A7D2-8739-0482-EE70-9009E942AF45}"/>
              </a:ext>
            </a:extLst>
          </p:cNvPr>
          <p:cNvSpPr>
            <a:spLocks noGrp="1"/>
          </p:cNvSpPr>
          <p:nvPr>
            <p:ph idx="1"/>
          </p:nvPr>
        </p:nvSpPr>
        <p:spPr>
          <a:xfrm>
            <a:off x="489179" y="1451951"/>
            <a:ext cx="4322664" cy="3691549"/>
          </a:xfrm>
        </p:spPr>
        <p:txBody>
          <a:bodyPr>
            <a:normAutofit/>
          </a:bodyPr>
          <a:lstStyle/>
          <a:p>
            <a:pPr algn="just"/>
            <a:r>
              <a:rPr lang="el-GR" sz="1400" dirty="0">
                <a:latin typeface="Calibri" panose="020F0502020204030204" pitchFamily="34" charset="0"/>
                <a:cs typeface="Calibri" panose="020F0502020204030204" pitchFamily="34" charset="0"/>
              </a:rPr>
              <a:t>Για την καταγραφή του μικροκλίματος του θερμοκηπίου και την εξέταση της επίδρασης των </a:t>
            </a:r>
            <a:r>
              <a:rPr lang="el-GR" sz="1400" dirty="0" err="1">
                <a:latin typeface="Calibri" panose="020F0502020204030204" pitchFamily="34" charset="0"/>
                <a:cs typeface="Calibri" panose="020F0502020204030204" pitchFamily="34" charset="0"/>
              </a:rPr>
              <a:t>φωτοβολταϊκών</a:t>
            </a:r>
            <a:r>
              <a:rPr lang="el-GR" sz="1400" dirty="0">
                <a:latin typeface="Calibri" panose="020F0502020204030204" pitchFamily="34" charset="0"/>
                <a:cs typeface="Calibri" panose="020F0502020204030204" pitchFamily="34" charset="0"/>
              </a:rPr>
              <a:t> μονάδων, είναι εγκατεστημένα δύο ad-hoc συστήματα λήψης δεδομένων.</a:t>
            </a:r>
          </a:p>
          <a:p>
            <a:pPr algn="just"/>
            <a:r>
              <a:rPr lang="el-GR" sz="1400" dirty="0">
                <a:latin typeface="Calibri" panose="020F0502020204030204" pitchFamily="34" charset="0"/>
                <a:cs typeface="Calibri" panose="020F0502020204030204" pitchFamily="34" charset="0"/>
              </a:rPr>
              <a:t>Εντός του θερμοκηπίου βρίσκεται ρομποτικό σύστημα (</a:t>
            </a:r>
            <a:r>
              <a:rPr lang="en-US" sz="1400" dirty="0">
                <a:latin typeface="Calibri" panose="020F0502020204030204" pitchFamily="34" charset="0"/>
                <a:cs typeface="Calibri" panose="020F0502020204030204" pitchFamily="34" charset="0"/>
              </a:rPr>
              <a:t>cable-bot</a:t>
            </a:r>
            <a:r>
              <a:rPr lang="el-GR" sz="1400" dirty="0">
                <a:latin typeface="Calibri" panose="020F0502020204030204" pitchFamily="34" charset="0"/>
                <a:cs typeface="Calibri" panose="020F0502020204030204" pitchFamily="34" charset="0"/>
              </a:rPr>
              <a:t>), βασισμένο σε </a:t>
            </a:r>
            <a:r>
              <a:rPr lang="el-GR" sz="1400" dirty="0" err="1">
                <a:latin typeface="Calibri" panose="020F0502020204030204" pitchFamily="34" charset="0"/>
                <a:cs typeface="Calibri" panose="020F0502020204030204" pitchFamily="34" charset="0"/>
              </a:rPr>
              <a:t>IoT</a:t>
            </a:r>
            <a:r>
              <a:rPr lang="el-GR" sz="1400" dirty="0">
                <a:latin typeface="Calibri" panose="020F0502020204030204" pitchFamily="34" charset="0"/>
                <a:cs typeface="Calibri" panose="020F0502020204030204" pitchFamily="34" charset="0"/>
              </a:rPr>
              <a:t> τεχνολογίες το οποίο σχεδιάστηκε σε συνδυασμό με:</a:t>
            </a:r>
          </a:p>
          <a:p>
            <a:pPr lvl="1" algn="just">
              <a:buSzPct val="80000"/>
              <a:buFont typeface="Wingdings" panose="05000000000000000000" pitchFamily="2" charset="2"/>
              <a:buChar char="Ø"/>
            </a:pPr>
            <a:r>
              <a:rPr lang="el-GR" sz="1400" dirty="0">
                <a:latin typeface="Calibri" panose="020F0502020204030204" pitchFamily="34" charset="0"/>
                <a:cs typeface="Calibri" panose="020F0502020204030204" pitchFamily="34" charset="0"/>
              </a:rPr>
              <a:t>εφαρμογή για τον απομακρυσμένο έλεγχο του θερμοκηπίου και την λήψη δεδομένων</a:t>
            </a:r>
          </a:p>
          <a:p>
            <a:pPr lvl="1" algn="just">
              <a:buSzPct val="80000"/>
              <a:buFont typeface="Wingdings" panose="05000000000000000000" pitchFamily="2" charset="2"/>
              <a:buChar char="Ø"/>
            </a:pPr>
            <a:r>
              <a:rPr lang="el-GR" sz="1400" dirty="0">
                <a:latin typeface="Calibri" panose="020F0502020204030204" pitchFamily="34" charset="0"/>
                <a:cs typeface="Calibri" panose="020F0502020204030204" pitchFamily="34" charset="0"/>
              </a:rPr>
              <a:t>αισθητήρες θερμοκρασίας/σχετικής υγρασίας και εισερχόμενης ηλιακής ακτινοβολίας</a:t>
            </a:r>
          </a:p>
          <a:p>
            <a:pPr lvl="1" algn="just">
              <a:buSzPct val="80000"/>
              <a:buFont typeface="Wingdings" panose="05000000000000000000" pitchFamily="2" charset="2"/>
              <a:buChar char="Ø"/>
            </a:pPr>
            <a:r>
              <a:rPr lang="el-GR" sz="1400" dirty="0" err="1">
                <a:latin typeface="Calibri" panose="020F0502020204030204" pitchFamily="34" charset="0"/>
                <a:cs typeface="Calibri" panose="020F0502020204030204" pitchFamily="34" charset="0"/>
              </a:rPr>
              <a:t>Decision</a:t>
            </a:r>
            <a:r>
              <a:rPr lang="el-GR" sz="1400" dirty="0">
                <a:latin typeface="Calibri" panose="020F0502020204030204" pitchFamily="34" charset="0"/>
                <a:cs typeface="Calibri" panose="020F0502020204030204" pitchFamily="34" charset="0"/>
              </a:rPr>
              <a:t> </a:t>
            </a:r>
            <a:r>
              <a:rPr lang="el-GR" sz="1400" dirty="0" err="1">
                <a:latin typeface="Calibri" panose="020F0502020204030204" pitchFamily="34" charset="0"/>
                <a:cs typeface="Calibri" panose="020F0502020204030204" pitchFamily="34" charset="0"/>
              </a:rPr>
              <a:t>Support</a:t>
            </a:r>
            <a:r>
              <a:rPr lang="el-GR" sz="1400" dirty="0">
                <a:latin typeface="Calibri" panose="020F0502020204030204" pitchFamily="34" charset="0"/>
                <a:cs typeface="Calibri" panose="020F0502020204030204" pitchFamily="34" charset="0"/>
              </a:rPr>
              <a:t> </a:t>
            </a:r>
            <a:r>
              <a:rPr lang="el-GR" sz="1400" dirty="0" err="1">
                <a:latin typeface="Calibri" panose="020F0502020204030204" pitchFamily="34" charset="0"/>
                <a:cs typeface="Calibri" panose="020F0502020204030204" pitchFamily="34" charset="0"/>
              </a:rPr>
              <a:t>System</a:t>
            </a:r>
            <a:r>
              <a:rPr lang="el-GR" sz="1400" dirty="0">
                <a:latin typeface="Calibri" panose="020F0502020204030204" pitchFamily="34" charset="0"/>
                <a:cs typeface="Calibri" panose="020F0502020204030204" pitchFamily="34" charset="0"/>
              </a:rPr>
              <a:t> – DSS</a:t>
            </a:r>
          </a:p>
          <a:p>
            <a:pPr lvl="1" algn="just">
              <a:buSzPct val="80000"/>
              <a:buFont typeface="Wingdings" panose="05000000000000000000" pitchFamily="2" charset="2"/>
              <a:buChar char="Ø"/>
            </a:pPr>
            <a:r>
              <a:rPr lang="el-GR" sz="1400" dirty="0">
                <a:latin typeface="Calibri" panose="020F0502020204030204" pitchFamily="34" charset="0"/>
                <a:cs typeface="Calibri" panose="020F0502020204030204" pitchFamily="34" charset="0"/>
              </a:rPr>
              <a:t>κάμερα RGB</a:t>
            </a:r>
          </a:p>
          <a:p>
            <a:pPr algn="just">
              <a:lnSpc>
                <a:spcPct val="100000"/>
              </a:lnSpc>
              <a:buSzPct val="80000"/>
            </a:pPr>
            <a:r>
              <a:rPr lang="el-GR" sz="1400" dirty="0">
                <a:latin typeface="Calibri" panose="020F0502020204030204" pitchFamily="34" charset="0"/>
                <a:cs typeface="Calibri" panose="020F0502020204030204" pitchFamily="34" charset="0"/>
              </a:rPr>
              <a:t>Για την καταγραφή των εξωτερικών συνθηκών είναι εγκατεστημένος ένας αυτόματος μετεωρολογικός σταθμός.</a:t>
            </a:r>
          </a:p>
          <a:p>
            <a:pPr algn="just"/>
            <a:endParaRPr lang="en-US" sz="1500" dirty="0"/>
          </a:p>
        </p:txBody>
      </p:sp>
      <p:pic>
        <p:nvPicPr>
          <p:cNvPr id="6" name="Εικόνα 5" descr="Εικόνα που περιέχει κείμενο, δέντρο, υπαίθριος, ουρανός&#10;&#10;Περιγραφή που δημιουργήθηκε αυτόματα">
            <a:extLst>
              <a:ext uri="{FF2B5EF4-FFF2-40B4-BE49-F238E27FC236}">
                <a16:creationId xmlns:a16="http://schemas.microsoft.com/office/drawing/2014/main" id="{C68B5C34-5C69-A807-17A0-0F688742464D}"/>
              </a:ext>
            </a:extLst>
          </p:cNvPr>
          <p:cNvPicPr>
            <a:picLocks noChangeAspect="1"/>
          </p:cNvPicPr>
          <p:nvPr/>
        </p:nvPicPr>
        <p:blipFill>
          <a:blip r:embed="rId2"/>
          <a:stretch>
            <a:fillRect/>
          </a:stretch>
        </p:blipFill>
        <p:spPr>
          <a:xfrm>
            <a:off x="6827166" y="1262190"/>
            <a:ext cx="1879609" cy="2526356"/>
          </a:xfrm>
          <a:prstGeom prst="rect">
            <a:avLst/>
          </a:prstGeom>
        </p:spPr>
      </p:pic>
      <p:pic>
        <p:nvPicPr>
          <p:cNvPr id="7" name="Εικόνα 6" descr="Εικόνα που περιέχει έδαφος, υπαίθριος&#10;&#10;Περιγραφή που δημιουργήθηκε αυτόματα">
            <a:extLst>
              <a:ext uri="{FF2B5EF4-FFF2-40B4-BE49-F238E27FC236}">
                <a16:creationId xmlns:a16="http://schemas.microsoft.com/office/drawing/2014/main" id="{0BB6D622-63CE-8EB5-D6A2-9CDC96C81944}"/>
              </a:ext>
            </a:extLst>
          </p:cNvPr>
          <p:cNvPicPr>
            <a:picLocks noChangeAspect="1"/>
          </p:cNvPicPr>
          <p:nvPr/>
        </p:nvPicPr>
        <p:blipFill rotWithShape="1">
          <a:blip r:embed="rId3"/>
          <a:srcRect t="6975" b="5813"/>
          <a:stretch/>
        </p:blipFill>
        <p:spPr>
          <a:xfrm>
            <a:off x="5085940" y="1262190"/>
            <a:ext cx="1713365" cy="2217559"/>
          </a:xfrm>
          <a:prstGeom prst="rect">
            <a:avLst/>
          </a:prstGeom>
        </p:spPr>
      </p:pic>
      <p:pic>
        <p:nvPicPr>
          <p:cNvPr id="8" name="Εικόνα 7">
            <a:extLst>
              <a:ext uri="{FF2B5EF4-FFF2-40B4-BE49-F238E27FC236}">
                <a16:creationId xmlns:a16="http://schemas.microsoft.com/office/drawing/2014/main" id="{94B0D522-C1B0-03C6-AC0A-FE4159889843}"/>
              </a:ext>
            </a:extLst>
          </p:cNvPr>
          <p:cNvPicPr>
            <a:picLocks noChangeAspect="1"/>
          </p:cNvPicPr>
          <p:nvPr/>
        </p:nvPicPr>
        <p:blipFill rotWithShape="1">
          <a:blip r:embed="rId4"/>
          <a:srcRect l="33661" t="17620" r="11765" b="36779"/>
          <a:stretch/>
        </p:blipFill>
        <p:spPr>
          <a:xfrm>
            <a:off x="5011470" y="3390760"/>
            <a:ext cx="2624928" cy="1644992"/>
          </a:xfrm>
          <a:prstGeom prst="rect">
            <a:avLst/>
          </a:prstGeom>
        </p:spPr>
      </p:pic>
    </p:spTree>
    <p:extLst>
      <p:ext uri="{BB962C8B-B14F-4D97-AF65-F5344CB8AC3E}">
        <p14:creationId xmlns:p14="http://schemas.microsoft.com/office/powerpoint/2010/main" val="392899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75EFD6-9A1B-5A9B-7F0A-F0AF89A24E18}"/>
              </a:ext>
            </a:extLst>
          </p:cNvPr>
          <p:cNvSpPr>
            <a:spLocks noGrp="1"/>
          </p:cNvSpPr>
          <p:nvPr>
            <p:ph type="title"/>
          </p:nvPr>
        </p:nvSpPr>
        <p:spPr>
          <a:xfrm>
            <a:off x="518160" y="363371"/>
            <a:ext cx="8043540" cy="764363"/>
          </a:xfrm>
        </p:spPr>
        <p:txBody>
          <a:bodyPr>
            <a:normAutofit/>
          </a:bodyPr>
          <a:lstStyle/>
          <a:p>
            <a:r>
              <a:rPr lang="el-GR" sz="3600" b="1" dirty="0">
                <a:latin typeface="Calibri" panose="020F0502020204030204" pitchFamily="34" charset="0"/>
                <a:cs typeface="Calibri" panose="020F0502020204030204" pitchFamily="34" charset="0"/>
              </a:rPr>
              <a:t>Καλλιέργεια</a:t>
            </a:r>
          </a:p>
        </p:txBody>
      </p:sp>
      <p:sp>
        <p:nvSpPr>
          <p:cNvPr id="4" name="Θέση περιεχομένου 3">
            <a:extLst>
              <a:ext uri="{FF2B5EF4-FFF2-40B4-BE49-F238E27FC236}">
                <a16:creationId xmlns:a16="http://schemas.microsoft.com/office/drawing/2014/main" id="{B250A7D2-8739-0482-EE70-9009E942AF45}"/>
              </a:ext>
            </a:extLst>
          </p:cNvPr>
          <p:cNvSpPr>
            <a:spLocks noGrp="1"/>
          </p:cNvSpPr>
          <p:nvPr>
            <p:ph idx="1"/>
          </p:nvPr>
        </p:nvSpPr>
        <p:spPr>
          <a:xfrm>
            <a:off x="568693" y="1352131"/>
            <a:ext cx="7993007" cy="668703"/>
          </a:xfrm>
        </p:spPr>
        <p:txBody>
          <a:bodyPr>
            <a:normAutofit/>
          </a:bodyPr>
          <a:lstStyle/>
          <a:p>
            <a:pPr algn="just"/>
            <a:r>
              <a:rPr lang="el-GR" sz="1800" dirty="0">
                <a:latin typeface="Calibri" panose="020F0502020204030204" pitchFamily="34" charset="0"/>
                <a:cs typeface="Calibri" panose="020F0502020204030204" pitchFamily="34" charset="0"/>
              </a:rPr>
              <a:t>Ανάπτυξη καλλιέργειας φράουλας για την εξαγωγή συμπερασμάτων σχετικά με την επίδραση των φωτοβολταϊκών σε αυτή.</a:t>
            </a:r>
          </a:p>
        </p:txBody>
      </p:sp>
      <p:pic>
        <p:nvPicPr>
          <p:cNvPr id="3" name="Εικόνα 2">
            <a:extLst>
              <a:ext uri="{FF2B5EF4-FFF2-40B4-BE49-F238E27FC236}">
                <a16:creationId xmlns:a16="http://schemas.microsoft.com/office/drawing/2014/main" id="{D657D85D-ADF9-2D6E-C527-44C10AB38C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350704" y="2289160"/>
            <a:ext cx="3083123" cy="2312342"/>
          </a:xfrm>
          <a:prstGeom prst="rect">
            <a:avLst/>
          </a:prstGeom>
        </p:spPr>
      </p:pic>
      <p:pic>
        <p:nvPicPr>
          <p:cNvPr id="9" name="Εικόνα 8" descr="Εικόνα που περιέχει σιδηροτροχιά, κιγκλίδωμα, μέταλλο, σκάλα&#10;&#10;Περιγραφή που δημιουργήθηκε αυτόματα">
            <a:extLst>
              <a:ext uri="{FF2B5EF4-FFF2-40B4-BE49-F238E27FC236}">
                <a16:creationId xmlns:a16="http://schemas.microsoft.com/office/drawing/2014/main" id="{FD227DDD-C5D6-0385-4396-0A02BDD58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88" y="2289160"/>
            <a:ext cx="3083123" cy="2312342"/>
          </a:xfrm>
          <a:prstGeom prst="rect">
            <a:avLst/>
          </a:prstGeom>
        </p:spPr>
      </p:pic>
      <p:pic>
        <p:nvPicPr>
          <p:cNvPr id="11" name="Εικόνα 10" descr="Εικόνα που περιέχει φυτό&#10;&#10;Περιγραφή που δημιουργήθηκε αυτόματα">
            <a:extLst>
              <a:ext uri="{FF2B5EF4-FFF2-40B4-BE49-F238E27FC236}">
                <a16:creationId xmlns:a16="http://schemas.microsoft.com/office/drawing/2014/main" id="{0B7F100C-8317-B956-35EB-C420D4F3D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6009" y="1903768"/>
            <a:ext cx="3597082" cy="3083123"/>
          </a:xfrm>
          <a:prstGeom prst="rect">
            <a:avLst/>
          </a:prstGeom>
        </p:spPr>
      </p:pic>
    </p:spTree>
    <p:extLst>
      <p:ext uri="{BB962C8B-B14F-4D97-AF65-F5344CB8AC3E}">
        <p14:creationId xmlns:p14="http://schemas.microsoft.com/office/powerpoint/2010/main" val="12866060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75EFD6-9A1B-5A9B-7F0A-F0AF89A24E18}"/>
              </a:ext>
            </a:extLst>
          </p:cNvPr>
          <p:cNvSpPr>
            <a:spLocks noGrp="1"/>
          </p:cNvSpPr>
          <p:nvPr>
            <p:ph type="title"/>
          </p:nvPr>
        </p:nvSpPr>
        <p:spPr>
          <a:xfrm>
            <a:off x="518160" y="363371"/>
            <a:ext cx="8043540" cy="764363"/>
          </a:xfrm>
        </p:spPr>
        <p:txBody>
          <a:bodyPr>
            <a:normAutofit/>
          </a:bodyPr>
          <a:lstStyle/>
          <a:p>
            <a:r>
              <a:rPr lang="el-GR" sz="3600" b="1" dirty="0">
                <a:latin typeface="Galibri"/>
              </a:rPr>
              <a:t>Το φωτοβολταϊκό</a:t>
            </a:r>
          </a:p>
        </p:txBody>
      </p:sp>
      <p:cxnSp>
        <p:nvCxnSpPr>
          <p:cNvPr id="34" name="Ευθεία γραμμή σύνδεσης 33">
            <a:extLst>
              <a:ext uri="{FF2B5EF4-FFF2-40B4-BE49-F238E27FC236}">
                <a16:creationId xmlns:a16="http://schemas.microsoft.com/office/drawing/2014/main" id="{D1124CE1-836E-FAAB-BD80-52113BF1A011}"/>
              </a:ext>
            </a:extLst>
          </p:cNvPr>
          <p:cNvCxnSpPr>
            <a:cxnSpLocks/>
          </p:cNvCxnSpPr>
          <p:nvPr/>
        </p:nvCxnSpPr>
        <p:spPr>
          <a:xfrm>
            <a:off x="150100" y="1160585"/>
            <a:ext cx="8556674"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8" name="Ομάδα 7">
            <a:extLst>
              <a:ext uri="{FF2B5EF4-FFF2-40B4-BE49-F238E27FC236}">
                <a16:creationId xmlns:a16="http://schemas.microsoft.com/office/drawing/2014/main" id="{CD728D8F-F324-42E3-8379-A545A0A12D83}"/>
              </a:ext>
            </a:extLst>
          </p:cNvPr>
          <p:cNvGrpSpPr/>
          <p:nvPr/>
        </p:nvGrpSpPr>
        <p:grpSpPr>
          <a:xfrm>
            <a:off x="336425" y="1386282"/>
            <a:ext cx="4858200" cy="3330220"/>
            <a:chOff x="1748455" y="1774878"/>
            <a:chExt cx="8653058" cy="4277071"/>
          </a:xfrm>
        </p:grpSpPr>
        <p:grpSp>
          <p:nvGrpSpPr>
            <p:cNvPr id="10" name="Ομάδα 9">
              <a:extLst>
                <a:ext uri="{FF2B5EF4-FFF2-40B4-BE49-F238E27FC236}">
                  <a16:creationId xmlns:a16="http://schemas.microsoft.com/office/drawing/2014/main" id="{43AA07D9-35A2-0BDE-A1F7-F988CB02B30A}"/>
                </a:ext>
              </a:extLst>
            </p:cNvPr>
            <p:cNvGrpSpPr/>
            <p:nvPr/>
          </p:nvGrpSpPr>
          <p:grpSpPr>
            <a:xfrm>
              <a:off x="4607566" y="1774878"/>
              <a:ext cx="3183120" cy="886882"/>
              <a:chOff x="8469788" y="5004204"/>
              <a:chExt cx="2543129" cy="703375"/>
            </a:xfrm>
          </p:grpSpPr>
          <p:sp>
            <p:nvSpPr>
              <p:cNvPr id="31" name="TextBox 30">
                <a:extLst>
                  <a:ext uri="{FF2B5EF4-FFF2-40B4-BE49-F238E27FC236}">
                    <a16:creationId xmlns:a16="http://schemas.microsoft.com/office/drawing/2014/main" id="{95EF3B4E-11C7-4622-D562-CAA558D05910}"/>
                  </a:ext>
                </a:extLst>
              </p:cNvPr>
              <p:cNvSpPr txBox="1"/>
              <p:nvPr/>
            </p:nvSpPr>
            <p:spPr>
              <a:xfrm>
                <a:off x="8548362" y="5107048"/>
                <a:ext cx="2326090" cy="56359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marL="11813" algn="ctr" defTabSz="685800">
                  <a:spcAft>
                    <a:spcPts val="1650"/>
                  </a:spcAft>
                  <a:buClr>
                    <a:srgbClr val="A5A5A5"/>
                  </a:buClr>
                </a:pPr>
                <a:r>
                  <a:rPr lang="el-GR" sz="1500" b="1" dirty="0">
                    <a:solidFill>
                      <a:prstClr val="black"/>
                    </a:solidFill>
                    <a:latin typeface="Calibri" panose="020F0502020204030204"/>
                  </a:rPr>
                  <a:t>Τι παρέχουν τα φωτοβολταϊκά..</a:t>
                </a:r>
                <a:endParaRPr lang="el-GR" sz="1050" b="1" dirty="0">
                  <a:solidFill>
                    <a:prstClr val="black"/>
                  </a:solidFill>
                  <a:latin typeface="Calibri" panose="020F0502020204030204"/>
                </a:endParaRPr>
              </a:p>
            </p:txBody>
          </p:sp>
          <p:sp>
            <p:nvSpPr>
              <p:cNvPr id="32" name="Οβάλ 31">
                <a:extLst>
                  <a:ext uri="{FF2B5EF4-FFF2-40B4-BE49-F238E27FC236}">
                    <a16:creationId xmlns:a16="http://schemas.microsoft.com/office/drawing/2014/main" id="{F94A7E41-1499-E711-CA34-A35B1C56B3C9}"/>
                  </a:ext>
                </a:extLst>
              </p:cNvPr>
              <p:cNvSpPr/>
              <p:nvPr/>
            </p:nvSpPr>
            <p:spPr bwMode="auto">
              <a:xfrm>
                <a:off x="8469788" y="5004204"/>
                <a:ext cx="2543129" cy="703375"/>
              </a:xfrm>
              <a:prstGeom prst="ellipse">
                <a:avLst/>
              </a:prstGeom>
              <a:noFill/>
              <a:ln w="38100">
                <a:solidFill>
                  <a:schemeClr val="accent6"/>
                </a:solidFill>
              </a:ln>
            </p:spPr>
            <p:txBody>
              <a:bodyPr vert="horz" wrap="square" lIns="0" tIns="0" rIns="0" bIns="0" numCol="1" rtlCol="0" anchor="t" anchorCtr="0" compatLnSpc="1">
                <a:prstTxWarp prst="textNoShape">
                  <a:avLst/>
                </a:prstTxWarp>
              </a:bodyPr>
              <a:lstStyle/>
              <a:p>
                <a:pPr marL="10800" algn="ctr" defTabSz="685800">
                  <a:lnSpc>
                    <a:spcPct val="122000"/>
                  </a:lnSpc>
                  <a:spcAft>
                    <a:spcPts val="1650"/>
                  </a:spcAft>
                </a:pPr>
                <a:endParaRPr lang="el-GR" sz="1125" dirty="0" err="1">
                  <a:solidFill>
                    <a:prstClr val="black"/>
                  </a:solidFill>
                  <a:latin typeface="Calibri" panose="020F0502020204030204"/>
                </a:endParaRPr>
              </a:p>
            </p:txBody>
          </p:sp>
        </p:grpSp>
        <p:cxnSp>
          <p:nvCxnSpPr>
            <p:cNvPr id="11" name="Ευθύγραμμο βέλος σύνδεσης 10">
              <a:extLst>
                <a:ext uri="{FF2B5EF4-FFF2-40B4-BE49-F238E27FC236}">
                  <a16:creationId xmlns:a16="http://schemas.microsoft.com/office/drawing/2014/main" id="{566D4113-FF65-37FF-B302-C378DB3E17F0}"/>
                </a:ext>
              </a:extLst>
            </p:cNvPr>
            <p:cNvCxnSpPr>
              <a:cxnSpLocks/>
            </p:cNvCxnSpPr>
            <p:nvPr/>
          </p:nvCxnSpPr>
          <p:spPr>
            <a:xfrm flipH="1">
              <a:off x="4498827" y="2714833"/>
              <a:ext cx="476360" cy="356839"/>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a:extLst>
                <a:ext uri="{FF2B5EF4-FFF2-40B4-BE49-F238E27FC236}">
                  <a16:creationId xmlns:a16="http://schemas.microsoft.com/office/drawing/2014/main" id="{AA0276BE-B53D-061B-B4CA-5BE4B052557D}"/>
                </a:ext>
              </a:extLst>
            </p:cNvPr>
            <p:cNvCxnSpPr>
              <a:cxnSpLocks/>
            </p:cNvCxnSpPr>
            <p:nvPr/>
          </p:nvCxnSpPr>
          <p:spPr>
            <a:xfrm>
              <a:off x="7369538" y="2714833"/>
              <a:ext cx="495674" cy="419061"/>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13" name="Ομάδα 12">
              <a:extLst>
                <a:ext uri="{FF2B5EF4-FFF2-40B4-BE49-F238E27FC236}">
                  <a16:creationId xmlns:a16="http://schemas.microsoft.com/office/drawing/2014/main" id="{927A99E1-654F-8F42-2A9C-152CEFA690F3}"/>
                </a:ext>
              </a:extLst>
            </p:cNvPr>
            <p:cNvGrpSpPr/>
            <p:nvPr/>
          </p:nvGrpSpPr>
          <p:grpSpPr>
            <a:xfrm>
              <a:off x="7769720" y="3049175"/>
              <a:ext cx="2631793" cy="1145415"/>
              <a:chOff x="8575667" y="4988828"/>
              <a:chExt cx="2152296" cy="826791"/>
            </a:xfrm>
          </p:grpSpPr>
          <p:sp>
            <p:nvSpPr>
              <p:cNvPr id="29" name="TextBox 28">
                <a:extLst>
                  <a:ext uri="{FF2B5EF4-FFF2-40B4-BE49-F238E27FC236}">
                    <a16:creationId xmlns:a16="http://schemas.microsoft.com/office/drawing/2014/main" id="{9759D0AF-3897-E191-3D3B-54FCAC5943D5}"/>
                  </a:ext>
                </a:extLst>
              </p:cNvPr>
              <p:cNvSpPr txBox="1"/>
              <p:nvPr/>
            </p:nvSpPr>
            <p:spPr>
              <a:xfrm>
                <a:off x="8575669" y="5212776"/>
                <a:ext cx="2152294" cy="592428"/>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marL="11813" algn="ctr" defTabSz="685800">
                  <a:spcAft>
                    <a:spcPts val="1650"/>
                  </a:spcAft>
                  <a:buClr>
                    <a:srgbClr val="A5A5A5"/>
                  </a:buClr>
                </a:pPr>
                <a:r>
                  <a:rPr lang="el-GR" sz="1200" b="1" dirty="0">
                    <a:solidFill>
                      <a:prstClr val="black"/>
                    </a:solidFill>
                    <a:latin typeface="Calibri" panose="020F0502020204030204"/>
                  </a:rPr>
                  <a:t>Υψηλός βαθμός σκέδασης του φωτός</a:t>
                </a:r>
              </a:p>
            </p:txBody>
          </p:sp>
          <p:sp>
            <p:nvSpPr>
              <p:cNvPr id="30" name="Οβάλ 29">
                <a:extLst>
                  <a:ext uri="{FF2B5EF4-FFF2-40B4-BE49-F238E27FC236}">
                    <a16:creationId xmlns:a16="http://schemas.microsoft.com/office/drawing/2014/main" id="{F76C4CC0-EF30-FB59-2775-C4F4515DB2EA}"/>
                  </a:ext>
                </a:extLst>
              </p:cNvPr>
              <p:cNvSpPr/>
              <p:nvPr/>
            </p:nvSpPr>
            <p:spPr bwMode="auto">
              <a:xfrm>
                <a:off x="8575667" y="4988828"/>
                <a:ext cx="2152296" cy="826791"/>
              </a:xfrm>
              <a:prstGeom prst="ellipse">
                <a:avLst/>
              </a:prstGeom>
              <a:noFill/>
              <a:ln w="38100">
                <a:solidFill>
                  <a:schemeClr val="accent6"/>
                </a:solidFill>
              </a:ln>
            </p:spPr>
            <p:txBody>
              <a:bodyPr vert="horz" wrap="square" lIns="0" tIns="0" rIns="0" bIns="0" numCol="1" rtlCol="0" anchor="t" anchorCtr="0" compatLnSpc="1">
                <a:prstTxWarp prst="textNoShape">
                  <a:avLst/>
                </a:prstTxWarp>
              </a:bodyPr>
              <a:lstStyle/>
              <a:p>
                <a:pPr marL="10800" algn="ctr" defTabSz="685800">
                  <a:lnSpc>
                    <a:spcPct val="122000"/>
                  </a:lnSpc>
                  <a:spcAft>
                    <a:spcPts val="1650"/>
                  </a:spcAft>
                </a:pPr>
                <a:endParaRPr lang="el-GR" sz="1125" dirty="0" err="1">
                  <a:solidFill>
                    <a:prstClr val="black"/>
                  </a:solidFill>
                  <a:latin typeface="Calibri" panose="020F0502020204030204"/>
                </a:endParaRPr>
              </a:p>
            </p:txBody>
          </p:sp>
        </p:grpSp>
        <p:grpSp>
          <p:nvGrpSpPr>
            <p:cNvPr id="14" name="Ομάδα 13">
              <a:extLst>
                <a:ext uri="{FF2B5EF4-FFF2-40B4-BE49-F238E27FC236}">
                  <a16:creationId xmlns:a16="http://schemas.microsoft.com/office/drawing/2014/main" id="{F6A87C7A-0A6B-F7B4-07EA-50E0E5C7EB8F}"/>
                </a:ext>
              </a:extLst>
            </p:cNvPr>
            <p:cNvGrpSpPr/>
            <p:nvPr/>
          </p:nvGrpSpPr>
          <p:grpSpPr>
            <a:xfrm>
              <a:off x="2044337" y="3052680"/>
              <a:ext cx="3311284" cy="1141910"/>
              <a:chOff x="8512491" y="4991528"/>
              <a:chExt cx="2707987" cy="824261"/>
            </a:xfrm>
          </p:grpSpPr>
          <p:sp>
            <p:nvSpPr>
              <p:cNvPr id="27" name="TextBox 26">
                <a:extLst>
                  <a:ext uri="{FF2B5EF4-FFF2-40B4-BE49-F238E27FC236}">
                    <a16:creationId xmlns:a16="http://schemas.microsoft.com/office/drawing/2014/main" id="{AA5AF968-0C1A-6160-E5E4-B9A33DD0E8C4}"/>
                  </a:ext>
                </a:extLst>
              </p:cNvPr>
              <p:cNvSpPr txBox="1"/>
              <p:nvPr/>
            </p:nvSpPr>
            <p:spPr>
              <a:xfrm>
                <a:off x="8512491" y="5084035"/>
                <a:ext cx="2707987" cy="561208"/>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marL="11813" algn="ctr" defTabSz="685800">
                  <a:buClr>
                    <a:srgbClr val="A5A5A5"/>
                  </a:buClr>
                </a:pPr>
                <a:r>
                  <a:rPr lang="el-GR" sz="1275" b="1" dirty="0">
                    <a:solidFill>
                      <a:prstClr val="black"/>
                    </a:solidFill>
                    <a:latin typeface="Calibri" panose="020F0502020204030204"/>
                  </a:rPr>
                  <a:t>Επιλεκτική </a:t>
                </a:r>
              </a:p>
              <a:p>
                <a:pPr marL="11813" algn="ctr" defTabSz="685800">
                  <a:buClr>
                    <a:srgbClr val="A5A5A5"/>
                  </a:buClr>
                </a:pPr>
                <a:r>
                  <a:rPr lang="el-GR" sz="1275" b="1" dirty="0" err="1">
                    <a:solidFill>
                      <a:prstClr val="black"/>
                    </a:solidFill>
                    <a:latin typeface="Calibri" panose="020F0502020204030204"/>
                  </a:rPr>
                  <a:t>περατότητα</a:t>
                </a:r>
                <a:r>
                  <a:rPr lang="el-GR" sz="1275" b="1" dirty="0">
                    <a:solidFill>
                      <a:prstClr val="black"/>
                    </a:solidFill>
                    <a:latin typeface="Calibri" panose="020F0502020204030204"/>
                  </a:rPr>
                  <a:t> </a:t>
                </a:r>
              </a:p>
              <a:p>
                <a:pPr marL="11813" algn="ctr" defTabSz="685800">
                  <a:buClr>
                    <a:srgbClr val="A5A5A5"/>
                  </a:buClr>
                </a:pPr>
                <a:r>
                  <a:rPr lang="el-GR" sz="1275" b="1" dirty="0">
                    <a:solidFill>
                      <a:prstClr val="black"/>
                    </a:solidFill>
                    <a:latin typeface="Calibri" panose="020F0502020204030204"/>
                  </a:rPr>
                  <a:t>στο ηλιακό φως</a:t>
                </a:r>
                <a:endParaRPr lang="en-US" sz="1275" b="1" dirty="0">
                  <a:solidFill>
                    <a:prstClr val="black"/>
                  </a:solidFill>
                  <a:latin typeface="Calibri" panose="020F0502020204030204"/>
                </a:endParaRPr>
              </a:p>
            </p:txBody>
          </p:sp>
          <p:sp>
            <p:nvSpPr>
              <p:cNvPr id="28" name="Οβάλ 27">
                <a:extLst>
                  <a:ext uri="{FF2B5EF4-FFF2-40B4-BE49-F238E27FC236}">
                    <a16:creationId xmlns:a16="http://schemas.microsoft.com/office/drawing/2014/main" id="{5417753B-8FF4-E07F-6545-8AC07792483B}"/>
                  </a:ext>
                </a:extLst>
              </p:cNvPr>
              <p:cNvSpPr/>
              <p:nvPr/>
            </p:nvSpPr>
            <p:spPr bwMode="auto">
              <a:xfrm>
                <a:off x="8775872" y="4991528"/>
                <a:ext cx="2152296" cy="824261"/>
              </a:xfrm>
              <a:prstGeom prst="ellipse">
                <a:avLst/>
              </a:prstGeom>
              <a:noFill/>
              <a:ln w="38100">
                <a:solidFill>
                  <a:schemeClr val="accent6"/>
                </a:solidFill>
              </a:ln>
            </p:spPr>
            <p:txBody>
              <a:bodyPr vert="horz" wrap="square" lIns="0" tIns="0" rIns="0" bIns="0" numCol="1" rtlCol="0" anchor="t" anchorCtr="0" compatLnSpc="1">
                <a:prstTxWarp prst="textNoShape">
                  <a:avLst/>
                </a:prstTxWarp>
              </a:bodyPr>
              <a:lstStyle/>
              <a:p>
                <a:pPr marL="10800" algn="ctr" defTabSz="685800">
                  <a:lnSpc>
                    <a:spcPct val="122000"/>
                  </a:lnSpc>
                  <a:spcAft>
                    <a:spcPts val="1650"/>
                  </a:spcAft>
                </a:pPr>
                <a:endParaRPr lang="el-GR" sz="1125" dirty="0" err="1">
                  <a:solidFill>
                    <a:prstClr val="black"/>
                  </a:solidFill>
                  <a:latin typeface="Calibri" panose="020F0502020204030204"/>
                </a:endParaRPr>
              </a:p>
            </p:txBody>
          </p:sp>
        </p:grpSp>
        <p:cxnSp>
          <p:nvCxnSpPr>
            <p:cNvPr id="15" name="Ευθύγραμμο βέλος σύνδεσης 14">
              <a:extLst>
                <a:ext uri="{FF2B5EF4-FFF2-40B4-BE49-F238E27FC236}">
                  <a16:creationId xmlns:a16="http://schemas.microsoft.com/office/drawing/2014/main" id="{6E3B7987-EFED-E282-8FEF-F14DFFE99800}"/>
                </a:ext>
              </a:extLst>
            </p:cNvPr>
            <p:cNvCxnSpPr>
              <a:cxnSpLocks/>
            </p:cNvCxnSpPr>
            <p:nvPr/>
          </p:nvCxnSpPr>
          <p:spPr>
            <a:xfrm>
              <a:off x="3446694" y="4244188"/>
              <a:ext cx="0" cy="34289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16" name="Ομάδα 15">
              <a:extLst>
                <a:ext uri="{FF2B5EF4-FFF2-40B4-BE49-F238E27FC236}">
                  <a16:creationId xmlns:a16="http://schemas.microsoft.com/office/drawing/2014/main" id="{9F91E391-112D-57B6-6427-B38DB30D7246}"/>
                </a:ext>
              </a:extLst>
            </p:cNvPr>
            <p:cNvGrpSpPr/>
            <p:nvPr/>
          </p:nvGrpSpPr>
          <p:grpSpPr>
            <a:xfrm>
              <a:off x="1748455" y="4701586"/>
              <a:ext cx="3311287" cy="1350363"/>
              <a:chOff x="8403786" y="4965947"/>
              <a:chExt cx="2473737" cy="974728"/>
            </a:xfrm>
          </p:grpSpPr>
          <p:sp>
            <p:nvSpPr>
              <p:cNvPr id="25" name="TextBox 24">
                <a:extLst>
                  <a:ext uri="{FF2B5EF4-FFF2-40B4-BE49-F238E27FC236}">
                    <a16:creationId xmlns:a16="http://schemas.microsoft.com/office/drawing/2014/main" id="{314D8A28-DBAE-21EF-F27E-9DA31A9D6350}"/>
                  </a:ext>
                </a:extLst>
              </p:cNvPr>
              <p:cNvSpPr txBox="1"/>
              <p:nvPr/>
            </p:nvSpPr>
            <p:spPr>
              <a:xfrm>
                <a:off x="8403786" y="4985682"/>
                <a:ext cx="2473737" cy="86824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marL="11813" algn="ctr" defTabSz="685800">
                  <a:buClr>
                    <a:srgbClr val="A5A5A5"/>
                  </a:buClr>
                </a:pPr>
                <a:r>
                  <a:rPr lang="el-GR" sz="1200" b="1" dirty="0">
                    <a:solidFill>
                      <a:prstClr val="black"/>
                    </a:solidFill>
                    <a:latin typeface="Calibri" panose="020F0502020204030204"/>
                  </a:rPr>
                  <a:t>Υψηλή </a:t>
                </a:r>
              </a:p>
              <a:p>
                <a:pPr marL="11813" algn="ctr" defTabSz="685800">
                  <a:buClr>
                    <a:srgbClr val="A5A5A5"/>
                  </a:buClr>
                </a:pPr>
                <a:r>
                  <a:rPr lang="el-GR" sz="1200" b="1" dirty="0">
                    <a:solidFill>
                      <a:prstClr val="black"/>
                    </a:solidFill>
                    <a:latin typeface="Calibri" panose="020F0502020204030204"/>
                  </a:rPr>
                  <a:t>διαπερατότητα</a:t>
                </a:r>
                <a:r>
                  <a:rPr lang="en-US" sz="1200" b="1" dirty="0">
                    <a:solidFill>
                      <a:prstClr val="black"/>
                    </a:solidFill>
                    <a:latin typeface="Calibri" panose="020F0502020204030204"/>
                  </a:rPr>
                  <a:t> </a:t>
                </a:r>
              </a:p>
              <a:p>
                <a:pPr marL="11813" algn="ctr" defTabSz="685800">
                  <a:buClr>
                    <a:srgbClr val="A5A5A5"/>
                  </a:buClr>
                </a:pPr>
                <a:r>
                  <a:rPr lang="el-GR" sz="1200" b="1" dirty="0">
                    <a:solidFill>
                      <a:prstClr val="black"/>
                    </a:solidFill>
                    <a:latin typeface="Calibri" panose="020F0502020204030204"/>
                  </a:rPr>
                  <a:t>στο φάσμα της </a:t>
                </a:r>
                <a:r>
                  <a:rPr lang="en-US" sz="1200" b="1" dirty="0">
                    <a:solidFill>
                      <a:prstClr val="black"/>
                    </a:solidFill>
                    <a:latin typeface="Calibri" panose="020F0502020204030204"/>
                  </a:rPr>
                  <a:t>PAR – </a:t>
                </a:r>
                <a:endParaRPr lang="el-GR" sz="1200" b="1" dirty="0">
                  <a:solidFill>
                    <a:prstClr val="black"/>
                  </a:solidFill>
                  <a:latin typeface="Calibri" panose="020F0502020204030204"/>
                </a:endParaRPr>
              </a:p>
              <a:p>
                <a:pPr marL="11813" algn="ctr" defTabSz="685800">
                  <a:buClr>
                    <a:srgbClr val="A5A5A5"/>
                  </a:buClr>
                </a:pPr>
                <a:r>
                  <a:rPr lang="el-GR" sz="1200" b="1" dirty="0">
                    <a:solidFill>
                      <a:prstClr val="black"/>
                    </a:solidFill>
                    <a:latin typeface="Calibri" panose="020F0502020204030204"/>
                  </a:rPr>
                  <a:t>Απορρόφηση </a:t>
                </a:r>
                <a:endParaRPr lang="en-US" sz="1200" b="1" dirty="0">
                  <a:solidFill>
                    <a:prstClr val="black"/>
                  </a:solidFill>
                  <a:latin typeface="Calibri" panose="020F0502020204030204"/>
                </a:endParaRPr>
              </a:p>
              <a:p>
                <a:pPr marL="11813" algn="ctr" defTabSz="685800">
                  <a:buClr>
                    <a:srgbClr val="A5A5A5"/>
                  </a:buClr>
                </a:pPr>
                <a:r>
                  <a:rPr lang="el-GR" sz="1200" b="1" dirty="0">
                    <a:solidFill>
                      <a:prstClr val="black"/>
                    </a:solidFill>
                    <a:latin typeface="Calibri" panose="020F0502020204030204"/>
                  </a:rPr>
                  <a:t>της βλαπτικής </a:t>
                </a:r>
                <a:r>
                  <a:rPr lang="en-US" sz="1200" b="1" dirty="0">
                    <a:solidFill>
                      <a:prstClr val="black"/>
                    </a:solidFill>
                    <a:latin typeface="Calibri" panose="020F0502020204030204"/>
                  </a:rPr>
                  <a:t>UV</a:t>
                </a:r>
                <a:endParaRPr lang="el-GR" sz="1200" b="1" dirty="0">
                  <a:solidFill>
                    <a:prstClr val="black"/>
                  </a:solidFill>
                  <a:latin typeface="Calibri" panose="020F0502020204030204"/>
                </a:endParaRPr>
              </a:p>
            </p:txBody>
          </p:sp>
          <p:sp>
            <p:nvSpPr>
              <p:cNvPr id="26" name="Οβάλ 25">
                <a:extLst>
                  <a:ext uri="{FF2B5EF4-FFF2-40B4-BE49-F238E27FC236}">
                    <a16:creationId xmlns:a16="http://schemas.microsoft.com/office/drawing/2014/main" id="{F3FEAE86-5940-65F4-7F43-8CF0ECE2388F}"/>
                  </a:ext>
                </a:extLst>
              </p:cNvPr>
              <p:cNvSpPr/>
              <p:nvPr/>
            </p:nvSpPr>
            <p:spPr bwMode="auto">
              <a:xfrm>
                <a:off x="8431552" y="4965947"/>
                <a:ext cx="2341100" cy="974728"/>
              </a:xfrm>
              <a:prstGeom prst="ellipse">
                <a:avLst/>
              </a:prstGeom>
              <a:noFill/>
              <a:ln w="38100">
                <a:solidFill>
                  <a:schemeClr val="accent6"/>
                </a:solidFill>
              </a:ln>
            </p:spPr>
            <p:txBody>
              <a:bodyPr vert="horz" wrap="square" lIns="0" tIns="0" rIns="0" bIns="0" numCol="1" rtlCol="0" anchor="t" anchorCtr="0" compatLnSpc="1">
                <a:prstTxWarp prst="textNoShape">
                  <a:avLst/>
                </a:prstTxWarp>
              </a:bodyPr>
              <a:lstStyle/>
              <a:p>
                <a:pPr marL="10800" algn="ctr" defTabSz="685800">
                  <a:lnSpc>
                    <a:spcPct val="122000"/>
                  </a:lnSpc>
                  <a:spcAft>
                    <a:spcPts val="1650"/>
                  </a:spcAft>
                </a:pPr>
                <a:endParaRPr lang="el-GR" sz="1125" dirty="0" err="1">
                  <a:solidFill>
                    <a:prstClr val="black"/>
                  </a:solidFill>
                  <a:latin typeface="Calibri" panose="020F0502020204030204"/>
                </a:endParaRPr>
              </a:p>
            </p:txBody>
          </p:sp>
        </p:grpSp>
        <p:cxnSp>
          <p:nvCxnSpPr>
            <p:cNvPr id="17" name="Ευθύγραμμο βέλος σύνδεσης 16">
              <a:extLst>
                <a:ext uri="{FF2B5EF4-FFF2-40B4-BE49-F238E27FC236}">
                  <a16:creationId xmlns:a16="http://schemas.microsoft.com/office/drawing/2014/main" id="{49712B0A-83B8-39E0-511F-A99A86F10DD2}"/>
                </a:ext>
              </a:extLst>
            </p:cNvPr>
            <p:cNvCxnSpPr>
              <a:cxnSpLocks/>
            </p:cNvCxnSpPr>
            <p:nvPr/>
          </p:nvCxnSpPr>
          <p:spPr>
            <a:xfrm>
              <a:off x="9319223" y="4267660"/>
              <a:ext cx="0" cy="34289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Ευθύγραμμο βέλος σύνδεσης 18">
              <a:extLst>
                <a:ext uri="{FF2B5EF4-FFF2-40B4-BE49-F238E27FC236}">
                  <a16:creationId xmlns:a16="http://schemas.microsoft.com/office/drawing/2014/main" id="{71BEC96B-B03F-4FAF-84F2-17D0B9C974C1}"/>
                </a:ext>
              </a:extLst>
            </p:cNvPr>
            <p:cNvCxnSpPr>
              <a:cxnSpLocks/>
            </p:cNvCxnSpPr>
            <p:nvPr/>
          </p:nvCxnSpPr>
          <p:spPr>
            <a:xfrm>
              <a:off x="6184892" y="2867962"/>
              <a:ext cx="0" cy="70161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20" name="Ομάδα 19">
              <a:extLst>
                <a:ext uri="{FF2B5EF4-FFF2-40B4-BE49-F238E27FC236}">
                  <a16:creationId xmlns:a16="http://schemas.microsoft.com/office/drawing/2014/main" id="{401BDF1F-BFFE-A19C-AFE2-2308F458F7C1}"/>
                </a:ext>
              </a:extLst>
            </p:cNvPr>
            <p:cNvGrpSpPr/>
            <p:nvPr/>
          </p:nvGrpSpPr>
          <p:grpSpPr>
            <a:xfrm>
              <a:off x="4788862" y="3862082"/>
              <a:ext cx="2738946" cy="1141910"/>
              <a:chOff x="8543431" y="4974654"/>
              <a:chExt cx="2239926" cy="824261"/>
            </a:xfrm>
          </p:grpSpPr>
          <p:sp>
            <p:nvSpPr>
              <p:cNvPr id="21" name="TextBox 20">
                <a:extLst>
                  <a:ext uri="{FF2B5EF4-FFF2-40B4-BE49-F238E27FC236}">
                    <a16:creationId xmlns:a16="http://schemas.microsoft.com/office/drawing/2014/main" id="{378453CE-AC1A-29CA-5A90-49942F1DAD51}"/>
                  </a:ext>
                </a:extLst>
              </p:cNvPr>
              <p:cNvSpPr txBox="1"/>
              <p:nvPr/>
            </p:nvSpPr>
            <p:spPr>
              <a:xfrm>
                <a:off x="8543431" y="5205473"/>
                <a:ext cx="2239926" cy="461163"/>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marL="11813" algn="ctr" defTabSz="685800">
                  <a:spcAft>
                    <a:spcPts val="1650"/>
                  </a:spcAft>
                  <a:buClr>
                    <a:srgbClr val="A5A5A5"/>
                  </a:buClr>
                </a:pPr>
                <a:r>
                  <a:rPr lang="en-US" sz="1350" b="1" dirty="0">
                    <a:solidFill>
                      <a:prstClr val="black"/>
                    </a:solidFill>
                    <a:latin typeface="Calibri" panose="020F0502020204030204"/>
                  </a:rPr>
                  <a:t>250W</a:t>
                </a:r>
                <a:r>
                  <a:rPr lang="el-GR" sz="1350" b="1" dirty="0">
                    <a:solidFill>
                      <a:prstClr val="black"/>
                    </a:solidFill>
                    <a:latin typeface="Calibri" panose="020F0502020204030204"/>
                  </a:rPr>
                  <a:t> μέγιστη</a:t>
                </a:r>
                <a:r>
                  <a:rPr lang="en-US" sz="1350" b="1" dirty="0">
                    <a:solidFill>
                      <a:prstClr val="black"/>
                    </a:solidFill>
                    <a:latin typeface="Calibri" panose="020F0502020204030204"/>
                  </a:rPr>
                  <a:t> </a:t>
                </a:r>
                <a:r>
                  <a:rPr lang="el-GR" sz="1350" b="1" dirty="0">
                    <a:solidFill>
                      <a:prstClr val="black"/>
                    </a:solidFill>
                    <a:latin typeface="Calibri" panose="020F0502020204030204"/>
                  </a:rPr>
                  <a:t>ονομαστική ισχύ</a:t>
                </a:r>
                <a:endParaRPr lang="en-US" sz="1350" b="1" dirty="0">
                  <a:solidFill>
                    <a:prstClr val="black"/>
                  </a:solidFill>
                  <a:latin typeface="Calibri" panose="020F0502020204030204"/>
                </a:endParaRPr>
              </a:p>
            </p:txBody>
          </p:sp>
          <p:sp>
            <p:nvSpPr>
              <p:cNvPr id="22" name="Οβάλ 21">
                <a:extLst>
                  <a:ext uri="{FF2B5EF4-FFF2-40B4-BE49-F238E27FC236}">
                    <a16:creationId xmlns:a16="http://schemas.microsoft.com/office/drawing/2014/main" id="{2FD47FD3-FCB1-CA5C-91B0-CD0A2914C183}"/>
                  </a:ext>
                </a:extLst>
              </p:cNvPr>
              <p:cNvSpPr/>
              <p:nvPr/>
            </p:nvSpPr>
            <p:spPr bwMode="auto">
              <a:xfrm>
                <a:off x="8594376" y="4974654"/>
                <a:ext cx="2152296" cy="824261"/>
              </a:xfrm>
              <a:prstGeom prst="ellipse">
                <a:avLst/>
              </a:prstGeom>
              <a:noFill/>
              <a:ln w="38100">
                <a:solidFill>
                  <a:schemeClr val="accent6"/>
                </a:solidFill>
              </a:ln>
            </p:spPr>
            <p:txBody>
              <a:bodyPr vert="horz" wrap="square" lIns="0" tIns="0" rIns="0" bIns="0" numCol="1" rtlCol="0" anchor="t" anchorCtr="0" compatLnSpc="1">
                <a:prstTxWarp prst="textNoShape">
                  <a:avLst/>
                </a:prstTxWarp>
              </a:bodyPr>
              <a:lstStyle/>
              <a:p>
                <a:pPr marL="10800" algn="ctr" defTabSz="685800">
                  <a:lnSpc>
                    <a:spcPct val="122000"/>
                  </a:lnSpc>
                  <a:spcAft>
                    <a:spcPts val="1650"/>
                  </a:spcAft>
                </a:pPr>
                <a:endParaRPr lang="el-GR" sz="1125" dirty="0" err="1">
                  <a:solidFill>
                    <a:prstClr val="black"/>
                  </a:solidFill>
                  <a:latin typeface="Calibri" panose="020F0502020204030204"/>
                </a:endParaRPr>
              </a:p>
            </p:txBody>
          </p:sp>
        </p:grpSp>
      </p:grpSp>
      <p:pic>
        <p:nvPicPr>
          <p:cNvPr id="35" name="Εικόνα 34" descr="Εικόνα που περιέχει κτίριο, γέφυρα&#10;&#10;Περιγραφή που δημιουργήθηκε αυτόματα">
            <a:extLst>
              <a:ext uri="{FF2B5EF4-FFF2-40B4-BE49-F238E27FC236}">
                <a16:creationId xmlns:a16="http://schemas.microsoft.com/office/drawing/2014/main" id="{FF5C69FB-6EE8-C998-BCC6-20C8D9716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145273" y="1718277"/>
            <a:ext cx="3834647" cy="2875985"/>
          </a:xfrm>
          <a:prstGeom prst="rect">
            <a:avLst/>
          </a:prstGeom>
        </p:spPr>
      </p:pic>
      <p:sp>
        <p:nvSpPr>
          <p:cNvPr id="36" name="TextBox 35">
            <a:extLst>
              <a:ext uri="{FF2B5EF4-FFF2-40B4-BE49-F238E27FC236}">
                <a16:creationId xmlns:a16="http://schemas.microsoft.com/office/drawing/2014/main" id="{783BB049-210A-921A-CA83-9B860692889A}"/>
              </a:ext>
            </a:extLst>
          </p:cNvPr>
          <p:cNvSpPr txBox="1"/>
          <p:nvPr/>
        </p:nvSpPr>
        <p:spPr>
          <a:xfrm>
            <a:off x="3657431" y="3762722"/>
            <a:ext cx="1859099" cy="93656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marL="11813" algn="ctr" defTabSz="685800">
              <a:buClr>
                <a:srgbClr val="A5A5A5"/>
              </a:buClr>
            </a:pPr>
            <a:r>
              <a:rPr lang="el-GR" sz="1200" b="1" dirty="0">
                <a:solidFill>
                  <a:prstClr val="black"/>
                </a:solidFill>
                <a:latin typeface="Calibri" panose="020F0502020204030204"/>
              </a:rPr>
              <a:t>Ομοιόμορφη</a:t>
            </a:r>
          </a:p>
          <a:p>
            <a:pPr marL="11813" algn="ctr" defTabSz="685800">
              <a:buClr>
                <a:srgbClr val="A5A5A5"/>
              </a:buClr>
            </a:pPr>
            <a:r>
              <a:rPr lang="el-GR" sz="1200" b="1" dirty="0">
                <a:solidFill>
                  <a:prstClr val="black"/>
                </a:solidFill>
                <a:latin typeface="Calibri" panose="020F0502020204030204"/>
              </a:rPr>
              <a:t>Κατανομή του φωτός</a:t>
            </a:r>
          </a:p>
          <a:p>
            <a:pPr marL="11813" algn="ctr" defTabSz="685800">
              <a:buClr>
                <a:srgbClr val="A5A5A5"/>
              </a:buClr>
            </a:pPr>
            <a:r>
              <a:rPr lang="el-GR" sz="1200" b="1" dirty="0">
                <a:solidFill>
                  <a:prstClr val="black"/>
                </a:solidFill>
                <a:latin typeface="Calibri" panose="020F0502020204030204"/>
              </a:rPr>
              <a:t>-</a:t>
            </a:r>
          </a:p>
          <a:p>
            <a:pPr marL="11813" algn="ctr" defTabSz="685800">
              <a:buClr>
                <a:srgbClr val="A5A5A5"/>
              </a:buClr>
            </a:pPr>
            <a:r>
              <a:rPr lang="el-GR" sz="1200" b="1" dirty="0">
                <a:solidFill>
                  <a:prstClr val="black"/>
                </a:solidFill>
                <a:latin typeface="Calibri" panose="020F0502020204030204"/>
              </a:rPr>
              <a:t>Αποφυγή ισχυρών </a:t>
            </a:r>
          </a:p>
          <a:p>
            <a:pPr marL="11813" algn="ctr" defTabSz="685800">
              <a:buClr>
                <a:srgbClr val="A5A5A5"/>
              </a:buClr>
            </a:pPr>
            <a:r>
              <a:rPr lang="el-GR" sz="1200" b="1" dirty="0">
                <a:solidFill>
                  <a:prstClr val="black"/>
                </a:solidFill>
                <a:latin typeface="Calibri" panose="020F0502020204030204"/>
              </a:rPr>
              <a:t>σκιάσεων</a:t>
            </a:r>
          </a:p>
        </p:txBody>
      </p:sp>
      <p:sp>
        <p:nvSpPr>
          <p:cNvPr id="37" name="Οβάλ 36">
            <a:extLst>
              <a:ext uri="{FF2B5EF4-FFF2-40B4-BE49-F238E27FC236}">
                <a16:creationId xmlns:a16="http://schemas.microsoft.com/office/drawing/2014/main" id="{EB07B315-CEE5-2C8F-CB0E-C58B0133712C}"/>
              </a:ext>
            </a:extLst>
          </p:cNvPr>
          <p:cNvSpPr/>
          <p:nvPr/>
        </p:nvSpPr>
        <p:spPr bwMode="auto">
          <a:xfrm>
            <a:off x="3685946" y="3662332"/>
            <a:ext cx="1759418" cy="1051422"/>
          </a:xfrm>
          <a:prstGeom prst="ellipse">
            <a:avLst/>
          </a:prstGeom>
          <a:noFill/>
          <a:ln w="38100">
            <a:solidFill>
              <a:schemeClr val="accent6"/>
            </a:solidFill>
          </a:ln>
        </p:spPr>
        <p:txBody>
          <a:bodyPr vert="horz" wrap="square" lIns="0" tIns="0" rIns="0" bIns="0" numCol="1" rtlCol="0" anchor="t" anchorCtr="0" compatLnSpc="1">
            <a:prstTxWarp prst="textNoShape">
              <a:avLst/>
            </a:prstTxWarp>
          </a:bodyPr>
          <a:lstStyle/>
          <a:p>
            <a:pPr marL="10800" algn="ctr" defTabSz="685800">
              <a:lnSpc>
                <a:spcPct val="122000"/>
              </a:lnSpc>
              <a:spcAft>
                <a:spcPts val="1650"/>
              </a:spcAft>
            </a:pPr>
            <a:endParaRPr lang="el-GR" sz="1125" dirty="0" err="1">
              <a:solidFill>
                <a:prstClr val="black"/>
              </a:solidFill>
              <a:latin typeface="Calibri" panose="020F0502020204030204"/>
            </a:endParaRPr>
          </a:p>
        </p:txBody>
      </p:sp>
    </p:spTree>
    <p:extLst>
      <p:ext uri="{BB962C8B-B14F-4D97-AF65-F5344CB8AC3E}">
        <p14:creationId xmlns:p14="http://schemas.microsoft.com/office/powerpoint/2010/main" val="1266523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75EFD6-9A1B-5A9B-7F0A-F0AF89A24E18}"/>
              </a:ext>
            </a:extLst>
          </p:cNvPr>
          <p:cNvSpPr>
            <a:spLocks noGrp="1"/>
          </p:cNvSpPr>
          <p:nvPr>
            <p:ph type="title"/>
          </p:nvPr>
        </p:nvSpPr>
        <p:spPr>
          <a:xfrm>
            <a:off x="518160" y="363371"/>
            <a:ext cx="8043540" cy="764363"/>
          </a:xfrm>
        </p:spPr>
        <p:txBody>
          <a:bodyPr>
            <a:normAutofit/>
          </a:bodyPr>
          <a:lstStyle/>
          <a:p>
            <a:r>
              <a:rPr lang="el-GR" sz="3600" b="1" dirty="0"/>
              <a:t>Φωτοβολταϊκό Σύστημα</a:t>
            </a:r>
          </a:p>
        </p:txBody>
      </p:sp>
      <p:cxnSp>
        <p:nvCxnSpPr>
          <p:cNvPr id="34" name="Ευθεία γραμμή σύνδεσης 33">
            <a:extLst>
              <a:ext uri="{FF2B5EF4-FFF2-40B4-BE49-F238E27FC236}">
                <a16:creationId xmlns:a16="http://schemas.microsoft.com/office/drawing/2014/main" id="{D1124CE1-836E-FAAB-BD80-52113BF1A011}"/>
              </a:ext>
            </a:extLst>
          </p:cNvPr>
          <p:cNvCxnSpPr>
            <a:cxnSpLocks/>
          </p:cNvCxnSpPr>
          <p:nvPr/>
        </p:nvCxnSpPr>
        <p:spPr>
          <a:xfrm>
            <a:off x="150100" y="1160585"/>
            <a:ext cx="8556674"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Εικόνα 3">
            <a:extLst>
              <a:ext uri="{FF2B5EF4-FFF2-40B4-BE49-F238E27FC236}">
                <a16:creationId xmlns:a16="http://schemas.microsoft.com/office/drawing/2014/main" id="{8EBD3053-E5A0-16D4-A8E4-3159A8DD7000}"/>
              </a:ext>
            </a:extLst>
          </p:cNvPr>
          <p:cNvPicPr>
            <a:picLocks noChangeAspect="1"/>
          </p:cNvPicPr>
          <p:nvPr/>
        </p:nvPicPr>
        <p:blipFill rotWithShape="1">
          <a:blip r:embed="rId2">
            <a:extLst>
              <a:ext uri="{28A0092B-C50C-407E-A947-70E740481C1C}">
                <a14:useLocalDpi xmlns:a14="http://schemas.microsoft.com/office/drawing/2010/main" val="0"/>
              </a:ext>
            </a:extLst>
          </a:blip>
          <a:srcRect t="24979" b="11068"/>
          <a:stretch/>
        </p:blipFill>
        <p:spPr>
          <a:xfrm>
            <a:off x="1899821" y="1964186"/>
            <a:ext cx="5344359" cy="2563423"/>
          </a:xfrm>
          <a:prstGeom prst="rect">
            <a:avLst/>
          </a:prstGeom>
        </p:spPr>
      </p:pic>
      <p:cxnSp>
        <p:nvCxnSpPr>
          <p:cNvPr id="5" name="Ευθύγραμμο βέλος σύνδεσης 4">
            <a:extLst>
              <a:ext uri="{FF2B5EF4-FFF2-40B4-BE49-F238E27FC236}">
                <a16:creationId xmlns:a16="http://schemas.microsoft.com/office/drawing/2014/main" id="{700E7C75-0FAC-CA0E-EADF-A0E77A0E9BFD}"/>
              </a:ext>
            </a:extLst>
          </p:cNvPr>
          <p:cNvCxnSpPr>
            <a:cxnSpLocks/>
          </p:cNvCxnSpPr>
          <p:nvPr/>
        </p:nvCxnSpPr>
        <p:spPr>
          <a:xfrm>
            <a:off x="1824362" y="2097349"/>
            <a:ext cx="644516" cy="474401"/>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39" name="Ομάδα 38">
            <a:extLst>
              <a:ext uri="{FF2B5EF4-FFF2-40B4-BE49-F238E27FC236}">
                <a16:creationId xmlns:a16="http://schemas.microsoft.com/office/drawing/2014/main" id="{F4E77CF6-F65A-9B10-2ED9-35F0F28EB4EC}"/>
              </a:ext>
            </a:extLst>
          </p:cNvPr>
          <p:cNvGrpSpPr/>
          <p:nvPr/>
        </p:nvGrpSpPr>
        <p:grpSpPr>
          <a:xfrm>
            <a:off x="346760" y="1526140"/>
            <a:ext cx="1477602" cy="731058"/>
            <a:chOff x="462346" y="2034851"/>
            <a:chExt cx="1970136" cy="974744"/>
          </a:xfrm>
        </p:grpSpPr>
        <p:sp>
          <p:nvSpPr>
            <p:cNvPr id="9" name="Οβάλ 8">
              <a:extLst>
                <a:ext uri="{FF2B5EF4-FFF2-40B4-BE49-F238E27FC236}">
                  <a16:creationId xmlns:a16="http://schemas.microsoft.com/office/drawing/2014/main" id="{D665EE05-72D0-C237-9367-F28ED5890C31}"/>
                </a:ext>
              </a:extLst>
            </p:cNvPr>
            <p:cNvSpPr/>
            <p:nvPr/>
          </p:nvSpPr>
          <p:spPr bwMode="auto">
            <a:xfrm>
              <a:off x="462346" y="2034851"/>
              <a:ext cx="1970136" cy="964603"/>
            </a:xfrm>
            <a:prstGeom prst="ellipse">
              <a:avLst/>
            </a:prstGeom>
            <a:noFill/>
            <a:ln w="38100">
              <a:solidFill>
                <a:schemeClr val="accent6"/>
              </a:solidFill>
            </a:ln>
          </p:spPr>
          <p:txBody>
            <a:bodyPr vert="horz" wrap="square" lIns="0" tIns="0" rIns="0" bIns="0" numCol="1" rtlCol="0" anchor="t" anchorCtr="0" compatLnSpc="1">
              <a:prstTxWarp prst="textNoShape">
                <a:avLst/>
              </a:prstTxWarp>
            </a:bodyPr>
            <a:lstStyle/>
            <a:p>
              <a:pPr marL="10800" algn="ctr" defTabSz="685800">
                <a:lnSpc>
                  <a:spcPct val="122000"/>
                </a:lnSpc>
                <a:spcAft>
                  <a:spcPts val="1650"/>
                </a:spcAft>
              </a:pPr>
              <a:endParaRPr lang="el-GR" sz="1125" dirty="0" err="1">
                <a:solidFill>
                  <a:prstClr val="black"/>
                </a:solidFill>
                <a:latin typeface="Calibri" panose="020F0502020204030204"/>
              </a:endParaRPr>
            </a:p>
          </p:txBody>
        </p:sp>
        <p:sp>
          <p:nvSpPr>
            <p:cNvPr id="33" name="TextBox 32">
              <a:extLst>
                <a:ext uri="{FF2B5EF4-FFF2-40B4-BE49-F238E27FC236}">
                  <a16:creationId xmlns:a16="http://schemas.microsoft.com/office/drawing/2014/main" id="{0E1DC91C-21D9-0A36-B36A-2D3B0D7B1047}"/>
                </a:ext>
              </a:extLst>
            </p:cNvPr>
            <p:cNvSpPr txBox="1"/>
            <p:nvPr/>
          </p:nvSpPr>
          <p:spPr>
            <a:xfrm>
              <a:off x="667834" y="2055487"/>
              <a:ext cx="1559159" cy="954108"/>
            </a:xfrm>
            <a:prstGeom prst="rect">
              <a:avLst/>
            </a:prstGeom>
            <a:noFill/>
          </p:spPr>
          <p:txBody>
            <a:bodyPr wrap="square" rtlCol="0">
              <a:spAutoFit/>
            </a:bodyPr>
            <a:lstStyle/>
            <a:p>
              <a:pPr algn="ctr" defTabSz="685800"/>
              <a:r>
                <a:rPr lang="el-GR" sz="1350" dirty="0">
                  <a:solidFill>
                    <a:prstClr val="black"/>
                  </a:solidFill>
                  <a:latin typeface="Calibri" panose="020F0502020204030204"/>
                </a:rPr>
                <a:t>Υβριδικός Αντιστροφέας Τάσης</a:t>
              </a:r>
            </a:p>
          </p:txBody>
        </p:sp>
      </p:grpSp>
      <p:cxnSp>
        <p:nvCxnSpPr>
          <p:cNvPr id="35" name="Ευθύγραμμο βέλος σύνδεσης 34">
            <a:extLst>
              <a:ext uri="{FF2B5EF4-FFF2-40B4-BE49-F238E27FC236}">
                <a16:creationId xmlns:a16="http://schemas.microsoft.com/office/drawing/2014/main" id="{2DD87102-6A03-70E0-821C-E74CB7D563A0}"/>
              </a:ext>
            </a:extLst>
          </p:cNvPr>
          <p:cNvCxnSpPr>
            <a:cxnSpLocks/>
          </p:cNvCxnSpPr>
          <p:nvPr/>
        </p:nvCxnSpPr>
        <p:spPr>
          <a:xfrm>
            <a:off x="1670245" y="3294810"/>
            <a:ext cx="559293" cy="427409"/>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0" name="Ομάδα 39">
            <a:extLst>
              <a:ext uri="{FF2B5EF4-FFF2-40B4-BE49-F238E27FC236}">
                <a16:creationId xmlns:a16="http://schemas.microsoft.com/office/drawing/2014/main" id="{8C258E31-2DE6-3BFD-4BA4-B5CA8DBD071F}"/>
              </a:ext>
            </a:extLst>
          </p:cNvPr>
          <p:cNvGrpSpPr/>
          <p:nvPr/>
        </p:nvGrpSpPr>
        <p:grpSpPr>
          <a:xfrm>
            <a:off x="192643" y="2785063"/>
            <a:ext cx="1477602" cy="723452"/>
            <a:chOff x="462346" y="2034851"/>
            <a:chExt cx="1970136" cy="964603"/>
          </a:xfrm>
        </p:grpSpPr>
        <p:sp>
          <p:nvSpPr>
            <p:cNvPr id="41" name="Οβάλ 40">
              <a:extLst>
                <a:ext uri="{FF2B5EF4-FFF2-40B4-BE49-F238E27FC236}">
                  <a16:creationId xmlns:a16="http://schemas.microsoft.com/office/drawing/2014/main" id="{96FF0751-EA2D-FDD8-CFB3-43121672E432}"/>
                </a:ext>
              </a:extLst>
            </p:cNvPr>
            <p:cNvSpPr/>
            <p:nvPr/>
          </p:nvSpPr>
          <p:spPr bwMode="auto">
            <a:xfrm>
              <a:off x="462346" y="2034851"/>
              <a:ext cx="1970136" cy="964603"/>
            </a:xfrm>
            <a:prstGeom prst="ellipse">
              <a:avLst/>
            </a:prstGeom>
            <a:noFill/>
            <a:ln w="38100">
              <a:solidFill>
                <a:schemeClr val="accent6"/>
              </a:solidFill>
            </a:ln>
          </p:spPr>
          <p:txBody>
            <a:bodyPr vert="horz" wrap="square" lIns="0" tIns="0" rIns="0" bIns="0" numCol="1" rtlCol="0" anchor="t" anchorCtr="0" compatLnSpc="1">
              <a:prstTxWarp prst="textNoShape">
                <a:avLst/>
              </a:prstTxWarp>
            </a:bodyPr>
            <a:lstStyle/>
            <a:p>
              <a:pPr marL="10800" algn="ctr" defTabSz="685800">
                <a:lnSpc>
                  <a:spcPct val="122000"/>
                </a:lnSpc>
                <a:spcAft>
                  <a:spcPts val="1650"/>
                </a:spcAft>
              </a:pPr>
              <a:endParaRPr lang="el-GR" sz="1125" dirty="0" err="1">
                <a:solidFill>
                  <a:prstClr val="black"/>
                </a:solidFill>
                <a:latin typeface="Calibri" panose="020F0502020204030204"/>
              </a:endParaRPr>
            </a:p>
          </p:txBody>
        </p:sp>
        <p:sp>
          <p:nvSpPr>
            <p:cNvPr id="42" name="TextBox 41">
              <a:extLst>
                <a:ext uri="{FF2B5EF4-FFF2-40B4-BE49-F238E27FC236}">
                  <a16:creationId xmlns:a16="http://schemas.microsoft.com/office/drawing/2014/main" id="{FA1CDCE1-8418-46AF-D030-6DDABE6D8577}"/>
                </a:ext>
              </a:extLst>
            </p:cNvPr>
            <p:cNvSpPr txBox="1"/>
            <p:nvPr/>
          </p:nvSpPr>
          <p:spPr>
            <a:xfrm>
              <a:off x="667834" y="2332486"/>
              <a:ext cx="1559159" cy="400109"/>
            </a:xfrm>
            <a:prstGeom prst="rect">
              <a:avLst/>
            </a:prstGeom>
            <a:noFill/>
          </p:spPr>
          <p:txBody>
            <a:bodyPr wrap="square" rtlCol="0">
              <a:spAutoFit/>
            </a:bodyPr>
            <a:lstStyle/>
            <a:p>
              <a:pPr algn="ctr" defTabSz="685800"/>
              <a:r>
                <a:rPr lang="el-GR" sz="1350" dirty="0">
                  <a:solidFill>
                    <a:prstClr val="black"/>
                  </a:solidFill>
                  <a:latin typeface="Calibri" panose="020F0502020204030204"/>
                </a:rPr>
                <a:t>Μπαταρία</a:t>
              </a:r>
            </a:p>
          </p:txBody>
        </p:sp>
      </p:grpSp>
      <p:cxnSp>
        <p:nvCxnSpPr>
          <p:cNvPr id="43" name="Ευθύγραμμο βέλος σύνδεσης 42">
            <a:extLst>
              <a:ext uri="{FF2B5EF4-FFF2-40B4-BE49-F238E27FC236}">
                <a16:creationId xmlns:a16="http://schemas.microsoft.com/office/drawing/2014/main" id="{C166B2BD-5A14-C40D-A140-E16ACE1DDB07}"/>
              </a:ext>
            </a:extLst>
          </p:cNvPr>
          <p:cNvCxnSpPr>
            <a:cxnSpLocks/>
          </p:cNvCxnSpPr>
          <p:nvPr/>
        </p:nvCxnSpPr>
        <p:spPr>
          <a:xfrm flipH="1">
            <a:off x="5486176" y="1887865"/>
            <a:ext cx="1833463" cy="555734"/>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6" name="Ομάδα 45">
            <a:extLst>
              <a:ext uri="{FF2B5EF4-FFF2-40B4-BE49-F238E27FC236}">
                <a16:creationId xmlns:a16="http://schemas.microsoft.com/office/drawing/2014/main" id="{46A848F3-429B-D35C-00F5-199BF2348343}"/>
              </a:ext>
            </a:extLst>
          </p:cNvPr>
          <p:cNvGrpSpPr/>
          <p:nvPr/>
        </p:nvGrpSpPr>
        <p:grpSpPr>
          <a:xfrm>
            <a:off x="7386221" y="1510662"/>
            <a:ext cx="1477602" cy="731058"/>
            <a:chOff x="462346" y="2034851"/>
            <a:chExt cx="1970136" cy="974744"/>
          </a:xfrm>
        </p:grpSpPr>
        <p:sp>
          <p:nvSpPr>
            <p:cNvPr id="47" name="Οβάλ 46">
              <a:extLst>
                <a:ext uri="{FF2B5EF4-FFF2-40B4-BE49-F238E27FC236}">
                  <a16:creationId xmlns:a16="http://schemas.microsoft.com/office/drawing/2014/main" id="{27F20B43-E17B-39EF-92E3-EA6C72C29F25}"/>
                </a:ext>
              </a:extLst>
            </p:cNvPr>
            <p:cNvSpPr/>
            <p:nvPr/>
          </p:nvSpPr>
          <p:spPr bwMode="auto">
            <a:xfrm>
              <a:off x="462346" y="2034851"/>
              <a:ext cx="1970136" cy="964603"/>
            </a:xfrm>
            <a:prstGeom prst="ellipse">
              <a:avLst/>
            </a:prstGeom>
            <a:noFill/>
            <a:ln w="38100">
              <a:solidFill>
                <a:schemeClr val="accent6"/>
              </a:solidFill>
            </a:ln>
          </p:spPr>
          <p:txBody>
            <a:bodyPr vert="horz" wrap="square" lIns="0" tIns="0" rIns="0" bIns="0" numCol="1" rtlCol="0" anchor="t" anchorCtr="0" compatLnSpc="1">
              <a:prstTxWarp prst="textNoShape">
                <a:avLst/>
              </a:prstTxWarp>
            </a:bodyPr>
            <a:lstStyle/>
            <a:p>
              <a:pPr marL="10800" algn="ctr" defTabSz="685800">
                <a:lnSpc>
                  <a:spcPct val="122000"/>
                </a:lnSpc>
                <a:spcAft>
                  <a:spcPts val="1650"/>
                </a:spcAft>
              </a:pPr>
              <a:endParaRPr lang="el-GR" sz="1125" dirty="0" err="1">
                <a:solidFill>
                  <a:prstClr val="black"/>
                </a:solidFill>
                <a:latin typeface="Calibri" panose="020F0502020204030204"/>
              </a:endParaRPr>
            </a:p>
          </p:txBody>
        </p:sp>
        <p:sp>
          <p:nvSpPr>
            <p:cNvPr id="48" name="TextBox 47">
              <a:extLst>
                <a:ext uri="{FF2B5EF4-FFF2-40B4-BE49-F238E27FC236}">
                  <a16:creationId xmlns:a16="http://schemas.microsoft.com/office/drawing/2014/main" id="{FBE40F18-33F8-8A64-88A5-DE3E47FC9992}"/>
                </a:ext>
              </a:extLst>
            </p:cNvPr>
            <p:cNvSpPr txBox="1"/>
            <p:nvPr/>
          </p:nvSpPr>
          <p:spPr>
            <a:xfrm>
              <a:off x="667834" y="2055487"/>
              <a:ext cx="1559159" cy="954108"/>
            </a:xfrm>
            <a:prstGeom prst="rect">
              <a:avLst/>
            </a:prstGeom>
            <a:noFill/>
          </p:spPr>
          <p:txBody>
            <a:bodyPr wrap="square" rtlCol="0">
              <a:spAutoFit/>
            </a:bodyPr>
            <a:lstStyle/>
            <a:p>
              <a:pPr algn="ctr" defTabSz="685800"/>
              <a:r>
                <a:rPr lang="el-GR" sz="1350" dirty="0">
                  <a:solidFill>
                    <a:prstClr val="black"/>
                  </a:solidFill>
                  <a:latin typeface="Calibri" panose="020F0502020204030204"/>
                </a:rPr>
                <a:t>Έξυπνος Ρυθμιστής Φόρτισης</a:t>
              </a:r>
            </a:p>
          </p:txBody>
        </p:sp>
      </p:grpSp>
    </p:spTree>
    <p:extLst>
      <p:ext uri="{BB962C8B-B14F-4D97-AF65-F5344CB8AC3E}">
        <p14:creationId xmlns:p14="http://schemas.microsoft.com/office/powerpoint/2010/main" val="11138247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06512E90-B2E8-95BE-E92A-1BD2080D8FE6}"/>
              </a:ext>
            </a:extLst>
          </p:cNvPr>
          <p:cNvSpPr>
            <a:spLocks noGrp="1"/>
          </p:cNvSpPr>
          <p:nvPr>
            <p:ph type="title"/>
          </p:nvPr>
        </p:nvSpPr>
        <p:spPr>
          <a:xfrm>
            <a:off x="609600" y="118110"/>
            <a:ext cx="8153400" cy="830226"/>
          </a:xfrm>
        </p:spPr>
        <p:txBody>
          <a:bodyPr anchor="b">
            <a:normAutofit/>
          </a:bodyPr>
          <a:lstStyle/>
          <a:p>
            <a:pPr algn="ctr">
              <a:lnSpc>
                <a:spcPct val="90000"/>
              </a:lnSpc>
            </a:pPr>
            <a:r>
              <a:rPr lang="el-GR" sz="3600" dirty="0">
                <a:solidFill>
                  <a:schemeClr val="tx2"/>
                </a:solidFill>
                <a:latin typeface="Galibri"/>
              </a:rPr>
              <a:t>Έξυπνοι Μετρητές</a:t>
            </a:r>
            <a:endParaRPr lang="en-US" sz="3600" dirty="0">
              <a:solidFill>
                <a:schemeClr val="tx2"/>
              </a:solidFill>
              <a:latin typeface="Galibri"/>
            </a:endParaRPr>
          </a:p>
        </p:txBody>
      </p:sp>
      <p:sp>
        <p:nvSpPr>
          <p:cNvPr id="17" name="Rectangle 3">
            <a:extLst>
              <a:ext uri="{FF2B5EF4-FFF2-40B4-BE49-F238E27FC236}">
                <a16:creationId xmlns:a16="http://schemas.microsoft.com/office/drawing/2014/main" id="{5BADBAFC-9FDD-4E21-A17F-59251249CC75}"/>
              </a:ext>
            </a:extLst>
          </p:cNvPr>
          <p:cNvSpPr txBox="1">
            <a:spLocks/>
          </p:cNvSpPr>
          <p:nvPr/>
        </p:nvSpPr>
        <p:spPr>
          <a:xfrm>
            <a:off x="322289" y="1491630"/>
            <a:ext cx="8581867" cy="3600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pPr marL="357188" indent="-357188" algn="just">
              <a:lnSpc>
                <a:spcPct val="110000"/>
              </a:lnSpc>
              <a:spcBef>
                <a:spcPts val="0"/>
              </a:spcBef>
              <a:spcAft>
                <a:spcPts val="600"/>
              </a:spcAft>
              <a:buClr>
                <a:schemeClr val="tx2"/>
              </a:buClr>
              <a:buSzPct val="100000"/>
              <a:buFont typeface="Wingdings"/>
              <a:buBlip>
                <a:blip r:embed="rId3"/>
              </a:buBlip>
            </a:pPr>
            <a:r>
              <a:rPr lang="el-GR" sz="1600" dirty="0">
                <a:latin typeface="Galibri"/>
              </a:rPr>
              <a:t>Για την διαχείριση του συστήματος, είναι πολύ σημαντικό να μετρηθούν διάφορα στοιχεία, όπως η καταναλισκόμενη και παραγόμενη ισχύς, η τάση</a:t>
            </a:r>
            <a:r>
              <a:rPr lang="en-US" sz="1600" dirty="0">
                <a:latin typeface="Galibri"/>
              </a:rPr>
              <a:t> </a:t>
            </a:r>
            <a:r>
              <a:rPr lang="el-GR" sz="1600" dirty="0">
                <a:latin typeface="Galibri"/>
              </a:rPr>
              <a:t>και το ρεύμα πριν και μετά τον </a:t>
            </a:r>
            <a:r>
              <a:rPr lang="en-US" sz="1600" dirty="0">
                <a:latin typeface="Galibri"/>
              </a:rPr>
              <a:t>inverter </a:t>
            </a:r>
            <a:r>
              <a:rPr lang="el-GR" sz="1600" dirty="0">
                <a:latin typeface="Galibri"/>
              </a:rPr>
              <a:t>κ.λπ. </a:t>
            </a:r>
          </a:p>
          <a:p>
            <a:pPr marL="357188" indent="-357188" algn="just">
              <a:lnSpc>
                <a:spcPct val="110000"/>
              </a:lnSpc>
              <a:spcBef>
                <a:spcPts val="0"/>
              </a:spcBef>
              <a:spcAft>
                <a:spcPts val="600"/>
              </a:spcAft>
              <a:buClr>
                <a:schemeClr val="tx2"/>
              </a:buClr>
              <a:buSzPct val="100000"/>
              <a:buBlip>
                <a:blip r:embed="rId3"/>
              </a:buBlip>
            </a:pPr>
            <a:r>
              <a:rPr lang="el-GR" sz="1600" dirty="0">
                <a:latin typeface="Galibri"/>
              </a:rPr>
              <a:t>Για την μελέτη και τον έλεγχο της απόδοσης των </a:t>
            </a:r>
            <a:r>
              <a:rPr lang="el-GR" sz="1600" dirty="0" err="1">
                <a:latin typeface="Galibri"/>
              </a:rPr>
              <a:t>φωτοβολταϊκών</a:t>
            </a:r>
            <a:r>
              <a:rPr lang="el-GR" sz="1600" dirty="0">
                <a:latin typeface="Galibri"/>
              </a:rPr>
              <a:t> μονάδων και της παραγωγής/κατανάλωσης ενέργειας, υπάρχουν μετρητές της εταιρείας </a:t>
            </a:r>
            <a:r>
              <a:rPr lang="el-GR" sz="1600" dirty="0" err="1">
                <a:latin typeface="Galibri"/>
              </a:rPr>
              <a:t>Meazon</a:t>
            </a:r>
            <a:r>
              <a:rPr lang="el-GR" sz="1600" dirty="0">
                <a:latin typeface="Galibri"/>
              </a:rPr>
              <a:t> (</a:t>
            </a:r>
            <a:r>
              <a:rPr lang="el-GR" sz="1600" i="1" dirty="0">
                <a:effectLst/>
                <a:latin typeface="Galibri"/>
                <a:ea typeface="Calibri" panose="020F0502020204030204" pitchFamily="34" charset="0"/>
                <a:cs typeface="Times New Roman" panose="02020603050405020304" pitchFamily="18" charset="0"/>
              </a:rPr>
              <a:t>εταιρεία Διαχείρισης ενέργειας, ευφυών κτιρίων &amp; πόλεων).</a:t>
            </a:r>
            <a:endParaRPr lang="el-GR" sz="1600" dirty="0">
              <a:effectLst/>
              <a:latin typeface="Galibri"/>
              <a:ea typeface="Calibri" panose="020F0502020204030204" pitchFamily="34" charset="0"/>
              <a:cs typeface="Times New Roman" panose="02020603050405020304" pitchFamily="18" charset="0"/>
            </a:endParaRPr>
          </a:p>
          <a:p>
            <a:pPr marL="357188" indent="-357188" algn="just">
              <a:lnSpc>
                <a:spcPct val="110000"/>
              </a:lnSpc>
              <a:spcBef>
                <a:spcPts val="0"/>
              </a:spcBef>
              <a:spcAft>
                <a:spcPts val="600"/>
              </a:spcAft>
              <a:buClr>
                <a:schemeClr val="tx2"/>
              </a:buClr>
              <a:buSzPct val="100000"/>
              <a:buBlip>
                <a:blip r:embed="rId3"/>
              </a:buBlip>
            </a:pPr>
            <a:r>
              <a:rPr lang="el-GR" sz="1600" dirty="0">
                <a:latin typeface="Galibri"/>
              </a:rPr>
              <a:t>Οι μετρητές έχουν την δυνατότητα καταγραφής όλων των απαραίτητων δεδομένων, όπως ρεύμα και τάση, βασιζόμενοι στο πρωτόκολλο </a:t>
            </a:r>
            <a:r>
              <a:rPr lang="el-GR" sz="1600" dirty="0" err="1">
                <a:latin typeface="Galibri"/>
              </a:rPr>
              <a:t>ZigBee</a:t>
            </a:r>
            <a:r>
              <a:rPr lang="el-GR" sz="1600" dirty="0">
                <a:latin typeface="Galibri"/>
              </a:rPr>
              <a:t> για την μετάδοση των δεδομένων αυτών.</a:t>
            </a:r>
          </a:p>
          <a:p>
            <a:pPr marL="357188" indent="-357188" algn="just">
              <a:lnSpc>
                <a:spcPct val="110000"/>
              </a:lnSpc>
              <a:spcBef>
                <a:spcPts val="0"/>
              </a:spcBef>
              <a:spcAft>
                <a:spcPts val="600"/>
              </a:spcAft>
              <a:buClr>
                <a:schemeClr val="tx2"/>
              </a:buClr>
              <a:buSzPct val="100000"/>
              <a:buBlip>
                <a:blip r:embed="rId3"/>
              </a:buBlip>
            </a:pPr>
            <a:r>
              <a:rPr lang="el-GR" sz="1600" dirty="0">
                <a:latin typeface="Galibri"/>
              </a:rPr>
              <a:t>Οι μετρήσεις στο σύστημα γίνονται σε δύο διαφορετικά σημεία:</a:t>
            </a:r>
          </a:p>
          <a:p>
            <a:pPr marL="677228" lvl="1" indent="-357188" algn="just">
              <a:lnSpc>
                <a:spcPct val="110000"/>
              </a:lnSpc>
              <a:spcBef>
                <a:spcPts val="0"/>
              </a:spcBef>
              <a:spcAft>
                <a:spcPts val="600"/>
              </a:spcAft>
              <a:buClr>
                <a:schemeClr val="tx2"/>
              </a:buClr>
              <a:buSzPct val="100000"/>
              <a:buFont typeface="Wingdings" panose="05000000000000000000" pitchFamily="2" charset="2"/>
              <a:buChar char="§"/>
            </a:pPr>
            <a:r>
              <a:rPr lang="el-GR" sz="1600" dirty="0">
                <a:latin typeface="Galibri"/>
              </a:rPr>
              <a:t>Στον ηλεκτρολογικό πίνακα του θερμοκηπίου όπου είναι και το τελικό σημείο του συστήματος</a:t>
            </a:r>
          </a:p>
          <a:p>
            <a:pPr marL="677228" lvl="1" indent="-357188" algn="just">
              <a:lnSpc>
                <a:spcPct val="110000"/>
              </a:lnSpc>
              <a:spcBef>
                <a:spcPts val="0"/>
              </a:spcBef>
              <a:spcAft>
                <a:spcPts val="600"/>
              </a:spcAft>
              <a:buClr>
                <a:schemeClr val="tx2"/>
              </a:buClr>
              <a:buSzPct val="100000"/>
              <a:buFont typeface="Wingdings" panose="05000000000000000000" pitchFamily="2" charset="2"/>
              <a:buChar char="§"/>
            </a:pPr>
            <a:r>
              <a:rPr lang="el-GR" sz="1600" dirty="0">
                <a:latin typeface="Galibri"/>
              </a:rPr>
              <a:t>Στον ρυθμιστή φόρτισης</a:t>
            </a:r>
          </a:p>
          <a:p>
            <a:pPr marL="0" indent="0" algn="just">
              <a:lnSpc>
                <a:spcPct val="110000"/>
              </a:lnSpc>
              <a:spcBef>
                <a:spcPts val="600"/>
              </a:spcBef>
              <a:spcAft>
                <a:spcPts val="600"/>
              </a:spcAft>
              <a:buClr>
                <a:schemeClr val="tx2"/>
              </a:buClr>
              <a:buSzPct val="100000"/>
              <a:buNone/>
            </a:pPr>
            <a:endParaRPr lang="en-US" sz="1300" dirty="0"/>
          </a:p>
        </p:txBody>
      </p:sp>
    </p:spTree>
    <p:extLst>
      <p:ext uri="{BB962C8B-B14F-4D97-AF65-F5344CB8AC3E}">
        <p14:creationId xmlns:p14="http://schemas.microsoft.com/office/powerpoint/2010/main" val="33840895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06512E90-B2E8-95BE-E92A-1BD2080D8FE6}"/>
              </a:ext>
            </a:extLst>
          </p:cNvPr>
          <p:cNvSpPr>
            <a:spLocks noGrp="1"/>
          </p:cNvSpPr>
          <p:nvPr>
            <p:ph type="title"/>
          </p:nvPr>
        </p:nvSpPr>
        <p:spPr>
          <a:xfrm>
            <a:off x="609600" y="118110"/>
            <a:ext cx="8153400" cy="830226"/>
          </a:xfrm>
        </p:spPr>
        <p:txBody>
          <a:bodyPr anchor="b">
            <a:normAutofit/>
          </a:bodyPr>
          <a:lstStyle/>
          <a:p>
            <a:pPr algn="ctr"/>
            <a:r>
              <a:rPr lang="el-GR" sz="3600" b="1" dirty="0">
                <a:solidFill>
                  <a:schemeClr val="tx2"/>
                </a:solidFill>
                <a:latin typeface="Galibri"/>
              </a:rPr>
              <a:t>Μετρητές</a:t>
            </a:r>
            <a:endParaRPr lang="en-US" sz="3600" b="1" dirty="0">
              <a:solidFill>
                <a:schemeClr val="tx2"/>
              </a:solidFill>
              <a:latin typeface="Galibri"/>
            </a:endParaRPr>
          </a:p>
        </p:txBody>
      </p:sp>
      <p:pic>
        <p:nvPicPr>
          <p:cNvPr id="4" name="Εικόνα 3" descr="Εικόνα που περιέχει εσωτερικό&#10;&#10;Περιγραφή που δημιουργήθηκε αυτόματα">
            <a:extLst>
              <a:ext uri="{FF2B5EF4-FFF2-40B4-BE49-F238E27FC236}">
                <a16:creationId xmlns:a16="http://schemas.microsoft.com/office/drawing/2014/main" id="{56E2FF49-73DB-4101-B951-6FCEC2D8BD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74640" y="1644968"/>
            <a:ext cx="2471420" cy="1853565"/>
          </a:xfrm>
          <a:prstGeom prst="rect">
            <a:avLst/>
          </a:prstGeom>
        </p:spPr>
      </p:pic>
      <p:pic>
        <p:nvPicPr>
          <p:cNvPr id="5" name="Εικόνα 4">
            <a:extLst>
              <a:ext uri="{FF2B5EF4-FFF2-40B4-BE49-F238E27FC236}">
                <a16:creationId xmlns:a16="http://schemas.microsoft.com/office/drawing/2014/main" id="{62403557-E3B8-40EB-820E-0DB0A8F3DD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66022" y="2885440"/>
            <a:ext cx="2510155" cy="1882775"/>
          </a:xfrm>
          <a:prstGeom prst="rect">
            <a:avLst/>
          </a:prstGeom>
        </p:spPr>
      </p:pic>
      <p:sp>
        <p:nvSpPr>
          <p:cNvPr id="3" name="TextBox 2">
            <a:extLst>
              <a:ext uri="{FF2B5EF4-FFF2-40B4-BE49-F238E27FC236}">
                <a16:creationId xmlns:a16="http://schemas.microsoft.com/office/drawing/2014/main" id="{D0A10E68-944A-4BE9-B0BE-4FD24DFA94BE}"/>
              </a:ext>
            </a:extLst>
          </p:cNvPr>
          <p:cNvSpPr txBox="1"/>
          <p:nvPr/>
        </p:nvSpPr>
        <p:spPr>
          <a:xfrm>
            <a:off x="179512" y="3939902"/>
            <a:ext cx="1882776" cy="923330"/>
          </a:xfrm>
          <a:prstGeom prst="rect">
            <a:avLst/>
          </a:prstGeom>
          <a:noFill/>
        </p:spPr>
        <p:txBody>
          <a:bodyPr wrap="square" rtlCol="0">
            <a:spAutoFit/>
          </a:bodyPr>
          <a:lstStyle/>
          <a:p>
            <a:pPr algn="ctr"/>
            <a:r>
              <a:rPr lang="el-GR" sz="1800" dirty="0" err="1">
                <a:latin typeface="Galibri"/>
              </a:rPr>
              <a:t>Split-Core</a:t>
            </a:r>
            <a:r>
              <a:rPr lang="el-GR" sz="1800" dirty="0">
                <a:latin typeface="Galibri"/>
              </a:rPr>
              <a:t> μετασχηματιστές ρεύματος</a:t>
            </a:r>
            <a:endParaRPr lang="el-GR" dirty="0">
              <a:latin typeface="Galibri"/>
            </a:endParaRPr>
          </a:p>
        </p:txBody>
      </p:sp>
      <p:pic>
        <p:nvPicPr>
          <p:cNvPr id="8" name="Εικόνα 7" descr="Εικόνα που περιέχει κείμενο, εσωτερικό&#10;&#10;Περιγραφή που δημιουργήθηκε αυτόματα">
            <a:extLst>
              <a:ext uri="{FF2B5EF4-FFF2-40B4-BE49-F238E27FC236}">
                <a16:creationId xmlns:a16="http://schemas.microsoft.com/office/drawing/2014/main" id="{A175E340-594F-4D8C-95E0-7550CF5004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753936" y="1626167"/>
            <a:ext cx="2512060" cy="1884045"/>
          </a:xfrm>
          <a:prstGeom prst="rect">
            <a:avLst/>
          </a:prstGeom>
        </p:spPr>
      </p:pic>
      <p:sp>
        <p:nvSpPr>
          <p:cNvPr id="9" name="TextBox 8">
            <a:extLst>
              <a:ext uri="{FF2B5EF4-FFF2-40B4-BE49-F238E27FC236}">
                <a16:creationId xmlns:a16="http://schemas.microsoft.com/office/drawing/2014/main" id="{22701642-216E-4DB5-B42C-D68D36379128}"/>
              </a:ext>
            </a:extLst>
          </p:cNvPr>
          <p:cNvSpPr txBox="1"/>
          <p:nvPr/>
        </p:nvSpPr>
        <p:spPr>
          <a:xfrm>
            <a:off x="4081645" y="3864877"/>
            <a:ext cx="1882776" cy="646331"/>
          </a:xfrm>
          <a:prstGeom prst="rect">
            <a:avLst/>
          </a:prstGeom>
          <a:noFill/>
        </p:spPr>
        <p:txBody>
          <a:bodyPr wrap="square" rtlCol="0">
            <a:spAutoFit/>
          </a:bodyPr>
          <a:lstStyle/>
          <a:p>
            <a:pPr algn="ctr"/>
            <a:r>
              <a:rPr lang="el-GR" sz="1800" dirty="0" err="1">
                <a:latin typeface="Galibri"/>
              </a:rPr>
              <a:t>DinRail</a:t>
            </a:r>
            <a:r>
              <a:rPr lang="el-GR" sz="1800" dirty="0">
                <a:latin typeface="Galibri"/>
              </a:rPr>
              <a:t> 3-Phase </a:t>
            </a:r>
            <a:r>
              <a:rPr lang="el-GR" sz="1800" dirty="0" err="1">
                <a:latin typeface="Galibri"/>
              </a:rPr>
              <a:t>Advanced</a:t>
            </a:r>
            <a:endParaRPr lang="el-GR" dirty="0">
              <a:latin typeface="Galibri"/>
            </a:endParaRPr>
          </a:p>
        </p:txBody>
      </p:sp>
      <p:pic>
        <p:nvPicPr>
          <p:cNvPr id="10" name="Εικόνα 9" descr="Εικόνα που περιέχει εσωτερικό&#10;&#10;Περιγραφή που δημιουργήθηκε αυτόματα">
            <a:extLst>
              <a:ext uri="{FF2B5EF4-FFF2-40B4-BE49-F238E27FC236}">
                <a16:creationId xmlns:a16="http://schemas.microsoft.com/office/drawing/2014/main" id="{399463F7-10AD-40A1-8B7A-EA1D20C7DE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85" t="12128" r="13066" b="6999"/>
          <a:stretch/>
        </p:blipFill>
        <p:spPr bwMode="auto">
          <a:xfrm rot="5400000">
            <a:off x="5890508" y="2653410"/>
            <a:ext cx="2665050" cy="2078910"/>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4ADBA26A-7ED8-45D0-AC3C-41AB970ED87F}"/>
              </a:ext>
            </a:extLst>
          </p:cNvPr>
          <p:cNvSpPr txBox="1"/>
          <p:nvPr/>
        </p:nvSpPr>
        <p:spPr>
          <a:xfrm>
            <a:off x="6281645" y="1988230"/>
            <a:ext cx="1882776" cy="369332"/>
          </a:xfrm>
          <a:prstGeom prst="rect">
            <a:avLst/>
          </a:prstGeom>
          <a:noFill/>
        </p:spPr>
        <p:txBody>
          <a:bodyPr wrap="square" rtlCol="0">
            <a:spAutoFit/>
          </a:bodyPr>
          <a:lstStyle/>
          <a:p>
            <a:pPr algn="ctr"/>
            <a:r>
              <a:rPr lang="en-US" dirty="0">
                <a:latin typeface="Galibri"/>
              </a:rPr>
              <a:t>Janus Gateway</a:t>
            </a:r>
            <a:endParaRPr lang="el-GR" dirty="0">
              <a:latin typeface="Galibri"/>
            </a:endParaRPr>
          </a:p>
        </p:txBody>
      </p:sp>
    </p:spTree>
    <p:extLst>
      <p:ext uri="{BB962C8B-B14F-4D97-AF65-F5344CB8AC3E}">
        <p14:creationId xmlns:p14="http://schemas.microsoft.com/office/powerpoint/2010/main" val="1731155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pPr defTabSz="685800"/>
            <a:fld id="{02CEFE82-39F2-4F47-8A0C-D5AB3496FA5C}" type="slidenum">
              <a:rPr lang="de-DE">
                <a:solidFill>
                  <a:prstClr val="black">
                    <a:tint val="75000"/>
                  </a:prstClr>
                </a:solidFill>
                <a:latin typeface="Calibri" panose="020F0502020204030204"/>
              </a:rPr>
              <a:pPr defTabSz="685800"/>
              <a:t>57</a:t>
            </a:fld>
            <a:endParaRPr lang="de-DE" dirty="0">
              <a:solidFill>
                <a:prstClr val="black">
                  <a:tint val="75000"/>
                </a:prstClr>
              </a:solidFill>
              <a:latin typeface="Calibri" panose="020F0502020204030204"/>
            </a:endParaRPr>
          </a:p>
        </p:txBody>
      </p:sp>
      <p:sp>
        <p:nvSpPr>
          <p:cNvPr id="15" name="TextBox 14">
            <a:extLst>
              <a:ext uri="{FF2B5EF4-FFF2-40B4-BE49-F238E27FC236}">
                <a16:creationId xmlns:a16="http://schemas.microsoft.com/office/drawing/2014/main" id="{E46DDAFD-90A1-001B-4A7A-E00CAF48AE18}"/>
              </a:ext>
            </a:extLst>
          </p:cNvPr>
          <p:cNvSpPr txBox="1"/>
          <p:nvPr/>
        </p:nvSpPr>
        <p:spPr>
          <a:xfrm>
            <a:off x="675595" y="1571290"/>
            <a:ext cx="2962275" cy="3028887"/>
          </a:xfrm>
          <a:prstGeom prst="rect">
            <a:avLst/>
          </a:prstGeom>
        </p:spPr>
        <p:txBody>
          <a:bodyPr wrap="square" lIns="0" tIns="0" rIns="0" bIns="0" rtlCol="0">
            <a:noAutofit/>
          </a:bodyPr>
          <a:lstStyle/>
          <a:p>
            <a:pPr marL="226125" indent="-214313" defTabSz="685800">
              <a:lnSpc>
                <a:spcPct val="122000"/>
              </a:lnSpc>
              <a:spcBef>
                <a:spcPts val="900"/>
              </a:spcBef>
              <a:spcAft>
                <a:spcPts val="450"/>
              </a:spcAft>
              <a:buClr>
                <a:srgbClr val="A5A5A5"/>
              </a:buClr>
              <a:buFontTx/>
              <a:buChar char="x"/>
            </a:pPr>
            <a:r>
              <a:rPr lang="el-GR" sz="1600" dirty="0">
                <a:solidFill>
                  <a:srgbClr val="FF0000"/>
                </a:solidFill>
                <a:latin typeface="Calibri" panose="020F0502020204030204" pitchFamily="34" charset="0"/>
                <a:cs typeface="Calibri" panose="020F0502020204030204" pitchFamily="34" charset="0"/>
              </a:rPr>
              <a:t>Υψηλή κατανάλωση ενέργειας
Αδυναμία σύνδεσης απομακρυσμένων περιοχών σε δίκτυο ηλεκτροδότησης
Κλιματική κρίση
Ανάγκη για ελεγχόμενο περιβάλλον θερμοκηπίου</a:t>
            </a:r>
            <a:endParaRPr lang="en-US" sz="1600" dirty="0">
              <a:solidFill>
                <a:srgbClr val="FF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8F07DAA8-6B2A-09AB-7FA6-A8C37E6A9467}"/>
              </a:ext>
            </a:extLst>
          </p:cNvPr>
          <p:cNvSpPr txBox="1"/>
          <p:nvPr/>
        </p:nvSpPr>
        <p:spPr>
          <a:xfrm>
            <a:off x="5228037" y="1499378"/>
            <a:ext cx="3287313" cy="3028887"/>
          </a:xfrm>
          <a:prstGeom prst="rect">
            <a:avLst/>
          </a:prstGeom>
        </p:spPr>
        <p:txBody>
          <a:bodyPr wrap="square" lIns="0" tIns="0" rIns="0" bIns="0" rtlCol="0">
            <a:noAutofit/>
          </a:bodyPr>
          <a:lstStyle/>
          <a:p>
            <a:pPr marL="202500" indent="-202500" defTabSz="685800">
              <a:lnSpc>
                <a:spcPct val="122000"/>
              </a:lnSpc>
              <a:spcBef>
                <a:spcPts val="900"/>
              </a:spcBef>
              <a:spcAft>
                <a:spcPts val="450"/>
              </a:spcAft>
              <a:buClr>
                <a:srgbClr val="A5A5A5"/>
              </a:buClr>
              <a:buFont typeface="Wingdings" panose="05000000000000000000" pitchFamily="2" charset="2"/>
              <a:buChar char="ü"/>
            </a:pPr>
            <a:r>
              <a:rPr lang="el-GR" sz="1600" dirty="0">
                <a:solidFill>
                  <a:schemeClr val="accent6">
                    <a:lumMod val="50000"/>
                  </a:schemeClr>
                </a:solidFill>
                <a:latin typeface="Calibri" panose="020F0502020204030204" pitchFamily="34" charset="0"/>
                <a:cs typeface="Calibri" panose="020F0502020204030204" pitchFamily="34" charset="0"/>
              </a:rPr>
              <a:t>Ολοκληρωμένο Φωτοβολταϊκό Σύστημα Θερμοκηπίου
Ημιδιαφανείς φωτοβολταϊκές μονάδες
Πλήρως εξοπλισμένο για την παρακολούθηση και τον έλεγχο του μικροκλίματος
Ενεργειακά αυτόνομα</a:t>
            </a:r>
            <a:endParaRPr lang="en-US" sz="1600" dirty="0">
              <a:solidFill>
                <a:schemeClr val="accent6">
                  <a:lumMod val="50000"/>
                </a:schemeClr>
              </a:solidFill>
              <a:latin typeface="Calibri" panose="020F0502020204030204" pitchFamily="34" charset="0"/>
              <a:cs typeface="Calibri" panose="020F0502020204030204" pitchFamily="34" charset="0"/>
            </a:endParaRPr>
          </a:p>
        </p:txBody>
      </p:sp>
      <p:sp>
        <p:nvSpPr>
          <p:cNvPr id="18" name="Βέλος: Δεξιό 17">
            <a:extLst>
              <a:ext uri="{FF2B5EF4-FFF2-40B4-BE49-F238E27FC236}">
                <a16:creationId xmlns:a16="http://schemas.microsoft.com/office/drawing/2014/main" id="{0288E226-C8F7-CEAC-F715-E734D5EC21EB}"/>
              </a:ext>
            </a:extLst>
          </p:cNvPr>
          <p:cNvSpPr/>
          <p:nvPr/>
        </p:nvSpPr>
        <p:spPr bwMode="auto">
          <a:xfrm>
            <a:off x="3829481" y="2721604"/>
            <a:ext cx="1159172" cy="728261"/>
          </a:xfrm>
          <a:prstGeom prst="rightArrow">
            <a:avLst/>
          </a:prstGeom>
          <a:noFill/>
          <a:ln w="76200">
            <a:solidFill>
              <a:schemeClr val="accent6"/>
            </a:solidFill>
          </a:ln>
        </p:spPr>
        <p:txBody>
          <a:bodyPr vert="horz" wrap="square" lIns="0" tIns="0" rIns="0" bIns="0" numCol="1" rtlCol="0" anchor="t" anchorCtr="0" compatLnSpc="1">
            <a:prstTxWarp prst="textNoShape">
              <a:avLst/>
            </a:prstTxWarp>
          </a:bodyPr>
          <a:lstStyle/>
          <a:p>
            <a:pPr marL="10800" algn="ctr" defTabSz="685800">
              <a:lnSpc>
                <a:spcPct val="122000"/>
              </a:lnSpc>
              <a:spcAft>
                <a:spcPts val="1650"/>
              </a:spcAft>
            </a:pPr>
            <a:endParaRPr lang="el-GR" sz="1125" dirty="0" err="1">
              <a:solidFill>
                <a:schemeClr val="accent6"/>
              </a:solidFill>
              <a:latin typeface="Calibri" panose="020F0502020204030204"/>
            </a:endParaRPr>
          </a:p>
        </p:txBody>
      </p:sp>
      <p:cxnSp>
        <p:nvCxnSpPr>
          <p:cNvPr id="4" name="Ευθεία γραμμή σύνδεσης 3">
            <a:extLst>
              <a:ext uri="{FF2B5EF4-FFF2-40B4-BE49-F238E27FC236}">
                <a16:creationId xmlns:a16="http://schemas.microsoft.com/office/drawing/2014/main" id="{53059C6F-281E-EE72-74CD-1C71550EC48B}"/>
              </a:ext>
            </a:extLst>
          </p:cNvPr>
          <p:cNvCxnSpPr>
            <a:cxnSpLocks/>
          </p:cNvCxnSpPr>
          <p:nvPr/>
        </p:nvCxnSpPr>
        <p:spPr>
          <a:xfrm>
            <a:off x="150100" y="1160585"/>
            <a:ext cx="8556674"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Τίτλος 1">
            <a:extLst>
              <a:ext uri="{FF2B5EF4-FFF2-40B4-BE49-F238E27FC236}">
                <a16:creationId xmlns:a16="http://schemas.microsoft.com/office/drawing/2014/main" id="{096AFCAC-85B8-7FAA-5C18-CC553B19614B}"/>
              </a:ext>
            </a:extLst>
          </p:cNvPr>
          <p:cNvSpPr>
            <a:spLocks noGrp="1"/>
          </p:cNvSpPr>
          <p:nvPr>
            <p:ph type="title"/>
          </p:nvPr>
        </p:nvSpPr>
        <p:spPr>
          <a:xfrm>
            <a:off x="518160" y="363371"/>
            <a:ext cx="8043540" cy="764363"/>
          </a:xfrm>
        </p:spPr>
        <p:txBody>
          <a:bodyPr>
            <a:normAutofit/>
          </a:bodyPr>
          <a:lstStyle/>
          <a:p>
            <a:r>
              <a:rPr lang="el-GR" sz="3600" b="1" dirty="0">
                <a:latin typeface="Galibri"/>
              </a:rPr>
              <a:t>Συμπεράσματα</a:t>
            </a:r>
          </a:p>
        </p:txBody>
      </p:sp>
    </p:spTree>
    <p:extLst>
      <p:ext uri="{BB962C8B-B14F-4D97-AF65-F5344CB8AC3E}">
        <p14:creationId xmlns:p14="http://schemas.microsoft.com/office/powerpoint/2010/main" val="349641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75EFD6-9A1B-5A9B-7F0A-F0AF89A24E18}"/>
              </a:ext>
            </a:extLst>
          </p:cNvPr>
          <p:cNvSpPr>
            <a:spLocks noGrp="1"/>
          </p:cNvSpPr>
          <p:nvPr>
            <p:ph type="title"/>
          </p:nvPr>
        </p:nvSpPr>
        <p:spPr>
          <a:xfrm>
            <a:off x="518160" y="363371"/>
            <a:ext cx="8043540" cy="764363"/>
          </a:xfrm>
        </p:spPr>
        <p:txBody>
          <a:bodyPr>
            <a:normAutofit/>
          </a:bodyPr>
          <a:lstStyle/>
          <a:p>
            <a:r>
              <a:rPr lang="en-US" sz="3600" b="1" dirty="0">
                <a:solidFill>
                  <a:srgbClr val="FF0000"/>
                </a:solidFill>
                <a:latin typeface="Galibri"/>
              </a:rPr>
              <a:t>Beyond the State of the art</a:t>
            </a:r>
            <a:endParaRPr lang="el-GR" sz="3600" b="1" dirty="0">
              <a:solidFill>
                <a:srgbClr val="FF0000"/>
              </a:solidFill>
              <a:latin typeface="Galibri"/>
            </a:endParaRPr>
          </a:p>
        </p:txBody>
      </p:sp>
      <p:pic>
        <p:nvPicPr>
          <p:cNvPr id="3" name="Θέση περιεχομένου 6">
            <a:extLst>
              <a:ext uri="{FF2B5EF4-FFF2-40B4-BE49-F238E27FC236}">
                <a16:creationId xmlns:a16="http://schemas.microsoft.com/office/drawing/2014/main" id="{35CCC57B-B5B7-88AE-A7AC-F84E87C0C0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813" y="1689448"/>
            <a:ext cx="4088624" cy="2222097"/>
          </a:xfrm>
          <a:prstGeom prst="rect">
            <a:avLst/>
          </a:prstGeom>
        </p:spPr>
      </p:pic>
      <p:sp>
        <p:nvSpPr>
          <p:cNvPr id="10" name="TextBox 9">
            <a:extLst>
              <a:ext uri="{FF2B5EF4-FFF2-40B4-BE49-F238E27FC236}">
                <a16:creationId xmlns:a16="http://schemas.microsoft.com/office/drawing/2014/main" id="{C9A178FD-9CB5-E3B8-6B08-35E6463C11EB}"/>
              </a:ext>
            </a:extLst>
          </p:cNvPr>
          <p:cNvSpPr txBox="1"/>
          <p:nvPr/>
        </p:nvSpPr>
        <p:spPr>
          <a:xfrm>
            <a:off x="4428437" y="1600491"/>
            <a:ext cx="4616970" cy="3236527"/>
          </a:xfrm>
          <a:prstGeom prst="rect">
            <a:avLst/>
          </a:prstGeom>
          <a:noFill/>
        </p:spPr>
        <p:txBody>
          <a:bodyPr wrap="square">
            <a:spAutoFit/>
          </a:bodyPr>
          <a:lstStyle/>
          <a:p>
            <a:pPr algn="just">
              <a:lnSpc>
                <a:spcPct val="115000"/>
              </a:lnSpc>
              <a:spcAft>
                <a:spcPts val="600"/>
              </a:spcAft>
            </a:pPr>
            <a:r>
              <a:rPr lang="el-GR" sz="1600" dirty="0">
                <a:effectLst/>
                <a:latin typeface="Galibri"/>
                <a:ea typeface="Calibri" panose="020F0502020204030204" pitchFamily="34" charset="0"/>
                <a:cs typeface="Times New Roman" panose="02020603050405020304" pitchFamily="18" charset="0"/>
              </a:rPr>
              <a:t>Η επόμενη ημέρα του παραπάνω εγχειρήματος περιλαμβάνει:</a:t>
            </a:r>
          </a:p>
          <a:p>
            <a:pPr marL="357188" indent="-357188" algn="just">
              <a:lnSpc>
                <a:spcPct val="110000"/>
              </a:lnSpc>
              <a:spcAft>
                <a:spcPts val="600"/>
              </a:spcAft>
              <a:buClr>
                <a:schemeClr val="tx2"/>
              </a:buClr>
              <a:buSzPct val="100000"/>
              <a:buBlip>
                <a:blip r:embed="rId3"/>
              </a:buBlip>
            </a:pPr>
            <a:r>
              <a:rPr lang="el-GR" sz="1600" dirty="0">
                <a:latin typeface="Galibri"/>
              </a:rPr>
              <a:t>Την στην ενσωμάτωση σε όλη την  οροφή του θερμοκηπίου καινοτόμων </a:t>
            </a:r>
            <a:r>
              <a:rPr lang="el-GR" sz="1600" dirty="0" err="1">
                <a:latin typeface="Galibri"/>
              </a:rPr>
              <a:t>ημι</a:t>
            </a:r>
            <a:r>
              <a:rPr lang="el-GR" sz="1600" dirty="0">
                <a:latin typeface="Galibri"/>
              </a:rPr>
              <a:t>-διάφανων </a:t>
            </a:r>
            <a:r>
              <a:rPr lang="el-GR" sz="1600" dirty="0" err="1">
                <a:latin typeface="Galibri"/>
              </a:rPr>
              <a:t>φωτοβολταϊκών</a:t>
            </a:r>
            <a:r>
              <a:rPr lang="el-GR" sz="1600" dirty="0">
                <a:latin typeface="Galibri"/>
              </a:rPr>
              <a:t> μονάδων (BSG 250-49), </a:t>
            </a:r>
          </a:p>
          <a:p>
            <a:pPr marL="357188" indent="-357188" algn="just">
              <a:lnSpc>
                <a:spcPct val="110000"/>
              </a:lnSpc>
              <a:spcAft>
                <a:spcPts val="600"/>
              </a:spcAft>
              <a:buClr>
                <a:schemeClr val="tx2"/>
              </a:buClr>
              <a:buSzPct val="100000"/>
              <a:buBlip>
                <a:blip r:embed="rId3"/>
              </a:buBlip>
            </a:pPr>
            <a:r>
              <a:rPr lang="el-GR" sz="1600" dirty="0">
                <a:latin typeface="Galibri"/>
              </a:rPr>
              <a:t>την εγκατάσταση συστημάτων που θα χρησιμοποιούν την παραγόμενη ενέργεια, όπως ενός σταθμού φόρτισης ηλεκτρικών ποδηλάτων/πατινιών για χρήση τους από τα μέλη της Ακαδημαϊκής Κοινότητας του Πανεπιστημίου Πατρών.</a:t>
            </a:r>
          </a:p>
        </p:txBody>
      </p:sp>
    </p:spTree>
    <p:extLst>
      <p:ext uri="{BB962C8B-B14F-4D97-AF65-F5344CB8AC3E}">
        <p14:creationId xmlns:p14="http://schemas.microsoft.com/office/powerpoint/2010/main" val="22629752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8EC47-D9F3-49A3-89BC-A13079B844FE}"/>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16D4067E-8FF5-7DF4-B5A8-D2575E353190}"/>
              </a:ext>
            </a:extLst>
          </p:cNvPr>
          <p:cNvSpPr>
            <a:spLocks noGrp="1"/>
          </p:cNvSpPr>
          <p:nvPr>
            <p:ph type="title"/>
          </p:nvPr>
        </p:nvSpPr>
        <p:spPr>
          <a:xfrm>
            <a:off x="518160" y="363371"/>
            <a:ext cx="8043540" cy="764363"/>
          </a:xfrm>
        </p:spPr>
        <p:txBody>
          <a:bodyPr>
            <a:normAutofit/>
          </a:bodyPr>
          <a:lstStyle/>
          <a:p>
            <a:r>
              <a:rPr lang="en-US" sz="3600" b="1" dirty="0">
                <a:solidFill>
                  <a:srgbClr val="FF0000"/>
                </a:solidFill>
                <a:latin typeface="Galibri"/>
              </a:rPr>
              <a:t>Greenhouses</a:t>
            </a:r>
            <a:endParaRPr lang="el-GR" sz="3600" b="1" dirty="0">
              <a:solidFill>
                <a:srgbClr val="FF0000"/>
              </a:solidFill>
              <a:latin typeface="Galibri"/>
            </a:endParaRPr>
          </a:p>
        </p:txBody>
      </p:sp>
      <p:sp>
        <p:nvSpPr>
          <p:cNvPr id="5" name="TextBox 4">
            <a:extLst>
              <a:ext uri="{FF2B5EF4-FFF2-40B4-BE49-F238E27FC236}">
                <a16:creationId xmlns:a16="http://schemas.microsoft.com/office/drawing/2014/main" id="{AD28C577-6DB2-5D8D-7518-89498D5DFFFE}"/>
              </a:ext>
            </a:extLst>
          </p:cNvPr>
          <p:cNvSpPr txBox="1"/>
          <p:nvPr/>
        </p:nvSpPr>
        <p:spPr>
          <a:xfrm>
            <a:off x="719528" y="2027979"/>
            <a:ext cx="7367666" cy="2585323"/>
          </a:xfrm>
          <a:prstGeom prst="rect">
            <a:avLst/>
          </a:prstGeom>
          <a:noFill/>
        </p:spPr>
        <p:txBody>
          <a:bodyPr wrap="square">
            <a:spAutoFit/>
          </a:bodyPr>
          <a:lstStyle/>
          <a:p>
            <a:pPr>
              <a:buNone/>
            </a:pPr>
            <a:r>
              <a:rPr lang="en-US" sz="1800" dirty="0">
                <a:effectLst/>
                <a:latin typeface="Aptos" panose="020B0004020202020204" pitchFamily="34" charset="0"/>
                <a:ea typeface="Aptos" panose="020B0004020202020204" pitchFamily="34" charset="0"/>
                <a:cs typeface="Aptos" panose="020B0004020202020204" pitchFamily="34" charset="0"/>
              </a:rPr>
              <a:t>Video </a:t>
            </a:r>
            <a:r>
              <a:rPr lang="en-US" sz="1800" dirty="0" err="1">
                <a:effectLst/>
                <a:latin typeface="Aptos" panose="020B0004020202020204" pitchFamily="34" charset="0"/>
                <a:ea typeface="Aptos" panose="020B0004020202020204" pitchFamily="34" charset="0"/>
                <a:cs typeface="Aptos" panose="020B0004020202020204" pitchFamily="34" charset="0"/>
              </a:rPr>
              <a:t>youtube</a:t>
            </a:r>
            <a:endParaRPr lang="el-GR"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2"/>
              </a:rPr>
              <a:t>https://www.youtube.com/watch?v=wFF4NOsboSw</a:t>
            </a:r>
            <a:endParaRPr lang="el-GR"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US" sz="1800" dirty="0">
                <a:effectLst/>
                <a:latin typeface="Aptos" panose="020B0004020202020204" pitchFamily="34" charset="0"/>
                <a:ea typeface="Aptos" panose="020B0004020202020204" pitchFamily="34" charset="0"/>
                <a:cs typeface="Aptos" panose="020B0004020202020204" pitchFamily="34" charset="0"/>
              </a:rPr>
              <a:t> </a:t>
            </a:r>
            <a:endParaRPr lang="el-GR"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US" sz="1800" dirty="0">
                <a:effectLst/>
                <a:latin typeface="Aptos" panose="020B0004020202020204" pitchFamily="34" charset="0"/>
                <a:ea typeface="Aptos" panose="020B0004020202020204" pitchFamily="34" charset="0"/>
                <a:cs typeface="Aptos" panose="020B0004020202020204" pitchFamily="34" charset="0"/>
              </a:rPr>
              <a:t> </a:t>
            </a:r>
            <a:endParaRPr lang="el-GR"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US" sz="1800" dirty="0">
                <a:effectLst/>
                <a:latin typeface="Aptos" panose="020B0004020202020204" pitchFamily="34" charset="0"/>
                <a:ea typeface="Aptos" panose="020B0004020202020204" pitchFamily="34" charset="0"/>
                <a:cs typeface="Aptos" panose="020B0004020202020204" pitchFamily="34" charset="0"/>
              </a:rPr>
              <a:t>images new link</a:t>
            </a:r>
            <a:endParaRPr lang="el-GR"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https://drive.google.com/drive/folders/1QxI_X_pXSk0BLehuQi3bRYQsDgCsVczw?usp=sharing</a:t>
            </a:r>
            <a:endParaRPr lang="el-GR"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US" sz="1800" dirty="0">
                <a:effectLst/>
                <a:latin typeface="Aptos" panose="020B0004020202020204" pitchFamily="34" charset="0"/>
                <a:ea typeface="Aptos" panose="020B0004020202020204" pitchFamily="34" charset="0"/>
                <a:cs typeface="Aptos" panose="020B0004020202020204" pitchFamily="34" charset="0"/>
              </a:rPr>
              <a:t> </a:t>
            </a:r>
            <a:endParaRPr lang="el-GR"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US" sz="1800" dirty="0">
                <a:effectLst/>
                <a:latin typeface="Aptos" panose="020B0004020202020204" pitchFamily="34" charset="0"/>
                <a:ea typeface="Aptos" panose="020B0004020202020204" pitchFamily="34" charset="0"/>
                <a:cs typeface="Aptos" panose="020B0004020202020204" pitchFamily="34" charset="0"/>
              </a:rPr>
              <a:t> </a:t>
            </a:r>
            <a:endParaRPr lang="el-GR"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212356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75EFD6-9A1B-5A9B-7F0A-F0AF89A24E18}"/>
              </a:ext>
            </a:extLst>
          </p:cNvPr>
          <p:cNvSpPr>
            <a:spLocks noGrp="1"/>
          </p:cNvSpPr>
          <p:nvPr>
            <p:ph type="title"/>
          </p:nvPr>
        </p:nvSpPr>
        <p:spPr>
          <a:xfrm>
            <a:off x="485087" y="329833"/>
            <a:ext cx="7886700" cy="773063"/>
          </a:xfrm>
        </p:spPr>
        <p:txBody>
          <a:bodyPr>
            <a:normAutofit/>
          </a:bodyPr>
          <a:lstStyle/>
          <a:p>
            <a:r>
              <a:rPr lang="el-GR" sz="3600" b="1" dirty="0"/>
              <a:t>Ποιο είναι το πρόβλημα…;</a:t>
            </a:r>
          </a:p>
        </p:txBody>
      </p:sp>
      <p:sp>
        <p:nvSpPr>
          <p:cNvPr id="3" name="TextBox 2">
            <a:extLst>
              <a:ext uri="{FF2B5EF4-FFF2-40B4-BE49-F238E27FC236}">
                <a16:creationId xmlns:a16="http://schemas.microsoft.com/office/drawing/2014/main" id="{CA38B18B-1B64-7EF5-1C28-86A7848EC7E5}"/>
              </a:ext>
            </a:extLst>
          </p:cNvPr>
          <p:cNvSpPr txBox="1"/>
          <p:nvPr/>
        </p:nvSpPr>
        <p:spPr>
          <a:xfrm>
            <a:off x="150100" y="1800842"/>
            <a:ext cx="2507405" cy="774733"/>
          </a:xfrm>
          <a:prstGeom prst="rect">
            <a:avLst/>
          </a:prstGeom>
        </p:spPr>
        <p:txBody>
          <a:bodyPr wrap="square" lIns="0" tIns="0" rIns="0" bIns="0" rtlCol="0">
            <a:noAutofit/>
          </a:bodyPr>
          <a:lstStyle/>
          <a:p>
            <a:pPr marL="11813" algn="ctr" defTabSz="685800">
              <a:lnSpc>
                <a:spcPct val="122000"/>
              </a:lnSpc>
              <a:spcAft>
                <a:spcPts val="1650"/>
              </a:spcAft>
              <a:buClr>
                <a:srgbClr val="A5A5A5"/>
              </a:buClr>
            </a:pPr>
            <a:r>
              <a:rPr lang="el-GR" sz="2100" b="1" dirty="0">
                <a:solidFill>
                  <a:srgbClr val="FF0000"/>
                </a:solidFill>
                <a:latin typeface="Calibri" panose="020F0502020204030204"/>
              </a:rPr>
              <a:t>Υψηλή κατανάλωση ενέργειας</a:t>
            </a:r>
          </a:p>
        </p:txBody>
      </p:sp>
      <p:sp>
        <p:nvSpPr>
          <p:cNvPr id="4" name="Αριστερό άγκιστρο 3">
            <a:extLst>
              <a:ext uri="{FF2B5EF4-FFF2-40B4-BE49-F238E27FC236}">
                <a16:creationId xmlns:a16="http://schemas.microsoft.com/office/drawing/2014/main" id="{312D7312-AE38-AC56-44C0-B666B0FF723B}"/>
              </a:ext>
            </a:extLst>
          </p:cNvPr>
          <p:cNvSpPr/>
          <p:nvPr/>
        </p:nvSpPr>
        <p:spPr>
          <a:xfrm>
            <a:off x="2738426" y="1738277"/>
            <a:ext cx="371213" cy="899862"/>
          </a:xfrm>
          <a:prstGeom prst="leftBrace">
            <a:avLst/>
          </a:prstGeom>
          <a:ln w="38100">
            <a:tailEnd type="none"/>
          </a:ln>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l-GR" sz="1350">
              <a:solidFill>
                <a:prstClr val="black"/>
              </a:solidFill>
              <a:latin typeface="Calibri" panose="020F0502020204030204"/>
            </a:endParaRPr>
          </a:p>
        </p:txBody>
      </p:sp>
      <p:sp>
        <p:nvSpPr>
          <p:cNvPr id="5" name="TextBox 4">
            <a:extLst>
              <a:ext uri="{FF2B5EF4-FFF2-40B4-BE49-F238E27FC236}">
                <a16:creationId xmlns:a16="http://schemas.microsoft.com/office/drawing/2014/main" id="{D734F8C9-64C6-3268-7333-A8B67C31CC6A}"/>
              </a:ext>
            </a:extLst>
          </p:cNvPr>
          <p:cNvSpPr txBox="1"/>
          <p:nvPr/>
        </p:nvSpPr>
        <p:spPr>
          <a:xfrm>
            <a:off x="5923944" y="1524272"/>
            <a:ext cx="2782831" cy="553139"/>
          </a:xfrm>
          <a:prstGeom prst="rect">
            <a:avLst/>
          </a:prstGeom>
        </p:spPr>
        <p:txBody>
          <a:bodyPr wrap="square" lIns="0" tIns="0" rIns="0" bIns="0" rtlCol="0">
            <a:noAutofit/>
          </a:bodyPr>
          <a:lstStyle/>
          <a:p>
            <a:pPr marL="11813" algn="ctr" defTabSz="685800">
              <a:spcAft>
                <a:spcPts val="1650"/>
              </a:spcAft>
              <a:buClr>
                <a:srgbClr val="A5A5A5"/>
              </a:buClr>
            </a:pPr>
            <a:r>
              <a:rPr lang="el-GR" b="1" dirty="0">
                <a:solidFill>
                  <a:srgbClr val="FF0000"/>
                </a:solidFill>
                <a:latin typeface="Calibri" panose="020F0502020204030204"/>
              </a:rPr>
              <a:t>Αδυναμία σύνδεσης για απομακρυσμένες περιοχές
</a:t>
            </a:r>
          </a:p>
        </p:txBody>
      </p:sp>
      <p:sp>
        <p:nvSpPr>
          <p:cNvPr id="6" name="TextBox 5">
            <a:extLst>
              <a:ext uri="{FF2B5EF4-FFF2-40B4-BE49-F238E27FC236}">
                <a16:creationId xmlns:a16="http://schemas.microsoft.com/office/drawing/2014/main" id="{42673248-FD5A-78D5-CD9A-74B82CB15FED}"/>
              </a:ext>
            </a:extLst>
          </p:cNvPr>
          <p:cNvSpPr txBox="1"/>
          <p:nvPr/>
        </p:nvSpPr>
        <p:spPr>
          <a:xfrm>
            <a:off x="3350564" y="1461706"/>
            <a:ext cx="1669860" cy="553142"/>
          </a:xfrm>
          <a:prstGeom prst="rect">
            <a:avLst/>
          </a:prstGeom>
        </p:spPr>
        <p:txBody>
          <a:bodyPr wrap="square" lIns="0" tIns="0" rIns="0" bIns="0" rtlCol="0">
            <a:noAutofit/>
          </a:bodyPr>
          <a:lstStyle/>
          <a:p>
            <a:pPr marL="11813" algn="ctr" defTabSz="685800">
              <a:spcAft>
                <a:spcPts val="1650"/>
              </a:spcAft>
              <a:buClr>
                <a:srgbClr val="A5A5A5"/>
              </a:buClr>
            </a:pPr>
            <a:r>
              <a:rPr lang="el-GR" b="1" dirty="0">
                <a:solidFill>
                  <a:prstClr val="black"/>
                </a:solidFill>
                <a:latin typeface="Calibri" panose="020F0502020204030204"/>
              </a:rPr>
              <a:t>Δίκτυο Ηλεκτροδότησης</a:t>
            </a:r>
          </a:p>
        </p:txBody>
      </p:sp>
      <p:cxnSp>
        <p:nvCxnSpPr>
          <p:cNvPr id="7" name="Ευθύγραμμο βέλος σύνδεσης 6">
            <a:extLst>
              <a:ext uri="{FF2B5EF4-FFF2-40B4-BE49-F238E27FC236}">
                <a16:creationId xmlns:a16="http://schemas.microsoft.com/office/drawing/2014/main" id="{A47BA8E4-A186-8DC8-ED90-303140E93530}"/>
              </a:ext>
            </a:extLst>
          </p:cNvPr>
          <p:cNvCxnSpPr>
            <a:cxnSpLocks/>
          </p:cNvCxnSpPr>
          <p:nvPr/>
        </p:nvCxnSpPr>
        <p:spPr>
          <a:xfrm>
            <a:off x="5332554" y="1738277"/>
            <a:ext cx="469692"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200B6D92-FB0F-243E-0C3B-D3417ACE342F}"/>
              </a:ext>
            </a:extLst>
          </p:cNvPr>
          <p:cNvSpPr txBox="1"/>
          <p:nvPr/>
        </p:nvSpPr>
        <p:spPr>
          <a:xfrm>
            <a:off x="3190560" y="2324157"/>
            <a:ext cx="1989868" cy="627963"/>
          </a:xfrm>
          <a:prstGeom prst="rect">
            <a:avLst/>
          </a:prstGeom>
        </p:spPr>
        <p:txBody>
          <a:bodyPr wrap="square" lIns="0" tIns="0" rIns="0" bIns="0" rtlCol="0">
            <a:noAutofit/>
          </a:bodyPr>
          <a:lstStyle/>
          <a:p>
            <a:pPr marL="11813" algn="ctr" defTabSz="685800">
              <a:spcAft>
                <a:spcPts val="1650"/>
              </a:spcAft>
              <a:buClr>
                <a:srgbClr val="A5A5A5"/>
              </a:buClr>
            </a:pPr>
            <a:r>
              <a:rPr lang="el-GR" b="1" dirty="0">
                <a:solidFill>
                  <a:prstClr val="black"/>
                </a:solidFill>
                <a:latin typeface="Calibri" panose="020F0502020204030204"/>
              </a:rPr>
              <a:t>Γεννήτριες ορυκτών καυσίμων</a:t>
            </a:r>
          </a:p>
        </p:txBody>
      </p:sp>
      <p:cxnSp>
        <p:nvCxnSpPr>
          <p:cNvPr id="9" name="Ευθύγραμμο βέλος σύνδεσης 8">
            <a:extLst>
              <a:ext uri="{FF2B5EF4-FFF2-40B4-BE49-F238E27FC236}">
                <a16:creationId xmlns:a16="http://schemas.microsoft.com/office/drawing/2014/main" id="{671806E7-084C-B432-A26F-EF2FB45F58B7}"/>
              </a:ext>
            </a:extLst>
          </p:cNvPr>
          <p:cNvCxnSpPr>
            <a:cxnSpLocks/>
          </p:cNvCxnSpPr>
          <p:nvPr/>
        </p:nvCxnSpPr>
        <p:spPr>
          <a:xfrm>
            <a:off x="5332554" y="2580946"/>
            <a:ext cx="469692"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29D69CA3-AC63-229F-A1A2-14653055E632}"/>
              </a:ext>
            </a:extLst>
          </p:cNvPr>
          <p:cNvSpPr txBox="1"/>
          <p:nvPr/>
        </p:nvSpPr>
        <p:spPr>
          <a:xfrm>
            <a:off x="5802247" y="2356019"/>
            <a:ext cx="3154856" cy="564240"/>
          </a:xfrm>
          <a:prstGeom prst="rect">
            <a:avLst/>
          </a:prstGeom>
        </p:spPr>
        <p:txBody>
          <a:bodyPr wrap="square" lIns="0" tIns="0" rIns="0" bIns="0" rtlCol="0">
            <a:noAutofit/>
          </a:bodyPr>
          <a:lstStyle/>
          <a:p>
            <a:pPr marL="11813" algn="ctr" defTabSz="685800">
              <a:spcAft>
                <a:spcPts val="1650"/>
              </a:spcAft>
              <a:buClr>
                <a:srgbClr val="A5A5A5"/>
              </a:buClr>
            </a:pPr>
            <a:r>
              <a:rPr lang="el-GR" b="1" dirty="0">
                <a:solidFill>
                  <a:srgbClr val="FF0000"/>
                </a:solidFill>
                <a:latin typeface="Calibri" panose="020F0502020204030204"/>
              </a:rPr>
              <a:t>Οικονομικά &amp; περιβαλλοντικά επιζήμιες 
</a:t>
            </a:r>
          </a:p>
        </p:txBody>
      </p:sp>
      <p:sp>
        <p:nvSpPr>
          <p:cNvPr id="11" name="TextBox 10">
            <a:extLst>
              <a:ext uri="{FF2B5EF4-FFF2-40B4-BE49-F238E27FC236}">
                <a16:creationId xmlns:a16="http://schemas.microsoft.com/office/drawing/2014/main" id="{BE5D4E4A-F8A2-D9C3-2022-CA14C7CC5198}"/>
              </a:ext>
            </a:extLst>
          </p:cNvPr>
          <p:cNvSpPr txBox="1"/>
          <p:nvPr/>
        </p:nvSpPr>
        <p:spPr>
          <a:xfrm>
            <a:off x="150100" y="3499203"/>
            <a:ext cx="2507405" cy="854420"/>
          </a:xfrm>
          <a:prstGeom prst="rect">
            <a:avLst/>
          </a:prstGeom>
        </p:spPr>
        <p:txBody>
          <a:bodyPr wrap="square" lIns="0" tIns="0" rIns="0" bIns="0" rtlCol="0">
            <a:noAutofit/>
          </a:bodyPr>
          <a:lstStyle/>
          <a:p>
            <a:pPr marL="11813" algn="ctr" defTabSz="685800">
              <a:lnSpc>
                <a:spcPct val="122000"/>
              </a:lnSpc>
              <a:spcAft>
                <a:spcPts val="1650"/>
              </a:spcAft>
              <a:buClr>
                <a:srgbClr val="A5A5A5"/>
              </a:buClr>
            </a:pPr>
            <a:r>
              <a:rPr lang="el-GR" sz="2100" b="1" dirty="0">
                <a:solidFill>
                  <a:srgbClr val="FF0000"/>
                </a:solidFill>
                <a:latin typeface="Calibri" panose="020F0502020204030204"/>
              </a:rPr>
              <a:t>Αύξηση της ζήτησης για διαθέσιμη γη
</a:t>
            </a:r>
          </a:p>
        </p:txBody>
      </p:sp>
      <p:sp>
        <p:nvSpPr>
          <p:cNvPr id="12" name="Αριστερό άγκιστρο 11">
            <a:extLst>
              <a:ext uri="{FF2B5EF4-FFF2-40B4-BE49-F238E27FC236}">
                <a16:creationId xmlns:a16="http://schemas.microsoft.com/office/drawing/2014/main" id="{20579044-F738-CEE7-A180-5A71FC0D4B74}"/>
              </a:ext>
            </a:extLst>
          </p:cNvPr>
          <p:cNvSpPr/>
          <p:nvPr/>
        </p:nvSpPr>
        <p:spPr>
          <a:xfrm>
            <a:off x="2727338" y="3499203"/>
            <a:ext cx="382301" cy="899862"/>
          </a:xfrm>
          <a:prstGeom prst="leftBrace">
            <a:avLst/>
          </a:prstGeom>
          <a:ln w="38100">
            <a:tailEnd type="none"/>
          </a:ln>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l-GR" sz="1350">
              <a:solidFill>
                <a:prstClr val="black"/>
              </a:solidFill>
              <a:latin typeface="Calibri" panose="020F0502020204030204"/>
            </a:endParaRPr>
          </a:p>
        </p:txBody>
      </p:sp>
      <p:sp>
        <p:nvSpPr>
          <p:cNvPr id="13" name="TextBox 12">
            <a:extLst>
              <a:ext uri="{FF2B5EF4-FFF2-40B4-BE49-F238E27FC236}">
                <a16:creationId xmlns:a16="http://schemas.microsoft.com/office/drawing/2014/main" id="{99086B45-3798-4F03-D1E1-0E49F6B8FE0F}"/>
              </a:ext>
            </a:extLst>
          </p:cNvPr>
          <p:cNvSpPr txBox="1"/>
          <p:nvPr/>
        </p:nvSpPr>
        <p:spPr>
          <a:xfrm>
            <a:off x="3197497" y="3261430"/>
            <a:ext cx="1909076" cy="553142"/>
          </a:xfrm>
          <a:prstGeom prst="rect">
            <a:avLst/>
          </a:prstGeom>
        </p:spPr>
        <p:txBody>
          <a:bodyPr wrap="square" lIns="0" tIns="0" rIns="0" bIns="0" rtlCol="0">
            <a:noAutofit/>
          </a:bodyPr>
          <a:lstStyle/>
          <a:p>
            <a:pPr marL="11813" algn="ctr" defTabSz="685800">
              <a:spcAft>
                <a:spcPts val="1650"/>
              </a:spcAft>
              <a:buClr>
                <a:srgbClr val="A5A5A5"/>
              </a:buClr>
            </a:pPr>
            <a:r>
              <a:rPr lang="el-GR" b="1" dirty="0">
                <a:solidFill>
                  <a:prstClr val="black"/>
                </a:solidFill>
                <a:latin typeface="Calibri" panose="020F0502020204030204"/>
              </a:rPr>
              <a:t>Οικονομικά ζητήματα
</a:t>
            </a:r>
          </a:p>
        </p:txBody>
      </p:sp>
      <p:sp>
        <p:nvSpPr>
          <p:cNvPr id="14" name="TextBox 13">
            <a:extLst>
              <a:ext uri="{FF2B5EF4-FFF2-40B4-BE49-F238E27FC236}">
                <a16:creationId xmlns:a16="http://schemas.microsoft.com/office/drawing/2014/main" id="{B7EB3D71-A5BE-99AE-A6A4-B2F32487FB4E}"/>
              </a:ext>
            </a:extLst>
          </p:cNvPr>
          <p:cNvSpPr txBox="1"/>
          <p:nvPr/>
        </p:nvSpPr>
        <p:spPr>
          <a:xfrm>
            <a:off x="3168409" y="4150555"/>
            <a:ext cx="1989867" cy="553142"/>
          </a:xfrm>
          <a:prstGeom prst="rect">
            <a:avLst/>
          </a:prstGeom>
        </p:spPr>
        <p:txBody>
          <a:bodyPr wrap="square" lIns="0" tIns="0" rIns="0" bIns="0" rtlCol="0">
            <a:noAutofit/>
          </a:bodyPr>
          <a:lstStyle/>
          <a:p>
            <a:pPr marL="11813" algn="ctr" defTabSz="685800">
              <a:spcAft>
                <a:spcPts val="1650"/>
              </a:spcAft>
              <a:buClr>
                <a:srgbClr val="A5A5A5"/>
              </a:buClr>
            </a:pPr>
            <a:r>
              <a:rPr lang="el-GR" b="1" dirty="0">
                <a:solidFill>
                  <a:prstClr val="black"/>
                </a:solidFill>
                <a:latin typeface="Calibri" panose="020F0502020204030204"/>
              </a:rPr>
              <a:t>Χωροταξικά ζητήματα
</a:t>
            </a:r>
          </a:p>
        </p:txBody>
      </p:sp>
      <p:cxnSp>
        <p:nvCxnSpPr>
          <p:cNvPr id="15" name="Ευθύγραμμο βέλος σύνδεσης 14">
            <a:extLst>
              <a:ext uri="{FF2B5EF4-FFF2-40B4-BE49-F238E27FC236}">
                <a16:creationId xmlns:a16="http://schemas.microsoft.com/office/drawing/2014/main" id="{43C055FF-CDF1-E6D5-6BDC-0735D751338C}"/>
              </a:ext>
            </a:extLst>
          </p:cNvPr>
          <p:cNvCxnSpPr>
            <a:cxnSpLocks/>
          </p:cNvCxnSpPr>
          <p:nvPr/>
        </p:nvCxnSpPr>
        <p:spPr>
          <a:xfrm>
            <a:off x="5332554" y="3499203"/>
            <a:ext cx="469692"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DFD7D239-ACA8-4C69-642D-4AF1D0E48BC4}"/>
              </a:ext>
            </a:extLst>
          </p:cNvPr>
          <p:cNvSpPr txBox="1"/>
          <p:nvPr/>
        </p:nvSpPr>
        <p:spPr>
          <a:xfrm>
            <a:off x="5923944" y="3271798"/>
            <a:ext cx="2905846" cy="553142"/>
          </a:xfrm>
          <a:prstGeom prst="rect">
            <a:avLst/>
          </a:prstGeom>
        </p:spPr>
        <p:txBody>
          <a:bodyPr wrap="square" lIns="0" tIns="0" rIns="0" bIns="0" rtlCol="0">
            <a:noAutofit/>
          </a:bodyPr>
          <a:lstStyle/>
          <a:p>
            <a:pPr marL="11813" algn="ctr" defTabSz="685800">
              <a:spcAft>
                <a:spcPts val="1650"/>
              </a:spcAft>
              <a:buClr>
                <a:srgbClr val="A5A5A5"/>
              </a:buClr>
            </a:pPr>
            <a:r>
              <a:rPr lang="el-GR" b="1" dirty="0">
                <a:solidFill>
                  <a:srgbClr val="FF0000"/>
                </a:solidFill>
                <a:latin typeface="Calibri" panose="020F0502020204030204"/>
              </a:rPr>
              <a:t>Αύξηση του ανταγωνισμού για τη χρήση γης
</a:t>
            </a:r>
          </a:p>
        </p:txBody>
      </p:sp>
    </p:spTree>
    <p:extLst>
      <p:ext uri="{BB962C8B-B14F-4D97-AF65-F5344CB8AC3E}">
        <p14:creationId xmlns:p14="http://schemas.microsoft.com/office/powerpoint/2010/main" val="295754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8" grpId="0"/>
      <p:bldP spid="10" grpId="0"/>
      <p:bldP spid="11" grpId="0"/>
      <p:bldP spid="12" grpId="0" animBg="1"/>
      <p:bldP spid="13" grpId="0"/>
      <p:bldP spid="14" grpId="0"/>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8861" y="0"/>
            <a:ext cx="9192861" cy="5143500"/>
          </a:xfrm>
          <a:prstGeom prst="rect">
            <a:avLst/>
          </a:prstGeom>
          <a:solidFill>
            <a:srgbClr val="F4F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pic>
        <p:nvPicPr>
          <p:cNvPr id="8" name="Picture 3" descr="Chart&#10;&#10;Description automatically generated with low confidence">
            <a:extLst>
              <a:ext uri="{FF2B5EF4-FFF2-40B4-BE49-F238E27FC236}">
                <a16:creationId xmlns:a16="http://schemas.microsoft.com/office/drawing/2014/main" id="{4A6EE3AD-2ACF-624C-ABB6-E4C5938B164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6306"/>
          <a:stretch/>
        </p:blipFill>
        <p:spPr>
          <a:xfrm>
            <a:off x="1695450" y="678076"/>
            <a:ext cx="5753100" cy="3032039"/>
          </a:xfrm>
          <a:prstGeom prst="rect">
            <a:avLst/>
          </a:prstGeom>
        </p:spPr>
      </p:pic>
    </p:spTree>
    <p:extLst>
      <p:ext uri="{BB962C8B-B14F-4D97-AF65-F5344CB8AC3E}">
        <p14:creationId xmlns:p14="http://schemas.microsoft.com/office/powerpoint/2010/main" val="557543334"/>
      </p:ext>
    </p:extLst>
  </p:cSld>
  <p:clrMapOvr>
    <a:masterClrMapping/>
  </p:clrMapOvr>
  <mc:AlternateContent xmlns:mc="http://schemas.openxmlformats.org/markup-compatibility/2006" xmlns:p14="http://schemas.microsoft.com/office/powerpoint/2010/main">
    <mc:Choice Requires="p14">
      <p:transition spd="slow" p14:dur="2000" advTm="6779"/>
    </mc:Choice>
    <mc:Fallback xmlns="">
      <p:transition spd="slow" advTm="677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609480" y="118080"/>
            <a:ext cx="8151120" cy="100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00000"/>
              </a:lnSpc>
            </a:pPr>
            <a:r>
              <a:rPr lang="el-GR" sz="3200" b="1" spc="-1" dirty="0">
                <a:solidFill>
                  <a:srgbClr val="444D26"/>
                </a:solidFill>
                <a:latin typeface="Galibri"/>
                <a:ea typeface="DejaVu Sans"/>
              </a:rPr>
              <a:t>Βιώσιμη Παραγωγή Τροφίμων - θερμοκήπια</a:t>
            </a:r>
            <a:endParaRPr lang="el-GR" sz="3200" b="0" strike="noStrike" spc="-1" dirty="0">
              <a:latin typeface="Arial"/>
            </a:endParaRPr>
          </a:p>
        </p:txBody>
      </p:sp>
      <p:sp>
        <p:nvSpPr>
          <p:cNvPr id="303" name="CustomShape 2"/>
          <p:cNvSpPr/>
          <p:nvPr/>
        </p:nvSpPr>
        <p:spPr>
          <a:xfrm>
            <a:off x="344773" y="1386964"/>
            <a:ext cx="7899355" cy="37565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57120" indent="-354960" algn="just">
              <a:lnSpc>
                <a:spcPct val="110000"/>
              </a:lnSpc>
              <a:spcAft>
                <a:spcPts val="600"/>
              </a:spcAft>
              <a:buSzPct val="100051"/>
              <a:buBlip>
                <a:blip r:embed="rId3"/>
              </a:buBlip>
            </a:pPr>
            <a:r>
              <a:rPr lang="el-GR" sz="1600" b="0" i="0" u="none" strike="noStrike" baseline="0" dirty="0">
                <a:latin typeface="Calibri" panose="020F0502020204030204" pitchFamily="34" charset="0"/>
                <a:cs typeface="Calibri" panose="020F0502020204030204" pitchFamily="34" charset="0"/>
              </a:rPr>
              <a:t>Κατά τη διάρκεια των τελευταίων ετών υπάρχουν αρκετοί λόγοι που ενισχύουν όλο και περισσότερο την παραγωγή προϊόντων σε ελεγχόμενες συνθήκες </a:t>
            </a:r>
            <a:r>
              <a:rPr lang="en-US" sz="1600" b="0" i="0" u="none" strike="noStrike" baseline="0" dirty="0">
                <a:latin typeface="Calibri" panose="020F0502020204030204" pitchFamily="34" charset="0"/>
                <a:cs typeface="Calibri" panose="020F0502020204030204" pitchFamily="34" charset="0"/>
              </a:rPr>
              <a:t>(Controlled Environment Agriculture).</a:t>
            </a:r>
            <a:r>
              <a:rPr lang="el-GR" sz="1600" b="0" i="0" u="none" strike="noStrike" baseline="0" dirty="0">
                <a:latin typeface="Calibri" panose="020F0502020204030204" pitchFamily="34" charset="0"/>
                <a:cs typeface="Calibri" panose="020F0502020204030204" pitchFamily="34" charset="0"/>
              </a:rPr>
              <a:t> </a:t>
            </a:r>
          </a:p>
          <a:p>
            <a:pPr marL="357120" indent="-354960" algn="just">
              <a:lnSpc>
                <a:spcPct val="110000"/>
              </a:lnSpc>
              <a:spcAft>
                <a:spcPts val="600"/>
              </a:spcAft>
              <a:buSzPct val="100051"/>
              <a:buBlip>
                <a:blip r:embed="rId3"/>
              </a:buBlip>
            </a:pPr>
            <a:r>
              <a:rPr lang="el-GR" sz="1600" b="0" i="0" u="none" strike="noStrike" baseline="0" dirty="0">
                <a:latin typeface="Calibri" panose="020F0502020204030204" pitchFamily="34" charset="0"/>
                <a:cs typeface="Calibri" panose="020F0502020204030204" pitchFamily="34" charset="0"/>
              </a:rPr>
              <a:t>Κύριος εκφραστής της παραγωγής αυτής είναι </a:t>
            </a:r>
            <a:r>
              <a:rPr lang="el-GR" sz="1600" dirty="0">
                <a:latin typeface="Calibri" panose="020F0502020204030204" pitchFamily="34" charset="0"/>
                <a:cs typeface="Calibri" panose="020F0502020204030204" pitchFamily="34" charset="0"/>
              </a:rPr>
              <a:t>τα </a:t>
            </a:r>
            <a:r>
              <a:rPr lang="el-GR" sz="1600" dirty="0" err="1">
                <a:latin typeface="Calibri" panose="020F0502020204030204" pitchFamily="34" charset="0"/>
                <a:cs typeface="Calibri" panose="020F0502020204030204" pitchFamily="34" charset="0"/>
              </a:rPr>
              <a:t>θερμοκηπιακά</a:t>
            </a:r>
            <a:r>
              <a:rPr lang="el-GR" sz="1600" dirty="0">
                <a:latin typeface="Calibri" panose="020F0502020204030204" pitchFamily="34" charset="0"/>
                <a:cs typeface="Calibri" panose="020F0502020204030204" pitchFamily="34" charset="0"/>
              </a:rPr>
              <a:t> συστήματα</a:t>
            </a:r>
            <a:r>
              <a:rPr lang="el-GR" sz="1600" b="0" i="0" u="none" strike="noStrike" baseline="0" dirty="0">
                <a:latin typeface="Calibri" panose="020F0502020204030204" pitchFamily="34" charset="0"/>
                <a:cs typeface="Calibri" panose="020F0502020204030204" pitchFamily="34" charset="0"/>
              </a:rPr>
              <a:t>. Στην Ελλάδα, ο τομέας των θερμοκηπίων εξακολουθεί να είναι μια από τις πιο δυναμικές μορφές της πρωτογενούς παραγωγής.</a:t>
            </a:r>
          </a:p>
          <a:p>
            <a:pPr marL="357120" indent="-354960" algn="just">
              <a:lnSpc>
                <a:spcPct val="110000"/>
              </a:lnSpc>
              <a:spcAft>
                <a:spcPts val="600"/>
              </a:spcAft>
              <a:buSzPct val="100051"/>
              <a:buBlip>
                <a:blip r:embed="rId3"/>
              </a:buBlip>
            </a:pPr>
            <a:r>
              <a:rPr lang="el-GR" sz="1600" b="0" i="0" u="none" strike="noStrike" baseline="0" dirty="0">
                <a:latin typeface="Calibri" panose="020F0502020204030204" pitchFamily="34" charset="0"/>
                <a:cs typeface="Calibri" panose="020F0502020204030204" pitchFamily="34" charset="0"/>
              </a:rPr>
              <a:t> </a:t>
            </a:r>
            <a:r>
              <a:rPr lang="el-GR" sz="1600" dirty="0">
                <a:latin typeface="Calibri" panose="020F0502020204030204" pitchFamily="34" charset="0"/>
                <a:cs typeface="Calibri" panose="020F0502020204030204" pitchFamily="34" charset="0"/>
              </a:rPr>
              <a:t>Τ</a:t>
            </a:r>
            <a:r>
              <a:rPr lang="el-GR" sz="1600" b="0" i="0" u="none" strike="noStrike" baseline="0" dirty="0">
                <a:latin typeface="Calibri" panose="020F0502020204030204" pitchFamily="34" charset="0"/>
                <a:cs typeface="Calibri" panose="020F0502020204030204" pitchFamily="34" charset="0"/>
              </a:rPr>
              <a:t>αυτόχρονα αποτελεί ένα σύστημα καλλιέργειας στο οποίο εφαρμόζονται άμεσα οι περισσότερες τεχνολογίες και τεχνικές </a:t>
            </a:r>
            <a:r>
              <a:rPr lang="el-GR" sz="1600" dirty="0">
                <a:latin typeface="Calibri" panose="020F0502020204030204" pitchFamily="34" charset="0"/>
                <a:cs typeface="Calibri" panose="020F0502020204030204" pitchFamily="34" charset="0"/>
              </a:rPr>
              <a:t>ευφυούς </a:t>
            </a:r>
            <a:r>
              <a:rPr lang="el-GR" sz="1600" b="0" i="0" u="none" strike="noStrike" baseline="0" dirty="0">
                <a:latin typeface="Calibri" panose="020F0502020204030204" pitchFamily="34" charset="0"/>
                <a:cs typeface="Calibri" panose="020F0502020204030204" pitchFamily="34" charset="0"/>
              </a:rPr>
              <a:t>γεωργίας και μπορεί να δώσει απαντήσεις/λύσεις στα προβλήματα που δημιουργεί η κλιματική κρίση.</a:t>
            </a:r>
            <a:endParaRPr lang="el-GR" sz="1600" spc="-1" dirty="0">
              <a:solidFill>
                <a:srgbClr val="40404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4594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609480" y="118080"/>
            <a:ext cx="8151120" cy="100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00000"/>
              </a:lnSpc>
            </a:pPr>
            <a:r>
              <a:rPr lang="el-GR" sz="3200" b="1" spc="-1" dirty="0">
                <a:solidFill>
                  <a:srgbClr val="444D26"/>
                </a:solidFill>
                <a:latin typeface="Galibri"/>
                <a:ea typeface="DejaVu Sans"/>
              </a:rPr>
              <a:t>Βιώσιμη Παραγωγή Τροφίμων - θερμοκήπια</a:t>
            </a:r>
            <a:endParaRPr lang="el-GR" sz="3200" b="0" strike="noStrike" spc="-1" dirty="0">
              <a:latin typeface="Arial"/>
            </a:endParaRPr>
          </a:p>
        </p:txBody>
      </p:sp>
      <p:sp>
        <p:nvSpPr>
          <p:cNvPr id="303" name="CustomShape 2"/>
          <p:cNvSpPr/>
          <p:nvPr/>
        </p:nvSpPr>
        <p:spPr>
          <a:xfrm>
            <a:off x="93009" y="1386964"/>
            <a:ext cx="4763803" cy="37565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57120" indent="-354960" algn="just">
              <a:lnSpc>
                <a:spcPct val="110000"/>
              </a:lnSpc>
              <a:spcAft>
                <a:spcPts val="600"/>
              </a:spcAft>
              <a:buSzPct val="100051"/>
              <a:buBlip>
                <a:blip r:embed="rId3"/>
              </a:buBlip>
            </a:pPr>
            <a:r>
              <a:rPr lang="el-GR" sz="1400" strike="noStrike" spc="-1" dirty="0">
                <a:solidFill>
                  <a:srgbClr val="404040"/>
                </a:solidFill>
                <a:latin typeface="Calibri" panose="020F0502020204030204" pitchFamily="34" charset="0"/>
                <a:ea typeface="DejaVu Sans"/>
                <a:cs typeface="Calibri" panose="020F0502020204030204" pitchFamily="34" charset="0"/>
              </a:rPr>
              <a:t>Τα θερμοκήπια επιτρέπουν την παραγωγή </a:t>
            </a:r>
            <a:r>
              <a:rPr lang="el-GR" sz="1400" spc="-1" dirty="0">
                <a:solidFill>
                  <a:srgbClr val="404040"/>
                </a:solidFill>
                <a:latin typeface="Calibri" panose="020F0502020204030204" pitchFamily="34" charset="0"/>
                <a:ea typeface="DejaVu Sans"/>
                <a:cs typeface="Calibri" panose="020F0502020204030204" pitchFamily="34" charset="0"/>
              </a:rPr>
              <a:t>προϊόντων</a:t>
            </a:r>
            <a:r>
              <a:rPr lang="el-GR" sz="1400" strike="noStrike" spc="-1" dirty="0">
                <a:solidFill>
                  <a:srgbClr val="404040"/>
                </a:solidFill>
                <a:latin typeface="Calibri" panose="020F0502020204030204" pitchFamily="34" charset="0"/>
                <a:ea typeface="DejaVu Sans"/>
                <a:cs typeface="Calibri" panose="020F0502020204030204" pitchFamily="34" charset="0"/>
              </a:rPr>
              <a:t> όλο το χρόνο</a:t>
            </a:r>
            <a:r>
              <a:rPr lang="en-US" sz="1400" strike="noStrike" spc="-1" dirty="0">
                <a:solidFill>
                  <a:srgbClr val="404040"/>
                </a:solidFill>
                <a:latin typeface="Calibri" panose="020F0502020204030204" pitchFamily="34" charset="0"/>
                <a:ea typeface="DejaVu Sans"/>
                <a:cs typeface="Calibri" panose="020F0502020204030204" pitchFamily="34" charset="0"/>
              </a:rPr>
              <a:t>, </a:t>
            </a:r>
            <a:r>
              <a:rPr lang="el-GR" sz="1400" strike="noStrike" spc="-1" dirty="0">
                <a:solidFill>
                  <a:srgbClr val="404040"/>
                </a:solidFill>
                <a:latin typeface="Calibri" panose="020F0502020204030204" pitchFamily="34" charset="0"/>
                <a:ea typeface="DejaVu Sans"/>
                <a:cs typeface="Calibri" panose="020F0502020204030204" pitchFamily="34" charset="0"/>
              </a:rPr>
              <a:t>εξασφαλίζοντας σταθερή απόδοση ανεξαρτήτως καιρικών συνθηκών.</a:t>
            </a:r>
          </a:p>
          <a:p>
            <a:pPr marL="357120" indent="-354960" algn="just">
              <a:lnSpc>
                <a:spcPct val="110000"/>
              </a:lnSpc>
              <a:spcAft>
                <a:spcPts val="600"/>
              </a:spcAft>
              <a:buSzPct val="100051"/>
              <a:buBlip>
                <a:blip r:embed="rId3"/>
              </a:buBlip>
            </a:pPr>
            <a:r>
              <a:rPr lang="el-GR" sz="1400" spc="-1" dirty="0">
                <a:solidFill>
                  <a:srgbClr val="404040"/>
                </a:solidFill>
                <a:latin typeface="Calibri" panose="020F0502020204030204" pitchFamily="34" charset="0"/>
                <a:cs typeface="Calibri" panose="020F0502020204030204" pitchFamily="34" charset="0"/>
              </a:rPr>
              <a:t>Μειώνουν καθοριστικά την ανάγκη για συνθετικά φυτοφάρμακα\λιπάσματα</a:t>
            </a:r>
            <a:r>
              <a:rPr lang="en-US" sz="1400" spc="-1" dirty="0">
                <a:solidFill>
                  <a:srgbClr val="404040"/>
                </a:solidFill>
                <a:latin typeface="Calibri" panose="020F0502020204030204" pitchFamily="34" charset="0"/>
                <a:cs typeface="Calibri" panose="020F0502020204030204" pitchFamily="34" charset="0"/>
              </a:rPr>
              <a:t>, </a:t>
            </a:r>
            <a:r>
              <a:rPr lang="el-GR" sz="1400" spc="-1" dirty="0">
                <a:solidFill>
                  <a:srgbClr val="404040"/>
                </a:solidFill>
                <a:latin typeface="Calibri" panose="020F0502020204030204" pitchFamily="34" charset="0"/>
                <a:cs typeface="Calibri" panose="020F0502020204030204" pitchFamily="34" charset="0"/>
              </a:rPr>
              <a:t>νερού και ενέργειας (</a:t>
            </a:r>
            <a:r>
              <a:rPr lang="en-US" sz="1400" spc="-1" dirty="0">
                <a:solidFill>
                  <a:srgbClr val="404040"/>
                </a:solidFill>
                <a:latin typeface="Calibri" panose="020F0502020204030204" pitchFamily="34" charset="0"/>
                <a:cs typeface="Calibri" panose="020F0502020204030204" pitchFamily="34" charset="0"/>
              </a:rPr>
              <a:t>inputs)</a:t>
            </a:r>
            <a:r>
              <a:rPr lang="el-GR" sz="1400" spc="-1" dirty="0">
                <a:solidFill>
                  <a:srgbClr val="404040"/>
                </a:solidFill>
                <a:latin typeface="Calibri" panose="020F0502020204030204" pitchFamily="34" charset="0"/>
                <a:cs typeface="Calibri" panose="020F0502020204030204" pitchFamily="34" charset="0"/>
              </a:rPr>
              <a:t>, λόγω των ελεγχόμενων συνθηκών καλλιέργειας.</a:t>
            </a:r>
          </a:p>
          <a:p>
            <a:pPr marL="357120" indent="-354960" algn="just">
              <a:lnSpc>
                <a:spcPct val="110000"/>
              </a:lnSpc>
              <a:spcAft>
                <a:spcPts val="600"/>
              </a:spcAft>
              <a:buSzPct val="100051"/>
              <a:buBlip>
                <a:blip r:embed="rId3"/>
              </a:buBlip>
            </a:pPr>
            <a:r>
              <a:rPr lang="el-GR" sz="1400" spc="-1" dirty="0">
                <a:solidFill>
                  <a:srgbClr val="404040"/>
                </a:solidFill>
                <a:latin typeface="Calibri" panose="020F0502020204030204" pitchFamily="34" charset="0"/>
                <a:cs typeface="Calibri" panose="020F0502020204030204" pitchFamily="34" charset="0"/>
              </a:rPr>
              <a:t>Ξεπερνούν τις παραδοσιακές μορφές παραγωγής και υιοθετούν σύγχρονες μεθόδους</a:t>
            </a:r>
          </a:p>
          <a:p>
            <a:pPr marL="357120" indent="-354960" algn="just">
              <a:lnSpc>
                <a:spcPct val="110000"/>
              </a:lnSpc>
              <a:spcAft>
                <a:spcPts val="600"/>
              </a:spcAft>
              <a:buSzPct val="100051"/>
              <a:buBlip>
                <a:blip r:embed="rId3"/>
              </a:buBlip>
            </a:pPr>
            <a:r>
              <a:rPr lang="el-GR" sz="1400" spc="-1" dirty="0">
                <a:solidFill>
                  <a:srgbClr val="404040"/>
                </a:solidFill>
                <a:latin typeface="Calibri" panose="020F0502020204030204" pitchFamily="34" charset="0"/>
                <a:cs typeface="Calibri" panose="020F0502020204030204" pitchFamily="34" charset="0"/>
              </a:rPr>
              <a:t>Υδροπονία/</a:t>
            </a:r>
            <a:r>
              <a:rPr lang="el-GR" sz="1400" spc="-1" dirty="0" err="1">
                <a:solidFill>
                  <a:srgbClr val="404040"/>
                </a:solidFill>
                <a:latin typeface="Calibri" panose="020F0502020204030204" pitchFamily="34" charset="0"/>
                <a:cs typeface="Calibri" panose="020F0502020204030204" pitchFamily="34" charset="0"/>
              </a:rPr>
              <a:t>αεροπονία</a:t>
            </a:r>
            <a:r>
              <a:rPr lang="el-GR" sz="1400" spc="-1" dirty="0">
                <a:solidFill>
                  <a:srgbClr val="404040"/>
                </a:solidFill>
                <a:latin typeface="Calibri" panose="020F0502020204030204" pitchFamily="34" charset="0"/>
                <a:cs typeface="Calibri" panose="020F0502020204030204" pitchFamily="34" charset="0"/>
              </a:rPr>
              <a:t>,  κάθετη καλλιέργεια (</a:t>
            </a:r>
            <a:r>
              <a:rPr lang="en-US" sz="1400" spc="-1" dirty="0">
                <a:solidFill>
                  <a:srgbClr val="404040"/>
                </a:solidFill>
                <a:latin typeface="Calibri" panose="020F0502020204030204" pitchFamily="34" charset="0"/>
                <a:cs typeface="Calibri" panose="020F0502020204030204" pitchFamily="34" charset="0"/>
              </a:rPr>
              <a:t>vertical farming),</a:t>
            </a:r>
            <a:r>
              <a:rPr lang="el-GR" sz="1400" spc="-1" dirty="0">
                <a:solidFill>
                  <a:srgbClr val="404040"/>
                </a:solidFill>
                <a:latin typeface="Calibri" panose="020F0502020204030204" pitchFamily="34" charset="0"/>
                <a:cs typeface="Calibri" panose="020F0502020204030204" pitchFamily="34" charset="0"/>
              </a:rPr>
              <a:t> με πλήρη έλεγχο του περιβάλλοντος (</a:t>
            </a:r>
            <a:r>
              <a:rPr lang="en-US" sz="1400" spc="-1" dirty="0">
                <a:solidFill>
                  <a:srgbClr val="404040"/>
                </a:solidFill>
                <a:latin typeface="Calibri" panose="020F0502020204030204" pitchFamily="34" charset="0"/>
                <a:cs typeface="Calibri" panose="020F0502020204030204" pitchFamily="34" charset="0"/>
              </a:rPr>
              <a:t>microclimate)</a:t>
            </a:r>
            <a:r>
              <a:rPr lang="el-GR" sz="1400" spc="-1" dirty="0">
                <a:solidFill>
                  <a:srgbClr val="404040"/>
                </a:solidFill>
                <a:latin typeface="Calibri" panose="020F0502020204030204" pitchFamily="34" charset="0"/>
                <a:cs typeface="Calibri" panose="020F0502020204030204" pitchFamily="34" charset="0"/>
              </a:rPr>
              <a:t>, </a:t>
            </a:r>
            <a:r>
              <a:rPr lang="en-US" sz="1400" spc="-1" dirty="0">
                <a:solidFill>
                  <a:srgbClr val="404040"/>
                </a:solidFill>
                <a:latin typeface="Calibri" panose="020F0502020204030204" pitchFamily="34" charset="0"/>
                <a:cs typeface="Calibri" panose="020F0502020204030204" pitchFamily="34" charset="0"/>
              </a:rPr>
              <a:t>artificial lighting, </a:t>
            </a:r>
            <a:r>
              <a:rPr lang="el-GR" sz="1400" spc="-1" dirty="0">
                <a:solidFill>
                  <a:srgbClr val="404040"/>
                </a:solidFill>
                <a:latin typeface="Calibri" panose="020F0502020204030204" pitchFamily="34" charset="0"/>
                <a:cs typeface="Calibri" panose="020F0502020204030204" pitchFamily="34" charset="0"/>
              </a:rPr>
              <a:t>συστήματα άρδευσης, καθώς και διαχείριση δεδομένων αξιοποιώντας τεχνολογίες τεχνητής νοημοσύνης (</a:t>
            </a:r>
            <a:r>
              <a:rPr lang="en-US" sz="1400" spc="-1" dirty="0">
                <a:solidFill>
                  <a:srgbClr val="404040"/>
                </a:solidFill>
                <a:latin typeface="Calibri" panose="020F0502020204030204" pitchFamily="34" charset="0"/>
                <a:cs typeface="Calibri" panose="020F0502020204030204" pitchFamily="34" charset="0"/>
              </a:rPr>
              <a:t>AI)</a:t>
            </a:r>
            <a:r>
              <a:rPr lang="el-GR" sz="1400" spc="-1" dirty="0">
                <a:solidFill>
                  <a:srgbClr val="404040"/>
                </a:solidFill>
                <a:latin typeface="Calibri" panose="020F0502020204030204" pitchFamily="34" charset="0"/>
                <a:cs typeface="Calibri" panose="020F0502020204030204" pitchFamily="34" charset="0"/>
              </a:rPr>
              <a:t>.</a:t>
            </a:r>
          </a:p>
        </p:txBody>
      </p:sp>
      <p:pic>
        <p:nvPicPr>
          <p:cNvPr id="2050" name="Picture 2">
            <a:extLst>
              <a:ext uri="{FF2B5EF4-FFF2-40B4-BE49-F238E27FC236}">
                <a16:creationId xmlns:a16="http://schemas.microsoft.com/office/drawing/2014/main" id="{AC505276-30AF-5CC6-E974-7E79933D46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337" y="1774417"/>
            <a:ext cx="3900488"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901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CustomShape 1"/>
          <p:cNvSpPr/>
          <p:nvPr/>
        </p:nvSpPr>
        <p:spPr>
          <a:xfrm>
            <a:off x="609480" y="118080"/>
            <a:ext cx="8151120" cy="100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00000"/>
              </a:lnSpc>
            </a:pPr>
            <a:r>
              <a:rPr lang="el-GR" sz="4200" b="1" strike="noStrike" spc="-1" dirty="0">
                <a:solidFill>
                  <a:srgbClr val="444D26"/>
                </a:solidFill>
                <a:latin typeface="Tw Cen MT"/>
                <a:ea typeface="DejaVu Sans"/>
              </a:rPr>
              <a:t>Θερμοκήπια</a:t>
            </a:r>
            <a:endParaRPr lang="el-GR" sz="4200" b="0" strike="noStrike" spc="-1" dirty="0">
              <a:latin typeface="Arial"/>
            </a:endParaRPr>
          </a:p>
        </p:txBody>
      </p:sp>
      <p:pic>
        <p:nvPicPr>
          <p:cNvPr id="330" name="Εικόνα 5"/>
          <p:cNvPicPr/>
          <p:nvPr/>
        </p:nvPicPr>
        <p:blipFill>
          <a:blip r:embed="rId3"/>
          <a:srcRect t="30262" b="16152"/>
          <a:stretch/>
        </p:blipFill>
        <p:spPr>
          <a:xfrm>
            <a:off x="35640" y="1424520"/>
            <a:ext cx="8944560" cy="3593160"/>
          </a:xfrm>
          <a:prstGeom prst="rect">
            <a:avLst/>
          </a:prstGeom>
          <a:ln>
            <a:noFill/>
          </a:ln>
        </p:spPr>
      </p:pic>
    </p:spTree>
    <p:extLst>
      <p:ext uri="{BB962C8B-B14F-4D97-AF65-F5344CB8AC3E}">
        <p14:creationId xmlns:p14="http://schemas.microsoft.com/office/powerpoint/2010/main" val="31655392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1066</TotalTime>
  <Words>3254</Words>
  <Application>Microsoft Office PowerPoint</Application>
  <PresentationFormat>Προβολή στην οθόνη (16:9)</PresentationFormat>
  <Paragraphs>357</Paragraphs>
  <Slides>60</Slides>
  <Notes>35</Notes>
  <HiddenSlides>0</HiddenSlides>
  <MMClips>0</MMClips>
  <ScaleCrop>false</ScaleCrop>
  <HeadingPairs>
    <vt:vector size="6" baseType="variant">
      <vt:variant>
        <vt:lpstr>Γραμματοσειρές που χρησιμοποιούνται</vt:lpstr>
      </vt:variant>
      <vt:variant>
        <vt:i4>12</vt:i4>
      </vt:variant>
      <vt:variant>
        <vt:lpstr>Θέμα</vt:lpstr>
      </vt:variant>
      <vt:variant>
        <vt:i4>3</vt:i4>
      </vt:variant>
      <vt:variant>
        <vt:lpstr>Τίτλοι διαφανειών</vt:lpstr>
      </vt:variant>
      <vt:variant>
        <vt:i4>60</vt:i4>
      </vt:variant>
    </vt:vector>
  </HeadingPairs>
  <TitlesOfParts>
    <vt:vector size="75" baseType="lpstr">
      <vt:lpstr>Aptos</vt:lpstr>
      <vt:lpstr>Arial</vt:lpstr>
      <vt:lpstr>Calibri</vt:lpstr>
      <vt:lpstr>Calibri Light</vt:lpstr>
      <vt:lpstr>Calibri-Italic</vt:lpstr>
      <vt:lpstr>Galibri</vt:lpstr>
      <vt:lpstr>Montserrat</vt:lpstr>
      <vt:lpstr>Symbol</vt:lpstr>
      <vt:lpstr>Times New Roman</vt:lpstr>
      <vt:lpstr>Tw Cen MT</vt:lpstr>
      <vt:lpstr>Wingdings</vt:lpstr>
      <vt:lpstr>ZapfHumnst Dm BT</vt:lpstr>
      <vt:lpstr>Office Theme</vt:lpstr>
      <vt:lpstr>Office Theme</vt:lpstr>
      <vt:lpstr>Office Theme</vt:lpstr>
      <vt:lpstr>Παρουσίαση του PowerPoint</vt:lpstr>
      <vt:lpstr>Παρουσίαση του PowerPoint</vt:lpstr>
      <vt:lpstr>Παρουσίαση του PowerPoint</vt:lpstr>
      <vt:lpstr>Παρουσίαση του PowerPoint</vt:lpstr>
      <vt:lpstr>Γιατί θερμοκήπιο…;</vt:lpstr>
      <vt:lpstr>Ποιο είναι το πρόβλημα…;</vt:lpstr>
      <vt:lpstr>Παρουσίαση του PowerPoint</vt:lpstr>
      <vt:lpstr>Παρουσίαση του PowerPoint</vt:lpstr>
      <vt:lpstr>Παρουσίαση του PowerPoint</vt:lpstr>
      <vt:lpstr>Θερμοκήπια - Almeria Spain</vt:lpstr>
      <vt:lpstr>Παρουσίαση του PowerPoint</vt:lpstr>
      <vt:lpstr>Θερμοκήπια - εισροές</vt:lpstr>
      <vt:lpstr>Θερμοκήπια - εισροές</vt:lpstr>
      <vt:lpstr>Θερμοκήπια - εισροές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 ρόλος των τεχνολογιών αιχμής</vt:lpstr>
      <vt:lpstr>Ο ρόλος των τεχνολογιών αιχμής</vt:lpstr>
      <vt:lpstr>Ο ρόλος των τεχνολογιών αιχμής (Cutting edge technologies)</vt:lpstr>
      <vt:lpstr>Ο ρόλος των τεχνολογιών αιχμής (Cutting edge technologies)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Εναέρια εποπτικά μέσα - Drones</vt:lpstr>
      <vt:lpstr>Drones σε θερμοκηπιακές καλλιέργειες PlatEye F500</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Φωτοβολταϊκό Θερμοκήπιο Πανεπιστημίου Πατρών</vt:lpstr>
      <vt:lpstr>Μία λύση με δυναμική……Αγριβολταϊκά στα θερμοκήπια (AGRI-PVs) </vt:lpstr>
      <vt:lpstr>Τι πετύχαμε…</vt:lpstr>
      <vt:lpstr>Εξοπλισμός</vt:lpstr>
      <vt:lpstr>Καλλιέργεια</vt:lpstr>
      <vt:lpstr>Το φωτοβολταϊκό</vt:lpstr>
      <vt:lpstr>Φωτοβολταϊκό Σύστημα</vt:lpstr>
      <vt:lpstr>Έξυπνοι Μετρητές</vt:lpstr>
      <vt:lpstr>Μετρητές</vt:lpstr>
      <vt:lpstr>Συμπεράσματα</vt:lpstr>
      <vt:lpstr>Beyond the State of the art</vt:lpstr>
      <vt:lpstr>Greenhouses</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subject/>
  <dc:creator>angeliki kavga</dc:creator>
  <dc:description/>
  <cp:lastModifiedBy>Καυγά Αγγελική</cp:lastModifiedBy>
  <cp:revision>234</cp:revision>
  <dcterms:created xsi:type="dcterms:W3CDTF">2020-04-30T08:56:02Z</dcterms:created>
  <dcterms:modified xsi:type="dcterms:W3CDTF">2025-12-09T10:19:24Z</dcterms:modified>
  <dc:language>el-GR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XPowerLiteLastOptimized">
    <vt:lpwstr>11370484</vt:lpwstr>
  </property>
  <property fmtid="{D5CDD505-2E9C-101B-9397-08002B2CF9AE}" pid="8" name="NXPowerLiteSettings">
    <vt:lpwstr>C7000400038000</vt:lpwstr>
  </property>
  <property fmtid="{D5CDD505-2E9C-101B-9397-08002B2CF9AE}" pid="9" name="NXPowerLiteVersion">
    <vt:lpwstr>S9.0.3</vt:lpwstr>
  </property>
  <property fmtid="{D5CDD505-2E9C-101B-9397-08002B2CF9AE}" pid="10" name="Notes">
    <vt:i4>20</vt:i4>
  </property>
  <property fmtid="{D5CDD505-2E9C-101B-9397-08002B2CF9AE}" pid="11" name="PresentationFormat">
    <vt:lpwstr>Προβολή στην οθόνη (16:9)</vt:lpwstr>
  </property>
  <property fmtid="{D5CDD505-2E9C-101B-9397-08002B2CF9AE}" pid="12" name="ScaleCrop">
    <vt:bool>false</vt:bool>
  </property>
  <property fmtid="{D5CDD505-2E9C-101B-9397-08002B2CF9AE}" pid="13" name="ShareDoc">
    <vt:bool>false</vt:bool>
  </property>
  <property fmtid="{D5CDD505-2E9C-101B-9397-08002B2CF9AE}" pid="14" name="Slides">
    <vt:i4>36</vt:i4>
  </property>
</Properties>
</file>