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18" r:id="rId3"/>
    <p:sldId id="322" r:id="rId4"/>
    <p:sldId id="257" r:id="rId5"/>
    <p:sldId id="293" r:id="rId6"/>
    <p:sldId id="320" r:id="rId7"/>
    <p:sldId id="289" r:id="rId8"/>
    <p:sldId id="317" r:id="rId9"/>
    <p:sldId id="290" r:id="rId10"/>
    <p:sldId id="324" r:id="rId11"/>
    <p:sldId id="304" r:id="rId12"/>
    <p:sldId id="319" r:id="rId13"/>
    <p:sldId id="323" r:id="rId14"/>
    <p:sldId id="327" r:id="rId15"/>
    <p:sldId id="291" r:id="rId16"/>
    <p:sldId id="321" r:id="rId17"/>
    <p:sldId id="303" r:id="rId18"/>
    <p:sldId id="325" r:id="rId19"/>
    <p:sldId id="328" r:id="rId20"/>
    <p:sldId id="305" r:id="rId21"/>
    <p:sldId id="306" r:id="rId22"/>
    <p:sldId id="309" r:id="rId23"/>
    <p:sldId id="314" r:id="rId24"/>
    <p:sldId id="315" r:id="rId25"/>
    <p:sldId id="316" r:id="rId26"/>
    <p:sldId id="326" r:id="rId27"/>
    <p:sldId id="287" r:id="rId28"/>
  </p:sldIdLst>
  <p:sldSz cx="9144000" cy="6858000" type="screen4x3"/>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5" d="100"/>
          <a:sy n="65" d="100"/>
        </p:scale>
        <p:origin x="-1452" y="-96"/>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bg>
      <p:bgRef idx="1001">
        <a:schemeClr val="bg2"/>
      </p:bgRef>
    </p:bg>
    <p:spTree>
      <p:nvGrpSpPr>
        <p:cNvPr id="1" name=""/>
        <p:cNvGrpSpPr/>
        <p:nvPr/>
      </p:nvGrpSpPr>
      <p:grpSpPr>
        <a:xfrm>
          <a:off x="0" y="0"/>
          <a:ext cx="0" cy="0"/>
          <a:chOff x="0" y="0"/>
          <a:chExt cx="0" cy="0"/>
        </a:xfrm>
      </p:grpSpPr>
      <p:sp>
        <p:nvSpPr>
          <p:cNvPr id="15" name="Ορθογώνιο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Ορθογώνιο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Ορθογώνιο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Ορθογώνιο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Ορθογώνιο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Υπότιτλος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l-GR" smtClean="0"/>
              <a:t>Στυλ κύριου υπότιτλου</a:t>
            </a:r>
            <a:endParaRPr kumimoji="0" lang="en-US"/>
          </a:p>
        </p:txBody>
      </p:sp>
      <p:sp>
        <p:nvSpPr>
          <p:cNvPr id="28" name="Θέση ημερομηνίας 27"/>
          <p:cNvSpPr>
            <a:spLocks noGrp="1"/>
          </p:cNvSpPr>
          <p:nvPr>
            <p:ph type="dt" sz="half" idx="10"/>
          </p:nvPr>
        </p:nvSpPr>
        <p:spPr/>
        <p:txBody>
          <a:bodyPr/>
          <a:lstStyle/>
          <a:p>
            <a:fld id="{781D816E-215F-4B5E-ADBE-A3F504F763D1}" type="datetimeFigureOut">
              <a:rPr lang="el-GR" smtClean="0"/>
              <a:t>2/12/2024</a:t>
            </a:fld>
            <a:endParaRPr lang="el-GR"/>
          </a:p>
        </p:txBody>
      </p:sp>
      <p:sp>
        <p:nvSpPr>
          <p:cNvPr id="17" name="Θέση υποσέλιδου 16"/>
          <p:cNvSpPr>
            <a:spLocks noGrp="1"/>
          </p:cNvSpPr>
          <p:nvPr>
            <p:ph type="ftr" sz="quarter" idx="11"/>
          </p:nvPr>
        </p:nvSpPr>
        <p:spPr/>
        <p:txBody>
          <a:bodyPr/>
          <a:lstStyle/>
          <a:p>
            <a:endParaRPr lang="el-GR"/>
          </a:p>
        </p:txBody>
      </p:sp>
      <p:sp>
        <p:nvSpPr>
          <p:cNvPr id="7" name="Ευθεία γραμμή σύνδεσης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Ορθογώνιο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Έλλειψη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Έλλειψη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Θέση αριθμού διαφάνειας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1C213279-D954-4DF2-8002-9D5113F3FE40}" type="slidenum">
              <a:rPr lang="el-GR" smtClean="0"/>
              <a:t>‹#›</a:t>
            </a:fld>
            <a:endParaRPr lang="el-GR"/>
          </a:p>
        </p:txBody>
      </p:sp>
      <p:sp>
        <p:nvSpPr>
          <p:cNvPr id="8" name="Τίτλος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el-GR" smtClean="0"/>
              <a:t>Στυλ κύριου τίτλου</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bg>
      <p:bgRef idx="1001">
        <a:schemeClr val="bg2"/>
      </p:bgRef>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kumimoji="0" lang="el-GR" smtClean="0"/>
              <a:t>Στυλ κύριου τίτλου</a:t>
            </a:r>
            <a:endParaRPr kumimoji="0" lang="en-US"/>
          </a:p>
        </p:txBody>
      </p:sp>
      <p:sp>
        <p:nvSpPr>
          <p:cNvPr id="3" name="Θέση κατακόρυφου κειμένου 2"/>
          <p:cNvSpPr>
            <a:spLocks noGrp="1"/>
          </p:cNvSpPr>
          <p:nvPr>
            <p:ph type="body" orient="vert" idx="1"/>
          </p:nvPr>
        </p:nvSpPr>
        <p:spPr/>
        <p:txBody>
          <a:bodyPr vert="eaVert"/>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Θέση ημερομηνίας 3"/>
          <p:cNvSpPr>
            <a:spLocks noGrp="1"/>
          </p:cNvSpPr>
          <p:nvPr>
            <p:ph type="dt" sz="half" idx="10"/>
          </p:nvPr>
        </p:nvSpPr>
        <p:spPr/>
        <p:txBody>
          <a:bodyPr/>
          <a:lstStyle/>
          <a:p>
            <a:fld id="{781D816E-215F-4B5E-ADBE-A3F504F763D1}" type="datetimeFigureOut">
              <a:rPr lang="el-GR" smtClean="0"/>
              <a:t>2/12/2024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p:txBody>
          <a:bodyPr/>
          <a:lstStyle/>
          <a:p>
            <a:fld id="{1C213279-D954-4DF2-8002-9D5113F3FE40}" type="slidenum">
              <a:rPr lang="el-GR" smtClean="0"/>
              <a:t>‹#›</a:t>
            </a:fld>
            <a:endParaRPr lang="el-GR"/>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Κατακόρυφος τίτλος και Κείμενο">
    <p:bg>
      <p:bgRef idx="1001">
        <a:schemeClr val="bg2"/>
      </p:bgRef>
    </p:bg>
    <p:spTree>
      <p:nvGrpSpPr>
        <p:cNvPr id="1" name=""/>
        <p:cNvGrpSpPr/>
        <p:nvPr/>
      </p:nvGrpSpPr>
      <p:grpSpPr>
        <a:xfrm>
          <a:off x="0" y="0"/>
          <a:ext cx="0" cy="0"/>
          <a:chOff x="0" y="0"/>
          <a:chExt cx="0" cy="0"/>
        </a:xfrm>
      </p:grpSpPr>
      <p:sp>
        <p:nvSpPr>
          <p:cNvPr id="7" name="Ορθογώνιο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Ορθογώνιο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Ορθογώνιο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Ορθογώνιο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Ορθογώνιο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Ορθογώνιο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Ευθεία γραμμή σύνδεσης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Έλλειψη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Έλλειψη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Θέση αριθμού διαφάνειας 5"/>
          <p:cNvSpPr>
            <a:spLocks noGrp="1"/>
          </p:cNvSpPr>
          <p:nvPr>
            <p:ph type="sldNum" sz="quarter" idx="12"/>
          </p:nvPr>
        </p:nvSpPr>
        <p:spPr>
          <a:xfrm>
            <a:off x="6915912" y="3009901"/>
            <a:ext cx="457200" cy="441325"/>
          </a:xfrm>
        </p:spPr>
        <p:txBody>
          <a:bodyPr/>
          <a:lstStyle/>
          <a:p>
            <a:fld id="{1C213279-D954-4DF2-8002-9D5113F3FE40}" type="slidenum">
              <a:rPr lang="el-GR" smtClean="0"/>
              <a:t>‹#›</a:t>
            </a:fld>
            <a:endParaRPr lang="el-GR"/>
          </a:p>
        </p:txBody>
      </p:sp>
      <p:sp>
        <p:nvSpPr>
          <p:cNvPr id="3" name="Θέση κατακόρυφου κειμένου 2"/>
          <p:cNvSpPr>
            <a:spLocks noGrp="1"/>
          </p:cNvSpPr>
          <p:nvPr>
            <p:ph type="body" orient="vert" idx="1"/>
          </p:nvPr>
        </p:nvSpPr>
        <p:spPr>
          <a:xfrm>
            <a:off x="304800" y="304800"/>
            <a:ext cx="6553200" cy="5821366"/>
          </a:xfrm>
        </p:spPr>
        <p:txBody>
          <a:bodyPr vert="eaVert"/>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4" name="Θέση ημερομηνίας 3"/>
          <p:cNvSpPr>
            <a:spLocks noGrp="1"/>
          </p:cNvSpPr>
          <p:nvPr>
            <p:ph type="dt" sz="half" idx="10"/>
          </p:nvPr>
        </p:nvSpPr>
        <p:spPr/>
        <p:txBody>
          <a:bodyPr/>
          <a:lstStyle/>
          <a:p>
            <a:fld id="{781D816E-215F-4B5E-ADBE-A3F504F763D1}" type="datetimeFigureOut">
              <a:rPr lang="el-GR" smtClean="0"/>
              <a:t>2/12/2024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2" name="Κατακόρυφος τίτλος 1"/>
          <p:cNvSpPr>
            <a:spLocks noGrp="1"/>
          </p:cNvSpPr>
          <p:nvPr>
            <p:ph type="title" orient="vert"/>
          </p:nvPr>
        </p:nvSpPr>
        <p:spPr>
          <a:xfrm>
            <a:off x="7391400" y="304801"/>
            <a:ext cx="1447800" cy="5851525"/>
          </a:xfrm>
        </p:spPr>
        <p:txBody>
          <a:bodyPr vert="eaVert"/>
          <a:lstStyle/>
          <a:p>
            <a:r>
              <a:rPr kumimoji="0" lang="el-GR" smtClean="0"/>
              <a:t>Στυλ κύριου τίτλου</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bg>
      <p:bgRef idx="1001">
        <a:schemeClr val="bg2"/>
      </p:bgRef>
    </p:bg>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lvl1pPr>
              <a:defRPr>
                <a:solidFill>
                  <a:schemeClr val="accent3">
                    <a:shade val="75000"/>
                  </a:schemeClr>
                </a:solidFill>
              </a:defRPr>
            </a:lvl1pPr>
          </a:lstStyle>
          <a:p>
            <a:r>
              <a:rPr kumimoji="0" lang="el-GR" smtClean="0"/>
              <a:t>Στυλ κύριου τίτλου</a:t>
            </a:r>
            <a:endParaRPr kumimoji="0" lang="en-US"/>
          </a:p>
        </p:txBody>
      </p:sp>
      <p:sp>
        <p:nvSpPr>
          <p:cNvPr id="4" name="Θέση ημερομηνίας 3"/>
          <p:cNvSpPr>
            <a:spLocks noGrp="1"/>
          </p:cNvSpPr>
          <p:nvPr>
            <p:ph type="dt" sz="half" idx="10"/>
          </p:nvPr>
        </p:nvSpPr>
        <p:spPr/>
        <p:txBody>
          <a:bodyPr/>
          <a:lstStyle/>
          <a:p>
            <a:fld id="{781D816E-215F-4B5E-ADBE-A3F504F763D1}" type="datetimeFigureOut">
              <a:rPr lang="el-GR" smtClean="0"/>
              <a:t>2/12/2024</a:t>
            </a:fld>
            <a:endParaRPr lang="el-GR"/>
          </a:p>
        </p:txBody>
      </p:sp>
      <p:sp>
        <p:nvSpPr>
          <p:cNvPr id="5" name="Θέση υποσέλιδου 4"/>
          <p:cNvSpPr>
            <a:spLocks noGrp="1"/>
          </p:cNvSpPr>
          <p:nvPr>
            <p:ph type="ftr" sz="quarter" idx="11"/>
          </p:nvPr>
        </p:nvSpPr>
        <p:spPr/>
        <p:txBody>
          <a:bodyPr/>
          <a:lstStyle/>
          <a:p>
            <a:endParaRPr lang="el-GR"/>
          </a:p>
        </p:txBody>
      </p:sp>
      <p:sp>
        <p:nvSpPr>
          <p:cNvPr id="6" name="Θέση αριθμού διαφάνειας 5"/>
          <p:cNvSpPr>
            <a:spLocks noGrp="1"/>
          </p:cNvSpPr>
          <p:nvPr>
            <p:ph type="sldNum" sz="quarter" idx="12"/>
          </p:nvPr>
        </p:nvSpPr>
        <p:spPr>
          <a:xfrm>
            <a:off x="4361688" y="1026372"/>
            <a:ext cx="457200" cy="441325"/>
          </a:xfrm>
        </p:spPr>
        <p:txBody>
          <a:bodyPr/>
          <a:lstStyle/>
          <a:p>
            <a:fld id="{1C213279-D954-4DF2-8002-9D5113F3FE40}" type="slidenum">
              <a:rPr lang="el-GR" smtClean="0"/>
              <a:t>‹#›</a:t>
            </a:fld>
            <a:endParaRPr lang="el-GR"/>
          </a:p>
        </p:txBody>
      </p:sp>
      <p:sp>
        <p:nvSpPr>
          <p:cNvPr id="8" name="Θέση περιεχομένου 7"/>
          <p:cNvSpPr>
            <a:spLocks noGrp="1"/>
          </p:cNvSpPr>
          <p:nvPr>
            <p:ph sz="quarter" idx="1"/>
          </p:nvPr>
        </p:nvSpPr>
        <p:spPr>
          <a:xfrm>
            <a:off x="301752" y="1527048"/>
            <a:ext cx="8503920" cy="4572000"/>
          </a:xfrm>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bg>
      <p:bgRef idx="1001">
        <a:schemeClr val="bg1"/>
      </p:bgRef>
    </p:bg>
    <p:spTree>
      <p:nvGrpSpPr>
        <p:cNvPr id="1" name=""/>
        <p:cNvGrpSpPr/>
        <p:nvPr/>
      </p:nvGrpSpPr>
      <p:grpSpPr>
        <a:xfrm>
          <a:off x="0" y="0"/>
          <a:ext cx="0" cy="0"/>
          <a:chOff x="0" y="0"/>
          <a:chExt cx="0" cy="0"/>
        </a:xfrm>
      </p:grpSpPr>
      <p:sp>
        <p:nvSpPr>
          <p:cNvPr id="17" name="Ορθογώνιο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Ορθογώνιο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Ορθογώνιο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Ορθογώνιο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Ορθογώνιο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Ορθογώνιο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Θέση κειμένου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l-GR" smtClean="0"/>
              <a:t>Στυλ υποδείγματος κειμένου</a:t>
            </a:r>
          </a:p>
        </p:txBody>
      </p:sp>
      <p:sp>
        <p:nvSpPr>
          <p:cNvPr id="13" name="Ορθογώνιο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Ορθογώνιο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Θέση υποσέλιδου 4"/>
          <p:cNvSpPr>
            <a:spLocks noGrp="1"/>
          </p:cNvSpPr>
          <p:nvPr>
            <p:ph type="ftr" sz="quarter" idx="11"/>
          </p:nvPr>
        </p:nvSpPr>
        <p:spPr/>
        <p:txBody>
          <a:bodyPr/>
          <a:lstStyle/>
          <a:p>
            <a:endParaRPr lang="el-GR"/>
          </a:p>
        </p:txBody>
      </p:sp>
      <p:sp>
        <p:nvSpPr>
          <p:cNvPr id="4" name="Θέση ημερομηνίας 3"/>
          <p:cNvSpPr>
            <a:spLocks noGrp="1"/>
          </p:cNvSpPr>
          <p:nvPr>
            <p:ph type="dt" sz="half" idx="10"/>
          </p:nvPr>
        </p:nvSpPr>
        <p:spPr/>
        <p:txBody>
          <a:bodyPr/>
          <a:lstStyle/>
          <a:p>
            <a:fld id="{781D816E-215F-4B5E-ADBE-A3F504F763D1}" type="datetimeFigureOut">
              <a:rPr lang="el-GR" smtClean="0"/>
              <a:t>2/12/2024</a:t>
            </a:fld>
            <a:endParaRPr lang="el-GR"/>
          </a:p>
        </p:txBody>
      </p:sp>
      <p:sp>
        <p:nvSpPr>
          <p:cNvPr id="8" name="Ευθεία γραμμή σύνδεσης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Έλλειψη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Έλλειψη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Θέση αριθμού διαφάνειας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1C213279-D954-4DF2-8002-9D5113F3FE40}" type="slidenum">
              <a:rPr lang="el-GR" smtClean="0"/>
              <a:t>‹#›</a:t>
            </a:fld>
            <a:endParaRPr lang="el-GR"/>
          </a:p>
        </p:txBody>
      </p:sp>
      <p:sp>
        <p:nvSpPr>
          <p:cNvPr id="2" name="Τίτλος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el-GR" smtClean="0"/>
              <a:t>Στυλ κύριου τίτλου</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bg>
      <p:bgRef idx="1001">
        <a:schemeClr val="bg2"/>
      </p:bgRef>
    </p:bg>
    <p:spTree>
      <p:nvGrpSpPr>
        <p:cNvPr id="1" name=""/>
        <p:cNvGrpSpPr/>
        <p:nvPr/>
      </p:nvGrpSpPr>
      <p:grpSpPr>
        <a:xfrm>
          <a:off x="0" y="0"/>
          <a:ext cx="0" cy="0"/>
          <a:chOff x="0" y="0"/>
          <a:chExt cx="0" cy="0"/>
        </a:xfrm>
      </p:grpSpPr>
      <p:sp>
        <p:nvSpPr>
          <p:cNvPr id="2" name="Τίτλος 1"/>
          <p:cNvSpPr>
            <a:spLocks noGrp="1"/>
          </p:cNvSpPr>
          <p:nvPr>
            <p:ph type="title"/>
          </p:nvPr>
        </p:nvSpPr>
        <p:spPr>
          <a:xfrm>
            <a:off x="301752" y="228600"/>
            <a:ext cx="8534400" cy="758952"/>
          </a:xfrm>
        </p:spPr>
        <p:txBody>
          <a:bodyPr/>
          <a:lstStyle/>
          <a:p>
            <a:r>
              <a:rPr kumimoji="0" lang="el-GR" smtClean="0"/>
              <a:t>Στυλ κύριου τίτλου</a:t>
            </a:r>
            <a:endParaRPr kumimoji="0" lang="en-US"/>
          </a:p>
        </p:txBody>
      </p:sp>
      <p:sp>
        <p:nvSpPr>
          <p:cNvPr id="5" name="Θέση ημερομηνίας 4"/>
          <p:cNvSpPr>
            <a:spLocks noGrp="1"/>
          </p:cNvSpPr>
          <p:nvPr>
            <p:ph type="dt" sz="half" idx="10"/>
          </p:nvPr>
        </p:nvSpPr>
        <p:spPr>
          <a:xfrm>
            <a:off x="5791200" y="6409944"/>
            <a:ext cx="3044952" cy="365760"/>
          </a:xfrm>
        </p:spPr>
        <p:txBody>
          <a:bodyPr/>
          <a:lstStyle/>
          <a:p>
            <a:fld id="{781D816E-215F-4B5E-ADBE-A3F504F763D1}" type="datetimeFigureOut">
              <a:rPr lang="el-GR" smtClean="0"/>
              <a:t>2/12/2024</a:t>
            </a:fld>
            <a:endParaRPr lang="el-GR"/>
          </a:p>
        </p:txBody>
      </p:sp>
      <p:sp>
        <p:nvSpPr>
          <p:cNvPr id="6" name="Θέση υποσέλιδου 5"/>
          <p:cNvSpPr>
            <a:spLocks noGrp="1"/>
          </p:cNvSpPr>
          <p:nvPr>
            <p:ph type="ftr" sz="quarter" idx="11"/>
          </p:nvPr>
        </p:nvSpPr>
        <p:spPr/>
        <p:txBody>
          <a:bodyPr/>
          <a:lstStyle/>
          <a:p>
            <a:endParaRPr lang="el-GR"/>
          </a:p>
        </p:txBody>
      </p:sp>
      <p:sp>
        <p:nvSpPr>
          <p:cNvPr id="7" name="Θέση αριθμού διαφάνειας 6"/>
          <p:cNvSpPr>
            <a:spLocks noGrp="1"/>
          </p:cNvSpPr>
          <p:nvPr>
            <p:ph type="sldNum" sz="quarter" idx="12"/>
          </p:nvPr>
        </p:nvSpPr>
        <p:spPr/>
        <p:txBody>
          <a:bodyPr/>
          <a:lstStyle/>
          <a:p>
            <a:fld id="{1C213279-D954-4DF2-8002-9D5113F3FE40}" type="slidenum">
              <a:rPr lang="el-GR" smtClean="0"/>
              <a:t>‹#›</a:t>
            </a:fld>
            <a:endParaRPr lang="el-GR"/>
          </a:p>
        </p:txBody>
      </p:sp>
      <p:sp>
        <p:nvSpPr>
          <p:cNvPr id="8" name="Ευθεία γραμμή σύνδεσης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Θέση περιεχομένου 9"/>
          <p:cNvSpPr>
            <a:spLocks noGrp="1"/>
          </p:cNvSpPr>
          <p:nvPr>
            <p:ph sz="half" idx="1"/>
          </p:nvPr>
        </p:nvSpPr>
        <p:spPr>
          <a:xfrm>
            <a:off x="301752" y="1371600"/>
            <a:ext cx="4038600" cy="4681728"/>
          </a:xfrm>
        </p:spPr>
        <p:txBody>
          <a:bodyPr/>
          <a:lstStyle>
            <a:lvl1pPr>
              <a:defRPr sz="2500"/>
            </a:lvl1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2" name="Θέση περιεχομένου 11"/>
          <p:cNvSpPr>
            <a:spLocks noGrp="1"/>
          </p:cNvSpPr>
          <p:nvPr>
            <p:ph sz="half" idx="2"/>
          </p:nvPr>
        </p:nvSpPr>
        <p:spPr>
          <a:xfrm>
            <a:off x="4800600" y="1371600"/>
            <a:ext cx="4038600" cy="4681728"/>
          </a:xfrm>
        </p:spPr>
        <p:txBody>
          <a:bodyPr/>
          <a:lstStyle>
            <a:lvl1pPr>
              <a:defRPr sz="2500"/>
            </a:lvl1p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Σύγκριση">
    <p:bg>
      <p:bgRef idx="1001">
        <a:schemeClr val="bg2"/>
      </p:bgRef>
    </p:bg>
    <p:spTree>
      <p:nvGrpSpPr>
        <p:cNvPr id="1" name=""/>
        <p:cNvGrpSpPr/>
        <p:nvPr/>
      </p:nvGrpSpPr>
      <p:grpSpPr>
        <a:xfrm>
          <a:off x="0" y="0"/>
          <a:ext cx="0" cy="0"/>
          <a:chOff x="0" y="0"/>
          <a:chExt cx="0" cy="0"/>
        </a:xfrm>
      </p:grpSpPr>
      <p:sp>
        <p:nvSpPr>
          <p:cNvPr id="10" name="Ευθεία γραμμή σύνδεσης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Ορθογώνιο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Ορθογώνιο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Ορθογώνιο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Ορθογώνιο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Ορθογώνιο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Ορθογώνιο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Θέση κειμένου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Στυλ υποδείγματος κειμένου</a:t>
            </a:r>
          </a:p>
        </p:txBody>
      </p:sp>
      <p:sp>
        <p:nvSpPr>
          <p:cNvPr id="4" name="Θέση κειμένου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el-GR" smtClean="0"/>
              <a:t>Στυλ υποδείγματος κειμένου</a:t>
            </a:r>
          </a:p>
        </p:txBody>
      </p:sp>
      <p:sp>
        <p:nvSpPr>
          <p:cNvPr id="7" name="Θέση ημερομηνίας 6"/>
          <p:cNvSpPr>
            <a:spLocks noGrp="1"/>
          </p:cNvSpPr>
          <p:nvPr>
            <p:ph type="dt" sz="half" idx="10"/>
          </p:nvPr>
        </p:nvSpPr>
        <p:spPr/>
        <p:txBody>
          <a:bodyPr/>
          <a:lstStyle/>
          <a:p>
            <a:fld id="{781D816E-215F-4B5E-ADBE-A3F504F763D1}" type="datetimeFigureOut">
              <a:rPr lang="el-GR" smtClean="0"/>
              <a:t>2/12/2024</a:t>
            </a:fld>
            <a:endParaRPr lang="el-GR"/>
          </a:p>
        </p:txBody>
      </p:sp>
      <p:sp>
        <p:nvSpPr>
          <p:cNvPr id="8" name="Θέση υποσέλιδου 7"/>
          <p:cNvSpPr>
            <a:spLocks noGrp="1"/>
          </p:cNvSpPr>
          <p:nvPr>
            <p:ph type="ftr" sz="quarter" idx="11"/>
          </p:nvPr>
        </p:nvSpPr>
        <p:spPr>
          <a:xfrm>
            <a:off x="304800" y="6409944"/>
            <a:ext cx="3581400" cy="365760"/>
          </a:xfrm>
        </p:spPr>
        <p:txBody>
          <a:bodyPr/>
          <a:lstStyle/>
          <a:p>
            <a:endParaRPr lang="el-GR"/>
          </a:p>
        </p:txBody>
      </p:sp>
      <p:sp>
        <p:nvSpPr>
          <p:cNvPr id="15" name="Ευθεία γραμμή σύνδεσης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Ορθογώνιο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Θέση περιεχομένου 23"/>
          <p:cNvSpPr>
            <a:spLocks noGrp="1"/>
          </p:cNvSpPr>
          <p:nvPr>
            <p:ph sz="quarter" idx="2"/>
          </p:nvPr>
        </p:nvSpPr>
        <p:spPr>
          <a:xfrm>
            <a:off x="301752" y="2471383"/>
            <a:ext cx="4041648" cy="3818404"/>
          </a:xfrm>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26" name="Θέση περιεχομένου 25"/>
          <p:cNvSpPr>
            <a:spLocks noGrp="1"/>
          </p:cNvSpPr>
          <p:nvPr>
            <p:ph sz="quarter" idx="4"/>
          </p:nvPr>
        </p:nvSpPr>
        <p:spPr>
          <a:xfrm>
            <a:off x="4800600" y="2471383"/>
            <a:ext cx="4038600" cy="3822192"/>
          </a:xfrm>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25" name="Έλλειψη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Έλλειψη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Θέση αριθμού διαφάνειας 8"/>
          <p:cNvSpPr>
            <a:spLocks noGrp="1"/>
          </p:cNvSpPr>
          <p:nvPr>
            <p:ph type="sldNum" sz="quarter" idx="12"/>
          </p:nvPr>
        </p:nvSpPr>
        <p:spPr>
          <a:xfrm>
            <a:off x="4343400" y="1042416"/>
            <a:ext cx="457200" cy="441325"/>
          </a:xfrm>
        </p:spPr>
        <p:txBody>
          <a:bodyPr/>
          <a:lstStyle>
            <a:lvl1pPr algn="ctr">
              <a:defRPr/>
            </a:lvl1pPr>
          </a:lstStyle>
          <a:p>
            <a:fld id="{1C213279-D954-4DF2-8002-9D5113F3FE40}" type="slidenum">
              <a:rPr lang="el-GR" smtClean="0"/>
              <a:t>‹#›</a:t>
            </a:fld>
            <a:endParaRPr lang="el-GR"/>
          </a:p>
        </p:txBody>
      </p:sp>
      <p:sp>
        <p:nvSpPr>
          <p:cNvPr id="23" name="Τίτλος 22"/>
          <p:cNvSpPr>
            <a:spLocks noGrp="1"/>
          </p:cNvSpPr>
          <p:nvPr>
            <p:ph type="title"/>
          </p:nvPr>
        </p:nvSpPr>
        <p:spPr/>
        <p:txBody>
          <a:bodyPr rtlCol="0" anchor="b" anchorCtr="0"/>
          <a:lstStyle/>
          <a:p>
            <a:r>
              <a:rPr kumimoji="0" lang="el-GR" smtClean="0"/>
              <a:t>Στυλ κύριου τίτλου</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p:cNvSpPr>
            <a:spLocks noGrp="1"/>
          </p:cNvSpPr>
          <p:nvPr>
            <p:ph type="title"/>
          </p:nvPr>
        </p:nvSpPr>
        <p:spPr/>
        <p:txBody>
          <a:bodyPr/>
          <a:lstStyle/>
          <a:p>
            <a:r>
              <a:rPr kumimoji="0" lang="el-GR" smtClean="0"/>
              <a:t>Στυλ κύριου τίτλου</a:t>
            </a:r>
            <a:endParaRPr kumimoji="0" lang="en-US"/>
          </a:p>
        </p:txBody>
      </p:sp>
      <p:sp>
        <p:nvSpPr>
          <p:cNvPr id="3" name="Θέση ημερομηνίας 2"/>
          <p:cNvSpPr>
            <a:spLocks noGrp="1"/>
          </p:cNvSpPr>
          <p:nvPr>
            <p:ph type="dt" sz="half" idx="10"/>
          </p:nvPr>
        </p:nvSpPr>
        <p:spPr/>
        <p:txBody>
          <a:bodyPr/>
          <a:lstStyle/>
          <a:p>
            <a:fld id="{781D816E-215F-4B5E-ADBE-A3F504F763D1}" type="datetimeFigureOut">
              <a:rPr lang="el-GR" smtClean="0"/>
              <a:t>2/12/2024</a:t>
            </a:fld>
            <a:endParaRPr lang="el-GR"/>
          </a:p>
        </p:txBody>
      </p:sp>
      <p:sp>
        <p:nvSpPr>
          <p:cNvPr id="4" name="Θέση υποσέλιδου 3"/>
          <p:cNvSpPr>
            <a:spLocks noGrp="1"/>
          </p:cNvSpPr>
          <p:nvPr>
            <p:ph type="ftr" sz="quarter" idx="11"/>
          </p:nvPr>
        </p:nvSpPr>
        <p:spPr/>
        <p:txBody>
          <a:bodyPr/>
          <a:lstStyle/>
          <a:p>
            <a:endParaRPr lang="el-GR"/>
          </a:p>
        </p:txBody>
      </p:sp>
      <p:sp>
        <p:nvSpPr>
          <p:cNvPr id="5" name="Θέση αριθμού διαφάνειας 4"/>
          <p:cNvSpPr>
            <a:spLocks noGrp="1"/>
          </p:cNvSpPr>
          <p:nvPr>
            <p:ph type="sldNum" sz="quarter" idx="12"/>
          </p:nvPr>
        </p:nvSpPr>
        <p:spPr>
          <a:xfrm>
            <a:off x="4343400" y="1036020"/>
            <a:ext cx="457200" cy="441325"/>
          </a:xfrm>
        </p:spPr>
        <p:txBody>
          <a:bodyPr/>
          <a:lstStyle/>
          <a:p>
            <a:fld id="{1C213279-D954-4DF2-8002-9D5113F3FE40}" type="slidenum">
              <a:rPr lang="el-GR" smtClean="0"/>
              <a:t>‹#›</a:t>
            </a:fld>
            <a:endParaRPr lang="el-G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Κενή">
    <p:spTree>
      <p:nvGrpSpPr>
        <p:cNvPr id="1" name=""/>
        <p:cNvGrpSpPr/>
        <p:nvPr/>
      </p:nvGrpSpPr>
      <p:grpSpPr>
        <a:xfrm>
          <a:off x="0" y="0"/>
          <a:ext cx="0" cy="0"/>
          <a:chOff x="0" y="0"/>
          <a:chExt cx="0" cy="0"/>
        </a:xfrm>
      </p:grpSpPr>
      <p:sp>
        <p:nvSpPr>
          <p:cNvPr id="7" name="Ορθογώνιο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Ορθογώνιο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Ορθογώνιο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Ορθογώνιο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Ορθογώνιο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Ορθογώνιο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Θέση ημερομηνίας 1"/>
          <p:cNvSpPr>
            <a:spLocks noGrp="1"/>
          </p:cNvSpPr>
          <p:nvPr>
            <p:ph type="dt" sz="half" idx="10"/>
          </p:nvPr>
        </p:nvSpPr>
        <p:spPr/>
        <p:txBody>
          <a:bodyPr/>
          <a:lstStyle/>
          <a:p>
            <a:fld id="{781D816E-215F-4B5E-ADBE-A3F504F763D1}" type="datetimeFigureOut">
              <a:rPr lang="el-GR" smtClean="0"/>
              <a:t>2/12/2024</a:t>
            </a:fld>
            <a:endParaRPr lang="el-GR"/>
          </a:p>
        </p:txBody>
      </p:sp>
      <p:sp>
        <p:nvSpPr>
          <p:cNvPr id="3" name="Θέση υποσέλιδου 2"/>
          <p:cNvSpPr>
            <a:spLocks noGrp="1"/>
          </p:cNvSpPr>
          <p:nvPr>
            <p:ph type="ftr" sz="quarter" idx="11"/>
          </p:nvPr>
        </p:nvSpPr>
        <p:spPr/>
        <p:txBody>
          <a:bodyPr/>
          <a:lstStyle/>
          <a:p>
            <a:endParaRPr lang="el-GR"/>
          </a:p>
        </p:txBody>
      </p:sp>
      <p:sp>
        <p:nvSpPr>
          <p:cNvPr id="4" name="Θέση αριθμού διαφάνειας 3"/>
          <p:cNvSpPr>
            <a:spLocks noGrp="1"/>
          </p:cNvSpPr>
          <p:nvPr>
            <p:ph type="sldNum" sz="quarter" idx="12"/>
          </p:nvPr>
        </p:nvSpPr>
        <p:spPr>
          <a:xfrm>
            <a:off x="4267200" y="6324600"/>
            <a:ext cx="609600" cy="441324"/>
          </a:xfrm>
        </p:spPr>
        <p:txBody>
          <a:bodyPr/>
          <a:lstStyle>
            <a:lvl1pPr>
              <a:defRPr>
                <a:solidFill>
                  <a:srgbClr val="FFFFFF"/>
                </a:solidFill>
              </a:defRPr>
            </a:lvl1pPr>
          </a:lstStyle>
          <a:p>
            <a:fld id="{1C213279-D954-4DF2-8002-9D5113F3FE40}" type="slidenum">
              <a:rPr lang="el-GR" smtClean="0"/>
              <a:t>‹#›</a:t>
            </a:fld>
            <a:endParaRPr lang="el-G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bg>
      <p:bgRef idx="1001">
        <a:schemeClr val="bg1"/>
      </p:bgRef>
    </p:bg>
    <p:spTree>
      <p:nvGrpSpPr>
        <p:cNvPr id="1" name=""/>
        <p:cNvGrpSpPr/>
        <p:nvPr/>
      </p:nvGrpSpPr>
      <p:grpSpPr>
        <a:xfrm>
          <a:off x="0" y="0"/>
          <a:ext cx="0" cy="0"/>
          <a:chOff x="0" y="0"/>
          <a:chExt cx="0" cy="0"/>
        </a:xfrm>
      </p:grpSpPr>
      <p:sp>
        <p:nvSpPr>
          <p:cNvPr id="19" name="Ορθογώνιο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Ορθογώνιο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Ορθογώνιο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Ορθογώνιο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Ορθογώνιο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Ορθογώνιο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Τίτλος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el-GR" smtClean="0"/>
              <a:t>Στυλ κύριου τίτλου</a:t>
            </a:r>
            <a:endParaRPr kumimoji="0" lang="en-US"/>
          </a:p>
        </p:txBody>
      </p:sp>
      <p:sp>
        <p:nvSpPr>
          <p:cNvPr id="3" name="Θέση κειμένου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el-GR" smtClean="0"/>
              <a:t>Στυλ υποδείγματος κειμένου</a:t>
            </a:r>
          </a:p>
        </p:txBody>
      </p:sp>
      <p:sp>
        <p:nvSpPr>
          <p:cNvPr id="8" name="Ορθογώνιο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Ευθεία γραμμή σύνδεσης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Θέση περιεχομένου 19"/>
          <p:cNvSpPr>
            <a:spLocks noGrp="1"/>
          </p:cNvSpPr>
          <p:nvPr>
            <p:ph sz="quarter" idx="1"/>
          </p:nvPr>
        </p:nvSpPr>
        <p:spPr>
          <a:xfrm>
            <a:off x="3124200" y="685800"/>
            <a:ext cx="5638800" cy="5410200"/>
          </a:xfrm>
        </p:spPr>
        <p:txBody>
          <a:bodyPr/>
          <a:lstStyle/>
          <a:p>
            <a:pPr lvl="0" eaLnBrk="1" latinLnBrk="0" hangingPunct="1"/>
            <a:r>
              <a:rPr lang="el-GR" smtClean="0"/>
              <a:t>Στυλ υποδείγματος κειμένου</a:t>
            </a:r>
          </a:p>
          <a:p>
            <a:pPr lvl="1" eaLnBrk="1" latinLnBrk="0" hangingPunct="1"/>
            <a:r>
              <a:rPr lang="el-GR" smtClean="0"/>
              <a:t>Δεύτερου επιπέδου</a:t>
            </a:r>
          </a:p>
          <a:p>
            <a:pPr lvl="2" eaLnBrk="1" latinLnBrk="0" hangingPunct="1"/>
            <a:r>
              <a:rPr lang="el-GR" smtClean="0"/>
              <a:t>Τρίτου επιπέδου</a:t>
            </a:r>
          </a:p>
          <a:p>
            <a:pPr lvl="3" eaLnBrk="1" latinLnBrk="0" hangingPunct="1"/>
            <a:r>
              <a:rPr lang="el-GR" smtClean="0"/>
              <a:t>Τέταρτου επιπέδου</a:t>
            </a:r>
          </a:p>
          <a:p>
            <a:pPr lvl="4" eaLnBrk="1" latinLnBrk="0" hangingPunct="1"/>
            <a:r>
              <a:rPr lang="el-GR" smtClean="0"/>
              <a:t>Πέμπτου επιπέδου</a:t>
            </a:r>
            <a:endParaRPr kumimoji="0" lang="en-US"/>
          </a:p>
        </p:txBody>
      </p:sp>
      <p:sp>
        <p:nvSpPr>
          <p:cNvPr id="10" name="Έλλειψη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Έλλειψη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Θέση αριθμού διαφάνειας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1C213279-D954-4DF2-8002-9D5113F3FE40}" type="slidenum">
              <a:rPr lang="el-GR" smtClean="0"/>
              <a:t>‹#›</a:t>
            </a:fld>
            <a:endParaRPr lang="el-GR"/>
          </a:p>
        </p:txBody>
      </p:sp>
      <p:sp>
        <p:nvSpPr>
          <p:cNvPr id="21" name="Ορθογώνιο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Θέση ημερομηνίας 4"/>
          <p:cNvSpPr>
            <a:spLocks noGrp="1"/>
          </p:cNvSpPr>
          <p:nvPr>
            <p:ph type="dt" sz="half" idx="10"/>
          </p:nvPr>
        </p:nvSpPr>
        <p:spPr/>
        <p:txBody>
          <a:bodyPr/>
          <a:lstStyle/>
          <a:p>
            <a:fld id="{781D816E-215F-4B5E-ADBE-A3F504F763D1}" type="datetimeFigureOut">
              <a:rPr lang="el-GR" smtClean="0"/>
              <a:t>2/12/2024</a:t>
            </a:fld>
            <a:endParaRPr lang="el-GR"/>
          </a:p>
        </p:txBody>
      </p:sp>
      <p:sp>
        <p:nvSpPr>
          <p:cNvPr id="6" name="Θέση υποσέλιδου 5"/>
          <p:cNvSpPr>
            <a:spLocks noGrp="1"/>
          </p:cNvSpPr>
          <p:nvPr>
            <p:ph type="ftr" sz="quarter" idx="11"/>
          </p:nvPr>
        </p:nvSpPr>
        <p:spPr>
          <a:xfrm>
            <a:off x="301752" y="6410848"/>
            <a:ext cx="3383280" cy="365760"/>
          </a:xfrm>
        </p:spPr>
        <p:txBody>
          <a:bodyPr/>
          <a:lstStyle/>
          <a:p>
            <a:endParaRPr lang="el-GR"/>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21" name="Ευθεία γραμμή σύνδεσης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Ορθογώνιο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Ορθογώνιο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Ορθογώνιο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Ορθογώνιο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Ορθογώνιο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Ορθογώνιο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Ορθογώνιο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Έλλειψη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Έλλειψη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Θέση αριθμού διαφάνειας 6"/>
          <p:cNvSpPr>
            <a:spLocks noGrp="1"/>
          </p:cNvSpPr>
          <p:nvPr>
            <p:ph type="sldNum" sz="quarter" idx="12"/>
          </p:nvPr>
        </p:nvSpPr>
        <p:spPr>
          <a:xfrm>
            <a:off x="1371600" y="312738"/>
            <a:ext cx="457200" cy="441325"/>
          </a:xfrm>
        </p:spPr>
        <p:txBody>
          <a:bodyPr/>
          <a:lstStyle/>
          <a:p>
            <a:fld id="{1C213279-D954-4DF2-8002-9D5113F3FE40}" type="slidenum">
              <a:rPr lang="el-GR" smtClean="0"/>
              <a:t>‹#›</a:t>
            </a:fld>
            <a:endParaRPr lang="el-GR"/>
          </a:p>
        </p:txBody>
      </p:sp>
      <p:sp>
        <p:nvSpPr>
          <p:cNvPr id="2" name="Τίτλος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el-GR" smtClean="0"/>
              <a:t>Στυλ κύριου τίτλου</a:t>
            </a:r>
            <a:endParaRPr kumimoji="0" lang="en-US"/>
          </a:p>
        </p:txBody>
      </p:sp>
      <p:sp>
        <p:nvSpPr>
          <p:cNvPr id="3" name="Θέση εικόνας 2"/>
          <p:cNvSpPr>
            <a:spLocks noGrp="1"/>
          </p:cNvSpPr>
          <p:nvPr>
            <p:ph type="pic" idx="1"/>
          </p:nvPr>
        </p:nvSpPr>
        <p:spPr>
          <a:xfrm>
            <a:off x="3000375" y="609600"/>
            <a:ext cx="5867400" cy="4267200"/>
          </a:xfrm>
        </p:spPr>
        <p:txBody>
          <a:bodyPr/>
          <a:lstStyle>
            <a:lvl1pPr marL="0" indent="0">
              <a:buNone/>
              <a:defRPr sz="3200"/>
            </a:lvl1pPr>
          </a:lstStyle>
          <a:p>
            <a:r>
              <a:rPr kumimoji="0" lang="el-GR" smtClean="0"/>
              <a:t>Κάντε κλικ στο εικονίδιο για να προσθέσετε μια εικόνα</a:t>
            </a:r>
            <a:endParaRPr kumimoji="0" lang="en-US" dirty="0"/>
          </a:p>
        </p:txBody>
      </p:sp>
      <p:sp>
        <p:nvSpPr>
          <p:cNvPr id="4" name="Θέση κειμένου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el-GR" smtClean="0"/>
              <a:t>Στυλ υποδείγματος κειμένου</a:t>
            </a:r>
          </a:p>
        </p:txBody>
      </p:sp>
      <p:sp>
        <p:nvSpPr>
          <p:cNvPr id="22" name="Ορθογώνιο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Θέση ημερομηνίας 4"/>
          <p:cNvSpPr>
            <a:spLocks noGrp="1"/>
          </p:cNvSpPr>
          <p:nvPr>
            <p:ph type="dt" sz="half" idx="10"/>
          </p:nvPr>
        </p:nvSpPr>
        <p:spPr>
          <a:xfrm>
            <a:off x="5788152" y="6404984"/>
            <a:ext cx="3044952" cy="365760"/>
          </a:xfrm>
        </p:spPr>
        <p:txBody>
          <a:bodyPr/>
          <a:lstStyle/>
          <a:p>
            <a:fld id="{781D816E-215F-4B5E-ADBE-A3F504F763D1}" type="datetimeFigureOut">
              <a:rPr lang="el-GR" smtClean="0"/>
              <a:t>2/12/2024</a:t>
            </a:fld>
            <a:endParaRPr lang="el-GR"/>
          </a:p>
        </p:txBody>
      </p:sp>
      <p:sp>
        <p:nvSpPr>
          <p:cNvPr id="6" name="Θέση υποσέλιδου 5"/>
          <p:cNvSpPr>
            <a:spLocks noGrp="1"/>
          </p:cNvSpPr>
          <p:nvPr>
            <p:ph type="ftr" sz="quarter" idx="11"/>
          </p:nvPr>
        </p:nvSpPr>
        <p:spPr>
          <a:xfrm>
            <a:off x="301752" y="6410848"/>
            <a:ext cx="3584448" cy="365760"/>
          </a:xfrm>
        </p:spPr>
        <p:txBody>
          <a:bodyPr/>
          <a:lstStyle/>
          <a:p>
            <a:endParaRPr lang="el-G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Ορθογώνιο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Ορθογώνιο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Ορθογώνιο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Ορθογώνιο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Ορθογώνιο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Θέση ημερομηνίας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781D816E-215F-4B5E-ADBE-A3F504F763D1}" type="datetimeFigureOut">
              <a:rPr lang="el-GR" smtClean="0"/>
              <a:t>2/12/2024</a:t>
            </a:fld>
            <a:endParaRPr lang="el-GR"/>
          </a:p>
        </p:txBody>
      </p:sp>
      <p:sp>
        <p:nvSpPr>
          <p:cNvPr id="3" name="Θέση υποσέλιδου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l-GR"/>
          </a:p>
        </p:txBody>
      </p:sp>
      <p:sp>
        <p:nvSpPr>
          <p:cNvPr id="8" name="Ορθογώνιο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Ευθεία γραμμή σύνδεσης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Έλλειψη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Έλλειψη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Θέση αριθμού διαφάνειας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1C213279-D954-4DF2-8002-9D5113F3FE40}" type="slidenum">
              <a:rPr lang="el-GR" smtClean="0"/>
              <a:t>‹#›</a:t>
            </a:fld>
            <a:endParaRPr lang="el-GR"/>
          </a:p>
        </p:txBody>
      </p:sp>
      <p:sp>
        <p:nvSpPr>
          <p:cNvPr id="22" name="Θέση τίτλου 21"/>
          <p:cNvSpPr>
            <a:spLocks noGrp="1"/>
          </p:cNvSpPr>
          <p:nvPr>
            <p:ph type="title"/>
          </p:nvPr>
        </p:nvSpPr>
        <p:spPr>
          <a:xfrm>
            <a:off x="301752" y="228600"/>
            <a:ext cx="8534400" cy="758952"/>
          </a:xfrm>
          <a:prstGeom prst="rect">
            <a:avLst/>
          </a:prstGeom>
        </p:spPr>
        <p:txBody>
          <a:bodyPr vert="horz" anchor="b">
            <a:normAutofit/>
          </a:bodyPr>
          <a:lstStyle/>
          <a:p>
            <a:r>
              <a:rPr kumimoji="0" lang="el-GR" smtClean="0"/>
              <a:t>Στυλ κύριου τίτλου</a:t>
            </a:r>
            <a:endParaRPr kumimoji="0" lang="en-US"/>
          </a:p>
        </p:txBody>
      </p:sp>
      <p:sp>
        <p:nvSpPr>
          <p:cNvPr id="13" name="Θέση κειμένου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el-GR" smtClean="0"/>
              <a:t>Στυλ υποδείγματος κειμένου</a:t>
            </a:r>
          </a:p>
          <a:p>
            <a:pPr lvl="1" eaLnBrk="1" latinLnBrk="0" hangingPunct="1"/>
            <a:r>
              <a:rPr kumimoji="0" lang="el-GR" smtClean="0"/>
              <a:t>Δεύτερου επιπέδου</a:t>
            </a:r>
          </a:p>
          <a:p>
            <a:pPr lvl="2" eaLnBrk="1" latinLnBrk="0" hangingPunct="1"/>
            <a:r>
              <a:rPr kumimoji="0" lang="el-GR" smtClean="0"/>
              <a:t>Τρίτου επιπέδου</a:t>
            </a:r>
          </a:p>
          <a:p>
            <a:pPr lvl="3" eaLnBrk="1" latinLnBrk="0" hangingPunct="1"/>
            <a:r>
              <a:rPr kumimoji="0" lang="el-GR" smtClean="0"/>
              <a:t>Τέταρτου επιπέδου</a:t>
            </a:r>
          </a:p>
          <a:p>
            <a:pPr lvl="4" eaLnBrk="1" latinLnBrk="0" hangingPunct="1"/>
            <a:r>
              <a:rPr kumimoji="0" lang="el-GR" smtClean="0"/>
              <a:t>Πέμπτου επιπέδου</a:t>
            </a:r>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png"/></Relationships>
</file>

<file path=ppt/slides/_rels/slide11.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jpe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hyperlink" Target="Het%20grootste%20gebouw%20van%20Europa%20staat%20in%20Aalsmeer.mp4" TargetMode="External"/><Relationship Id="rId4" Type="http://schemas.openxmlformats.org/officeDocument/2006/relationships/image" Target="../media/image34.png"/></Relationships>
</file>

<file path=ppt/slides/_rels/slide15.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hyperlink" Target="Die%20High%20Line%20in%20New%20York.mp4"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 Id="rId5" Type="http://schemas.openxmlformats.org/officeDocument/2006/relationships/image" Target="../media/image50.png"/><Relationship Id="rId4" Type="http://schemas.openxmlformats.org/officeDocument/2006/relationships/hyperlink" Target="Most%20Famous%20Vertical%20Gardens%20in%20the%20World%20.mp4" TargetMode="External"/></Relationships>
</file>

<file path=ppt/slides/_rels/slide2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hyperlink" Target="Billion%20Dollar%20Flower%20Market%20_%20ENDEVR%20Documentary.mp4" TargetMode="Externa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png"/><Relationship Id="rId1" Type="http://schemas.openxmlformats.org/officeDocument/2006/relationships/slideLayout" Target="../slideLayouts/slideLayout7.xml"/><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20335"/>
          <a:stretch/>
        </p:blipFill>
        <p:spPr bwMode="auto">
          <a:xfrm>
            <a:off x="176976" y="3318387"/>
            <a:ext cx="8789244" cy="3006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Υπότιτλος 2"/>
          <p:cNvSpPr>
            <a:spLocks noGrp="1"/>
          </p:cNvSpPr>
          <p:nvPr>
            <p:ph type="subTitle" idx="1"/>
          </p:nvPr>
        </p:nvSpPr>
        <p:spPr>
          <a:xfrm>
            <a:off x="169163" y="2638648"/>
            <a:ext cx="8789244" cy="576064"/>
          </a:xfrm>
        </p:spPr>
        <p:txBody>
          <a:bodyPr>
            <a:normAutofit/>
          </a:bodyPr>
          <a:lstStyle/>
          <a:p>
            <a:r>
              <a:rPr lang="el-GR" sz="2600" dirty="0" smtClean="0">
                <a:solidFill>
                  <a:srgbClr val="00B050"/>
                </a:solidFill>
              </a:rPr>
              <a:t>ΤΑΞΙΔΙ ΣΤΟΝ ΚΟΣΜΟ ΤΗΣ </a:t>
            </a:r>
            <a:r>
              <a:rPr lang="el-GR" sz="2600" dirty="0" err="1" smtClean="0">
                <a:solidFill>
                  <a:srgbClr val="00B050"/>
                </a:solidFill>
              </a:rPr>
              <a:t>ΑνθοκομιαΣ</a:t>
            </a:r>
            <a:endParaRPr lang="el-GR" sz="2600" dirty="0">
              <a:solidFill>
                <a:srgbClr val="00B050"/>
              </a:solidFill>
            </a:endParaRPr>
          </a:p>
        </p:txBody>
      </p:sp>
      <p:sp>
        <p:nvSpPr>
          <p:cNvPr id="2" name="Τίτλος 1"/>
          <p:cNvSpPr>
            <a:spLocks noGrp="1"/>
          </p:cNvSpPr>
          <p:nvPr>
            <p:ph type="ctrTitle"/>
          </p:nvPr>
        </p:nvSpPr>
        <p:spPr>
          <a:xfrm>
            <a:off x="179512" y="180000"/>
            <a:ext cx="8856984" cy="1752600"/>
          </a:xfrm>
        </p:spPr>
        <p:txBody>
          <a:bodyPr/>
          <a:lstStyle/>
          <a:p>
            <a:r>
              <a:rPr lang="el-GR" dirty="0" smtClean="0"/>
              <a:t>Εισαγωγή </a:t>
            </a:r>
            <a:br>
              <a:rPr lang="el-GR" dirty="0" smtClean="0"/>
            </a:br>
            <a:r>
              <a:rPr lang="el-GR" dirty="0" smtClean="0"/>
              <a:t>στις Γεωπονικές Επιστήμες</a:t>
            </a:r>
            <a:endParaRPr lang="el-GR" dirty="0"/>
          </a:p>
        </p:txBody>
      </p:sp>
      <p:sp>
        <p:nvSpPr>
          <p:cNvPr id="4" name="TextBox 3"/>
          <p:cNvSpPr txBox="1"/>
          <p:nvPr/>
        </p:nvSpPr>
        <p:spPr>
          <a:xfrm>
            <a:off x="103236" y="6383060"/>
            <a:ext cx="9036496" cy="307777"/>
          </a:xfrm>
          <a:prstGeom prst="rect">
            <a:avLst/>
          </a:prstGeom>
          <a:noFill/>
        </p:spPr>
        <p:txBody>
          <a:bodyPr wrap="square" rtlCol="0">
            <a:spAutoFit/>
          </a:bodyPr>
          <a:lstStyle/>
          <a:p>
            <a:r>
              <a:rPr lang="el-GR" sz="1400" dirty="0" smtClean="0"/>
              <a:t>Δρ. Γεώργιος Χρ. Λυκοκανέλλος - </a:t>
            </a:r>
            <a:r>
              <a:rPr lang="el-GR" sz="1400" dirty="0" err="1" smtClean="0"/>
              <a:t>Επικ</a:t>
            </a:r>
            <a:r>
              <a:rPr lang="el-GR" sz="1400" dirty="0" smtClean="0"/>
              <a:t>. </a:t>
            </a:r>
            <a:r>
              <a:rPr lang="el-GR" sz="1400" dirty="0" err="1" smtClean="0"/>
              <a:t>Καθηγ</a:t>
            </a:r>
            <a:r>
              <a:rPr lang="el-GR" sz="1400" dirty="0" smtClean="0"/>
              <a:t>. Ανθοκομίας  - Αρχ. Τοπίου</a:t>
            </a:r>
            <a:r>
              <a:rPr lang="el-GR" sz="1400" dirty="0"/>
              <a:t>  </a:t>
            </a:r>
            <a:r>
              <a:rPr lang="el-GR" sz="1400" dirty="0" smtClean="0"/>
              <a:t>- Τμ. Γεωπονίας – Μεσολόγγι 2024</a:t>
            </a:r>
            <a:endParaRPr lang="el-GR" sz="1400" dirty="0"/>
          </a:p>
        </p:txBody>
      </p:sp>
    </p:spTree>
    <p:extLst>
      <p:ext uri="{BB962C8B-B14F-4D97-AF65-F5344CB8AC3E}">
        <p14:creationId xmlns:p14="http://schemas.microsoft.com/office/powerpoint/2010/main" val="279630568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3236" y="6383060"/>
            <a:ext cx="9036496" cy="307777"/>
          </a:xfrm>
          <a:prstGeom prst="rect">
            <a:avLst/>
          </a:prstGeom>
          <a:noFill/>
        </p:spPr>
        <p:txBody>
          <a:bodyPr wrap="square" rtlCol="0">
            <a:spAutoFit/>
          </a:bodyPr>
          <a:lstStyle/>
          <a:p>
            <a:r>
              <a:rPr lang="el-GR" sz="1400" dirty="0" smtClean="0"/>
              <a:t>Δρ. Γεώργιος Χρ. Λυκοκανέλλος - </a:t>
            </a:r>
            <a:r>
              <a:rPr lang="el-GR" sz="1400" dirty="0" err="1" smtClean="0"/>
              <a:t>Επικ</a:t>
            </a:r>
            <a:r>
              <a:rPr lang="el-GR" sz="1400" dirty="0" smtClean="0"/>
              <a:t>. </a:t>
            </a:r>
            <a:r>
              <a:rPr lang="el-GR" sz="1400" dirty="0" err="1" smtClean="0"/>
              <a:t>Καθηγ</a:t>
            </a:r>
            <a:r>
              <a:rPr lang="el-GR" sz="1400" dirty="0" smtClean="0"/>
              <a:t>. Ανθοκομίας  - Αρχ. Τοπίου</a:t>
            </a:r>
            <a:r>
              <a:rPr lang="el-GR" sz="1400" dirty="0"/>
              <a:t>  </a:t>
            </a:r>
            <a:r>
              <a:rPr lang="el-GR" sz="1400" dirty="0" smtClean="0"/>
              <a:t>- Τμ. Γεωπονίας – Μεσολόγγι 2024</a:t>
            </a:r>
            <a:endParaRPr lang="el-GR" sz="1400"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16016" y="3583328"/>
            <a:ext cx="3941007" cy="264892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3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2461"/>
          <a:stretch/>
        </p:blipFill>
        <p:spPr bwMode="auto">
          <a:xfrm>
            <a:off x="493320" y="1774988"/>
            <a:ext cx="3718332" cy="237626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AutoShape 4" descr="10 μυστικά για τη φροντίδα της γαρυφαλλιάς | Τα Μυστικά του Κήπου"/>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1434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2044" y="1916832"/>
            <a:ext cx="3028950" cy="136116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4343" name="Picture 7" descr="fland.agr.uth.gr fland.agr.uth.gr fland.agr.uth.gr fland.agr.uth.g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268" y="4593007"/>
            <a:ext cx="3456384" cy="1497858"/>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11" name="Ορθογώνιο 10"/>
          <p:cNvSpPr/>
          <p:nvPr/>
        </p:nvSpPr>
        <p:spPr>
          <a:xfrm>
            <a:off x="190858" y="404664"/>
            <a:ext cx="8861252" cy="1292662"/>
          </a:xfrm>
          <a:prstGeom prst="rect">
            <a:avLst/>
          </a:prstGeom>
        </p:spPr>
        <p:txBody>
          <a:bodyPr wrap="square">
            <a:spAutoFit/>
          </a:bodyPr>
          <a:lstStyle/>
          <a:p>
            <a:pPr algn="just"/>
            <a:r>
              <a:rPr lang="el-GR" sz="2000" dirty="0" smtClean="0"/>
              <a:t>Η ζήτηση για λουλούδια:</a:t>
            </a:r>
            <a:endParaRPr lang="en-US" sz="2000" dirty="0" smtClean="0"/>
          </a:p>
          <a:p>
            <a:pPr algn="just"/>
            <a:endParaRPr lang="en-US" sz="800" dirty="0" smtClean="0"/>
          </a:p>
          <a:p>
            <a:pPr algn="just"/>
            <a:r>
              <a:rPr lang="el-GR" sz="2000" dirty="0" smtClean="0"/>
              <a:t>Στις περισσότερες χώρες, είναι εποχιακή.</a:t>
            </a:r>
          </a:p>
          <a:p>
            <a:pPr algn="just">
              <a:lnSpc>
                <a:spcPct val="150000"/>
              </a:lnSpc>
            </a:pPr>
            <a:r>
              <a:rPr lang="el-GR" sz="2000" dirty="0"/>
              <a:t>Έ</a:t>
            </a:r>
            <a:r>
              <a:rPr lang="el-GR" sz="2000" dirty="0" smtClean="0"/>
              <a:t>χει δύο συνιστώσες: μια εποχιακή και μια σταθερή</a:t>
            </a:r>
          </a:p>
        </p:txBody>
      </p:sp>
    </p:spTree>
    <p:extLst>
      <p:ext uri="{BB962C8B-B14F-4D97-AF65-F5344CB8AC3E}">
        <p14:creationId xmlns:p14="http://schemas.microsoft.com/office/powerpoint/2010/main" val="3342364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14338"/>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250"/>
                                  </p:stCondLst>
                                  <p:childTnLst>
                                    <p:set>
                                      <p:cBhvr>
                                        <p:cTn id="9" dur="1" fill="hold">
                                          <p:stCondLst>
                                            <p:cond delay="0"/>
                                          </p:stCondLst>
                                        </p:cTn>
                                        <p:tgtEl>
                                          <p:spTgt spid="14343"/>
                                        </p:tgtEl>
                                        <p:attrNameLst>
                                          <p:attrName>style.visibility</p:attrName>
                                        </p:attrNameLst>
                                      </p:cBhvr>
                                      <p:to>
                                        <p:strVal val="visible"/>
                                      </p:to>
                                    </p:set>
                                  </p:childTnLst>
                                </p:cTn>
                              </p:par>
                            </p:childTnLst>
                          </p:cTn>
                        </p:par>
                        <p:par>
                          <p:cTn id="10" fill="hold">
                            <p:stCondLst>
                              <p:cond delay="2250"/>
                            </p:stCondLst>
                            <p:childTnLst>
                              <p:par>
                                <p:cTn id="11" presetID="1" presetClass="entr" presetSubtype="0" fill="hold" nodeType="afterEffect">
                                  <p:stCondLst>
                                    <p:cond delay="1750"/>
                                  </p:stCondLst>
                                  <p:childTnLst>
                                    <p:set>
                                      <p:cBhvr>
                                        <p:cTn id="12" dur="1" fill="hold">
                                          <p:stCondLst>
                                            <p:cond delay="0"/>
                                          </p:stCondLst>
                                        </p:cTn>
                                        <p:tgtEl>
                                          <p:spTgt spid="14341"/>
                                        </p:tgtEl>
                                        <p:attrNameLst>
                                          <p:attrName>style.visibility</p:attrName>
                                        </p:attrNameLst>
                                      </p:cBhvr>
                                      <p:to>
                                        <p:strVal val="visible"/>
                                      </p:to>
                                    </p:set>
                                  </p:childTnLst>
                                </p:cTn>
                              </p:par>
                            </p:childTnLst>
                          </p:cTn>
                        </p:par>
                        <p:par>
                          <p:cTn id="13" fill="hold">
                            <p:stCondLst>
                              <p:cond delay="4000"/>
                            </p:stCondLst>
                            <p:childTnLst>
                              <p:par>
                                <p:cTn id="14" presetID="1" presetClass="entr" presetSubtype="0" fill="hold" nodeType="afterEffect">
                                  <p:stCondLst>
                                    <p:cond delay="2000"/>
                                  </p:stCondLst>
                                  <p:childTnLst>
                                    <p:set>
                                      <p:cBhvr>
                                        <p:cTn id="15" dur="1" fill="hold">
                                          <p:stCondLst>
                                            <p:cond delay="0"/>
                                          </p:stCondLst>
                                        </p:cTn>
                                        <p:tgtEl>
                                          <p:spTgt spid="102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90"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t="7589" b="9143"/>
          <a:stretch/>
        </p:blipFill>
        <p:spPr bwMode="auto">
          <a:xfrm>
            <a:off x="3031212" y="4210276"/>
            <a:ext cx="2959769" cy="1784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9" name="Picture 5" descr="ΑΝΘΟΔΕΣΜΗ ΓΑΜΟΥ: Ένα ξεχωριστό αναμνηστικό από την ημέρα του γάμου σας"/>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4210276"/>
            <a:ext cx="2466975" cy="184785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3236" y="6383060"/>
            <a:ext cx="9036496" cy="307777"/>
          </a:xfrm>
          <a:prstGeom prst="rect">
            <a:avLst/>
          </a:prstGeom>
          <a:noFill/>
        </p:spPr>
        <p:txBody>
          <a:bodyPr wrap="square" rtlCol="0">
            <a:spAutoFit/>
          </a:bodyPr>
          <a:lstStyle/>
          <a:p>
            <a:r>
              <a:rPr lang="el-GR" sz="1400" dirty="0" smtClean="0"/>
              <a:t>Δρ. Γεώργιος Χρ. Λυκοκανέλλος - </a:t>
            </a:r>
            <a:r>
              <a:rPr lang="el-GR" sz="1400" dirty="0" err="1" smtClean="0"/>
              <a:t>Επικ</a:t>
            </a:r>
            <a:r>
              <a:rPr lang="el-GR" sz="1400" dirty="0" smtClean="0"/>
              <a:t>. </a:t>
            </a:r>
            <a:r>
              <a:rPr lang="el-GR" sz="1400" dirty="0" err="1" smtClean="0"/>
              <a:t>Καθηγ</a:t>
            </a:r>
            <a:r>
              <a:rPr lang="el-GR" sz="1400" dirty="0" smtClean="0"/>
              <a:t>. Ανθοκομίας  - Αρχ. Τοπίου</a:t>
            </a:r>
            <a:r>
              <a:rPr lang="el-GR" sz="1400" dirty="0"/>
              <a:t>  </a:t>
            </a:r>
            <a:r>
              <a:rPr lang="el-GR" sz="1400" dirty="0" smtClean="0"/>
              <a:t>- Τμ. Γεωπονίας – Μεσολόγγι 2024</a:t>
            </a:r>
            <a:endParaRPr lang="el-GR" sz="1400" dirty="0"/>
          </a:p>
        </p:txBody>
      </p:sp>
      <p:pic>
        <p:nvPicPr>
          <p:cNvPr id="1638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9832" y="1412776"/>
            <a:ext cx="1743075"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395555"/>
            <a:ext cx="2448272" cy="24373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1" name="Picture 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8835" y="3327690"/>
            <a:ext cx="2312965" cy="2166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2"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70832" y="2439778"/>
            <a:ext cx="1546099" cy="1546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93" name="Picture 9"/>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892667" y="395555"/>
            <a:ext cx="2419173" cy="3229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Εικόνα 9"/>
          <p:cNvPicPr/>
          <p:nvPr/>
        </p:nvPicPr>
        <p:blipFill rotWithShape="1">
          <a:blip r:embed="rId9" cstate="print">
            <a:extLst>
              <a:ext uri="{28A0092B-C50C-407E-A947-70E740481C1C}">
                <a14:useLocalDpi xmlns:a14="http://schemas.microsoft.com/office/drawing/2010/main" val="0"/>
              </a:ext>
            </a:extLst>
          </a:blip>
          <a:srcRect l="2008" t="8337" r="70894" b="5565"/>
          <a:stretch/>
        </p:blipFill>
        <p:spPr bwMode="auto">
          <a:xfrm>
            <a:off x="7396619" y="203388"/>
            <a:ext cx="1581224" cy="2029062"/>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356977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6387"/>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500"/>
                                  </p:stCondLst>
                                  <p:childTnLst>
                                    <p:set>
                                      <p:cBhvr>
                                        <p:cTn id="9" dur="1" fill="hold">
                                          <p:stCondLst>
                                            <p:cond delay="0"/>
                                          </p:stCondLst>
                                        </p:cTn>
                                        <p:tgtEl>
                                          <p:spTgt spid="16386"/>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nodeType="afterEffect">
                                  <p:stCondLst>
                                    <p:cond delay="750"/>
                                  </p:stCondLst>
                                  <p:childTnLst>
                                    <p:set>
                                      <p:cBhvr>
                                        <p:cTn id="12" dur="1" fill="hold">
                                          <p:stCondLst>
                                            <p:cond delay="0"/>
                                          </p:stCondLst>
                                        </p:cTn>
                                        <p:tgtEl>
                                          <p:spTgt spid="16389"/>
                                        </p:tgtEl>
                                        <p:attrNameLst>
                                          <p:attrName>style.visibility</p:attrName>
                                        </p:attrNameLst>
                                      </p:cBhvr>
                                      <p:to>
                                        <p:strVal val="visible"/>
                                      </p:to>
                                    </p:set>
                                  </p:childTnLst>
                                </p:cTn>
                              </p:par>
                            </p:childTnLst>
                          </p:cTn>
                        </p:par>
                        <p:par>
                          <p:cTn id="13" fill="hold">
                            <p:stCondLst>
                              <p:cond delay="1250"/>
                            </p:stCondLst>
                            <p:childTnLst>
                              <p:par>
                                <p:cTn id="14" presetID="1" presetClass="entr" presetSubtype="0" fill="hold" nodeType="afterEffect">
                                  <p:stCondLst>
                                    <p:cond delay="1250"/>
                                  </p:stCondLst>
                                  <p:childTnLst>
                                    <p:set>
                                      <p:cBhvr>
                                        <p:cTn id="15" dur="1" fill="hold">
                                          <p:stCondLst>
                                            <p:cond delay="0"/>
                                          </p:stCondLst>
                                        </p:cTn>
                                        <p:tgtEl>
                                          <p:spTgt spid="16393"/>
                                        </p:tgtEl>
                                        <p:attrNameLst>
                                          <p:attrName>style.visibility</p:attrName>
                                        </p:attrNameLst>
                                      </p:cBhvr>
                                      <p:to>
                                        <p:strVal val="visible"/>
                                      </p:to>
                                    </p:set>
                                  </p:childTnLst>
                                </p:cTn>
                              </p:par>
                            </p:childTnLst>
                          </p:cTn>
                        </p:par>
                        <p:par>
                          <p:cTn id="16" fill="hold">
                            <p:stCondLst>
                              <p:cond delay="2500"/>
                            </p:stCondLst>
                            <p:childTnLst>
                              <p:par>
                                <p:cTn id="17" presetID="1" presetClass="entr" presetSubtype="0" fill="hold" nodeType="afterEffect">
                                  <p:stCondLst>
                                    <p:cond delay="500"/>
                                  </p:stCondLst>
                                  <p:childTnLst>
                                    <p:set>
                                      <p:cBhvr>
                                        <p:cTn id="18" dur="1" fill="hold">
                                          <p:stCondLst>
                                            <p:cond delay="0"/>
                                          </p:stCondLst>
                                        </p:cTn>
                                        <p:tgtEl>
                                          <p:spTgt spid="16391"/>
                                        </p:tgtEl>
                                        <p:attrNameLst>
                                          <p:attrName>style.visibility</p:attrName>
                                        </p:attrNameLst>
                                      </p:cBhvr>
                                      <p:to>
                                        <p:strVal val="visible"/>
                                      </p:to>
                                    </p:set>
                                  </p:childTnLst>
                                </p:cTn>
                              </p:par>
                            </p:childTnLst>
                          </p:cTn>
                        </p:par>
                        <p:par>
                          <p:cTn id="19" fill="hold">
                            <p:stCondLst>
                              <p:cond delay="3000"/>
                            </p:stCondLst>
                            <p:childTnLst>
                              <p:par>
                                <p:cTn id="20" presetID="1" presetClass="entr" presetSubtype="0" fill="hold" nodeType="afterEffect">
                                  <p:stCondLst>
                                    <p:cond delay="1500"/>
                                  </p:stCondLst>
                                  <p:childTnLst>
                                    <p:set>
                                      <p:cBhvr>
                                        <p:cTn id="21" dur="1" fill="hold">
                                          <p:stCondLst>
                                            <p:cond delay="0"/>
                                          </p:stCondLst>
                                        </p:cTn>
                                        <p:tgtEl>
                                          <p:spTgt spid="16390"/>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163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3236" y="6383060"/>
            <a:ext cx="9036496" cy="307777"/>
          </a:xfrm>
          <a:prstGeom prst="rect">
            <a:avLst/>
          </a:prstGeom>
          <a:noFill/>
        </p:spPr>
        <p:txBody>
          <a:bodyPr wrap="square" rtlCol="0">
            <a:spAutoFit/>
          </a:bodyPr>
          <a:lstStyle/>
          <a:p>
            <a:r>
              <a:rPr lang="el-GR" sz="1400" dirty="0" smtClean="0"/>
              <a:t>Δρ. Γεώργιος Χρ. Λυκοκανέλλος - </a:t>
            </a:r>
            <a:r>
              <a:rPr lang="el-GR" sz="1400" dirty="0" err="1" smtClean="0"/>
              <a:t>Επικ</a:t>
            </a:r>
            <a:r>
              <a:rPr lang="el-GR" sz="1400" dirty="0" smtClean="0"/>
              <a:t>. </a:t>
            </a:r>
            <a:r>
              <a:rPr lang="el-GR" sz="1400" dirty="0" err="1" smtClean="0"/>
              <a:t>Καθηγ</a:t>
            </a:r>
            <a:r>
              <a:rPr lang="el-GR" sz="1400" dirty="0" smtClean="0"/>
              <a:t>. Ανθοκομίας  - Αρχ. Τοπίου</a:t>
            </a:r>
            <a:r>
              <a:rPr lang="el-GR" sz="1400" dirty="0"/>
              <a:t>  </a:t>
            </a:r>
            <a:r>
              <a:rPr lang="el-GR" sz="1400" dirty="0" smtClean="0"/>
              <a:t>- Τμ. Γεωπονίας – Μεσολόγγι 2024</a:t>
            </a:r>
            <a:endParaRPr lang="el-GR" sz="1400" dirty="0"/>
          </a:p>
        </p:txBody>
      </p:sp>
      <p:sp>
        <p:nvSpPr>
          <p:cNvPr id="8" name="Ορθογώνιο 7"/>
          <p:cNvSpPr/>
          <p:nvPr/>
        </p:nvSpPr>
        <p:spPr>
          <a:xfrm>
            <a:off x="162968" y="548680"/>
            <a:ext cx="8784976" cy="1323439"/>
          </a:xfrm>
          <a:prstGeom prst="rect">
            <a:avLst/>
          </a:prstGeom>
        </p:spPr>
        <p:txBody>
          <a:bodyPr wrap="square">
            <a:spAutoFit/>
          </a:bodyPr>
          <a:lstStyle/>
          <a:p>
            <a:pPr algn="just"/>
            <a:r>
              <a:rPr lang="el-GR" sz="2000" dirty="0"/>
              <a:t>Η ανθοκομία λοιπόν, αφορά κυρίως στην καλλιέργεια διακοσμητικών φυτών, τους χειρισμούς για την προγραμματισμένη ανάπτυξη, τη συντήρηση και την εμπορία τους, αντικατοπτρίζοντας έτσι τη δυναμική της επιχείρησης παγκοσμίως.</a:t>
            </a:r>
          </a:p>
        </p:txBody>
      </p:sp>
      <p:sp>
        <p:nvSpPr>
          <p:cNvPr id="5" name="Ορθογώνιο 4"/>
          <p:cNvSpPr/>
          <p:nvPr/>
        </p:nvSpPr>
        <p:spPr>
          <a:xfrm>
            <a:off x="156133" y="2132856"/>
            <a:ext cx="8784976" cy="3170099"/>
          </a:xfrm>
          <a:prstGeom prst="rect">
            <a:avLst/>
          </a:prstGeom>
        </p:spPr>
        <p:txBody>
          <a:bodyPr wrap="square">
            <a:spAutoFit/>
          </a:bodyPr>
          <a:lstStyle/>
          <a:p>
            <a:pPr algn="just"/>
            <a:r>
              <a:rPr lang="el-GR" sz="2000" dirty="0"/>
              <a:t>Στην Ελλάδα η καλλιέργεια των ανθέων για </a:t>
            </a:r>
            <a:r>
              <a:rPr lang="el-GR" sz="2000" dirty="0" smtClean="0"/>
              <a:t>εμπορικούς </a:t>
            </a:r>
            <a:r>
              <a:rPr lang="el-GR" sz="2000" dirty="0"/>
              <a:t>σκοπούς, </a:t>
            </a:r>
            <a:r>
              <a:rPr lang="el-GR" sz="2000" dirty="0" smtClean="0"/>
              <a:t>μέχρι </a:t>
            </a:r>
            <a:r>
              <a:rPr lang="el-GR" sz="2000" dirty="0"/>
              <a:t>σχεδόν πριν</a:t>
            </a:r>
            <a:r>
              <a:rPr lang="en-US" sz="2000" dirty="0"/>
              <a:t> </a:t>
            </a:r>
            <a:r>
              <a:rPr lang="el-GR" sz="2000" dirty="0"/>
              <a:t>από τον </a:t>
            </a:r>
            <a:r>
              <a:rPr lang="el-GR" sz="2000" dirty="0" smtClean="0"/>
              <a:t>πόλεμο</a:t>
            </a:r>
            <a:r>
              <a:rPr lang="el-GR" sz="2000" dirty="0"/>
              <a:t>, είχε τη </a:t>
            </a:r>
            <a:r>
              <a:rPr lang="el-GR" sz="2000" dirty="0" smtClean="0"/>
              <a:t>μορφή </a:t>
            </a:r>
            <a:r>
              <a:rPr lang="el-GR" sz="2000" dirty="0"/>
              <a:t>οικογενειακής επιχείρησης, όπως όλες οι γεωργικές</a:t>
            </a:r>
            <a:r>
              <a:rPr lang="en-US" sz="2000" dirty="0"/>
              <a:t> </a:t>
            </a:r>
            <a:r>
              <a:rPr lang="el-GR" sz="2000" dirty="0" smtClean="0"/>
              <a:t>εκμεταλλεύσεις </a:t>
            </a:r>
            <a:r>
              <a:rPr lang="el-GR" sz="2000" dirty="0"/>
              <a:t>εκείνης της εποχής. </a:t>
            </a:r>
            <a:endParaRPr lang="en-US" sz="2000" dirty="0" smtClean="0"/>
          </a:p>
          <a:p>
            <a:pPr algn="just"/>
            <a:endParaRPr lang="en-US" sz="2000" dirty="0" smtClean="0"/>
          </a:p>
          <a:p>
            <a:pPr algn="just"/>
            <a:r>
              <a:rPr lang="el-GR" sz="2000" dirty="0" smtClean="0"/>
              <a:t>Οι καλλιεργούμενες </a:t>
            </a:r>
            <a:r>
              <a:rPr lang="el-GR" sz="2000" dirty="0"/>
              <a:t>εκτάσεις ήταν περίπου 600</a:t>
            </a:r>
            <a:r>
              <a:rPr lang="en-US" sz="2000" dirty="0"/>
              <a:t> </a:t>
            </a:r>
            <a:r>
              <a:rPr lang="el-GR" sz="2000" dirty="0" smtClean="0"/>
              <a:t>στρέμματα</a:t>
            </a:r>
            <a:r>
              <a:rPr lang="el-GR" sz="2000" dirty="0"/>
              <a:t>, τα περισσότερα γύρω από την </a:t>
            </a:r>
            <a:r>
              <a:rPr lang="el-GR" sz="2000" dirty="0" smtClean="0"/>
              <a:t>Αθήνα</a:t>
            </a:r>
            <a:r>
              <a:rPr lang="el-GR" sz="2000" dirty="0"/>
              <a:t> </a:t>
            </a:r>
            <a:r>
              <a:rPr lang="el-GR" sz="2000" dirty="0" smtClean="0"/>
              <a:t>(Πατήσια, Μενίδι, Αφίδναι), έπειτα Πόρος, Μαραθώνας</a:t>
            </a:r>
            <a:r>
              <a:rPr lang="el-GR" sz="2000" dirty="0"/>
              <a:t> </a:t>
            </a:r>
            <a:r>
              <a:rPr lang="el-GR" sz="2000" dirty="0" smtClean="0"/>
              <a:t>κ.α. </a:t>
            </a:r>
            <a:endParaRPr lang="en-US" sz="2000" dirty="0" smtClean="0"/>
          </a:p>
          <a:p>
            <a:pPr algn="just"/>
            <a:endParaRPr lang="en-US" sz="2000" dirty="0"/>
          </a:p>
          <a:p>
            <a:pPr algn="just"/>
            <a:r>
              <a:rPr lang="el-GR" sz="2000" dirty="0" smtClean="0"/>
              <a:t>Μετά </a:t>
            </a:r>
            <a:r>
              <a:rPr lang="el-GR" sz="2000" dirty="0"/>
              <a:t>τον </a:t>
            </a:r>
            <a:r>
              <a:rPr lang="el-GR" sz="2000" dirty="0" smtClean="0"/>
              <a:t>πόλεμο </a:t>
            </a:r>
            <a:r>
              <a:rPr lang="el-GR" sz="2000" dirty="0"/>
              <a:t>και κυρίως </a:t>
            </a:r>
            <a:r>
              <a:rPr lang="el-GR" sz="2000" dirty="0" smtClean="0"/>
              <a:t>μετά</a:t>
            </a:r>
            <a:r>
              <a:rPr lang="en-US" sz="2000" dirty="0" smtClean="0"/>
              <a:t> </a:t>
            </a:r>
            <a:r>
              <a:rPr lang="el-GR" sz="2000" dirty="0"/>
              <a:t>το 1950 άρχισε µια προοδευτική και σταθερή ανάπτυξη της ελληνικής </a:t>
            </a:r>
            <a:r>
              <a:rPr lang="el-GR" sz="2000" dirty="0" smtClean="0"/>
              <a:t>ανθοκομίας</a:t>
            </a:r>
            <a:r>
              <a:rPr lang="en-US" sz="2000" dirty="0" smtClean="0"/>
              <a:t>.</a:t>
            </a:r>
          </a:p>
        </p:txBody>
      </p:sp>
    </p:spTree>
    <p:extLst>
      <p:ext uri="{BB962C8B-B14F-4D97-AF65-F5344CB8AC3E}">
        <p14:creationId xmlns:p14="http://schemas.microsoft.com/office/powerpoint/2010/main" val="298894556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3236" y="6383060"/>
            <a:ext cx="9036496" cy="307777"/>
          </a:xfrm>
          <a:prstGeom prst="rect">
            <a:avLst/>
          </a:prstGeom>
          <a:noFill/>
        </p:spPr>
        <p:txBody>
          <a:bodyPr wrap="square" rtlCol="0">
            <a:spAutoFit/>
          </a:bodyPr>
          <a:lstStyle/>
          <a:p>
            <a:r>
              <a:rPr lang="el-GR" sz="1400" dirty="0" smtClean="0"/>
              <a:t>Δρ. Γεώργιος Χρ. Λυκοκανέλλος - </a:t>
            </a:r>
            <a:r>
              <a:rPr lang="el-GR" sz="1400" dirty="0" err="1" smtClean="0"/>
              <a:t>Επικ</a:t>
            </a:r>
            <a:r>
              <a:rPr lang="el-GR" sz="1400" dirty="0" smtClean="0"/>
              <a:t>. </a:t>
            </a:r>
            <a:r>
              <a:rPr lang="el-GR" sz="1400" dirty="0" err="1" smtClean="0"/>
              <a:t>Καθηγ</a:t>
            </a:r>
            <a:r>
              <a:rPr lang="el-GR" sz="1400" dirty="0" smtClean="0"/>
              <a:t>. Ανθοκομίας  - Αρχ. Τοπίου</a:t>
            </a:r>
            <a:r>
              <a:rPr lang="el-GR" sz="1400" dirty="0"/>
              <a:t>  </a:t>
            </a:r>
            <a:r>
              <a:rPr lang="el-GR" sz="1400" dirty="0" smtClean="0"/>
              <a:t>- Τμ. Γεωπονίας – Μεσολόγγι 2024</a:t>
            </a:r>
            <a:endParaRPr lang="el-GR" sz="1400" dirty="0"/>
          </a:p>
        </p:txBody>
      </p:sp>
      <p:sp>
        <p:nvSpPr>
          <p:cNvPr id="2" name="Ορθογώνιο 1"/>
          <p:cNvSpPr/>
          <p:nvPr/>
        </p:nvSpPr>
        <p:spPr>
          <a:xfrm>
            <a:off x="147481" y="1169560"/>
            <a:ext cx="8802724" cy="1323439"/>
          </a:xfrm>
          <a:prstGeom prst="rect">
            <a:avLst/>
          </a:prstGeom>
        </p:spPr>
        <p:txBody>
          <a:bodyPr wrap="square">
            <a:spAutoFit/>
          </a:bodyPr>
          <a:lstStyle/>
          <a:p>
            <a:pPr algn="just"/>
            <a:r>
              <a:rPr lang="el-GR" sz="2000" b="1" dirty="0" smtClean="0"/>
              <a:t>Παραδοσιακά λουλούδια</a:t>
            </a:r>
            <a:r>
              <a:rPr lang="el-GR" sz="2000" dirty="0" smtClean="0"/>
              <a:t>: Η σταθερή ζήτηση για παραδοσιακά λουλούδια προέρχεται από τη χρήση λουλουδιών για θρησκευτικούς σκοπούς, διακόσμηση σπιτιών και για την κατασκευή γιρλάντες και στεφάνων.</a:t>
            </a:r>
            <a:endParaRPr lang="el-GR" sz="2000" dirty="0"/>
          </a:p>
        </p:txBody>
      </p:sp>
      <p:sp>
        <p:nvSpPr>
          <p:cNvPr id="3" name="Ορθογώνιο 2"/>
          <p:cNvSpPr/>
          <p:nvPr/>
        </p:nvSpPr>
        <p:spPr>
          <a:xfrm>
            <a:off x="192582" y="260648"/>
            <a:ext cx="8743732" cy="707886"/>
          </a:xfrm>
          <a:prstGeom prst="rect">
            <a:avLst/>
          </a:prstGeom>
        </p:spPr>
        <p:txBody>
          <a:bodyPr wrap="square">
            <a:spAutoFit/>
          </a:bodyPr>
          <a:lstStyle/>
          <a:p>
            <a:pPr algn="just"/>
            <a:r>
              <a:rPr lang="el-GR" sz="2000" dirty="0" smtClean="0"/>
              <a:t>Οι παράγοντες που επηρεάζουν τη ζήτηση είναι διαφορετικοί για τα παραδοσιακά και τα «μοντέρνα» λουλούδια.</a:t>
            </a:r>
            <a:endParaRPr lang="el-GR" sz="2000" dirty="0"/>
          </a:p>
        </p:txBody>
      </p:sp>
      <p:sp>
        <p:nvSpPr>
          <p:cNvPr id="5" name="Ορθογώνιο 4"/>
          <p:cNvSpPr/>
          <p:nvPr/>
        </p:nvSpPr>
        <p:spPr>
          <a:xfrm>
            <a:off x="187380" y="2502355"/>
            <a:ext cx="8802724" cy="3785652"/>
          </a:xfrm>
          <a:prstGeom prst="rect">
            <a:avLst/>
          </a:prstGeom>
        </p:spPr>
        <p:txBody>
          <a:bodyPr wrap="square">
            <a:spAutoFit/>
          </a:bodyPr>
          <a:lstStyle/>
          <a:p>
            <a:pPr algn="just"/>
            <a:r>
              <a:rPr lang="el-GR" sz="2000" b="1" dirty="0" smtClean="0"/>
              <a:t>Μοντέρνα λουλούδια</a:t>
            </a:r>
            <a:r>
              <a:rPr lang="el-GR" sz="2000" dirty="0" smtClean="0"/>
              <a:t>: Το μεγαλύτερο μέρος της σταθερής ζήτησης για μοντέρνα λουλούδια προέρχεται από ιδρύματα όπως ξενοδοχεία, ξενώνες και κήπους γάμου. Η ζήτηση συγκεντρώνεται στις αστικές περιοχές. Με τον αυξανόμενο εκσυγχρονισμό και την παγκοσμιοποίηση η ζήτηση για μοντέρνα λουλούδια από τους μεμονωμένους καταναλωτές είναι πιθανό να αυξηθεί πάρα πολύ καθώς η τάση του «πες το με λουλούδια» αυξάνεται και οι περιπτώσεις που απαιτούν λουλούδια θα συνεχίσουν να παρουσιάζονται. Αν και υπάρχει αυξανόμενη ζήτηση για μοντέρνα λουλούδια από ιδιώτες, τα ιδρύματα συνεχίζουν να είναι οι κυρίαρχοι αγοραστές στην αγορά. </a:t>
            </a:r>
          </a:p>
          <a:p>
            <a:pPr algn="just"/>
            <a:endParaRPr lang="el-GR" sz="2000" dirty="0"/>
          </a:p>
          <a:p>
            <a:pPr algn="just"/>
            <a:r>
              <a:rPr lang="el-GR" sz="2000" dirty="0" smtClean="0"/>
              <a:t>Η τιμή αυτών των λουλουδιών εξαρτάται επίσης από τη ζήτησή τους και ποικίλλει ανάλογα</a:t>
            </a:r>
            <a:endParaRPr lang="el-GR" sz="2000" dirty="0"/>
          </a:p>
        </p:txBody>
      </p:sp>
    </p:spTree>
    <p:extLst>
      <p:ext uri="{BB962C8B-B14F-4D97-AF65-F5344CB8AC3E}">
        <p14:creationId xmlns:p14="http://schemas.microsoft.com/office/powerpoint/2010/main" val="153955009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3848" y="3103760"/>
            <a:ext cx="4153940" cy="297006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sp>
        <p:nvSpPr>
          <p:cNvPr id="4" name="TextBox 3"/>
          <p:cNvSpPr txBox="1"/>
          <p:nvPr/>
        </p:nvSpPr>
        <p:spPr>
          <a:xfrm>
            <a:off x="103236" y="6383060"/>
            <a:ext cx="9036496" cy="307777"/>
          </a:xfrm>
          <a:prstGeom prst="rect">
            <a:avLst/>
          </a:prstGeom>
          <a:noFill/>
        </p:spPr>
        <p:txBody>
          <a:bodyPr wrap="square" rtlCol="0">
            <a:spAutoFit/>
          </a:bodyPr>
          <a:lstStyle/>
          <a:p>
            <a:r>
              <a:rPr lang="el-GR" sz="1400" dirty="0" smtClean="0"/>
              <a:t>Δρ. Γεώργιος Χρ. Λυκοκανέλλος - </a:t>
            </a:r>
            <a:r>
              <a:rPr lang="el-GR" sz="1400" dirty="0" err="1" smtClean="0"/>
              <a:t>Επικ</a:t>
            </a:r>
            <a:r>
              <a:rPr lang="el-GR" sz="1400" dirty="0" smtClean="0"/>
              <a:t>. </a:t>
            </a:r>
            <a:r>
              <a:rPr lang="el-GR" sz="1400" dirty="0" err="1" smtClean="0"/>
              <a:t>Καθηγ</a:t>
            </a:r>
            <a:r>
              <a:rPr lang="el-GR" sz="1400" dirty="0" smtClean="0"/>
              <a:t>. Ανθοκομίας  - Αρχ. Τοπίου</a:t>
            </a:r>
            <a:r>
              <a:rPr lang="el-GR" sz="1400" dirty="0"/>
              <a:t>  </a:t>
            </a:r>
            <a:r>
              <a:rPr lang="el-GR" sz="1400" dirty="0" smtClean="0"/>
              <a:t>- Τμ. Γεωπονίας – Μεσολόγγι 2024</a:t>
            </a:r>
            <a:endParaRPr lang="el-GR" sz="1400" dirty="0"/>
          </a:p>
        </p:txBody>
      </p:sp>
      <p:sp>
        <p:nvSpPr>
          <p:cNvPr id="3" name="Ορθογώνιο 2"/>
          <p:cNvSpPr/>
          <p:nvPr/>
        </p:nvSpPr>
        <p:spPr>
          <a:xfrm>
            <a:off x="317086" y="312417"/>
            <a:ext cx="1285929" cy="400110"/>
          </a:xfrm>
          <a:prstGeom prst="rect">
            <a:avLst/>
          </a:prstGeom>
        </p:spPr>
        <p:txBody>
          <a:bodyPr wrap="none">
            <a:spAutoFit/>
          </a:bodyPr>
          <a:lstStyle/>
          <a:p>
            <a:r>
              <a:rPr lang="el-GR" sz="2000" b="1" dirty="0" err="1" smtClean="0">
                <a:solidFill>
                  <a:srgbClr val="002060"/>
                </a:solidFill>
              </a:rPr>
              <a:t>Άαλσμιρ</a:t>
            </a:r>
            <a:endParaRPr lang="el-GR" sz="2000" b="1" dirty="0">
              <a:solidFill>
                <a:srgbClr val="002060"/>
              </a:solidFill>
            </a:endParaRPr>
          </a:p>
        </p:txBody>
      </p:sp>
      <p:pic>
        <p:nvPicPr>
          <p:cNvPr id="1536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489" y="818500"/>
            <a:ext cx="4187560" cy="2419479"/>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a:extLst/>
        </p:spPr>
      </p:pic>
      <p:pic>
        <p:nvPicPr>
          <p:cNvPr id="153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7086" y="3595539"/>
            <a:ext cx="3748684" cy="2727669"/>
          </a:xfrm>
          <a:prstGeom prst="ellipse">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Ραβδωτό δεξιό βέλος 4">
            <a:hlinkClick r:id="rId5" action="ppaction://hlinkfile"/>
          </p:cNvPr>
          <p:cNvSpPr/>
          <p:nvPr/>
        </p:nvSpPr>
        <p:spPr>
          <a:xfrm>
            <a:off x="5940152" y="910351"/>
            <a:ext cx="1725561" cy="115212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340509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362"/>
                                        </p:tgtEl>
                                        <p:attrNameLst>
                                          <p:attrName>style.visibility</p:attrName>
                                        </p:attrNameLst>
                                      </p:cBhvr>
                                      <p:to>
                                        <p:strVal val="visible"/>
                                      </p:to>
                                    </p:set>
                                  </p:childTnLst>
                                </p:cTn>
                              </p:par>
                              <p:par>
                                <p:cTn id="7" presetID="1" presetClass="entr" presetSubtype="0" fill="hold" nodeType="withEffect">
                                  <p:stCondLst>
                                    <p:cond delay="500"/>
                                  </p:stCondLst>
                                  <p:childTnLst>
                                    <p:set>
                                      <p:cBhvr>
                                        <p:cTn id="8" dur="1" fill="hold">
                                          <p:stCondLst>
                                            <p:cond delay="0"/>
                                          </p:stCondLst>
                                        </p:cTn>
                                        <p:tgtEl>
                                          <p:spTgt spid="15363"/>
                                        </p:tgtEl>
                                        <p:attrNameLst>
                                          <p:attrName>style.visibility</p:attrName>
                                        </p:attrNameLst>
                                      </p:cBhvr>
                                      <p:to>
                                        <p:strVal val="visible"/>
                                      </p:to>
                                    </p:set>
                                  </p:childTnLst>
                                </p:cTn>
                              </p:par>
                            </p:childTnLst>
                          </p:cTn>
                        </p:par>
                        <p:par>
                          <p:cTn id="9" fill="hold">
                            <p:stCondLst>
                              <p:cond delay="500"/>
                            </p:stCondLst>
                            <p:childTnLst>
                              <p:par>
                                <p:cTn id="10" presetID="1" presetClass="entr" presetSubtype="0" fill="hold" nodeType="afterEffect">
                                  <p:stCondLst>
                                    <p:cond delay="500"/>
                                  </p:stCondLst>
                                  <p:childTnLst>
                                    <p:set>
                                      <p:cBhvr>
                                        <p:cTn id="11" dur="1" fill="hold">
                                          <p:stCondLst>
                                            <p:cond delay="0"/>
                                          </p:stCondLst>
                                        </p:cTn>
                                        <p:tgtEl>
                                          <p:spTgt spid="1536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3236" y="6383060"/>
            <a:ext cx="9036496" cy="307777"/>
          </a:xfrm>
          <a:prstGeom prst="rect">
            <a:avLst/>
          </a:prstGeom>
          <a:noFill/>
        </p:spPr>
        <p:txBody>
          <a:bodyPr wrap="square" rtlCol="0">
            <a:spAutoFit/>
          </a:bodyPr>
          <a:lstStyle/>
          <a:p>
            <a:r>
              <a:rPr lang="el-GR" sz="1400" dirty="0" smtClean="0"/>
              <a:t>Δρ. Γεώργιος Χρ. Λυκοκανέλλος - </a:t>
            </a:r>
            <a:r>
              <a:rPr lang="el-GR" sz="1400" dirty="0" err="1" smtClean="0"/>
              <a:t>Επικ</a:t>
            </a:r>
            <a:r>
              <a:rPr lang="el-GR" sz="1400" dirty="0" smtClean="0"/>
              <a:t>. </a:t>
            </a:r>
            <a:r>
              <a:rPr lang="el-GR" sz="1400" dirty="0" err="1" smtClean="0"/>
              <a:t>Καθηγ</a:t>
            </a:r>
            <a:r>
              <a:rPr lang="el-GR" sz="1400" dirty="0" smtClean="0"/>
              <a:t>. Ανθοκομίας  - Αρχ. Τοπίου</a:t>
            </a:r>
            <a:r>
              <a:rPr lang="el-GR" sz="1400" dirty="0"/>
              <a:t>  </a:t>
            </a:r>
            <a:r>
              <a:rPr lang="el-GR" sz="1400" dirty="0" smtClean="0"/>
              <a:t>- Τμ. Γεωπονίας – Μεσολόγγι 2024</a:t>
            </a:r>
            <a:endParaRPr lang="el-GR" sz="1400" dirty="0"/>
          </a:p>
        </p:txBody>
      </p:sp>
      <p:sp>
        <p:nvSpPr>
          <p:cNvPr id="2" name="Ορθογώνιο 1"/>
          <p:cNvSpPr/>
          <p:nvPr/>
        </p:nvSpPr>
        <p:spPr>
          <a:xfrm>
            <a:off x="103236" y="476672"/>
            <a:ext cx="8861252" cy="5816977"/>
          </a:xfrm>
          <a:prstGeom prst="rect">
            <a:avLst/>
          </a:prstGeom>
        </p:spPr>
        <p:txBody>
          <a:bodyPr wrap="square">
            <a:spAutoFit/>
          </a:bodyPr>
          <a:lstStyle/>
          <a:p>
            <a:pPr algn="just"/>
            <a:r>
              <a:rPr lang="el-GR" sz="2000" dirty="0" smtClean="0"/>
              <a:t>Στο παρόν σενάριο της αυξανόμενης ζήτησης για κομμένα άνθη, η προστατευμένη καλλιέργεια σε θερμοκήπια είναι η καλύτερη εναλλακτική για την αποτελεσματικότερη χρήση της γης και άλλων πόρων. </a:t>
            </a:r>
          </a:p>
          <a:p>
            <a:pPr algn="just"/>
            <a:endParaRPr lang="el-GR" sz="800" dirty="0"/>
          </a:p>
          <a:p>
            <a:pPr algn="just"/>
            <a:r>
              <a:rPr lang="el-GR" sz="2000" dirty="0" smtClean="0"/>
              <a:t>Σε προστατευμένο περιβάλλον παρέχονται κατάλληλες περιβαλλοντικές συνθήκες για βέλτιστη ανάπτυξη των φυτών που τελικά παρέχουν ποιοτικά προϊόντα. </a:t>
            </a:r>
          </a:p>
          <a:p>
            <a:pPr algn="just"/>
            <a:endParaRPr lang="el-GR" sz="800" dirty="0"/>
          </a:p>
          <a:p>
            <a:pPr algn="just"/>
            <a:r>
              <a:rPr lang="el-GR" sz="2000" dirty="0" smtClean="0"/>
              <a:t>Το θερμοκήπιο αποτελείται από γυαλί ή πλαστικό φιλμ, το οποίο επιτρέπει στις ηλιακές ακτινοβολίες να περάσουν αλλά παγιδεύει τις θερμικές ακτινοβολίες που εκπέμπονται από τα φυτά στο εσωτερικό και έτσι παρέχει ευνοϊκές κλιματικές συνθήκες για την ανάπτυξη των φυτών. </a:t>
            </a:r>
          </a:p>
          <a:p>
            <a:pPr algn="just"/>
            <a:endParaRPr lang="el-GR" sz="800" dirty="0"/>
          </a:p>
          <a:p>
            <a:pPr algn="just"/>
            <a:r>
              <a:rPr lang="el-GR" sz="2000" dirty="0" smtClean="0"/>
              <a:t>Χρησιμοποιείται επίσης για τον έλεγχο της θερμοκρασίας, της υγρασίας και της έντασης φωτός στο εσωτερικό. Με βάση το βασικό υλικό που χρησιμοποιείται, το κόστος κατασκευής και την τεχνολογία που χρησιμοποιείται, τα θερμοκήπια μπορούν να είναι τριών τύπων:</a:t>
            </a:r>
          </a:p>
          <a:p>
            <a:pPr algn="just"/>
            <a:endParaRPr lang="el-GR" sz="800" dirty="0" smtClean="0"/>
          </a:p>
          <a:p>
            <a:pPr marL="342900" indent="-342900" algn="just">
              <a:buBlip>
                <a:blip r:embed="rId2"/>
              </a:buBlip>
            </a:pPr>
            <a:r>
              <a:rPr lang="el-GR" sz="2000" dirty="0"/>
              <a:t> </a:t>
            </a:r>
            <a:r>
              <a:rPr lang="el-GR" sz="2000" u="sng" dirty="0" smtClean="0"/>
              <a:t>Θερμοκήπιο χαμηλού κόστους</a:t>
            </a:r>
            <a:endParaRPr lang="el-GR" sz="2000" dirty="0" smtClean="0"/>
          </a:p>
          <a:p>
            <a:pPr marL="342900" indent="-342900" algn="just">
              <a:buBlip>
                <a:blip r:embed="rId2"/>
              </a:buBlip>
            </a:pPr>
            <a:r>
              <a:rPr lang="el-GR" sz="2000" dirty="0" smtClean="0"/>
              <a:t> </a:t>
            </a:r>
            <a:r>
              <a:rPr lang="el-GR" sz="2000" u="sng" dirty="0" smtClean="0"/>
              <a:t>Θερμοκήπιο μεσαίου κόστους</a:t>
            </a:r>
            <a:endParaRPr lang="el-GR" sz="2000" dirty="0" smtClean="0"/>
          </a:p>
          <a:p>
            <a:pPr marL="342900" indent="-342900" algn="just">
              <a:buBlip>
                <a:blip r:embed="rId2"/>
              </a:buBlip>
            </a:pPr>
            <a:r>
              <a:rPr lang="el-GR" sz="2000" dirty="0"/>
              <a:t> </a:t>
            </a:r>
            <a:r>
              <a:rPr lang="el-GR" sz="2000" u="sng" dirty="0" smtClean="0"/>
              <a:t>Θερμοκήπιο υψηλής τεχνολογίας</a:t>
            </a:r>
            <a:endParaRPr lang="el-GR" sz="2000" dirty="0" smtClean="0"/>
          </a:p>
        </p:txBody>
      </p:sp>
    </p:spTree>
    <p:extLst>
      <p:ext uri="{BB962C8B-B14F-4D97-AF65-F5344CB8AC3E}">
        <p14:creationId xmlns:p14="http://schemas.microsoft.com/office/powerpoint/2010/main" val="3008654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3236" y="6383060"/>
            <a:ext cx="9036496" cy="307777"/>
          </a:xfrm>
          <a:prstGeom prst="rect">
            <a:avLst/>
          </a:prstGeom>
          <a:noFill/>
        </p:spPr>
        <p:txBody>
          <a:bodyPr wrap="square" rtlCol="0">
            <a:spAutoFit/>
          </a:bodyPr>
          <a:lstStyle/>
          <a:p>
            <a:r>
              <a:rPr lang="el-GR" sz="1400" dirty="0" smtClean="0"/>
              <a:t>Δρ. Γεώργιος Χρ. Λυκοκανέλλος - </a:t>
            </a:r>
            <a:r>
              <a:rPr lang="el-GR" sz="1400" dirty="0" err="1" smtClean="0"/>
              <a:t>Επικ</a:t>
            </a:r>
            <a:r>
              <a:rPr lang="el-GR" sz="1400" dirty="0" smtClean="0"/>
              <a:t>. </a:t>
            </a:r>
            <a:r>
              <a:rPr lang="el-GR" sz="1400" dirty="0" err="1" smtClean="0"/>
              <a:t>Καθηγ</a:t>
            </a:r>
            <a:r>
              <a:rPr lang="el-GR" sz="1400" dirty="0" smtClean="0"/>
              <a:t>. Ανθοκομίας  - Αρχ. Τοπίου</a:t>
            </a:r>
            <a:r>
              <a:rPr lang="el-GR" sz="1400" dirty="0"/>
              <a:t>  </a:t>
            </a:r>
            <a:r>
              <a:rPr lang="el-GR" sz="1400" dirty="0" smtClean="0"/>
              <a:t>- Τμ. Γεωπονίας – Μεσολόγγι 2024</a:t>
            </a:r>
            <a:endParaRPr lang="el-GR" sz="1400" dirty="0"/>
          </a:p>
        </p:txBody>
      </p:sp>
      <p:sp>
        <p:nvSpPr>
          <p:cNvPr id="2" name="Ορθογώνιο 1"/>
          <p:cNvSpPr/>
          <p:nvPr/>
        </p:nvSpPr>
        <p:spPr>
          <a:xfrm>
            <a:off x="251520" y="908720"/>
            <a:ext cx="8568952" cy="5016758"/>
          </a:xfrm>
          <a:prstGeom prst="rect">
            <a:avLst/>
          </a:prstGeom>
        </p:spPr>
        <p:txBody>
          <a:bodyPr wrap="square">
            <a:spAutoFit/>
          </a:bodyPr>
          <a:lstStyle/>
          <a:p>
            <a:pPr algn="just"/>
            <a:r>
              <a:rPr lang="el-GR" sz="2000" dirty="0" smtClean="0"/>
              <a:t>Η </a:t>
            </a:r>
            <a:r>
              <a:rPr lang="el-GR" sz="2000" b="1" dirty="0" smtClean="0">
                <a:solidFill>
                  <a:srgbClr val="008000"/>
                </a:solidFill>
              </a:rPr>
              <a:t>ανθοκομία</a:t>
            </a:r>
            <a:r>
              <a:rPr lang="el-GR" sz="2000" dirty="0" smtClean="0"/>
              <a:t> όμως δεν παράγει μόνο «αναλώσιμα» προϊόντα (</a:t>
            </a:r>
            <a:r>
              <a:rPr lang="el-GR" sz="2000" dirty="0" err="1" smtClean="0"/>
              <a:t>δρεπτά</a:t>
            </a:r>
            <a:r>
              <a:rPr lang="el-GR" sz="2000" dirty="0" smtClean="0"/>
              <a:t>, </a:t>
            </a:r>
            <a:r>
              <a:rPr lang="el-GR" sz="2000" dirty="0" err="1" smtClean="0"/>
              <a:t>γλαστρικά</a:t>
            </a:r>
            <a:r>
              <a:rPr lang="el-GR" sz="2000" dirty="0" smtClean="0"/>
              <a:t>),</a:t>
            </a:r>
            <a:r>
              <a:rPr lang="en-US" sz="2000" dirty="0" smtClean="0"/>
              <a:t> </a:t>
            </a:r>
            <a:r>
              <a:rPr lang="el-GR" sz="2000" dirty="0" smtClean="0"/>
              <a:t>παράγει και προϊόντα που θα «υπηρετήσουν» το περιβάλλον (φυτά </a:t>
            </a:r>
            <a:r>
              <a:rPr lang="el-GR" sz="2000" dirty="0" err="1" smtClean="0"/>
              <a:t>κηποτεχνίας</a:t>
            </a:r>
            <a:r>
              <a:rPr lang="el-GR" sz="2000" dirty="0" smtClean="0"/>
              <a:t>), και</a:t>
            </a:r>
            <a:r>
              <a:rPr lang="en-US" sz="2000" dirty="0" smtClean="0"/>
              <a:t> </a:t>
            </a:r>
            <a:r>
              <a:rPr lang="el-GR" sz="2000" dirty="0" smtClean="0"/>
              <a:t>ως «ανθοκομία πόλης» πλέον επηρεάζει το περιβάλλον. </a:t>
            </a:r>
            <a:endParaRPr lang="en-US" sz="2000" dirty="0" smtClean="0"/>
          </a:p>
          <a:p>
            <a:pPr algn="just"/>
            <a:endParaRPr lang="en-US" sz="2000" dirty="0"/>
          </a:p>
          <a:p>
            <a:pPr algn="just"/>
            <a:r>
              <a:rPr lang="el-GR" sz="2000" dirty="0" smtClean="0"/>
              <a:t>Είναι επιτακτική η ανάγκη</a:t>
            </a:r>
            <a:r>
              <a:rPr lang="en-US" sz="2000" dirty="0" smtClean="0"/>
              <a:t> </a:t>
            </a:r>
            <a:r>
              <a:rPr lang="el-GR" sz="2000" dirty="0" smtClean="0"/>
              <a:t>βελτίωσης και επέκτασης των χώρων πρασίνου. Η </a:t>
            </a:r>
            <a:r>
              <a:rPr lang="el-GR" sz="2000" b="1" dirty="0" smtClean="0">
                <a:solidFill>
                  <a:srgbClr val="008000"/>
                </a:solidFill>
              </a:rPr>
              <a:t>αρχιτεκτονική τοπίου</a:t>
            </a:r>
            <a:r>
              <a:rPr lang="el-GR" sz="2000" dirty="0" smtClean="0"/>
              <a:t> οφείλει να</a:t>
            </a:r>
            <a:r>
              <a:rPr lang="en-US" sz="2000" dirty="0" smtClean="0"/>
              <a:t> </a:t>
            </a:r>
            <a:r>
              <a:rPr lang="el-GR" sz="2000" dirty="0" smtClean="0"/>
              <a:t>προσφέρει λύσεις κατά το μέγιστο φιλικές προς το περιβάλλον. </a:t>
            </a:r>
            <a:endParaRPr lang="en-US" sz="2000" dirty="0" smtClean="0"/>
          </a:p>
          <a:p>
            <a:pPr algn="just"/>
            <a:endParaRPr lang="en-US" sz="2000" dirty="0"/>
          </a:p>
          <a:p>
            <a:pPr algn="just"/>
            <a:r>
              <a:rPr lang="el-GR" sz="2000" dirty="0" smtClean="0"/>
              <a:t>Επιβάλλεται η</a:t>
            </a:r>
            <a:r>
              <a:rPr lang="en-US" sz="2000" dirty="0" smtClean="0"/>
              <a:t> </a:t>
            </a:r>
            <a:r>
              <a:rPr lang="el-GR" sz="2000" dirty="0" smtClean="0"/>
              <a:t>υιοθέτηση φυτικών ειδών και σχεδιαστικών προτάσεων με μεγάλη βιοκλιματική</a:t>
            </a:r>
            <a:r>
              <a:rPr lang="en-US" sz="2000" dirty="0" smtClean="0"/>
              <a:t> </a:t>
            </a:r>
            <a:r>
              <a:rPr lang="el-GR" sz="2000" dirty="0" smtClean="0"/>
              <a:t>προσφορά και χαμηλή περιβαλλοντική επιβάρυνση.</a:t>
            </a:r>
          </a:p>
          <a:p>
            <a:pPr algn="just"/>
            <a:endParaRPr lang="en-US" sz="2000" dirty="0" smtClean="0"/>
          </a:p>
          <a:p>
            <a:pPr algn="just"/>
            <a:r>
              <a:rPr lang="el-GR" sz="2000" dirty="0" smtClean="0"/>
              <a:t>Επομένως, η προσχώρηση των ειδικών σε οικολογικές μορφές ανθοκομίας και</a:t>
            </a:r>
            <a:r>
              <a:rPr lang="en-US" sz="2000" dirty="0" smtClean="0"/>
              <a:t> </a:t>
            </a:r>
            <a:r>
              <a:rPr lang="el-GR" sz="2000" dirty="0" smtClean="0"/>
              <a:t>αρχιτεκτονικής τοπίου και η εκπαίδευση του καταναλωτή-αποδέκτη προς αυτή την</a:t>
            </a:r>
            <a:r>
              <a:rPr lang="en-US" sz="2000" dirty="0" smtClean="0"/>
              <a:t> </a:t>
            </a:r>
            <a:r>
              <a:rPr lang="el-GR" sz="2000" dirty="0" smtClean="0"/>
              <a:t>κατεύθυνση θα εξασφαλίσουν το μέλλον της ελληνικής ανθοκομίας.</a:t>
            </a:r>
            <a:endParaRPr lang="el-GR" sz="2000" dirty="0"/>
          </a:p>
        </p:txBody>
      </p:sp>
    </p:spTree>
    <p:extLst>
      <p:ext uri="{BB962C8B-B14F-4D97-AF65-F5344CB8AC3E}">
        <p14:creationId xmlns:p14="http://schemas.microsoft.com/office/powerpoint/2010/main" val="686852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3236" y="6383060"/>
            <a:ext cx="9036496" cy="307777"/>
          </a:xfrm>
          <a:prstGeom prst="rect">
            <a:avLst/>
          </a:prstGeom>
          <a:noFill/>
        </p:spPr>
        <p:txBody>
          <a:bodyPr wrap="square" rtlCol="0">
            <a:spAutoFit/>
          </a:bodyPr>
          <a:lstStyle/>
          <a:p>
            <a:r>
              <a:rPr lang="el-GR" sz="1400" dirty="0" smtClean="0"/>
              <a:t>Δρ. Γεώργιος Χρ. Λυκοκανέλλος - </a:t>
            </a:r>
            <a:r>
              <a:rPr lang="el-GR" sz="1400" dirty="0" err="1" smtClean="0"/>
              <a:t>Επικ</a:t>
            </a:r>
            <a:r>
              <a:rPr lang="el-GR" sz="1400" dirty="0" smtClean="0"/>
              <a:t>. </a:t>
            </a:r>
            <a:r>
              <a:rPr lang="el-GR" sz="1400" dirty="0" err="1" smtClean="0"/>
              <a:t>Καθηγ</a:t>
            </a:r>
            <a:r>
              <a:rPr lang="el-GR" sz="1400" dirty="0" smtClean="0"/>
              <a:t>. Ανθοκομίας  - Αρχ. Τοπίου</a:t>
            </a:r>
            <a:r>
              <a:rPr lang="el-GR" sz="1400" dirty="0"/>
              <a:t>  </a:t>
            </a:r>
            <a:r>
              <a:rPr lang="el-GR" sz="1400" dirty="0" smtClean="0"/>
              <a:t>- Τμ. Γεωπονίας – Μεσολόγγι 2024</a:t>
            </a:r>
            <a:endParaRPr lang="el-GR" sz="1400" dirty="0"/>
          </a:p>
        </p:txBody>
      </p:sp>
      <p:sp>
        <p:nvSpPr>
          <p:cNvPr id="2" name="Ορθογώνιο 1"/>
          <p:cNvSpPr/>
          <p:nvPr/>
        </p:nvSpPr>
        <p:spPr>
          <a:xfrm>
            <a:off x="103236" y="332656"/>
            <a:ext cx="8861252" cy="4401205"/>
          </a:xfrm>
          <a:prstGeom prst="rect">
            <a:avLst/>
          </a:prstGeom>
        </p:spPr>
        <p:txBody>
          <a:bodyPr wrap="square">
            <a:spAutoFit/>
          </a:bodyPr>
          <a:lstStyle/>
          <a:p>
            <a:pPr algn="just"/>
            <a:r>
              <a:rPr lang="el-GR" sz="2000" dirty="0" smtClean="0"/>
              <a:t>Η ανθοκομική παραγωγή με βάση περιβαλλοντικά και κοινωνικά πρότυπα</a:t>
            </a:r>
            <a:r>
              <a:rPr lang="en-US" sz="2000" dirty="0" smtClean="0"/>
              <a:t> </a:t>
            </a:r>
            <a:r>
              <a:rPr lang="el-GR" sz="2000" dirty="0" smtClean="0"/>
              <a:t>μπορεί να αποτελέσει ένα σημαντικό συγκριτικό πλεονέκτημα, καθώς το αγοραστικό</a:t>
            </a:r>
            <a:r>
              <a:rPr lang="en-US" sz="2000" dirty="0" smtClean="0"/>
              <a:t> </a:t>
            </a:r>
            <a:r>
              <a:rPr lang="el-GR" sz="2000" dirty="0" smtClean="0"/>
              <a:t>κοινό ευαισθητοποιείται όλο και περισσότερο σε θέματα προστασίας του</a:t>
            </a:r>
            <a:r>
              <a:rPr lang="en-US" sz="2000" dirty="0" smtClean="0"/>
              <a:t> </a:t>
            </a:r>
            <a:r>
              <a:rPr lang="el-GR" sz="2000" dirty="0" smtClean="0"/>
              <a:t>περιβάλλοντος, όπως δείχνουν σχετικές δημοσκοπήσεις.</a:t>
            </a:r>
            <a:endParaRPr lang="en-US" sz="2000" dirty="0" smtClean="0"/>
          </a:p>
          <a:p>
            <a:pPr algn="just"/>
            <a:endParaRPr lang="en-US" sz="2000" dirty="0"/>
          </a:p>
          <a:p>
            <a:pPr algn="just"/>
            <a:r>
              <a:rPr lang="el-GR" sz="2000" dirty="0" smtClean="0"/>
              <a:t>Δεδομένου ότι τα ανθοκομικά</a:t>
            </a:r>
            <a:r>
              <a:rPr lang="en-US" sz="2000" dirty="0" smtClean="0"/>
              <a:t> </a:t>
            </a:r>
            <a:r>
              <a:rPr lang="el-GR" sz="2000" dirty="0" smtClean="0"/>
              <a:t>προϊόντα δεν είναι είδη πρώτης ανάγκης, ευαισθητοποιημένοι πολίτες εύκολα θα τα</a:t>
            </a:r>
            <a:r>
              <a:rPr lang="en-US" sz="2000" dirty="0" smtClean="0"/>
              <a:t> </a:t>
            </a:r>
            <a:r>
              <a:rPr lang="el-GR" sz="2000" dirty="0" smtClean="0"/>
              <a:t>βγάλουν από το «καλάθι» των αγορών τους, αν η παραγωγή τους θεωρηθεί</a:t>
            </a:r>
            <a:r>
              <a:rPr lang="en-US" sz="2000" dirty="0" smtClean="0"/>
              <a:t> </a:t>
            </a:r>
            <a:r>
              <a:rPr lang="el-GR" sz="2000" dirty="0" smtClean="0"/>
              <a:t>επιβαρυντική για το περιβάλλον. </a:t>
            </a:r>
            <a:endParaRPr lang="en-US" sz="2000" dirty="0" smtClean="0"/>
          </a:p>
          <a:p>
            <a:pPr algn="just"/>
            <a:endParaRPr lang="en-US" sz="2000" dirty="0"/>
          </a:p>
          <a:p>
            <a:pPr algn="just"/>
            <a:r>
              <a:rPr lang="el-GR" sz="2000" dirty="0" smtClean="0"/>
              <a:t>Επομένως, για οικονομική επιβίωση της Ελληνικής</a:t>
            </a:r>
            <a:r>
              <a:rPr lang="en-US" sz="2000" dirty="0" smtClean="0"/>
              <a:t> </a:t>
            </a:r>
            <a:r>
              <a:rPr lang="el-GR" sz="2000" dirty="0" smtClean="0"/>
              <a:t>ανθοκομίας οι προσπάθειες πρέπει να στοχεύουν αφενός σε μείωση του κόστους</a:t>
            </a:r>
            <a:r>
              <a:rPr lang="en-US" sz="2000" dirty="0" smtClean="0"/>
              <a:t> </a:t>
            </a:r>
            <a:r>
              <a:rPr lang="el-GR" sz="2000" dirty="0" smtClean="0"/>
              <a:t>παραγωγής και αφετέρου σε ελαχιστοποίηση της επιβάρυνσης του περιβάλλοντος</a:t>
            </a:r>
            <a:r>
              <a:rPr lang="en-US" sz="2000" dirty="0" smtClean="0"/>
              <a:t> </a:t>
            </a:r>
            <a:r>
              <a:rPr lang="el-GR" sz="2000" dirty="0" smtClean="0"/>
              <a:t>προσβλέποντας σε </a:t>
            </a:r>
            <a:r>
              <a:rPr lang="el-GR" sz="2000" dirty="0" err="1" smtClean="0"/>
              <a:t>αειφορική</a:t>
            </a:r>
            <a:r>
              <a:rPr lang="el-GR" sz="2000" dirty="0" smtClean="0"/>
              <a:t> παραγωγή. </a:t>
            </a:r>
            <a:endParaRPr lang="el-GR" sz="2000"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4687610"/>
            <a:ext cx="2705100" cy="15497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05124" y="4634707"/>
            <a:ext cx="2657475" cy="1714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descr="Toronto Flower Marke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81752" y="4687828"/>
            <a:ext cx="2376264" cy="15841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667362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3236" y="6383060"/>
            <a:ext cx="9036496" cy="307777"/>
          </a:xfrm>
          <a:prstGeom prst="rect">
            <a:avLst/>
          </a:prstGeom>
          <a:noFill/>
        </p:spPr>
        <p:txBody>
          <a:bodyPr wrap="square" rtlCol="0">
            <a:spAutoFit/>
          </a:bodyPr>
          <a:lstStyle/>
          <a:p>
            <a:r>
              <a:rPr lang="el-GR" sz="1400" dirty="0" smtClean="0"/>
              <a:t>Δρ. Γεώργιος Χρ. Λυκοκανέλλος - </a:t>
            </a:r>
            <a:r>
              <a:rPr lang="el-GR" sz="1400" dirty="0" err="1" smtClean="0"/>
              <a:t>Επικ</a:t>
            </a:r>
            <a:r>
              <a:rPr lang="el-GR" sz="1400" dirty="0" smtClean="0"/>
              <a:t>. </a:t>
            </a:r>
            <a:r>
              <a:rPr lang="el-GR" sz="1400" dirty="0" err="1" smtClean="0"/>
              <a:t>Καθηγ</a:t>
            </a:r>
            <a:r>
              <a:rPr lang="el-GR" sz="1400" dirty="0" smtClean="0"/>
              <a:t>. Ανθοκομίας  - Αρχ. Τοπίου</a:t>
            </a:r>
            <a:r>
              <a:rPr lang="el-GR" sz="1400" dirty="0"/>
              <a:t>  </a:t>
            </a:r>
            <a:r>
              <a:rPr lang="el-GR" sz="1400" dirty="0" smtClean="0"/>
              <a:t>- Τμ. Γεωπονίας – Μεσολόγγι 2024</a:t>
            </a:r>
            <a:endParaRPr lang="el-GR" sz="1400" dirty="0"/>
          </a:p>
        </p:txBody>
      </p:sp>
      <p:sp>
        <p:nvSpPr>
          <p:cNvPr id="2" name="Ορθογώνιο 1"/>
          <p:cNvSpPr/>
          <p:nvPr/>
        </p:nvSpPr>
        <p:spPr>
          <a:xfrm>
            <a:off x="103236" y="332656"/>
            <a:ext cx="8789244" cy="2800767"/>
          </a:xfrm>
          <a:prstGeom prst="rect">
            <a:avLst/>
          </a:prstGeom>
        </p:spPr>
        <p:txBody>
          <a:bodyPr wrap="square">
            <a:spAutoFit/>
          </a:bodyPr>
          <a:lstStyle/>
          <a:p>
            <a:pPr algn="just"/>
            <a:r>
              <a:rPr lang="el-GR" sz="2000" dirty="0" smtClean="0"/>
              <a:t>Ο σχεδιασμός του τοπίου οφείλει να προσφέρει λύσεις που πέραν της αισθητικής</a:t>
            </a:r>
            <a:r>
              <a:rPr lang="en-US" sz="2000" dirty="0" smtClean="0"/>
              <a:t> </a:t>
            </a:r>
            <a:r>
              <a:rPr lang="el-GR" sz="2000" dirty="0" smtClean="0"/>
              <a:t>βελτίωσης των αστικών χώρων πρασίνου να επιφέρουν βελτίωση και του</a:t>
            </a:r>
            <a:r>
              <a:rPr lang="en-US" sz="2000" dirty="0" smtClean="0"/>
              <a:t> </a:t>
            </a:r>
            <a:r>
              <a:rPr lang="el-GR" sz="2000" dirty="0" smtClean="0"/>
              <a:t>μικροκλίματος. </a:t>
            </a:r>
            <a:endParaRPr lang="en-US" sz="2000" dirty="0" smtClean="0"/>
          </a:p>
          <a:p>
            <a:pPr algn="just"/>
            <a:endParaRPr lang="en-US" sz="800" dirty="0" smtClean="0"/>
          </a:p>
          <a:p>
            <a:pPr algn="just"/>
            <a:r>
              <a:rPr lang="el-GR" sz="2000" dirty="0" smtClean="0"/>
              <a:t>Πυκνές φυτεύσεις και επιλογή φυτικών ειδών με μεγάλη βιοκλιματική</a:t>
            </a:r>
            <a:r>
              <a:rPr lang="en-US" sz="2000" dirty="0" smtClean="0"/>
              <a:t> </a:t>
            </a:r>
            <a:r>
              <a:rPr lang="el-GR" sz="2000" dirty="0" smtClean="0"/>
              <a:t>προσφορά και μικρές σχετικά απαιτήσεις σε νερό, όπως δένδρα, θάμνοι και</a:t>
            </a:r>
            <a:r>
              <a:rPr lang="en-US" sz="2000" dirty="0" smtClean="0"/>
              <a:t> </a:t>
            </a:r>
            <a:r>
              <a:rPr lang="el-GR" sz="2000" dirty="0" smtClean="0"/>
              <a:t>αναρριχόμενα της μεσογειακής χλωρίδας, συντελούν στη μείωση των υψηλών</a:t>
            </a:r>
            <a:r>
              <a:rPr lang="en-US" sz="2000" dirty="0" smtClean="0"/>
              <a:t> </a:t>
            </a:r>
            <a:r>
              <a:rPr lang="el-GR" sz="2000" dirty="0" smtClean="0"/>
              <a:t>θερμοκρασιών κατά τους θερινούς μήνες, του κυκλοφοριακού θορύβου και των</a:t>
            </a:r>
            <a:r>
              <a:rPr lang="en-US" sz="2000" dirty="0" smtClean="0"/>
              <a:t> </a:t>
            </a:r>
            <a:r>
              <a:rPr lang="el-GR" sz="2000" dirty="0" smtClean="0"/>
              <a:t>αιωρούμενων σωματιδίων. </a:t>
            </a:r>
            <a:endParaRPr lang="en-US" sz="2000" dirty="0" smtClean="0"/>
          </a:p>
          <a:p>
            <a:pPr algn="just"/>
            <a:endParaRPr lang="en-US" sz="800" dirty="0"/>
          </a:p>
        </p:txBody>
      </p:sp>
      <p:sp>
        <p:nvSpPr>
          <p:cNvPr id="3" name="AutoShape 2" descr="O ρόλος και οι τάσεις της Αρχιτεκτονικής τοπίου ~ Επιστροφή στη φύση"/>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l-G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0677" y="3133423"/>
            <a:ext cx="3816424" cy="285863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375" y="3167703"/>
            <a:ext cx="3770659" cy="282435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191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00"/>
                                  </p:stCondLst>
                                  <p:childTnLst>
                                    <p:set>
                                      <p:cBhvr>
                                        <p:cTn id="6" dur="1" fill="hold">
                                          <p:stCondLst>
                                            <p:cond delay="0"/>
                                          </p:stCondLst>
                                        </p:cTn>
                                        <p:tgtEl>
                                          <p:spTgt spid="1028"/>
                                        </p:tgtEl>
                                        <p:attrNameLst>
                                          <p:attrName>style.visibility</p:attrName>
                                        </p:attrNameLst>
                                      </p:cBhvr>
                                      <p:to>
                                        <p:strVal val="visible"/>
                                      </p:to>
                                    </p:set>
                                  </p:childTnLst>
                                </p:cTn>
                              </p:par>
                            </p:childTnLst>
                          </p:cTn>
                        </p:par>
                        <p:par>
                          <p:cTn id="7" fill="hold">
                            <p:stCondLst>
                              <p:cond delay="1000"/>
                            </p:stCondLst>
                            <p:childTnLst>
                              <p:par>
                                <p:cTn id="8" presetID="1" presetClass="entr" presetSubtype="0" fill="hold" nodeType="afterEffect">
                                  <p:stCondLst>
                                    <p:cond delay="1750"/>
                                  </p:stCondLst>
                                  <p:childTnLst>
                                    <p:set>
                                      <p:cBhvr>
                                        <p:cTn id="9" dur="1" fill="hold">
                                          <p:stCondLst>
                                            <p:cond delay="0"/>
                                          </p:stCondLst>
                                        </p:cTn>
                                        <p:tgtEl>
                                          <p:spTgt spid="10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3236" y="6383060"/>
            <a:ext cx="9036496" cy="307777"/>
          </a:xfrm>
          <a:prstGeom prst="rect">
            <a:avLst/>
          </a:prstGeom>
          <a:noFill/>
        </p:spPr>
        <p:txBody>
          <a:bodyPr wrap="square" rtlCol="0">
            <a:spAutoFit/>
          </a:bodyPr>
          <a:lstStyle/>
          <a:p>
            <a:r>
              <a:rPr lang="el-GR" sz="1400" dirty="0" smtClean="0"/>
              <a:t>Δρ. Γεώργιος Χρ. Λυκοκανέλλος - </a:t>
            </a:r>
            <a:r>
              <a:rPr lang="el-GR" sz="1400" dirty="0" err="1" smtClean="0"/>
              <a:t>Επικ</a:t>
            </a:r>
            <a:r>
              <a:rPr lang="el-GR" sz="1400" dirty="0" smtClean="0"/>
              <a:t>. </a:t>
            </a:r>
            <a:r>
              <a:rPr lang="el-GR" sz="1400" dirty="0" err="1" smtClean="0"/>
              <a:t>Καθηγ</a:t>
            </a:r>
            <a:r>
              <a:rPr lang="el-GR" sz="1400" dirty="0" smtClean="0"/>
              <a:t>. Ανθοκομίας  - Αρχ. Τοπίου</a:t>
            </a:r>
            <a:r>
              <a:rPr lang="el-GR" sz="1400" dirty="0"/>
              <a:t>  </a:t>
            </a:r>
            <a:r>
              <a:rPr lang="el-GR" sz="1400" dirty="0" smtClean="0"/>
              <a:t>- Τμ. Γεωπονίας – Μεσολόγγι 2024</a:t>
            </a:r>
            <a:endParaRPr lang="el-GR" sz="1400" dirty="0"/>
          </a:p>
        </p:txBody>
      </p:sp>
      <p:sp>
        <p:nvSpPr>
          <p:cNvPr id="2" name="Ορθογώνιο 1"/>
          <p:cNvSpPr/>
          <p:nvPr/>
        </p:nvSpPr>
        <p:spPr>
          <a:xfrm>
            <a:off x="103236" y="332656"/>
            <a:ext cx="8789244" cy="2492990"/>
          </a:xfrm>
          <a:prstGeom prst="rect">
            <a:avLst/>
          </a:prstGeom>
        </p:spPr>
        <p:txBody>
          <a:bodyPr wrap="square">
            <a:spAutoFit/>
          </a:bodyPr>
          <a:lstStyle/>
          <a:p>
            <a:pPr algn="just"/>
            <a:endParaRPr lang="en-US" sz="800" dirty="0"/>
          </a:p>
          <a:p>
            <a:pPr algn="just"/>
            <a:r>
              <a:rPr lang="el-GR" sz="2000" dirty="0" smtClean="0"/>
              <a:t>Αναρριχόμενα είδη σε πέργκολες μπορούν να προσφέρουν θερμομόνωση σε δώματα και αυλές, καθώς και κάθετες επιφάνειες κατοικιών, με χαμηλό κόστος εγκατάστασης και συντήρησης και χαμηλή </a:t>
            </a:r>
            <a:r>
              <a:rPr lang="el-GR" sz="2000" dirty="0" err="1" smtClean="0"/>
              <a:t>υδατοκατανάλωση</a:t>
            </a:r>
            <a:r>
              <a:rPr lang="el-GR" sz="2000" dirty="0" smtClean="0"/>
              <a:t>.</a:t>
            </a:r>
            <a:endParaRPr lang="en-US" sz="2000" dirty="0" smtClean="0"/>
          </a:p>
          <a:p>
            <a:pPr algn="just"/>
            <a:endParaRPr lang="en-US" sz="800" dirty="0"/>
          </a:p>
          <a:p>
            <a:pPr algn="just"/>
            <a:r>
              <a:rPr lang="el-GR" sz="2000" dirty="0" smtClean="0"/>
              <a:t>Δημιουργία χλοοταπήτων με αυτοφυή είδη, χαμηλών απαιτήσεων σε νερό, χρήση ελπιδοφόρα προοπτική για το αστικό περιβάλλον είναι η εφαρμογή αρχιτεκτονικής του τοπίου με κύριο γνώμονα τη βιοκλιματική προσφορά και την προστασία του περιβάλλοντος. </a:t>
            </a:r>
            <a:endParaRPr lang="el-GR" sz="20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41574" y="2857791"/>
            <a:ext cx="5112568" cy="3402182"/>
          </a:xfrm>
          <a:prstGeom prst="ellipse">
            <a:avLst/>
          </a:prstGeom>
          <a:ln>
            <a:noFill/>
          </a:ln>
          <a:effectLst>
            <a:outerShdw dist="35921" dir="2700000" algn="ctr" rotWithShape="0">
              <a:schemeClr val="bg2"/>
            </a:outerShdw>
            <a:softEdge rad="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6535049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3236" y="6383060"/>
            <a:ext cx="9036496" cy="307777"/>
          </a:xfrm>
          <a:prstGeom prst="rect">
            <a:avLst/>
          </a:prstGeom>
          <a:noFill/>
        </p:spPr>
        <p:txBody>
          <a:bodyPr wrap="square" rtlCol="0">
            <a:spAutoFit/>
          </a:bodyPr>
          <a:lstStyle/>
          <a:p>
            <a:r>
              <a:rPr lang="el-GR" sz="1400" dirty="0" smtClean="0"/>
              <a:t>Δρ. Γεώργιος Χρ. Λυκοκανέλλος - </a:t>
            </a:r>
            <a:r>
              <a:rPr lang="el-GR" sz="1400" dirty="0" err="1" smtClean="0"/>
              <a:t>Επικ</a:t>
            </a:r>
            <a:r>
              <a:rPr lang="el-GR" sz="1400" dirty="0" smtClean="0"/>
              <a:t>. </a:t>
            </a:r>
            <a:r>
              <a:rPr lang="el-GR" sz="1400" dirty="0" err="1" smtClean="0"/>
              <a:t>Καθηγ</a:t>
            </a:r>
            <a:r>
              <a:rPr lang="el-GR" sz="1400" dirty="0" smtClean="0"/>
              <a:t>. Ανθοκομίας  - Αρχ. Τοπίου</a:t>
            </a:r>
            <a:r>
              <a:rPr lang="el-GR" sz="1400" dirty="0"/>
              <a:t>  </a:t>
            </a:r>
            <a:r>
              <a:rPr lang="el-GR" sz="1400" dirty="0" smtClean="0"/>
              <a:t>- Τμ. Γεωπονίας – Μεσολόγγι 2024</a:t>
            </a:r>
            <a:endParaRPr lang="el-GR" sz="1400" dirty="0"/>
          </a:p>
        </p:txBody>
      </p:sp>
      <p:pic>
        <p:nvPicPr>
          <p:cNvPr id="71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556792"/>
            <a:ext cx="6407854" cy="36004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3795183"/>
            <a:ext cx="3744416" cy="249173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Ορθογώνιο 1"/>
          <p:cNvSpPr/>
          <p:nvPr/>
        </p:nvSpPr>
        <p:spPr>
          <a:xfrm>
            <a:off x="120520" y="332657"/>
            <a:ext cx="8964488" cy="869469"/>
          </a:xfrm>
          <a:prstGeom prst="rect">
            <a:avLst/>
          </a:prstGeom>
        </p:spPr>
        <p:txBody>
          <a:bodyPr wrap="square">
            <a:spAutoFit/>
          </a:bodyPr>
          <a:lstStyle/>
          <a:p>
            <a:pPr algn="ctr"/>
            <a:r>
              <a:rPr lang="el-GR" sz="2200" b="1" dirty="0" smtClean="0">
                <a:solidFill>
                  <a:srgbClr val="00B050"/>
                </a:solidFill>
              </a:rPr>
              <a:t>Ανθοκομία</a:t>
            </a:r>
          </a:p>
          <a:p>
            <a:pPr algn="ctr"/>
            <a:endParaRPr lang="el-GR" sz="800" b="1" dirty="0" smtClean="0">
              <a:solidFill>
                <a:srgbClr val="00B050"/>
              </a:solidFill>
            </a:endParaRPr>
          </a:p>
          <a:p>
            <a:pPr algn="ctr"/>
            <a:r>
              <a:rPr lang="el-GR" sz="2050" dirty="0" smtClean="0"/>
              <a:t>Γνώση καλλιέργειας φυτών ή εξειδικευμένη επαγγελματική δραστηριότητα; </a:t>
            </a:r>
          </a:p>
        </p:txBody>
      </p:sp>
    </p:spTree>
    <p:extLst>
      <p:ext uri="{BB962C8B-B14F-4D97-AF65-F5344CB8AC3E}">
        <p14:creationId xmlns:p14="http://schemas.microsoft.com/office/powerpoint/2010/main" val="146303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2000"/>
                                  </p:stCondLst>
                                  <p:childTnLst>
                                    <p:set>
                                      <p:cBhvr>
                                        <p:cTn id="6" dur="1" fill="hold">
                                          <p:stCondLst>
                                            <p:cond delay="0"/>
                                          </p:stCondLst>
                                        </p:cTn>
                                        <p:tgtEl>
                                          <p:spTgt spid="7171"/>
                                        </p:tgtEl>
                                        <p:attrNameLst>
                                          <p:attrName>style.visibility</p:attrName>
                                        </p:attrNameLst>
                                      </p:cBhvr>
                                      <p:to>
                                        <p:strVal val="visible"/>
                                      </p:to>
                                    </p:set>
                                  </p:childTnLst>
                                </p:cTn>
                              </p:par>
                            </p:childTnLst>
                          </p:cTn>
                        </p:par>
                        <p:par>
                          <p:cTn id="7" fill="hold">
                            <p:stCondLst>
                              <p:cond delay="2000"/>
                            </p:stCondLst>
                            <p:childTnLst>
                              <p:par>
                                <p:cTn id="8" presetID="1" presetClass="entr" presetSubtype="0" fill="hold" nodeType="afterEffect">
                                  <p:stCondLst>
                                    <p:cond delay="500"/>
                                  </p:stCondLst>
                                  <p:childTnLst>
                                    <p:set>
                                      <p:cBhvr>
                                        <p:cTn id="9" dur="1" fill="hold">
                                          <p:stCondLst>
                                            <p:cond delay="0"/>
                                          </p:stCondLst>
                                        </p:cTn>
                                        <p:tgtEl>
                                          <p:spTgt spid="717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3236" y="6383060"/>
            <a:ext cx="9036496" cy="307777"/>
          </a:xfrm>
          <a:prstGeom prst="rect">
            <a:avLst/>
          </a:prstGeom>
          <a:noFill/>
        </p:spPr>
        <p:txBody>
          <a:bodyPr wrap="square" rtlCol="0">
            <a:spAutoFit/>
          </a:bodyPr>
          <a:lstStyle/>
          <a:p>
            <a:r>
              <a:rPr lang="el-GR" sz="1400" dirty="0" smtClean="0"/>
              <a:t>Δρ. Γεώργιος Χρ. Λυκοκανέλλος - </a:t>
            </a:r>
            <a:r>
              <a:rPr lang="el-GR" sz="1400" dirty="0" err="1" smtClean="0"/>
              <a:t>Επικ</a:t>
            </a:r>
            <a:r>
              <a:rPr lang="el-GR" sz="1400" dirty="0" smtClean="0"/>
              <a:t>. </a:t>
            </a:r>
            <a:r>
              <a:rPr lang="el-GR" sz="1400" dirty="0" err="1" smtClean="0"/>
              <a:t>Καθηγ</a:t>
            </a:r>
            <a:r>
              <a:rPr lang="el-GR" sz="1400" dirty="0" smtClean="0"/>
              <a:t>. Ανθοκομίας  - Αρχ. Τοπίου</a:t>
            </a:r>
            <a:r>
              <a:rPr lang="el-GR" sz="1400" dirty="0"/>
              <a:t>  </a:t>
            </a:r>
            <a:r>
              <a:rPr lang="el-GR" sz="1400" dirty="0" smtClean="0"/>
              <a:t>- Τμ. Γεωπονίας – Μεσολόγγι 2024</a:t>
            </a:r>
            <a:endParaRPr lang="el-GR" sz="14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91680" y="2636912"/>
            <a:ext cx="5450084" cy="327451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Ορθογώνιο 1"/>
          <p:cNvSpPr/>
          <p:nvPr/>
        </p:nvSpPr>
        <p:spPr>
          <a:xfrm>
            <a:off x="323528" y="476672"/>
            <a:ext cx="8424936" cy="2246769"/>
          </a:xfrm>
          <a:prstGeom prst="rect">
            <a:avLst/>
          </a:prstGeom>
        </p:spPr>
        <p:txBody>
          <a:bodyPr wrap="square">
            <a:spAutoFit/>
          </a:bodyPr>
          <a:lstStyle/>
          <a:p>
            <a:pPr algn="just"/>
            <a:r>
              <a:rPr lang="el-GR" sz="2000" dirty="0"/>
              <a:t>Τα </a:t>
            </a:r>
            <a:r>
              <a:rPr lang="el-GR" sz="2000" dirty="0" err="1"/>
              <a:t>φυτοδώματα</a:t>
            </a:r>
            <a:r>
              <a:rPr lang="el-GR" sz="2000" dirty="0"/>
              <a:t> (</a:t>
            </a:r>
            <a:r>
              <a:rPr lang="el-GR" sz="2000" dirty="0" err="1"/>
              <a:t>ταρατσόκηποι</a:t>
            </a:r>
            <a:r>
              <a:rPr lang="el-GR" sz="2000" dirty="0"/>
              <a:t>) είναι ένα θέμα που απασχολεί έντονα τα τελευταία χρόνια κοινό και ειδικούς. Αποδεδειγμένα εξασφαλίζουν εξοικονόμηση ενέργειας από την ψύξη – θέρμανση των κτηρίων δρώντας ως μονωτικό στρώμα, αποτελούν μια λύση για αύξηση του αστικού πρασίνου, αυξάνουν τη βιοποικιλότητα και την πανίδα των πόλεων (έντομα, σκώληκες, πτηνά </a:t>
            </a:r>
            <a:r>
              <a:rPr lang="el-GR" sz="2000" dirty="0" err="1"/>
              <a:t>κ.λ.π</a:t>
            </a:r>
            <a:r>
              <a:rPr lang="el-GR" sz="2000" dirty="0"/>
              <a:t>.) και μειώνουν την ορμητικότητα των όμβριων υδάτων.</a:t>
            </a:r>
          </a:p>
        </p:txBody>
      </p:sp>
    </p:spTree>
    <p:extLst>
      <p:ext uri="{BB962C8B-B14F-4D97-AF65-F5344CB8AC3E}">
        <p14:creationId xmlns:p14="http://schemas.microsoft.com/office/powerpoint/2010/main" val="158339315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3236" y="6383060"/>
            <a:ext cx="9036496" cy="307777"/>
          </a:xfrm>
          <a:prstGeom prst="rect">
            <a:avLst/>
          </a:prstGeom>
          <a:noFill/>
        </p:spPr>
        <p:txBody>
          <a:bodyPr wrap="square" rtlCol="0">
            <a:spAutoFit/>
          </a:bodyPr>
          <a:lstStyle/>
          <a:p>
            <a:r>
              <a:rPr lang="el-GR" sz="1400" dirty="0" smtClean="0"/>
              <a:t>Δρ. Γεώργιος Χρ. Λυκοκανέλλος - </a:t>
            </a:r>
            <a:r>
              <a:rPr lang="el-GR" sz="1400" dirty="0" err="1" smtClean="0"/>
              <a:t>Επικ</a:t>
            </a:r>
            <a:r>
              <a:rPr lang="el-GR" sz="1400" dirty="0" smtClean="0"/>
              <a:t>. </a:t>
            </a:r>
            <a:r>
              <a:rPr lang="el-GR" sz="1400" dirty="0" err="1" smtClean="0"/>
              <a:t>Καθηγ</a:t>
            </a:r>
            <a:r>
              <a:rPr lang="el-GR" sz="1400" dirty="0" smtClean="0"/>
              <a:t>. Ανθοκομίας  - Αρχ. Τοπίου</a:t>
            </a:r>
            <a:r>
              <a:rPr lang="el-GR" sz="1400" dirty="0"/>
              <a:t>  </a:t>
            </a:r>
            <a:r>
              <a:rPr lang="el-GR" sz="1400" dirty="0" smtClean="0"/>
              <a:t>- Τμ. Γεωπονίας – Μεσολόγγι 2024</a:t>
            </a:r>
            <a:endParaRPr lang="el-GR" sz="1400" dirty="0"/>
          </a:p>
        </p:txBody>
      </p:sp>
      <p:sp>
        <p:nvSpPr>
          <p:cNvPr id="2" name="Ορθογώνιο 1"/>
          <p:cNvSpPr/>
          <p:nvPr/>
        </p:nvSpPr>
        <p:spPr>
          <a:xfrm>
            <a:off x="323528" y="260648"/>
            <a:ext cx="8568952" cy="1323439"/>
          </a:xfrm>
          <a:prstGeom prst="rect">
            <a:avLst/>
          </a:prstGeom>
        </p:spPr>
        <p:txBody>
          <a:bodyPr wrap="square">
            <a:spAutoFit/>
          </a:bodyPr>
          <a:lstStyle/>
          <a:p>
            <a:pPr algn="just"/>
            <a:r>
              <a:rPr lang="el-GR" sz="2000" dirty="0"/>
              <a:t>Οι </a:t>
            </a:r>
            <a:r>
              <a:rPr lang="el-GR" sz="2000" dirty="0" err="1"/>
              <a:t>ξηροθερμικές</a:t>
            </a:r>
            <a:r>
              <a:rPr lang="el-GR" sz="2000" dirty="0"/>
              <a:t> συνθήκες, ο άνεμος και η έλλειψη οικολογικών υποστρωμάτων (μείωση της χρήσης τύρφης και χημικών λιπασμάτων) και αρδευτικών συστημάτων που εξασφαλίζουν οικονομία νερού (υπόγεια άρδευση) πρέπει να προτιμώνται.</a:t>
            </a: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0093" y="3208598"/>
            <a:ext cx="4021038" cy="301577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889" y="1700808"/>
            <a:ext cx="4251920" cy="258363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35347" y="4406509"/>
            <a:ext cx="2729004" cy="18326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0112" y="1421279"/>
            <a:ext cx="2619375"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945567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3236" y="6383060"/>
            <a:ext cx="9036496" cy="307777"/>
          </a:xfrm>
          <a:prstGeom prst="rect">
            <a:avLst/>
          </a:prstGeom>
          <a:noFill/>
        </p:spPr>
        <p:txBody>
          <a:bodyPr wrap="square" rtlCol="0">
            <a:spAutoFit/>
          </a:bodyPr>
          <a:lstStyle/>
          <a:p>
            <a:r>
              <a:rPr lang="el-GR" sz="1400" dirty="0" smtClean="0"/>
              <a:t>Δρ. Γεώργιος Χρ. Λυκοκανέλλος - </a:t>
            </a:r>
            <a:r>
              <a:rPr lang="el-GR" sz="1400" dirty="0" err="1" smtClean="0"/>
              <a:t>Επικ</a:t>
            </a:r>
            <a:r>
              <a:rPr lang="el-GR" sz="1400" dirty="0" smtClean="0"/>
              <a:t>. </a:t>
            </a:r>
            <a:r>
              <a:rPr lang="el-GR" sz="1400" dirty="0" err="1" smtClean="0"/>
              <a:t>Καθηγ</a:t>
            </a:r>
            <a:r>
              <a:rPr lang="el-GR" sz="1400" dirty="0" smtClean="0"/>
              <a:t>. Ανθοκομίας  - Αρχ. Τοπίου</a:t>
            </a:r>
            <a:r>
              <a:rPr lang="el-GR" sz="1400" dirty="0"/>
              <a:t>  </a:t>
            </a:r>
            <a:r>
              <a:rPr lang="el-GR" sz="1400" dirty="0" smtClean="0"/>
              <a:t>- Τμ. Γεωπονίας – Μεσολόγγι 2024</a:t>
            </a:r>
            <a:endParaRPr lang="el-GR" sz="1400"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404664"/>
            <a:ext cx="5184576" cy="29676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7944" y="2852936"/>
            <a:ext cx="4583955" cy="32448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Ραβδωτό δεξιό βέλος 4">
            <a:hlinkClick r:id="rId4" action="ppaction://hlinkfile"/>
          </p:cNvPr>
          <p:cNvSpPr/>
          <p:nvPr/>
        </p:nvSpPr>
        <p:spPr>
          <a:xfrm>
            <a:off x="1406279" y="4459263"/>
            <a:ext cx="1725561" cy="1152128"/>
          </a:xfrm>
          <a:prstGeom prst="striped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extLst>
      <p:ext uri="{BB962C8B-B14F-4D97-AF65-F5344CB8AC3E}">
        <p14:creationId xmlns:p14="http://schemas.microsoft.com/office/powerpoint/2010/main" val="69623672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3236" y="6383060"/>
            <a:ext cx="9036496" cy="307777"/>
          </a:xfrm>
          <a:prstGeom prst="rect">
            <a:avLst/>
          </a:prstGeom>
          <a:noFill/>
        </p:spPr>
        <p:txBody>
          <a:bodyPr wrap="square" rtlCol="0">
            <a:spAutoFit/>
          </a:bodyPr>
          <a:lstStyle/>
          <a:p>
            <a:r>
              <a:rPr lang="el-GR" sz="1400" dirty="0" smtClean="0"/>
              <a:t>Δρ. Γεώργιος Χρ. Λυκοκανέλλος - </a:t>
            </a:r>
            <a:r>
              <a:rPr lang="el-GR" sz="1400" dirty="0" err="1" smtClean="0"/>
              <a:t>Επικ</a:t>
            </a:r>
            <a:r>
              <a:rPr lang="el-GR" sz="1400" dirty="0" smtClean="0"/>
              <a:t>. </a:t>
            </a:r>
            <a:r>
              <a:rPr lang="el-GR" sz="1400" dirty="0" err="1" smtClean="0"/>
              <a:t>Καθηγ</a:t>
            </a:r>
            <a:r>
              <a:rPr lang="el-GR" sz="1400" dirty="0" smtClean="0"/>
              <a:t>. Ανθοκομίας  - Αρχ. Τοπίου</a:t>
            </a:r>
            <a:r>
              <a:rPr lang="el-GR" sz="1400" dirty="0"/>
              <a:t>  </a:t>
            </a:r>
            <a:r>
              <a:rPr lang="el-GR" sz="1400" dirty="0" smtClean="0"/>
              <a:t>- Τμ. Γεωπονίας – Μεσολόγγι 2024</a:t>
            </a:r>
            <a:endParaRPr lang="el-GR" sz="1400"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548680"/>
            <a:ext cx="4765501" cy="28428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3688" y="3789040"/>
            <a:ext cx="6987782" cy="2347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a:hlinkClick r:id="rId4" action="ppaction://hlinkfile"/>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940152" y="1644651"/>
            <a:ext cx="1743075" cy="1189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654088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3236" y="6383060"/>
            <a:ext cx="9036496" cy="307777"/>
          </a:xfrm>
          <a:prstGeom prst="rect">
            <a:avLst/>
          </a:prstGeom>
          <a:noFill/>
        </p:spPr>
        <p:txBody>
          <a:bodyPr wrap="square" rtlCol="0">
            <a:spAutoFit/>
          </a:bodyPr>
          <a:lstStyle/>
          <a:p>
            <a:r>
              <a:rPr lang="el-GR" sz="1400" dirty="0" smtClean="0"/>
              <a:t>Δρ. Γεώργιος Χρ. Λυκοκανέλλος - </a:t>
            </a:r>
            <a:r>
              <a:rPr lang="el-GR" sz="1400" dirty="0" err="1" smtClean="0"/>
              <a:t>Επικ</a:t>
            </a:r>
            <a:r>
              <a:rPr lang="el-GR" sz="1400" dirty="0" smtClean="0"/>
              <a:t>. </a:t>
            </a:r>
            <a:r>
              <a:rPr lang="el-GR" sz="1400" dirty="0" err="1" smtClean="0"/>
              <a:t>Καθηγ</a:t>
            </a:r>
            <a:r>
              <a:rPr lang="el-GR" sz="1400" dirty="0" smtClean="0"/>
              <a:t>. Ανθοκομίας  - Αρχ. Τοπίου</a:t>
            </a:r>
            <a:r>
              <a:rPr lang="el-GR" sz="1400" dirty="0"/>
              <a:t>  </a:t>
            </a:r>
            <a:r>
              <a:rPr lang="el-GR" sz="1400" dirty="0" smtClean="0"/>
              <a:t>- Τμ. Γεωπονίας – Μεσολόγγι 2024</a:t>
            </a:r>
            <a:endParaRPr lang="el-GR" sz="1400"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07155" y="836712"/>
            <a:ext cx="6772835" cy="50730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354379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3236" y="6383060"/>
            <a:ext cx="9036496" cy="307777"/>
          </a:xfrm>
          <a:prstGeom prst="rect">
            <a:avLst/>
          </a:prstGeom>
          <a:noFill/>
        </p:spPr>
        <p:txBody>
          <a:bodyPr wrap="square" rtlCol="0">
            <a:spAutoFit/>
          </a:bodyPr>
          <a:lstStyle/>
          <a:p>
            <a:r>
              <a:rPr lang="el-GR" sz="1400" dirty="0" smtClean="0"/>
              <a:t>Δρ. Γεώργιος Χρ. Λυκοκανέλλος - </a:t>
            </a:r>
            <a:r>
              <a:rPr lang="el-GR" sz="1400" dirty="0" err="1" smtClean="0"/>
              <a:t>Επικ</a:t>
            </a:r>
            <a:r>
              <a:rPr lang="el-GR" sz="1400" dirty="0" smtClean="0"/>
              <a:t>. </a:t>
            </a:r>
            <a:r>
              <a:rPr lang="el-GR" sz="1400" dirty="0" err="1" smtClean="0"/>
              <a:t>Καθηγ</a:t>
            </a:r>
            <a:r>
              <a:rPr lang="el-GR" sz="1400" dirty="0" smtClean="0"/>
              <a:t>. Ανθοκομίας  - Αρχ. Τοπίου</a:t>
            </a:r>
            <a:r>
              <a:rPr lang="el-GR" sz="1400" dirty="0"/>
              <a:t>  </a:t>
            </a:r>
            <a:r>
              <a:rPr lang="el-GR" sz="1400" dirty="0" smtClean="0"/>
              <a:t>- Τμ. Γεωπονίας – Μεσολόγγι 2024</a:t>
            </a:r>
            <a:endParaRPr lang="el-GR" sz="1400" dirty="0"/>
          </a:p>
        </p:txBody>
      </p:sp>
      <p:pic>
        <p:nvPicPr>
          <p:cNvPr id="819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735668" y="2832996"/>
            <a:ext cx="4644516" cy="3096344"/>
          </a:xfrm>
          <a:prstGeom prst="rect">
            <a:avLst/>
          </a:prstGeom>
          <a:ln>
            <a:noFill/>
          </a:ln>
          <a:effectLst>
            <a:reflection blurRad="12700" stA="30000" endPos="30000" dist="5000" dir="5400000" sy="-100000" algn="bl" rotWithShape="0"/>
          </a:effectLst>
          <a:scene3d>
            <a:camera prst="perspectiveContrastingLeftFacing" fov="5400000">
              <a:rot lat="1145003" lon="271207" rev="21465271"/>
            </a:camera>
            <a:lightRig rig="threePt" dir="t">
              <a:rot lat="0" lon="0" rev="2700000"/>
            </a:lightRig>
          </a:scene3d>
          <a:sp3d>
            <a:bevelT w="63500" h="50800"/>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221" y="1196753"/>
            <a:ext cx="3409834" cy="34098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3648422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3236" y="6383060"/>
            <a:ext cx="9036496" cy="307777"/>
          </a:xfrm>
          <a:prstGeom prst="rect">
            <a:avLst/>
          </a:prstGeom>
          <a:noFill/>
        </p:spPr>
        <p:txBody>
          <a:bodyPr wrap="square" rtlCol="0">
            <a:spAutoFit/>
          </a:bodyPr>
          <a:lstStyle/>
          <a:p>
            <a:r>
              <a:rPr lang="el-GR" sz="1400" dirty="0" smtClean="0"/>
              <a:t>Δρ. Γεώργιος Χρ. Λυκοκανέλλος - </a:t>
            </a:r>
            <a:r>
              <a:rPr lang="el-GR" sz="1400" dirty="0" err="1" smtClean="0"/>
              <a:t>Επικ</a:t>
            </a:r>
            <a:r>
              <a:rPr lang="el-GR" sz="1400" dirty="0" smtClean="0"/>
              <a:t>. </a:t>
            </a:r>
            <a:r>
              <a:rPr lang="el-GR" sz="1400" dirty="0" err="1" smtClean="0"/>
              <a:t>Καθηγ</a:t>
            </a:r>
            <a:r>
              <a:rPr lang="el-GR" sz="1400" dirty="0" smtClean="0"/>
              <a:t>. Ανθοκομίας  - Αρχ. Τοπίου</a:t>
            </a:r>
            <a:r>
              <a:rPr lang="el-GR" sz="1400" dirty="0"/>
              <a:t>  </a:t>
            </a:r>
            <a:r>
              <a:rPr lang="el-GR" sz="1400" dirty="0" smtClean="0"/>
              <a:t>- Τμ. Γεωπονίας – Μεσολόγγι 2024</a:t>
            </a:r>
            <a:endParaRPr lang="el-GR" sz="1400" dirty="0"/>
          </a:p>
        </p:txBody>
      </p:sp>
      <p:sp>
        <p:nvSpPr>
          <p:cNvPr id="2" name="Ορθογώνιο 1"/>
          <p:cNvSpPr/>
          <p:nvPr/>
        </p:nvSpPr>
        <p:spPr>
          <a:xfrm>
            <a:off x="2616176" y="476672"/>
            <a:ext cx="3911648" cy="369332"/>
          </a:xfrm>
          <a:prstGeom prst="rect">
            <a:avLst/>
          </a:prstGeom>
        </p:spPr>
        <p:txBody>
          <a:bodyPr wrap="none">
            <a:spAutoFit/>
          </a:bodyPr>
          <a:lstStyle/>
          <a:p>
            <a:r>
              <a:rPr lang="el-GR" dirty="0" smtClean="0"/>
              <a:t>Παράγοντες </a:t>
            </a:r>
            <a:r>
              <a:rPr lang="el-GR" dirty="0" err="1" smtClean="0"/>
              <a:t>αειφορικής</a:t>
            </a:r>
            <a:r>
              <a:rPr lang="el-GR" dirty="0" smtClean="0"/>
              <a:t> ανθοκομίας</a:t>
            </a:r>
            <a:endParaRPr lang="el-GR" dirty="0"/>
          </a:p>
        </p:txBody>
      </p:sp>
      <p:sp>
        <p:nvSpPr>
          <p:cNvPr id="3" name="Ορθογώνιο 2"/>
          <p:cNvSpPr/>
          <p:nvPr/>
        </p:nvSpPr>
        <p:spPr>
          <a:xfrm>
            <a:off x="226004" y="1165524"/>
            <a:ext cx="1225015" cy="400110"/>
          </a:xfrm>
          <a:prstGeom prst="rect">
            <a:avLst/>
          </a:prstGeom>
        </p:spPr>
        <p:txBody>
          <a:bodyPr wrap="none">
            <a:spAutoFit/>
          </a:bodyPr>
          <a:lstStyle/>
          <a:p>
            <a:r>
              <a:rPr lang="el-GR" sz="2000" dirty="0" smtClean="0"/>
              <a:t>Ενέργεια</a:t>
            </a:r>
            <a:endParaRPr lang="el-GR" sz="2000" dirty="0"/>
          </a:p>
        </p:txBody>
      </p:sp>
      <p:sp>
        <p:nvSpPr>
          <p:cNvPr id="5" name="Ορθογώνιο 4"/>
          <p:cNvSpPr/>
          <p:nvPr/>
        </p:nvSpPr>
        <p:spPr>
          <a:xfrm>
            <a:off x="251520" y="1609616"/>
            <a:ext cx="8784976" cy="400110"/>
          </a:xfrm>
          <a:prstGeom prst="rect">
            <a:avLst/>
          </a:prstGeom>
        </p:spPr>
        <p:txBody>
          <a:bodyPr wrap="square">
            <a:spAutoFit/>
          </a:bodyPr>
          <a:lstStyle/>
          <a:p>
            <a:r>
              <a:rPr lang="el-GR" sz="2000" dirty="0" smtClean="0"/>
              <a:t>Τεχνολογία θερμοκηπίων - Συστήματα παραγωγής (Υδροπονία- </a:t>
            </a:r>
            <a:r>
              <a:rPr lang="el-GR" sz="2000" dirty="0" err="1" smtClean="0"/>
              <a:t>Αεροπονία</a:t>
            </a:r>
            <a:r>
              <a:rPr lang="el-GR" sz="2000" dirty="0" smtClean="0"/>
              <a:t>)</a:t>
            </a:r>
            <a:endParaRPr lang="el-GR" sz="2000" dirty="0"/>
          </a:p>
        </p:txBody>
      </p:sp>
      <p:sp>
        <p:nvSpPr>
          <p:cNvPr id="6" name="Ορθογώνιο 5"/>
          <p:cNvSpPr/>
          <p:nvPr/>
        </p:nvSpPr>
        <p:spPr>
          <a:xfrm>
            <a:off x="1043608" y="1978948"/>
            <a:ext cx="4184159" cy="369332"/>
          </a:xfrm>
          <a:prstGeom prst="rect">
            <a:avLst/>
          </a:prstGeom>
        </p:spPr>
        <p:txBody>
          <a:bodyPr wrap="none">
            <a:spAutoFit/>
          </a:bodyPr>
          <a:lstStyle/>
          <a:p>
            <a:r>
              <a:rPr lang="el-GR" dirty="0" smtClean="0"/>
              <a:t>α) Μείωση της κατανάλωσης ενέργειας</a:t>
            </a:r>
            <a:endParaRPr lang="el-GR" dirty="0"/>
          </a:p>
        </p:txBody>
      </p:sp>
      <p:sp>
        <p:nvSpPr>
          <p:cNvPr id="7" name="Ορθογώνιο 6"/>
          <p:cNvSpPr/>
          <p:nvPr/>
        </p:nvSpPr>
        <p:spPr>
          <a:xfrm>
            <a:off x="1059592" y="2348280"/>
            <a:ext cx="3783408" cy="369332"/>
          </a:xfrm>
          <a:prstGeom prst="rect">
            <a:avLst/>
          </a:prstGeom>
        </p:spPr>
        <p:txBody>
          <a:bodyPr wrap="none">
            <a:spAutoFit/>
          </a:bodyPr>
          <a:lstStyle/>
          <a:p>
            <a:r>
              <a:rPr lang="el-GR" dirty="0" smtClean="0"/>
              <a:t>β) Μείωση της κατανάλωσης νερού</a:t>
            </a:r>
            <a:endParaRPr lang="el-GR" dirty="0"/>
          </a:p>
        </p:txBody>
      </p:sp>
      <p:sp>
        <p:nvSpPr>
          <p:cNvPr id="8" name="Ορθογώνιο 7"/>
          <p:cNvSpPr/>
          <p:nvPr/>
        </p:nvSpPr>
        <p:spPr>
          <a:xfrm>
            <a:off x="1058356" y="2717612"/>
            <a:ext cx="4363695" cy="369332"/>
          </a:xfrm>
          <a:prstGeom prst="rect">
            <a:avLst/>
          </a:prstGeom>
        </p:spPr>
        <p:txBody>
          <a:bodyPr wrap="none">
            <a:spAutoFit/>
          </a:bodyPr>
          <a:lstStyle/>
          <a:p>
            <a:r>
              <a:rPr lang="el-GR" dirty="0" smtClean="0"/>
              <a:t>γ) Περιορισμός της χρήσης </a:t>
            </a:r>
            <a:r>
              <a:rPr lang="el-GR" dirty="0" err="1" smtClean="0"/>
              <a:t>αγροχημικών</a:t>
            </a:r>
            <a:endParaRPr lang="el-GR" dirty="0"/>
          </a:p>
        </p:txBody>
      </p:sp>
      <p:sp>
        <p:nvSpPr>
          <p:cNvPr id="9" name="Ορθογώνιο 8"/>
          <p:cNvSpPr/>
          <p:nvPr/>
        </p:nvSpPr>
        <p:spPr>
          <a:xfrm>
            <a:off x="316600" y="3234115"/>
            <a:ext cx="1794081" cy="400110"/>
          </a:xfrm>
          <a:prstGeom prst="rect">
            <a:avLst/>
          </a:prstGeom>
        </p:spPr>
        <p:txBody>
          <a:bodyPr wrap="none">
            <a:spAutoFit/>
          </a:bodyPr>
          <a:lstStyle/>
          <a:p>
            <a:r>
              <a:rPr lang="el-GR" sz="2000" dirty="0" smtClean="0"/>
              <a:t>Υποστρώματα</a:t>
            </a:r>
            <a:endParaRPr lang="el-GR" sz="2000" dirty="0"/>
          </a:p>
        </p:txBody>
      </p:sp>
      <p:sp>
        <p:nvSpPr>
          <p:cNvPr id="10" name="Ορθογώνιο 9"/>
          <p:cNvSpPr/>
          <p:nvPr/>
        </p:nvSpPr>
        <p:spPr>
          <a:xfrm>
            <a:off x="300120" y="3677497"/>
            <a:ext cx="1821332" cy="400110"/>
          </a:xfrm>
          <a:prstGeom prst="rect">
            <a:avLst/>
          </a:prstGeom>
        </p:spPr>
        <p:txBody>
          <a:bodyPr wrap="none">
            <a:spAutoFit/>
          </a:bodyPr>
          <a:lstStyle/>
          <a:p>
            <a:r>
              <a:rPr lang="el-GR" sz="2000" dirty="0" smtClean="0"/>
              <a:t>Βιοτεχνολογία</a:t>
            </a:r>
            <a:endParaRPr lang="el-GR" sz="2000" dirty="0"/>
          </a:p>
        </p:txBody>
      </p:sp>
      <p:sp>
        <p:nvSpPr>
          <p:cNvPr id="11" name="Ορθογώνιο 10"/>
          <p:cNvSpPr/>
          <p:nvPr/>
        </p:nvSpPr>
        <p:spPr>
          <a:xfrm>
            <a:off x="292551" y="4091073"/>
            <a:ext cx="1518364" cy="400110"/>
          </a:xfrm>
          <a:prstGeom prst="rect">
            <a:avLst/>
          </a:prstGeom>
        </p:spPr>
        <p:txBody>
          <a:bodyPr wrap="none">
            <a:spAutoFit/>
          </a:bodyPr>
          <a:lstStyle/>
          <a:p>
            <a:r>
              <a:rPr lang="el-GR" sz="2000" dirty="0" smtClean="0"/>
              <a:t>Είδη φυτών</a:t>
            </a:r>
            <a:endParaRPr lang="el-GR" sz="2000" dirty="0"/>
          </a:p>
        </p:txBody>
      </p:sp>
      <p:sp>
        <p:nvSpPr>
          <p:cNvPr id="12" name="Ορθογώνιο 11"/>
          <p:cNvSpPr/>
          <p:nvPr/>
        </p:nvSpPr>
        <p:spPr>
          <a:xfrm>
            <a:off x="289941" y="4548893"/>
            <a:ext cx="5529078" cy="400110"/>
          </a:xfrm>
          <a:prstGeom prst="rect">
            <a:avLst/>
          </a:prstGeom>
        </p:spPr>
        <p:txBody>
          <a:bodyPr wrap="none">
            <a:spAutoFit/>
          </a:bodyPr>
          <a:lstStyle/>
          <a:p>
            <a:r>
              <a:rPr lang="el-GR" sz="2000" dirty="0" smtClean="0"/>
              <a:t>Διακίνηση και Εμπορία  (</a:t>
            </a:r>
            <a:r>
              <a:rPr lang="en-US" sz="2000" dirty="0" smtClean="0"/>
              <a:t>Marketing, Logistics) </a:t>
            </a:r>
            <a:endParaRPr lang="el-GR" sz="2000" dirty="0"/>
          </a:p>
        </p:txBody>
      </p:sp>
      <p:sp>
        <p:nvSpPr>
          <p:cNvPr id="13" name="Ορθογώνιο 12"/>
          <p:cNvSpPr/>
          <p:nvPr/>
        </p:nvSpPr>
        <p:spPr>
          <a:xfrm>
            <a:off x="251520" y="5029505"/>
            <a:ext cx="5291833" cy="400110"/>
          </a:xfrm>
          <a:prstGeom prst="rect">
            <a:avLst/>
          </a:prstGeom>
        </p:spPr>
        <p:txBody>
          <a:bodyPr wrap="none">
            <a:spAutoFit/>
          </a:bodyPr>
          <a:lstStyle/>
          <a:p>
            <a:r>
              <a:rPr lang="el-GR" sz="2000" dirty="0" smtClean="0"/>
              <a:t>Δείκτης </a:t>
            </a:r>
            <a:r>
              <a:rPr lang="el-GR" sz="2000" dirty="0" err="1" smtClean="0"/>
              <a:t>οικολογικότητας</a:t>
            </a:r>
            <a:r>
              <a:rPr lang="en-US" sz="2000" dirty="0" smtClean="0"/>
              <a:t> (</a:t>
            </a:r>
            <a:r>
              <a:rPr lang="el-GR" sz="2000" dirty="0" smtClean="0"/>
              <a:t>αποτύπωμα </a:t>
            </a:r>
            <a:r>
              <a:rPr lang="en-US" sz="2000" dirty="0" smtClean="0"/>
              <a:t>CO2)</a:t>
            </a:r>
            <a:endParaRPr lang="el-GR" sz="2000" dirty="0"/>
          </a:p>
        </p:txBody>
      </p:sp>
      <p:sp>
        <p:nvSpPr>
          <p:cNvPr id="14" name="Ορθογώνιο 13"/>
          <p:cNvSpPr/>
          <p:nvPr/>
        </p:nvSpPr>
        <p:spPr>
          <a:xfrm>
            <a:off x="271667" y="5459111"/>
            <a:ext cx="1718118" cy="400110"/>
          </a:xfrm>
          <a:prstGeom prst="rect">
            <a:avLst/>
          </a:prstGeom>
        </p:spPr>
        <p:txBody>
          <a:bodyPr wrap="square">
            <a:spAutoFit/>
          </a:bodyPr>
          <a:lstStyle/>
          <a:p>
            <a:r>
              <a:rPr lang="el-GR" sz="2000" dirty="0" smtClean="0"/>
              <a:t>Καινοτομίες</a:t>
            </a:r>
            <a:endParaRPr lang="el-GR" sz="2000" dirty="0"/>
          </a:p>
        </p:txBody>
      </p:sp>
      <p:pic>
        <p:nvPicPr>
          <p:cNvPr id="17" name="Εικόνα 16">
            <a:hlinkClick r:id="rId2" action="ppaction://hlinkfile"/>
          </p:cNvPr>
          <p:cNvPicPr/>
          <p:nvPr/>
        </p:nvPicPr>
        <p:blipFill rotWithShape="1">
          <a:blip r:embed="rId3" cstate="print">
            <a:extLst>
              <a:ext uri="{28A0092B-C50C-407E-A947-70E740481C1C}">
                <a14:useLocalDpi xmlns:a14="http://schemas.microsoft.com/office/drawing/2010/main" val="0"/>
              </a:ext>
            </a:extLst>
          </a:blip>
          <a:srcRect l="2008" t="8337" r="70894" b="5565"/>
          <a:stretch/>
        </p:blipFill>
        <p:spPr bwMode="auto">
          <a:xfrm>
            <a:off x="7668344" y="5072476"/>
            <a:ext cx="1133596" cy="1076441"/>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4161520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ΕΥΧΕΤΗΡΙΕΣ ΚΑΡΤΕΣ EVERY ΕΥΧΑΡΙΣΤΩ REGULAR SIZE"/>
          <p:cNvPicPr>
            <a:picLocks noChangeAspect="1" noChangeArrowheads="1"/>
          </p:cNvPicPr>
          <p:nvPr/>
        </p:nvPicPr>
        <p:blipFill rotWithShape="1">
          <a:blip r:embed="rId2">
            <a:extLst>
              <a:ext uri="{28A0092B-C50C-407E-A947-70E740481C1C}">
                <a14:useLocalDpi xmlns:a14="http://schemas.microsoft.com/office/drawing/2010/main" val="0"/>
              </a:ext>
            </a:extLst>
          </a:blip>
          <a:srcRect l="9726" t="14742" r="11444" b="12522"/>
          <a:stretch/>
        </p:blipFill>
        <p:spPr bwMode="auto">
          <a:xfrm rot="17687974">
            <a:off x="2678398" y="867546"/>
            <a:ext cx="3637892" cy="4341814"/>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p:cNvSpPr/>
          <p:nvPr/>
        </p:nvSpPr>
        <p:spPr>
          <a:xfrm>
            <a:off x="1918478" y="4983559"/>
            <a:ext cx="5347938" cy="923330"/>
          </a:xfrm>
          <a:prstGeom prst="rect">
            <a:avLst/>
          </a:prstGeom>
          <a:noFill/>
        </p:spPr>
        <p:txBody>
          <a:bodyPr wrap="none" lIns="91440" tIns="45720" rIns="91440" bIns="45720">
            <a:spAutoFit/>
            <a:scene3d>
              <a:camera prst="orthographicFront"/>
              <a:lightRig rig="flat" dir="tl"/>
            </a:scene3d>
            <a:sp3d contourW="19050" prstMaterial="clear">
              <a:bevelT w="50800" h="50800"/>
              <a:contourClr>
                <a:schemeClr val="accent5">
                  <a:tint val="70000"/>
                  <a:satMod val="180000"/>
                  <a:alpha val="70000"/>
                </a:schemeClr>
              </a:contourClr>
            </a:sp3d>
          </a:bodyPr>
          <a:lstStyle/>
          <a:p>
            <a:pPr algn="ctr"/>
            <a:r>
              <a:rPr lang="el-GR" sz="5400" b="1" dirty="0" smtClean="0">
                <a:ln/>
                <a:solidFill>
                  <a:srgbClr val="92D050"/>
                </a:solidFill>
              </a:rPr>
              <a:t>Σας ευχαριστώ</a:t>
            </a:r>
            <a:endParaRPr lang="el-GR" sz="5400" b="1" cap="none" spc="0" dirty="0">
              <a:ln/>
              <a:solidFill>
                <a:srgbClr val="92D050"/>
              </a:solidFill>
              <a:effectLst/>
            </a:endParaRPr>
          </a:p>
        </p:txBody>
      </p:sp>
    </p:spTree>
    <p:extLst>
      <p:ext uri="{BB962C8B-B14F-4D97-AF65-F5344CB8AC3E}">
        <p14:creationId xmlns:p14="http://schemas.microsoft.com/office/powerpoint/2010/main" val="4310496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3236" y="6383060"/>
            <a:ext cx="9036496" cy="307777"/>
          </a:xfrm>
          <a:prstGeom prst="rect">
            <a:avLst/>
          </a:prstGeom>
          <a:noFill/>
        </p:spPr>
        <p:txBody>
          <a:bodyPr wrap="square" rtlCol="0">
            <a:spAutoFit/>
          </a:bodyPr>
          <a:lstStyle/>
          <a:p>
            <a:r>
              <a:rPr lang="el-GR" sz="1400" dirty="0" smtClean="0"/>
              <a:t>Δρ. Γεώργιος Χρ. Λυκοκανέλλος - </a:t>
            </a:r>
            <a:r>
              <a:rPr lang="el-GR" sz="1400" dirty="0" err="1" smtClean="0"/>
              <a:t>Επικ</a:t>
            </a:r>
            <a:r>
              <a:rPr lang="el-GR" sz="1400" dirty="0" smtClean="0"/>
              <a:t>. </a:t>
            </a:r>
            <a:r>
              <a:rPr lang="el-GR" sz="1400" dirty="0" err="1" smtClean="0"/>
              <a:t>Καθηγ</a:t>
            </a:r>
            <a:r>
              <a:rPr lang="el-GR" sz="1400" dirty="0" smtClean="0"/>
              <a:t>. Ανθοκομίας  - Αρχ. Τοπίου</a:t>
            </a:r>
            <a:r>
              <a:rPr lang="el-GR" sz="1400" dirty="0"/>
              <a:t>  </a:t>
            </a:r>
            <a:r>
              <a:rPr lang="el-GR" sz="1400" dirty="0" smtClean="0"/>
              <a:t>- Τμ. Γεωπονίας – Μεσολόγγι 2024</a:t>
            </a:r>
            <a:endParaRPr lang="el-GR" sz="1400" dirty="0"/>
          </a:p>
        </p:txBody>
      </p:sp>
      <p:sp>
        <p:nvSpPr>
          <p:cNvPr id="5" name="Ορθογώνιο 4"/>
          <p:cNvSpPr/>
          <p:nvPr/>
        </p:nvSpPr>
        <p:spPr>
          <a:xfrm>
            <a:off x="103236" y="165974"/>
            <a:ext cx="8861251" cy="6524863"/>
          </a:xfrm>
          <a:prstGeom prst="rect">
            <a:avLst/>
          </a:prstGeom>
        </p:spPr>
        <p:txBody>
          <a:bodyPr wrap="square">
            <a:spAutoFit/>
          </a:bodyPr>
          <a:lstStyle/>
          <a:p>
            <a:pPr algn="just"/>
            <a:r>
              <a:rPr lang="el-GR" sz="2200" dirty="0" smtClean="0"/>
              <a:t>Ανθοκομία ή Παραγωγική Ανθοκομία είναι η μελέτη της καλλιέργειας και εμπορίας </a:t>
            </a:r>
            <a:r>
              <a:rPr lang="el-GR" sz="2200" dirty="0" err="1" smtClean="0"/>
              <a:t>δρεπτών</a:t>
            </a:r>
            <a:r>
              <a:rPr lang="el-GR" sz="2200" dirty="0" smtClean="0"/>
              <a:t> λουλουδιών και </a:t>
            </a:r>
            <a:r>
              <a:rPr lang="el-GR" sz="2200" dirty="0" err="1" smtClean="0"/>
              <a:t>γλαστρικών</a:t>
            </a:r>
            <a:r>
              <a:rPr lang="el-GR" sz="2200" dirty="0" smtClean="0"/>
              <a:t> φυτών.</a:t>
            </a:r>
          </a:p>
          <a:p>
            <a:pPr algn="just"/>
            <a:endParaRPr lang="el-GR" sz="2200" dirty="0" smtClean="0"/>
          </a:p>
          <a:p>
            <a:pPr algn="just"/>
            <a:r>
              <a:rPr lang="el-GR" sz="2200" dirty="0" smtClean="0"/>
              <a:t>Περιλαμβάνει:</a:t>
            </a:r>
          </a:p>
          <a:p>
            <a:pPr algn="just"/>
            <a:endParaRPr lang="el-GR" sz="2200" dirty="0"/>
          </a:p>
          <a:p>
            <a:pPr algn="just"/>
            <a:r>
              <a:rPr lang="el-GR" sz="2200" dirty="0" smtClean="0"/>
              <a:t>1) την καλλιέργεια ανθοφόρων και καλλωπιστικών φυτών:</a:t>
            </a:r>
          </a:p>
          <a:p>
            <a:pPr algn="just"/>
            <a:endParaRPr lang="el-GR" sz="800" dirty="0" smtClean="0"/>
          </a:p>
          <a:p>
            <a:pPr marL="354013" indent="-265113" algn="just">
              <a:lnSpc>
                <a:spcPct val="200000"/>
              </a:lnSpc>
              <a:buBlip>
                <a:blip r:embed="rId2"/>
              </a:buBlip>
            </a:pPr>
            <a:r>
              <a:rPr lang="el-GR" sz="2200" dirty="0" smtClean="0"/>
              <a:t>για απευθείας πώληση  </a:t>
            </a:r>
          </a:p>
          <a:p>
            <a:pPr marL="354013" indent="-265113" algn="just">
              <a:lnSpc>
                <a:spcPct val="200000"/>
              </a:lnSpc>
              <a:buBlip>
                <a:blip r:embed="rId2"/>
              </a:buBlip>
            </a:pPr>
            <a:r>
              <a:rPr lang="el-GR" sz="2200" dirty="0" smtClean="0"/>
              <a:t>χρήση ως πρώτες ύλες στη βιομηχανία καλλυντικών και αρωμάτων, </a:t>
            </a:r>
          </a:p>
          <a:p>
            <a:pPr marL="354013" indent="-265113" algn="just">
              <a:lnSpc>
                <a:spcPct val="200000"/>
              </a:lnSpc>
              <a:buBlip>
                <a:blip r:embed="rId2"/>
              </a:buBlip>
            </a:pPr>
            <a:r>
              <a:rPr lang="el-GR" sz="2200" dirty="0" smtClean="0"/>
              <a:t>στον φαρμακευτικό τομέα, </a:t>
            </a:r>
          </a:p>
          <a:p>
            <a:pPr marL="354013" indent="-265113" algn="just">
              <a:lnSpc>
                <a:spcPct val="200000"/>
              </a:lnSpc>
              <a:buBlip>
                <a:blip r:embed="rId2"/>
              </a:buBlip>
            </a:pPr>
            <a:r>
              <a:rPr lang="el-GR" sz="2200" dirty="0" smtClean="0"/>
              <a:t>στη διακοσμητική και αρχιτεκτονική, </a:t>
            </a:r>
          </a:p>
          <a:p>
            <a:pPr marL="354013" indent="-265113" algn="just">
              <a:lnSpc>
                <a:spcPct val="200000"/>
              </a:lnSpc>
              <a:buBlip>
                <a:blip r:embed="rId2"/>
              </a:buBlip>
            </a:pPr>
            <a:r>
              <a:rPr lang="el-GR" sz="2200" dirty="0" smtClean="0"/>
              <a:t>στα μεγάλα κατασκευαστικά έργα</a:t>
            </a:r>
          </a:p>
          <a:p>
            <a:pPr marL="354013" indent="-265113" algn="just">
              <a:lnSpc>
                <a:spcPct val="200000"/>
              </a:lnSpc>
              <a:buBlip>
                <a:blip r:embed="rId2"/>
              </a:buBlip>
            </a:pPr>
            <a:r>
              <a:rPr lang="el-GR" sz="2200" dirty="0" smtClean="0"/>
              <a:t>….. ή έστω απλή ενασχόληση με την </a:t>
            </a:r>
            <a:r>
              <a:rPr lang="el-GR" sz="2200" dirty="0" err="1" smtClean="0"/>
              <a:t>κηποτεχνία</a:t>
            </a:r>
            <a:endParaRPr lang="el-GR" sz="2200" dirty="0" smtClean="0"/>
          </a:p>
        </p:txBody>
      </p:sp>
    </p:spTree>
    <p:extLst>
      <p:ext uri="{BB962C8B-B14F-4D97-AF65-F5344CB8AC3E}">
        <p14:creationId xmlns:p14="http://schemas.microsoft.com/office/powerpoint/2010/main" val="37941501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3236" y="6383060"/>
            <a:ext cx="9036496" cy="307777"/>
          </a:xfrm>
          <a:prstGeom prst="rect">
            <a:avLst/>
          </a:prstGeom>
          <a:noFill/>
        </p:spPr>
        <p:txBody>
          <a:bodyPr wrap="square" rtlCol="0">
            <a:spAutoFit/>
          </a:bodyPr>
          <a:lstStyle/>
          <a:p>
            <a:r>
              <a:rPr lang="el-GR" sz="1400" dirty="0" smtClean="0"/>
              <a:t>Δρ. Γεώργιος Χρ. Λυκοκανέλλος - </a:t>
            </a:r>
            <a:r>
              <a:rPr lang="el-GR" sz="1400" dirty="0" err="1" smtClean="0"/>
              <a:t>Επικ</a:t>
            </a:r>
            <a:r>
              <a:rPr lang="el-GR" sz="1400" dirty="0" smtClean="0"/>
              <a:t>. </a:t>
            </a:r>
            <a:r>
              <a:rPr lang="el-GR" sz="1400" dirty="0" err="1" smtClean="0"/>
              <a:t>Καθηγ</a:t>
            </a:r>
            <a:r>
              <a:rPr lang="el-GR" sz="1400" dirty="0" smtClean="0"/>
              <a:t>. Ανθοκομίας  - Αρχ. Τοπίου</a:t>
            </a:r>
            <a:r>
              <a:rPr lang="el-GR" sz="1400" dirty="0"/>
              <a:t>  </a:t>
            </a:r>
            <a:r>
              <a:rPr lang="el-GR" sz="1400" dirty="0" smtClean="0"/>
              <a:t>- Τμ. Γεωπονίας – Μεσολόγγι 2024</a:t>
            </a:r>
            <a:endParaRPr lang="el-GR" sz="1400" dirty="0"/>
          </a:p>
        </p:txBody>
      </p:sp>
      <p:sp>
        <p:nvSpPr>
          <p:cNvPr id="5" name="Ορθογώνιο 4"/>
          <p:cNvSpPr/>
          <p:nvPr/>
        </p:nvSpPr>
        <p:spPr>
          <a:xfrm>
            <a:off x="190858" y="332656"/>
            <a:ext cx="8861251" cy="6186309"/>
          </a:xfrm>
          <a:prstGeom prst="rect">
            <a:avLst/>
          </a:prstGeom>
        </p:spPr>
        <p:txBody>
          <a:bodyPr wrap="square">
            <a:spAutoFit/>
          </a:bodyPr>
          <a:lstStyle/>
          <a:p>
            <a:pPr algn="just"/>
            <a:r>
              <a:rPr lang="el-GR" sz="2200" dirty="0" smtClean="0"/>
              <a:t>Περιλαμβάνει επίσης,</a:t>
            </a:r>
          </a:p>
          <a:p>
            <a:pPr algn="just"/>
            <a:endParaRPr lang="el-GR" sz="2200" dirty="0"/>
          </a:p>
          <a:p>
            <a:pPr algn="just"/>
            <a:r>
              <a:rPr lang="el-GR" sz="2200" dirty="0" smtClean="0"/>
              <a:t>2) παραγωγή πολλαπλασιαστικού υλικού : </a:t>
            </a:r>
          </a:p>
          <a:p>
            <a:pPr algn="just"/>
            <a:endParaRPr lang="el-GR" sz="2200" dirty="0"/>
          </a:p>
          <a:p>
            <a:pPr algn="just"/>
            <a:r>
              <a:rPr lang="el-GR" sz="2200" dirty="0" smtClean="0"/>
              <a:t>μέσω σπόρων, μοσχευμάτων, εκβλάστησης και εμβολιασμού.</a:t>
            </a:r>
          </a:p>
          <a:p>
            <a:pPr algn="just"/>
            <a:endParaRPr lang="el-GR" sz="2200" dirty="0"/>
          </a:p>
          <a:p>
            <a:pPr algn="just"/>
            <a:endParaRPr lang="el-GR" sz="2200" dirty="0" smtClean="0"/>
          </a:p>
          <a:p>
            <a:pPr algn="just"/>
            <a:endParaRPr lang="el-GR" sz="2200" dirty="0"/>
          </a:p>
          <a:p>
            <a:pPr algn="just"/>
            <a:endParaRPr lang="el-GR" sz="2200" dirty="0" smtClean="0"/>
          </a:p>
          <a:p>
            <a:pPr algn="just"/>
            <a:endParaRPr lang="el-GR" sz="2200" dirty="0"/>
          </a:p>
          <a:p>
            <a:pPr algn="just"/>
            <a:endParaRPr lang="el-GR" sz="2200" dirty="0" smtClean="0"/>
          </a:p>
          <a:p>
            <a:pPr algn="just"/>
            <a:endParaRPr lang="el-GR" sz="2200" dirty="0"/>
          </a:p>
          <a:p>
            <a:pPr algn="just"/>
            <a:endParaRPr lang="el-GR" sz="2200" dirty="0" smtClean="0"/>
          </a:p>
          <a:p>
            <a:pPr algn="just"/>
            <a:r>
              <a:rPr lang="el-GR" sz="2200" dirty="0" smtClean="0"/>
              <a:t> </a:t>
            </a:r>
          </a:p>
          <a:p>
            <a:pPr algn="just"/>
            <a:endParaRPr lang="el-GR" sz="2200" dirty="0"/>
          </a:p>
          <a:p>
            <a:pPr algn="just"/>
            <a:endParaRPr lang="el-GR" sz="2200" dirty="0" smtClean="0"/>
          </a:p>
          <a:p>
            <a:pPr algn="just"/>
            <a:endParaRPr lang="el-GR" sz="1600" dirty="0"/>
          </a:p>
          <a:p>
            <a:pPr algn="ctr"/>
            <a:r>
              <a:rPr lang="el-GR" sz="2200" dirty="0" smtClean="0"/>
              <a:t>Μία επιστήμη….. καλά κρυμμένη μέσα στη Γεωπονία !!</a:t>
            </a:r>
          </a:p>
        </p:txBody>
      </p:sp>
      <p:pic>
        <p:nvPicPr>
          <p:cNvPr id="2054" name="Picture 6"/>
          <p:cNvPicPr>
            <a:picLocks noChangeAspect="1" noChangeArrowheads="1"/>
          </p:cNvPicPr>
          <p:nvPr/>
        </p:nvPicPr>
        <p:blipFill rotWithShape="1">
          <a:blip r:embed="rId2">
            <a:extLst>
              <a:ext uri="{28A0092B-C50C-407E-A947-70E740481C1C}">
                <a14:useLocalDpi xmlns:a14="http://schemas.microsoft.com/office/drawing/2010/main" val="0"/>
              </a:ext>
            </a:extLst>
          </a:blip>
          <a:srcRect l="15730" r="21143"/>
          <a:stretch/>
        </p:blipFill>
        <p:spPr bwMode="auto">
          <a:xfrm>
            <a:off x="3052055" y="2348880"/>
            <a:ext cx="2653697" cy="31366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84168" y="2249089"/>
            <a:ext cx="1872208" cy="1609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61323" y="3895964"/>
            <a:ext cx="2143125" cy="2143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Ομάδα 1"/>
          <p:cNvGrpSpPr/>
          <p:nvPr/>
        </p:nvGrpSpPr>
        <p:grpSpPr>
          <a:xfrm>
            <a:off x="395536" y="2204864"/>
            <a:ext cx="2180090" cy="3568486"/>
            <a:chOff x="395536" y="2204864"/>
            <a:chExt cx="2180090" cy="3568486"/>
          </a:xfrm>
        </p:grpSpPr>
        <p:pic>
          <p:nvPicPr>
            <p:cNvPr id="2052"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12398" t="7343" r="7788" b="8363"/>
            <a:stretch/>
          </p:blipFill>
          <p:spPr bwMode="auto">
            <a:xfrm>
              <a:off x="395536" y="2204864"/>
              <a:ext cx="1474839" cy="20795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rotWithShape="1">
            <a:blip r:embed="rId6">
              <a:extLst>
                <a:ext uri="{28A0092B-C50C-407E-A947-70E740481C1C}">
                  <a14:useLocalDpi xmlns:a14="http://schemas.microsoft.com/office/drawing/2010/main" val="0"/>
                </a:ext>
              </a:extLst>
            </a:blip>
            <a:srcRect l="9847" r="10388" b="16012"/>
            <a:stretch/>
          </p:blipFill>
          <p:spPr bwMode="auto">
            <a:xfrm>
              <a:off x="1071291" y="3733379"/>
              <a:ext cx="1504335" cy="20399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480841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500"/>
                                  </p:stCondLst>
                                  <p:childTnLst>
                                    <p:set>
                                      <p:cBhvr>
                                        <p:cTn id="9" dur="1" fill="hold">
                                          <p:stCondLst>
                                            <p:cond delay="0"/>
                                          </p:stCondLst>
                                        </p:cTn>
                                        <p:tgtEl>
                                          <p:spTgt spid="2054"/>
                                        </p:tgtEl>
                                        <p:attrNameLst>
                                          <p:attrName>style.visibility</p:attrName>
                                        </p:attrNameLst>
                                      </p:cBhvr>
                                      <p:to>
                                        <p:strVal val="visible"/>
                                      </p:to>
                                    </p:set>
                                  </p:childTnLst>
                                </p:cTn>
                              </p:par>
                            </p:childTnLst>
                          </p:cTn>
                        </p:par>
                        <p:par>
                          <p:cTn id="10" fill="hold">
                            <p:stCondLst>
                              <p:cond delay="1500"/>
                            </p:stCondLst>
                            <p:childTnLst>
                              <p:par>
                                <p:cTn id="11" presetID="1" presetClass="entr" presetSubtype="0" fill="hold" nodeType="afterEffect">
                                  <p:stCondLst>
                                    <p:cond delay="0"/>
                                  </p:stCondLst>
                                  <p:childTnLst>
                                    <p:set>
                                      <p:cBhvr>
                                        <p:cTn id="12" dur="1" fill="hold">
                                          <p:stCondLst>
                                            <p:cond delay="0"/>
                                          </p:stCondLst>
                                        </p:cTn>
                                        <p:tgtEl>
                                          <p:spTgt spid="205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1500"/>
                                  </p:stCondLst>
                                  <p:childTnLst>
                                    <p:set>
                                      <p:cBhvr>
                                        <p:cTn id="16" dur="1" fill="hold">
                                          <p:stCondLst>
                                            <p:cond delay="0"/>
                                          </p:stCondLst>
                                        </p:cTn>
                                        <p:tgtEl>
                                          <p:spTgt spid="205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5">
                                            <p:txEl>
                                              <p:pRg st="17" end="17"/>
                                            </p:txEl>
                                          </p:spTgt>
                                        </p:tgtEl>
                                        <p:attrNameLst>
                                          <p:attrName>style.visibility</p:attrName>
                                        </p:attrNameLst>
                                      </p:cBhvr>
                                      <p:to>
                                        <p:strVal val="visible"/>
                                      </p:to>
                                    </p:set>
                                    <p:animEffect transition="in" filter="randombar(horizontal)">
                                      <p:cBhvr>
                                        <p:cTn id="21" dur="500"/>
                                        <p:tgtEl>
                                          <p:spTgt spid="5">
                                            <p:txEl>
                                              <p:pRg st="17" end="1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3236" y="6383060"/>
            <a:ext cx="9036496" cy="307777"/>
          </a:xfrm>
          <a:prstGeom prst="rect">
            <a:avLst/>
          </a:prstGeom>
          <a:noFill/>
        </p:spPr>
        <p:txBody>
          <a:bodyPr wrap="square" rtlCol="0">
            <a:spAutoFit/>
          </a:bodyPr>
          <a:lstStyle/>
          <a:p>
            <a:r>
              <a:rPr lang="el-GR" sz="1400" dirty="0" smtClean="0"/>
              <a:t>Δρ. Γεώργιος Χρ. Λυκοκανέλλος - </a:t>
            </a:r>
            <a:r>
              <a:rPr lang="el-GR" sz="1400" dirty="0" err="1" smtClean="0"/>
              <a:t>Επικ</a:t>
            </a:r>
            <a:r>
              <a:rPr lang="el-GR" sz="1400" dirty="0" smtClean="0"/>
              <a:t>. </a:t>
            </a:r>
            <a:r>
              <a:rPr lang="el-GR" sz="1400" dirty="0" err="1" smtClean="0"/>
              <a:t>Καθηγ</a:t>
            </a:r>
            <a:r>
              <a:rPr lang="el-GR" sz="1400" dirty="0" smtClean="0"/>
              <a:t>. Ανθοκομίας  - Αρχ. Τοπίου</a:t>
            </a:r>
            <a:r>
              <a:rPr lang="el-GR" sz="1400" dirty="0"/>
              <a:t>  </a:t>
            </a:r>
            <a:r>
              <a:rPr lang="el-GR" sz="1400" dirty="0" smtClean="0"/>
              <a:t>- Τμ. Γεωπονίας – Μεσολόγγι 2024</a:t>
            </a:r>
            <a:endParaRPr lang="el-GR" sz="1400" dirty="0"/>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144" y="908720"/>
            <a:ext cx="4136985" cy="50664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21484" y="953383"/>
            <a:ext cx="3969785" cy="5037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Ορθογώνιο 7"/>
          <p:cNvSpPr/>
          <p:nvPr/>
        </p:nvSpPr>
        <p:spPr>
          <a:xfrm>
            <a:off x="190858" y="234170"/>
            <a:ext cx="8861251" cy="430887"/>
          </a:xfrm>
          <a:prstGeom prst="rect">
            <a:avLst/>
          </a:prstGeom>
        </p:spPr>
        <p:txBody>
          <a:bodyPr wrap="square">
            <a:spAutoFit/>
          </a:bodyPr>
          <a:lstStyle/>
          <a:p>
            <a:pPr algn="just"/>
            <a:r>
              <a:rPr lang="el-GR" sz="2200" dirty="0" smtClean="0"/>
              <a:t>Τα άτομα που σχετίζονται με αυτόν τον τομέα :  </a:t>
            </a:r>
            <a:endParaRPr lang="el-GR" sz="2200" dirty="0"/>
          </a:p>
        </p:txBody>
      </p:sp>
    </p:spTree>
    <p:extLst>
      <p:ext uri="{BB962C8B-B14F-4D97-AF65-F5344CB8AC3E}">
        <p14:creationId xmlns:p14="http://schemas.microsoft.com/office/powerpoint/2010/main" val="2159938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500"/>
                                  </p:stCondLst>
                                  <p:childTnLst>
                                    <p:set>
                                      <p:cBhvr>
                                        <p:cTn id="6" dur="1" fill="hold">
                                          <p:stCondLst>
                                            <p:cond delay="0"/>
                                          </p:stCondLst>
                                        </p:cTn>
                                        <p:tgtEl>
                                          <p:spTgt spid="5123"/>
                                        </p:tgtEl>
                                        <p:attrNameLst>
                                          <p:attrName>style.visibility</p:attrName>
                                        </p:attrNameLst>
                                      </p:cBhvr>
                                      <p:to>
                                        <p:strVal val="visible"/>
                                      </p:to>
                                    </p:set>
                                  </p:childTnLst>
                                </p:cTn>
                              </p:par>
                            </p:childTnLst>
                          </p:cTn>
                        </p:par>
                        <p:par>
                          <p:cTn id="7" fill="hold">
                            <p:stCondLst>
                              <p:cond delay="500"/>
                            </p:stCondLst>
                            <p:childTnLst>
                              <p:par>
                                <p:cTn id="8" presetID="1" presetClass="entr" presetSubtype="0" fill="hold" nodeType="afterEffect">
                                  <p:stCondLst>
                                    <p:cond delay="1000"/>
                                  </p:stCondLst>
                                  <p:childTnLst>
                                    <p:set>
                                      <p:cBhvr>
                                        <p:cTn id="9"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TextBox 3"/>
          <p:cNvSpPr txBox="1"/>
          <p:nvPr/>
        </p:nvSpPr>
        <p:spPr>
          <a:xfrm>
            <a:off x="103236" y="6383060"/>
            <a:ext cx="9036496" cy="307777"/>
          </a:xfrm>
          <a:prstGeom prst="rect">
            <a:avLst/>
          </a:prstGeom>
          <a:noFill/>
        </p:spPr>
        <p:txBody>
          <a:bodyPr wrap="square" rtlCol="0">
            <a:spAutoFit/>
          </a:bodyPr>
          <a:lstStyle/>
          <a:p>
            <a:r>
              <a:rPr lang="el-GR" sz="1400" dirty="0" smtClean="0"/>
              <a:t>Δρ. Γεώργιος Χρ. Λυκοκανέλλος - </a:t>
            </a:r>
            <a:r>
              <a:rPr lang="el-GR" sz="1400" dirty="0" err="1" smtClean="0"/>
              <a:t>Επικ</a:t>
            </a:r>
            <a:r>
              <a:rPr lang="el-GR" sz="1400" dirty="0" smtClean="0"/>
              <a:t>. </a:t>
            </a:r>
            <a:r>
              <a:rPr lang="el-GR" sz="1400" dirty="0" err="1" smtClean="0"/>
              <a:t>Καθηγ</a:t>
            </a:r>
            <a:r>
              <a:rPr lang="el-GR" sz="1400" dirty="0" smtClean="0"/>
              <a:t>. Ανθοκομίας  - Αρχ. Τοπίου</a:t>
            </a:r>
            <a:r>
              <a:rPr lang="el-GR" sz="1400" dirty="0"/>
              <a:t>  </a:t>
            </a:r>
            <a:r>
              <a:rPr lang="el-GR" sz="1400" dirty="0" smtClean="0"/>
              <a:t>- Τμ. Γεωπονίας – Μεσολόγγι 2024</a:t>
            </a:r>
            <a:endParaRPr lang="el-GR" sz="1400" dirty="0"/>
          </a:p>
        </p:txBody>
      </p:sp>
      <p:pic>
        <p:nvPicPr>
          <p:cNvPr id="5125"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7149" y="764704"/>
            <a:ext cx="4040919" cy="49685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3024" y="682730"/>
            <a:ext cx="4024573" cy="50339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754029"/>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500"/>
                                  </p:stCondLst>
                                  <p:childTnLst>
                                    <p:set>
                                      <p:cBhvr>
                                        <p:cTn id="8" dur="1" fill="hold">
                                          <p:stCondLst>
                                            <p:cond delay="0"/>
                                          </p:stCondLst>
                                        </p:cTn>
                                        <p:tgtEl>
                                          <p:spTgt spid="51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3236" y="6383060"/>
            <a:ext cx="9036496" cy="307777"/>
          </a:xfrm>
          <a:prstGeom prst="rect">
            <a:avLst/>
          </a:prstGeom>
          <a:noFill/>
        </p:spPr>
        <p:txBody>
          <a:bodyPr wrap="square" rtlCol="0">
            <a:spAutoFit/>
          </a:bodyPr>
          <a:lstStyle/>
          <a:p>
            <a:r>
              <a:rPr lang="el-GR" sz="1400" dirty="0" smtClean="0"/>
              <a:t>Δρ. Γεώργιος Χρ. Λυκοκανέλλος - </a:t>
            </a:r>
            <a:r>
              <a:rPr lang="el-GR" sz="1400" dirty="0" err="1" smtClean="0"/>
              <a:t>Επικ</a:t>
            </a:r>
            <a:r>
              <a:rPr lang="el-GR" sz="1400" dirty="0" smtClean="0"/>
              <a:t>. </a:t>
            </a:r>
            <a:r>
              <a:rPr lang="el-GR" sz="1400" dirty="0" err="1" smtClean="0"/>
              <a:t>Καθηγ</a:t>
            </a:r>
            <a:r>
              <a:rPr lang="el-GR" sz="1400" dirty="0" smtClean="0"/>
              <a:t>. Ανθοκομίας  - Αρχ. Τοπίου</a:t>
            </a:r>
            <a:r>
              <a:rPr lang="el-GR" sz="1400" dirty="0"/>
              <a:t>  </a:t>
            </a:r>
            <a:r>
              <a:rPr lang="el-GR" sz="1400" dirty="0" smtClean="0"/>
              <a:t>- Τμ. Γεωπονίας – Μεσολόγγι 2024</a:t>
            </a:r>
            <a:endParaRPr lang="el-GR" sz="1400" dirty="0"/>
          </a:p>
        </p:txBody>
      </p:sp>
      <p:sp>
        <p:nvSpPr>
          <p:cNvPr id="2" name="Ορθογώνιο 1"/>
          <p:cNvSpPr/>
          <p:nvPr/>
        </p:nvSpPr>
        <p:spPr>
          <a:xfrm>
            <a:off x="111069" y="509632"/>
            <a:ext cx="8861252" cy="5201424"/>
          </a:xfrm>
          <a:prstGeom prst="rect">
            <a:avLst/>
          </a:prstGeom>
        </p:spPr>
        <p:txBody>
          <a:bodyPr wrap="square">
            <a:spAutoFit/>
          </a:bodyPr>
          <a:lstStyle/>
          <a:p>
            <a:pPr algn="just"/>
            <a:r>
              <a:rPr lang="el-GR" sz="2200" dirty="0" smtClean="0"/>
              <a:t>Σε όλο τον κόσμο περισσότερες από 140 χώρες ασχολούνται με την εμπορική ανθοκομία. </a:t>
            </a:r>
          </a:p>
          <a:p>
            <a:pPr algn="just"/>
            <a:endParaRPr lang="el-GR" sz="2200" dirty="0" smtClean="0"/>
          </a:p>
          <a:p>
            <a:pPr algn="just"/>
            <a:endParaRPr lang="el-GR" sz="800" dirty="0" smtClean="0"/>
          </a:p>
          <a:p>
            <a:pPr algn="just"/>
            <a:r>
              <a:rPr lang="el-GR" sz="2200" dirty="0" smtClean="0"/>
              <a:t>Η κορυφαία χώρα παραγωγής λουλουδιών στον κόσμο είναι η Ολλανδία και η Γερμανία είναι ο μεγαλύτερος εισαγωγέας λουλουδιών.</a:t>
            </a:r>
          </a:p>
          <a:p>
            <a:pPr algn="just"/>
            <a:endParaRPr lang="el-GR" sz="2200" dirty="0" smtClean="0"/>
          </a:p>
          <a:p>
            <a:pPr algn="just"/>
            <a:endParaRPr lang="el-GR" sz="800" dirty="0" smtClean="0"/>
          </a:p>
          <a:p>
            <a:pPr algn="just"/>
            <a:r>
              <a:rPr lang="el-GR" sz="2200" dirty="0" smtClean="0"/>
              <a:t>Οι χώρες που εμπλέκονται στην εισαγωγή λουλουδιών είναι η Ολλανδία, η Γερμανία, η Γαλλία, η Ιταλία και η Ιαπωνία, ενώ εκείνες που συμμετέχουν στην εξαγωγή είναι η Κολομβία, το Ισραήλ, η Ισπανία και η Κένυα. </a:t>
            </a:r>
          </a:p>
          <a:p>
            <a:pPr algn="just"/>
            <a:endParaRPr lang="el-GR" sz="2200" dirty="0" smtClean="0"/>
          </a:p>
          <a:p>
            <a:pPr algn="just"/>
            <a:endParaRPr lang="el-GR" sz="800" dirty="0" smtClean="0"/>
          </a:p>
          <a:p>
            <a:pPr algn="just"/>
            <a:r>
              <a:rPr lang="el-GR" sz="2200" dirty="0" smtClean="0"/>
              <a:t>Οι ΗΠΑ και η Ιαπωνία εξακολουθούν να είναι οι υψηλότεροι καταναλωτές.</a:t>
            </a:r>
            <a:endParaRPr lang="el-GR" sz="2200" dirty="0"/>
          </a:p>
        </p:txBody>
      </p:sp>
    </p:spTree>
    <p:extLst>
      <p:ext uri="{BB962C8B-B14F-4D97-AF65-F5344CB8AC3E}">
        <p14:creationId xmlns:p14="http://schemas.microsoft.com/office/powerpoint/2010/main" val="381364409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3236" y="6383060"/>
            <a:ext cx="9036496" cy="307777"/>
          </a:xfrm>
          <a:prstGeom prst="rect">
            <a:avLst/>
          </a:prstGeom>
          <a:noFill/>
        </p:spPr>
        <p:txBody>
          <a:bodyPr wrap="square" rtlCol="0">
            <a:spAutoFit/>
          </a:bodyPr>
          <a:lstStyle/>
          <a:p>
            <a:r>
              <a:rPr lang="el-GR" sz="1400" dirty="0" smtClean="0"/>
              <a:t>Δρ. Γεώργιος Χρ. Λυκοκανέλλος - </a:t>
            </a:r>
            <a:r>
              <a:rPr lang="el-GR" sz="1400" dirty="0" err="1" smtClean="0"/>
              <a:t>Επικ</a:t>
            </a:r>
            <a:r>
              <a:rPr lang="el-GR" sz="1400" dirty="0" smtClean="0"/>
              <a:t>. </a:t>
            </a:r>
            <a:r>
              <a:rPr lang="el-GR" sz="1400" dirty="0" err="1" smtClean="0"/>
              <a:t>Καθηγ</a:t>
            </a:r>
            <a:r>
              <a:rPr lang="el-GR" sz="1400" dirty="0" smtClean="0"/>
              <a:t>. Ανθοκομίας  - Αρχ. Τοπίου</a:t>
            </a:r>
            <a:r>
              <a:rPr lang="el-GR" sz="1400" dirty="0"/>
              <a:t>  </a:t>
            </a:r>
            <a:r>
              <a:rPr lang="el-GR" sz="1400" dirty="0" smtClean="0"/>
              <a:t>- Τμ. Γεωπονίας – Μεσολόγγι 2024</a:t>
            </a:r>
            <a:endParaRPr lang="el-GR" sz="1400"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755" y="836712"/>
            <a:ext cx="8662970" cy="48245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49752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03236" y="6383060"/>
            <a:ext cx="9036496" cy="307777"/>
          </a:xfrm>
          <a:prstGeom prst="rect">
            <a:avLst/>
          </a:prstGeom>
          <a:noFill/>
        </p:spPr>
        <p:txBody>
          <a:bodyPr wrap="square" rtlCol="0">
            <a:spAutoFit/>
          </a:bodyPr>
          <a:lstStyle/>
          <a:p>
            <a:r>
              <a:rPr lang="el-GR" sz="1400" dirty="0" smtClean="0"/>
              <a:t>Δρ. Γεώργιος Χρ. Λυκοκανέλλος - </a:t>
            </a:r>
            <a:r>
              <a:rPr lang="el-GR" sz="1400" dirty="0" err="1" smtClean="0"/>
              <a:t>Επικ</a:t>
            </a:r>
            <a:r>
              <a:rPr lang="el-GR" sz="1400" dirty="0" smtClean="0"/>
              <a:t>. </a:t>
            </a:r>
            <a:r>
              <a:rPr lang="el-GR" sz="1400" dirty="0" err="1" smtClean="0"/>
              <a:t>Καθηγ</a:t>
            </a:r>
            <a:r>
              <a:rPr lang="el-GR" sz="1400" dirty="0" smtClean="0"/>
              <a:t>. Ανθοκομίας  - Αρχ. Τοπίου</a:t>
            </a:r>
            <a:r>
              <a:rPr lang="el-GR" sz="1400" dirty="0"/>
              <a:t>  </a:t>
            </a:r>
            <a:r>
              <a:rPr lang="el-GR" sz="1400" dirty="0" smtClean="0"/>
              <a:t>- Τμ. Γεωπονίας – Μεσολόγγι 2024</a:t>
            </a:r>
            <a:endParaRPr lang="el-GR" sz="1400" dirty="0"/>
          </a:p>
        </p:txBody>
      </p:sp>
      <p:sp>
        <p:nvSpPr>
          <p:cNvPr id="6" name="Ορθογώνιο 5"/>
          <p:cNvSpPr/>
          <p:nvPr/>
        </p:nvSpPr>
        <p:spPr>
          <a:xfrm>
            <a:off x="190858" y="404664"/>
            <a:ext cx="8861252" cy="1292662"/>
          </a:xfrm>
          <a:prstGeom prst="rect">
            <a:avLst/>
          </a:prstGeom>
        </p:spPr>
        <p:txBody>
          <a:bodyPr wrap="square">
            <a:spAutoFit/>
          </a:bodyPr>
          <a:lstStyle/>
          <a:p>
            <a:pPr algn="just"/>
            <a:r>
              <a:rPr lang="el-GR" sz="2000" dirty="0" smtClean="0"/>
              <a:t>Η ζήτηση για λουλούδια:</a:t>
            </a:r>
            <a:endParaRPr lang="en-US" sz="2000" dirty="0" smtClean="0"/>
          </a:p>
          <a:p>
            <a:pPr algn="just"/>
            <a:endParaRPr lang="en-US" sz="800" dirty="0" smtClean="0"/>
          </a:p>
          <a:p>
            <a:pPr algn="just"/>
            <a:r>
              <a:rPr lang="el-GR" sz="2000" dirty="0" smtClean="0"/>
              <a:t>Στις περισσότερες χώρες, είναι εποχιακή.</a:t>
            </a:r>
          </a:p>
          <a:p>
            <a:pPr algn="just">
              <a:lnSpc>
                <a:spcPct val="150000"/>
              </a:lnSpc>
            </a:pPr>
            <a:r>
              <a:rPr lang="el-GR" sz="2000" dirty="0"/>
              <a:t>Έ</a:t>
            </a:r>
            <a:r>
              <a:rPr lang="el-GR" sz="2000" dirty="0" smtClean="0"/>
              <a:t>χει δύο συνιστώσες: μια εποχιακή </a:t>
            </a:r>
          </a:p>
        </p:txBody>
      </p:sp>
      <p:pic>
        <p:nvPicPr>
          <p:cNvPr id="1024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2348880"/>
            <a:ext cx="4204955" cy="3269084"/>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0246" name="Picture 6" descr="Πως θα διατηρήσετε περισσότερο το “Αλεξανδρινό” των Χριστουγέννων – Blog –  Polihome.g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279085" y="1628800"/>
            <a:ext cx="3262376" cy="2711034"/>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247"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81523" y="4522777"/>
            <a:ext cx="2857500" cy="1600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7566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4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10246"/>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250"/>
                                  </p:stCondLst>
                                  <p:childTnLst>
                                    <p:set>
                                      <p:cBhvr>
                                        <p:cTn id="12" dur="1" fill="hold">
                                          <p:stCondLst>
                                            <p:cond delay="0"/>
                                          </p:stCondLst>
                                        </p:cTn>
                                        <p:tgtEl>
                                          <p:spTgt spid="102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Δημοτικός">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Δημοτικός">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Δημοτικός">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1442</TotalTime>
  <Words>1753</Words>
  <Application>Microsoft Office PowerPoint</Application>
  <PresentationFormat>Προβολή στην οθόνη (4:3)</PresentationFormat>
  <Paragraphs>137</Paragraphs>
  <Slides>27</Slides>
  <Notes>0</Notes>
  <HiddenSlides>0</HiddenSlides>
  <MMClips>0</MMClips>
  <ScaleCrop>false</ScaleCrop>
  <HeadingPairs>
    <vt:vector size="4" baseType="variant">
      <vt:variant>
        <vt:lpstr>Θέμα</vt:lpstr>
      </vt:variant>
      <vt:variant>
        <vt:i4>1</vt:i4>
      </vt:variant>
      <vt:variant>
        <vt:lpstr>Τίτλοι διαφανειών</vt:lpstr>
      </vt:variant>
      <vt:variant>
        <vt:i4>27</vt:i4>
      </vt:variant>
    </vt:vector>
  </HeadingPairs>
  <TitlesOfParts>
    <vt:vector size="28" baseType="lpstr">
      <vt:lpstr>Δημοτικός</vt:lpstr>
      <vt:lpstr>Εισαγωγή  στις Γεωπονικές Επιστήμες</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Εισαγωγή  στις Γεωπονικές Επιστήμες</dc:title>
  <dc:creator>George</dc:creator>
  <cp:lastModifiedBy>George</cp:lastModifiedBy>
  <cp:revision>34</cp:revision>
  <dcterms:created xsi:type="dcterms:W3CDTF">2024-11-30T11:30:34Z</dcterms:created>
  <dcterms:modified xsi:type="dcterms:W3CDTF">2024-12-02T18:55:50Z</dcterms:modified>
</cp:coreProperties>
</file>