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1856" y="88138"/>
            <a:ext cx="586028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0918" y="2730067"/>
            <a:ext cx="4147184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4374" y="1955673"/>
            <a:ext cx="7115809" cy="1801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ΗΥ-SPSS</a:t>
            </a:r>
            <a:endParaRPr sz="4400"/>
          </a:p>
          <a:p>
            <a:pPr marL="37465" marR="30480" algn="ctr">
              <a:lnSpc>
                <a:spcPct val="100000"/>
              </a:lnSpc>
              <a:spcBef>
                <a:spcPts val="55"/>
              </a:spcBef>
            </a:pPr>
            <a:r>
              <a:rPr spc="-15" dirty="0"/>
              <a:t>Statistical </a:t>
            </a:r>
            <a:r>
              <a:rPr spc="-25" dirty="0"/>
              <a:t>Package for </a:t>
            </a:r>
            <a:r>
              <a:rPr dirty="0"/>
              <a:t>Social </a:t>
            </a:r>
            <a:r>
              <a:rPr spc="-5" dirty="0"/>
              <a:t>Sciences  6</a:t>
            </a:r>
            <a:r>
              <a:rPr sz="3600" spc="-7" baseline="25462" dirty="0"/>
              <a:t>ο</a:t>
            </a:r>
            <a:r>
              <a:rPr sz="3600" spc="390" baseline="25462" dirty="0"/>
              <a:t> </a:t>
            </a:r>
            <a:r>
              <a:rPr sz="3600" spc="-20" dirty="0"/>
              <a:t>ΜΑΘΗΜΑ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7" y="266191"/>
            <a:ext cx="4720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Τυπική </a:t>
            </a:r>
            <a:r>
              <a:rPr sz="3200" dirty="0"/>
              <a:t>Κανονική</a:t>
            </a:r>
            <a:r>
              <a:rPr sz="3200" spc="-55" dirty="0"/>
              <a:t> </a:t>
            </a:r>
            <a:r>
              <a:rPr sz="3200" spc="-5" dirty="0"/>
              <a:t>Κατανομή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6639" y="1210436"/>
            <a:ext cx="8772525" cy="451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2674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σχηματίζουν οι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τυπικές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τιμές (z τιμές) μιας 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κανονικής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κατανομής.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Πρόκειται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κανονική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Μ.Ο.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= 0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i="1" spc="-55" dirty="0">
                <a:solidFill>
                  <a:srgbClr val="001F5F"/>
                </a:solidFill>
                <a:latin typeface="Calibri"/>
                <a:cs typeface="Calibri"/>
              </a:rPr>
              <a:t>Τ.Α.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= 1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(Ρούσσος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2011, σελ.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137)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250">
              <a:latin typeface="Calibri"/>
              <a:cs typeface="Calibri"/>
            </a:endParaRPr>
          </a:p>
          <a:p>
            <a:pPr marL="355600" marR="760095" indent="-342900">
              <a:lnSpc>
                <a:spcPct val="100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68,26%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όλων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μέσων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τιμών του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δείγματος βρίσκ</a:t>
            </a:r>
            <a:r>
              <a:rPr sz="2200" spc="-15" dirty="0">
                <a:latin typeface="Calibri"/>
                <a:cs typeface="Calibri"/>
              </a:rPr>
              <a:t>εται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±1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τυπική  απόκλιση από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του</a:t>
            </a:r>
            <a:r>
              <a:rPr sz="22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endParaRPr sz="2200">
              <a:latin typeface="Calibri"/>
              <a:cs typeface="Calibri"/>
            </a:endParaRPr>
          </a:p>
          <a:p>
            <a:pPr marL="355600" marR="676910" indent="-342900">
              <a:lnSpc>
                <a:spcPct val="100699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95,44%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όλων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μέσων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τιμών του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δείγματος βρίσκεται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±2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τυπικές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αποκλίσεις από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του</a:t>
            </a:r>
            <a:r>
              <a:rPr sz="22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endParaRPr sz="2200">
              <a:latin typeface="Calibri"/>
              <a:cs typeface="Calibri"/>
            </a:endParaRPr>
          </a:p>
          <a:p>
            <a:pPr marL="355600" marR="826769" indent="-342900">
              <a:lnSpc>
                <a:spcPct val="100699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99,7%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όλων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μέσων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τιμών του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δείγματος βρίσκεται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±3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τυπικές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αποκλίσεις από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του</a:t>
            </a:r>
            <a:r>
              <a:rPr sz="22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495934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 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72;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2011,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137-138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7" y="339039"/>
            <a:ext cx="47212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Τυπική </a:t>
            </a:r>
            <a:r>
              <a:rPr sz="3200" dirty="0"/>
              <a:t>Κανονική</a:t>
            </a:r>
            <a:r>
              <a:rPr sz="3200" spc="-50" dirty="0"/>
              <a:t> </a:t>
            </a:r>
            <a:r>
              <a:rPr sz="3200" spc="-5" dirty="0"/>
              <a:t>Κατανομή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268601" y="4025900"/>
            <a:ext cx="4104004" cy="368300"/>
          </a:xfrm>
          <a:custGeom>
            <a:avLst/>
            <a:gdLst/>
            <a:ahLst/>
            <a:cxnLst/>
            <a:rect l="l" t="t" r="r" b="b"/>
            <a:pathLst>
              <a:path w="4104004" h="368300">
                <a:moveTo>
                  <a:pt x="0" y="368300"/>
                </a:moveTo>
                <a:lnTo>
                  <a:pt x="4103624" y="368300"/>
                </a:lnTo>
                <a:lnTo>
                  <a:pt x="4103624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8601" y="2043048"/>
            <a:ext cx="4103624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3775" y="2038350"/>
            <a:ext cx="4113529" cy="1990725"/>
          </a:xfrm>
          <a:custGeom>
            <a:avLst/>
            <a:gdLst/>
            <a:ahLst/>
            <a:cxnLst/>
            <a:rect l="l" t="t" r="r" b="b"/>
            <a:pathLst>
              <a:path w="4113529" h="1990725">
                <a:moveTo>
                  <a:pt x="0" y="1990725"/>
                </a:moveTo>
                <a:lnTo>
                  <a:pt x="4113149" y="1990725"/>
                </a:lnTo>
                <a:lnTo>
                  <a:pt x="4113149" y="0"/>
                </a:lnTo>
                <a:lnTo>
                  <a:pt x="0" y="0"/>
                </a:lnTo>
                <a:lnTo>
                  <a:pt x="0" y="1990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9651" y="1674876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5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1275" y="4875276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79">
                <a:moveTo>
                  <a:pt x="100812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5903" y="4394200"/>
            <a:ext cx="111125" cy="481330"/>
          </a:xfrm>
          <a:custGeom>
            <a:avLst/>
            <a:gdLst/>
            <a:ahLst/>
            <a:cxnLst/>
            <a:rect l="l" t="t" r="r" b="b"/>
            <a:pathLst>
              <a:path w="111125" h="481329">
                <a:moveTo>
                  <a:pt x="55372" y="37773"/>
                </a:moveTo>
                <a:lnTo>
                  <a:pt x="45847" y="54101"/>
                </a:lnTo>
                <a:lnTo>
                  <a:pt x="45847" y="481075"/>
                </a:lnTo>
                <a:lnTo>
                  <a:pt x="64897" y="481075"/>
                </a:lnTo>
                <a:lnTo>
                  <a:pt x="64897" y="54101"/>
                </a:lnTo>
                <a:lnTo>
                  <a:pt x="55372" y="37773"/>
                </a:lnTo>
                <a:close/>
              </a:path>
              <a:path w="111125" h="481329">
                <a:moveTo>
                  <a:pt x="55372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3"/>
                </a:lnTo>
                <a:lnTo>
                  <a:pt x="10668" y="105918"/>
                </a:lnTo>
                <a:lnTo>
                  <a:pt x="16510" y="104393"/>
                </a:lnTo>
                <a:lnTo>
                  <a:pt x="45847" y="54101"/>
                </a:lnTo>
                <a:lnTo>
                  <a:pt x="45847" y="18795"/>
                </a:lnTo>
                <a:lnTo>
                  <a:pt x="66342" y="18795"/>
                </a:lnTo>
                <a:lnTo>
                  <a:pt x="55372" y="0"/>
                </a:lnTo>
                <a:close/>
              </a:path>
              <a:path w="111125" h="481329">
                <a:moveTo>
                  <a:pt x="66342" y="18795"/>
                </a:moveTo>
                <a:lnTo>
                  <a:pt x="64897" y="18795"/>
                </a:lnTo>
                <a:lnTo>
                  <a:pt x="64897" y="54101"/>
                </a:lnTo>
                <a:lnTo>
                  <a:pt x="94234" y="104393"/>
                </a:lnTo>
                <a:lnTo>
                  <a:pt x="100075" y="105918"/>
                </a:lnTo>
                <a:lnTo>
                  <a:pt x="109220" y="100583"/>
                </a:lnTo>
                <a:lnTo>
                  <a:pt x="110744" y="94742"/>
                </a:lnTo>
                <a:lnTo>
                  <a:pt x="108076" y="90297"/>
                </a:lnTo>
                <a:lnTo>
                  <a:pt x="66342" y="18795"/>
                </a:lnTo>
                <a:close/>
              </a:path>
              <a:path w="111125" h="481329">
                <a:moveTo>
                  <a:pt x="64897" y="18795"/>
                </a:moveTo>
                <a:lnTo>
                  <a:pt x="45847" y="18795"/>
                </a:lnTo>
                <a:lnTo>
                  <a:pt x="45847" y="54101"/>
                </a:lnTo>
                <a:lnTo>
                  <a:pt x="55372" y="37773"/>
                </a:lnTo>
                <a:lnTo>
                  <a:pt x="47117" y="23622"/>
                </a:lnTo>
                <a:lnTo>
                  <a:pt x="64897" y="23622"/>
                </a:lnTo>
                <a:lnTo>
                  <a:pt x="64897" y="18795"/>
                </a:lnTo>
                <a:close/>
              </a:path>
              <a:path w="111125" h="481329">
                <a:moveTo>
                  <a:pt x="64897" y="23622"/>
                </a:moveTo>
                <a:lnTo>
                  <a:pt x="63626" y="23622"/>
                </a:lnTo>
                <a:lnTo>
                  <a:pt x="55372" y="37773"/>
                </a:lnTo>
                <a:lnTo>
                  <a:pt x="64897" y="54101"/>
                </a:lnTo>
                <a:lnTo>
                  <a:pt x="64897" y="23622"/>
                </a:lnTo>
                <a:close/>
              </a:path>
              <a:path w="111125" h="481329">
                <a:moveTo>
                  <a:pt x="63626" y="23622"/>
                </a:moveTo>
                <a:lnTo>
                  <a:pt x="47117" y="23622"/>
                </a:lnTo>
                <a:lnTo>
                  <a:pt x="55372" y="37773"/>
                </a:lnTo>
                <a:lnTo>
                  <a:pt x="63626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4028" y="4394200"/>
            <a:ext cx="111125" cy="481330"/>
          </a:xfrm>
          <a:custGeom>
            <a:avLst/>
            <a:gdLst/>
            <a:ahLst/>
            <a:cxnLst/>
            <a:rect l="l" t="t" r="r" b="b"/>
            <a:pathLst>
              <a:path w="111125" h="481329">
                <a:moveTo>
                  <a:pt x="55308" y="37664"/>
                </a:moveTo>
                <a:lnTo>
                  <a:pt x="45847" y="53884"/>
                </a:lnTo>
                <a:lnTo>
                  <a:pt x="45720" y="481075"/>
                </a:lnTo>
                <a:lnTo>
                  <a:pt x="64770" y="481075"/>
                </a:lnTo>
                <a:lnTo>
                  <a:pt x="64770" y="53884"/>
                </a:lnTo>
                <a:lnTo>
                  <a:pt x="55308" y="37664"/>
                </a:lnTo>
                <a:close/>
              </a:path>
              <a:path w="111125" h="481329">
                <a:moveTo>
                  <a:pt x="55245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3"/>
                </a:lnTo>
                <a:lnTo>
                  <a:pt x="6096" y="103250"/>
                </a:lnTo>
                <a:lnTo>
                  <a:pt x="10541" y="105918"/>
                </a:lnTo>
                <a:lnTo>
                  <a:pt x="16383" y="104393"/>
                </a:lnTo>
                <a:lnTo>
                  <a:pt x="45720" y="54101"/>
                </a:lnTo>
                <a:lnTo>
                  <a:pt x="45720" y="18795"/>
                </a:lnTo>
                <a:lnTo>
                  <a:pt x="66215" y="18795"/>
                </a:lnTo>
                <a:lnTo>
                  <a:pt x="55245" y="0"/>
                </a:lnTo>
                <a:close/>
              </a:path>
              <a:path w="111125" h="481329">
                <a:moveTo>
                  <a:pt x="66215" y="18795"/>
                </a:moveTo>
                <a:lnTo>
                  <a:pt x="64770" y="18795"/>
                </a:lnTo>
                <a:lnTo>
                  <a:pt x="64897" y="54101"/>
                </a:lnTo>
                <a:lnTo>
                  <a:pt x="94234" y="104393"/>
                </a:lnTo>
                <a:lnTo>
                  <a:pt x="100075" y="105918"/>
                </a:lnTo>
                <a:lnTo>
                  <a:pt x="104521" y="103250"/>
                </a:lnTo>
                <a:lnTo>
                  <a:pt x="109093" y="100583"/>
                </a:lnTo>
                <a:lnTo>
                  <a:pt x="110617" y="94742"/>
                </a:lnTo>
                <a:lnTo>
                  <a:pt x="107950" y="90297"/>
                </a:lnTo>
                <a:lnTo>
                  <a:pt x="66215" y="18795"/>
                </a:lnTo>
                <a:close/>
              </a:path>
              <a:path w="111125" h="481329">
                <a:moveTo>
                  <a:pt x="64770" y="18795"/>
                </a:moveTo>
                <a:lnTo>
                  <a:pt x="45720" y="18795"/>
                </a:lnTo>
                <a:lnTo>
                  <a:pt x="45720" y="54101"/>
                </a:lnTo>
                <a:lnTo>
                  <a:pt x="55308" y="37664"/>
                </a:lnTo>
                <a:lnTo>
                  <a:pt x="47117" y="23622"/>
                </a:lnTo>
                <a:lnTo>
                  <a:pt x="64770" y="23622"/>
                </a:lnTo>
                <a:lnTo>
                  <a:pt x="64770" y="18795"/>
                </a:lnTo>
                <a:close/>
              </a:path>
              <a:path w="111125" h="481329">
                <a:moveTo>
                  <a:pt x="64770" y="23622"/>
                </a:moveTo>
                <a:lnTo>
                  <a:pt x="63500" y="23622"/>
                </a:lnTo>
                <a:lnTo>
                  <a:pt x="55308" y="37664"/>
                </a:lnTo>
                <a:lnTo>
                  <a:pt x="64770" y="53884"/>
                </a:lnTo>
                <a:lnTo>
                  <a:pt x="64770" y="23622"/>
                </a:lnTo>
                <a:close/>
              </a:path>
              <a:path w="111125" h="481329">
                <a:moveTo>
                  <a:pt x="63500" y="23622"/>
                </a:moveTo>
                <a:lnTo>
                  <a:pt x="47117" y="23622"/>
                </a:lnTo>
                <a:lnTo>
                  <a:pt x="55308" y="37664"/>
                </a:lnTo>
                <a:lnTo>
                  <a:pt x="63500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76829" y="4403725"/>
            <a:ext cx="111125" cy="898525"/>
          </a:xfrm>
          <a:custGeom>
            <a:avLst/>
            <a:gdLst/>
            <a:ahLst/>
            <a:cxnLst/>
            <a:rect l="l" t="t" r="r" b="b"/>
            <a:pathLst>
              <a:path w="111125" h="898525">
                <a:moveTo>
                  <a:pt x="55308" y="37664"/>
                </a:moveTo>
                <a:lnTo>
                  <a:pt x="45841" y="53892"/>
                </a:lnTo>
                <a:lnTo>
                  <a:pt x="45719" y="898525"/>
                </a:lnTo>
                <a:lnTo>
                  <a:pt x="64769" y="898525"/>
                </a:lnTo>
                <a:lnTo>
                  <a:pt x="64775" y="53892"/>
                </a:lnTo>
                <a:lnTo>
                  <a:pt x="55308" y="37664"/>
                </a:lnTo>
                <a:close/>
              </a:path>
              <a:path w="111125" h="898525">
                <a:moveTo>
                  <a:pt x="55371" y="0"/>
                </a:moveTo>
                <a:lnTo>
                  <a:pt x="2666" y="90297"/>
                </a:lnTo>
                <a:lnTo>
                  <a:pt x="0" y="94742"/>
                </a:lnTo>
                <a:lnTo>
                  <a:pt x="1523" y="100583"/>
                </a:lnTo>
                <a:lnTo>
                  <a:pt x="6095" y="103250"/>
                </a:lnTo>
                <a:lnTo>
                  <a:pt x="10540" y="105918"/>
                </a:lnTo>
                <a:lnTo>
                  <a:pt x="16382" y="104393"/>
                </a:lnTo>
                <a:lnTo>
                  <a:pt x="45725" y="54093"/>
                </a:lnTo>
                <a:lnTo>
                  <a:pt x="45846" y="18795"/>
                </a:lnTo>
                <a:lnTo>
                  <a:pt x="66316" y="18795"/>
                </a:lnTo>
                <a:lnTo>
                  <a:pt x="55371" y="0"/>
                </a:lnTo>
                <a:close/>
              </a:path>
              <a:path w="111125" h="898525">
                <a:moveTo>
                  <a:pt x="66316" y="18795"/>
                </a:moveTo>
                <a:lnTo>
                  <a:pt x="64896" y="18795"/>
                </a:lnTo>
                <a:lnTo>
                  <a:pt x="64891" y="54093"/>
                </a:lnTo>
                <a:lnTo>
                  <a:pt x="94233" y="104393"/>
                </a:lnTo>
                <a:lnTo>
                  <a:pt x="100075" y="105918"/>
                </a:lnTo>
                <a:lnTo>
                  <a:pt x="104520" y="103250"/>
                </a:lnTo>
                <a:lnTo>
                  <a:pt x="109093" y="100583"/>
                </a:lnTo>
                <a:lnTo>
                  <a:pt x="110616" y="94742"/>
                </a:lnTo>
                <a:lnTo>
                  <a:pt x="107950" y="90297"/>
                </a:lnTo>
                <a:lnTo>
                  <a:pt x="66316" y="18795"/>
                </a:lnTo>
                <a:close/>
              </a:path>
              <a:path w="111125" h="898525">
                <a:moveTo>
                  <a:pt x="64896" y="23622"/>
                </a:moveTo>
                <a:lnTo>
                  <a:pt x="63500" y="23622"/>
                </a:lnTo>
                <a:lnTo>
                  <a:pt x="55308" y="37664"/>
                </a:lnTo>
                <a:lnTo>
                  <a:pt x="64891" y="54093"/>
                </a:lnTo>
                <a:lnTo>
                  <a:pt x="64896" y="23622"/>
                </a:lnTo>
                <a:close/>
              </a:path>
              <a:path w="111125" h="898525">
                <a:moveTo>
                  <a:pt x="64896" y="18795"/>
                </a:moveTo>
                <a:lnTo>
                  <a:pt x="45846" y="18795"/>
                </a:lnTo>
                <a:lnTo>
                  <a:pt x="45841" y="53892"/>
                </a:lnTo>
                <a:lnTo>
                  <a:pt x="55308" y="37664"/>
                </a:lnTo>
                <a:lnTo>
                  <a:pt x="47116" y="23622"/>
                </a:lnTo>
                <a:lnTo>
                  <a:pt x="64896" y="23622"/>
                </a:lnTo>
                <a:lnTo>
                  <a:pt x="64896" y="18795"/>
                </a:lnTo>
                <a:close/>
              </a:path>
              <a:path w="111125" h="898525">
                <a:moveTo>
                  <a:pt x="63500" y="23622"/>
                </a:moveTo>
                <a:lnTo>
                  <a:pt x="47116" y="23622"/>
                </a:lnTo>
                <a:lnTo>
                  <a:pt x="55308" y="37664"/>
                </a:lnTo>
                <a:lnTo>
                  <a:pt x="63500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32201" y="5302250"/>
            <a:ext cx="2376805" cy="0"/>
          </a:xfrm>
          <a:custGeom>
            <a:avLst/>
            <a:gdLst/>
            <a:ahLst/>
            <a:cxnLst/>
            <a:rect l="l" t="t" r="r" b="b"/>
            <a:pathLst>
              <a:path w="2376804">
                <a:moveTo>
                  <a:pt x="237642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53253" y="4403725"/>
            <a:ext cx="111125" cy="898525"/>
          </a:xfrm>
          <a:custGeom>
            <a:avLst/>
            <a:gdLst/>
            <a:ahLst/>
            <a:cxnLst/>
            <a:rect l="l" t="t" r="r" b="b"/>
            <a:pathLst>
              <a:path w="111125" h="898525">
                <a:moveTo>
                  <a:pt x="55372" y="37773"/>
                </a:moveTo>
                <a:lnTo>
                  <a:pt x="45847" y="54101"/>
                </a:lnTo>
                <a:lnTo>
                  <a:pt x="45847" y="898525"/>
                </a:lnTo>
                <a:lnTo>
                  <a:pt x="64897" y="898525"/>
                </a:lnTo>
                <a:lnTo>
                  <a:pt x="64897" y="54101"/>
                </a:lnTo>
                <a:lnTo>
                  <a:pt x="55372" y="37773"/>
                </a:lnTo>
                <a:close/>
              </a:path>
              <a:path w="111125" h="898525">
                <a:moveTo>
                  <a:pt x="55372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3"/>
                </a:lnTo>
                <a:lnTo>
                  <a:pt x="10668" y="105918"/>
                </a:lnTo>
                <a:lnTo>
                  <a:pt x="16510" y="104393"/>
                </a:lnTo>
                <a:lnTo>
                  <a:pt x="45847" y="54101"/>
                </a:lnTo>
                <a:lnTo>
                  <a:pt x="45847" y="18795"/>
                </a:lnTo>
                <a:lnTo>
                  <a:pt x="66342" y="18795"/>
                </a:lnTo>
                <a:lnTo>
                  <a:pt x="55372" y="0"/>
                </a:lnTo>
                <a:close/>
              </a:path>
              <a:path w="111125" h="898525">
                <a:moveTo>
                  <a:pt x="66342" y="18795"/>
                </a:moveTo>
                <a:lnTo>
                  <a:pt x="64897" y="18795"/>
                </a:lnTo>
                <a:lnTo>
                  <a:pt x="64897" y="54101"/>
                </a:lnTo>
                <a:lnTo>
                  <a:pt x="94234" y="104393"/>
                </a:lnTo>
                <a:lnTo>
                  <a:pt x="100075" y="105918"/>
                </a:lnTo>
                <a:lnTo>
                  <a:pt x="109220" y="100583"/>
                </a:lnTo>
                <a:lnTo>
                  <a:pt x="110744" y="94742"/>
                </a:lnTo>
                <a:lnTo>
                  <a:pt x="108076" y="90297"/>
                </a:lnTo>
                <a:lnTo>
                  <a:pt x="66342" y="18795"/>
                </a:lnTo>
                <a:close/>
              </a:path>
              <a:path w="111125" h="898525">
                <a:moveTo>
                  <a:pt x="64897" y="18795"/>
                </a:moveTo>
                <a:lnTo>
                  <a:pt x="45847" y="18795"/>
                </a:lnTo>
                <a:lnTo>
                  <a:pt x="45847" y="54101"/>
                </a:lnTo>
                <a:lnTo>
                  <a:pt x="55372" y="37773"/>
                </a:lnTo>
                <a:lnTo>
                  <a:pt x="47117" y="23622"/>
                </a:lnTo>
                <a:lnTo>
                  <a:pt x="64897" y="23622"/>
                </a:lnTo>
                <a:lnTo>
                  <a:pt x="64897" y="18795"/>
                </a:lnTo>
                <a:close/>
              </a:path>
              <a:path w="111125" h="898525">
                <a:moveTo>
                  <a:pt x="64897" y="23622"/>
                </a:moveTo>
                <a:lnTo>
                  <a:pt x="63626" y="23622"/>
                </a:lnTo>
                <a:lnTo>
                  <a:pt x="55372" y="37773"/>
                </a:lnTo>
                <a:lnTo>
                  <a:pt x="64897" y="54101"/>
                </a:lnTo>
                <a:lnTo>
                  <a:pt x="64897" y="23622"/>
                </a:lnTo>
                <a:close/>
              </a:path>
              <a:path w="111125" h="898525">
                <a:moveTo>
                  <a:pt x="63626" y="23622"/>
                </a:moveTo>
                <a:lnTo>
                  <a:pt x="47117" y="23622"/>
                </a:lnTo>
                <a:lnTo>
                  <a:pt x="55372" y="37773"/>
                </a:lnTo>
                <a:lnTo>
                  <a:pt x="63626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0502" y="4403725"/>
            <a:ext cx="111125" cy="1402080"/>
          </a:xfrm>
          <a:custGeom>
            <a:avLst/>
            <a:gdLst/>
            <a:ahLst/>
            <a:cxnLst/>
            <a:rect l="l" t="t" r="r" b="b"/>
            <a:pathLst>
              <a:path w="111125" h="1402079">
                <a:moveTo>
                  <a:pt x="55372" y="37773"/>
                </a:moveTo>
                <a:lnTo>
                  <a:pt x="45847" y="54102"/>
                </a:lnTo>
                <a:lnTo>
                  <a:pt x="45847" y="1401762"/>
                </a:lnTo>
                <a:lnTo>
                  <a:pt x="64897" y="1401762"/>
                </a:lnTo>
                <a:lnTo>
                  <a:pt x="64897" y="54102"/>
                </a:lnTo>
                <a:lnTo>
                  <a:pt x="55372" y="37773"/>
                </a:lnTo>
                <a:close/>
              </a:path>
              <a:path w="111125" h="1402079">
                <a:moveTo>
                  <a:pt x="55372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3"/>
                </a:lnTo>
                <a:lnTo>
                  <a:pt x="10668" y="105918"/>
                </a:lnTo>
                <a:lnTo>
                  <a:pt x="16510" y="104393"/>
                </a:lnTo>
                <a:lnTo>
                  <a:pt x="45847" y="54102"/>
                </a:lnTo>
                <a:lnTo>
                  <a:pt x="45847" y="18795"/>
                </a:lnTo>
                <a:lnTo>
                  <a:pt x="66342" y="18795"/>
                </a:lnTo>
                <a:lnTo>
                  <a:pt x="55372" y="0"/>
                </a:lnTo>
                <a:close/>
              </a:path>
              <a:path w="111125" h="1402079">
                <a:moveTo>
                  <a:pt x="66342" y="18795"/>
                </a:moveTo>
                <a:lnTo>
                  <a:pt x="64897" y="18795"/>
                </a:lnTo>
                <a:lnTo>
                  <a:pt x="64897" y="54102"/>
                </a:lnTo>
                <a:lnTo>
                  <a:pt x="94234" y="104393"/>
                </a:lnTo>
                <a:lnTo>
                  <a:pt x="100076" y="105918"/>
                </a:lnTo>
                <a:lnTo>
                  <a:pt x="109220" y="100583"/>
                </a:lnTo>
                <a:lnTo>
                  <a:pt x="110744" y="94742"/>
                </a:lnTo>
                <a:lnTo>
                  <a:pt x="108077" y="90297"/>
                </a:lnTo>
                <a:lnTo>
                  <a:pt x="66342" y="18795"/>
                </a:lnTo>
                <a:close/>
              </a:path>
              <a:path w="111125" h="1402079">
                <a:moveTo>
                  <a:pt x="64897" y="18795"/>
                </a:moveTo>
                <a:lnTo>
                  <a:pt x="45847" y="18795"/>
                </a:lnTo>
                <a:lnTo>
                  <a:pt x="45847" y="54102"/>
                </a:lnTo>
                <a:lnTo>
                  <a:pt x="55372" y="37773"/>
                </a:lnTo>
                <a:lnTo>
                  <a:pt x="47117" y="23622"/>
                </a:lnTo>
                <a:lnTo>
                  <a:pt x="64897" y="23622"/>
                </a:lnTo>
                <a:lnTo>
                  <a:pt x="64897" y="18795"/>
                </a:lnTo>
                <a:close/>
              </a:path>
              <a:path w="111125" h="1402079">
                <a:moveTo>
                  <a:pt x="64897" y="23622"/>
                </a:moveTo>
                <a:lnTo>
                  <a:pt x="63627" y="23622"/>
                </a:lnTo>
                <a:lnTo>
                  <a:pt x="55372" y="37773"/>
                </a:lnTo>
                <a:lnTo>
                  <a:pt x="64897" y="54102"/>
                </a:lnTo>
                <a:lnTo>
                  <a:pt x="64897" y="23622"/>
                </a:lnTo>
                <a:close/>
              </a:path>
              <a:path w="111125" h="1402079">
                <a:moveTo>
                  <a:pt x="63627" y="23622"/>
                </a:moveTo>
                <a:lnTo>
                  <a:pt x="47117" y="23622"/>
                </a:lnTo>
                <a:lnTo>
                  <a:pt x="55372" y="37773"/>
                </a:lnTo>
                <a:lnTo>
                  <a:pt x="63627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29578" y="4416425"/>
            <a:ext cx="111125" cy="1389380"/>
          </a:xfrm>
          <a:custGeom>
            <a:avLst/>
            <a:gdLst/>
            <a:ahLst/>
            <a:cxnLst/>
            <a:rect l="l" t="t" r="r" b="b"/>
            <a:pathLst>
              <a:path w="111125" h="1389379">
                <a:moveTo>
                  <a:pt x="55308" y="37664"/>
                </a:moveTo>
                <a:lnTo>
                  <a:pt x="45847" y="53884"/>
                </a:lnTo>
                <a:lnTo>
                  <a:pt x="45720" y="1389062"/>
                </a:lnTo>
                <a:lnTo>
                  <a:pt x="64770" y="1389062"/>
                </a:lnTo>
                <a:lnTo>
                  <a:pt x="64770" y="53884"/>
                </a:lnTo>
                <a:lnTo>
                  <a:pt x="55308" y="37664"/>
                </a:lnTo>
                <a:close/>
              </a:path>
              <a:path w="111125" h="1389379">
                <a:moveTo>
                  <a:pt x="55245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3"/>
                </a:lnTo>
                <a:lnTo>
                  <a:pt x="6096" y="103250"/>
                </a:lnTo>
                <a:lnTo>
                  <a:pt x="10541" y="105918"/>
                </a:lnTo>
                <a:lnTo>
                  <a:pt x="16383" y="104393"/>
                </a:lnTo>
                <a:lnTo>
                  <a:pt x="45720" y="54101"/>
                </a:lnTo>
                <a:lnTo>
                  <a:pt x="45720" y="18795"/>
                </a:lnTo>
                <a:lnTo>
                  <a:pt x="66215" y="18795"/>
                </a:lnTo>
                <a:lnTo>
                  <a:pt x="55245" y="0"/>
                </a:lnTo>
                <a:close/>
              </a:path>
              <a:path w="111125" h="1389379">
                <a:moveTo>
                  <a:pt x="66215" y="18795"/>
                </a:moveTo>
                <a:lnTo>
                  <a:pt x="64770" y="18795"/>
                </a:lnTo>
                <a:lnTo>
                  <a:pt x="64897" y="54101"/>
                </a:lnTo>
                <a:lnTo>
                  <a:pt x="94234" y="104393"/>
                </a:lnTo>
                <a:lnTo>
                  <a:pt x="100075" y="105918"/>
                </a:lnTo>
                <a:lnTo>
                  <a:pt x="104521" y="103250"/>
                </a:lnTo>
                <a:lnTo>
                  <a:pt x="109093" y="100583"/>
                </a:lnTo>
                <a:lnTo>
                  <a:pt x="110617" y="94742"/>
                </a:lnTo>
                <a:lnTo>
                  <a:pt x="107950" y="90297"/>
                </a:lnTo>
                <a:lnTo>
                  <a:pt x="66215" y="18795"/>
                </a:lnTo>
                <a:close/>
              </a:path>
              <a:path w="111125" h="1389379">
                <a:moveTo>
                  <a:pt x="64770" y="18795"/>
                </a:moveTo>
                <a:lnTo>
                  <a:pt x="45720" y="18795"/>
                </a:lnTo>
                <a:lnTo>
                  <a:pt x="45720" y="54101"/>
                </a:lnTo>
                <a:lnTo>
                  <a:pt x="55308" y="37664"/>
                </a:lnTo>
                <a:lnTo>
                  <a:pt x="47117" y="23622"/>
                </a:lnTo>
                <a:lnTo>
                  <a:pt x="64770" y="23622"/>
                </a:lnTo>
                <a:lnTo>
                  <a:pt x="64770" y="18795"/>
                </a:lnTo>
                <a:close/>
              </a:path>
              <a:path w="111125" h="1389379">
                <a:moveTo>
                  <a:pt x="64770" y="23622"/>
                </a:moveTo>
                <a:lnTo>
                  <a:pt x="63500" y="23622"/>
                </a:lnTo>
                <a:lnTo>
                  <a:pt x="55308" y="37664"/>
                </a:lnTo>
                <a:lnTo>
                  <a:pt x="64770" y="53884"/>
                </a:lnTo>
                <a:lnTo>
                  <a:pt x="64770" y="23622"/>
                </a:lnTo>
                <a:close/>
              </a:path>
              <a:path w="111125" h="1389379">
                <a:moveTo>
                  <a:pt x="63500" y="23622"/>
                </a:moveTo>
                <a:lnTo>
                  <a:pt x="47117" y="23622"/>
                </a:lnTo>
                <a:lnTo>
                  <a:pt x="55308" y="37664"/>
                </a:lnTo>
                <a:lnTo>
                  <a:pt x="63500" y="236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5875" y="5805487"/>
            <a:ext cx="3529329" cy="0"/>
          </a:xfrm>
          <a:custGeom>
            <a:avLst/>
            <a:gdLst/>
            <a:ahLst/>
            <a:cxnLst/>
            <a:rect l="l" t="t" r="r" b="b"/>
            <a:pathLst>
              <a:path w="3529329">
                <a:moveTo>
                  <a:pt x="352907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7431" y="4108450"/>
            <a:ext cx="8289290" cy="229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2945">
              <a:lnSpc>
                <a:spcPct val="100000"/>
              </a:lnSpc>
              <a:spcBef>
                <a:spcPts val="100"/>
              </a:spcBef>
              <a:tabLst>
                <a:tab pos="2582545" algn="l"/>
                <a:tab pos="3239135" algn="l"/>
                <a:tab pos="3849370" algn="l"/>
                <a:tab pos="4205605" algn="l"/>
                <a:tab pos="4798695" algn="l"/>
                <a:tab pos="5459730" algn="l"/>
              </a:tabLst>
            </a:pPr>
            <a:r>
              <a:rPr sz="1400" spc="-5" dirty="0">
                <a:latin typeface="Verdana"/>
                <a:cs typeface="Verdana"/>
              </a:rPr>
              <a:t>-3s	-2s	-1s	</a:t>
            </a:r>
            <a:r>
              <a:rPr sz="1400" dirty="0">
                <a:latin typeface="Verdana"/>
                <a:cs typeface="Verdana"/>
              </a:rPr>
              <a:t>0	+1s	</a:t>
            </a:r>
            <a:r>
              <a:rPr sz="1400" spc="-5" dirty="0">
                <a:latin typeface="Verdana"/>
                <a:cs typeface="Verdana"/>
              </a:rPr>
              <a:t>+2s	+3s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 marR="424180"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68.26%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Verdana"/>
              <a:cs typeface="Verdana"/>
            </a:endParaRPr>
          </a:p>
          <a:p>
            <a:pPr marR="4241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Verdana"/>
                <a:cs typeface="Verdana"/>
              </a:rPr>
              <a:t>95.44%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Verdana"/>
              <a:cs typeface="Verdana"/>
            </a:endParaRPr>
          </a:p>
          <a:p>
            <a:pPr marR="424180" algn="ctr">
              <a:lnSpc>
                <a:spcPct val="100000"/>
              </a:lnSpc>
            </a:pPr>
            <a:r>
              <a:rPr sz="1400" spc="-5" dirty="0">
                <a:latin typeface="Verdana"/>
                <a:cs typeface="Verdana"/>
              </a:rPr>
              <a:t>99.73%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1600" spc="-10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Παπαϊωάννου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10" dirty="0">
                <a:latin typeface="Calibri"/>
                <a:cs typeface="Calibri"/>
              </a:rPr>
              <a:t>Ζουρμπάνος, </a:t>
            </a:r>
            <a:r>
              <a:rPr sz="1800" dirty="0">
                <a:latin typeface="Calibri"/>
                <a:cs typeface="Calibri"/>
              </a:rPr>
              <a:t>2014, </a:t>
            </a:r>
            <a:r>
              <a:rPr sz="1800" spc="-5" dirty="0">
                <a:latin typeface="Calibri"/>
                <a:cs typeface="Calibri"/>
              </a:rPr>
              <a:t>σελ. </a:t>
            </a:r>
            <a:r>
              <a:rPr sz="1800" spc="5" dirty="0">
                <a:latin typeface="Calibri"/>
                <a:cs typeface="Calibri"/>
              </a:rPr>
              <a:t>72; </a:t>
            </a:r>
            <a:r>
              <a:rPr sz="1800" spc="-10" dirty="0">
                <a:latin typeface="Calibri"/>
                <a:cs typeface="Calibri"/>
              </a:rPr>
              <a:t>Ρούσσος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Τσαούσης, </a:t>
            </a:r>
            <a:r>
              <a:rPr sz="1800" dirty="0">
                <a:latin typeface="Calibri"/>
                <a:cs typeface="Calibri"/>
              </a:rPr>
              <a:t>2011, </a:t>
            </a:r>
            <a:r>
              <a:rPr sz="1800" spc="-5" dirty="0">
                <a:latin typeface="Calibri"/>
                <a:cs typeface="Calibri"/>
              </a:rPr>
              <a:t>σελ.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137-138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1275" y="2492375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1874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7900" y="2492375"/>
            <a:ext cx="0" cy="1532255"/>
          </a:xfrm>
          <a:custGeom>
            <a:avLst/>
            <a:gdLst/>
            <a:ahLst/>
            <a:cxnLst/>
            <a:rect l="l" t="t" r="r" b="b"/>
            <a:pathLst>
              <a:path h="1532254">
                <a:moveTo>
                  <a:pt x="0" y="0"/>
                </a:moveTo>
                <a:lnTo>
                  <a:pt x="0" y="1531874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5600" y="3429000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249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3575" y="3429000"/>
            <a:ext cx="0" cy="595630"/>
          </a:xfrm>
          <a:custGeom>
            <a:avLst/>
            <a:gdLst/>
            <a:ahLst/>
            <a:cxnLst/>
            <a:rect l="l" t="t" r="r" b="b"/>
            <a:pathLst>
              <a:path h="595629">
                <a:moveTo>
                  <a:pt x="0" y="0"/>
                </a:moveTo>
                <a:lnTo>
                  <a:pt x="0" y="595249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1926" y="3849751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49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7376" y="3849751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449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53892" y="1711579"/>
            <a:ext cx="574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83302" y="1736851"/>
            <a:ext cx="5740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Verdana"/>
                <a:cs typeface="Verdana"/>
              </a:rPr>
              <a:t>50%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8473" y="1619503"/>
            <a:ext cx="4104004" cy="111125"/>
          </a:xfrm>
          <a:custGeom>
            <a:avLst/>
            <a:gdLst/>
            <a:ahLst/>
            <a:cxnLst/>
            <a:rect l="l" t="t" r="r" b="b"/>
            <a:pathLst>
              <a:path w="4104004" h="111125">
                <a:moveTo>
                  <a:pt x="94868" y="0"/>
                </a:moveTo>
                <a:lnTo>
                  <a:pt x="0" y="55245"/>
                </a:lnTo>
                <a:lnTo>
                  <a:pt x="94868" y="110617"/>
                </a:lnTo>
                <a:lnTo>
                  <a:pt x="100711" y="109093"/>
                </a:lnTo>
                <a:lnTo>
                  <a:pt x="103377" y="104521"/>
                </a:lnTo>
                <a:lnTo>
                  <a:pt x="106044" y="100075"/>
                </a:lnTo>
                <a:lnTo>
                  <a:pt x="104520" y="94234"/>
                </a:lnTo>
                <a:lnTo>
                  <a:pt x="54013" y="64771"/>
                </a:lnTo>
                <a:lnTo>
                  <a:pt x="18923" y="64770"/>
                </a:lnTo>
                <a:lnTo>
                  <a:pt x="18923" y="45720"/>
                </a:lnTo>
                <a:lnTo>
                  <a:pt x="54228" y="45720"/>
                </a:lnTo>
                <a:lnTo>
                  <a:pt x="104520" y="16383"/>
                </a:lnTo>
                <a:lnTo>
                  <a:pt x="106044" y="10541"/>
                </a:lnTo>
                <a:lnTo>
                  <a:pt x="103377" y="6096"/>
                </a:lnTo>
                <a:lnTo>
                  <a:pt x="100711" y="1524"/>
                </a:lnTo>
                <a:lnTo>
                  <a:pt x="94868" y="0"/>
                </a:lnTo>
                <a:close/>
              </a:path>
              <a:path w="4104004" h="111125">
                <a:moveTo>
                  <a:pt x="4008881" y="0"/>
                </a:moveTo>
                <a:lnTo>
                  <a:pt x="4003166" y="1524"/>
                </a:lnTo>
                <a:lnTo>
                  <a:pt x="4000500" y="6096"/>
                </a:lnTo>
                <a:lnTo>
                  <a:pt x="3997833" y="10541"/>
                </a:lnTo>
                <a:lnTo>
                  <a:pt x="3999356" y="16383"/>
                </a:lnTo>
                <a:lnTo>
                  <a:pt x="4049864" y="45845"/>
                </a:lnTo>
                <a:lnTo>
                  <a:pt x="4084954" y="45847"/>
                </a:lnTo>
                <a:lnTo>
                  <a:pt x="4084954" y="64897"/>
                </a:lnTo>
                <a:lnTo>
                  <a:pt x="4049649" y="64897"/>
                </a:lnTo>
                <a:lnTo>
                  <a:pt x="3999356" y="94234"/>
                </a:lnTo>
                <a:lnTo>
                  <a:pt x="3997833" y="100075"/>
                </a:lnTo>
                <a:lnTo>
                  <a:pt x="4000500" y="104521"/>
                </a:lnTo>
                <a:lnTo>
                  <a:pt x="4003166" y="109093"/>
                </a:lnTo>
                <a:lnTo>
                  <a:pt x="4008881" y="110617"/>
                </a:lnTo>
                <a:lnTo>
                  <a:pt x="4087394" y="64897"/>
                </a:lnTo>
                <a:lnTo>
                  <a:pt x="4084954" y="64897"/>
                </a:lnTo>
                <a:lnTo>
                  <a:pt x="4087396" y="64895"/>
                </a:lnTo>
                <a:lnTo>
                  <a:pt x="4103751" y="55372"/>
                </a:lnTo>
                <a:lnTo>
                  <a:pt x="4008881" y="0"/>
                </a:lnTo>
                <a:close/>
              </a:path>
              <a:path w="4104004" h="111125">
                <a:moveTo>
                  <a:pt x="4066086" y="55308"/>
                </a:moveTo>
                <a:lnTo>
                  <a:pt x="4049650" y="64895"/>
                </a:lnTo>
                <a:lnTo>
                  <a:pt x="4084954" y="64897"/>
                </a:lnTo>
                <a:lnTo>
                  <a:pt x="4084954" y="63500"/>
                </a:lnTo>
                <a:lnTo>
                  <a:pt x="4080129" y="63500"/>
                </a:lnTo>
                <a:lnTo>
                  <a:pt x="4066086" y="55308"/>
                </a:lnTo>
                <a:close/>
              </a:path>
              <a:path w="4104004" h="111125">
                <a:moveTo>
                  <a:pt x="54227" y="45721"/>
                </a:moveTo>
                <a:lnTo>
                  <a:pt x="37900" y="55245"/>
                </a:lnTo>
                <a:lnTo>
                  <a:pt x="54013" y="64771"/>
                </a:lnTo>
                <a:lnTo>
                  <a:pt x="4049650" y="64895"/>
                </a:lnTo>
                <a:lnTo>
                  <a:pt x="4065977" y="55372"/>
                </a:lnTo>
                <a:lnTo>
                  <a:pt x="4049864" y="45845"/>
                </a:lnTo>
                <a:lnTo>
                  <a:pt x="54227" y="45721"/>
                </a:lnTo>
                <a:close/>
              </a:path>
              <a:path w="4104004" h="111125">
                <a:moveTo>
                  <a:pt x="18923" y="45720"/>
                </a:moveTo>
                <a:lnTo>
                  <a:pt x="18923" y="64770"/>
                </a:lnTo>
                <a:lnTo>
                  <a:pt x="54013" y="64771"/>
                </a:lnTo>
                <a:lnTo>
                  <a:pt x="51834" y="63500"/>
                </a:lnTo>
                <a:lnTo>
                  <a:pt x="23749" y="63500"/>
                </a:lnTo>
                <a:lnTo>
                  <a:pt x="23749" y="47117"/>
                </a:lnTo>
                <a:lnTo>
                  <a:pt x="51834" y="47117"/>
                </a:lnTo>
                <a:lnTo>
                  <a:pt x="54227" y="45721"/>
                </a:lnTo>
                <a:lnTo>
                  <a:pt x="18923" y="45720"/>
                </a:lnTo>
                <a:close/>
              </a:path>
              <a:path w="4104004" h="111125">
                <a:moveTo>
                  <a:pt x="23749" y="47117"/>
                </a:moveTo>
                <a:lnTo>
                  <a:pt x="23749" y="63500"/>
                </a:lnTo>
                <a:lnTo>
                  <a:pt x="37682" y="55372"/>
                </a:lnTo>
                <a:lnTo>
                  <a:pt x="23749" y="47117"/>
                </a:lnTo>
                <a:close/>
              </a:path>
              <a:path w="4104004" h="111125">
                <a:moveTo>
                  <a:pt x="37791" y="55308"/>
                </a:moveTo>
                <a:lnTo>
                  <a:pt x="23749" y="63500"/>
                </a:lnTo>
                <a:lnTo>
                  <a:pt x="51834" y="63500"/>
                </a:lnTo>
                <a:lnTo>
                  <a:pt x="37791" y="55308"/>
                </a:lnTo>
                <a:close/>
              </a:path>
              <a:path w="4104004" h="111125">
                <a:moveTo>
                  <a:pt x="4080129" y="47117"/>
                </a:moveTo>
                <a:lnTo>
                  <a:pt x="4066195" y="55245"/>
                </a:lnTo>
                <a:lnTo>
                  <a:pt x="4080129" y="63500"/>
                </a:lnTo>
                <a:lnTo>
                  <a:pt x="4080129" y="47117"/>
                </a:lnTo>
                <a:close/>
              </a:path>
              <a:path w="4104004" h="111125">
                <a:moveTo>
                  <a:pt x="4084954" y="47117"/>
                </a:moveTo>
                <a:lnTo>
                  <a:pt x="4080129" y="47117"/>
                </a:lnTo>
                <a:lnTo>
                  <a:pt x="4080129" y="63500"/>
                </a:lnTo>
                <a:lnTo>
                  <a:pt x="4084954" y="63500"/>
                </a:lnTo>
                <a:lnTo>
                  <a:pt x="4084954" y="47117"/>
                </a:lnTo>
                <a:close/>
              </a:path>
              <a:path w="4104004" h="111125">
                <a:moveTo>
                  <a:pt x="51834" y="47117"/>
                </a:moveTo>
                <a:lnTo>
                  <a:pt x="23749" y="47117"/>
                </a:lnTo>
                <a:lnTo>
                  <a:pt x="37791" y="55308"/>
                </a:lnTo>
                <a:lnTo>
                  <a:pt x="51834" y="47117"/>
                </a:lnTo>
                <a:close/>
              </a:path>
              <a:path w="4104004" h="111125">
                <a:moveTo>
                  <a:pt x="4049864" y="45845"/>
                </a:moveTo>
                <a:lnTo>
                  <a:pt x="4066086" y="55308"/>
                </a:lnTo>
                <a:lnTo>
                  <a:pt x="4080129" y="47117"/>
                </a:lnTo>
                <a:lnTo>
                  <a:pt x="4084954" y="47117"/>
                </a:lnTo>
                <a:lnTo>
                  <a:pt x="4084954" y="45847"/>
                </a:lnTo>
                <a:lnTo>
                  <a:pt x="4049864" y="4584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905" y="232664"/>
            <a:ext cx="127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z</a:t>
            </a:r>
            <a:r>
              <a:rPr i="1" spc="-105" dirty="0">
                <a:latin typeface="Calibri"/>
                <a:cs typeface="Calibri"/>
              </a:rPr>
              <a:t> </a:t>
            </a:r>
            <a:r>
              <a:rPr dirty="0"/>
              <a:t>τιμές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1189735"/>
            <a:ext cx="8769985" cy="4017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43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μπορέσουμε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συγκρίνουμε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τιμές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μετριούνται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σε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διαφορετικές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κλίμακες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άθλημα του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Δεκάθλου,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τις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μετατρέπουμε σε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τιμές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Μας λέει πού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βρίσκεται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 τον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μέσο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όρο</a:t>
            </a:r>
            <a:r>
              <a:rPr sz="2400" i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(πάνω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ή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κάτω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μέσο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όρο)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i="1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κατανομή</a:t>
            </a:r>
            <a:r>
              <a:rPr sz="2400" i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355600" marR="17589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Μας πληροφορεί για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θέση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βρίσκεται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 παρατήρηση</a:t>
            </a:r>
            <a:r>
              <a:rPr sz="2400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όχι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τις επιδόσεις»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Z 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(X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– M) /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S.D.,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όπου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 =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τιμή,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S.D.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Τυπική Απόκλιση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= 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οποία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θέλουμε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υπολογίσουμε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4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σκορ</a:t>
            </a:r>
            <a:endParaRPr sz="2400">
              <a:latin typeface="Calibri"/>
              <a:cs typeface="Calibri"/>
            </a:endParaRPr>
          </a:p>
          <a:p>
            <a:pPr marL="4509135">
              <a:lnSpc>
                <a:spcPct val="100000"/>
              </a:lnSpc>
              <a:spcBef>
                <a:spcPts val="162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60)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6905" y="159511"/>
            <a:ext cx="1273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z</a:t>
            </a:r>
            <a:r>
              <a:rPr i="1" spc="-105" dirty="0">
                <a:latin typeface="Calibri"/>
                <a:cs typeface="Calibri"/>
              </a:rPr>
              <a:t> </a:t>
            </a:r>
            <a:r>
              <a:rPr dirty="0"/>
              <a:t>τιμές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24560"/>
            <a:ext cx="862711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Descriptives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Πέρνω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εξεταζόμενη μεταβλητή από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βάζω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(Variable)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b="1" spc="-20" dirty="0">
                <a:solidFill>
                  <a:srgbClr val="001F5F"/>
                </a:solidFill>
                <a:latin typeface="Calibri"/>
                <a:cs typeface="Calibri"/>
              </a:rPr>
              <a:t>Save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standardized values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variables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200" b="1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924175"/>
            <a:ext cx="3313176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2919412"/>
            <a:ext cx="3322954" cy="2962275"/>
          </a:xfrm>
          <a:custGeom>
            <a:avLst/>
            <a:gdLst/>
            <a:ahLst/>
            <a:cxnLst/>
            <a:rect l="l" t="t" r="r" b="b"/>
            <a:pathLst>
              <a:path w="3322954" h="2962275">
                <a:moveTo>
                  <a:pt x="0" y="2962275"/>
                </a:moveTo>
                <a:lnTo>
                  <a:pt x="3322701" y="2962275"/>
                </a:lnTo>
                <a:lnTo>
                  <a:pt x="3322701" y="0"/>
                </a:lnTo>
                <a:lnTo>
                  <a:pt x="0" y="0"/>
                </a:lnTo>
                <a:lnTo>
                  <a:pt x="0" y="29622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01" y="3284601"/>
            <a:ext cx="2879725" cy="223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5075" y="3279775"/>
            <a:ext cx="2889250" cy="2241550"/>
          </a:xfrm>
          <a:custGeom>
            <a:avLst/>
            <a:gdLst/>
            <a:ahLst/>
            <a:cxnLst/>
            <a:rect l="l" t="t" r="r" b="b"/>
            <a:pathLst>
              <a:path w="2889250" h="2241550">
                <a:moveTo>
                  <a:pt x="0" y="2241550"/>
                </a:moveTo>
                <a:lnTo>
                  <a:pt x="2889250" y="2241550"/>
                </a:lnTo>
                <a:lnTo>
                  <a:pt x="2889250" y="0"/>
                </a:lnTo>
                <a:lnTo>
                  <a:pt x="0" y="0"/>
                </a:lnTo>
                <a:lnTo>
                  <a:pt x="0" y="22415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75526" y="2205037"/>
            <a:ext cx="2017649" cy="446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0700" y="2200275"/>
            <a:ext cx="2027555" cy="4473575"/>
          </a:xfrm>
          <a:custGeom>
            <a:avLst/>
            <a:gdLst/>
            <a:ahLst/>
            <a:cxnLst/>
            <a:rect l="l" t="t" r="r" b="b"/>
            <a:pathLst>
              <a:path w="2027554" h="4473575">
                <a:moveTo>
                  <a:pt x="0" y="4473575"/>
                </a:moveTo>
                <a:lnTo>
                  <a:pt x="2027174" y="4473575"/>
                </a:lnTo>
                <a:lnTo>
                  <a:pt x="2027174" y="0"/>
                </a:lnTo>
                <a:lnTo>
                  <a:pt x="0" y="0"/>
                </a:lnTo>
                <a:lnTo>
                  <a:pt x="0" y="44735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39" y="159511"/>
            <a:ext cx="421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Λοξότητα </a:t>
            </a:r>
            <a:r>
              <a:rPr dirty="0"/>
              <a:t>-</a:t>
            </a:r>
            <a:r>
              <a:rPr spc="-55" dirty="0"/>
              <a:t> </a:t>
            </a:r>
            <a:r>
              <a:rPr spc="-15" dirty="0"/>
              <a:t>Κυρτότητα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17699"/>
            <a:ext cx="8772525" cy="155638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Λοξότητα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(Skewness)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Όρος δεν είναι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κέντρο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κατανομής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καμπύλη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γέρνει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αριστερά ή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προς τα</a:t>
            </a:r>
            <a:r>
              <a:rPr sz="2000" i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δεξιά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4207510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64-65)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986" y="4043677"/>
            <a:ext cx="2804421" cy="1918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2664" y="4012831"/>
            <a:ext cx="2722011" cy="183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59176" y="3786251"/>
            <a:ext cx="3168650" cy="220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2937" y="3068637"/>
            <a:ext cx="237680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350"/>
              </a:spcBef>
            </a:pPr>
            <a:r>
              <a:rPr sz="1600" b="1" spc="-10" dirty="0">
                <a:latin typeface="Verdana"/>
                <a:cs typeface="Verdana"/>
              </a:rPr>
              <a:t>Θετική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Λοξότητα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6751" y="3068637"/>
            <a:ext cx="2376805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0"/>
              </a:spcBef>
            </a:pPr>
            <a:r>
              <a:rPr sz="1600" b="1" spc="-10" dirty="0">
                <a:latin typeface="Verdana"/>
                <a:cs typeface="Verdana"/>
              </a:rPr>
              <a:t>Αρνητική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Λοξότητα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9475" y="3068637"/>
            <a:ext cx="2665730" cy="3384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50"/>
              </a:spcBef>
            </a:pPr>
            <a:r>
              <a:rPr sz="1600" b="1" spc="-10" dirty="0">
                <a:latin typeface="Verdana"/>
                <a:cs typeface="Verdana"/>
              </a:rPr>
              <a:t>Κανονική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Κατανομή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9039" y="159511"/>
            <a:ext cx="421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Λοξότητα </a:t>
            </a:r>
            <a:r>
              <a:rPr dirty="0"/>
              <a:t>-</a:t>
            </a:r>
            <a:r>
              <a:rPr spc="-55" dirty="0"/>
              <a:t> </a:t>
            </a:r>
            <a:r>
              <a:rPr spc="-15" dirty="0"/>
              <a:t>Κυρτότητα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639" y="962149"/>
            <a:ext cx="8772525" cy="243332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Κυρτότητα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(Kurtosis)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καμπύλη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πολύ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υπερηψωμένη ή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πολύ</a:t>
            </a:r>
            <a:r>
              <a:rPr sz="20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επίπεδη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64-65)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Τρεις τύποι: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1)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Λεπτόκυρτη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2)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Μεσόκυρτη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3)</a:t>
            </a:r>
            <a:r>
              <a:rPr sz="24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Πλατύκυρτη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9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2011,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127-128)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187" y="3731940"/>
            <a:ext cx="1678719" cy="1276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1187" y="5059362"/>
            <a:ext cx="1729105" cy="3702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Λεπτόκυρτη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51972" y="3675864"/>
            <a:ext cx="1637858" cy="1334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9475" y="5059426"/>
            <a:ext cx="1729105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latin typeface="Verdana"/>
                <a:cs typeface="Verdana"/>
              </a:rPr>
              <a:t>Μεσόκυρτη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1411" y="3675864"/>
            <a:ext cx="1753724" cy="12371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88125" y="5059426"/>
            <a:ext cx="1800225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55"/>
              </a:spcBef>
            </a:pPr>
            <a:r>
              <a:rPr sz="1800" b="1" spc="-5" dirty="0">
                <a:latin typeface="Verdana"/>
                <a:cs typeface="Verdana"/>
              </a:rPr>
              <a:t>Πλατύκυρτη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223" y="160985"/>
            <a:ext cx="5835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Κανονικής</a:t>
            </a:r>
            <a:r>
              <a:rPr spc="-35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39" y="1066038"/>
            <a:ext cx="8848090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4220" marR="632460" indent="-25971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«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Πώς 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βρίσκουμαι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εάν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μια </a:t>
            </a:r>
            <a:r>
              <a:rPr sz="2400" b="1" i="1" spc="-15" dirty="0">
                <a:solidFill>
                  <a:srgbClr val="FF0000"/>
                </a:solidFill>
                <a:latin typeface="Calibri"/>
                <a:cs typeface="Calibri"/>
              </a:rPr>
              <a:t>κατανομή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είναι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αποδεκτά 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λοξή </a:t>
            </a:r>
            <a:r>
              <a:rPr sz="2400" b="1" i="1" dirty="0">
                <a:solidFill>
                  <a:srgbClr val="FF0000"/>
                </a:solidFill>
                <a:latin typeface="Calibri"/>
                <a:cs typeface="Calibri"/>
              </a:rPr>
              <a:t>&amp; 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αποδεκτά</a:t>
            </a:r>
            <a:r>
              <a:rPr sz="2400" b="1" i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κυρτή;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175" b="1" spc="7" baseline="24904" dirty="0">
                <a:solidFill>
                  <a:srgbClr val="001F5F"/>
                </a:solidFill>
                <a:latin typeface="Calibri"/>
                <a:cs typeface="Calibri"/>
              </a:rPr>
              <a:t>ος 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ΤΡΟΠΟΣ: Υπολογίζοντας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τιμές της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λοξότητας </a:t>
            </a:r>
            <a:r>
              <a:rPr sz="2200" b="1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r>
              <a:rPr sz="22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κύρτωσης</a:t>
            </a:r>
            <a:endParaRPr sz="2200">
              <a:latin typeface="Calibri"/>
              <a:cs typeface="Calibri"/>
            </a:endParaRPr>
          </a:p>
          <a:p>
            <a:pPr marL="419100" marR="568325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τιμές της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λοξότητας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υπολογίζονται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διαιρέσουμε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τιμή της 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λοξότητας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 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τυπικό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λάθος της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λοξότητας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75" b="1" spc="-7" baseline="-21072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):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Z = S /</a:t>
            </a:r>
            <a:r>
              <a:rPr sz="2200" b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75" b="1" spc="7" baseline="-21072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endParaRPr sz="2175" baseline="-21072">
              <a:latin typeface="Calibri"/>
              <a:cs typeface="Calibri"/>
            </a:endParaRPr>
          </a:p>
          <a:p>
            <a:pPr marL="4191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18465" algn="l"/>
                <a:tab pos="4191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τιμές της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κυρτότητας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υπολογίζονται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διαιρέσουμε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τιμή</a:t>
            </a:r>
            <a:r>
              <a:rPr sz="2200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</a:t>
            </a:r>
            <a:endParaRPr sz="220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κυρτότητας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 το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τυπικό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λάθος της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κυρτότητας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75" b="1" spc="-7" baseline="-21072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):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Z = Κ /</a:t>
            </a:r>
            <a:r>
              <a:rPr sz="22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75" b="1" baseline="-21072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endParaRPr sz="2175" baseline="-2107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Calibri"/>
              <a:cs typeface="Calibri"/>
            </a:endParaRPr>
          </a:p>
          <a:p>
            <a:pPr marL="261874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(Kim,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2013;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2014, σελ.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64-65)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239" y="994359"/>
            <a:ext cx="8834120" cy="182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16192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400" b="1" spc="-7" baseline="24305" dirty="0">
                <a:solidFill>
                  <a:srgbClr val="001F5F"/>
                </a:solidFill>
                <a:latin typeface="Calibri"/>
                <a:cs typeface="Calibri"/>
              </a:rPr>
              <a:t>ος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Τρόπος: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Frequencies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Πέρνω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εξεταζόμενη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(Variable)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Skewness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Kurtosis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L="5318125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2924175"/>
            <a:ext cx="3744976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2919412"/>
            <a:ext cx="3754754" cy="3394075"/>
          </a:xfrm>
          <a:custGeom>
            <a:avLst/>
            <a:gdLst/>
            <a:ahLst/>
            <a:cxnLst/>
            <a:rect l="l" t="t" r="r" b="b"/>
            <a:pathLst>
              <a:path w="3754754" h="3394075">
                <a:moveTo>
                  <a:pt x="0" y="3394075"/>
                </a:moveTo>
                <a:lnTo>
                  <a:pt x="3754501" y="3394075"/>
                </a:lnTo>
                <a:lnTo>
                  <a:pt x="3754501" y="0"/>
                </a:lnTo>
                <a:lnTo>
                  <a:pt x="0" y="0"/>
                </a:lnTo>
                <a:lnTo>
                  <a:pt x="0" y="3394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3292475"/>
            <a:ext cx="3816350" cy="2657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7173" y="3287712"/>
            <a:ext cx="3825875" cy="2667000"/>
          </a:xfrm>
          <a:custGeom>
            <a:avLst/>
            <a:gdLst/>
            <a:ahLst/>
            <a:cxnLst/>
            <a:rect l="l" t="t" r="r" b="b"/>
            <a:pathLst>
              <a:path w="3825875" h="2667000">
                <a:moveTo>
                  <a:pt x="0" y="2667000"/>
                </a:moveTo>
                <a:lnTo>
                  <a:pt x="3825875" y="2667000"/>
                </a:lnTo>
                <a:lnTo>
                  <a:pt x="3825875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2390" y="2128392"/>
            <a:ext cx="1348740" cy="3388360"/>
          </a:xfrm>
          <a:custGeom>
            <a:avLst/>
            <a:gdLst/>
            <a:ahLst/>
            <a:cxnLst/>
            <a:rect l="l" t="t" r="r" b="b"/>
            <a:pathLst>
              <a:path w="1348739" h="3388360">
                <a:moveTo>
                  <a:pt x="1242568" y="3283966"/>
                </a:moveTo>
                <a:lnTo>
                  <a:pt x="1233551" y="3284982"/>
                </a:lnTo>
                <a:lnTo>
                  <a:pt x="1223772" y="3297301"/>
                </a:lnTo>
                <a:lnTo>
                  <a:pt x="1224788" y="3306318"/>
                </a:lnTo>
                <a:lnTo>
                  <a:pt x="1231011" y="3311144"/>
                </a:lnTo>
                <a:lnTo>
                  <a:pt x="1327785" y="3388233"/>
                </a:lnTo>
                <a:lnTo>
                  <a:pt x="1331158" y="3367024"/>
                </a:lnTo>
                <a:lnTo>
                  <a:pt x="1304289" y="3367024"/>
                </a:lnTo>
                <a:lnTo>
                  <a:pt x="1285152" y="3317774"/>
                </a:lnTo>
                <a:lnTo>
                  <a:pt x="1248790" y="3288792"/>
                </a:lnTo>
                <a:lnTo>
                  <a:pt x="1242568" y="3283966"/>
                </a:lnTo>
                <a:close/>
              </a:path>
              <a:path w="1348739" h="3388360">
                <a:moveTo>
                  <a:pt x="1285152" y="3317774"/>
                </a:moveTo>
                <a:lnTo>
                  <a:pt x="1304289" y="3367024"/>
                </a:lnTo>
                <a:lnTo>
                  <a:pt x="1323388" y="3359531"/>
                </a:lnTo>
                <a:lnTo>
                  <a:pt x="1303401" y="3359531"/>
                </a:lnTo>
                <a:lnTo>
                  <a:pt x="1307248" y="3335385"/>
                </a:lnTo>
                <a:lnTo>
                  <a:pt x="1285152" y="3317774"/>
                </a:lnTo>
                <a:close/>
              </a:path>
              <a:path w="1348739" h="3388360">
                <a:moveTo>
                  <a:pt x="1327531" y="3248406"/>
                </a:moveTo>
                <a:lnTo>
                  <a:pt x="1320164" y="3253740"/>
                </a:lnTo>
                <a:lnTo>
                  <a:pt x="1319022" y="3261487"/>
                </a:lnTo>
                <a:lnTo>
                  <a:pt x="1311708" y="3307388"/>
                </a:lnTo>
                <a:lnTo>
                  <a:pt x="1330833" y="3356610"/>
                </a:lnTo>
                <a:lnTo>
                  <a:pt x="1304289" y="3367024"/>
                </a:lnTo>
                <a:lnTo>
                  <a:pt x="1331158" y="3367024"/>
                </a:lnTo>
                <a:lnTo>
                  <a:pt x="1347215" y="3266059"/>
                </a:lnTo>
                <a:lnTo>
                  <a:pt x="1348486" y="3258185"/>
                </a:lnTo>
                <a:lnTo>
                  <a:pt x="1343152" y="3250946"/>
                </a:lnTo>
                <a:lnTo>
                  <a:pt x="1327531" y="3248406"/>
                </a:lnTo>
                <a:close/>
              </a:path>
              <a:path w="1348739" h="3388360">
                <a:moveTo>
                  <a:pt x="1307248" y="3335385"/>
                </a:moveTo>
                <a:lnTo>
                  <a:pt x="1303401" y="3359531"/>
                </a:lnTo>
                <a:lnTo>
                  <a:pt x="1326388" y="3350641"/>
                </a:lnTo>
                <a:lnTo>
                  <a:pt x="1307248" y="3335385"/>
                </a:lnTo>
                <a:close/>
              </a:path>
              <a:path w="1348739" h="3388360">
                <a:moveTo>
                  <a:pt x="1311708" y="3307388"/>
                </a:moveTo>
                <a:lnTo>
                  <a:pt x="1307248" y="3335385"/>
                </a:lnTo>
                <a:lnTo>
                  <a:pt x="1326388" y="3350641"/>
                </a:lnTo>
                <a:lnTo>
                  <a:pt x="1303401" y="3359531"/>
                </a:lnTo>
                <a:lnTo>
                  <a:pt x="1323388" y="3359531"/>
                </a:lnTo>
                <a:lnTo>
                  <a:pt x="1330833" y="3356610"/>
                </a:lnTo>
                <a:lnTo>
                  <a:pt x="1311708" y="3307388"/>
                </a:lnTo>
                <a:close/>
              </a:path>
              <a:path w="1348739" h="3388360">
                <a:moveTo>
                  <a:pt x="26670" y="0"/>
                </a:moveTo>
                <a:lnTo>
                  <a:pt x="0" y="10414"/>
                </a:lnTo>
                <a:lnTo>
                  <a:pt x="1285152" y="3317774"/>
                </a:lnTo>
                <a:lnTo>
                  <a:pt x="1307248" y="3335385"/>
                </a:lnTo>
                <a:lnTo>
                  <a:pt x="1311708" y="3307388"/>
                </a:lnTo>
                <a:lnTo>
                  <a:pt x="266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825" y="5300662"/>
            <a:ext cx="4105275" cy="7207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34340" indent="-3435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Skewness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Kurtosis</a:t>
            </a:r>
            <a:endParaRPr sz="2000">
              <a:latin typeface="Calibri"/>
              <a:cs typeface="Calibri"/>
            </a:endParaRPr>
          </a:p>
          <a:p>
            <a:pPr marL="43434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33705" algn="l"/>
                <a:tab pos="434975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825" y="1196975"/>
            <a:ext cx="4105275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062" y="1192149"/>
            <a:ext cx="4114800" cy="3897629"/>
          </a:xfrm>
          <a:custGeom>
            <a:avLst/>
            <a:gdLst/>
            <a:ahLst/>
            <a:cxnLst/>
            <a:rect l="l" t="t" r="r" b="b"/>
            <a:pathLst>
              <a:path w="4114800" h="3897629">
                <a:moveTo>
                  <a:pt x="0" y="3897376"/>
                </a:moveTo>
                <a:lnTo>
                  <a:pt x="4114800" y="3897376"/>
                </a:lnTo>
                <a:lnTo>
                  <a:pt x="4114800" y="0"/>
                </a:lnTo>
                <a:lnTo>
                  <a:pt x="0" y="0"/>
                </a:lnTo>
                <a:lnTo>
                  <a:pt x="0" y="38973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96081" y="2225437"/>
            <a:ext cx="6553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14" dirty="0">
                <a:latin typeface="Arial"/>
                <a:cs typeface="Arial"/>
              </a:rPr>
              <a:t>S</a:t>
            </a:r>
            <a:r>
              <a:rPr sz="1200" b="1" spc="-55" dirty="0">
                <a:latin typeface="Arial"/>
                <a:cs typeface="Arial"/>
              </a:rPr>
              <a:t>t</a:t>
            </a:r>
            <a:r>
              <a:rPr sz="1200" b="1" spc="-65" dirty="0">
                <a:latin typeface="Arial"/>
                <a:cs typeface="Arial"/>
              </a:rPr>
              <a:t>a</a:t>
            </a:r>
            <a:r>
              <a:rPr sz="1200" b="1" spc="30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spc="-65" dirty="0">
                <a:latin typeface="Arial"/>
                <a:cs typeface="Arial"/>
              </a:rPr>
              <a:t>s</a:t>
            </a:r>
            <a:r>
              <a:rPr sz="1200" b="1" spc="-55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i</a:t>
            </a:r>
            <a:r>
              <a:rPr sz="1200" b="1" spc="-65" dirty="0">
                <a:latin typeface="Arial"/>
                <a:cs typeface="Arial"/>
              </a:rPr>
              <a:t>c</a:t>
            </a:r>
            <a:r>
              <a:rPr sz="1200" b="1" spc="-40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57142" y="2541753"/>
            <a:ext cx="528320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0" dirty="0">
                <a:latin typeface="Arial"/>
                <a:cs typeface="Arial"/>
              </a:rPr>
              <a:t>SCORE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70918" y="2730067"/>
          <a:ext cx="4147184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8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Valid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Missing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84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Skewness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53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Skewness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84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Kurtosis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64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7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Error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Kurtosis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0489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83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567173" y="2092325"/>
            <a:ext cx="4330700" cy="2097405"/>
          </a:xfrm>
          <a:custGeom>
            <a:avLst/>
            <a:gdLst/>
            <a:ahLst/>
            <a:cxnLst/>
            <a:rect l="l" t="t" r="r" b="b"/>
            <a:pathLst>
              <a:path w="4330700" h="2097404">
                <a:moveTo>
                  <a:pt x="0" y="2097024"/>
                </a:moveTo>
                <a:lnTo>
                  <a:pt x="4330700" y="2097024"/>
                </a:lnTo>
                <a:lnTo>
                  <a:pt x="4330700" y="0"/>
                </a:lnTo>
                <a:lnTo>
                  <a:pt x="0" y="0"/>
                </a:lnTo>
                <a:lnTo>
                  <a:pt x="0" y="20970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223" y="232664"/>
            <a:ext cx="583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39" y="1008735"/>
            <a:ext cx="8896985" cy="5172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58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Πότε η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λοξότητα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ή ή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κυρτότητα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είναι στατιστικά</a:t>
            </a:r>
            <a:r>
              <a:rPr sz="20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αποδεκτή;</a:t>
            </a:r>
            <a:endParaRPr sz="2000">
              <a:latin typeface="Calibri"/>
              <a:cs typeface="Calibri"/>
            </a:endParaRPr>
          </a:p>
          <a:p>
            <a:pPr marL="571500" marR="931544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71500" algn="l"/>
                <a:tab pos="5721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αριθμός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δείγματος είναι μικρός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(n &lt; 50), τότε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γίνονται  αποδεκτές τιμές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πάνω από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1.96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571500" marR="407034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71500" algn="l"/>
                <a:tab pos="572135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αριθμός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δείγματος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κυμαίνεται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50 έως 300 άτομα (50 &lt; n</a:t>
            </a:r>
            <a:r>
              <a:rPr sz="2000" i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&lt;  300), τότε </a:t>
            </a:r>
            <a:r>
              <a:rPr sz="2000" b="1" i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γίνονται αποδεκτές τιμές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πάνω από</a:t>
            </a:r>
            <a:r>
              <a:rPr sz="2000" i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3.29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571500" marR="445134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71500" algn="l"/>
                <a:tab pos="572135" algn="l"/>
              </a:tabLst>
            </a:pP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Όταν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αριθμός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δείγματος είναι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πολύ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μεγάλος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(n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&gt; 300), τότε 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απόλυτη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τιμή της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λοξότητας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δεν πρέπει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είναι πάνω από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απόλυτη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τιμή της 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κυρτότητας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δεν πρέπει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είναι πάνω από</a:t>
            </a:r>
            <a:r>
              <a:rPr sz="2000" i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endParaRPr sz="2000">
              <a:latin typeface="Calibri"/>
              <a:cs typeface="Calibri"/>
            </a:endParaRPr>
          </a:p>
          <a:p>
            <a:pPr marL="457200" marR="1193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Λοξότητα: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παράδειγμα,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έχουμε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30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50),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όπου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 0.605 &amp; 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950" b="1" spc="15" baseline="-21367" dirty="0">
                <a:solidFill>
                  <a:srgbClr val="001F5F"/>
                </a:solidFill>
                <a:latin typeface="Calibri"/>
                <a:cs typeface="Calibri"/>
              </a:rPr>
              <a:t>se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0.427,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z = 0.605 / 0.427 =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1.42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1.96),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επομένως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ΔΕΝ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λοξότητα</a:t>
            </a:r>
            <a:endParaRPr sz="200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Κυρτότητα: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παράδειγμα,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έχουμε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30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ατόμων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50),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όπου</a:t>
            </a:r>
            <a:r>
              <a:rPr sz="20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Κ</a:t>
            </a:r>
            <a:endParaRPr sz="20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-0.596 &amp; 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950" b="1" spc="15" baseline="-21367" dirty="0">
                <a:solidFill>
                  <a:srgbClr val="001F5F"/>
                </a:solidFill>
                <a:latin typeface="Calibri"/>
                <a:cs typeface="Calibri"/>
              </a:rPr>
              <a:t>se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0.833,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= -0.596 / 0.833 = -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0.72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z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&lt; 1.96),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επομένως</a:t>
            </a:r>
            <a:r>
              <a:rPr sz="2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ΔΕΝ</a:t>
            </a:r>
            <a:endParaRPr sz="20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υπάρχει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κυρτότητα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Calibri"/>
              <a:cs typeface="Calibri"/>
            </a:endParaRPr>
          </a:p>
          <a:p>
            <a:pPr marL="32664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(Kim,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2013;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64-65)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516" y="377190"/>
            <a:ext cx="5483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Περιεχόμενα </a:t>
            </a:r>
            <a:r>
              <a:rPr dirty="0"/>
              <a:t>6</a:t>
            </a:r>
            <a:r>
              <a:rPr sz="3600" baseline="25462" dirty="0"/>
              <a:t>ου</a:t>
            </a:r>
            <a:r>
              <a:rPr sz="3600" spc="390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4065" y="1353121"/>
            <a:ext cx="6958330" cy="39770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Υποθέσεις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Επίπεδο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Σημαντικότητας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Σφάλμα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Δειγματοληψίας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Κεντρικό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Οριακό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Θεώρημα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Κανονική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τιμές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Τυπική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κατανομή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Έλεγχος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κανονικής κατανομής (Λοξότητα,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Κυρτότητα)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Διάστημα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Εμπιστοσύνης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539" y="994359"/>
            <a:ext cx="8821420" cy="218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939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b="1" spc="-7" baseline="24305" dirty="0">
                <a:solidFill>
                  <a:srgbClr val="001F5F"/>
                </a:solidFill>
                <a:latin typeface="Calibri"/>
                <a:cs typeface="Calibri"/>
              </a:rPr>
              <a:t>ος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Τρόπος: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Explore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Πέρνω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εξεταζόμενη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δεξί 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(Dependent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List)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Statistics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Outliers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Επιλέγω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Plots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Κλικ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Histogram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Normality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plots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tests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Continue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L="5330825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950" y="3116326"/>
            <a:ext cx="3744976" cy="345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187" y="3111563"/>
            <a:ext cx="3754754" cy="3465829"/>
          </a:xfrm>
          <a:custGeom>
            <a:avLst/>
            <a:gdLst/>
            <a:ahLst/>
            <a:cxnLst/>
            <a:rect l="l" t="t" r="r" b="b"/>
            <a:pathLst>
              <a:path w="3754754" h="3465829">
                <a:moveTo>
                  <a:pt x="0" y="3465449"/>
                </a:moveTo>
                <a:lnTo>
                  <a:pt x="3754501" y="3465449"/>
                </a:lnTo>
                <a:lnTo>
                  <a:pt x="3754501" y="0"/>
                </a:lnTo>
                <a:lnTo>
                  <a:pt x="0" y="0"/>
                </a:lnTo>
                <a:lnTo>
                  <a:pt x="0" y="34654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5801" y="3708336"/>
            <a:ext cx="5040249" cy="2271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975" y="3703573"/>
            <a:ext cx="5050155" cy="2281555"/>
          </a:xfrm>
          <a:custGeom>
            <a:avLst/>
            <a:gdLst/>
            <a:ahLst/>
            <a:cxnLst/>
            <a:rect l="l" t="t" r="r" b="b"/>
            <a:pathLst>
              <a:path w="5050155" h="2281554">
                <a:moveTo>
                  <a:pt x="0" y="2281301"/>
                </a:moveTo>
                <a:lnTo>
                  <a:pt x="5049774" y="2281301"/>
                </a:lnTo>
                <a:lnTo>
                  <a:pt x="5049774" y="0"/>
                </a:lnTo>
                <a:lnTo>
                  <a:pt x="0" y="0"/>
                </a:lnTo>
                <a:lnTo>
                  <a:pt x="0" y="22813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7251" y="6203950"/>
            <a:ext cx="2159000" cy="3683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Continue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→</a:t>
            </a:r>
            <a:r>
              <a:rPr sz="18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OK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223" y="160985"/>
            <a:ext cx="5835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Κανονικής</a:t>
            </a:r>
            <a:r>
              <a:rPr spc="-35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" y="924560"/>
            <a:ext cx="9112250" cy="5459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0" marR="112522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που χρησιμοποιούνται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εξεταστεί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εάν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μας 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ακολουθεί 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</a:t>
            </a:r>
            <a:r>
              <a:rPr sz="22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είναι: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10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Kolmogorov-Smirnov</a:t>
            </a:r>
            <a:r>
              <a:rPr sz="2200" b="1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10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Shapiro-Wilk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οποίο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 συνήθως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 μελέτες με</a:t>
            </a:r>
            <a:r>
              <a:rPr sz="22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πολύ</a:t>
            </a:r>
            <a:endParaRPr sz="2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2200" b="1" spc="-15" dirty="0">
                <a:solidFill>
                  <a:srgbClr val="001F5F"/>
                </a:solidFill>
                <a:latin typeface="Calibri"/>
                <a:cs typeface="Calibri"/>
              </a:rPr>
              <a:t>μικρό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n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&lt; 20 ή</a:t>
            </a:r>
            <a:r>
              <a:rPr sz="22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30)</a:t>
            </a:r>
            <a:endParaRPr sz="2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1970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</a:t>
            </a:r>
            <a:r>
              <a:rPr sz="2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175" b="1" spc="-7" baseline="-21072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 στατιστικά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σημαντικά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διαφορετική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από</a:t>
            </a:r>
            <a:r>
              <a:rPr sz="22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endParaRPr sz="2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κανονική</a:t>
            </a:r>
            <a:endParaRPr sz="2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</a:t>
            </a:r>
            <a:r>
              <a:rPr sz="2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175" b="1" spc="-7" baseline="-21072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κατανομή είναι στατιστικά σημαντικά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διαφορετική από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20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κανονική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Για να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ακολουθεί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κατανομή,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πρέπει</a:t>
            </a:r>
            <a:r>
              <a:rPr sz="22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endParaRPr sz="2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αποτέλεσμα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παραπάνω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τεστ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ΜΗΝ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είναι στατιστικά σημαντικό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200" b="1" i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200" b="1" i="1" spc="3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2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.05)</a:t>
            </a:r>
            <a:endParaRPr sz="2200">
              <a:latin typeface="Calibri"/>
              <a:cs typeface="Calibri"/>
            </a:endParaRPr>
          </a:p>
          <a:p>
            <a:pPr marL="1833880">
              <a:lnSpc>
                <a:spcPct val="100000"/>
              </a:lnSpc>
              <a:spcBef>
                <a:spcPts val="1165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(Εμβαλωτής,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Κατσής,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Σιδερίδης,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2006;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9810" y="2306101"/>
            <a:ext cx="819785" cy="1727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50" b="1" spc="45" dirty="0">
                <a:latin typeface="Arial"/>
                <a:cs typeface="Arial"/>
              </a:rPr>
              <a:t>Descriptives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4979" y="874451"/>
            <a:ext cx="1680210" cy="1835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5" dirty="0">
                <a:latin typeface="Arial"/>
                <a:cs typeface="Arial"/>
              </a:rPr>
              <a:t>Case </a:t>
            </a:r>
            <a:r>
              <a:rPr sz="1000" b="1" dirty="0">
                <a:latin typeface="Arial"/>
                <a:cs typeface="Arial"/>
              </a:rPr>
              <a:t>Processing</a:t>
            </a:r>
            <a:r>
              <a:rPr sz="1000" b="1" spc="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Summary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74526" y="1119652"/>
          <a:ext cx="5099685" cy="80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927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16510" algn="ctr">
                        <a:lnSpc>
                          <a:spcPts val="1110"/>
                        </a:lnSpc>
                        <a:spcBef>
                          <a:spcPts val="355"/>
                        </a:spcBef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Cases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0" algn="ctr">
                        <a:lnSpc>
                          <a:spcPts val="111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Valid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3335" algn="ctr">
                        <a:lnSpc>
                          <a:spcPts val="111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Missing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9845" algn="ctr">
                        <a:lnSpc>
                          <a:spcPts val="1110"/>
                        </a:lnSpc>
                        <a:spcBef>
                          <a:spcPts val="30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Total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Percent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Percent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1140"/>
                        </a:lnSpc>
                        <a:spcBef>
                          <a:spcPts val="30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Percent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69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SCORE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100,0%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592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10" dirty="0">
                          <a:latin typeface="Arial"/>
                          <a:cs typeface="Arial"/>
                        </a:rPr>
                        <a:t>,0%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-30" dirty="0">
                          <a:latin typeface="Arial"/>
                          <a:cs typeface="Arial"/>
                        </a:rPr>
                        <a:t>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100,0%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42343" y="2535425"/>
          <a:ext cx="4813300" cy="2705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887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1285">
                        <a:lnSpc>
                          <a:spcPts val="1075"/>
                        </a:lnSpc>
                        <a:spcBef>
                          <a:spcPts val="310"/>
                        </a:spcBef>
                      </a:pPr>
                      <a:r>
                        <a:rPr sz="950" spc="40" dirty="0">
                          <a:latin typeface="Arial"/>
                          <a:cs typeface="Arial"/>
                        </a:rPr>
                        <a:t>Statistic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0" algn="r">
                        <a:lnSpc>
                          <a:spcPts val="1075"/>
                        </a:lnSpc>
                        <a:spcBef>
                          <a:spcPts val="31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9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Error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9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50" dirty="0">
                          <a:latin typeface="Arial"/>
                          <a:cs typeface="Arial"/>
                        </a:rPr>
                        <a:t>SCORE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3,00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40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0" dirty="0">
                          <a:latin typeface="Arial"/>
                          <a:cs typeface="Arial"/>
                        </a:rPr>
                        <a:t>Confidence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ts val="1070"/>
                        </a:lnSpc>
                        <a:spcBef>
                          <a:spcPts val="125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2,55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ts val="1080"/>
                        </a:lnSpc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4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Bound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3,45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spc="50" dirty="0">
                          <a:latin typeface="Arial"/>
                          <a:cs typeface="Arial"/>
                        </a:rPr>
                        <a:t>5% 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Trimmed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Mean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3,00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Median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3,00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Variance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1,533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950" spc="30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9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1,238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25" dirty="0">
                          <a:latin typeface="Arial"/>
                          <a:cs typeface="Arial"/>
                        </a:rPr>
                        <a:t>Minimum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Maximum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45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111760">
                        <a:lnSpc>
                          <a:spcPts val="1115"/>
                        </a:lnSpc>
                        <a:spcBef>
                          <a:spcPts val="50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Interquartile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Range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97790" algn="r">
                        <a:lnSpc>
                          <a:spcPts val="1040"/>
                        </a:lnSpc>
                        <a:spcBef>
                          <a:spcPts val="12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6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Skewness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spc="35" dirty="0">
                          <a:latin typeface="Arial"/>
                          <a:cs typeface="Arial"/>
                        </a:rPr>
                        <a:t>,000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Kurtosis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-,866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950" spc="3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82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3961628" y="5420097"/>
            <a:ext cx="1273175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25" dirty="0">
                <a:latin typeface="Arial"/>
                <a:cs typeface="Arial"/>
              </a:rPr>
              <a:t>Tests </a:t>
            </a:r>
            <a:r>
              <a:rPr sz="1100" b="1" spc="10" dirty="0">
                <a:latin typeface="Arial"/>
                <a:cs typeface="Arial"/>
              </a:rPr>
              <a:t>of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15" dirty="0">
                <a:latin typeface="Arial"/>
                <a:cs typeface="Arial"/>
              </a:rPr>
              <a:t>Normality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90476" y="5685137"/>
          <a:ext cx="5668010" cy="668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11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34670">
                        <a:lnSpc>
                          <a:spcPts val="123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Kolmogorov-Smirnov</a:t>
                      </a:r>
                      <a:r>
                        <a:rPr sz="1275" baseline="39215" dirty="0">
                          <a:latin typeface="Arial"/>
                          <a:cs typeface="Arial"/>
                        </a:rPr>
                        <a:t>a</a:t>
                      </a:r>
                      <a:endParaRPr sz="1275" baseline="39215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810895">
                        <a:lnSpc>
                          <a:spcPts val="1230"/>
                        </a:lnSpc>
                        <a:spcBef>
                          <a:spcPts val="37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Shapiro-Wilk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Statistic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Sig.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10" dirty="0">
                          <a:latin typeface="Arial"/>
                          <a:cs typeface="Arial"/>
                        </a:rPr>
                        <a:t>Statistic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df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ts val="1260"/>
                        </a:lnSpc>
                        <a:spcBef>
                          <a:spcPts val="3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Sig.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956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SCORE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,145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350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,095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925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,919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,023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28575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025460" y="6364416"/>
            <a:ext cx="2282190" cy="196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650" spc="-7" baseline="7575" dirty="0">
                <a:latin typeface="Arial"/>
                <a:cs typeface="Arial"/>
              </a:rPr>
              <a:t>a. </a:t>
            </a:r>
            <a:r>
              <a:rPr sz="1100" spc="-10" dirty="0">
                <a:latin typeface="Arial"/>
                <a:cs typeface="Arial"/>
              </a:rPr>
              <a:t>Lillief ors </a:t>
            </a:r>
            <a:r>
              <a:rPr sz="1100" spc="-25" dirty="0">
                <a:latin typeface="Arial"/>
                <a:cs typeface="Arial"/>
              </a:rPr>
              <a:t>Signif </a:t>
            </a:r>
            <a:r>
              <a:rPr sz="1100" spc="15" dirty="0">
                <a:latin typeface="Arial"/>
                <a:cs typeface="Arial"/>
              </a:rPr>
              <a:t>icance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Correction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/>
          <p:nvPr/>
        </p:nvSpPr>
        <p:spPr>
          <a:xfrm>
            <a:off x="513613" y="2393670"/>
            <a:ext cx="4041261" cy="332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2791" y="1190463"/>
            <a:ext cx="3245803" cy="2318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17958" y="3646104"/>
            <a:ext cx="3409914" cy="2866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920" y="232664"/>
            <a:ext cx="583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939" y="992886"/>
            <a:ext cx="8797925" cy="16033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5400" marR="347980" algn="just">
              <a:lnSpc>
                <a:spcPct val="110000"/>
              </a:lnSpc>
              <a:spcBef>
                <a:spcPts val="385"/>
              </a:spcBef>
              <a:buFont typeface="Arial"/>
              <a:buChar char="•"/>
              <a:tabLst>
                <a:tab pos="368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b="1" spc="-7" baseline="24305" dirty="0">
                <a:solidFill>
                  <a:srgbClr val="001F5F"/>
                </a:solidFill>
                <a:latin typeface="Calibri"/>
                <a:cs typeface="Calibri"/>
              </a:rPr>
              <a:t>ος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Τρόπος: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Nonparametric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Tests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Legacy Dialogs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1-Sample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K-S… →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Πέρνω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εξεταζόμενη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(Test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List)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4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  <a:p>
            <a:pPr marR="17780" algn="r">
              <a:lnSpc>
                <a:spcPct val="100000"/>
              </a:lnSpc>
              <a:spcBef>
                <a:spcPts val="47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565336"/>
            <a:ext cx="4679950" cy="368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3800" y="3056001"/>
            <a:ext cx="3960749" cy="2820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8973" y="3051238"/>
            <a:ext cx="3970654" cy="2830830"/>
          </a:xfrm>
          <a:custGeom>
            <a:avLst/>
            <a:gdLst/>
            <a:ahLst/>
            <a:cxnLst/>
            <a:rect l="l" t="t" r="r" b="b"/>
            <a:pathLst>
              <a:path w="3970654" h="2830829">
                <a:moveTo>
                  <a:pt x="0" y="2830449"/>
                </a:moveTo>
                <a:lnTo>
                  <a:pt x="3970401" y="2830449"/>
                </a:lnTo>
                <a:lnTo>
                  <a:pt x="3970401" y="0"/>
                </a:lnTo>
                <a:lnTo>
                  <a:pt x="0" y="0"/>
                </a:lnTo>
                <a:lnTo>
                  <a:pt x="0" y="28304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920" y="232664"/>
            <a:ext cx="583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Έλεγχος </a:t>
            </a:r>
            <a:r>
              <a:rPr dirty="0"/>
              <a:t>Κανονικής</a:t>
            </a:r>
            <a:r>
              <a:rPr spc="-50" dirty="0"/>
              <a:t> </a:t>
            </a:r>
            <a:r>
              <a:rPr spc="-10" dirty="0"/>
              <a:t>Κατανομής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939" y="1066038"/>
            <a:ext cx="86766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400" b="1" spc="-7" baseline="24305" dirty="0">
                <a:solidFill>
                  <a:srgbClr val="001F5F"/>
                </a:solidFill>
                <a:latin typeface="Calibri"/>
                <a:cs typeface="Calibri"/>
              </a:rPr>
              <a:t>ος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Τρόπος: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Nonparametric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Tests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1-Sample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K-S… →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Πέρνω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εξεταζόμενη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από αριστερά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βάζω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στο 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(Test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Variable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List)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→</a:t>
            </a:r>
            <a:r>
              <a:rPr sz="24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0425" y="4724463"/>
            <a:ext cx="792480" cy="522605"/>
          </a:xfrm>
          <a:custGeom>
            <a:avLst/>
            <a:gdLst/>
            <a:ahLst/>
            <a:cxnLst/>
            <a:rect l="l" t="t" r="r" b="b"/>
            <a:pathLst>
              <a:path w="792479" h="522604">
                <a:moveTo>
                  <a:pt x="0" y="522287"/>
                </a:moveTo>
                <a:lnTo>
                  <a:pt x="792162" y="522287"/>
                </a:lnTo>
                <a:lnTo>
                  <a:pt x="792162" y="0"/>
                </a:lnTo>
                <a:lnTo>
                  <a:pt x="0" y="0"/>
                </a:lnTo>
                <a:lnTo>
                  <a:pt x="0" y="52228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68210" y="2817724"/>
            <a:ext cx="791845" cy="149225"/>
          </a:xfrm>
          <a:custGeom>
            <a:avLst/>
            <a:gdLst/>
            <a:ahLst/>
            <a:cxnLst/>
            <a:rect l="l" t="t" r="r" b="b"/>
            <a:pathLst>
              <a:path w="791845" h="149225">
                <a:moveTo>
                  <a:pt x="15048" y="0"/>
                </a:moveTo>
                <a:lnTo>
                  <a:pt x="0" y="0"/>
                </a:lnTo>
                <a:lnTo>
                  <a:pt x="29241" y="114787"/>
                </a:lnTo>
                <a:lnTo>
                  <a:pt x="44289" y="114787"/>
                </a:lnTo>
                <a:lnTo>
                  <a:pt x="48552" y="98745"/>
                </a:lnTo>
                <a:lnTo>
                  <a:pt x="36423" y="98745"/>
                </a:lnTo>
                <a:lnTo>
                  <a:pt x="35226" y="90902"/>
                </a:lnTo>
                <a:lnTo>
                  <a:pt x="33687" y="83238"/>
                </a:lnTo>
                <a:lnTo>
                  <a:pt x="31977" y="75395"/>
                </a:lnTo>
                <a:lnTo>
                  <a:pt x="15048" y="0"/>
                </a:lnTo>
                <a:close/>
              </a:path>
              <a:path w="791845" h="149225">
                <a:moveTo>
                  <a:pt x="83792" y="13902"/>
                </a:moveTo>
                <a:lnTo>
                  <a:pt x="70794" y="13902"/>
                </a:lnTo>
                <a:lnTo>
                  <a:pt x="71136" y="15685"/>
                </a:lnTo>
                <a:lnTo>
                  <a:pt x="72333" y="20141"/>
                </a:lnTo>
                <a:lnTo>
                  <a:pt x="74385" y="27270"/>
                </a:lnTo>
                <a:lnTo>
                  <a:pt x="97470" y="114787"/>
                </a:lnTo>
                <a:lnTo>
                  <a:pt x="111663" y="114787"/>
                </a:lnTo>
                <a:lnTo>
                  <a:pt x="115869" y="98745"/>
                </a:lnTo>
                <a:lnTo>
                  <a:pt x="104481" y="98745"/>
                </a:lnTo>
                <a:lnTo>
                  <a:pt x="102878" y="89086"/>
                </a:lnTo>
                <a:lnTo>
                  <a:pt x="100890" y="79094"/>
                </a:lnTo>
                <a:lnTo>
                  <a:pt x="98517" y="68767"/>
                </a:lnTo>
                <a:lnTo>
                  <a:pt x="95760" y="58106"/>
                </a:lnTo>
                <a:lnTo>
                  <a:pt x="83792" y="13902"/>
                </a:lnTo>
                <a:close/>
              </a:path>
              <a:path w="791845" h="149225">
                <a:moveTo>
                  <a:pt x="80028" y="0"/>
                </a:moveTo>
                <a:lnTo>
                  <a:pt x="62415" y="0"/>
                </a:lnTo>
                <a:lnTo>
                  <a:pt x="41040" y="79495"/>
                </a:lnTo>
                <a:lnTo>
                  <a:pt x="39330" y="86446"/>
                </a:lnTo>
                <a:lnTo>
                  <a:pt x="36423" y="98745"/>
                </a:lnTo>
                <a:lnTo>
                  <a:pt x="48552" y="98745"/>
                </a:lnTo>
                <a:lnTo>
                  <a:pt x="67545" y="27270"/>
                </a:lnTo>
                <a:lnTo>
                  <a:pt x="69768" y="19071"/>
                </a:lnTo>
                <a:lnTo>
                  <a:pt x="70794" y="13902"/>
                </a:lnTo>
                <a:lnTo>
                  <a:pt x="83792" y="13902"/>
                </a:lnTo>
                <a:lnTo>
                  <a:pt x="80028" y="0"/>
                </a:lnTo>
                <a:close/>
              </a:path>
              <a:path w="791845" h="149225">
                <a:moveTo>
                  <a:pt x="141759" y="0"/>
                </a:moveTo>
                <a:lnTo>
                  <a:pt x="127053" y="0"/>
                </a:lnTo>
                <a:lnTo>
                  <a:pt x="109782" y="73613"/>
                </a:lnTo>
                <a:lnTo>
                  <a:pt x="108208" y="80573"/>
                </a:lnTo>
                <a:lnTo>
                  <a:pt x="106811" y="87048"/>
                </a:lnTo>
                <a:lnTo>
                  <a:pt x="105574" y="93089"/>
                </a:lnTo>
                <a:lnTo>
                  <a:pt x="104481" y="98745"/>
                </a:lnTo>
                <a:lnTo>
                  <a:pt x="115869" y="98745"/>
                </a:lnTo>
                <a:lnTo>
                  <a:pt x="141759" y="0"/>
                </a:lnTo>
                <a:close/>
              </a:path>
              <a:path w="791845" h="149225">
                <a:moveTo>
                  <a:pt x="182116" y="29766"/>
                </a:moveTo>
                <a:lnTo>
                  <a:pt x="147488" y="55388"/>
                </a:lnTo>
                <a:lnTo>
                  <a:pt x="144837" y="73969"/>
                </a:lnTo>
                <a:lnTo>
                  <a:pt x="145505" y="83461"/>
                </a:lnTo>
                <a:lnTo>
                  <a:pt x="174698" y="116045"/>
                </a:lnTo>
                <a:lnTo>
                  <a:pt x="182971" y="116747"/>
                </a:lnTo>
                <a:lnTo>
                  <a:pt x="192205" y="116747"/>
                </a:lnTo>
                <a:lnTo>
                  <a:pt x="199900" y="114430"/>
                </a:lnTo>
                <a:lnTo>
                  <a:pt x="211648" y="104983"/>
                </a:lnTo>
                <a:lnTo>
                  <a:pt x="176302" y="104983"/>
                </a:lnTo>
                <a:lnTo>
                  <a:pt x="170830" y="102666"/>
                </a:lnTo>
                <a:lnTo>
                  <a:pt x="161938" y="93041"/>
                </a:lnTo>
                <a:lnTo>
                  <a:pt x="159544" y="86090"/>
                </a:lnTo>
                <a:lnTo>
                  <a:pt x="158859" y="76821"/>
                </a:lnTo>
                <a:lnTo>
                  <a:pt x="218539" y="76821"/>
                </a:lnTo>
                <a:lnTo>
                  <a:pt x="218539" y="73078"/>
                </a:lnTo>
                <a:lnTo>
                  <a:pt x="218033" y="65414"/>
                </a:lnTo>
                <a:lnTo>
                  <a:pt x="159715" y="65414"/>
                </a:lnTo>
                <a:lnTo>
                  <a:pt x="160228" y="57928"/>
                </a:lnTo>
                <a:lnTo>
                  <a:pt x="162451" y="52046"/>
                </a:lnTo>
                <a:lnTo>
                  <a:pt x="166726" y="47768"/>
                </a:lnTo>
                <a:lnTo>
                  <a:pt x="170830" y="43490"/>
                </a:lnTo>
                <a:lnTo>
                  <a:pt x="176131" y="41351"/>
                </a:lnTo>
                <a:lnTo>
                  <a:pt x="208408" y="41351"/>
                </a:lnTo>
                <a:lnTo>
                  <a:pt x="208279" y="41173"/>
                </a:lnTo>
                <a:lnTo>
                  <a:pt x="202892" y="36157"/>
                </a:lnTo>
                <a:lnTo>
                  <a:pt x="196736" y="32595"/>
                </a:lnTo>
                <a:lnTo>
                  <a:pt x="189811" y="30470"/>
                </a:lnTo>
                <a:lnTo>
                  <a:pt x="182116" y="29766"/>
                </a:lnTo>
                <a:close/>
              </a:path>
              <a:path w="791845" h="149225">
                <a:moveTo>
                  <a:pt x="204004" y="88050"/>
                </a:moveTo>
                <a:lnTo>
                  <a:pt x="201952" y="93932"/>
                </a:lnTo>
                <a:lnTo>
                  <a:pt x="199216" y="98210"/>
                </a:lnTo>
                <a:lnTo>
                  <a:pt x="195796" y="100884"/>
                </a:lnTo>
                <a:lnTo>
                  <a:pt x="192205" y="103736"/>
                </a:lnTo>
                <a:lnTo>
                  <a:pt x="187930" y="104983"/>
                </a:lnTo>
                <a:lnTo>
                  <a:pt x="211648" y="104983"/>
                </a:lnTo>
                <a:lnTo>
                  <a:pt x="211870" y="104805"/>
                </a:lnTo>
                <a:lnTo>
                  <a:pt x="215974" y="98210"/>
                </a:lnTo>
                <a:lnTo>
                  <a:pt x="218026" y="89833"/>
                </a:lnTo>
                <a:lnTo>
                  <a:pt x="204004" y="88050"/>
                </a:lnTo>
                <a:close/>
              </a:path>
              <a:path w="791845" h="149225">
                <a:moveTo>
                  <a:pt x="208408" y="41351"/>
                </a:moveTo>
                <a:lnTo>
                  <a:pt x="189127" y="41351"/>
                </a:lnTo>
                <a:lnTo>
                  <a:pt x="194770" y="44025"/>
                </a:lnTo>
                <a:lnTo>
                  <a:pt x="201952" y="52937"/>
                </a:lnTo>
                <a:lnTo>
                  <a:pt x="203662" y="58284"/>
                </a:lnTo>
                <a:lnTo>
                  <a:pt x="204175" y="65414"/>
                </a:lnTo>
                <a:lnTo>
                  <a:pt x="218033" y="65414"/>
                </a:lnTo>
                <a:lnTo>
                  <a:pt x="217898" y="63356"/>
                </a:lnTo>
                <a:lnTo>
                  <a:pt x="215974" y="54786"/>
                </a:lnTo>
                <a:lnTo>
                  <a:pt x="212768" y="47386"/>
                </a:lnTo>
                <a:lnTo>
                  <a:pt x="208408" y="41351"/>
                </a:lnTo>
                <a:close/>
              </a:path>
              <a:path w="791845" h="149225">
                <a:moveTo>
                  <a:pt x="252568" y="0"/>
                </a:moveTo>
                <a:lnTo>
                  <a:pt x="238888" y="0"/>
                </a:lnTo>
                <a:lnTo>
                  <a:pt x="238888" y="114787"/>
                </a:lnTo>
                <a:lnTo>
                  <a:pt x="252568" y="114787"/>
                </a:lnTo>
                <a:lnTo>
                  <a:pt x="252568" y="0"/>
                </a:lnTo>
                <a:close/>
              </a:path>
              <a:path w="791845" h="149225">
                <a:moveTo>
                  <a:pt x="291043" y="0"/>
                </a:moveTo>
                <a:lnTo>
                  <a:pt x="277363" y="0"/>
                </a:lnTo>
                <a:lnTo>
                  <a:pt x="277363" y="114787"/>
                </a:lnTo>
                <a:lnTo>
                  <a:pt x="291043" y="114787"/>
                </a:lnTo>
                <a:lnTo>
                  <a:pt x="291043" y="0"/>
                </a:lnTo>
                <a:close/>
              </a:path>
              <a:path w="791845" h="149225">
                <a:moveTo>
                  <a:pt x="393473" y="136532"/>
                </a:moveTo>
                <a:lnTo>
                  <a:pt x="303697" y="136532"/>
                </a:lnTo>
                <a:lnTo>
                  <a:pt x="303697" y="146870"/>
                </a:lnTo>
                <a:lnTo>
                  <a:pt x="393473" y="146870"/>
                </a:lnTo>
                <a:lnTo>
                  <a:pt x="393473" y="136532"/>
                </a:lnTo>
                <a:close/>
              </a:path>
              <a:path w="791845" h="149225">
                <a:moveTo>
                  <a:pt x="456914" y="0"/>
                </a:moveTo>
                <a:lnTo>
                  <a:pt x="406982" y="0"/>
                </a:lnTo>
                <a:lnTo>
                  <a:pt x="406982" y="114787"/>
                </a:lnTo>
                <a:lnTo>
                  <a:pt x="456059" y="114787"/>
                </a:lnTo>
                <a:lnTo>
                  <a:pt x="462044" y="114252"/>
                </a:lnTo>
                <a:lnTo>
                  <a:pt x="471791" y="111756"/>
                </a:lnTo>
                <a:lnTo>
                  <a:pt x="475724" y="109796"/>
                </a:lnTo>
                <a:lnTo>
                  <a:pt x="482223" y="104805"/>
                </a:lnTo>
                <a:lnTo>
                  <a:pt x="484788" y="101240"/>
                </a:lnTo>
                <a:lnTo>
                  <a:pt x="421688" y="101240"/>
                </a:lnTo>
                <a:lnTo>
                  <a:pt x="421688" y="61849"/>
                </a:lnTo>
                <a:lnTo>
                  <a:pt x="483291" y="61849"/>
                </a:lnTo>
                <a:lnTo>
                  <a:pt x="481368" y="59175"/>
                </a:lnTo>
                <a:lnTo>
                  <a:pt x="476237" y="55789"/>
                </a:lnTo>
                <a:lnTo>
                  <a:pt x="469568" y="53650"/>
                </a:lnTo>
                <a:lnTo>
                  <a:pt x="474698" y="50976"/>
                </a:lnTo>
                <a:lnTo>
                  <a:pt x="477804" y="48303"/>
                </a:lnTo>
                <a:lnTo>
                  <a:pt x="421688" y="48303"/>
                </a:lnTo>
                <a:lnTo>
                  <a:pt x="421688" y="13546"/>
                </a:lnTo>
                <a:lnTo>
                  <a:pt x="480253" y="13546"/>
                </a:lnTo>
                <a:lnTo>
                  <a:pt x="477777" y="9446"/>
                </a:lnTo>
                <a:lnTo>
                  <a:pt x="473843" y="5881"/>
                </a:lnTo>
                <a:lnTo>
                  <a:pt x="468713" y="3564"/>
                </a:lnTo>
                <a:lnTo>
                  <a:pt x="463754" y="1069"/>
                </a:lnTo>
                <a:lnTo>
                  <a:pt x="456914" y="0"/>
                </a:lnTo>
                <a:close/>
              </a:path>
              <a:path w="791845" h="149225">
                <a:moveTo>
                  <a:pt x="483291" y="61849"/>
                </a:moveTo>
                <a:lnTo>
                  <a:pt x="454178" y="61849"/>
                </a:lnTo>
                <a:lnTo>
                  <a:pt x="459650" y="62384"/>
                </a:lnTo>
                <a:lnTo>
                  <a:pt x="463412" y="63631"/>
                </a:lnTo>
                <a:lnTo>
                  <a:pt x="475211" y="77356"/>
                </a:lnTo>
                <a:lnTo>
                  <a:pt x="475211" y="85199"/>
                </a:lnTo>
                <a:lnTo>
                  <a:pt x="458966" y="100706"/>
                </a:lnTo>
                <a:lnTo>
                  <a:pt x="457085" y="101062"/>
                </a:lnTo>
                <a:lnTo>
                  <a:pt x="453836" y="101240"/>
                </a:lnTo>
                <a:lnTo>
                  <a:pt x="484788" y="101240"/>
                </a:lnTo>
                <a:lnTo>
                  <a:pt x="487011" y="96606"/>
                </a:lnTo>
                <a:lnTo>
                  <a:pt x="489063" y="91972"/>
                </a:lnTo>
                <a:lnTo>
                  <a:pt x="490260" y="86981"/>
                </a:lnTo>
                <a:lnTo>
                  <a:pt x="490260" y="75039"/>
                </a:lnTo>
                <a:lnTo>
                  <a:pt x="488379" y="69157"/>
                </a:lnTo>
                <a:lnTo>
                  <a:pt x="484959" y="64166"/>
                </a:lnTo>
                <a:lnTo>
                  <a:pt x="483291" y="61849"/>
                </a:lnTo>
                <a:close/>
              </a:path>
              <a:path w="791845" h="149225">
                <a:moveTo>
                  <a:pt x="480253" y="13546"/>
                </a:moveTo>
                <a:lnTo>
                  <a:pt x="451613" y="13546"/>
                </a:lnTo>
                <a:lnTo>
                  <a:pt x="457085" y="14081"/>
                </a:lnTo>
                <a:lnTo>
                  <a:pt x="460505" y="15150"/>
                </a:lnTo>
                <a:lnTo>
                  <a:pt x="470594" y="27270"/>
                </a:lnTo>
                <a:lnTo>
                  <a:pt x="470594" y="35113"/>
                </a:lnTo>
                <a:lnTo>
                  <a:pt x="469568" y="38500"/>
                </a:lnTo>
                <a:lnTo>
                  <a:pt x="467687" y="41173"/>
                </a:lnTo>
                <a:lnTo>
                  <a:pt x="465806" y="44025"/>
                </a:lnTo>
                <a:lnTo>
                  <a:pt x="463070" y="45807"/>
                </a:lnTo>
                <a:lnTo>
                  <a:pt x="459308" y="46877"/>
                </a:lnTo>
                <a:lnTo>
                  <a:pt x="456572" y="47768"/>
                </a:lnTo>
                <a:lnTo>
                  <a:pt x="451955" y="48303"/>
                </a:lnTo>
                <a:lnTo>
                  <a:pt x="477804" y="48303"/>
                </a:lnTo>
                <a:lnTo>
                  <a:pt x="478632" y="47590"/>
                </a:lnTo>
                <a:lnTo>
                  <a:pt x="481197" y="43134"/>
                </a:lnTo>
                <a:lnTo>
                  <a:pt x="483762" y="38856"/>
                </a:lnTo>
                <a:lnTo>
                  <a:pt x="484959" y="34222"/>
                </a:lnTo>
                <a:lnTo>
                  <a:pt x="484959" y="24062"/>
                </a:lnTo>
                <a:lnTo>
                  <a:pt x="483591" y="19071"/>
                </a:lnTo>
                <a:lnTo>
                  <a:pt x="480253" y="13546"/>
                </a:lnTo>
                <a:close/>
              </a:path>
              <a:path w="791845" h="149225">
                <a:moveTo>
                  <a:pt x="541218" y="29766"/>
                </a:moveTo>
                <a:lnTo>
                  <a:pt x="506590" y="55388"/>
                </a:lnTo>
                <a:lnTo>
                  <a:pt x="503940" y="73969"/>
                </a:lnTo>
                <a:lnTo>
                  <a:pt x="504608" y="83461"/>
                </a:lnTo>
                <a:lnTo>
                  <a:pt x="533801" y="116045"/>
                </a:lnTo>
                <a:lnTo>
                  <a:pt x="542073" y="116747"/>
                </a:lnTo>
                <a:lnTo>
                  <a:pt x="551307" y="116747"/>
                </a:lnTo>
                <a:lnTo>
                  <a:pt x="559002" y="114430"/>
                </a:lnTo>
                <a:lnTo>
                  <a:pt x="570750" y="104983"/>
                </a:lnTo>
                <a:lnTo>
                  <a:pt x="535404" y="104983"/>
                </a:lnTo>
                <a:lnTo>
                  <a:pt x="529932" y="102666"/>
                </a:lnTo>
                <a:lnTo>
                  <a:pt x="521040" y="93041"/>
                </a:lnTo>
                <a:lnTo>
                  <a:pt x="518646" y="86090"/>
                </a:lnTo>
                <a:lnTo>
                  <a:pt x="517962" y="76821"/>
                </a:lnTo>
                <a:lnTo>
                  <a:pt x="577641" y="76821"/>
                </a:lnTo>
                <a:lnTo>
                  <a:pt x="577641" y="73078"/>
                </a:lnTo>
                <a:lnTo>
                  <a:pt x="577136" y="65414"/>
                </a:lnTo>
                <a:lnTo>
                  <a:pt x="518817" y="65414"/>
                </a:lnTo>
                <a:lnTo>
                  <a:pt x="519330" y="57928"/>
                </a:lnTo>
                <a:lnTo>
                  <a:pt x="521553" y="52046"/>
                </a:lnTo>
                <a:lnTo>
                  <a:pt x="525828" y="47768"/>
                </a:lnTo>
                <a:lnTo>
                  <a:pt x="529932" y="43490"/>
                </a:lnTo>
                <a:lnTo>
                  <a:pt x="535233" y="41351"/>
                </a:lnTo>
                <a:lnTo>
                  <a:pt x="567510" y="41351"/>
                </a:lnTo>
                <a:lnTo>
                  <a:pt x="567381" y="41173"/>
                </a:lnTo>
                <a:lnTo>
                  <a:pt x="561995" y="36157"/>
                </a:lnTo>
                <a:lnTo>
                  <a:pt x="555838" y="32595"/>
                </a:lnTo>
                <a:lnTo>
                  <a:pt x="548913" y="30470"/>
                </a:lnTo>
                <a:lnTo>
                  <a:pt x="541218" y="29766"/>
                </a:lnTo>
                <a:close/>
              </a:path>
              <a:path w="791845" h="149225">
                <a:moveTo>
                  <a:pt x="563106" y="88050"/>
                </a:moveTo>
                <a:lnTo>
                  <a:pt x="561054" y="93932"/>
                </a:lnTo>
                <a:lnTo>
                  <a:pt x="558318" y="98210"/>
                </a:lnTo>
                <a:lnTo>
                  <a:pt x="554898" y="100884"/>
                </a:lnTo>
                <a:lnTo>
                  <a:pt x="551307" y="103736"/>
                </a:lnTo>
                <a:lnTo>
                  <a:pt x="547032" y="104983"/>
                </a:lnTo>
                <a:lnTo>
                  <a:pt x="570750" y="104983"/>
                </a:lnTo>
                <a:lnTo>
                  <a:pt x="570972" y="104805"/>
                </a:lnTo>
                <a:lnTo>
                  <a:pt x="575076" y="98210"/>
                </a:lnTo>
                <a:lnTo>
                  <a:pt x="577128" y="89833"/>
                </a:lnTo>
                <a:lnTo>
                  <a:pt x="563106" y="88050"/>
                </a:lnTo>
                <a:close/>
              </a:path>
              <a:path w="791845" h="149225">
                <a:moveTo>
                  <a:pt x="567510" y="41351"/>
                </a:moveTo>
                <a:lnTo>
                  <a:pt x="548229" y="41351"/>
                </a:lnTo>
                <a:lnTo>
                  <a:pt x="553872" y="44025"/>
                </a:lnTo>
                <a:lnTo>
                  <a:pt x="561054" y="52937"/>
                </a:lnTo>
                <a:lnTo>
                  <a:pt x="562764" y="58284"/>
                </a:lnTo>
                <a:lnTo>
                  <a:pt x="563277" y="65414"/>
                </a:lnTo>
                <a:lnTo>
                  <a:pt x="577136" y="65414"/>
                </a:lnTo>
                <a:lnTo>
                  <a:pt x="577000" y="63356"/>
                </a:lnTo>
                <a:lnTo>
                  <a:pt x="575076" y="54786"/>
                </a:lnTo>
                <a:lnTo>
                  <a:pt x="571870" y="47386"/>
                </a:lnTo>
                <a:lnTo>
                  <a:pt x="567510" y="41351"/>
                </a:lnTo>
                <a:close/>
              </a:path>
              <a:path w="791845" h="149225">
                <a:moveTo>
                  <a:pt x="612012" y="0"/>
                </a:moveTo>
                <a:lnTo>
                  <a:pt x="598332" y="0"/>
                </a:lnTo>
                <a:lnTo>
                  <a:pt x="598332" y="16219"/>
                </a:lnTo>
                <a:lnTo>
                  <a:pt x="612012" y="16219"/>
                </a:lnTo>
                <a:lnTo>
                  <a:pt x="612012" y="0"/>
                </a:lnTo>
                <a:close/>
              </a:path>
              <a:path w="791845" h="149225">
                <a:moveTo>
                  <a:pt x="612012" y="31726"/>
                </a:moveTo>
                <a:lnTo>
                  <a:pt x="598332" y="31726"/>
                </a:lnTo>
                <a:lnTo>
                  <a:pt x="598332" y="114787"/>
                </a:lnTo>
                <a:lnTo>
                  <a:pt x="612012" y="114787"/>
                </a:lnTo>
                <a:lnTo>
                  <a:pt x="612012" y="31726"/>
                </a:lnTo>
                <a:close/>
              </a:path>
              <a:path w="791845" h="149225">
                <a:moveTo>
                  <a:pt x="648949" y="31726"/>
                </a:moveTo>
                <a:lnTo>
                  <a:pt x="636807" y="31726"/>
                </a:lnTo>
                <a:lnTo>
                  <a:pt x="636807" y="114787"/>
                </a:lnTo>
                <a:lnTo>
                  <a:pt x="650317" y="114787"/>
                </a:lnTo>
                <a:lnTo>
                  <a:pt x="650417" y="58462"/>
                </a:lnTo>
                <a:lnTo>
                  <a:pt x="652369" y="51511"/>
                </a:lnTo>
                <a:lnTo>
                  <a:pt x="656644" y="47768"/>
                </a:lnTo>
                <a:lnTo>
                  <a:pt x="660748" y="43847"/>
                </a:lnTo>
                <a:lnTo>
                  <a:pt x="661680" y="43490"/>
                </a:lnTo>
                <a:lnTo>
                  <a:pt x="648949" y="43490"/>
                </a:lnTo>
                <a:lnTo>
                  <a:pt x="648949" y="31726"/>
                </a:lnTo>
                <a:close/>
              </a:path>
              <a:path w="791845" h="149225">
                <a:moveTo>
                  <a:pt x="698398" y="41886"/>
                </a:moveTo>
                <a:lnTo>
                  <a:pt x="675112" y="41886"/>
                </a:lnTo>
                <a:lnTo>
                  <a:pt x="678361" y="42777"/>
                </a:lnTo>
                <a:lnTo>
                  <a:pt x="680926" y="44560"/>
                </a:lnTo>
                <a:lnTo>
                  <a:pt x="683662" y="46342"/>
                </a:lnTo>
                <a:lnTo>
                  <a:pt x="685543" y="48481"/>
                </a:lnTo>
                <a:lnTo>
                  <a:pt x="687595" y="54185"/>
                </a:lnTo>
                <a:lnTo>
                  <a:pt x="688108" y="58462"/>
                </a:lnTo>
                <a:lnTo>
                  <a:pt x="688108" y="114787"/>
                </a:lnTo>
                <a:lnTo>
                  <a:pt x="701617" y="114787"/>
                </a:lnTo>
                <a:lnTo>
                  <a:pt x="701505" y="54185"/>
                </a:lnTo>
                <a:lnTo>
                  <a:pt x="701446" y="52581"/>
                </a:lnTo>
                <a:lnTo>
                  <a:pt x="700933" y="49907"/>
                </a:lnTo>
                <a:lnTo>
                  <a:pt x="700249" y="45986"/>
                </a:lnTo>
                <a:lnTo>
                  <a:pt x="698881" y="42599"/>
                </a:lnTo>
                <a:lnTo>
                  <a:pt x="698398" y="41886"/>
                </a:lnTo>
                <a:close/>
              </a:path>
              <a:path w="791845" h="149225">
                <a:moveTo>
                  <a:pt x="679216" y="29766"/>
                </a:moveTo>
                <a:lnTo>
                  <a:pt x="674428" y="29766"/>
                </a:lnTo>
                <a:lnTo>
                  <a:pt x="666575" y="30632"/>
                </a:lnTo>
                <a:lnTo>
                  <a:pt x="659700" y="33219"/>
                </a:lnTo>
                <a:lnTo>
                  <a:pt x="653819" y="37511"/>
                </a:lnTo>
                <a:lnTo>
                  <a:pt x="648949" y="43490"/>
                </a:lnTo>
                <a:lnTo>
                  <a:pt x="661680" y="43490"/>
                </a:lnTo>
                <a:lnTo>
                  <a:pt x="665878" y="41886"/>
                </a:lnTo>
                <a:lnTo>
                  <a:pt x="698398" y="41886"/>
                </a:lnTo>
                <a:lnTo>
                  <a:pt x="696829" y="39569"/>
                </a:lnTo>
                <a:lnTo>
                  <a:pt x="694777" y="36717"/>
                </a:lnTo>
                <a:lnTo>
                  <a:pt x="691699" y="34400"/>
                </a:lnTo>
                <a:lnTo>
                  <a:pt x="687595" y="32618"/>
                </a:lnTo>
                <a:lnTo>
                  <a:pt x="683662" y="30657"/>
                </a:lnTo>
                <a:lnTo>
                  <a:pt x="679216" y="29766"/>
                </a:lnTo>
                <a:close/>
              </a:path>
              <a:path w="791845" h="149225">
                <a:moveTo>
                  <a:pt x="724018" y="121738"/>
                </a:moveTo>
                <a:lnTo>
                  <a:pt x="723924" y="131006"/>
                </a:lnTo>
                <a:lnTo>
                  <a:pt x="726754" y="137601"/>
                </a:lnTo>
                <a:lnTo>
                  <a:pt x="732739" y="142057"/>
                </a:lnTo>
                <a:lnTo>
                  <a:pt x="738553" y="146513"/>
                </a:lnTo>
                <a:lnTo>
                  <a:pt x="746248" y="148652"/>
                </a:lnTo>
                <a:lnTo>
                  <a:pt x="763690" y="148652"/>
                </a:lnTo>
                <a:lnTo>
                  <a:pt x="770530" y="147048"/>
                </a:lnTo>
                <a:lnTo>
                  <a:pt x="776002" y="144018"/>
                </a:lnTo>
                <a:lnTo>
                  <a:pt x="781474" y="140810"/>
                </a:lnTo>
                <a:lnTo>
                  <a:pt x="784916" y="137067"/>
                </a:lnTo>
                <a:lnTo>
                  <a:pt x="749839" y="137067"/>
                </a:lnTo>
                <a:lnTo>
                  <a:pt x="745222" y="135641"/>
                </a:lnTo>
                <a:lnTo>
                  <a:pt x="741802" y="132967"/>
                </a:lnTo>
                <a:lnTo>
                  <a:pt x="739408" y="131006"/>
                </a:lnTo>
                <a:lnTo>
                  <a:pt x="737869" y="127976"/>
                </a:lnTo>
                <a:lnTo>
                  <a:pt x="737356" y="123877"/>
                </a:lnTo>
                <a:lnTo>
                  <a:pt x="724018" y="121738"/>
                </a:lnTo>
                <a:close/>
              </a:path>
              <a:path w="791845" h="149225">
                <a:moveTo>
                  <a:pt x="791726" y="103914"/>
                </a:moveTo>
                <a:lnTo>
                  <a:pt x="777883" y="103914"/>
                </a:lnTo>
                <a:lnTo>
                  <a:pt x="777964" y="114787"/>
                </a:lnTo>
                <a:lnTo>
                  <a:pt x="777712" y="119243"/>
                </a:lnTo>
                <a:lnTo>
                  <a:pt x="761809" y="137067"/>
                </a:lnTo>
                <a:lnTo>
                  <a:pt x="784916" y="137067"/>
                </a:lnTo>
                <a:lnTo>
                  <a:pt x="791542" y="111222"/>
                </a:lnTo>
                <a:lnTo>
                  <a:pt x="791726" y="103914"/>
                </a:lnTo>
                <a:close/>
              </a:path>
              <a:path w="791845" h="149225">
                <a:moveTo>
                  <a:pt x="755824" y="29766"/>
                </a:moveTo>
                <a:lnTo>
                  <a:pt x="748813" y="29766"/>
                </a:lnTo>
                <a:lnTo>
                  <a:pt x="742657" y="31726"/>
                </a:lnTo>
                <a:lnTo>
                  <a:pt x="737527" y="35291"/>
                </a:lnTo>
                <a:lnTo>
                  <a:pt x="732226" y="38856"/>
                </a:lnTo>
                <a:lnTo>
                  <a:pt x="728293" y="44025"/>
                </a:lnTo>
                <a:lnTo>
                  <a:pt x="722821" y="57571"/>
                </a:lnTo>
                <a:lnTo>
                  <a:pt x="721453" y="64879"/>
                </a:lnTo>
                <a:lnTo>
                  <a:pt x="721453" y="72900"/>
                </a:lnTo>
                <a:lnTo>
                  <a:pt x="741311" y="111712"/>
                </a:lnTo>
                <a:lnTo>
                  <a:pt x="755824" y="114787"/>
                </a:lnTo>
                <a:lnTo>
                  <a:pt x="764716" y="114787"/>
                </a:lnTo>
                <a:lnTo>
                  <a:pt x="772069" y="111222"/>
                </a:lnTo>
                <a:lnTo>
                  <a:pt x="777883" y="103914"/>
                </a:lnTo>
                <a:lnTo>
                  <a:pt x="791726" y="103914"/>
                </a:lnTo>
                <a:lnTo>
                  <a:pt x="791734" y="103201"/>
                </a:lnTo>
                <a:lnTo>
                  <a:pt x="750865" y="103201"/>
                </a:lnTo>
                <a:lnTo>
                  <a:pt x="745564" y="100706"/>
                </a:lnTo>
                <a:lnTo>
                  <a:pt x="741460" y="95715"/>
                </a:lnTo>
                <a:lnTo>
                  <a:pt x="737356" y="90546"/>
                </a:lnTo>
                <a:lnTo>
                  <a:pt x="735351" y="82881"/>
                </a:lnTo>
                <a:lnTo>
                  <a:pt x="735304" y="61849"/>
                </a:lnTo>
                <a:lnTo>
                  <a:pt x="737356" y="54185"/>
                </a:lnTo>
                <a:lnTo>
                  <a:pt x="741631" y="49194"/>
                </a:lnTo>
                <a:lnTo>
                  <a:pt x="745735" y="44025"/>
                </a:lnTo>
                <a:lnTo>
                  <a:pt x="750865" y="41530"/>
                </a:lnTo>
                <a:lnTo>
                  <a:pt x="779252" y="41530"/>
                </a:lnTo>
                <a:lnTo>
                  <a:pt x="774485" y="36533"/>
                </a:lnTo>
                <a:lnTo>
                  <a:pt x="768906" y="32796"/>
                </a:lnTo>
                <a:lnTo>
                  <a:pt x="762686" y="30529"/>
                </a:lnTo>
                <a:lnTo>
                  <a:pt x="755824" y="29766"/>
                </a:lnTo>
                <a:close/>
              </a:path>
              <a:path w="791845" h="149225">
                <a:moveTo>
                  <a:pt x="779252" y="41530"/>
                </a:moveTo>
                <a:lnTo>
                  <a:pt x="763006" y="41530"/>
                </a:lnTo>
                <a:lnTo>
                  <a:pt x="768307" y="44025"/>
                </a:lnTo>
                <a:lnTo>
                  <a:pt x="772582" y="49194"/>
                </a:lnTo>
                <a:lnTo>
                  <a:pt x="777028" y="54363"/>
                </a:lnTo>
                <a:lnTo>
                  <a:pt x="779033" y="61849"/>
                </a:lnTo>
                <a:lnTo>
                  <a:pt x="779080" y="82881"/>
                </a:lnTo>
                <a:lnTo>
                  <a:pt x="777028" y="90546"/>
                </a:lnTo>
                <a:lnTo>
                  <a:pt x="772924" y="95715"/>
                </a:lnTo>
                <a:lnTo>
                  <a:pt x="768649" y="100706"/>
                </a:lnTo>
                <a:lnTo>
                  <a:pt x="763348" y="103201"/>
                </a:lnTo>
                <a:lnTo>
                  <a:pt x="791734" y="103201"/>
                </a:lnTo>
                <a:lnTo>
                  <a:pt x="791734" y="41708"/>
                </a:lnTo>
                <a:lnTo>
                  <a:pt x="779422" y="41708"/>
                </a:lnTo>
                <a:lnTo>
                  <a:pt x="779252" y="41530"/>
                </a:lnTo>
                <a:close/>
              </a:path>
              <a:path w="791845" h="149225">
                <a:moveTo>
                  <a:pt x="791734" y="31726"/>
                </a:moveTo>
                <a:lnTo>
                  <a:pt x="779422" y="31726"/>
                </a:lnTo>
                <a:lnTo>
                  <a:pt x="779422" y="41708"/>
                </a:lnTo>
                <a:lnTo>
                  <a:pt x="791734" y="41708"/>
                </a:lnTo>
                <a:lnTo>
                  <a:pt x="791734" y="31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1256" y="3091502"/>
            <a:ext cx="86765" cy="11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0862" y="4710176"/>
            <a:ext cx="1901825" cy="5508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8922" y="3376687"/>
            <a:ext cx="358775" cy="116839"/>
          </a:xfrm>
          <a:custGeom>
            <a:avLst/>
            <a:gdLst/>
            <a:ahLst/>
            <a:cxnLst/>
            <a:rect l="l" t="t" r="r" b="b"/>
            <a:pathLst>
              <a:path w="358775" h="116839">
                <a:moveTo>
                  <a:pt x="22059" y="0"/>
                </a:moveTo>
                <a:lnTo>
                  <a:pt x="0" y="0"/>
                </a:lnTo>
                <a:lnTo>
                  <a:pt x="0" y="114787"/>
                </a:lnTo>
                <a:lnTo>
                  <a:pt x="14022" y="114787"/>
                </a:lnTo>
                <a:lnTo>
                  <a:pt x="14022" y="17111"/>
                </a:lnTo>
                <a:lnTo>
                  <a:pt x="27543" y="17111"/>
                </a:lnTo>
                <a:lnTo>
                  <a:pt x="22059" y="0"/>
                </a:lnTo>
                <a:close/>
              </a:path>
              <a:path w="358775" h="116839">
                <a:moveTo>
                  <a:pt x="27543" y="17111"/>
                </a:moveTo>
                <a:lnTo>
                  <a:pt x="14022" y="17111"/>
                </a:lnTo>
                <a:lnTo>
                  <a:pt x="45828" y="114787"/>
                </a:lnTo>
                <a:lnTo>
                  <a:pt x="59166" y="114787"/>
                </a:lnTo>
                <a:lnTo>
                  <a:pt x="64624" y="98388"/>
                </a:lnTo>
                <a:lnTo>
                  <a:pt x="53352" y="98388"/>
                </a:lnTo>
                <a:lnTo>
                  <a:pt x="52326" y="94467"/>
                </a:lnTo>
                <a:lnTo>
                  <a:pt x="50445" y="88763"/>
                </a:lnTo>
                <a:lnTo>
                  <a:pt x="48051" y="81099"/>
                </a:lnTo>
                <a:lnTo>
                  <a:pt x="27543" y="17111"/>
                </a:lnTo>
                <a:close/>
              </a:path>
              <a:path w="358775" h="116839">
                <a:moveTo>
                  <a:pt x="105165" y="18715"/>
                </a:moveTo>
                <a:lnTo>
                  <a:pt x="91143" y="18715"/>
                </a:lnTo>
                <a:lnTo>
                  <a:pt x="91143" y="114787"/>
                </a:lnTo>
                <a:lnTo>
                  <a:pt x="105165" y="114787"/>
                </a:lnTo>
                <a:lnTo>
                  <a:pt x="105165" y="18715"/>
                </a:lnTo>
                <a:close/>
              </a:path>
              <a:path w="358775" h="116839">
                <a:moveTo>
                  <a:pt x="105165" y="0"/>
                </a:moveTo>
                <a:lnTo>
                  <a:pt x="85671" y="0"/>
                </a:lnTo>
                <a:lnTo>
                  <a:pt x="56430" y="88050"/>
                </a:lnTo>
                <a:lnTo>
                  <a:pt x="54449" y="94467"/>
                </a:lnTo>
                <a:lnTo>
                  <a:pt x="53352" y="98388"/>
                </a:lnTo>
                <a:lnTo>
                  <a:pt x="64624" y="98388"/>
                </a:lnTo>
                <a:lnTo>
                  <a:pt x="91143" y="18715"/>
                </a:lnTo>
                <a:lnTo>
                  <a:pt x="105165" y="18715"/>
                </a:lnTo>
                <a:lnTo>
                  <a:pt x="105165" y="0"/>
                </a:lnTo>
                <a:close/>
              </a:path>
              <a:path w="358775" h="116839">
                <a:moveTo>
                  <a:pt x="146889" y="29766"/>
                </a:moveTo>
                <a:lnTo>
                  <a:pt x="112198" y="55299"/>
                </a:lnTo>
                <a:lnTo>
                  <a:pt x="109611" y="73791"/>
                </a:lnTo>
                <a:lnTo>
                  <a:pt x="110252" y="83383"/>
                </a:lnTo>
                <a:lnTo>
                  <a:pt x="139470" y="116043"/>
                </a:lnTo>
                <a:lnTo>
                  <a:pt x="147744" y="116747"/>
                </a:lnTo>
                <a:lnTo>
                  <a:pt x="156978" y="116747"/>
                </a:lnTo>
                <a:lnTo>
                  <a:pt x="164503" y="114252"/>
                </a:lnTo>
                <a:lnTo>
                  <a:pt x="176416" y="104983"/>
                </a:lnTo>
                <a:lnTo>
                  <a:pt x="141075" y="104983"/>
                </a:lnTo>
                <a:lnTo>
                  <a:pt x="135432" y="102666"/>
                </a:lnTo>
                <a:lnTo>
                  <a:pt x="131157" y="97854"/>
                </a:lnTo>
                <a:lnTo>
                  <a:pt x="126711" y="93041"/>
                </a:lnTo>
                <a:lnTo>
                  <a:pt x="124146" y="85912"/>
                </a:lnTo>
                <a:lnTo>
                  <a:pt x="123633" y="76821"/>
                </a:lnTo>
                <a:lnTo>
                  <a:pt x="183142" y="76821"/>
                </a:lnTo>
                <a:lnTo>
                  <a:pt x="183142" y="73078"/>
                </a:lnTo>
                <a:lnTo>
                  <a:pt x="182631" y="65236"/>
                </a:lnTo>
                <a:lnTo>
                  <a:pt x="124488" y="65236"/>
                </a:lnTo>
                <a:lnTo>
                  <a:pt x="124830" y="57928"/>
                </a:lnTo>
                <a:lnTo>
                  <a:pt x="127224" y="52046"/>
                </a:lnTo>
                <a:lnTo>
                  <a:pt x="131328" y="47768"/>
                </a:lnTo>
                <a:lnTo>
                  <a:pt x="135603" y="43490"/>
                </a:lnTo>
                <a:lnTo>
                  <a:pt x="140904" y="41351"/>
                </a:lnTo>
                <a:lnTo>
                  <a:pt x="173301" y="41351"/>
                </a:lnTo>
                <a:lnTo>
                  <a:pt x="173053" y="40995"/>
                </a:lnTo>
                <a:lnTo>
                  <a:pt x="167666" y="36082"/>
                </a:lnTo>
                <a:lnTo>
                  <a:pt x="161510" y="32573"/>
                </a:lnTo>
                <a:lnTo>
                  <a:pt x="154584" y="30468"/>
                </a:lnTo>
                <a:lnTo>
                  <a:pt x="146889" y="29766"/>
                </a:lnTo>
                <a:close/>
              </a:path>
              <a:path w="358775" h="116839">
                <a:moveTo>
                  <a:pt x="168778" y="88050"/>
                </a:moveTo>
                <a:lnTo>
                  <a:pt x="166726" y="93932"/>
                </a:lnTo>
                <a:lnTo>
                  <a:pt x="163990" y="98210"/>
                </a:lnTo>
                <a:lnTo>
                  <a:pt x="160399" y="100884"/>
                </a:lnTo>
                <a:lnTo>
                  <a:pt x="156978" y="103557"/>
                </a:lnTo>
                <a:lnTo>
                  <a:pt x="152703" y="104983"/>
                </a:lnTo>
                <a:lnTo>
                  <a:pt x="176416" y="104983"/>
                </a:lnTo>
                <a:lnTo>
                  <a:pt x="176644" y="104805"/>
                </a:lnTo>
                <a:lnTo>
                  <a:pt x="180577" y="98210"/>
                </a:lnTo>
                <a:lnTo>
                  <a:pt x="182800" y="89833"/>
                </a:lnTo>
                <a:lnTo>
                  <a:pt x="168778" y="88050"/>
                </a:lnTo>
                <a:close/>
              </a:path>
              <a:path w="358775" h="116839">
                <a:moveTo>
                  <a:pt x="173301" y="41351"/>
                </a:moveTo>
                <a:lnTo>
                  <a:pt x="153900" y="41351"/>
                </a:lnTo>
                <a:lnTo>
                  <a:pt x="159544" y="44025"/>
                </a:lnTo>
                <a:lnTo>
                  <a:pt x="163990" y="49372"/>
                </a:lnTo>
                <a:lnTo>
                  <a:pt x="166726" y="52937"/>
                </a:lnTo>
                <a:lnTo>
                  <a:pt x="168436" y="58284"/>
                </a:lnTo>
                <a:lnTo>
                  <a:pt x="168949" y="65236"/>
                </a:lnTo>
                <a:lnTo>
                  <a:pt x="182631" y="65236"/>
                </a:lnTo>
                <a:lnTo>
                  <a:pt x="182503" y="63278"/>
                </a:lnTo>
                <a:lnTo>
                  <a:pt x="180598" y="54697"/>
                </a:lnTo>
                <a:lnTo>
                  <a:pt x="177443" y="47286"/>
                </a:lnTo>
                <a:lnTo>
                  <a:pt x="173301" y="41351"/>
                </a:lnTo>
                <a:close/>
              </a:path>
              <a:path w="358775" h="116839">
                <a:moveTo>
                  <a:pt x="265963" y="41530"/>
                </a:moveTo>
                <a:lnTo>
                  <a:pt x="242479" y="41530"/>
                </a:lnTo>
                <a:lnTo>
                  <a:pt x="247609" y="42956"/>
                </a:lnTo>
                <a:lnTo>
                  <a:pt x="251029" y="46164"/>
                </a:lnTo>
                <a:lnTo>
                  <a:pt x="253594" y="48481"/>
                </a:lnTo>
                <a:lnTo>
                  <a:pt x="254962" y="52581"/>
                </a:lnTo>
                <a:lnTo>
                  <a:pt x="254962" y="62027"/>
                </a:lnTo>
                <a:lnTo>
                  <a:pt x="249661" y="63988"/>
                </a:lnTo>
                <a:lnTo>
                  <a:pt x="241624" y="65592"/>
                </a:lnTo>
                <a:lnTo>
                  <a:pt x="230851" y="66840"/>
                </a:lnTo>
                <a:lnTo>
                  <a:pt x="225379" y="67553"/>
                </a:lnTo>
                <a:lnTo>
                  <a:pt x="221446" y="68266"/>
                </a:lnTo>
                <a:lnTo>
                  <a:pt x="218881" y="69157"/>
                </a:lnTo>
                <a:lnTo>
                  <a:pt x="215290" y="70048"/>
                </a:lnTo>
                <a:lnTo>
                  <a:pt x="212041" y="71474"/>
                </a:lnTo>
                <a:lnTo>
                  <a:pt x="208963" y="73613"/>
                </a:lnTo>
                <a:lnTo>
                  <a:pt x="206056" y="75574"/>
                </a:lnTo>
                <a:lnTo>
                  <a:pt x="203833" y="78247"/>
                </a:lnTo>
                <a:lnTo>
                  <a:pt x="201952" y="81634"/>
                </a:lnTo>
                <a:lnTo>
                  <a:pt x="200242" y="85199"/>
                </a:lnTo>
                <a:lnTo>
                  <a:pt x="199387" y="88763"/>
                </a:lnTo>
                <a:lnTo>
                  <a:pt x="199387" y="99814"/>
                </a:lnTo>
                <a:lnTo>
                  <a:pt x="201781" y="105518"/>
                </a:lnTo>
                <a:lnTo>
                  <a:pt x="211015" y="114430"/>
                </a:lnTo>
                <a:lnTo>
                  <a:pt x="217855" y="116747"/>
                </a:lnTo>
                <a:lnTo>
                  <a:pt x="232048" y="116747"/>
                </a:lnTo>
                <a:lnTo>
                  <a:pt x="237007" y="115856"/>
                </a:lnTo>
                <a:lnTo>
                  <a:pt x="241624" y="113895"/>
                </a:lnTo>
                <a:lnTo>
                  <a:pt x="246241" y="112113"/>
                </a:lnTo>
                <a:lnTo>
                  <a:pt x="251029" y="109083"/>
                </a:lnTo>
                <a:lnTo>
                  <a:pt x="254928" y="105696"/>
                </a:lnTo>
                <a:lnTo>
                  <a:pt x="224695" y="105696"/>
                </a:lnTo>
                <a:lnTo>
                  <a:pt x="220762" y="104449"/>
                </a:lnTo>
                <a:lnTo>
                  <a:pt x="218026" y="101775"/>
                </a:lnTo>
                <a:lnTo>
                  <a:pt x="215290" y="99280"/>
                </a:lnTo>
                <a:lnTo>
                  <a:pt x="214002" y="96428"/>
                </a:lnTo>
                <a:lnTo>
                  <a:pt x="213922" y="90011"/>
                </a:lnTo>
                <a:lnTo>
                  <a:pt x="214435" y="87694"/>
                </a:lnTo>
                <a:lnTo>
                  <a:pt x="215803" y="85733"/>
                </a:lnTo>
                <a:lnTo>
                  <a:pt x="217000" y="83773"/>
                </a:lnTo>
                <a:lnTo>
                  <a:pt x="218710" y="82347"/>
                </a:lnTo>
                <a:lnTo>
                  <a:pt x="221104" y="81277"/>
                </a:lnTo>
                <a:lnTo>
                  <a:pt x="223327" y="80208"/>
                </a:lnTo>
                <a:lnTo>
                  <a:pt x="227260" y="79317"/>
                </a:lnTo>
                <a:lnTo>
                  <a:pt x="232903" y="78425"/>
                </a:lnTo>
                <a:lnTo>
                  <a:pt x="242650" y="77000"/>
                </a:lnTo>
                <a:lnTo>
                  <a:pt x="250003" y="75039"/>
                </a:lnTo>
                <a:lnTo>
                  <a:pt x="254962" y="73078"/>
                </a:lnTo>
                <a:lnTo>
                  <a:pt x="268471" y="73078"/>
                </a:lnTo>
                <a:lnTo>
                  <a:pt x="268379" y="52581"/>
                </a:lnTo>
                <a:lnTo>
                  <a:pt x="268300" y="50620"/>
                </a:lnTo>
                <a:lnTo>
                  <a:pt x="267958" y="48125"/>
                </a:lnTo>
                <a:lnTo>
                  <a:pt x="267103" y="44203"/>
                </a:lnTo>
                <a:lnTo>
                  <a:pt x="265963" y="41530"/>
                </a:lnTo>
                <a:close/>
              </a:path>
              <a:path w="358775" h="116839">
                <a:moveTo>
                  <a:pt x="269463" y="104627"/>
                </a:moveTo>
                <a:lnTo>
                  <a:pt x="256159" y="104627"/>
                </a:lnTo>
                <a:lnTo>
                  <a:pt x="256501" y="108548"/>
                </a:lnTo>
                <a:lnTo>
                  <a:pt x="257356" y="111935"/>
                </a:lnTo>
                <a:lnTo>
                  <a:pt x="258724" y="114787"/>
                </a:lnTo>
                <a:lnTo>
                  <a:pt x="272917" y="114787"/>
                </a:lnTo>
                <a:lnTo>
                  <a:pt x="271207" y="111578"/>
                </a:lnTo>
                <a:lnTo>
                  <a:pt x="270010" y="108192"/>
                </a:lnTo>
                <a:lnTo>
                  <a:pt x="269463" y="104627"/>
                </a:lnTo>
                <a:close/>
              </a:path>
              <a:path w="358775" h="116839">
                <a:moveTo>
                  <a:pt x="268471" y="73078"/>
                </a:moveTo>
                <a:lnTo>
                  <a:pt x="254962" y="73078"/>
                </a:lnTo>
                <a:lnTo>
                  <a:pt x="254962" y="84307"/>
                </a:lnTo>
                <a:lnTo>
                  <a:pt x="254107" y="89120"/>
                </a:lnTo>
                <a:lnTo>
                  <a:pt x="235126" y="105696"/>
                </a:lnTo>
                <a:lnTo>
                  <a:pt x="254928" y="105696"/>
                </a:lnTo>
                <a:lnTo>
                  <a:pt x="256159" y="104627"/>
                </a:lnTo>
                <a:lnTo>
                  <a:pt x="269463" y="104627"/>
                </a:lnTo>
                <a:lnTo>
                  <a:pt x="268813" y="101240"/>
                </a:lnTo>
                <a:lnTo>
                  <a:pt x="268471" y="93041"/>
                </a:lnTo>
                <a:lnTo>
                  <a:pt x="268471" y="73078"/>
                </a:lnTo>
                <a:close/>
              </a:path>
              <a:path w="358775" h="116839">
                <a:moveTo>
                  <a:pt x="244531" y="29766"/>
                </a:moveTo>
                <a:lnTo>
                  <a:pt x="230851" y="29766"/>
                </a:lnTo>
                <a:lnTo>
                  <a:pt x="224866" y="30835"/>
                </a:lnTo>
                <a:lnTo>
                  <a:pt x="201610" y="55254"/>
                </a:lnTo>
                <a:lnTo>
                  <a:pt x="214777" y="57215"/>
                </a:lnTo>
                <a:lnTo>
                  <a:pt x="216316" y="51333"/>
                </a:lnTo>
                <a:lnTo>
                  <a:pt x="218539" y="47233"/>
                </a:lnTo>
                <a:lnTo>
                  <a:pt x="224695" y="42599"/>
                </a:lnTo>
                <a:lnTo>
                  <a:pt x="229483" y="41530"/>
                </a:lnTo>
                <a:lnTo>
                  <a:pt x="265963" y="41530"/>
                </a:lnTo>
                <a:lnTo>
                  <a:pt x="265735" y="40995"/>
                </a:lnTo>
                <a:lnTo>
                  <a:pt x="263683" y="38500"/>
                </a:lnTo>
                <a:lnTo>
                  <a:pt x="261802" y="36004"/>
                </a:lnTo>
                <a:lnTo>
                  <a:pt x="258553" y="34043"/>
                </a:lnTo>
                <a:lnTo>
                  <a:pt x="254278" y="32261"/>
                </a:lnTo>
                <a:lnTo>
                  <a:pt x="250003" y="30657"/>
                </a:lnTo>
                <a:lnTo>
                  <a:pt x="244531" y="29766"/>
                </a:lnTo>
                <a:close/>
              </a:path>
              <a:path w="358775" h="116839">
                <a:moveTo>
                  <a:pt x="305749" y="31726"/>
                </a:moveTo>
                <a:lnTo>
                  <a:pt x="293779" y="31726"/>
                </a:lnTo>
                <a:lnTo>
                  <a:pt x="293779" y="114787"/>
                </a:lnTo>
                <a:lnTo>
                  <a:pt x="307288" y="114787"/>
                </a:lnTo>
                <a:lnTo>
                  <a:pt x="307340" y="58462"/>
                </a:lnTo>
                <a:lnTo>
                  <a:pt x="309340" y="51511"/>
                </a:lnTo>
                <a:lnTo>
                  <a:pt x="317719" y="43847"/>
                </a:lnTo>
                <a:lnTo>
                  <a:pt x="319072" y="43312"/>
                </a:lnTo>
                <a:lnTo>
                  <a:pt x="305749" y="43312"/>
                </a:lnTo>
                <a:lnTo>
                  <a:pt x="305749" y="31726"/>
                </a:lnTo>
                <a:close/>
              </a:path>
              <a:path w="358775" h="116839">
                <a:moveTo>
                  <a:pt x="355199" y="41886"/>
                </a:moveTo>
                <a:lnTo>
                  <a:pt x="332084" y="41886"/>
                </a:lnTo>
                <a:lnTo>
                  <a:pt x="335162" y="42777"/>
                </a:lnTo>
                <a:lnTo>
                  <a:pt x="340634" y="46342"/>
                </a:lnTo>
                <a:lnTo>
                  <a:pt x="342344" y="48481"/>
                </a:lnTo>
                <a:lnTo>
                  <a:pt x="343605" y="51511"/>
                </a:lnTo>
                <a:lnTo>
                  <a:pt x="344567" y="54185"/>
                </a:lnTo>
                <a:lnTo>
                  <a:pt x="345080" y="58462"/>
                </a:lnTo>
                <a:lnTo>
                  <a:pt x="345080" y="114787"/>
                </a:lnTo>
                <a:lnTo>
                  <a:pt x="358589" y="114787"/>
                </a:lnTo>
                <a:lnTo>
                  <a:pt x="358589" y="57037"/>
                </a:lnTo>
                <a:lnTo>
                  <a:pt x="358247" y="52581"/>
                </a:lnTo>
                <a:lnTo>
                  <a:pt x="357905" y="49907"/>
                </a:lnTo>
                <a:lnTo>
                  <a:pt x="357050" y="45986"/>
                </a:lnTo>
                <a:lnTo>
                  <a:pt x="355682" y="42599"/>
                </a:lnTo>
                <a:lnTo>
                  <a:pt x="355199" y="41886"/>
                </a:lnTo>
                <a:close/>
              </a:path>
              <a:path w="358775" h="116839">
                <a:moveTo>
                  <a:pt x="336017" y="29766"/>
                </a:moveTo>
                <a:lnTo>
                  <a:pt x="331229" y="29766"/>
                </a:lnTo>
                <a:lnTo>
                  <a:pt x="323400" y="30629"/>
                </a:lnTo>
                <a:lnTo>
                  <a:pt x="316565" y="33197"/>
                </a:lnTo>
                <a:lnTo>
                  <a:pt x="310692" y="37436"/>
                </a:lnTo>
                <a:lnTo>
                  <a:pt x="305749" y="43312"/>
                </a:lnTo>
                <a:lnTo>
                  <a:pt x="319072" y="43312"/>
                </a:lnTo>
                <a:lnTo>
                  <a:pt x="322679" y="41886"/>
                </a:lnTo>
                <a:lnTo>
                  <a:pt x="355199" y="41886"/>
                </a:lnTo>
                <a:lnTo>
                  <a:pt x="353630" y="39569"/>
                </a:lnTo>
                <a:lnTo>
                  <a:pt x="351749" y="36717"/>
                </a:lnTo>
                <a:lnTo>
                  <a:pt x="348671" y="34400"/>
                </a:lnTo>
                <a:lnTo>
                  <a:pt x="344567" y="32439"/>
                </a:lnTo>
                <a:lnTo>
                  <a:pt x="340463" y="30657"/>
                </a:lnTo>
                <a:lnTo>
                  <a:pt x="336017" y="297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24476" y="3659912"/>
            <a:ext cx="940163" cy="118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7294" y="3947058"/>
            <a:ext cx="605790" cy="116839"/>
          </a:xfrm>
          <a:custGeom>
            <a:avLst/>
            <a:gdLst/>
            <a:ahLst/>
            <a:cxnLst/>
            <a:rect l="l" t="t" r="r" b="b"/>
            <a:pathLst>
              <a:path w="605789" h="116839">
                <a:moveTo>
                  <a:pt x="125668" y="104449"/>
                </a:moveTo>
                <a:lnTo>
                  <a:pt x="112689" y="104449"/>
                </a:lnTo>
                <a:lnTo>
                  <a:pt x="117052" y="109829"/>
                </a:lnTo>
                <a:lnTo>
                  <a:pt x="122201" y="113673"/>
                </a:lnTo>
                <a:lnTo>
                  <a:pt x="128151" y="115979"/>
                </a:lnTo>
                <a:lnTo>
                  <a:pt x="134919" y="116747"/>
                </a:lnTo>
                <a:lnTo>
                  <a:pt x="141719" y="116012"/>
                </a:lnTo>
                <a:lnTo>
                  <a:pt x="148022" y="113806"/>
                </a:lnTo>
                <a:lnTo>
                  <a:pt x="153844" y="110130"/>
                </a:lnTo>
                <a:lnTo>
                  <a:pt x="159201" y="104983"/>
                </a:lnTo>
                <a:lnTo>
                  <a:pt x="126540" y="104983"/>
                </a:lnTo>
                <a:lnTo>
                  <a:pt x="125668" y="104449"/>
                </a:lnTo>
                <a:close/>
              </a:path>
              <a:path w="605789" h="116839">
                <a:moveTo>
                  <a:pt x="57969" y="0"/>
                </a:moveTo>
                <a:lnTo>
                  <a:pt x="42237" y="0"/>
                </a:lnTo>
                <a:lnTo>
                  <a:pt x="0" y="114787"/>
                </a:lnTo>
                <a:lnTo>
                  <a:pt x="15390" y="114787"/>
                </a:lnTo>
                <a:lnTo>
                  <a:pt x="27702" y="79851"/>
                </a:lnTo>
                <a:lnTo>
                  <a:pt x="89255" y="79851"/>
                </a:lnTo>
                <a:lnTo>
                  <a:pt x="84436" y="67553"/>
                </a:lnTo>
                <a:lnTo>
                  <a:pt x="31806" y="67553"/>
                </a:lnTo>
                <a:lnTo>
                  <a:pt x="43947" y="34043"/>
                </a:lnTo>
                <a:lnTo>
                  <a:pt x="46512" y="26736"/>
                </a:lnTo>
                <a:lnTo>
                  <a:pt x="48393" y="19428"/>
                </a:lnTo>
                <a:lnTo>
                  <a:pt x="49932" y="12120"/>
                </a:lnTo>
                <a:lnTo>
                  <a:pt x="62718" y="12120"/>
                </a:lnTo>
                <a:lnTo>
                  <a:pt x="57969" y="0"/>
                </a:lnTo>
                <a:close/>
              </a:path>
              <a:path w="605789" h="116839">
                <a:moveTo>
                  <a:pt x="89255" y="79851"/>
                </a:moveTo>
                <a:lnTo>
                  <a:pt x="73530" y="79851"/>
                </a:lnTo>
                <a:lnTo>
                  <a:pt x="86526" y="114787"/>
                </a:lnTo>
                <a:lnTo>
                  <a:pt x="100035" y="114787"/>
                </a:lnTo>
                <a:lnTo>
                  <a:pt x="100035" y="107367"/>
                </a:lnTo>
                <a:lnTo>
                  <a:pt x="89255" y="79851"/>
                </a:lnTo>
                <a:close/>
              </a:path>
              <a:path w="605789" h="116839">
                <a:moveTo>
                  <a:pt x="100035" y="107367"/>
                </a:moveTo>
                <a:lnTo>
                  <a:pt x="100035" y="114787"/>
                </a:lnTo>
                <a:lnTo>
                  <a:pt x="102942" y="114787"/>
                </a:lnTo>
                <a:lnTo>
                  <a:pt x="100035" y="107367"/>
                </a:lnTo>
                <a:close/>
              </a:path>
              <a:path w="605789" h="116839">
                <a:moveTo>
                  <a:pt x="113715" y="0"/>
                </a:moveTo>
                <a:lnTo>
                  <a:pt x="100035" y="0"/>
                </a:lnTo>
                <a:lnTo>
                  <a:pt x="100035" y="107367"/>
                </a:lnTo>
                <a:lnTo>
                  <a:pt x="102942" y="114787"/>
                </a:lnTo>
                <a:lnTo>
                  <a:pt x="112689" y="114787"/>
                </a:lnTo>
                <a:lnTo>
                  <a:pt x="112689" y="104449"/>
                </a:lnTo>
                <a:lnTo>
                  <a:pt x="125668" y="104449"/>
                </a:lnTo>
                <a:lnTo>
                  <a:pt x="120726" y="101419"/>
                </a:lnTo>
                <a:lnTo>
                  <a:pt x="116451" y="94111"/>
                </a:lnTo>
                <a:lnTo>
                  <a:pt x="113715" y="89655"/>
                </a:lnTo>
                <a:lnTo>
                  <a:pt x="112518" y="82525"/>
                </a:lnTo>
                <a:lnTo>
                  <a:pt x="112566" y="62206"/>
                </a:lnTo>
                <a:lnTo>
                  <a:pt x="114570" y="54719"/>
                </a:lnTo>
                <a:lnTo>
                  <a:pt x="119016" y="49372"/>
                </a:lnTo>
                <a:lnTo>
                  <a:pt x="123291" y="44025"/>
                </a:lnTo>
                <a:lnTo>
                  <a:pt x="128421" y="41351"/>
                </a:lnTo>
                <a:lnTo>
                  <a:pt x="160089" y="41351"/>
                </a:lnTo>
                <a:lnTo>
                  <a:pt x="159674" y="40817"/>
                </a:lnTo>
                <a:lnTo>
                  <a:pt x="113715" y="40817"/>
                </a:lnTo>
                <a:lnTo>
                  <a:pt x="113715" y="0"/>
                </a:lnTo>
                <a:close/>
              </a:path>
              <a:path w="605789" h="116839">
                <a:moveTo>
                  <a:pt x="160089" y="41351"/>
                </a:moveTo>
                <a:lnTo>
                  <a:pt x="140220" y="41351"/>
                </a:lnTo>
                <a:lnTo>
                  <a:pt x="145179" y="43847"/>
                </a:lnTo>
                <a:lnTo>
                  <a:pt x="153387" y="54185"/>
                </a:lnTo>
                <a:lnTo>
                  <a:pt x="155610" y="62206"/>
                </a:lnTo>
                <a:lnTo>
                  <a:pt x="155610" y="83773"/>
                </a:lnTo>
                <a:lnTo>
                  <a:pt x="153387" y="91794"/>
                </a:lnTo>
                <a:lnTo>
                  <a:pt x="144666" y="102310"/>
                </a:lnTo>
                <a:lnTo>
                  <a:pt x="139536" y="104983"/>
                </a:lnTo>
                <a:lnTo>
                  <a:pt x="159201" y="104983"/>
                </a:lnTo>
                <a:lnTo>
                  <a:pt x="169291" y="65949"/>
                </a:lnTo>
                <a:lnTo>
                  <a:pt x="168607" y="60423"/>
                </a:lnTo>
                <a:lnTo>
                  <a:pt x="166794" y="54719"/>
                </a:lnTo>
                <a:lnTo>
                  <a:pt x="165358" y="49729"/>
                </a:lnTo>
                <a:lnTo>
                  <a:pt x="163135" y="45273"/>
                </a:lnTo>
                <a:lnTo>
                  <a:pt x="160089" y="41351"/>
                </a:lnTo>
                <a:close/>
              </a:path>
              <a:path w="605789" h="116839">
                <a:moveTo>
                  <a:pt x="62718" y="12120"/>
                </a:moveTo>
                <a:lnTo>
                  <a:pt x="49932" y="12120"/>
                </a:lnTo>
                <a:lnTo>
                  <a:pt x="51471" y="18358"/>
                </a:lnTo>
                <a:lnTo>
                  <a:pt x="54207" y="26201"/>
                </a:lnTo>
                <a:lnTo>
                  <a:pt x="57798" y="35826"/>
                </a:lnTo>
                <a:lnTo>
                  <a:pt x="69084" y="67553"/>
                </a:lnTo>
                <a:lnTo>
                  <a:pt x="84436" y="67553"/>
                </a:lnTo>
                <a:lnTo>
                  <a:pt x="62718" y="12120"/>
                </a:lnTo>
                <a:close/>
              </a:path>
              <a:path w="605789" h="116839">
                <a:moveTo>
                  <a:pt x="140391" y="29766"/>
                </a:moveTo>
                <a:lnTo>
                  <a:pt x="126711" y="29766"/>
                </a:lnTo>
                <a:lnTo>
                  <a:pt x="119358" y="33509"/>
                </a:lnTo>
                <a:lnTo>
                  <a:pt x="113715" y="40817"/>
                </a:lnTo>
                <a:lnTo>
                  <a:pt x="159674" y="40817"/>
                </a:lnTo>
                <a:lnTo>
                  <a:pt x="140391" y="29766"/>
                </a:lnTo>
                <a:close/>
              </a:path>
              <a:path w="605789" h="116839">
                <a:moveTo>
                  <a:pt x="197848" y="87872"/>
                </a:moveTo>
                <a:lnTo>
                  <a:pt x="184510" y="90011"/>
                </a:lnTo>
                <a:lnTo>
                  <a:pt x="186049" y="98745"/>
                </a:lnTo>
                <a:lnTo>
                  <a:pt x="189469" y="105340"/>
                </a:lnTo>
                <a:lnTo>
                  <a:pt x="200242" y="114430"/>
                </a:lnTo>
                <a:lnTo>
                  <a:pt x="208279" y="116747"/>
                </a:lnTo>
                <a:lnTo>
                  <a:pt x="224866" y="116747"/>
                </a:lnTo>
                <a:lnTo>
                  <a:pt x="230509" y="115500"/>
                </a:lnTo>
                <a:lnTo>
                  <a:pt x="240427" y="110865"/>
                </a:lnTo>
                <a:lnTo>
                  <a:pt x="244189" y="107657"/>
                </a:lnTo>
                <a:lnTo>
                  <a:pt x="245862" y="104983"/>
                </a:lnTo>
                <a:lnTo>
                  <a:pt x="212383" y="104983"/>
                </a:lnTo>
                <a:lnTo>
                  <a:pt x="207595" y="103557"/>
                </a:lnTo>
                <a:lnTo>
                  <a:pt x="204175" y="100527"/>
                </a:lnTo>
                <a:lnTo>
                  <a:pt x="200755" y="97675"/>
                </a:lnTo>
                <a:lnTo>
                  <a:pt x="198532" y="93398"/>
                </a:lnTo>
                <a:lnTo>
                  <a:pt x="197848" y="87872"/>
                </a:lnTo>
                <a:close/>
              </a:path>
              <a:path w="605789" h="116839">
                <a:moveTo>
                  <a:pt x="222472" y="29766"/>
                </a:moveTo>
                <a:lnTo>
                  <a:pt x="212041" y="29766"/>
                </a:lnTo>
                <a:lnTo>
                  <a:pt x="208108" y="30300"/>
                </a:lnTo>
                <a:lnTo>
                  <a:pt x="204346" y="31548"/>
                </a:lnTo>
                <a:lnTo>
                  <a:pt x="200755" y="32618"/>
                </a:lnTo>
                <a:lnTo>
                  <a:pt x="186733" y="49907"/>
                </a:lnTo>
                <a:lnTo>
                  <a:pt x="186733" y="57750"/>
                </a:lnTo>
                <a:lnTo>
                  <a:pt x="226405" y="81456"/>
                </a:lnTo>
                <a:lnTo>
                  <a:pt x="231022" y="83060"/>
                </a:lnTo>
                <a:lnTo>
                  <a:pt x="232903" y="84307"/>
                </a:lnTo>
                <a:lnTo>
                  <a:pt x="235468" y="86090"/>
                </a:lnTo>
                <a:lnTo>
                  <a:pt x="236836" y="88585"/>
                </a:lnTo>
                <a:lnTo>
                  <a:pt x="236836" y="95537"/>
                </a:lnTo>
                <a:lnTo>
                  <a:pt x="235468" y="98567"/>
                </a:lnTo>
                <a:lnTo>
                  <a:pt x="232390" y="101062"/>
                </a:lnTo>
                <a:lnTo>
                  <a:pt x="229312" y="103736"/>
                </a:lnTo>
                <a:lnTo>
                  <a:pt x="224866" y="104983"/>
                </a:lnTo>
                <a:lnTo>
                  <a:pt x="245862" y="104983"/>
                </a:lnTo>
                <a:lnTo>
                  <a:pt x="246754" y="103557"/>
                </a:lnTo>
                <a:lnTo>
                  <a:pt x="249490" y="99458"/>
                </a:lnTo>
                <a:lnTo>
                  <a:pt x="250587" y="95537"/>
                </a:lnTo>
                <a:lnTo>
                  <a:pt x="250687" y="85555"/>
                </a:lnTo>
                <a:lnTo>
                  <a:pt x="249661" y="81456"/>
                </a:lnTo>
                <a:lnTo>
                  <a:pt x="247438" y="78247"/>
                </a:lnTo>
                <a:lnTo>
                  <a:pt x="245386" y="75039"/>
                </a:lnTo>
                <a:lnTo>
                  <a:pt x="242479" y="72543"/>
                </a:lnTo>
                <a:lnTo>
                  <a:pt x="234955" y="69335"/>
                </a:lnTo>
                <a:lnTo>
                  <a:pt x="228286" y="67018"/>
                </a:lnTo>
                <a:lnTo>
                  <a:pt x="218710" y="64344"/>
                </a:lnTo>
                <a:lnTo>
                  <a:pt x="212041" y="62384"/>
                </a:lnTo>
                <a:lnTo>
                  <a:pt x="199900" y="54006"/>
                </a:lnTo>
                <a:lnTo>
                  <a:pt x="199900" y="49194"/>
                </a:lnTo>
                <a:lnTo>
                  <a:pt x="201097" y="46699"/>
                </a:lnTo>
                <a:lnTo>
                  <a:pt x="206569" y="42421"/>
                </a:lnTo>
                <a:lnTo>
                  <a:pt x="210844" y="41351"/>
                </a:lnTo>
                <a:lnTo>
                  <a:pt x="243904" y="41351"/>
                </a:lnTo>
                <a:lnTo>
                  <a:pt x="243163" y="40282"/>
                </a:lnTo>
                <a:lnTo>
                  <a:pt x="240769" y="37074"/>
                </a:lnTo>
                <a:lnTo>
                  <a:pt x="237349" y="34578"/>
                </a:lnTo>
                <a:lnTo>
                  <a:pt x="227773" y="30657"/>
                </a:lnTo>
                <a:lnTo>
                  <a:pt x="222472" y="29766"/>
                </a:lnTo>
                <a:close/>
              </a:path>
              <a:path w="605789" h="116839">
                <a:moveTo>
                  <a:pt x="243904" y="41351"/>
                </a:moveTo>
                <a:lnTo>
                  <a:pt x="222472" y="41351"/>
                </a:lnTo>
                <a:lnTo>
                  <a:pt x="226576" y="42421"/>
                </a:lnTo>
                <a:lnTo>
                  <a:pt x="229312" y="44916"/>
                </a:lnTo>
                <a:lnTo>
                  <a:pt x="232219" y="47412"/>
                </a:lnTo>
                <a:lnTo>
                  <a:pt x="233929" y="50620"/>
                </a:lnTo>
                <a:lnTo>
                  <a:pt x="234442" y="54898"/>
                </a:lnTo>
                <a:lnTo>
                  <a:pt x="247780" y="52937"/>
                </a:lnTo>
                <a:lnTo>
                  <a:pt x="246925" y="47768"/>
                </a:lnTo>
                <a:lnTo>
                  <a:pt x="245386" y="43490"/>
                </a:lnTo>
                <a:lnTo>
                  <a:pt x="243904" y="41351"/>
                </a:lnTo>
                <a:close/>
              </a:path>
              <a:path w="605789" h="116839">
                <a:moveTo>
                  <a:pt x="312076" y="29766"/>
                </a:moveTo>
                <a:lnTo>
                  <a:pt x="277855" y="53071"/>
                </a:lnTo>
                <a:lnTo>
                  <a:pt x="274798" y="73256"/>
                </a:lnTo>
                <a:lnTo>
                  <a:pt x="275439" y="83185"/>
                </a:lnTo>
                <a:lnTo>
                  <a:pt x="304128" y="116045"/>
                </a:lnTo>
                <a:lnTo>
                  <a:pt x="312076" y="116747"/>
                </a:lnTo>
                <a:lnTo>
                  <a:pt x="318917" y="116747"/>
                </a:lnTo>
                <a:lnTo>
                  <a:pt x="325415" y="114965"/>
                </a:lnTo>
                <a:lnTo>
                  <a:pt x="337385" y="108192"/>
                </a:lnTo>
                <a:lnTo>
                  <a:pt x="340349" y="104983"/>
                </a:lnTo>
                <a:lnTo>
                  <a:pt x="305407" y="104983"/>
                </a:lnTo>
                <a:lnTo>
                  <a:pt x="299764" y="102310"/>
                </a:lnTo>
                <a:lnTo>
                  <a:pt x="295318" y="97141"/>
                </a:lnTo>
                <a:lnTo>
                  <a:pt x="290872" y="91794"/>
                </a:lnTo>
                <a:lnTo>
                  <a:pt x="288649" y="83773"/>
                </a:lnTo>
                <a:lnTo>
                  <a:pt x="288696" y="62395"/>
                </a:lnTo>
                <a:lnTo>
                  <a:pt x="290872" y="54541"/>
                </a:lnTo>
                <a:lnTo>
                  <a:pt x="295318" y="49372"/>
                </a:lnTo>
                <a:lnTo>
                  <a:pt x="299764" y="44025"/>
                </a:lnTo>
                <a:lnTo>
                  <a:pt x="305407" y="41530"/>
                </a:lnTo>
                <a:lnTo>
                  <a:pt x="339325" y="41530"/>
                </a:lnTo>
                <a:lnTo>
                  <a:pt x="338924" y="40995"/>
                </a:lnTo>
                <a:lnTo>
                  <a:pt x="333310" y="36082"/>
                </a:lnTo>
                <a:lnTo>
                  <a:pt x="326975" y="32573"/>
                </a:lnTo>
                <a:lnTo>
                  <a:pt x="319902" y="30468"/>
                </a:lnTo>
                <a:lnTo>
                  <a:pt x="312076" y="29766"/>
                </a:lnTo>
                <a:close/>
              </a:path>
              <a:path w="605789" h="116839">
                <a:moveTo>
                  <a:pt x="339325" y="41530"/>
                </a:moveTo>
                <a:lnTo>
                  <a:pt x="318746" y="41530"/>
                </a:lnTo>
                <a:lnTo>
                  <a:pt x="324218" y="44203"/>
                </a:lnTo>
                <a:lnTo>
                  <a:pt x="328835" y="49372"/>
                </a:lnTo>
                <a:lnTo>
                  <a:pt x="333281" y="54719"/>
                </a:lnTo>
                <a:lnTo>
                  <a:pt x="335456" y="62395"/>
                </a:lnTo>
                <a:lnTo>
                  <a:pt x="335504" y="83773"/>
                </a:lnTo>
                <a:lnTo>
                  <a:pt x="333281" y="91794"/>
                </a:lnTo>
                <a:lnTo>
                  <a:pt x="328835" y="97141"/>
                </a:lnTo>
                <a:lnTo>
                  <a:pt x="324389" y="102310"/>
                </a:lnTo>
                <a:lnTo>
                  <a:pt x="318917" y="104983"/>
                </a:lnTo>
                <a:lnTo>
                  <a:pt x="340349" y="104983"/>
                </a:lnTo>
                <a:lnTo>
                  <a:pt x="349526" y="72009"/>
                </a:lnTo>
                <a:lnTo>
                  <a:pt x="348855" y="62651"/>
                </a:lnTo>
                <a:lnTo>
                  <a:pt x="346854" y="54363"/>
                </a:lnTo>
                <a:lnTo>
                  <a:pt x="343538" y="47144"/>
                </a:lnTo>
                <a:lnTo>
                  <a:pt x="339325" y="41530"/>
                </a:lnTo>
                <a:close/>
              </a:path>
              <a:path w="605789" h="116839">
                <a:moveTo>
                  <a:pt x="382700" y="0"/>
                </a:moveTo>
                <a:lnTo>
                  <a:pt x="369191" y="0"/>
                </a:lnTo>
                <a:lnTo>
                  <a:pt x="369191" y="114787"/>
                </a:lnTo>
                <a:lnTo>
                  <a:pt x="382700" y="114787"/>
                </a:lnTo>
                <a:lnTo>
                  <a:pt x="382700" y="0"/>
                </a:lnTo>
                <a:close/>
              </a:path>
              <a:path w="605789" h="116839">
                <a:moveTo>
                  <a:pt x="421175" y="31726"/>
                </a:moveTo>
                <a:lnTo>
                  <a:pt x="407666" y="31726"/>
                </a:lnTo>
                <a:lnTo>
                  <a:pt x="407700" y="90011"/>
                </a:lnTo>
                <a:lnTo>
                  <a:pt x="430238" y="116747"/>
                </a:lnTo>
                <a:lnTo>
                  <a:pt x="434855" y="116747"/>
                </a:lnTo>
                <a:lnTo>
                  <a:pt x="442491" y="115848"/>
                </a:lnTo>
                <a:lnTo>
                  <a:pt x="449262" y="113160"/>
                </a:lnTo>
                <a:lnTo>
                  <a:pt x="455199" y="108701"/>
                </a:lnTo>
                <a:lnTo>
                  <a:pt x="458567" y="104627"/>
                </a:lnTo>
                <a:lnTo>
                  <a:pt x="433487" y="104627"/>
                </a:lnTo>
                <a:lnTo>
                  <a:pt x="430067" y="103557"/>
                </a:lnTo>
                <a:lnTo>
                  <a:pt x="421175" y="85020"/>
                </a:lnTo>
                <a:lnTo>
                  <a:pt x="421175" y="31726"/>
                </a:lnTo>
                <a:close/>
              </a:path>
              <a:path w="605789" h="116839">
                <a:moveTo>
                  <a:pt x="472304" y="102488"/>
                </a:moveTo>
                <a:lnTo>
                  <a:pt x="460334" y="102488"/>
                </a:lnTo>
                <a:lnTo>
                  <a:pt x="460334" y="114787"/>
                </a:lnTo>
                <a:lnTo>
                  <a:pt x="472304" y="114787"/>
                </a:lnTo>
                <a:lnTo>
                  <a:pt x="472304" y="102488"/>
                </a:lnTo>
                <a:close/>
              </a:path>
              <a:path w="605789" h="116839">
                <a:moveTo>
                  <a:pt x="472304" y="31726"/>
                </a:moveTo>
                <a:lnTo>
                  <a:pt x="458966" y="31726"/>
                </a:lnTo>
                <a:lnTo>
                  <a:pt x="458966" y="83238"/>
                </a:lnTo>
                <a:lnTo>
                  <a:pt x="458111" y="88763"/>
                </a:lnTo>
                <a:lnTo>
                  <a:pt x="441695" y="104627"/>
                </a:lnTo>
                <a:lnTo>
                  <a:pt x="458567" y="104627"/>
                </a:lnTo>
                <a:lnTo>
                  <a:pt x="460334" y="102488"/>
                </a:lnTo>
                <a:lnTo>
                  <a:pt x="472304" y="102488"/>
                </a:lnTo>
                <a:lnTo>
                  <a:pt x="472304" y="31726"/>
                </a:lnTo>
                <a:close/>
              </a:path>
              <a:path w="605789" h="116839">
                <a:moveTo>
                  <a:pt x="513687" y="42599"/>
                </a:moveTo>
                <a:lnTo>
                  <a:pt x="500178" y="42599"/>
                </a:lnTo>
                <a:lnTo>
                  <a:pt x="500277" y="99993"/>
                </a:lnTo>
                <a:lnTo>
                  <a:pt x="500691" y="104449"/>
                </a:lnTo>
                <a:lnTo>
                  <a:pt x="503085" y="109796"/>
                </a:lnTo>
                <a:lnTo>
                  <a:pt x="504966" y="111935"/>
                </a:lnTo>
                <a:lnTo>
                  <a:pt x="507702" y="113539"/>
                </a:lnTo>
                <a:lnTo>
                  <a:pt x="510267" y="115143"/>
                </a:lnTo>
                <a:lnTo>
                  <a:pt x="514029" y="115856"/>
                </a:lnTo>
                <a:lnTo>
                  <a:pt x="521895" y="115856"/>
                </a:lnTo>
                <a:lnTo>
                  <a:pt x="525315" y="115500"/>
                </a:lnTo>
                <a:lnTo>
                  <a:pt x="529248" y="114608"/>
                </a:lnTo>
                <a:lnTo>
                  <a:pt x="527255" y="102666"/>
                </a:lnTo>
                <a:lnTo>
                  <a:pt x="519159" y="102666"/>
                </a:lnTo>
                <a:lnTo>
                  <a:pt x="517620" y="102310"/>
                </a:lnTo>
                <a:lnTo>
                  <a:pt x="515568" y="100884"/>
                </a:lnTo>
                <a:lnTo>
                  <a:pt x="514884" y="99993"/>
                </a:lnTo>
                <a:lnTo>
                  <a:pt x="513858" y="97854"/>
                </a:lnTo>
                <a:lnTo>
                  <a:pt x="513687" y="95180"/>
                </a:lnTo>
                <a:lnTo>
                  <a:pt x="513687" y="42599"/>
                </a:lnTo>
                <a:close/>
              </a:path>
              <a:path w="605789" h="116839">
                <a:moveTo>
                  <a:pt x="527196" y="102310"/>
                </a:moveTo>
                <a:lnTo>
                  <a:pt x="524802" y="102488"/>
                </a:lnTo>
                <a:lnTo>
                  <a:pt x="522921" y="102666"/>
                </a:lnTo>
                <a:lnTo>
                  <a:pt x="527255" y="102666"/>
                </a:lnTo>
                <a:lnTo>
                  <a:pt x="527196" y="102310"/>
                </a:lnTo>
                <a:close/>
              </a:path>
              <a:path w="605789" h="116839">
                <a:moveTo>
                  <a:pt x="527196" y="31726"/>
                </a:moveTo>
                <a:lnTo>
                  <a:pt x="490431" y="31726"/>
                </a:lnTo>
                <a:lnTo>
                  <a:pt x="490431" y="42599"/>
                </a:lnTo>
                <a:lnTo>
                  <a:pt x="527196" y="42599"/>
                </a:lnTo>
                <a:lnTo>
                  <a:pt x="527196" y="31726"/>
                </a:lnTo>
                <a:close/>
              </a:path>
              <a:path w="605789" h="116839">
                <a:moveTo>
                  <a:pt x="513687" y="2673"/>
                </a:moveTo>
                <a:lnTo>
                  <a:pt x="500178" y="11050"/>
                </a:lnTo>
                <a:lnTo>
                  <a:pt x="500178" y="31726"/>
                </a:lnTo>
                <a:lnTo>
                  <a:pt x="513687" y="31726"/>
                </a:lnTo>
                <a:lnTo>
                  <a:pt x="513687" y="2673"/>
                </a:lnTo>
                <a:close/>
              </a:path>
              <a:path w="605789" h="116839">
                <a:moveTo>
                  <a:pt x="568920" y="29766"/>
                </a:moveTo>
                <a:lnTo>
                  <a:pt x="534228" y="55299"/>
                </a:lnTo>
                <a:lnTo>
                  <a:pt x="531642" y="73791"/>
                </a:lnTo>
                <a:lnTo>
                  <a:pt x="532283" y="83383"/>
                </a:lnTo>
                <a:lnTo>
                  <a:pt x="561500" y="116043"/>
                </a:lnTo>
                <a:lnTo>
                  <a:pt x="569775" y="116747"/>
                </a:lnTo>
                <a:lnTo>
                  <a:pt x="579009" y="116747"/>
                </a:lnTo>
                <a:lnTo>
                  <a:pt x="586533" y="114252"/>
                </a:lnTo>
                <a:lnTo>
                  <a:pt x="598446" y="104983"/>
                </a:lnTo>
                <a:lnTo>
                  <a:pt x="563106" y="104983"/>
                </a:lnTo>
                <a:lnTo>
                  <a:pt x="557463" y="102666"/>
                </a:lnTo>
                <a:lnTo>
                  <a:pt x="553188" y="97854"/>
                </a:lnTo>
                <a:lnTo>
                  <a:pt x="548742" y="93041"/>
                </a:lnTo>
                <a:lnTo>
                  <a:pt x="546177" y="85912"/>
                </a:lnTo>
                <a:lnTo>
                  <a:pt x="545664" y="76821"/>
                </a:lnTo>
                <a:lnTo>
                  <a:pt x="605172" y="76821"/>
                </a:lnTo>
                <a:lnTo>
                  <a:pt x="605172" y="73078"/>
                </a:lnTo>
                <a:lnTo>
                  <a:pt x="604661" y="65236"/>
                </a:lnTo>
                <a:lnTo>
                  <a:pt x="546519" y="65236"/>
                </a:lnTo>
                <a:lnTo>
                  <a:pt x="546861" y="57928"/>
                </a:lnTo>
                <a:lnTo>
                  <a:pt x="549255" y="52046"/>
                </a:lnTo>
                <a:lnTo>
                  <a:pt x="553359" y="47768"/>
                </a:lnTo>
                <a:lnTo>
                  <a:pt x="557634" y="43490"/>
                </a:lnTo>
                <a:lnTo>
                  <a:pt x="562935" y="41351"/>
                </a:lnTo>
                <a:lnTo>
                  <a:pt x="595332" y="41351"/>
                </a:lnTo>
                <a:lnTo>
                  <a:pt x="595083" y="40995"/>
                </a:lnTo>
                <a:lnTo>
                  <a:pt x="589697" y="36082"/>
                </a:lnTo>
                <a:lnTo>
                  <a:pt x="583541" y="32573"/>
                </a:lnTo>
                <a:lnTo>
                  <a:pt x="576615" y="30468"/>
                </a:lnTo>
                <a:lnTo>
                  <a:pt x="568920" y="29766"/>
                </a:lnTo>
                <a:close/>
              </a:path>
              <a:path w="605789" h="116839">
                <a:moveTo>
                  <a:pt x="590808" y="88050"/>
                </a:moveTo>
                <a:lnTo>
                  <a:pt x="588756" y="93932"/>
                </a:lnTo>
                <a:lnTo>
                  <a:pt x="586020" y="98210"/>
                </a:lnTo>
                <a:lnTo>
                  <a:pt x="582429" y="100884"/>
                </a:lnTo>
                <a:lnTo>
                  <a:pt x="579009" y="103557"/>
                </a:lnTo>
                <a:lnTo>
                  <a:pt x="574734" y="104983"/>
                </a:lnTo>
                <a:lnTo>
                  <a:pt x="598446" y="104983"/>
                </a:lnTo>
                <a:lnTo>
                  <a:pt x="598674" y="104805"/>
                </a:lnTo>
                <a:lnTo>
                  <a:pt x="602607" y="98210"/>
                </a:lnTo>
                <a:lnTo>
                  <a:pt x="604830" y="89833"/>
                </a:lnTo>
                <a:lnTo>
                  <a:pt x="590808" y="88050"/>
                </a:lnTo>
                <a:close/>
              </a:path>
              <a:path w="605789" h="116839">
                <a:moveTo>
                  <a:pt x="595332" y="41351"/>
                </a:moveTo>
                <a:lnTo>
                  <a:pt x="575931" y="41351"/>
                </a:lnTo>
                <a:lnTo>
                  <a:pt x="581574" y="44025"/>
                </a:lnTo>
                <a:lnTo>
                  <a:pt x="586020" y="49372"/>
                </a:lnTo>
                <a:lnTo>
                  <a:pt x="588756" y="52937"/>
                </a:lnTo>
                <a:lnTo>
                  <a:pt x="590466" y="58284"/>
                </a:lnTo>
                <a:lnTo>
                  <a:pt x="590979" y="65236"/>
                </a:lnTo>
                <a:lnTo>
                  <a:pt x="604661" y="65236"/>
                </a:lnTo>
                <a:lnTo>
                  <a:pt x="604534" y="63278"/>
                </a:lnTo>
                <a:lnTo>
                  <a:pt x="602629" y="54697"/>
                </a:lnTo>
                <a:lnTo>
                  <a:pt x="599473" y="47286"/>
                </a:lnTo>
                <a:lnTo>
                  <a:pt x="595332" y="41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9264" y="4232172"/>
            <a:ext cx="529590" cy="116839"/>
          </a:xfrm>
          <a:custGeom>
            <a:avLst/>
            <a:gdLst/>
            <a:ahLst/>
            <a:cxnLst/>
            <a:rect l="l" t="t" r="r" b="b"/>
            <a:pathLst>
              <a:path w="529589" h="116839">
                <a:moveTo>
                  <a:pt x="48906" y="0"/>
                </a:moveTo>
                <a:lnTo>
                  <a:pt x="0" y="0"/>
                </a:lnTo>
                <a:lnTo>
                  <a:pt x="0" y="114876"/>
                </a:lnTo>
                <a:lnTo>
                  <a:pt x="14706" y="114876"/>
                </a:lnTo>
                <a:lnTo>
                  <a:pt x="14706" y="68087"/>
                </a:lnTo>
                <a:lnTo>
                  <a:pt x="42921" y="68087"/>
                </a:lnTo>
                <a:lnTo>
                  <a:pt x="77742" y="54719"/>
                </a:lnTo>
                <a:lnTo>
                  <a:pt x="14706" y="54719"/>
                </a:lnTo>
                <a:lnTo>
                  <a:pt x="14706" y="13581"/>
                </a:lnTo>
                <a:lnTo>
                  <a:pt x="79020" y="13581"/>
                </a:lnTo>
                <a:lnTo>
                  <a:pt x="78660" y="12815"/>
                </a:lnTo>
                <a:lnTo>
                  <a:pt x="58311" y="1051"/>
                </a:lnTo>
                <a:lnTo>
                  <a:pt x="54549" y="356"/>
                </a:lnTo>
                <a:lnTo>
                  <a:pt x="48906" y="0"/>
                </a:lnTo>
                <a:close/>
              </a:path>
              <a:path w="529589" h="116839">
                <a:moveTo>
                  <a:pt x="79020" y="13581"/>
                </a:moveTo>
                <a:lnTo>
                  <a:pt x="49590" y="13581"/>
                </a:lnTo>
                <a:lnTo>
                  <a:pt x="54036" y="13920"/>
                </a:lnTo>
                <a:lnTo>
                  <a:pt x="56601" y="14615"/>
                </a:lnTo>
                <a:lnTo>
                  <a:pt x="60363" y="15738"/>
                </a:lnTo>
                <a:lnTo>
                  <a:pt x="63441" y="18002"/>
                </a:lnTo>
                <a:lnTo>
                  <a:pt x="65664" y="21406"/>
                </a:lnTo>
                <a:lnTo>
                  <a:pt x="68058" y="24828"/>
                </a:lnTo>
                <a:lnTo>
                  <a:pt x="69255" y="28892"/>
                </a:lnTo>
                <a:lnTo>
                  <a:pt x="69255" y="40318"/>
                </a:lnTo>
                <a:lnTo>
                  <a:pt x="67203" y="45504"/>
                </a:lnTo>
                <a:lnTo>
                  <a:pt x="59337" y="52884"/>
                </a:lnTo>
                <a:lnTo>
                  <a:pt x="52668" y="54719"/>
                </a:lnTo>
                <a:lnTo>
                  <a:pt x="77742" y="54719"/>
                </a:lnTo>
                <a:lnTo>
                  <a:pt x="79253" y="52616"/>
                </a:lnTo>
                <a:lnTo>
                  <a:pt x="82037" y="46707"/>
                </a:lnTo>
                <a:lnTo>
                  <a:pt x="83731" y="40237"/>
                </a:lnTo>
                <a:lnTo>
                  <a:pt x="84303" y="33206"/>
                </a:lnTo>
                <a:lnTo>
                  <a:pt x="84303" y="27502"/>
                </a:lnTo>
                <a:lnTo>
                  <a:pt x="83106" y="22280"/>
                </a:lnTo>
                <a:lnTo>
                  <a:pt x="79020" y="13581"/>
                </a:lnTo>
                <a:close/>
              </a:path>
              <a:path w="529589" h="116839">
                <a:moveTo>
                  <a:pt x="133380" y="29873"/>
                </a:moveTo>
                <a:lnTo>
                  <a:pt x="99159" y="53162"/>
                </a:lnTo>
                <a:lnTo>
                  <a:pt x="96102" y="73310"/>
                </a:lnTo>
                <a:lnTo>
                  <a:pt x="96743" y="83239"/>
                </a:lnTo>
                <a:lnTo>
                  <a:pt x="125431" y="116067"/>
                </a:lnTo>
                <a:lnTo>
                  <a:pt x="133380" y="116765"/>
                </a:lnTo>
                <a:lnTo>
                  <a:pt x="140220" y="116765"/>
                </a:lnTo>
                <a:lnTo>
                  <a:pt x="146718" y="115054"/>
                </a:lnTo>
                <a:lnTo>
                  <a:pt x="158688" y="108227"/>
                </a:lnTo>
                <a:lnTo>
                  <a:pt x="161636" y="105072"/>
                </a:lnTo>
                <a:lnTo>
                  <a:pt x="126711" y="105072"/>
                </a:lnTo>
                <a:lnTo>
                  <a:pt x="121068" y="102417"/>
                </a:lnTo>
                <a:lnTo>
                  <a:pt x="112176" y="91829"/>
                </a:lnTo>
                <a:lnTo>
                  <a:pt x="109953" y="83897"/>
                </a:lnTo>
                <a:lnTo>
                  <a:pt x="109987" y="62478"/>
                </a:lnTo>
                <a:lnTo>
                  <a:pt x="112176" y="54630"/>
                </a:lnTo>
                <a:lnTo>
                  <a:pt x="121068" y="44185"/>
                </a:lnTo>
                <a:lnTo>
                  <a:pt x="126711" y="41565"/>
                </a:lnTo>
                <a:lnTo>
                  <a:pt x="160617" y="41565"/>
                </a:lnTo>
                <a:lnTo>
                  <a:pt x="160228" y="41048"/>
                </a:lnTo>
                <a:lnTo>
                  <a:pt x="154614" y="36159"/>
                </a:lnTo>
                <a:lnTo>
                  <a:pt x="148279" y="32667"/>
                </a:lnTo>
                <a:lnTo>
                  <a:pt x="141206" y="30571"/>
                </a:lnTo>
                <a:lnTo>
                  <a:pt x="133380" y="29873"/>
                </a:lnTo>
                <a:close/>
              </a:path>
              <a:path w="529589" h="116839">
                <a:moveTo>
                  <a:pt x="160617" y="41565"/>
                </a:moveTo>
                <a:lnTo>
                  <a:pt x="140049" y="41565"/>
                </a:lnTo>
                <a:lnTo>
                  <a:pt x="145521" y="44221"/>
                </a:lnTo>
                <a:lnTo>
                  <a:pt x="150138" y="49497"/>
                </a:lnTo>
                <a:lnTo>
                  <a:pt x="154584" y="54791"/>
                </a:lnTo>
                <a:lnTo>
                  <a:pt x="156773" y="62478"/>
                </a:lnTo>
                <a:lnTo>
                  <a:pt x="156768" y="83897"/>
                </a:lnTo>
                <a:lnTo>
                  <a:pt x="154584" y="91829"/>
                </a:lnTo>
                <a:lnTo>
                  <a:pt x="145692" y="102417"/>
                </a:lnTo>
                <a:lnTo>
                  <a:pt x="140220" y="105072"/>
                </a:lnTo>
                <a:lnTo>
                  <a:pt x="161636" y="105072"/>
                </a:lnTo>
                <a:lnTo>
                  <a:pt x="170830" y="72062"/>
                </a:lnTo>
                <a:lnTo>
                  <a:pt x="170159" y="62685"/>
                </a:lnTo>
                <a:lnTo>
                  <a:pt x="168158" y="54390"/>
                </a:lnTo>
                <a:lnTo>
                  <a:pt x="164842" y="47178"/>
                </a:lnTo>
                <a:lnTo>
                  <a:pt x="160617" y="41565"/>
                </a:lnTo>
                <a:close/>
              </a:path>
              <a:path w="529589" h="116839">
                <a:moveTo>
                  <a:pt x="198703" y="87944"/>
                </a:moveTo>
                <a:lnTo>
                  <a:pt x="185365" y="90029"/>
                </a:lnTo>
                <a:lnTo>
                  <a:pt x="186904" y="98798"/>
                </a:lnTo>
                <a:lnTo>
                  <a:pt x="190324" y="105447"/>
                </a:lnTo>
                <a:lnTo>
                  <a:pt x="195796" y="109974"/>
                </a:lnTo>
                <a:lnTo>
                  <a:pt x="201097" y="114501"/>
                </a:lnTo>
                <a:lnTo>
                  <a:pt x="209134" y="116765"/>
                </a:lnTo>
                <a:lnTo>
                  <a:pt x="225721" y="116765"/>
                </a:lnTo>
                <a:lnTo>
                  <a:pt x="231364" y="115606"/>
                </a:lnTo>
                <a:lnTo>
                  <a:pt x="241282" y="111026"/>
                </a:lnTo>
                <a:lnTo>
                  <a:pt x="245044" y="107817"/>
                </a:lnTo>
                <a:lnTo>
                  <a:pt x="246754" y="105072"/>
                </a:lnTo>
                <a:lnTo>
                  <a:pt x="213238" y="105072"/>
                </a:lnTo>
                <a:lnTo>
                  <a:pt x="208450" y="103611"/>
                </a:lnTo>
                <a:lnTo>
                  <a:pt x="201610" y="97765"/>
                </a:lnTo>
                <a:lnTo>
                  <a:pt x="199387" y="93505"/>
                </a:lnTo>
                <a:lnTo>
                  <a:pt x="198703" y="87944"/>
                </a:lnTo>
                <a:close/>
              </a:path>
              <a:path w="529589" h="116839">
                <a:moveTo>
                  <a:pt x="223327" y="29873"/>
                </a:moveTo>
                <a:lnTo>
                  <a:pt x="212896" y="29873"/>
                </a:lnTo>
                <a:lnTo>
                  <a:pt x="208963" y="30425"/>
                </a:lnTo>
                <a:lnTo>
                  <a:pt x="187588" y="50067"/>
                </a:lnTo>
                <a:lnTo>
                  <a:pt x="187588" y="57856"/>
                </a:lnTo>
                <a:lnTo>
                  <a:pt x="227260" y="81527"/>
                </a:lnTo>
                <a:lnTo>
                  <a:pt x="231877" y="83131"/>
                </a:lnTo>
                <a:lnTo>
                  <a:pt x="233758" y="84397"/>
                </a:lnTo>
                <a:lnTo>
                  <a:pt x="236323" y="86197"/>
                </a:lnTo>
                <a:lnTo>
                  <a:pt x="237691" y="88710"/>
                </a:lnTo>
                <a:lnTo>
                  <a:pt x="237691" y="95537"/>
                </a:lnTo>
                <a:lnTo>
                  <a:pt x="236323" y="98620"/>
                </a:lnTo>
                <a:lnTo>
                  <a:pt x="230167" y="103771"/>
                </a:lnTo>
                <a:lnTo>
                  <a:pt x="225721" y="105072"/>
                </a:lnTo>
                <a:lnTo>
                  <a:pt x="246754" y="105072"/>
                </a:lnTo>
                <a:lnTo>
                  <a:pt x="247669" y="103611"/>
                </a:lnTo>
                <a:lnTo>
                  <a:pt x="250345" y="99600"/>
                </a:lnTo>
                <a:lnTo>
                  <a:pt x="251446" y="95537"/>
                </a:lnTo>
                <a:lnTo>
                  <a:pt x="251542" y="85573"/>
                </a:lnTo>
                <a:lnTo>
                  <a:pt x="250516" y="81527"/>
                </a:lnTo>
                <a:lnTo>
                  <a:pt x="248293" y="78336"/>
                </a:lnTo>
                <a:lnTo>
                  <a:pt x="246241" y="75128"/>
                </a:lnTo>
                <a:lnTo>
                  <a:pt x="212896" y="62526"/>
                </a:lnTo>
                <a:lnTo>
                  <a:pt x="208792" y="61350"/>
                </a:lnTo>
                <a:lnTo>
                  <a:pt x="200755" y="54024"/>
                </a:lnTo>
                <a:lnTo>
                  <a:pt x="200755" y="49301"/>
                </a:lnTo>
                <a:lnTo>
                  <a:pt x="201952" y="46752"/>
                </a:lnTo>
                <a:lnTo>
                  <a:pt x="207424" y="42439"/>
                </a:lnTo>
                <a:lnTo>
                  <a:pt x="211699" y="41351"/>
                </a:lnTo>
                <a:lnTo>
                  <a:pt x="244734" y="41351"/>
                </a:lnTo>
                <a:lnTo>
                  <a:pt x="243965" y="40246"/>
                </a:lnTo>
                <a:lnTo>
                  <a:pt x="241624" y="37109"/>
                </a:lnTo>
                <a:lnTo>
                  <a:pt x="238204" y="34578"/>
                </a:lnTo>
                <a:lnTo>
                  <a:pt x="228628" y="30817"/>
                </a:lnTo>
                <a:lnTo>
                  <a:pt x="223327" y="29873"/>
                </a:lnTo>
                <a:close/>
              </a:path>
              <a:path w="529589" h="116839">
                <a:moveTo>
                  <a:pt x="244734" y="41351"/>
                </a:moveTo>
                <a:lnTo>
                  <a:pt x="223327" y="41351"/>
                </a:lnTo>
                <a:lnTo>
                  <a:pt x="227431" y="42581"/>
                </a:lnTo>
                <a:lnTo>
                  <a:pt x="230167" y="45023"/>
                </a:lnTo>
                <a:lnTo>
                  <a:pt x="233074" y="47447"/>
                </a:lnTo>
                <a:lnTo>
                  <a:pt x="234784" y="50762"/>
                </a:lnTo>
                <a:lnTo>
                  <a:pt x="235297" y="54933"/>
                </a:lnTo>
                <a:lnTo>
                  <a:pt x="248635" y="53062"/>
                </a:lnTo>
                <a:lnTo>
                  <a:pt x="247780" y="47768"/>
                </a:lnTo>
                <a:lnTo>
                  <a:pt x="246241" y="43526"/>
                </a:lnTo>
                <a:lnTo>
                  <a:pt x="244734" y="41351"/>
                </a:lnTo>
                <a:close/>
              </a:path>
              <a:path w="529589" h="116839">
                <a:moveTo>
                  <a:pt x="294292" y="0"/>
                </a:moveTo>
                <a:lnTo>
                  <a:pt x="280612" y="0"/>
                </a:lnTo>
                <a:lnTo>
                  <a:pt x="280612" y="16291"/>
                </a:lnTo>
                <a:lnTo>
                  <a:pt x="294292" y="16291"/>
                </a:lnTo>
                <a:lnTo>
                  <a:pt x="294292" y="0"/>
                </a:lnTo>
                <a:close/>
              </a:path>
              <a:path w="529589" h="116839">
                <a:moveTo>
                  <a:pt x="294292" y="31744"/>
                </a:moveTo>
                <a:lnTo>
                  <a:pt x="280612" y="31744"/>
                </a:lnTo>
                <a:lnTo>
                  <a:pt x="280612" y="114876"/>
                </a:lnTo>
                <a:lnTo>
                  <a:pt x="294292" y="114876"/>
                </a:lnTo>
                <a:lnTo>
                  <a:pt x="294292" y="31744"/>
                </a:lnTo>
                <a:close/>
              </a:path>
              <a:path w="529589" h="116839">
                <a:moveTo>
                  <a:pt x="334991" y="42617"/>
                </a:moveTo>
                <a:lnTo>
                  <a:pt x="321482" y="42617"/>
                </a:lnTo>
                <a:lnTo>
                  <a:pt x="321590" y="100117"/>
                </a:lnTo>
                <a:lnTo>
                  <a:pt x="321995" y="104502"/>
                </a:lnTo>
                <a:lnTo>
                  <a:pt x="324389" y="109796"/>
                </a:lnTo>
                <a:lnTo>
                  <a:pt x="326270" y="111917"/>
                </a:lnTo>
                <a:lnTo>
                  <a:pt x="329006" y="113521"/>
                </a:lnTo>
                <a:lnTo>
                  <a:pt x="331571" y="115125"/>
                </a:lnTo>
                <a:lnTo>
                  <a:pt x="335333" y="115927"/>
                </a:lnTo>
                <a:lnTo>
                  <a:pt x="343199" y="115927"/>
                </a:lnTo>
                <a:lnTo>
                  <a:pt x="346619" y="115517"/>
                </a:lnTo>
                <a:lnTo>
                  <a:pt x="350552" y="114680"/>
                </a:lnTo>
                <a:lnTo>
                  <a:pt x="348571" y="102773"/>
                </a:lnTo>
                <a:lnTo>
                  <a:pt x="340463" y="102773"/>
                </a:lnTo>
                <a:lnTo>
                  <a:pt x="338924" y="102417"/>
                </a:lnTo>
                <a:lnTo>
                  <a:pt x="336872" y="101026"/>
                </a:lnTo>
                <a:lnTo>
                  <a:pt x="336188" y="100117"/>
                </a:lnTo>
                <a:lnTo>
                  <a:pt x="335162" y="97889"/>
                </a:lnTo>
                <a:lnTo>
                  <a:pt x="334991" y="95323"/>
                </a:lnTo>
                <a:lnTo>
                  <a:pt x="334991" y="42617"/>
                </a:lnTo>
                <a:close/>
              </a:path>
              <a:path w="529589" h="116839">
                <a:moveTo>
                  <a:pt x="348500" y="102345"/>
                </a:moveTo>
                <a:lnTo>
                  <a:pt x="346106" y="102631"/>
                </a:lnTo>
                <a:lnTo>
                  <a:pt x="344225" y="102773"/>
                </a:lnTo>
                <a:lnTo>
                  <a:pt x="348571" y="102773"/>
                </a:lnTo>
                <a:lnTo>
                  <a:pt x="348500" y="102345"/>
                </a:lnTo>
                <a:close/>
              </a:path>
              <a:path w="529589" h="116839">
                <a:moveTo>
                  <a:pt x="348500" y="31744"/>
                </a:moveTo>
                <a:lnTo>
                  <a:pt x="311734" y="31744"/>
                </a:lnTo>
                <a:lnTo>
                  <a:pt x="311734" y="42617"/>
                </a:lnTo>
                <a:lnTo>
                  <a:pt x="348500" y="42617"/>
                </a:lnTo>
                <a:lnTo>
                  <a:pt x="348500" y="31744"/>
                </a:lnTo>
                <a:close/>
              </a:path>
              <a:path w="529589" h="116839">
                <a:moveTo>
                  <a:pt x="334991" y="2709"/>
                </a:moveTo>
                <a:lnTo>
                  <a:pt x="321482" y="11068"/>
                </a:lnTo>
                <a:lnTo>
                  <a:pt x="321482" y="31744"/>
                </a:lnTo>
                <a:lnTo>
                  <a:pt x="334991" y="31744"/>
                </a:lnTo>
                <a:lnTo>
                  <a:pt x="334991" y="2709"/>
                </a:lnTo>
                <a:close/>
              </a:path>
              <a:path w="529589" h="116839">
                <a:moveTo>
                  <a:pt x="371243" y="0"/>
                </a:moveTo>
                <a:lnTo>
                  <a:pt x="357563" y="0"/>
                </a:lnTo>
                <a:lnTo>
                  <a:pt x="357563" y="16291"/>
                </a:lnTo>
                <a:lnTo>
                  <a:pt x="371243" y="16291"/>
                </a:lnTo>
                <a:lnTo>
                  <a:pt x="371243" y="0"/>
                </a:lnTo>
                <a:close/>
              </a:path>
              <a:path w="529589" h="116839">
                <a:moveTo>
                  <a:pt x="371243" y="31744"/>
                </a:moveTo>
                <a:lnTo>
                  <a:pt x="357563" y="31744"/>
                </a:lnTo>
                <a:lnTo>
                  <a:pt x="357563" y="114876"/>
                </a:lnTo>
                <a:lnTo>
                  <a:pt x="371243" y="114876"/>
                </a:lnTo>
                <a:lnTo>
                  <a:pt x="371243" y="31744"/>
                </a:lnTo>
                <a:close/>
              </a:path>
              <a:path w="529589" h="116839">
                <a:moveTo>
                  <a:pt x="492825" y="29873"/>
                </a:moveTo>
                <a:lnTo>
                  <a:pt x="458133" y="55379"/>
                </a:lnTo>
                <a:lnTo>
                  <a:pt x="455546" y="73952"/>
                </a:lnTo>
                <a:lnTo>
                  <a:pt x="456188" y="83513"/>
                </a:lnTo>
                <a:lnTo>
                  <a:pt x="485405" y="116060"/>
                </a:lnTo>
                <a:lnTo>
                  <a:pt x="493680" y="116765"/>
                </a:lnTo>
                <a:lnTo>
                  <a:pt x="502914" y="116765"/>
                </a:lnTo>
                <a:lnTo>
                  <a:pt x="510438" y="114394"/>
                </a:lnTo>
                <a:lnTo>
                  <a:pt x="516423" y="109653"/>
                </a:lnTo>
                <a:lnTo>
                  <a:pt x="522393" y="105072"/>
                </a:lnTo>
                <a:lnTo>
                  <a:pt x="487011" y="105072"/>
                </a:lnTo>
                <a:lnTo>
                  <a:pt x="481368" y="102666"/>
                </a:lnTo>
                <a:lnTo>
                  <a:pt x="477092" y="97854"/>
                </a:lnTo>
                <a:lnTo>
                  <a:pt x="472646" y="93059"/>
                </a:lnTo>
                <a:lnTo>
                  <a:pt x="470081" y="86054"/>
                </a:lnTo>
                <a:lnTo>
                  <a:pt x="469568" y="76875"/>
                </a:lnTo>
                <a:lnTo>
                  <a:pt x="529077" y="76875"/>
                </a:lnTo>
                <a:lnTo>
                  <a:pt x="529077" y="73114"/>
                </a:lnTo>
                <a:lnTo>
                  <a:pt x="528570" y="65378"/>
                </a:lnTo>
                <a:lnTo>
                  <a:pt x="470423" y="65378"/>
                </a:lnTo>
                <a:lnTo>
                  <a:pt x="470765" y="57999"/>
                </a:lnTo>
                <a:lnTo>
                  <a:pt x="473159" y="52153"/>
                </a:lnTo>
                <a:lnTo>
                  <a:pt x="477264" y="47839"/>
                </a:lnTo>
                <a:lnTo>
                  <a:pt x="481539" y="43526"/>
                </a:lnTo>
                <a:lnTo>
                  <a:pt x="486840" y="41351"/>
                </a:lnTo>
                <a:lnTo>
                  <a:pt x="519126" y="41351"/>
                </a:lnTo>
                <a:lnTo>
                  <a:pt x="518988" y="41155"/>
                </a:lnTo>
                <a:lnTo>
                  <a:pt x="513601" y="36219"/>
                </a:lnTo>
                <a:lnTo>
                  <a:pt x="507445" y="32693"/>
                </a:lnTo>
                <a:lnTo>
                  <a:pt x="500520" y="30578"/>
                </a:lnTo>
                <a:lnTo>
                  <a:pt x="492825" y="29873"/>
                </a:lnTo>
                <a:close/>
              </a:path>
              <a:path w="529589" h="116839">
                <a:moveTo>
                  <a:pt x="402023" y="31744"/>
                </a:moveTo>
                <a:lnTo>
                  <a:pt x="387830" y="31744"/>
                </a:lnTo>
                <a:lnTo>
                  <a:pt x="418097" y="114876"/>
                </a:lnTo>
                <a:lnTo>
                  <a:pt x="430751" y="114876"/>
                </a:lnTo>
                <a:lnTo>
                  <a:pt x="436832" y="98175"/>
                </a:lnTo>
                <a:lnTo>
                  <a:pt x="424253" y="98175"/>
                </a:lnTo>
                <a:lnTo>
                  <a:pt x="422714" y="92471"/>
                </a:lnTo>
                <a:lnTo>
                  <a:pt x="421004" y="86892"/>
                </a:lnTo>
                <a:lnTo>
                  <a:pt x="419294" y="81456"/>
                </a:lnTo>
                <a:lnTo>
                  <a:pt x="402023" y="31744"/>
                </a:lnTo>
                <a:close/>
              </a:path>
              <a:path w="529589" h="116839">
                <a:moveTo>
                  <a:pt x="514713" y="88140"/>
                </a:moveTo>
                <a:lnTo>
                  <a:pt x="512661" y="94004"/>
                </a:lnTo>
                <a:lnTo>
                  <a:pt x="509993" y="98175"/>
                </a:lnTo>
                <a:lnTo>
                  <a:pt x="509877" y="98317"/>
                </a:lnTo>
                <a:lnTo>
                  <a:pt x="506334" y="100991"/>
                </a:lnTo>
                <a:lnTo>
                  <a:pt x="502914" y="103700"/>
                </a:lnTo>
                <a:lnTo>
                  <a:pt x="498639" y="105072"/>
                </a:lnTo>
                <a:lnTo>
                  <a:pt x="522393" y="105072"/>
                </a:lnTo>
                <a:lnTo>
                  <a:pt x="522579" y="104930"/>
                </a:lnTo>
                <a:lnTo>
                  <a:pt x="526512" y="98317"/>
                </a:lnTo>
                <a:lnTo>
                  <a:pt x="528735" y="89815"/>
                </a:lnTo>
                <a:lnTo>
                  <a:pt x="514713" y="88140"/>
                </a:lnTo>
                <a:close/>
              </a:path>
              <a:path w="529589" h="116839">
                <a:moveTo>
                  <a:pt x="461018" y="31744"/>
                </a:moveTo>
                <a:lnTo>
                  <a:pt x="447167" y="31744"/>
                </a:lnTo>
                <a:lnTo>
                  <a:pt x="429383" y="82507"/>
                </a:lnTo>
                <a:lnTo>
                  <a:pt x="427160" y="88639"/>
                </a:lnTo>
                <a:lnTo>
                  <a:pt x="425411" y="94004"/>
                </a:lnTo>
                <a:lnTo>
                  <a:pt x="424253" y="98175"/>
                </a:lnTo>
                <a:lnTo>
                  <a:pt x="436832" y="98175"/>
                </a:lnTo>
                <a:lnTo>
                  <a:pt x="461018" y="31744"/>
                </a:lnTo>
                <a:close/>
              </a:path>
              <a:path w="529589" h="116839">
                <a:moveTo>
                  <a:pt x="519126" y="41351"/>
                </a:moveTo>
                <a:lnTo>
                  <a:pt x="499836" y="41351"/>
                </a:lnTo>
                <a:lnTo>
                  <a:pt x="505479" y="44078"/>
                </a:lnTo>
                <a:lnTo>
                  <a:pt x="509925" y="49497"/>
                </a:lnTo>
                <a:lnTo>
                  <a:pt x="512661" y="52990"/>
                </a:lnTo>
                <a:lnTo>
                  <a:pt x="514371" y="58284"/>
                </a:lnTo>
                <a:lnTo>
                  <a:pt x="514884" y="65378"/>
                </a:lnTo>
                <a:lnTo>
                  <a:pt x="528570" y="65378"/>
                </a:lnTo>
                <a:lnTo>
                  <a:pt x="528438" y="63358"/>
                </a:lnTo>
                <a:lnTo>
                  <a:pt x="526533" y="54782"/>
                </a:lnTo>
                <a:lnTo>
                  <a:pt x="523378" y="47382"/>
                </a:lnTo>
                <a:lnTo>
                  <a:pt x="519126" y="41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9264" y="4517357"/>
            <a:ext cx="593725" cy="149225"/>
          </a:xfrm>
          <a:custGeom>
            <a:avLst/>
            <a:gdLst/>
            <a:ahLst/>
            <a:cxnLst/>
            <a:rect l="l" t="t" r="r" b="b"/>
            <a:pathLst>
              <a:path w="593725" h="149225">
                <a:moveTo>
                  <a:pt x="14877" y="0"/>
                </a:moveTo>
                <a:lnTo>
                  <a:pt x="0" y="0"/>
                </a:lnTo>
                <a:lnTo>
                  <a:pt x="0" y="114876"/>
                </a:lnTo>
                <a:lnTo>
                  <a:pt x="13851" y="114876"/>
                </a:lnTo>
                <a:lnTo>
                  <a:pt x="13851" y="24650"/>
                </a:lnTo>
                <a:lnTo>
                  <a:pt x="30711" y="24650"/>
                </a:lnTo>
                <a:lnTo>
                  <a:pt x="14877" y="0"/>
                </a:lnTo>
                <a:close/>
              </a:path>
              <a:path w="593725" h="149225">
                <a:moveTo>
                  <a:pt x="30711" y="24650"/>
                </a:moveTo>
                <a:lnTo>
                  <a:pt x="13851" y="24650"/>
                </a:lnTo>
                <a:lnTo>
                  <a:pt x="71820" y="114876"/>
                </a:lnTo>
                <a:lnTo>
                  <a:pt x="86868" y="114876"/>
                </a:lnTo>
                <a:lnTo>
                  <a:pt x="86868" y="90243"/>
                </a:lnTo>
                <a:lnTo>
                  <a:pt x="72846" y="90243"/>
                </a:lnTo>
                <a:lnTo>
                  <a:pt x="30711" y="24650"/>
                </a:lnTo>
                <a:close/>
              </a:path>
              <a:path w="593725" h="149225">
                <a:moveTo>
                  <a:pt x="86868" y="0"/>
                </a:moveTo>
                <a:lnTo>
                  <a:pt x="72846" y="0"/>
                </a:lnTo>
                <a:lnTo>
                  <a:pt x="72846" y="90243"/>
                </a:lnTo>
                <a:lnTo>
                  <a:pt x="86868" y="90243"/>
                </a:lnTo>
                <a:lnTo>
                  <a:pt x="86868" y="0"/>
                </a:lnTo>
                <a:close/>
              </a:path>
              <a:path w="593725" h="149225">
                <a:moveTo>
                  <a:pt x="146547" y="29873"/>
                </a:moveTo>
                <a:lnTo>
                  <a:pt x="111856" y="55379"/>
                </a:lnTo>
                <a:lnTo>
                  <a:pt x="109269" y="73952"/>
                </a:lnTo>
                <a:lnTo>
                  <a:pt x="109910" y="83513"/>
                </a:lnTo>
                <a:lnTo>
                  <a:pt x="139128" y="116060"/>
                </a:lnTo>
                <a:lnTo>
                  <a:pt x="147402" y="116765"/>
                </a:lnTo>
                <a:lnTo>
                  <a:pt x="156636" y="116765"/>
                </a:lnTo>
                <a:lnTo>
                  <a:pt x="164161" y="114394"/>
                </a:lnTo>
                <a:lnTo>
                  <a:pt x="170146" y="109653"/>
                </a:lnTo>
                <a:lnTo>
                  <a:pt x="176116" y="105072"/>
                </a:lnTo>
                <a:lnTo>
                  <a:pt x="140733" y="105072"/>
                </a:lnTo>
                <a:lnTo>
                  <a:pt x="135090" y="102666"/>
                </a:lnTo>
                <a:lnTo>
                  <a:pt x="130815" y="97854"/>
                </a:lnTo>
                <a:lnTo>
                  <a:pt x="126369" y="93059"/>
                </a:lnTo>
                <a:lnTo>
                  <a:pt x="123804" y="86054"/>
                </a:lnTo>
                <a:lnTo>
                  <a:pt x="123291" y="76875"/>
                </a:lnTo>
                <a:lnTo>
                  <a:pt x="182800" y="76875"/>
                </a:lnTo>
                <a:lnTo>
                  <a:pt x="182800" y="73114"/>
                </a:lnTo>
                <a:lnTo>
                  <a:pt x="182293" y="65378"/>
                </a:lnTo>
                <a:lnTo>
                  <a:pt x="124146" y="65378"/>
                </a:lnTo>
                <a:lnTo>
                  <a:pt x="124488" y="57999"/>
                </a:lnTo>
                <a:lnTo>
                  <a:pt x="126882" y="52153"/>
                </a:lnTo>
                <a:lnTo>
                  <a:pt x="130987" y="47839"/>
                </a:lnTo>
                <a:lnTo>
                  <a:pt x="135261" y="43526"/>
                </a:lnTo>
                <a:lnTo>
                  <a:pt x="140562" y="41351"/>
                </a:lnTo>
                <a:lnTo>
                  <a:pt x="172849" y="41351"/>
                </a:lnTo>
                <a:lnTo>
                  <a:pt x="172711" y="41155"/>
                </a:lnTo>
                <a:lnTo>
                  <a:pt x="167324" y="36219"/>
                </a:lnTo>
                <a:lnTo>
                  <a:pt x="161168" y="32693"/>
                </a:lnTo>
                <a:lnTo>
                  <a:pt x="154242" y="30578"/>
                </a:lnTo>
                <a:lnTo>
                  <a:pt x="146547" y="29873"/>
                </a:lnTo>
                <a:close/>
              </a:path>
              <a:path w="593725" h="149225">
                <a:moveTo>
                  <a:pt x="168436" y="88140"/>
                </a:moveTo>
                <a:lnTo>
                  <a:pt x="166384" y="94004"/>
                </a:lnTo>
                <a:lnTo>
                  <a:pt x="163648" y="98281"/>
                </a:lnTo>
                <a:lnTo>
                  <a:pt x="160057" y="100991"/>
                </a:lnTo>
                <a:lnTo>
                  <a:pt x="156636" y="103700"/>
                </a:lnTo>
                <a:lnTo>
                  <a:pt x="152361" y="105072"/>
                </a:lnTo>
                <a:lnTo>
                  <a:pt x="176116" y="105072"/>
                </a:lnTo>
                <a:lnTo>
                  <a:pt x="176302" y="104930"/>
                </a:lnTo>
                <a:lnTo>
                  <a:pt x="180235" y="98317"/>
                </a:lnTo>
                <a:lnTo>
                  <a:pt x="182458" y="89815"/>
                </a:lnTo>
                <a:lnTo>
                  <a:pt x="168436" y="88140"/>
                </a:lnTo>
                <a:close/>
              </a:path>
              <a:path w="593725" h="149225">
                <a:moveTo>
                  <a:pt x="172849" y="41351"/>
                </a:moveTo>
                <a:lnTo>
                  <a:pt x="153558" y="41351"/>
                </a:lnTo>
                <a:lnTo>
                  <a:pt x="159201" y="44078"/>
                </a:lnTo>
                <a:lnTo>
                  <a:pt x="163648" y="49497"/>
                </a:lnTo>
                <a:lnTo>
                  <a:pt x="166384" y="52990"/>
                </a:lnTo>
                <a:lnTo>
                  <a:pt x="168094" y="58284"/>
                </a:lnTo>
                <a:lnTo>
                  <a:pt x="168607" y="65378"/>
                </a:lnTo>
                <a:lnTo>
                  <a:pt x="182293" y="65378"/>
                </a:lnTo>
                <a:lnTo>
                  <a:pt x="182161" y="63358"/>
                </a:lnTo>
                <a:lnTo>
                  <a:pt x="180256" y="54782"/>
                </a:lnTo>
                <a:lnTo>
                  <a:pt x="177101" y="47382"/>
                </a:lnTo>
                <a:lnTo>
                  <a:pt x="172849" y="41351"/>
                </a:lnTo>
                <a:close/>
              </a:path>
              <a:path w="593725" h="149225">
                <a:moveTo>
                  <a:pt x="201097" y="121774"/>
                </a:moveTo>
                <a:lnTo>
                  <a:pt x="223327" y="148724"/>
                </a:lnTo>
                <a:lnTo>
                  <a:pt x="240769" y="148724"/>
                </a:lnTo>
                <a:lnTo>
                  <a:pt x="247438" y="147155"/>
                </a:lnTo>
                <a:lnTo>
                  <a:pt x="258382" y="140881"/>
                </a:lnTo>
                <a:lnTo>
                  <a:pt x="262076" y="137031"/>
                </a:lnTo>
                <a:lnTo>
                  <a:pt x="226747" y="137031"/>
                </a:lnTo>
                <a:lnTo>
                  <a:pt x="222301" y="135694"/>
                </a:lnTo>
                <a:lnTo>
                  <a:pt x="218881" y="133056"/>
                </a:lnTo>
                <a:lnTo>
                  <a:pt x="216316" y="131113"/>
                </a:lnTo>
                <a:lnTo>
                  <a:pt x="214777" y="128048"/>
                </a:lnTo>
                <a:lnTo>
                  <a:pt x="214264" y="123859"/>
                </a:lnTo>
                <a:lnTo>
                  <a:pt x="201097" y="121774"/>
                </a:lnTo>
                <a:close/>
              </a:path>
              <a:path w="593725" h="149225">
                <a:moveTo>
                  <a:pt x="268803" y="104021"/>
                </a:moveTo>
                <a:lnTo>
                  <a:pt x="254962" y="104021"/>
                </a:lnTo>
                <a:lnTo>
                  <a:pt x="255040" y="114876"/>
                </a:lnTo>
                <a:lnTo>
                  <a:pt x="254791" y="119278"/>
                </a:lnTo>
                <a:lnTo>
                  <a:pt x="253936" y="122201"/>
                </a:lnTo>
                <a:lnTo>
                  <a:pt x="252739" y="126782"/>
                </a:lnTo>
                <a:lnTo>
                  <a:pt x="250516" y="130418"/>
                </a:lnTo>
                <a:lnTo>
                  <a:pt x="243676" y="135694"/>
                </a:lnTo>
                <a:lnTo>
                  <a:pt x="238888" y="137031"/>
                </a:lnTo>
                <a:lnTo>
                  <a:pt x="262076" y="137031"/>
                </a:lnTo>
                <a:lnTo>
                  <a:pt x="268620" y="111257"/>
                </a:lnTo>
                <a:lnTo>
                  <a:pt x="268803" y="104021"/>
                </a:lnTo>
                <a:close/>
              </a:path>
              <a:path w="593725" h="149225">
                <a:moveTo>
                  <a:pt x="232903" y="29873"/>
                </a:moveTo>
                <a:lnTo>
                  <a:pt x="225892" y="29873"/>
                </a:lnTo>
                <a:lnTo>
                  <a:pt x="219736" y="31673"/>
                </a:lnTo>
                <a:lnTo>
                  <a:pt x="198532" y="64968"/>
                </a:lnTo>
                <a:lnTo>
                  <a:pt x="198532" y="72900"/>
                </a:lnTo>
                <a:lnTo>
                  <a:pt x="218368" y="111772"/>
                </a:lnTo>
                <a:lnTo>
                  <a:pt x="232903" y="114876"/>
                </a:lnTo>
                <a:lnTo>
                  <a:pt x="241795" y="114876"/>
                </a:lnTo>
                <a:lnTo>
                  <a:pt x="249148" y="111257"/>
                </a:lnTo>
                <a:lnTo>
                  <a:pt x="254962" y="104021"/>
                </a:lnTo>
                <a:lnTo>
                  <a:pt x="268803" y="104021"/>
                </a:lnTo>
                <a:lnTo>
                  <a:pt x="268813" y="103183"/>
                </a:lnTo>
                <a:lnTo>
                  <a:pt x="227773" y="103183"/>
                </a:lnTo>
                <a:lnTo>
                  <a:pt x="222643" y="100688"/>
                </a:lnTo>
                <a:lnTo>
                  <a:pt x="214435" y="90653"/>
                </a:lnTo>
                <a:lnTo>
                  <a:pt x="212252" y="82864"/>
                </a:lnTo>
                <a:lnTo>
                  <a:pt x="212212" y="61831"/>
                </a:lnTo>
                <a:lnTo>
                  <a:pt x="214435" y="54274"/>
                </a:lnTo>
                <a:lnTo>
                  <a:pt x="218539" y="49194"/>
                </a:lnTo>
                <a:lnTo>
                  <a:pt x="222814" y="44114"/>
                </a:lnTo>
                <a:lnTo>
                  <a:pt x="227944" y="41565"/>
                </a:lnTo>
                <a:lnTo>
                  <a:pt x="256128" y="41565"/>
                </a:lnTo>
                <a:lnTo>
                  <a:pt x="251419" y="36573"/>
                </a:lnTo>
                <a:lnTo>
                  <a:pt x="245899" y="32852"/>
                </a:lnTo>
                <a:lnTo>
                  <a:pt x="239738" y="30618"/>
                </a:lnTo>
                <a:lnTo>
                  <a:pt x="232903" y="29873"/>
                </a:lnTo>
                <a:close/>
              </a:path>
              <a:path w="593725" h="149225">
                <a:moveTo>
                  <a:pt x="256128" y="41565"/>
                </a:moveTo>
                <a:lnTo>
                  <a:pt x="240085" y="41565"/>
                </a:lnTo>
                <a:lnTo>
                  <a:pt x="245386" y="44150"/>
                </a:lnTo>
                <a:lnTo>
                  <a:pt x="253936" y="54452"/>
                </a:lnTo>
                <a:lnTo>
                  <a:pt x="256076" y="61831"/>
                </a:lnTo>
                <a:lnTo>
                  <a:pt x="256159" y="82864"/>
                </a:lnTo>
                <a:lnTo>
                  <a:pt x="254107" y="90653"/>
                </a:lnTo>
                <a:lnTo>
                  <a:pt x="249832" y="95661"/>
                </a:lnTo>
                <a:lnTo>
                  <a:pt x="245728" y="100688"/>
                </a:lnTo>
                <a:lnTo>
                  <a:pt x="240427" y="103183"/>
                </a:lnTo>
                <a:lnTo>
                  <a:pt x="268813" y="103183"/>
                </a:lnTo>
                <a:lnTo>
                  <a:pt x="268813" y="41779"/>
                </a:lnTo>
                <a:lnTo>
                  <a:pt x="256330" y="41779"/>
                </a:lnTo>
                <a:lnTo>
                  <a:pt x="256128" y="41565"/>
                </a:lnTo>
                <a:close/>
              </a:path>
              <a:path w="593725" h="149225">
                <a:moveTo>
                  <a:pt x="268813" y="31744"/>
                </a:moveTo>
                <a:lnTo>
                  <a:pt x="256330" y="31744"/>
                </a:lnTo>
                <a:lnTo>
                  <a:pt x="256330" y="41779"/>
                </a:lnTo>
                <a:lnTo>
                  <a:pt x="268813" y="41779"/>
                </a:lnTo>
                <a:lnTo>
                  <a:pt x="268813" y="31744"/>
                </a:lnTo>
                <a:close/>
              </a:path>
              <a:path w="593725" h="149225">
                <a:moveTo>
                  <a:pt x="355345" y="41565"/>
                </a:moveTo>
                <a:lnTo>
                  <a:pt x="331913" y="41565"/>
                </a:lnTo>
                <a:lnTo>
                  <a:pt x="337043" y="43098"/>
                </a:lnTo>
                <a:lnTo>
                  <a:pt x="340463" y="46164"/>
                </a:lnTo>
                <a:lnTo>
                  <a:pt x="343028" y="48534"/>
                </a:lnTo>
                <a:lnTo>
                  <a:pt x="344396" y="52634"/>
                </a:lnTo>
                <a:lnTo>
                  <a:pt x="344396" y="62045"/>
                </a:lnTo>
                <a:lnTo>
                  <a:pt x="339095" y="63988"/>
                </a:lnTo>
                <a:lnTo>
                  <a:pt x="331058" y="65592"/>
                </a:lnTo>
                <a:lnTo>
                  <a:pt x="320285" y="66840"/>
                </a:lnTo>
                <a:lnTo>
                  <a:pt x="314812" y="67535"/>
                </a:lnTo>
                <a:lnTo>
                  <a:pt x="310879" y="68301"/>
                </a:lnTo>
                <a:lnTo>
                  <a:pt x="308314" y="69139"/>
                </a:lnTo>
                <a:lnTo>
                  <a:pt x="304723" y="70119"/>
                </a:lnTo>
                <a:lnTo>
                  <a:pt x="288820" y="88906"/>
                </a:lnTo>
                <a:lnTo>
                  <a:pt x="288820" y="99921"/>
                </a:lnTo>
                <a:lnTo>
                  <a:pt x="291214" y="105625"/>
                </a:lnTo>
                <a:lnTo>
                  <a:pt x="300448" y="114537"/>
                </a:lnTo>
                <a:lnTo>
                  <a:pt x="307288" y="116765"/>
                </a:lnTo>
                <a:lnTo>
                  <a:pt x="321482" y="116765"/>
                </a:lnTo>
                <a:lnTo>
                  <a:pt x="326441" y="115856"/>
                </a:lnTo>
                <a:lnTo>
                  <a:pt x="335675" y="112238"/>
                </a:lnTo>
                <a:lnTo>
                  <a:pt x="340463" y="109101"/>
                </a:lnTo>
                <a:lnTo>
                  <a:pt x="344382" y="105696"/>
                </a:lnTo>
                <a:lnTo>
                  <a:pt x="314128" y="105696"/>
                </a:lnTo>
                <a:lnTo>
                  <a:pt x="310195" y="104449"/>
                </a:lnTo>
                <a:lnTo>
                  <a:pt x="304723" y="99422"/>
                </a:lnTo>
                <a:lnTo>
                  <a:pt x="303449" y="96499"/>
                </a:lnTo>
                <a:lnTo>
                  <a:pt x="303355" y="90029"/>
                </a:lnTo>
                <a:lnTo>
                  <a:pt x="303868" y="87801"/>
                </a:lnTo>
                <a:lnTo>
                  <a:pt x="305236" y="85858"/>
                </a:lnTo>
                <a:lnTo>
                  <a:pt x="306433" y="83897"/>
                </a:lnTo>
                <a:lnTo>
                  <a:pt x="308143" y="82400"/>
                </a:lnTo>
                <a:lnTo>
                  <a:pt x="310537" y="81366"/>
                </a:lnTo>
                <a:lnTo>
                  <a:pt x="312760" y="80315"/>
                </a:lnTo>
                <a:lnTo>
                  <a:pt x="316693" y="79370"/>
                </a:lnTo>
                <a:lnTo>
                  <a:pt x="332084" y="77000"/>
                </a:lnTo>
                <a:lnTo>
                  <a:pt x="339437" y="75199"/>
                </a:lnTo>
                <a:lnTo>
                  <a:pt x="344396" y="73114"/>
                </a:lnTo>
                <a:lnTo>
                  <a:pt x="357905" y="73114"/>
                </a:lnTo>
                <a:lnTo>
                  <a:pt x="357814" y="52634"/>
                </a:lnTo>
                <a:lnTo>
                  <a:pt x="357734" y="50620"/>
                </a:lnTo>
                <a:lnTo>
                  <a:pt x="357392" y="48249"/>
                </a:lnTo>
                <a:lnTo>
                  <a:pt x="356537" y="44346"/>
                </a:lnTo>
                <a:lnTo>
                  <a:pt x="355345" y="41565"/>
                </a:lnTo>
                <a:close/>
              </a:path>
              <a:path w="593725" h="149225">
                <a:moveTo>
                  <a:pt x="358889" y="104645"/>
                </a:moveTo>
                <a:lnTo>
                  <a:pt x="345593" y="104645"/>
                </a:lnTo>
                <a:lnTo>
                  <a:pt x="345935" y="108548"/>
                </a:lnTo>
                <a:lnTo>
                  <a:pt x="346790" y="111953"/>
                </a:lnTo>
                <a:lnTo>
                  <a:pt x="348158" y="114876"/>
                </a:lnTo>
                <a:lnTo>
                  <a:pt x="362351" y="114876"/>
                </a:lnTo>
                <a:lnTo>
                  <a:pt x="360641" y="111685"/>
                </a:lnTo>
                <a:lnTo>
                  <a:pt x="359444" y="108334"/>
                </a:lnTo>
                <a:lnTo>
                  <a:pt x="358889" y="104645"/>
                </a:lnTo>
                <a:close/>
              </a:path>
              <a:path w="593725" h="149225">
                <a:moveTo>
                  <a:pt x="357905" y="73114"/>
                </a:moveTo>
                <a:lnTo>
                  <a:pt x="344396" y="73114"/>
                </a:lnTo>
                <a:lnTo>
                  <a:pt x="344396" y="84450"/>
                </a:lnTo>
                <a:lnTo>
                  <a:pt x="343541" y="89120"/>
                </a:lnTo>
                <a:lnTo>
                  <a:pt x="324560" y="105696"/>
                </a:lnTo>
                <a:lnTo>
                  <a:pt x="344382" y="105696"/>
                </a:lnTo>
                <a:lnTo>
                  <a:pt x="345593" y="104645"/>
                </a:lnTo>
                <a:lnTo>
                  <a:pt x="358889" y="104645"/>
                </a:lnTo>
                <a:lnTo>
                  <a:pt x="358247" y="101383"/>
                </a:lnTo>
                <a:lnTo>
                  <a:pt x="357905" y="93095"/>
                </a:lnTo>
                <a:lnTo>
                  <a:pt x="357905" y="73114"/>
                </a:lnTo>
                <a:close/>
              </a:path>
              <a:path w="593725" h="149225">
                <a:moveTo>
                  <a:pt x="333965" y="29873"/>
                </a:moveTo>
                <a:lnTo>
                  <a:pt x="320285" y="29873"/>
                </a:lnTo>
                <a:lnTo>
                  <a:pt x="314299" y="30853"/>
                </a:lnTo>
                <a:lnTo>
                  <a:pt x="291043" y="55361"/>
                </a:lnTo>
                <a:lnTo>
                  <a:pt x="304210" y="57233"/>
                </a:lnTo>
                <a:lnTo>
                  <a:pt x="305749" y="51386"/>
                </a:lnTo>
                <a:lnTo>
                  <a:pt x="307972" y="47305"/>
                </a:lnTo>
                <a:lnTo>
                  <a:pt x="314128" y="42724"/>
                </a:lnTo>
                <a:lnTo>
                  <a:pt x="318917" y="41565"/>
                </a:lnTo>
                <a:lnTo>
                  <a:pt x="355345" y="41565"/>
                </a:lnTo>
                <a:lnTo>
                  <a:pt x="355169" y="41155"/>
                </a:lnTo>
                <a:lnTo>
                  <a:pt x="353117" y="38642"/>
                </a:lnTo>
                <a:lnTo>
                  <a:pt x="351236" y="36129"/>
                </a:lnTo>
                <a:lnTo>
                  <a:pt x="347987" y="34043"/>
                </a:lnTo>
                <a:lnTo>
                  <a:pt x="339437" y="30710"/>
                </a:lnTo>
                <a:lnTo>
                  <a:pt x="333965" y="29873"/>
                </a:lnTo>
                <a:close/>
              </a:path>
              <a:path w="593725" h="149225">
                <a:moveTo>
                  <a:pt x="399116" y="42617"/>
                </a:moveTo>
                <a:lnTo>
                  <a:pt x="385607" y="42617"/>
                </a:lnTo>
                <a:lnTo>
                  <a:pt x="385715" y="100117"/>
                </a:lnTo>
                <a:lnTo>
                  <a:pt x="386120" y="104502"/>
                </a:lnTo>
                <a:lnTo>
                  <a:pt x="388514" y="109796"/>
                </a:lnTo>
                <a:lnTo>
                  <a:pt x="390395" y="111917"/>
                </a:lnTo>
                <a:lnTo>
                  <a:pt x="393131" y="113521"/>
                </a:lnTo>
                <a:lnTo>
                  <a:pt x="395696" y="115125"/>
                </a:lnTo>
                <a:lnTo>
                  <a:pt x="399458" y="115927"/>
                </a:lnTo>
                <a:lnTo>
                  <a:pt x="407324" y="115927"/>
                </a:lnTo>
                <a:lnTo>
                  <a:pt x="410744" y="115517"/>
                </a:lnTo>
                <a:lnTo>
                  <a:pt x="414677" y="114680"/>
                </a:lnTo>
                <a:lnTo>
                  <a:pt x="412696" y="102773"/>
                </a:lnTo>
                <a:lnTo>
                  <a:pt x="404588" y="102773"/>
                </a:lnTo>
                <a:lnTo>
                  <a:pt x="403049" y="102417"/>
                </a:lnTo>
                <a:lnTo>
                  <a:pt x="400997" y="101026"/>
                </a:lnTo>
                <a:lnTo>
                  <a:pt x="400313" y="100117"/>
                </a:lnTo>
                <a:lnTo>
                  <a:pt x="399287" y="97889"/>
                </a:lnTo>
                <a:lnTo>
                  <a:pt x="399116" y="95323"/>
                </a:lnTo>
                <a:lnTo>
                  <a:pt x="399116" y="42617"/>
                </a:lnTo>
                <a:close/>
              </a:path>
              <a:path w="593725" h="149225">
                <a:moveTo>
                  <a:pt x="412625" y="102345"/>
                </a:moveTo>
                <a:lnTo>
                  <a:pt x="410231" y="102631"/>
                </a:lnTo>
                <a:lnTo>
                  <a:pt x="408350" y="102773"/>
                </a:lnTo>
                <a:lnTo>
                  <a:pt x="412696" y="102773"/>
                </a:lnTo>
                <a:lnTo>
                  <a:pt x="412625" y="102345"/>
                </a:lnTo>
                <a:close/>
              </a:path>
              <a:path w="593725" h="149225">
                <a:moveTo>
                  <a:pt x="412625" y="31744"/>
                </a:moveTo>
                <a:lnTo>
                  <a:pt x="375860" y="31744"/>
                </a:lnTo>
                <a:lnTo>
                  <a:pt x="375860" y="42617"/>
                </a:lnTo>
                <a:lnTo>
                  <a:pt x="412625" y="42617"/>
                </a:lnTo>
                <a:lnTo>
                  <a:pt x="412625" y="31744"/>
                </a:lnTo>
                <a:close/>
              </a:path>
              <a:path w="593725" h="149225">
                <a:moveTo>
                  <a:pt x="399116" y="2709"/>
                </a:moveTo>
                <a:lnTo>
                  <a:pt x="385607" y="11068"/>
                </a:lnTo>
                <a:lnTo>
                  <a:pt x="385607" y="31744"/>
                </a:lnTo>
                <a:lnTo>
                  <a:pt x="399116" y="31744"/>
                </a:lnTo>
                <a:lnTo>
                  <a:pt x="399116" y="2709"/>
                </a:lnTo>
                <a:close/>
              </a:path>
              <a:path w="593725" h="149225">
                <a:moveTo>
                  <a:pt x="435368" y="0"/>
                </a:moveTo>
                <a:lnTo>
                  <a:pt x="421688" y="0"/>
                </a:lnTo>
                <a:lnTo>
                  <a:pt x="421688" y="16291"/>
                </a:lnTo>
                <a:lnTo>
                  <a:pt x="435368" y="16291"/>
                </a:lnTo>
                <a:lnTo>
                  <a:pt x="435368" y="0"/>
                </a:lnTo>
                <a:close/>
              </a:path>
              <a:path w="593725" h="149225">
                <a:moveTo>
                  <a:pt x="435368" y="31744"/>
                </a:moveTo>
                <a:lnTo>
                  <a:pt x="421688" y="31744"/>
                </a:lnTo>
                <a:lnTo>
                  <a:pt x="421688" y="114876"/>
                </a:lnTo>
                <a:lnTo>
                  <a:pt x="435368" y="114876"/>
                </a:lnTo>
                <a:lnTo>
                  <a:pt x="435368" y="31744"/>
                </a:lnTo>
                <a:close/>
              </a:path>
              <a:path w="593725" h="149225">
                <a:moveTo>
                  <a:pt x="556950" y="29873"/>
                </a:moveTo>
                <a:lnTo>
                  <a:pt x="522258" y="55379"/>
                </a:lnTo>
                <a:lnTo>
                  <a:pt x="519672" y="73952"/>
                </a:lnTo>
                <a:lnTo>
                  <a:pt x="520313" y="83513"/>
                </a:lnTo>
                <a:lnTo>
                  <a:pt x="549530" y="116060"/>
                </a:lnTo>
                <a:lnTo>
                  <a:pt x="557805" y="116765"/>
                </a:lnTo>
                <a:lnTo>
                  <a:pt x="567039" y="116765"/>
                </a:lnTo>
                <a:lnTo>
                  <a:pt x="574563" y="114394"/>
                </a:lnTo>
                <a:lnTo>
                  <a:pt x="580548" y="109653"/>
                </a:lnTo>
                <a:lnTo>
                  <a:pt x="586518" y="105072"/>
                </a:lnTo>
                <a:lnTo>
                  <a:pt x="551136" y="105072"/>
                </a:lnTo>
                <a:lnTo>
                  <a:pt x="545493" y="102666"/>
                </a:lnTo>
                <a:lnTo>
                  <a:pt x="541218" y="97854"/>
                </a:lnTo>
                <a:lnTo>
                  <a:pt x="536772" y="93059"/>
                </a:lnTo>
                <a:lnTo>
                  <a:pt x="534207" y="86054"/>
                </a:lnTo>
                <a:lnTo>
                  <a:pt x="533694" y="76875"/>
                </a:lnTo>
                <a:lnTo>
                  <a:pt x="593202" y="76875"/>
                </a:lnTo>
                <a:lnTo>
                  <a:pt x="593202" y="73114"/>
                </a:lnTo>
                <a:lnTo>
                  <a:pt x="592696" y="65378"/>
                </a:lnTo>
                <a:lnTo>
                  <a:pt x="534549" y="65378"/>
                </a:lnTo>
                <a:lnTo>
                  <a:pt x="534891" y="57999"/>
                </a:lnTo>
                <a:lnTo>
                  <a:pt x="537285" y="52153"/>
                </a:lnTo>
                <a:lnTo>
                  <a:pt x="541389" y="47839"/>
                </a:lnTo>
                <a:lnTo>
                  <a:pt x="545664" y="43526"/>
                </a:lnTo>
                <a:lnTo>
                  <a:pt x="550965" y="41351"/>
                </a:lnTo>
                <a:lnTo>
                  <a:pt x="583251" y="41351"/>
                </a:lnTo>
                <a:lnTo>
                  <a:pt x="583113" y="41155"/>
                </a:lnTo>
                <a:lnTo>
                  <a:pt x="577727" y="36219"/>
                </a:lnTo>
                <a:lnTo>
                  <a:pt x="571571" y="32693"/>
                </a:lnTo>
                <a:lnTo>
                  <a:pt x="564645" y="30578"/>
                </a:lnTo>
                <a:lnTo>
                  <a:pt x="556950" y="29873"/>
                </a:lnTo>
                <a:close/>
              </a:path>
              <a:path w="593725" h="149225">
                <a:moveTo>
                  <a:pt x="466148" y="31744"/>
                </a:moveTo>
                <a:lnTo>
                  <a:pt x="451955" y="31744"/>
                </a:lnTo>
                <a:lnTo>
                  <a:pt x="482223" y="114876"/>
                </a:lnTo>
                <a:lnTo>
                  <a:pt x="494877" y="114876"/>
                </a:lnTo>
                <a:lnTo>
                  <a:pt x="500957" y="98175"/>
                </a:lnTo>
                <a:lnTo>
                  <a:pt x="488379" y="98175"/>
                </a:lnTo>
                <a:lnTo>
                  <a:pt x="486840" y="92471"/>
                </a:lnTo>
                <a:lnTo>
                  <a:pt x="485130" y="86892"/>
                </a:lnTo>
                <a:lnTo>
                  <a:pt x="483420" y="81456"/>
                </a:lnTo>
                <a:lnTo>
                  <a:pt x="466148" y="31744"/>
                </a:lnTo>
                <a:close/>
              </a:path>
              <a:path w="593725" h="149225">
                <a:moveTo>
                  <a:pt x="578838" y="88140"/>
                </a:moveTo>
                <a:lnTo>
                  <a:pt x="576786" y="94004"/>
                </a:lnTo>
                <a:lnTo>
                  <a:pt x="574119" y="98175"/>
                </a:lnTo>
                <a:lnTo>
                  <a:pt x="574003" y="98317"/>
                </a:lnTo>
                <a:lnTo>
                  <a:pt x="570459" y="100991"/>
                </a:lnTo>
                <a:lnTo>
                  <a:pt x="567039" y="103700"/>
                </a:lnTo>
                <a:lnTo>
                  <a:pt x="562764" y="105072"/>
                </a:lnTo>
                <a:lnTo>
                  <a:pt x="586518" y="105072"/>
                </a:lnTo>
                <a:lnTo>
                  <a:pt x="586704" y="104930"/>
                </a:lnTo>
                <a:lnTo>
                  <a:pt x="590637" y="98317"/>
                </a:lnTo>
                <a:lnTo>
                  <a:pt x="592860" y="89815"/>
                </a:lnTo>
                <a:lnTo>
                  <a:pt x="578838" y="88140"/>
                </a:lnTo>
                <a:close/>
              </a:path>
              <a:path w="593725" h="149225">
                <a:moveTo>
                  <a:pt x="525144" y="31744"/>
                </a:moveTo>
                <a:lnTo>
                  <a:pt x="511293" y="31744"/>
                </a:lnTo>
                <a:lnTo>
                  <a:pt x="493509" y="82507"/>
                </a:lnTo>
                <a:lnTo>
                  <a:pt x="491286" y="88639"/>
                </a:lnTo>
                <a:lnTo>
                  <a:pt x="489536" y="94004"/>
                </a:lnTo>
                <a:lnTo>
                  <a:pt x="488379" y="98175"/>
                </a:lnTo>
                <a:lnTo>
                  <a:pt x="500957" y="98175"/>
                </a:lnTo>
                <a:lnTo>
                  <a:pt x="525144" y="31744"/>
                </a:lnTo>
                <a:close/>
              </a:path>
              <a:path w="593725" h="149225">
                <a:moveTo>
                  <a:pt x="583251" y="41351"/>
                </a:moveTo>
                <a:lnTo>
                  <a:pt x="563961" y="41351"/>
                </a:lnTo>
                <a:lnTo>
                  <a:pt x="569604" y="44078"/>
                </a:lnTo>
                <a:lnTo>
                  <a:pt x="574050" y="49497"/>
                </a:lnTo>
                <a:lnTo>
                  <a:pt x="576786" y="52990"/>
                </a:lnTo>
                <a:lnTo>
                  <a:pt x="578496" y="58284"/>
                </a:lnTo>
                <a:lnTo>
                  <a:pt x="579009" y="65378"/>
                </a:lnTo>
                <a:lnTo>
                  <a:pt x="592696" y="65378"/>
                </a:lnTo>
                <a:lnTo>
                  <a:pt x="592564" y="63358"/>
                </a:lnTo>
                <a:lnTo>
                  <a:pt x="590659" y="54782"/>
                </a:lnTo>
                <a:lnTo>
                  <a:pt x="587503" y="47382"/>
                </a:lnTo>
                <a:lnTo>
                  <a:pt x="583251" y="413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1256" y="3354764"/>
            <a:ext cx="1554416" cy="138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855" y="3945097"/>
            <a:ext cx="1765321" cy="118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2581" y="5087318"/>
            <a:ext cx="284480" cy="138430"/>
          </a:xfrm>
          <a:custGeom>
            <a:avLst/>
            <a:gdLst/>
            <a:ahLst/>
            <a:cxnLst/>
            <a:rect l="l" t="t" r="r" b="b"/>
            <a:pathLst>
              <a:path w="284479" h="138429">
                <a:moveTo>
                  <a:pt x="16245" y="99208"/>
                </a:moveTo>
                <a:lnTo>
                  <a:pt x="855" y="99208"/>
                </a:lnTo>
                <a:lnTo>
                  <a:pt x="855" y="115286"/>
                </a:lnTo>
                <a:lnTo>
                  <a:pt x="8721" y="115286"/>
                </a:lnTo>
                <a:lnTo>
                  <a:pt x="8379" y="120027"/>
                </a:lnTo>
                <a:lnTo>
                  <a:pt x="7695" y="123681"/>
                </a:lnTo>
                <a:lnTo>
                  <a:pt x="4959" y="128832"/>
                </a:lnTo>
                <a:lnTo>
                  <a:pt x="2907" y="130757"/>
                </a:lnTo>
                <a:lnTo>
                  <a:pt x="0" y="132005"/>
                </a:lnTo>
                <a:lnTo>
                  <a:pt x="3933" y="138065"/>
                </a:lnTo>
                <a:lnTo>
                  <a:pt x="16245" y="121150"/>
                </a:lnTo>
                <a:lnTo>
                  <a:pt x="16245" y="99208"/>
                </a:lnTo>
                <a:close/>
              </a:path>
              <a:path w="284479" h="138429">
                <a:moveTo>
                  <a:pt x="83106" y="25470"/>
                </a:moveTo>
                <a:lnTo>
                  <a:pt x="69597" y="25470"/>
                </a:lnTo>
                <a:lnTo>
                  <a:pt x="69597" y="115286"/>
                </a:lnTo>
                <a:lnTo>
                  <a:pt x="83106" y="115286"/>
                </a:lnTo>
                <a:lnTo>
                  <a:pt x="83106" y="25470"/>
                </a:lnTo>
                <a:close/>
              </a:path>
              <a:path w="284479" h="138429">
                <a:moveTo>
                  <a:pt x="83106" y="0"/>
                </a:moveTo>
                <a:lnTo>
                  <a:pt x="74385" y="0"/>
                </a:lnTo>
                <a:lnTo>
                  <a:pt x="71991" y="5008"/>
                </a:lnTo>
                <a:lnTo>
                  <a:pt x="67887" y="10124"/>
                </a:lnTo>
                <a:lnTo>
                  <a:pt x="56601" y="20568"/>
                </a:lnTo>
                <a:lnTo>
                  <a:pt x="50103" y="25060"/>
                </a:lnTo>
                <a:lnTo>
                  <a:pt x="42579" y="28821"/>
                </a:lnTo>
                <a:lnTo>
                  <a:pt x="42579" y="42403"/>
                </a:lnTo>
                <a:lnTo>
                  <a:pt x="46683" y="40870"/>
                </a:lnTo>
                <a:lnTo>
                  <a:pt x="51471" y="38464"/>
                </a:lnTo>
                <a:lnTo>
                  <a:pt x="56601" y="35184"/>
                </a:lnTo>
                <a:lnTo>
                  <a:pt x="61902" y="31922"/>
                </a:lnTo>
                <a:lnTo>
                  <a:pt x="66177" y="28678"/>
                </a:lnTo>
                <a:lnTo>
                  <a:pt x="69597" y="25470"/>
                </a:lnTo>
                <a:lnTo>
                  <a:pt x="83106" y="25470"/>
                </a:lnTo>
                <a:lnTo>
                  <a:pt x="83106" y="0"/>
                </a:lnTo>
                <a:close/>
              </a:path>
              <a:path w="284479" h="138429">
                <a:moveTo>
                  <a:pt x="135603" y="83131"/>
                </a:moveTo>
                <a:lnTo>
                  <a:pt x="121923" y="85003"/>
                </a:lnTo>
                <a:lnTo>
                  <a:pt x="123104" y="91783"/>
                </a:lnTo>
                <a:lnTo>
                  <a:pt x="125343" y="97927"/>
                </a:lnTo>
                <a:lnTo>
                  <a:pt x="156978" y="117389"/>
                </a:lnTo>
                <a:lnTo>
                  <a:pt x="164607" y="116734"/>
                </a:lnTo>
                <a:lnTo>
                  <a:pt x="171578" y="114773"/>
                </a:lnTo>
                <a:lnTo>
                  <a:pt x="177875" y="111509"/>
                </a:lnTo>
                <a:lnTo>
                  <a:pt x="183484" y="106944"/>
                </a:lnTo>
                <a:lnTo>
                  <a:pt x="184543" y="105678"/>
                </a:lnTo>
                <a:lnTo>
                  <a:pt x="151677" y="105678"/>
                </a:lnTo>
                <a:lnTo>
                  <a:pt x="147060" y="103914"/>
                </a:lnTo>
                <a:lnTo>
                  <a:pt x="139536" y="96802"/>
                </a:lnTo>
                <a:lnTo>
                  <a:pt x="136971" y="91063"/>
                </a:lnTo>
                <a:lnTo>
                  <a:pt x="135603" y="83131"/>
                </a:lnTo>
                <a:close/>
              </a:path>
              <a:path w="284479" h="138429">
                <a:moveTo>
                  <a:pt x="186110" y="59318"/>
                </a:moveTo>
                <a:lnTo>
                  <a:pt x="164503" y="59318"/>
                </a:lnTo>
                <a:lnTo>
                  <a:pt x="169633" y="61439"/>
                </a:lnTo>
                <a:lnTo>
                  <a:pt x="177841" y="69941"/>
                </a:lnTo>
                <a:lnTo>
                  <a:pt x="179893" y="75253"/>
                </a:lnTo>
                <a:lnTo>
                  <a:pt x="179816" y="88692"/>
                </a:lnTo>
                <a:lnTo>
                  <a:pt x="177670" y="94200"/>
                </a:lnTo>
                <a:lnTo>
                  <a:pt x="168778" y="103379"/>
                </a:lnTo>
                <a:lnTo>
                  <a:pt x="163306" y="105678"/>
                </a:lnTo>
                <a:lnTo>
                  <a:pt x="184543" y="105678"/>
                </a:lnTo>
                <a:lnTo>
                  <a:pt x="188098" y="101432"/>
                </a:lnTo>
                <a:lnTo>
                  <a:pt x="191414" y="95349"/>
                </a:lnTo>
                <a:lnTo>
                  <a:pt x="193415" y="88692"/>
                </a:lnTo>
                <a:lnTo>
                  <a:pt x="194086" y="81456"/>
                </a:lnTo>
                <a:lnTo>
                  <a:pt x="194086" y="73934"/>
                </a:lnTo>
                <a:lnTo>
                  <a:pt x="192205" y="67713"/>
                </a:lnTo>
                <a:lnTo>
                  <a:pt x="186110" y="59318"/>
                </a:lnTo>
                <a:close/>
              </a:path>
              <a:path w="284479" h="138429">
                <a:moveTo>
                  <a:pt x="150138" y="48445"/>
                </a:moveTo>
                <a:lnTo>
                  <a:pt x="148599" y="60993"/>
                </a:lnTo>
                <a:lnTo>
                  <a:pt x="152361" y="59871"/>
                </a:lnTo>
                <a:lnTo>
                  <a:pt x="155610" y="59318"/>
                </a:lnTo>
                <a:lnTo>
                  <a:pt x="186110" y="59318"/>
                </a:lnTo>
                <a:lnTo>
                  <a:pt x="185023" y="57821"/>
                </a:lnTo>
                <a:lnTo>
                  <a:pt x="180064" y="54577"/>
                </a:lnTo>
                <a:lnTo>
                  <a:pt x="173566" y="53044"/>
                </a:lnTo>
                <a:lnTo>
                  <a:pt x="178525" y="50673"/>
                </a:lnTo>
                <a:lnTo>
                  <a:pt x="180873" y="48659"/>
                </a:lnTo>
                <a:lnTo>
                  <a:pt x="151848" y="48659"/>
                </a:lnTo>
                <a:lnTo>
                  <a:pt x="151164" y="48588"/>
                </a:lnTo>
                <a:lnTo>
                  <a:pt x="150138" y="48445"/>
                </a:lnTo>
                <a:close/>
              </a:path>
              <a:path w="284479" h="138429">
                <a:moveTo>
                  <a:pt x="182562" y="11478"/>
                </a:moveTo>
                <a:lnTo>
                  <a:pt x="162109" y="11478"/>
                </a:lnTo>
                <a:lnTo>
                  <a:pt x="166384" y="13189"/>
                </a:lnTo>
                <a:lnTo>
                  <a:pt x="169804" y="16594"/>
                </a:lnTo>
                <a:lnTo>
                  <a:pt x="173053" y="20016"/>
                </a:lnTo>
                <a:lnTo>
                  <a:pt x="174763" y="24294"/>
                </a:lnTo>
                <a:lnTo>
                  <a:pt x="174763" y="35986"/>
                </a:lnTo>
                <a:lnTo>
                  <a:pt x="172540" y="40834"/>
                </a:lnTo>
                <a:lnTo>
                  <a:pt x="163306" y="47091"/>
                </a:lnTo>
                <a:lnTo>
                  <a:pt x="158175" y="48659"/>
                </a:lnTo>
                <a:lnTo>
                  <a:pt x="180873" y="48659"/>
                </a:lnTo>
                <a:lnTo>
                  <a:pt x="182287" y="47447"/>
                </a:lnTo>
                <a:lnTo>
                  <a:pt x="187417" y="39230"/>
                </a:lnTo>
                <a:lnTo>
                  <a:pt x="188614" y="34739"/>
                </a:lnTo>
                <a:lnTo>
                  <a:pt x="188535" y="24294"/>
                </a:lnTo>
                <a:lnTo>
                  <a:pt x="187246" y="19624"/>
                </a:lnTo>
                <a:lnTo>
                  <a:pt x="184681" y="15025"/>
                </a:lnTo>
                <a:lnTo>
                  <a:pt x="182562" y="11478"/>
                </a:lnTo>
                <a:close/>
              </a:path>
              <a:path w="284479" h="138429">
                <a:moveTo>
                  <a:pt x="162451" y="0"/>
                </a:moveTo>
                <a:lnTo>
                  <a:pt x="147744" y="0"/>
                </a:lnTo>
                <a:lnTo>
                  <a:pt x="140391" y="2602"/>
                </a:lnTo>
                <a:lnTo>
                  <a:pt x="134577" y="7824"/>
                </a:lnTo>
                <a:lnTo>
                  <a:pt x="128592" y="13047"/>
                </a:lnTo>
                <a:lnTo>
                  <a:pt x="124830" y="20319"/>
                </a:lnTo>
                <a:lnTo>
                  <a:pt x="123291" y="29659"/>
                </a:lnTo>
                <a:lnTo>
                  <a:pt x="136971" y="32154"/>
                </a:lnTo>
                <a:lnTo>
                  <a:pt x="137826" y="25345"/>
                </a:lnTo>
                <a:lnTo>
                  <a:pt x="140049" y="20194"/>
                </a:lnTo>
                <a:lnTo>
                  <a:pt x="147231" y="13225"/>
                </a:lnTo>
                <a:lnTo>
                  <a:pt x="151506" y="11478"/>
                </a:lnTo>
                <a:lnTo>
                  <a:pt x="182562" y="11478"/>
                </a:lnTo>
                <a:lnTo>
                  <a:pt x="181945" y="10444"/>
                </a:lnTo>
                <a:lnTo>
                  <a:pt x="178012" y="6790"/>
                </a:lnTo>
                <a:lnTo>
                  <a:pt x="173053" y="4063"/>
                </a:lnTo>
                <a:lnTo>
                  <a:pt x="167923" y="1354"/>
                </a:lnTo>
                <a:lnTo>
                  <a:pt x="162451" y="0"/>
                </a:lnTo>
                <a:close/>
              </a:path>
              <a:path w="284479" h="138429">
                <a:moveTo>
                  <a:pt x="225379" y="83131"/>
                </a:moveTo>
                <a:lnTo>
                  <a:pt x="211699" y="85003"/>
                </a:lnTo>
                <a:lnTo>
                  <a:pt x="212880" y="91783"/>
                </a:lnTo>
                <a:lnTo>
                  <a:pt x="215119" y="97927"/>
                </a:lnTo>
                <a:lnTo>
                  <a:pt x="246754" y="117389"/>
                </a:lnTo>
                <a:lnTo>
                  <a:pt x="254382" y="116734"/>
                </a:lnTo>
                <a:lnTo>
                  <a:pt x="261353" y="114773"/>
                </a:lnTo>
                <a:lnTo>
                  <a:pt x="267651" y="111509"/>
                </a:lnTo>
                <a:lnTo>
                  <a:pt x="273259" y="106944"/>
                </a:lnTo>
                <a:lnTo>
                  <a:pt x="274319" y="105678"/>
                </a:lnTo>
                <a:lnTo>
                  <a:pt x="241453" y="105678"/>
                </a:lnTo>
                <a:lnTo>
                  <a:pt x="236836" y="103914"/>
                </a:lnTo>
                <a:lnTo>
                  <a:pt x="229312" y="96802"/>
                </a:lnTo>
                <a:lnTo>
                  <a:pt x="226747" y="91063"/>
                </a:lnTo>
                <a:lnTo>
                  <a:pt x="225379" y="83131"/>
                </a:lnTo>
                <a:close/>
              </a:path>
              <a:path w="284479" h="138429">
                <a:moveTo>
                  <a:pt x="275885" y="59318"/>
                </a:moveTo>
                <a:lnTo>
                  <a:pt x="254278" y="59318"/>
                </a:lnTo>
                <a:lnTo>
                  <a:pt x="259408" y="61439"/>
                </a:lnTo>
                <a:lnTo>
                  <a:pt x="267616" y="69941"/>
                </a:lnTo>
                <a:lnTo>
                  <a:pt x="269668" y="75253"/>
                </a:lnTo>
                <a:lnTo>
                  <a:pt x="269592" y="88692"/>
                </a:lnTo>
                <a:lnTo>
                  <a:pt x="267445" y="94200"/>
                </a:lnTo>
                <a:lnTo>
                  <a:pt x="258553" y="103379"/>
                </a:lnTo>
                <a:lnTo>
                  <a:pt x="253081" y="105678"/>
                </a:lnTo>
                <a:lnTo>
                  <a:pt x="274319" y="105678"/>
                </a:lnTo>
                <a:lnTo>
                  <a:pt x="277874" y="101432"/>
                </a:lnTo>
                <a:lnTo>
                  <a:pt x="281189" y="95349"/>
                </a:lnTo>
                <a:lnTo>
                  <a:pt x="283191" y="88692"/>
                </a:lnTo>
                <a:lnTo>
                  <a:pt x="283861" y="81456"/>
                </a:lnTo>
                <a:lnTo>
                  <a:pt x="283861" y="73934"/>
                </a:lnTo>
                <a:lnTo>
                  <a:pt x="281980" y="67713"/>
                </a:lnTo>
                <a:lnTo>
                  <a:pt x="275885" y="59318"/>
                </a:lnTo>
                <a:close/>
              </a:path>
              <a:path w="284479" h="138429">
                <a:moveTo>
                  <a:pt x="239914" y="48445"/>
                </a:moveTo>
                <a:lnTo>
                  <a:pt x="238375" y="60993"/>
                </a:lnTo>
                <a:lnTo>
                  <a:pt x="242137" y="59871"/>
                </a:lnTo>
                <a:lnTo>
                  <a:pt x="245386" y="59318"/>
                </a:lnTo>
                <a:lnTo>
                  <a:pt x="275885" y="59318"/>
                </a:lnTo>
                <a:lnTo>
                  <a:pt x="274798" y="57821"/>
                </a:lnTo>
                <a:lnTo>
                  <a:pt x="269839" y="54577"/>
                </a:lnTo>
                <a:lnTo>
                  <a:pt x="263341" y="53044"/>
                </a:lnTo>
                <a:lnTo>
                  <a:pt x="268300" y="50673"/>
                </a:lnTo>
                <a:lnTo>
                  <a:pt x="270649" y="48659"/>
                </a:lnTo>
                <a:lnTo>
                  <a:pt x="241624" y="48659"/>
                </a:lnTo>
                <a:lnTo>
                  <a:pt x="240940" y="48588"/>
                </a:lnTo>
                <a:lnTo>
                  <a:pt x="239914" y="48445"/>
                </a:lnTo>
                <a:close/>
              </a:path>
              <a:path w="284479" h="138429">
                <a:moveTo>
                  <a:pt x="272338" y="11478"/>
                </a:moveTo>
                <a:lnTo>
                  <a:pt x="251884" y="11478"/>
                </a:lnTo>
                <a:lnTo>
                  <a:pt x="256159" y="13189"/>
                </a:lnTo>
                <a:lnTo>
                  <a:pt x="259579" y="16594"/>
                </a:lnTo>
                <a:lnTo>
                  <a:pt x="262828" y="20016"/>
                </a:lnTo>
                <a:lnTo>
                  <a:pt x="264538" y="24294"/>
                </a:lnTo>
                <a:lnTo>
                  <a:pt x="264538" y="35986"/>
                </a:lnTo>
                <a:lnTo>
                  <a:pt x="262315" y="40834"/>
                </a:lnTo>
                <a:lnTo>
                  <a:pt x="253081" y="47091"/>
                </a:lnTo>
                <a:lnTo>
                  <a:pt x="247951" y="48659"/>
                </a:lnTo>
                <a:lnTo>
                  <a:pt x="270649" y="48659"/>
                </a:lnTo>
                <a:lnTo>
                  <a:pt x="272062" y="47447"/>
                </a:lnTo>
                <a:lnTo>
                  <a:pt x="277192" y="39230"/>
                </a:lnTo>
                <a:lnTo>
                  <a:pt x="278389" y="34739"/>
                </a:lnTo>
                <a:lnTo>
                  <a:pt x="278311" y="24294"/>
                </a:lnTo>
                <a:lnTo>
                  <a:pt x="277021" y="19624"/>
                </a:lnTo>
                <a:lnTo>
                  <a:pt x="274456" y="15025"/>
                </a:lnTo>
                <a:lnTo>
                  <a:pt x="272338" y="11478"/>
                </a:lnTo>
                <a:close/>
              </a:path>
              <a:path w="284479" h="138429">
                <a:moveTo>
                  <a:pt x="252226" y="0"/>
                </a:moveTo>
                <a:lnTo>
                  <a:pt x="237520" y="0"/>
                </a:lnTo>
                <a:lnTo>
                  <a:pt x="230167" y="2602"/>
                </a:lnTo>
                <a:lnTo>
                  <a:pt x="224353" y="7824"/>
                </a:lnTo>
                <a:lnTo>
                  <a:pt x="218368" y="13047"/>
                </a:lnTo>
                <a:lnTo>
                  <a:pt x="214606" y="20319"/>
                </a:lnTo>
                <a:lnTo>
                  <a:pt x="213067" y="29659"/>
                </a:lnTo>
                <a:lnTo>
                  <a:pt x="226747" y="32154"/>
                </a:lnTo>
                <a:lnTo>
                  <a:pt x="227602" y="25345"/>
                </a:lnTo>
                <a:lnTo>
                  <a:pt x="229825" y="20194"/>
                </a:lnTo>
                <a:lnTo>
                  <a:pt x="237007" y="13225"/>
                </a:lnTo>
                <a:lnTo>
                  <a:pt x="241282" y="11478"/>
                </a:lnTo>
                <a:lnTo>
                  <a:pt x="272338" y="11478"/>
                </a:lnTo>
                <a:lnTo>
                  <a:pt x="271720" y="10444"/>
                </a:lnTo>
                <a:lnTo>
                  <a:pt x="267787" y="6790"/>
                </a:lnTo>
                <a:lnTo>
                  <a:pt x="262828" y="4063"/>
                </a:lnTo>
                <a:lnTo>
                  <a:pt x="257698" y="1354"/>
                </a:lnTo>
                <a:lnTo>
                  <a:pt x="2522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6910" y="4802132"/>
            <a:ext cx="369570" cy="138430"/>
          </a:xfrm>
          <a:custGeom>
            <a:avLst/>
            <a:gdLst/>
            <a:ahLst/>
            <a:cxnLst/>
            <a:rect l="l" t="t" r="r" b="b"/>
            <a:pathLst>
              <a:path w="369570" h="138429">
                <a:moveTo>
                  <a:pt x="40527" y="25470"/>
                </a:moveTo>
                <a:lnTo>
                  <a:pt x="27018" y="25470"/>
                </a:lnTo>
                <a:lnTo>
                  <a:pt x="27018" y="115286"/>
                </a:lnTo>
                <a:lnTo>
                  <a:pt x="40527" y="115286"/>
                </a:lnTo>
                <a:lnTo>
                  <a:pt x="40527" y="25470"/>
                </a:lnTo>
                <a:close/>
              </a:path>
              <a:path w="369570" h="138429">
                <a:moveTo>
                  <a:pt x="40527" y="0"/>
                </a:moveTo>
                <a:lnTo>
                  <a:pt x="31806" y="0"/>
                </a:lnTo>
                <a:lnTo>
                  <a:pt x="29412" y="5008"/>
                </a:lnTo>
                <a:lnTo>
                  <a:pt x="25308" y="10124"/>
                </a:lnTo>
                <a:lnTo>
                  <a:pt x="14022" y="20568"/>
                </a:lnTo>
                <a:lnTo>
                  <a:pt x="7524" y="25060"/>
                </a:lnTo>
                <a:lnTo>
                  <a:pt x="0" y="28821"/>
                </a:lnTo>
                <a:lnTo>
                  <a:pt x="0" y="42403"/>
                </a:lnTo>
                <a:lnTo>
                  <a:pt x="4104" y="40870"/>
                </a:lnTo>
                <a:lnTo>
                  <a:pt x="8892" y="38464"/>
                </a:lnTo>
                <a:lnTo>
                  <a:pt x="14022" y="35184"/>
                </a:lnTo>
                <a:lnTo>
                  <a:pt x="19323" y="31922"/>
                </a:lnTo>
                <a:lnTo>
                  <a:pt x="23598" y="28678"/>
                </a:lnTo>
                <a:lnTo>
                  <a:pt x="27018" y="25470"/>
                </a:lnTo>
                <a:lnTo>
                  <a:pt x="40527" y="25470"/>
                </a:lnTo>
                <a:lnTo>
                  <a:pt x="40527" y="0"/>
                </a:lnTo>
                <a:close/>
              </a:path>
              <a:path w="369570" h="138429">
                <a:moveTo>
                  <a:pt x="101916" y="99208"/>
                </a:moveTo>
                <a:lnTo>
                  <a:pt x="86526" y="99208"/>
                </a:lnTo>
                <a:lnTo>
                  <a:pt x="86526" y="115286"/>
                </a:lnTo>
                <a:lnTo>
                  <a:pt x="94392" y="115286"/>
                </a:lnTo>
                <a:lnTo>
                  <a:pt x="94050" y="120027"/>
                </a:lnTo>
                <a:lnTo>
                  <a:pt x="93366" y="123681"/>
                </a:lnTo>
                <a:lnTo>
                  <a:pt x="90630" y="128832"/>
                </a:lnTo>
                <a:lnTo>
                  <a:pt x="88578" y="130757"/>
                </a:lnTo>
                <a:lnTo>
                  <a:pt x="85671" y="132005"/>
                </a:lnTo>
                <a:lnTo>
                  <a:pt x="89604" y="138065"/>
                </a:lnTo>
                <a:lnTo>
                  <a:pt x="101916" y="121150"/>
                </a:lnTo>
                <a:lnTo>
                  <a:pt x="101916" y="99208"/>
                </a:lnTo>
                <a:close/>
              </a:path>
              <a:path w="369570" h="138429">
                <a:moveTo>
                  <a:pt x="168778" y="25470"/>
                </a:moveTo>
                <a:lnTo>
                  <a:pt x="155268" y="25470"/>
                </a:lnTo>
                <a:lnTo>
                  <a:pt x="155268" y="115286"/>
                </a:lnTo>
                <a:lnTo>
                  <a:pt x="168778" y="115286"/>
                </a:lnTo>
                <a:lnTo>
                  <a:pt x="168778" y="25470"/>
                </a:lnTo>
                <a:close/>
              </a:path>
              <a:path w="369570" h="138429">
                <a:moveTo>
                  <a:pt x="168778" y="0"/>
                </a:moveTo>
                <a:lnTo>
                  <a:pt x="160057" y="0"/>
                </a:lnTo>
                <a:lnTo>
                  <a:pt x="157662" y="5008"/>
                </a:lnTo>
                <a:lnTo>
                  <a:pt x="153558" y="10124"/>
                </a:lnTo>
                <a:lnTo>
                  <a:pt x="142272" y="20568"/>
                </a:lnTo>
                <a:lnTo>
                  <a:pt x="135774" y="25060"/>
                </a:lnTo>
                <a:lnTo>
                  <a:pt x="128250" y="28821"/>
                </a:lnTo>
                <a:lnTo>
                  <a:pt x="128250" y="42403"/>
                </a:lnTo>
                <a:lnTo>
                  <a:pt x="132354" y="40870"/>
                </a:lnTo>
                <a:lnTo>
                  <a:pt x="137142" y="38464"/>
                </a:lnTo>
                <a:lnTo>
                  <a:pt x="142272" y="35184"/>
                </a:lnTo>
                <a:lnTo>
                  <a:pt x="147573" y="31922"/>
                </a:lnTo>
                <a:lnTo>
                  <a:pt x="151848" y="28678"/>
                </a:lnTo>
                <a:lnTo>
                  <a:pt x="155268" y="25470"/>
                </a:lnTo>
                <a:lnTo>
                  <a:pt x="168778" y="25470"/>
                </a:lnTo>
                <a:lnTo>
                  <a:pt x="168778" y="0"/>
                </a:lnTo>
                <a:close/>
              </a:path>
              <a:path w="369570" h="138429">
                <a:moveTo>
                  <a:pt x="255133" y="0"/>
                </a:moveTo>
                <a:lnTo>
                  <a:pt x="246412" y="0"/>
                </a:lnTo>
                <a:lnTo>
                  <a:pt x="238143" y="822"/>
                </a:lnTo>
                <a:lnTo>
                  <a:pt x="209882" y="32787"/>
                </a:lnTo>
                <a:lnTo>
                  <a:pt x="206980" y="60156"/>
                </a:lnTo>
                <a:lnTo>
                  <a:pt x="206981" y="63070"/>
                </a:lnTo>
                <a:lnTo>
                  <a:pt x="217549" y="104253"/>
                </a:lnTo>
                <a:lnTo>
                  <a:pt x="245215" y="117175"/>
                </a:lnTo>
                <a:lnTo>
                  <a:pt x="251713" y="117175"/>
                </a:lnTo>
                <a:lnTo>
                  <a:pt x="257698" y="115535"/>
                </a:lnTo>
                <a:lnTo>
                  <a:pt x="262828" y="112273"/>
                </a:lnTo>
                <a:lnTo>
                  <a:pt x="268129" y="108994"/>
                </a:lnTo>
                <a:lnTo>
                  <a:pt x="270999" y="105678"/>
                </a:lnTo>
                <a:lnTo>
                  <a:pt x="241111" y="105678"/>
                </a:lnTo>
                <a:lnTo>
                  <a:pt x="237349" y="104502"/>
                </a:lnTo>
                <a:lnTo>
                  <a:pt x="230167" y="99761"/>
                </a:lnTo>
                <a:lnTo>
                  <a:pt x="227431" y="96392"/>
                </a:lnTo>
                <a:lnTo>
                  <a:pt x="225483" y="91865"/>
                </a:lnTo>
                <a:lnTo>
                  <a:pt x="223498" y="87623"/>
                </a:lnTo>
                <a:lnTo>
                  <a:pt x="222643" y="82988"/>
                </a:lnTo>
                <a:lnTo>
                  <a:pt x="222643" y="70725"/>
                </a:lnTo>
                <a:lnTo>
                  <a:pt x="224695" y="64754"/>
                </a:lnTo>
                <a:lnTo>
                  <a:pt x="228970" y="60156"/>
                </a:lnTo>
                <a:lnTo>
                  <a:pt x="232708" y="55967"/>
                </a:lnTo>
                <a:lnTo>
                  <a:pt x="220420" y="55967"/>
                </a:lnTo>
                <a:lnTo>
                  <a:pt x="220746" y="47899"/>
                </a:lnTo>
                <a:lnTo>
                  <a:pt x="237520" y="12744"/>
                </a:lnTo>
                <a:lnTo>
                  <a:pt x="241453" y="11478"/>
                </a:lnTo>
                <a:lnTo>
                  <a:pt x="271937" y="11478"/>
                </a:lnTo>
                <a:lnTo>
                  <a:pt x="262315" y="2531"/>
                </a:lnTo>
                <a:lnTo>
                  <a:pt x="255133" y="0"/>
                </a:lnTo>
                <a:close/>
              </a:path>
              <a:path w="369570" h="138429">
                <a:moveTo>
                  <a:pt x="271738" y="53258"/>
                </a:moveTo>
                <a:lnTo>
                  <a:pt x="250516" y="53258"/>
                </a:lnTo>
                <a:lnTo>
                  <a:pt x="255646" y="55557"/>
                </a:lnTo>
                <a:lnTo>
                  <a:pt x="263854" y="64754"/>
                </a:lnTo>
                <a:lnTo>
                  <a:pt x="265813" y="70725"/>
                </a:lnTo>
                <a:lnTo>
                  <a:pt x="265906" y="87159"/>
                </a:lnTo>
                <a:lnTo>
                  <a:pt x="263854" y="93683"/>
                </a:lnTo>
                <a:lnTo>
                  <a:pt x="259750" y="98478"/>
                </a:lnTo>
                <a:lnTo>
                  <a:pt x="255475" y="103290"/>
                </a:lnTo>
                <a:lnTo>
                  <a:pt x="250687" y="105678"/>
                </a:lnTo>
                <a:lnTo>
                  <a:pt x="270999" y="105678"/>
                </a:lnTo>
                <a:lnTo>
                  <a:pt x="272250" y="104217"/>
                </a:lnTo>
                <a:lnTo>
                  <a:pt x="275140" y="98068"/>
                </a:lnTo>
                <a:lnTo>
                  <a:pt x="278218" y="91865"/>
                </a:lnTo>
                <a:lnTo>
                  <a:pt x="279757" y="85145"/>
                </a:lnTo>
                <a:lnTo>
                  <a:pt x="279757" y="77909"/>
                </a:lnTo>
                <a:lnTo>
                  <a:pt x="279151" y="70122"/>
                </a:lnTo>
                <a:lnTo>
                  <a:pt x="277342" y="63070"/>
                </a:lnTo>
                <a:lnTo>
                  <a:pt x="274347" y="56754"/>
                </a:lnTo>
                <a:lnTo>
                  <a:pt x="271738" y="53258"/>
                </a:lnTo>
                <a:close/>
              </a:path>
              <a:path w="369570" h="138429">
                <a:moveTo>
                  <a:pt x="256159" y="40728"/>
                </a:moveTo>
                <a:lnTo>
                  <a:pt x="241966" y="40728"/>
                </a:lnTo>
                <a:lnTo>
                  <a:pt x="237007" y="41975"/>
                </a:lnTo>
                <a:lnTo>
                  <a:pt x="232390" y="44488"/>
                </a:lnTo>
                <a:lnTo>
                  <a:pt x="227602" y="46984"/>
                </a:lnTo>
                <a:lnTo>
                  <a:pt x="223669" y="50816"/>
                </a:lnTo>
                <a:lnTo>
                  <a:pt x="220420" y="55967"/>
                </a:lnTo>
                <a:lnTo>
                  <a:pt x="232708" y="55967"/>
                </a:lnTo>
                <a:lnTo>
                  <a:pt x="233074" y="55557"/>
                </a:lnTo>
                <a:lnTo>
                  <a:pt x="238375" y="53258"/>
                </a:lnTo>
                <a:lnTo>
                  <a:pt x="271738" y="53258"/>
                </a:lnTo>
                <a:lnTo>
                  <a:pt x="270181" y="51172"/>
                </a:lnTo>
                <a:lnTo>
                  <a:pt x="263854" y="44203"/>
                </a:lnTo>
                <a:lnTo>
                  <a:pt x="256159" y="40728"/>
                </a:lnTo>
                <a:close/>
              </a:path>
              <a:path w="369570" h="138429">
                <a:moveTo>
                  <a:pt x="271937" y="11478"/>
                </a:moveTo>
                <a:lnTo>
                  <a:pt x="251029" y="11478"/>
                </a:lnTo>
                <a:lnTo>
                  <a:pt x="255475" y="13510"/>
                </a:lnTo>
                <a:lnTo>
                  <a:pt x="259237" y="17538"/>
                </a:lnTo>
                <a:lnTo>
                  <a:pt x="261460" y="20052"/>
                </a:lnTo>
                <a:lnTo>
                  <a:pt x="262999" y="24080"/>
                </a:lnTo>
                <a:lnTo>
                  <a:pt x="264367" y="29659"/>
                </a:lnTo>
                <a:lnTo>
                  <a:pt x="277705" y="28607"/>
                </a:lnTo>
                <a:lnTo>
                  <a:pt x="276679" y="19695"/>
                </a:lnTo>
                <a:lnTo>
                  <a:pt x="273259" y="12708"/>
                </a:lnTo>
                <a:lnTo>
                  <a:pt x="271937" y="11478"/>
                </a:lnTo>
                <a:close/>
              </a:path>
              <a:path w="369570" h="138429">
                <a:moveTo>
                  <a:pt x="354314" y="87730"/>
                </a:moveTo>
                <a:lnTo>
                  <a:pt x="340634" y="87730"/>
                </a:lnTo>
                <a:lnTo>
                  <a:pt x="340634" y="115286"/>
                </a:lnTo>
                <a:lnTo>
                  <a:pt x="354314" y="115286"/>
                </a:lnTo>
                <a:lnTo>
                  <a:pt x="354314" y="87730"/>
                </a:lnTo>
                <a:close/>
              </a:path>
              <a:path w="369570" h="138429">
                <a:moveTo>
                  <a:pt x="354314" y="409"/>
                </a:moveTo>
                <a:lnTo>
                  <a:pt x="343199" y="409"/>
                </a:lnTo>
                <a:lnTo>
                  <a:pt x="292924" y="74772"/>
                </a:lnTo>
                <a:lnTo>
                  <a:pt x="292924" y="87730"/>
                </a:lnTo>
                <a:lnTo>
                  <a:pt x="369020" y="87730"/>
                </a:lnTo>
                <a:lnTo>
                  <a:pt x="369020" y="74772"/>
                </a:lnTo>
                <a:lnTo>
                  <a:pt x="306091" y="74772"/>
                </a:lnTo>
                <a:lnTo>
                  <a:pt x="340634" y="23171"/>
                </a:lnTo>
                <a:lnTo>
                  <a:pt x="354314" y="23171"/>
                </a:lnTo>
                <a:lnTo>
                  <a:pt x="354314" y="409"/>
                </a:lnTo>
                <a:close/>
              </a:path>
              <a:path w="369570" h="138429">
                <a:moveTo>
                  <a:pt x="354314" y="23171"/>
                </a:moveTo>
                <a:lnTo>
                  <a:pt x="340634" y="23171"/>
                </a:lnTo>
                <a:lnTo>
                  <a:pt x="340634" y="74772"/>
                </a:lnTo>
                <a:lnTo>
                  <a:pt x="354314" y="74772"/>
                </a:lnTo>
                <a:lnTo>
                  <a:pt x="354314" y="23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3415" y="4516947"/>
            <a:ext cx="342900" cy="138430"/>
          </a:xfrm>
          <a:custGeom>
            <a:avLst/>
            <a:gdLst/>
            <a:ahLst/>
            <a:cxnLst/>
            <a:rect l="l" t="t" r="r" b="b"/>
            <a:pathLst>
              <a:path w="342900" h="138429">
                <a:moveTo>
                  <a:pt x="41553" y="66626"/>
                </a:moveTo>
                <a:lnTo>
                  <a:pt x="0" y="66626"/>
                </a:lnTo>
                <a:lnTo>
                  <a:pt x="0" y="80832"/>
                </a:lnTo>
                <a:lnTo>
                  <a:pt x="41553" y="80832"/>
                </a:lnTo>
                <a:lnTo>
                  <a:pt x="41553" y="66626"/>
                </a:lnTo>
                <a:close/>
              </a:path>
              <a:path w="342900" h="138429">
                <a:moveTo>
                  <a:pt x="75411" y="99208"/>
                </a:moveTo>
                <a:lnTo>
                  <a:pt x="60021" y="99208"/>
                </a:lnTo>
                <a:lnTo>
                  <a:pt x="60021" y="115286"/>
                </a:lnTo>
                <a:lnTo>
                  <a:pt x="67887" y="115286"/>
                </a:lnTo>
                <a:lnTo>
                  <a:pt x="67545" y="120027"/>
                </a:lnTo>
                <a:lnTo>
                  <a:pt x="66861" y="123681"/>
                </a:lnTo>
                <a:lnTo>
                  <a:pt x="64125" y="128832"/>
                </a:lnTo>
                <a:lnTo>
                  <a:pt x="62073" y="130757"/>
                </a:lnTo>
                <a:lnTo>
                  <a:pt x="59166" y="132005"/>
                </a:lnTo>
                <a:lnTo>
                  <a:pt x="63099" y="138065"/>
                </a:lnTo>
                <a:lnTo>
                  <a:pt x="75411" y="121150"/>
                </a:lnTo>
                <a:lnTo>
                  <a:pt x="75411" y="99208"/>
                </a:lnTo>
                <a:close/>
              </a:path>
              <a:path w="342900" h="138429">
                <a:moveTo>
                  <a:pt x="142272" y="25470"/>
                </a:moveTo>
                <a:lnTo>
                  <a:pt x="128763" y="25470"/>
                </a:lnTo>
                <a:lnTo>
                  <a:pt x="128763" y="115286"/>
                </a:lnTo>
                <a:lnTo>
                  <a:pt x="142272" y="115286"/>
                </a:lnTo>
                <a:lnTo>
                  <a:pt x="142272" y="25470"/>
                </a:lnTo>
                <a:close/>
              </a:path>
              <a:path w="342900" h="138429">
                <a:moveTo>
                  <a:pt x="142272" y="0"/>
                </a:moveTo>
                <a:lnTo>
                  <a:pt x="133551" y="0"/>
                </a:lnTo>
                <a:lnTo>
                  <a:pt x="131157" y="5008"/>
                </a:lnTo>
                <a:lnTo>
                  <a:pt x="127053" y="10124"/>
                </a:lnTo>
                <a:lnTo>
                  <a:pt x="115767" y="20568"/>
                </a:lnTo>
                <a:lnTo>
                  <a:pt x="109269" y="25060"/>
                </a:lnTo>
                <a:lnTo>
                  <a:pt x="101745" y="28821"/>
                </a:lnTo>
                <a:lnTo>
                  <a:pt x="101745" y="42403"/>
                </a:lnTo>
                <a:lnTo>
                  <a:pt x="105849" y="40870"/>
                </a:lnTo>
                <a:lnTo>
                  <a:pt x="110637" y="38464"/>
                </a:lnTo>
                <a:lnTo>
                  <a:pt x="115767" y="35184"/>
                </a:lnTo>
                <a:lnTo>
                  <a:pt x="121068" y="31922"/>
                </a:lnTo>
                <a:lnTo>
                  <a:pt x="125343" y="28678"/>
                </a:lnTo>
                <a:lnTo>
                  <a:pt x="128763" y="25470"/>
                </a:lnTo>
                <a:lnTo>
                  <a:pt x="142272" y="25470"/>
                </a:lnTo>
                <a:lnTo>
                  <a:pt x="142272" y="0"/>
                </a:lnTo>
                <a:close/>
              </a:path>
              <a:path w="342900" h="138429">
                <a:moveTo>
                  <a:pt x="195283" y="83969"/>
                </a:moveTo>
                <a:lnTo>
                  <a:pt x="181090" y="85216"/>
                </a:lnTo>
                <a:lnTo>
                  <a:pt x="182271" y="92071"/>
                </a:lnTo>
                <a:lnTo>
                  <a:pt x="184510" y="98221"/>
                </a:lnTo>
                <a:lnTo>
                  <a:pt x="216487" y="117175"/>
                </a:lnTo>
                <a:lnTo>
                  <a:pt x="225138" y="116313"/>
                </a:lnTo>
                <a:lnTo>
                  <a:pt x="232860" y="113726"/>
                </a:lnTo>
                <a:lnTo>
                  <a:pt x="239620" y="109415"/>
                </a:lnTo>
                <a:lnTo>
                  <a:pt x="243189" y="105678"/>
                </a:lnTo>
                <a:lnTo>
                  <a:pt x="211015" y="105678"/>
                </a:lnTo>
                <a:lnTo>
                  <a:pt x="206398" y="103878"/>
                </a:lnTo>
                <a:lnTo>
                  <a:pt x="198874" y="96642"/>
                </a:lnTo>
                <a:lnTo>
                  <a:pt x="196309" y="91205"/>
                </a:lnTo>
                <a:lnTo>
                  <a:pt x="195283" y="83969"/>
                </a:lnTo>
                <a:close/>
              </a:path>
              <a:path w="342900" h="138429">
                <a:moveTo>
                  <a:pt x="245642" y="51582"/>
                </a:moveTo>
                <a:lnTo>
                  <a:pt x="223156" y="51582"/>
                </a:lnTo>
                <a:lnTo>
                  <a:pt x="228970" y="53917"/>
                </a:lnTo>
                <a:lnTo>
                  <a:pt x="233245" y="58587"/>
                </a:lnTo>
                <a:lnTo>
                  <a:pt x="237691" y="63257"/>
                </a:lnTo>
                <a:lnTo>
                  <a:pt x="239743" y="69620"/>
                </a:lnTo>
                <a:lnTo>
                  <a:pt x="239743" y="86054"/>
                </a:lnTo>
                <a:lnTo>
                  <a:pt x="237520" y="92809"/>
                </a:lnTo>
                <a:lnTo>
                  <a:pt x="232903" y="97961"/>
                </a:lnTo>
                <a:lnTo>
                  <a:pt x="228457" y="103112"/>
                </a:lnTo>
                <a:lnTo>
                  <a:pt x="222985" y="105678"/>
                </a:lnTo>
                <a:lnTo>
                  <a:pt x="243189" y="105678"/>
                </a:lnTo>
                <a:lnTo>
                  <a:pt x="253936" y="76447"/>
                </a:lnTo>
                <a:lnTo>
                  <a:pt x="253324" y="68577"/>
                </a:lnTo>
                <a:lnTo>
                  <a:pt x="251478" y="61461"/>
                </a:lnTo>
                <a:lnTo>
                  <a:pt x="248381" y="55102"/>
                </a:lnTo>
                <a:lnTo>
                  <a:pt x="245642" y="51582"/>
                </a:lnTo>
                <a:close/>
              </a:path>
              <a:path w="342900" h="138429">
                <a:moveTo>
                  <a:pt x="248977" y="2085"/>
                </a:moveTo>
                <a:lnTo>
                  <a:pt x="194086" y="2085"/>
                </a:lnTo>
                <a:lnTo>
                  <a:pt x="183484" y="60993"/>
                </a:lnTo>
                <a:lnTo>
                  <a:pt x="196138" y="62651"/>
                </a:lnTo>
                <a:lnTo>
                  <a:pt x="198019" y="59461"/>
                </a:lnTo>
                <a:lnTo>
                  <a:pt x="200926" y="56805"/>
                </a:lnTo>
                <a:lnTo>
                  <a:pt x="204346" y="54719"/>
                </a:lnTo>
                <a:lnTo>
                  <a:pt x="207937" y="52634"/>
                </a:lnTo>
                <a:lnTo>
                  <a:pt x="211870" y="51582"/>
                </a:lnTo>
                <a:lnTo>
                  <a:pt x="245642" y="51582"/>
                </a:lnTo>
                <a:lnTo>
                  <a:pt x="244018" y="49497"/>
                </a:lnTo>
                <a:lnTo>
                  <a:pt x="240458" y="46360"/>
                </a:lnTo>
                <a:lnTo>
                  <a:pt x="199045" y="46360"/>
                </a:lnTo>
                <a:lnTo>
                  <a:pt x="204859" y="15453"/>
                </a:lnTo>
                <a:lnTo>
                  <a:pt x="248977" y="15453"/>
                </a:lnTo>
                <a:lnTo>
                  <a:pt x="248977" y="2085"/>
                </a:lnTo>
                <a:close/>
              </a:path>
              <a:path w="342900" h="138429">
                <a:moveTo>
                  <a:pt x="219736" y="39052"/>
                </a:moveTo>
                <a:lnTo>
                  <a:pt x="212554" y="39052"/>
                </a:lnTo>
                <a:lnTo>
                  <a:pt x="205714" y="41494"/>
                </a:lnTo>
                <a:lnTo>
                  <a:pt x="199045" y="46360"/>
                </a:lnTo>
                <a:lnTo>
                  <a:pt x="240458" y="46360"/>
                </a:lnTo>
                <a:lnTo>
                  <a:pt x="238829" y="44925"/>
                </a:lnTo>
                <a:lnTo>
                  <a:pt x="233031" y="41661"/>
                </a:lnTo>
                <a:lnTo>
                  <a:pt x="226656" y="39704"/>
                </a:lnTo>
                <a:lnTo>
                  <a:pt x="219736" y="39052"/>
                </a:lnTo>
                <a:close/>
              </a:path>
              <a:path w="342900" h="138429">
                <a:moveTo>
                  <a:pt x="312589" y="0"/>
                </a:moveTo>
                <a:lnTo>
                  <a:pt x="298738" y="0"/>
                </a:lnTo>
                <a:lnTo>
                  <a:pt x="292069" y="2228"/>
                </a:lnTo>
                <a:lnTo>
                  <a:pt x="271870" y="40231"/>
                </a:lnTo>
                <a:lnTo>
                  <a:pt x="270865" y="58694"/>
                </a:lnTo>
                <a:lnTo>
                  <a:pt x="271539" y="73747"/>
                </a:lnTo>
                <a:lnTo>
                  <a:pt x="286672" y="110475"/>
                </a:lnTo>
                <a:lnTo>
                  <a:pt x="306775" y="117175"/>
                </a:lnTo>
                <a:lnTo>
                  <a:pt x="314812" y="117175"/>
                </a:lnTo>
                <a:lnTo>
                  <a:pt x="321653" y="114911"/>
                </a:lnTo>
                <a:lnTo>
                  <a:pt x="326783" y="110384"/>
                </a:lnTo>
                <a:lnTo>
                  <a:pt x="332084" y="105857"/>
                </a:lnTo>
                <a:lnTo>
                  <a:pt x="332194" y="105678"/>
                </a:lnTo>
                <a:lnTo>
                  <a:pt x="300619" y="105678"/>
                </a:lnTo>
                <a:lnTo>
                  <a:pt x="295318" y="102559"/>
                </a:lnTo>
                <a:lnTo>
                  <a:pt x="284716" y="58694"/>
                </a:lnTo>
                <a:lnTo>
                  <a:pt x="285138" y="45610"/>
                </a:lnTo>
                <a:lnTo>
                  <a:pt x="300448" y="11692"/>
                </a:lnTo>
                <a:lnTo>
                  <a:pt x="331595" y="11692"/>
                </a:lnTo>
                <a:lnTo>
                  <a:pt x="330374" y="9838"/>
                </a:lnTo>
                <a:lnTo>
                  <a:pt x="326783" y="6256"/>
                </a:lnTo>
                <a:lnTo>
                  <a:pt x="322166" y="3760"/>
                </a:lnTo>
                <a:lnTo>
                  <a:pt x="317719" y="1247"/>
                </a:lnTo>
                <a:lnTo>
                  <a:pt x="312589" y="0"/>
                </a:lnTo>
                <a:close/>
              </a:path>
              <a:path w="342900" h="138429">
                <a:moveTo>
                  <a:pt x="331595" y="11692"/>
                </a:moveTo>
                <a:lnTo>
                  <a:pt x="312931" y="11692"/>
                </a:lnTo>
                <a:lnTo>
                  <a:pt x="318232" y="14793"/>
                </a:lnTo>
                <a:lnTo>
                  <a:pt x="322508" y="20978"/>
                </a:lnTo>
                <a:lnTo>
                  <a:pt x="325228" y="26824"/>
                </a:lnTo>
                <a:lnTo>
                  <a:pt x="327210" y="35057"/>
                </a:lnTo>
                <a:lnTo>
                  <a:pt x="328415" y="45610"/>
                </a:lnTo>
                <a:lnTo>
                  <a:pt x="328835" y="58694"/>
                </a:lnTo>
                <a:lnTo>
                  <a:pt x="328423" y="71611"/>
                </a:lnTo>
                <a:lnTo>
                  <a:pt x="312931" y="105678"/>
                </a:lnTo>
                <a:lnTo>
                  <a:pt x="332194" y="105678"/>
                </a:lnTo>
                <a:lnTo>
                  <a:pt x="342288" y="68322"/>
                </a:lnTo>
                <a:lnTo>
                  <a:pt x="342515" y="58694"/>
                </a:lnTo>
                <a:lnTo>
                  <a:pt x="342381" y="50570"/>
                </a:lnTo>
                <a:lnTo>
                  <a:pt x="333381" y="14401"/>
                </a:lnTo>
                <a:lnTo>
                  <a:pt x="331595" y="11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82581" y="4231762"/>
            <a:ext cx="283845" cy="138430"/>
          </a:xfrm>
          <a:custGeom>
            <a:avLst/>
            <a:gdLst/>
            <a:ahLst/>
            <a:cxnLst/>
            <a:rect l="l" t="t" r="r" b="b"/>
            <a:pathLst>
              <a:path w="283845" h="138429">
                <a:moveTo>
                  <a:pt x="16245" y="99208"/>
                </a:moveTo>
                <a:lnTo>
                  <a:pt x="855" y="99208"/>
                </a:lnTo>
                <a:lnTo>
                  <a:pt x="855" y="115286"/>
                </a:lnTo>
                <a:lnTo>
                  <a:pt x="8721" y="115286"/>
                </a:lnTo>
                <a:lnTo>
                  <a:pt x="8379" y="120027"/>
                </a:lnTo>
                <a:lnTo>
                  <a:pt x="7695" y="123681"/>
                </a:lnTo>
                <a:lnTo>
                  <a:pt x="4959" y="128832"/>
                </a:lnTo>
                <a:lnTo>
                  <a:pt x="2907" y="130757"/>
                </a:lnTo>
                <a:lnTo>
                  <a:pt x="0" y="132005"/>
                </a:lnTo>
                <a:lnTo>
                  <a:pt x="3933" y="138065"/>
                </a:lnTo>
                <a:lnTo>
                  <a:pt x="16245" y="121150"/>
                </a:lnTo>
                <a:lnTo>
                  <a:pt x="16245" y="99208"/>
                </a:lnTo>
                <a:close/>
              </a:path>
              <a:path w="283845" h="138429">
                <a:moveTo>
                  <a:pt x="83106" y="25470"/>
                </a:moveTo>
                <a:lnTo>
                  <a:pt x="69597" y="25470"/>
                </a:lnTo>
                <a:lnTo>
                  <a:pt x="69597" y="115286"/>
                </a:lnTo>
                <a:lnTo>
                  <a:pt x="83106" y="115286"/>
                </a:lnTo>
                <a:lnTo>
                  <a:pt x="83106" y="25470"/>
                </a:lnTo>
                <a:close/>
              </a:path>
              <a:path w="283845" h="138429">
                <a:moveTo>
                  <a:pt x="83106" y="0"/>
                </a:moveTo>
                <a:lnTo>
                  <a:pt x="74385" y="0"/>
                </a:lnTo>
                <a:lnTo>
                  <a:pt x="71991" y="5008"/>
                </a:lnTo>
                <a:lnTo>
                  <a:pt x="67887" y="10124"/>
                </a:lnTo>
                <a:lnTo>
                  <a:pt x="56601" y="20568"/>
                </a:lnTo>
                <a:lnTo>
                  <a:pt x="50103" y="25060"/>
                </a:lnTo>
                <a:lnTo>
                  <a:pt x="42579" y="28821"/>
                </a:lnTo>
                <a:lnTo>
                  <a:pt x="42579" y="42403"/>
                </a:lnTo>
                <a:lnTo>
                  <a:pt x="46683" y="40870"/>
                </a:lnTo>
                <a:lnTo>
                  <a:pt x="51471" y="38464"/>
                </a:lnTo>
                <a:lnTo>
                  <a:pt x="56601" y="35184"/>
                </a:lnTo>
                <a:lnTo>
                  <a:pt x="61902" y="31922"/>
                </a:lnTo>
                <a:lnTo>
                  <a:pt x="66177" y="28678"/>
                </a:lnTo>
                <a:lnTo>
                  <a:pt x="69597" y="25470"/>
                </a:lnTo>
                <a:lnTo>
                  <a:pt x="83106" y="25470"/>
                </a:lnTo>
                <a:lnTo>
                  <a:pt x="83106" y="0"/>
                </a:lnTo>
                <a:close/>
              </a:path>
              <a:path w="283845" h="138429">
                <a:moveTo>
                  <a:pt x="136116" y="83969"/>
                </a:moveTo>
                <a:lnTo>
                  <a:pt x="121923" y="85216"/>
                </a:lnTo>
                <a:lnTo>
                  <a:pt x="123104" y="92071"/>
                </a:lnTo>
                <a:lnTo>
                  <a:pt x="125343" y="98221"/>
                </a:lnTo>
                <a:lnTo>
                  <a:pt x="157320" y="117175"/>
                </a:lnTo>
                <a:lnTo>
                  <a:pt x="165972" y="116313"/>
                </a:lnTo>
                <a:lnTo>
                  <a:pt x="173694" y="113726"/>
                </a:lnTo>
                <a:lnTo>
                  <a:pt x="180454" y="109415"/>
                </a:lnTo>
                <a:lnTo>
                  <a:pt x="184023" y="105678"/>
                </a:lnTo>
                <a:lnTo>
                  <a:pt x="151848" y="105678"/>
                </a:lnTo>
                <a:lnTo>
                  <a:pt x="147231" y="103878"/>
                </a:lnTo>
                <a:lnTo>
                  <a:pt x="139707" y="96642"/>
                </a:lnTo>
                <a:lnTo>
                  <a:pt x="137142" y="91205"/>
                </a:lnTo>
                <a:lnTo>
                  <a:pt x="136116" y="83969"/>
                </a:lnTo>
                <a:close/>
              </a:path>
              <a:path w="283845" h="138429">
                <a:moveTo>
                  <a:pt x="186475" y="51582"/>
                </a:moveTo>
                <a:lnTo>
                  <a:pt x="163990" y="51582"/>
                </a:lnTo>
                <a:lnTo>
                  <a:pt x="169804" y="53917"/>
                </a:lnTo>
                <a:lnTo>
                  <a:pt x="174079" y="58587"/>
                </a:lnTo>
                <a:lnTo>
                  <a:pt x="178525" y="63257"/>
                </a:lnTo>
                <a:lnTo>
                  <a:pt x="180577" y="69620"/>
                </a:lnTo>
                <a:lnTo>
                  <a:pt x="180577" y="86054"/>
                </a:lnTo>
                <a:lnTo>
                  <a:pt x="178354" y="92809"/>
                </a:lnTo>
                <a:lnTo>
                  <a:pt x="173737" y="97961"/>
                </a:lnTo>
                <a:lnTo>
                  <a:pt x="169291" y="103112"/>
                </a:lnTo>
                <a:lnTo>
                  <a:pt x="163819" y="105678"/>
                </a:lnTo>
                <a:lnTo>
                  <a:pt x="184023" y="105678"/>
                </a:lnTo>
                <a:lnTo>
                  <a:pt x="194770" y="76447"/>
                </a:lnTo>
                <a:lnTo>
                  <a:pt x="194158" y="68577"/>
                </a:lnTo>
                <a:lnTo>
                  <a:pt x="192312" y="61461"/>
                </a:lnTo>
                <a:lnTo>
                  <a:pt x="189215" y="55102"/>
                </a:lnTo>
                <a:lnTo>
                  <a:pt x="186475" y="51582"/>
                </a:lnTo>
                <a:close/>
              </a:path>
              <a:path w="283845" h="138429">
                <a:moveTo>
                  <a:pt x="189811" y="2085"/>
                </a:moveTo>
                <a:lnTo>
                  <a:pt x="134919" y="2085"/>
                </a:lnTo>
                <a:lnTo>
                  <a:pt x="124317" y="60993"/>
                </a:lnTo>
                <a:lnTo>
                  <a:pt x="136971" y="62651"/>
                </a:lnTo>
                <a:lnTo>
                  <a:pt x="138852" y="59461"/>
                </a:lnTo>
                <a:lnTo>
                  <a:pt x="141759" y="56805"/>
                </a:lnTo>
                <a:lnTo>
                  <a:pt x="145179" y="54719"/>
                </a:lnTo>
                <a:lnTo>
                  <a:pt x="148770" y="52634"/>
                </a:lnTo>
                <a:lnTo>
                  <a:pt x="152703" y="51582"/>
                </a:lnTo>
                <a:lnTo>
                  <a:pt x="186475" y="51582"/>
                </a:lnTo>
                <a:lnTo>
                  <a:pt x="184852" y="49497"/>
                </a:lnTo>
                <a:lnTo>
                  <a:pt x="181292" y="46360"/>
                </a:lnTo>
                <a:lnTo>
                  <a:pt x="139878" y="46360"/>
                </a:lnTo>
                <a:lnTo>
                  <a:pt x="145692" y="15453"/>
                </a:lnTo>
                <a:lnTo>
                  <a:pt x="189811" y="15453"/>
                </a:lnTo>
                <a:lnTo>
                  <a:pt x="189811" y="2085"/>
                </a:lnTo>
                <a:close/>
              </a:path>
              <a:path w="283845" h="138429">
                <a:moveTo>
                  <a:pt x="160570" y="39052"/>
                </a:moveTo>
                <a:lnTo>
                  <a:pt x="153387" y="39052"/>
                </a:lnTo>
                <a:lnTo>
                  <a:pt x="146547" y="41494"/>
                </a:lnTo>
                <a:lnTo>
                  <a:pt x="139878" y="46360"/>
                </a:lnTo>
                <a:lnTo>
                  <a:pt x="181292" y="46360"/>
                </a:lnTo>
                <a:lnTo>
                  <a:pt x="179663" y="44925"/>
                </a:lnTo>
                <a:lnTo>
                  <a:pt x="173865" y="41661"/>
                </a:lnTo>
                <a:lnTo>
                  <a:pt x="167490" y="39704"/>
                </a:lnTo>
                <a:lnTo>
                  <a:pt x="160570" y="39052"/>
                </a:lnTo>
                <a:close/>
              </a:path>
              <a:path w="283845" h="138429">
                <a:moveTo>
                  <a:pt x="253423" y="0"/>
                </a:moveTo>
                <a:lnTo>
                  <a:pt x="239572" y="0"/>
                </a:lnTo>
                <a:lnTo>
                  <a:pt x="232903" y="2228"/>
                </a:lnTo>
                <a:lnTo>
                  <a:pt x="212703" y="40231"/>
                </a:lnTo>
                <a:lnTo>
                  <a:pt x="211699" y="58694"/>
                </a:lnTo>
                <a:lnTo>
                  <a:pt x="212372" y="73747"/>
                </a:lnTo>
                <a:lnTo>
                  <a:pt x="227506" y="110475"/>
                </a:lnTo>
                <a:lnTo>
                  <a:pt x="247609" y="117175"/>
                </a:lnTo>
                <a:lnTo>
                  <a:pt x="255646" y="117175"/>
                </a:lnTo>
                <a:lnTo>
                  <a:pt x="262486" y="114911"/>
                </a:lnTo>
                <a:lnTo>
                  <a:pt x="267616" y="110384"/>
                </a:lnTo>
                <a:lnTo>
                  <a:pt x="272917" y="105857"/>
                </a:lnTo>
                <a:lnTo>
                  <a:pt x="273027" y="105678"/>
                </a:lnTo>
                <a:lnTo>
                  <a:pt x="241453" y="105678"/>
                </a:lnTo>
                <a:lnTo>
                  <a:pt x="236152" y="102559"/>
                </a:lnTo>
                <a:lnTo>
                  <a:pt x="225550" y="58694"/>
                </a:lnTo>
                <a:lnTo>
                  <a:pt x="225972" y="45610"/>
                </a:lnTo>
                <a:lnTo>
                  <a:pt x="241282" y="11692"/>
                </a:lnTo>
                <a:lnTo>
                  <a:pt x="272429" y="11692"/>
                </a:lnTo>
                <a:lnTo>
                  <a:pt x="271207" y="9838"/>
                </a:lnTo>
                <a:lnTo>
                  <a:pt x="267616" y="6256"/>
                </a:lnTo>
                <a:lnTo>
                  <a:pt x="262999" y="3760"/>
                </a:lnTo>
                <a:lnTo>
                  <a:pt x="258553" y="1247"/>
                </a:lnTo>
                <a:lnTo>
                  <a:pt x="253423" y="0"/>
                </a:lnTo>
                <a:close/>
              </a:path>
              <a:path w="283845" h="138429">
                <a:moveTo>
                  <a:pt x="272429" y="11692"/>
                </a:moveTo>
                <a:lnTo>
                  <a:pt x="253765" y="11692"/>
                </a:lnTo>
                <a:lnTo>
                  <a:pt x="259066" y="14793"/>
                </a:lnTo>
                <a:lnTo>
                  <a:pt x="263341" y="20978"/>
                </a:lnTo>
                <a:lnTo>
                  <a:pt x="266061" y="26824"/>
                </a:lnTo>
                <a:lnTo>
                  <a:pt x="268044" y="35057"/>
                </a:lnTo>
                <a:lnTo>
                  <a:pt x="269249" y="45610"/>
                </a:lnTo>
                <a:lnTo>
                  <a:pt x="269668" y="58694"/>
                </a:lnTo>
                <a:lnTo>
                  <a:pt x="269257" y="71611"/>
                </a:lnTo>
                <a:lnTo>
                  <a:pt x="253765" y="105678"/>
                </a:lnTo>
                <a:lnTo>
                  <a:pt x="273027" y="105678"/>
                </a:lnTo>
                <a:lnTo>
                  <a:pt x="283121" y="68322"/>
                </a:lnTo>
                <a:lnTo>
                  <a:pt x="283348" y="58694"/>
                </a:lnTo>
                <a:lnTo>
                  <a:pt x="283215" y="50570"/>
                </a:lnTo>
                <a:lnTo>
                  <a:pt x="274215" y="14401"/>
                </a:lnTo>
                <a:lnTo>
                  <a:pt x="272429" y="116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82581" y="3946523"/>
            <a:ext cx="283845" cy="138430"/>
          </a:xfrm>
          <a:custGeom>
            <a:avLst/>
            <a:gdLst/>
            <a:ahLst/>
            <a:cxnLst/>
            <a:rect l="l" t="t" r="r" b="b"/>
            <a:pathLst>
              <a:path w="283845" h="138429">
                <a:moveTo>
                  <a:pt x="16245" y="99280"/>
                </a:moveTo>
                <a:lnTo>
                  <a:pt x="855" y="99280"/>
                </a:lnTo>
                <a:lnTo>
                  <a:pt x="855" y="115321"/>
                </a:lnTo>
                <a:lnTo>
                  <a:pt x="8721" y="115321"/>
                </a:lnTo>
                <a:lnTo>
                  <a:pt x="8379" y="120134"/>
                </a:lnTo>
                <a:lnTo>
                  <a:pt x="0" y="132076"/>
                </a:lnTo>
                <a:lnTo>
                  <a:pt x="3933" y="138136"/>
                </a:lnTo>
                <a:lnTo>
                  <a:pt x="16245" y="121203"/>
                </a:lnTo>
                <a:lnTo>
                  <a:pt x="16245" y="99280"/>
                </a:lnTo>
                <a:close/>
              </a:path>
              <a:path w="283845" h="138429">
                <a:moveTo>
                  <a:pt x="83106" y="25488"/>
                </a:moveTo>
                <a:lnTo>
                  <a:pt x="69597" y="25488"/>
                </a:lnTo>
                <a:lnTo>
                  <a:pt x="69597" y="115321"/>
                </a:lnTo>
                <a:lnTo>
                  <a:pt x="83106" y="115321"/>
                </a:lnTo>
                <a:lnTo>
                  <a:pt x="83106" y="25488"/>
                </a:lnTo>
                <a:close/>
              </a:path>
              <a:path w="283845" h="138429">
                <a:moveTo>
                  <a:pt x="83106" y="0"/>
                </a:moveTo>
                <a:lnTo>
                  <a:pt x="74385" y="0"/>
                </a:lnTo>
                <a:lnTo>
                  <a:pt x="71991" y="4990"/>
                </a:lnTo>
                <a:lnTo>
                  <a:pt x="67887" y="10159"/>
                </a:lnTo>
                <a:lnTo>
                  <a:pt x="62244" y="15328"/>
                </a:lnTo>
                <a:lnTo>
                  <a:pt x="56601" y="20675"/>
                </a:lnTo>
                <a:lnTo>
                  <a:pt x="50103" y="25131"/>
                </a:lnTo>
                <a:lnTo>
                  <a:pt x="42579" y="28875"/>
                </a:lnTo>
                <a:lnTo>
                  <a:pt x="42579" y="42421"/>
                </a:lnTo>
                <a:lnTo>
                  <a:pt x="69597" y="25488"/>
                </a:lnTo>
                <a:lnTo>
                  <a:pt x="83106" y="25488"/>
                </a:lnTo>
                <a:lnTo>
                  <a:pt x="83106" y="0"/>
                </a:lnTo>
                <a:close/>
              </a:path>
              <a:path w="283845" h="138429">
                <a:moveTo>
                  <a:pt x="136116" y="83951"/>
                </a:moveTo>
                <a:lnTo>
                  <a:pt x="121923" y="85199"/>
                </a:lnTo>
                <a:lnTo>
                  <a:pt x="123104" y="92078"/>
                </a:lnTo>
                <a:lnTo>
                  <a:pt x="125343" y="98255"/>
                </a:lnTo>
                <a:lnTo>
                  <a:pt x="157320" y="117282"/>
                </a:lnTo>
                <a:lnTo>
                  <a:pt x="165972" y="116413"/>
                </a:lnTo>
                <a:lnTo>
                  <a:pt x="173694" y="113806"/>
                </a:lnTo>
                <a:lnTo>
                  <a:pt x="180454" y="109462"/>
                </a:lnTo>
                <a:lnTo>
                  <a:pt x="184023" y="105696"/>
                </a:lnTo>
                <a:lnTo>
                  <a:pt x="151848" y="105696"/>
                </a:lnTo>
                <a:lnTo>
                  <a:pt x="147231" y="103914"/>
                </a:lnTo>
                <a:lnTo>
                  <a:pt x="143469" y="100349"/>
                </a:lnTo>
                <a:lnTo>
                  <a:pt x="139707" y="96606"/>
                </a:lnTo>
                <a:lnTo>
                  <a:pt x="137142" y="91259"/>
                </a:lnTo>
                <a:lnTo>
                  <a:pt x="136116" y="83951"/>
                </a:lnTo>
                <a:close/>
              </a:path>
              <a:path w="283845" h="138429">
                <a:moveTo>
                  <a:pt x="186523" y="51689"/>
                </a:moveTo>
                <a:lnTo>
                  <a:pt x="163990" y="51689"/>
                </a:lnTo>
                <a:lnTo>
                  <a:pt x="169804" y="54006"/>
                </a:lnTo>
                <a:lnTo>
                  <a:pt x="174079" y="58641"/>
                </a:lnTo>
                <a:lnTo>
                  <a:pt x="178525" y="63275"/>
                </a:lnTo>
                <a:lnTo>
                  <a:pt x="180577" y="69692"/>
                </a:lnTo>
                <a:lnTo>
                  <a:pt x="180577" y="86090"/>
                </a:lnTo>
                <a:lnTo>
                  <a:pt x="178354" y="92863"/>
                </a:lnTo>
                <a:lnTo>
                  <a:pt x="173737" y="98032"/>
                </a:lnTo>
                <a:lnTo>
                  <a:pt x="169291" y="103201"/>
                </a:lnTo>
                <a:lnTo>
                  <a:pt x="163819" y="105696"/>
                </a:lnTo>
                <a:lnTo>
                  <a:pt x="184023" y="105696"/>
                </a:lnTo>
                <a:lnTo>
                  <a:pt x="194770" y="76465"/>
                </a:lnTo>
                <a:lnTo>
                  <a:pt x="194158" y="68575"/>
                </a:lnTo>
                <a:lnTo>
                  <a:pt x="192312" y="61470"/>
                </a:lnTo>
                <a:lnTo>
                  <a:pt x="189215" y="55134"/>
                </a:lnTo>
                <a:lnTo>
                  <a:pt x="186523" y="51689"/>
                </a:lnTo>
                <a:close/>
              </a:path>
              <a:path w="283845" h="138429">
                <a:moveTo>
                  <a:pt x="189811" y="2138"/>
                </a:moveTo>
                <a:lnTo>
                  <a:pt x="134919" y="2138"/>
                </a:lnTo>
                <a:lnTo>
                  <a:pt x="124317" y="60958"/>
                </a:lnTo>
                <a:lnTo>
                  <a:pt x="136971" y="62740"/>
                </a:lnTo>
                <a:lnTo>
                  <a:pt x="138852" y="59532"/>
                </a:lnTo>
                <a:lnTo>
                  <a:pt x="141759" y="56858"/>
                </a:lnTo>
                <a:lnTo>
                  <a:pt x="145179" y="54719"/>
                </a:lnTo>
                <a:lnTo>
                  <a:pt x="148770" y="52759"/>
                </a:lnTo>
                <a:lnTo>
                  <a:pt x="152703" y="51689"/>
                </a:lnTo>
                <a:lnTo>
                  <a:pt x="186523" y="51689"/>
                </a:lnTo>
                <a:lnTo>
                  <a:pt x="184852" y="49550"/>
                </a:lnTo>
                <a:lnTo>
                  <a:pt x="181213" y="46342"/>
                </a:lnTo>
                <a:lnTo>
                  <a:pt x="139878" y="46342"/>
                </a:lnTo>
                <a:lnTo>
                  <a:pt x="145692" y="15506"/>
                </a:lnTo>
                <a:lnTo>
                  <a:pt x="189811" y="15506"/>
                </a:lnTo>
                <a:lnTo>
                  <a:pt x="189811" y="2138"/>
                </a:lnTo>
                <a:close/>
              </a:path>
              <a:path w="283845" h="138429">
                <a:moveTo>
                  <a:pt x="160570" y="39034"/>
                </a:moveTo>
                <a:lnTo>
                  <a:pt x="153387" y="39034"/>
                </a:lnTo>
                <a:lnTo>
                  <a:pt x="146547" y="41530"/>
                </a:lnTo>
                <a:lnTo>
                  <a:pt x="139878" y="46342"/>
                </a:lnTo>
                <a:lnTo>
                  <a:pt x="181213" y="46342"/>
                </a:lnTo>
                <a:lnTo>
                  <a:pt x="179663" y="44975"/>
                </a:lnTo>
                <a:lnTo>
                  <a:pt x="173865" y="41686"/>
                </a:lnTo>
                <a:lnTo>
                  <a:pt x="167490" y="39700"/>
                </a:lnTo>
                <a:lnTo>
                  <a:pt x="160570" y="39034"/>
                </a:lnTo>
                <a:close/>
              </a:path>
              <a:path w="283845" h="138429">
                <a:moveTo>
                  <a:pt x="253423" y="0"/>
                </a:moveTo>
                <a:lnTo>
                  <a:pt x="239572" y="0"/>
                </a:lnTo>
                <a:lnTo>
                  <a:pt x="232903" y="2317"/>
                </a:lnTo>
                <a:lnTo>
                  <a:pt x="212703" y="40260"/>
                </a:lnTo>
                <a:lnTo>
                  <a:pt x="211699" y="58819"/>
                </a:lnTo>
                <a:lnTo>
                  <a:pt x="212372" y="73858"/>
                </a:lnTo>
                <a:lnTo>
                  <a:pt x="227506" y="110514"/>
                </a:lnTo>
                <a:lnTo>
                  <a:pt x="247609" y="117282"/>
                </a:lnTo>
                <a:lnTo>
                  <a:pt x="255646" y="117282"/>
                </a:lnTo>
                <a:lnTo>
                  <a:pt x="262486" y="114965"/>
                </a:lnTo>
                <a:lnTo>
                  <a:pt x="272917" y="105875"/>
                </a:lnTo>
                <a:lnTo>
                  <a:pt x="273026" y="105696"/>
                </a:lnTo>
                <a:lnTo>
                  <a:pt x="241453" y="105696"/>
                </a:lnTo>
                <a:lnTo>
                  <a:pt x="236152" y="102666"/>
                </a:lnTo>
                <a:lnTo>
                  <a:pt x="225550" y="58819"/>
                </a:lnTo>
                <a:lnTo>
                  <a:pt x="225972" y="45679"/>
                </a:lnTo>
                <a:lnTo>
                  <a:pt x="241282" y="11763"/>
                </a:lnTo>
                <a:lnTo>
                  <a:pt x="272391" y="11763"/>
                </a:lnTo>
                <a:lnTo>
                  <a:pt x="271207" y="9981"/>
                </a:lnTo>
                <a:lnTo>
                  <a:pt x="267616" y="6238"/>
                </a:lnTo>
                <a:lnTo>
                  <a:pt x="262999" y="3743"/>
                </a:lnTo>
                <a:lnTo>
                  <a:pt x="258553" y="1247"/>
                </a:lnTo>
                <a:lnTo>
                  <a:pt x="253423" y="0"/>
                </a:lnTo>
                <a:close/>
              </a:path>
              <a:path w="283845" h="138429">
                <a:moveTo>
                  <a:pt x="272391" y="11763"/>
                </a:moveTo>
                <a:lnTo>
                  <a:pt x="253765" y="11763"/>
                </a:lnTo>
                <a:lnTo>
                  <a:pt x="259066" y="14793"/>
                </a:lnTo>
                <a:lnTo>
                  <a:pt x="263341" y="21032"/>
                </a:lnTo>
                <a:lnTo>
                  <a:pt x="266061" y="26886"/>
                </a:lnTo>
                <a:lnTo>
                  <a:pt x="268044" y="35113"/>
                </a:lnTo>
                <a:lnTo>
                  <a:pt x="269249" y="45679"/>
                </a:lnTo>
                <a:lnTo>
                  <a:pt x="269668" y="58819"/>
                </a:lnTo>
                <a:lnTo>
                  <a:pt x="269257" y="71688"/>
                </a:lnTo>
                <a:lnTo>
                  <a:pt x="253765" y="105696"/>
                </a:lnTo>
                <a:lnTo>
                  <a:pt x="273026" y="105696"/>
                </a:lnTo>
                <a:lnTo>
                  <a:pt x="283121" y="68374"/>
                </a:lnTo>
                <a:lnTo>
                  <a:pt x="283348" y="58819"/>
                </a:lnTo>
                <a:lnTo>
                  <a:pt x="283215" y="50698"/>
                </a:lnTo>
                <a:lnTo>
                  <a:pt x="274167" y="14437"/>
                </a:lnTo>
                <a:lnTo>
                  <a:pt x="272391" y="11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6910" y="3661338"/>
            <a:ext cx="369570" cy="138430"/>
          </a:xfrm>
          <a:custGeom>
            <a:avLst/>
            <a:gdLst/>
            <a:ahLst/>
            <a:cxnLst/>
            <a:rect l="l" t="t" r="r" b="b"/>
            <a:pathLst>
              <a:path w="369570" h="138429">
                <a:moveTo>
                  <a:pt x="40527" y="25488"/>
                </a:moveTo>
                <a:lnTo>
                  <a:pt x="27018" y="25488"/>
                </a:lnTo>
                <a:lnTo>
                  <a:pt x="27018" y="115321"/>
                </a:lnTo>
                <a:lnTo>
                  <a:pt x="40527" y="115321"/>
                </a:lnTo>
                <a:lnTo>
                  <a:pt x="40527" y="25488"/>
                </a:lnTo>
                <a:close/>
              </a:path>
              <a:path w="369570" h="138429">
                <a:moveTo>
                  <a:pt x="40527" y="0"/>
                </a:moveTo>
                <a:lnTo>
                  <a:pt x="31806" y="0"/>
                </a:lnTo>
                <a:lnTo>
                  <a:pt x="29412" y="4990"/>
                </a:lnTo>
                <a:lnTo>
                  <a:pt x="25308" y="10159"/>
                </a:lnTo>
                <a:lnTo>
                  <a:pt x="19665" y="15328"/>
                </a:lnTo>
                <a:lnTo>
                  <a:pt x="14022" y="20675"/>
                </a:lnTo>
                <a:lnTo>
                  <a:pt x="7524" y="25131"/>
                </a:lnTo>
                <a:lnTo>
                  <a:pt x="0" y="28875"/>
                </a:lnTo>
                <a:lnTo>
                  <a:pt x="0" y="42421"/>
                </a:lnTo>
                <a:lnTo>
                  <a:pt x="27018" y="25488"/>
                </a:lnTo>
                <a:lnTo>
                  <a:pt x="40527" y="25488"/>
                </a:lnTo>
                <a:lnTo>
                  <a:pt x="40527" y="0"/>
                </a:lnTo>
                <a:close/>
              </a:path>
              <a:path w="369570" h="138429">
                <a:moveTo>
                  <a:pt x="101916" y="99280"/>
                </a:moveTo>
                <a:lnTo>
                  <a:pt x="86526" y="99280"/>
                </a:lnTo>
                <a:lnTo>
                  <a:pt x="86526" y="115321"/>
                </a:lnTo>
                <a:lnTo>
                  <a:pt x="94392" y="115321"/>
                </a:lnTo>
                <a:lnTo>
                  <a:pt x="94050" y="120134"/>
                </a:lnTo>
                <a:lnTo>
                  <a:pt x="85671" y="132076"/>
                </a:lnTo>
                <a:lnTo>
                  <a:pt x="89604" y="138136"/>
                </a:lnTo>
                <a:lnTo>
                  <a:pt x="101916" y="121203"/>
                </a:lnTo>
                <a:lnTo>
                  <a:pt x="101916" y="99280"/>
                </a:lnTo>
                <a:close/>
              </a:path>
              <a:path w="369570" h="138429">
                <a:moveTo>
                  <a:pt x="182085" y="11763"/>
                </a:moveTo>
                <a:lnTo>
                  <a:pt x="160228" y="11763"/>
                </a:lnTo>
                <a:lnTo>
                  <a:pt x="165187" y="13724"/>
                </a:lnTo>
                <a:lnTo>
                  <a:pt x="169120" y="17467"/>
                </a:lnTo>
                <a:lnTo>
                  <a:pt x="173053" y="21388"/>
                </a:lnTo>
                <a:lnTo>
                  <a:pt x="174934" y="26023"/>
                </a:lnTo>
                <a:lnTo>
                  <a:pt x="174934" y="36895"/>
                </a:lnTo>
                <a:lnTo>
                  <a:pt x="144324" y="72900"/>
                </a:lnTo>
                <a:lnTo>
                  <a:pt x="136458" y="79495"/>
                </a:lnTo>
                <a:lnTo>
                  <a:pt x="130644" y="85199"/>
                </a:lnTo>
                <a:lnTo>
                  <a:pt x="126540" y="90368"/>
                </a:lnTo>
                <a:lnTo>
                  <a:pt x="122436" y="95358"/>
                </a:lnTo>
                <a:lnTo>
                  <a:pt x="119529" y="100349"/>
                </a:lnTo>
                <a:lnTo>
                  <a:pt x="117648" y="105518"/>
                </a:lnTo>
                <a:lnTo>
                  <a:pt x="116451" y="108726"/>
                </a:lnTo>
                <a:lnTo>
                  <a:pt x="115938" y="111935"/>
                </a:lnTo>
                <a:lnTo>
                  <a:pt x="115938" y="115321"/>
                </a:lnTo>
                <a:lnTo>
                  <a:pt x="188956" y="115321"/>
                </a:lnTo>
                <a:lnTo>
                  <a:pt x="188956" y="101775"/>
                </a:lnTo>
                <a:lnTo>
                  <a:pt x="134748" y="101775"/>
                </a:lnTo>
                <a:lnTo>
                  <a:pt x="136287" y="99280"/>
                </a:lnTo>
                <a:lnTo>
                  <a:pt x="156294" y="79673"/>
                </a:lnTo>
                <a:lnTo>
                  <a:pt x="162990" y="73593"/>
                </a:lnTo>
                <a:lnTo>
                  <a:pt x="187759" y="41173"/>
                </a:lnTo>
                <a:lnTo>
                  <a:pt x="188785" y="22993"/>
                </a:lnTo>
                <a:lnTo>
                  <a:pt x="185707" y="15328"/>
                </a:lnTo>
                <a:lnTo>
                  <a:pt x="182085" y="11763"/>
                </a:lnTo>
                <a:close/>
              </a:path>
              <a:path w="369570" h="138429">
                <a:moveTo>
                  <a:pt x="154413" y="0"/>
                </a:moveTo>
                <a:lnTo>
                  <a:pt x="119826" y="25649"/>
                </a:lnTo>
                <a:lnTo>
                  <a:pt x="118674" y="33331"/>
                </a:lnTo>
                <a:lnTo>
                  <a:pt x="132354" y="34756"/>
                </a:lnTo>
                <a:lnTo>
                  <a:pt x="132525" y="27449"/>
                </a:lnTo>
                <a:lnTo>
                  <a:pt x="134577" y="21923"/>
                </a:lnTo>
                <a:lnTo>
                  <a:pt x="138510" y="17824"/>
                </a:lnTo>
                <a:lnTo>
                  <a:pt x="142272" y="13724"/>
                </a:lnTo>
                <a:lnTo>
                  <a:pt x="147573" y="11763"/>
                </a:lnTo>
                <a:lnTo>
                  <a:pt x="182085" y="11763"/>
                </a:lnTo>
                <a:lnTo>
                  <a:pt x="179551" y="9268"/>
                </a:lnTo>
                <a:lnTo>
                  <a:pt x="174517" y="5188"/>
                </a:lnTo>
                <a:lnTo>
                  <a:pt x="168649" y="2294"/>
                </a:lnTo>
                <a:lnTo>
                  <a:pt x="161948" y="570"/>
                </a:lnTo>
                <a:lnTo>
                  <a:pt x="154413" y="0"/>
                </a:lnTo>
                <a:close/>
              </a:path>
              <a:path w="369570" h="138429">
                <a:moveTo>
                  <a:pt x="258553" y="25488"/>
                </a:moveTo>
                <a:lnTo>
                  <a:pt x="245044" y="25488"/>
                </a:lnTo>
                <a:lnTo>
                  <a:pt x="245044" y="115321"/>
                </a:lnTo>
                <a:lnTo>
                  <a:pt x="258553" y="115321"/>
                </a:lnTo>
                <a:lnTo>
                  <a:pt x="258553" y="25488"/>
                </a:lnTo>
                <a:close/>
              </a:path>
              <a:path w="369570" h="138429">
                <a:moveTo>
                  <a:pt x="258553" y="0"/>
                </a:moveTo>
                <a:lnTo>
                  <a:pt x="249832" y="0"/>
                </a:lnTo>
                <a:lnTo>
                  <a:pt x="247438" y="4990"/>
                </a:lnTo>
                <a:lnTo>
                  <a:pt x="243334" y="10159"/>
                </a:lnTo>
                <a:lnTo>
                  <a:pt x="237691" y="15328"/>
                </a:lnTo>
                <a:lnTo>
                  <a:pt x="232048" y="20675"/>
                </a:lnTo>
                <a:lnTo>
                  <a:pt x="225550" y="25131"/>
                </a:lnTo>
                <a:lnTo>
                  <a:pt x="218026" y="28875"/>
                </a:lnTo>
                <a:lnTo>
                  <a:pt x="218026" y="42421"/>
                </a:lnTo>
                <a:lnTo>
                  <a:pt x="245044" y="25488"/>
                </a:lnTo>
                <a:lnTo>
                  <a:pt x="258553" y="25488"/>
                </a:lnTo>
                <a:lnTo>
                  <a:pt x="258553" y="0"/>
                </a:lnTo>
                <a:close/>
              </a:path>
              <a:path w="369570" h="138429">
                <a:moveTo>
                  <a:pt x="311050" y="83238"/>
                </a:moveTo>
                <a:lnTo>
                  <a:pt x="297370" y="85020"/>
                </a:lnTo>
                <a:lnTo>
                  <a:pt x="298551" y="91802"/>
                </a:lnTo>
                <a:lnTo>
                  <a:pt x="300790" y="97965"/>
                </a:lnTo>
                <a:lnTo>
                  <a:pt x="332426" y="117460"/>
                </a:lnTo>
                <a:lnTo>
                  <a:pt x="340054" y="116795"/>
                </a:lnTo>
                <a:lnTo>
                  <a:pt x="347025" y="114809"/>
                </a:lnTo>
                <a:lnTo>
                  <a:pt x="353322" y="111520"/>
                </a:lnTo>
                <a:lnTo>
                  <a:pt x="358931" y="106944"/>
                </a:lnTo>
                <a:lnTo>
                  <a:pt x="359980" y="105696"/>
                </a:lnTo>
                <a:lnTo>
                  <a:pt x="327125" y="105696"/>
                </a:lnTo>
                <a:lnTo>
                  <a:pt x="322508" y="103914"/>
                </a:lnTo>
                <a:lnTo>
                  <a:pt x="314983" y="96784"/>
                </a:lnTo>
                <a:lnTo>
                  <a:pt x="312418" y="91081"/>
                </a:lnTo>
                <a:lnTo>
                  <a:pt x="311050" y="83238"/>
                </a:lnTo>
                <a:close/>
              </a:path>
              <a:path w="369570" h="138429">
                <a:moveTo>
                  <a:pt x="361534" y="59354"/>
                </a:moveTo>
                <a:lnTo>
                  <a:pt x="339950" y="59354"/>
                </a:lnTo>
                <a:lnTo>
                  <a:pt x="345080" y="61493"/>
                </a:lnTo>
                <a:lnTo>
                  <a:pt x="353288" y="70048"/>
                </a:lnTo>
                <a:lnTo>
                  <a:pt x="355340" y="75395"/>
                </a:lnTo>
                <a:lnTo>
                  <a:pt x="355277" y="88747"/>
                </a:lnTo>
                <a:lnTo>
                  <a:pt x="353117" y="94289"/>
                </a:lnTo>
                <a:lnTo>
                  <a:pt x="348671" y="98923"/>
                </a:lnTo>
                <a:lnTo>
                  <a:pt x="344225" y="103379"/>
                </a:lnTo>
                <a:lnTo>
                  <a:pt x="338753" y="105696"/>
                </a:lnTo>
                <a:lnTo>
                  <a:pt x="359980" y="105696"/>
                </a:lnTo>
                <a:lnTo>
                  <a:pt x="363545" y="101457"/>
                </a:lnTo>
                <a:lnTo>
                  <a:pt x="366861" y="95403"/>
                </a:lnTo>
                <a:lnTo>
                  <a:pt x="368862" y="88747"/>
                </a:lnTo>
                <a:lnTo>
                  <a:pt x="369533" y="81456"/>
                </a:lnTo>
                <a:lnTo>
                  <a:pt x="369533" y="73969"/>
                </a:lnTo>
                <a:lnTo>
                  <a:pt x="367652" y="67731"/>
                </a:lnTo>
                <a:lnTo>
                  <a:pt x="364061" y="62740"/>
                </a:lnTo>
                <a:lnTo>
                  <a:pt x="361534" y="59354"/>
                </a:lnTo>
                <a:close/>
              </a:path>
              <a:path w="369570" h="138429">
                <a:moveTo>
                  <a:pt x="358023" y="11585"/>
                </a:moveTo>
                <a:lnTo>
                  <a:pt x="337556" y="11585"/>
                </a:lnTo>
                <a:lnTo>
                  <a:pt x="341831" y="13189"/>
                </a:lnTo>
                <a:lnTo>
                  <a:pt x="345251" y="16576"/>
                </a:lnTo>
                <a:lnTo>
                  <a:pt x="348500" y="20141"/>
                </a:lnTo>
                <a:lnTo>
                  <a:pt x="350210" y="24418"/>
                </a:lnTo>
                <a:lnTo>
                  <a:pt x="350210" y="36004"/>
                </a:lnTo>
                <a:lnTo>
                  <a:pt x="347987" y="40817"/>
                </a:lnTo>
                <a:lnTo>
                  <a:pt x="338753" y="47233"/>
                </a:lnTo>
                <a:lnTo>
                  <a:pt x="333623" y="48659"/>
                </a:lnTo>
                <a:lnTo>
                  <a:pt x="325564" y="48659"/>
                </a:lnTo>
                <a:lnTo>
                  <a:pt x="324047" y="60958"/>
                </a:lnTo>
                <a:lnTo>
                  <a:pt x="327809" y="59888"/>
                </a:lnTo>
                <a:lnTo>
                  <a:pt x="331058" y="59354"/>
                </a:lnTo>
                <a:lnTo>
                  <a:pt x="361534" y="59354"/>
                </a:lnTo>
                <a:lnTo>
                  <a:pt x="360470" y="57928"/>
                </a:lnTo>
                <a:lnTo>
                  <a:pt x="355511" y="54719"/>
                </a:lnTo>
                <a:lnTo>
                  <a:pt x="349013" y="53115"/>
                </a:lnTo>
                <a:lnTo>
                  <a:pt x="353972" y="50798"/>
                </a:lnTo>
                <a:lnTo>
                  <a:pt x="356348" y="48659"/>
                </a:lnTo>
                <a:lnTo>
                  <a:pt x="326612" y="48659"/>
                </a:lnTo>
                <a:lnTo>
                  <a:pt x="325586" y="48481"/>
                </a:lnTo>
                <a:lnTo>
                  <a:pt x="356546" y="48481"/>
                </a:lnTo>
                <a:lnTo>
                  <a:pt x="357734" y="47412"/>
                </a:lnTo>
                <a:lnTo>
                  <a:pt x="362864" y="39212"/>
                </a:lnTo>
                <a:lnTo>
                  <a:pt x="364061" y="34756"/>
                </a:lnTo>
                <a:lnTo>
                  <a:pt x="364012" y="24418"/>
                </a:lnTo>
                <a:lnTo>
                  <a:pt x="362693" y="19606"/>
                </a:lnTo>
                <a:lnTo>
                  <a:pt x="360128" y="15150"/>
                </a:lnTo>
                <a:lnTo>
                  <a:pt x="358023" y="11585"/>
                </a:lnTo>
                <a:close/>
              </a:path>
              <a:path w="369570" h="138429">
                <a:moveTo>
                  <a:pt x="337898" y="0"/>
                </a:moveTo>
                <a:lnTo>
                  <a:pt x="323192" y="0"/>
                </a:lnTo>
                <a:lnTo>
                  <a:pt x="315838" y="2673"/>
                </a:lnTo>
                <a:lnTo>
                  <a:pt x="304039" y="13189"/>
                </a:lnTo>
                <a:lnTo>
                  <a:pt x="300277" y="20319"/>
                </a:lnTo>
                <a:lnTo>
                  <a:pt x="298738" y="29766"/>
                </a:lnTo>
                <a:lnTo>
                  <a:pt x="312418" y="32261"/>
                </a:lnTo>
                <a:lnTo>
                  <a:pt x="313273" y="25310"/>
                </a:lnTo>
                <a:lnTo>
                  <a:pt x="315496" y="20319"/>
                </a:lnTo>
                <a:lnTo>
                  <a:pt x="322679" y="13189"/>
                </a:lnTo>
                <a:lnTo>
                  <a:pt x="326954" y="11585"/>
                </a:lnTo>
                <a:lnTo>
                  <a:pt x="358023" y="11585"/>
                </a:lnTo>
                <a:lnTo>
                  <a:pt x="357392" y="10516"/>
                </a:lnTo>
                <a:lnTo>
                  <a:pt x="353459" y="6773"/>
                </a:lnTo>
                <a:lnTo>
                  <a:pt x="348500" y="4099"/>
                </a:lnTo>
                <a:lnTo>
                  <a:pt x="343370" y="1425"/>
                </a:lnTo>
                <a:lnTo>
                  <a:pt x="3378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6254" y="3376153"/>
            <a:ext cx="291465" cy="138430"/>
          </a:xfrm>
          <a:custGeom>
            <a:avLst/>
            <a:gdLst/>
            <a:ahLst/>
            <a:cxnLst/>
            <a:rect l="l" t="t" r="r" b="b"/>
            <a:pathLst>
              <a:path w="291465" h="138429">
                <a:moveTo>
                  <a:pt x="13680" y="83238"/>
                </a:moveTo>
                <a:lnTo>
                  <a:pt x="0" y="85020"/>
                </a:lnTo>
                <a:lnTo>
                  <a:pt x="1180" y="91802"/>
                </a:lnTo>
                <a:lnTo>
                  <a:pt x="3420" y="97965"/>
                </a:lnTo>
                <a:lnTo>
                  <a:pt x="35055" y="117460"/>
                </a:lnTo>
                <a:lnTo>
                  <a:pt x="42683" y="116795"/>
                </a:lnTo>
                <a:lnTo>
                  <a:pt x="49654" y="114809"/>
                </a:lnTo>
                <a:lnTo>
                  <a:pt x="55952" y="111520"/>
                </a:lnTo>
                <a:lnTo>
                  <a:pt x="61560" y="106944"/>
                </a:lnTo>
                <a:lnTo>
                  <a:pt x="62609" y="105696"/>
                </a:lnTo>
                <a:lnTo>
                  <a:pt x="29754" y="105696"/>
                </a:lnTo>
                <a:lnTo>
                  <a:pt x="25137" y="103914"/>
                </a:lnTo>
                <a:lnTo>
                  <a:pt x="17613" y="96784"/>
                </a:lnTo>
                <a:lnTo>
                  <a:pt x="15048" y="91081"/>
                </a:lnTo>
                <a:lnTo>
                  <a:pt x="13680" y="83238"/>
                </a:lnTo>
                <a:close/>
              </a:path>
              <a:path w="291465" h="138429">
                <a:moveTo>
                  <a:pt x="64163" y="59354"/>
                </a:moveTo>
                <a:lnTo>
                  <a:pt x="42579" y="59354"/>
                </a:lnTo>
                <a:lnTo>
                  <a:pt x="47709" y="61493"/>
                </a:lnTo>
                <a:lnTo>
                  <a:pt x="55917" y="70048"/>
                </a:lnTo>
                <a:lnTo>
                  <a:pt x="57969" y="75395"/>
                </a:lnTo>
                <a:lnTo>
                  <a:pt x="57906" y="88747"/>
                </a:lnTo>
                <a:lnTo>
                  <a:pt x="55746" y="94289"/>
                </a:lnTo>
                <a:lnTo>
                  <a:pt x="51300" y="98923"/>
                </a:lnTo>
                <a:lnTo>
                  <a:pt x="46854" y="103379"/>
                </a:lnTo>
                <a:lnTo>
                  <a:pt x="41382" y="105696"/>
                </a:lnTo>
                <a:lnTo>
                  <a:pt x="62609" y="105696"/>
                </a:lnTo>
                <a:lnTo>
                  <a:pt x="66174" y="101457"/>
                </a:lnTo>
                <a:lnTo>
                  <a:pt x="69490" y="95403"/>
                </a:lnTo>
                <a:lnTo>
                  <a:pt x="71491" y="88747"/>
                </a:lnTo>
                <a:lnTo>
                  <a:pt x="72162" y="81456"/>
                </a:lnTo>
                <a:lnTo>
                  <a:pt x="72162" y="73969"/>
                </a:lnTo>
                <a:lnTo>
                  <a:pt x="70281" y="67731"/>
                </a:lnTo>
                <a:lnTo>
                  <a:pt x="66690" y="62740"/>
                </a:lnTo>
                <a:lnTo>
                  <a:pt x="64163" y="59354"/>
                </a:lnTo>
                <a:close/>
              </a:path>
              <a:path w="291465" h="138429">
                <a:moveTo>
                  <a:pt x="60652" y="11585"/>
                </a:moveTo>
                <a:lnTo>
                  <a:pt x="40185" y="11585"/>
                </a:lnTo>
                <a:lnTo>
                  <a:pt x="44460" y="13189"/>
                </a:lnTo>
                <a:lnTo>
                  <a:pt x="47880" y="16576"/>
                </a:lnTo>
                <a:lnTo>
                  <a:pt x="51129" y="20141"/>
                </a:lnTo>
                <a:lnTo>
                  <a:pt x="52839" y="24418"/>
                </a:lnTo>
                <a:lnTo>
                  <a:pt x="52839" y="36004"/>
                </a:lnTo>
                <a:lnTo>
                  <a:pt x="50616" y="40817"/>
                </a:lnTo>
                <a:lnTo>
                  <a:pt x="41382" y="47233"/>
                </a:lnTo>
                <a:lnTo>
                  <a:pt x="36252" y="48659"/>
                </a:lnTo>
                <a:lnTo>
                  <a:pt x="28193" y="48659"/>
                </a:lnTo>
                <a:lnTo>
                  <a:pt x="26676" y="60958"/>
                </a:lnTo>
                <a:lnTo>
                  <a:pt x="30438" y="59888"/>
                </a:lnTo>
                <a:lnTo>
                  <a:pt x="33687" y="59354"/>
                </a:lnTo>
                <a:lnTo>
                  <a:pt x="64163" y="59354"/>
                </a:lnTo>
                <a:lnTo>
                  <a:pt x="63099" y="57928"/>
                </a:lnTo>
                <a:lnTo>
                  <a:pt x="58140" y="54719"/>
                </a:lnTo>
                <a:lnTo>
                  <a:pt x="51642" y="53115"/>
                </a:lnTo>
                <a:lnTo>
                  <a:pt x="56601" y="50798"/>
                </a:lnTo>
                <a:lnTo>
                  <a:pt x="58977" y="48659"/>
                </a:lnTo>
                <a:lnTo>
                  <a:pt x="29241" y="48659"/>
                </a:lnTo>
                <a:lnTo>
                  <a:pt x="28215" y="48481"/>
                </a:lnTo>
                <a:lnTo>
                  <a:pt x="59175" y="48481"/>
                </a:lnTo>
                <a:lnTo>
                  <a:pt x="60363" y="47412"/>
                </a:lnTo>
                <a:lnTo>
                  <a:pt x="65493" y="39212"/>
                </a:lnTo>
                <a:lnTo>
                  <a:pt x="66690" y="34756"/>
                </a:lnTo>
                <a:lnTo>
                  <a:pt x="66641" y="24418"/>
                </a:lnTo>
                <a:lnTo>
                  <a:pt x="65322" y="19606"/>
                </a:lnTo>
                <a:lnTo>
                  <a:pt x="62757" y="15150"/>
                </a:lnTo>
                <a:lnTo>
                  <a:pt x="60652" y="11585"/>
                </a:lnTo>
                <a:close/>
              </a:path>
              <a:path w="291465" h="138429">
                <a:moveTo>
                  <a:pt x="40527" y="0"/>
                </a:moveTo>
                <a:lnTo>
                  <a:pt x="25821" y="0"/>
                </a:lnTo>
                <a:lnTo>
                  <a:pt x="18468" y="2673"/>
                </a:lnTo>
                <a:lnTo>
                  <a:pt x="6669" y="13189"/>
                </a:lnTo>
                <a:lnTo>
                  <a:pt x="2907" y="20319"/>
                </a:lnTo>
                <a:lnTo>
                  <a:pt x="1368" y="29766"/>
                </a:lnTo>
                <a:lnTo>
                  <a:pt x="15048" y="32261"/>
                </a:lnTo>
                <a:lnTo>
                  <a:pt x="15903" y="25310"/>
                </a:lnTo>
                <a:lnTo>
                  <a:pt x="18126" y="20319"/>
                </a:lnTo>
                <a:lnTo>
                  <a:pt x="25308" y="13189"/>
                </a:lnTo>
                <a:lnTo>
                  <a:pt x="29583" y="11585"/>
                </a:lnTo>
                <a:lnTo>
                  <a:pt x="60652" y="11585"/>
                </a:lnTo>
                <a:lnTo>
                  <a:pt x="60021" y="10516"/>
                </a:lnTo>
                <a:lnTo>
                  <a:pt x="56088" y="6773"/>
                </a:lnTo>
                <a:lnTo>
                  <a:pt x="51129" y="4099"/>
                </a:lnTo>
                <a:lnTo>
                  <a:pt x="45999" y="1425"/>
                </a:lnTo>
                <a:lnTo>
                  <a:pt x="40527" y="0"/>
                </a:lnTo>
                <a:close/>
              </a:path>
              <a:path w="291465" h="138429">
                <a:moveTo>
                  <a:pt x="112347" y="99280"/>
                </a:moveTo>
                <a:lnTo>
                  <a:pt x="96957" y="99280"/>
                </a:lnTo>
                <a:lnTo>
                  <a:pt x="96957" y="115321"/>
                </a:lnTo>
                <a:lnTo>
                  <a:pt x="104823" y="115321"/>
                </a:lnTo>
                <a:lnTo>
                  <a:pt x="104481" y="120134"/>
                </a:lnTo>
                <a:lnTo>
                  <a:pt x="96102" y="132076"/>
                </a:lnTo>
                <a:lnTo>
                  <a:pt x="100035" y="138136"/>
                </a:lnTo>
                <a:lnTo>
                  <a:pt x="112347" y="121203"/>
                </a:lnTo>
                <a:lnTo>
                  <a:pt x="112347" y="99280"/>
                </a:lnTo>
                <a:close/>
              </a:path>
              <a:path w="291465" h="138429">
                <a:moveTo>
                  <a:pt x="169975" y="0"/>
                </a:moveTo>
                <a:lnTo>
                  <a:pt x="156123" y="0"/>
                </a:lnTo>
                <a:lnTo>
                  <a:pt x="149454" y="2317"/>
                </a:lnTo>
                <a:lnTo>
                  <a:pt x="129255" y="40260"/>
                </a:lnTo>
                <a:lnTo>
                  <a:pt x="128250" y="58819"/>
                </a:lnTo>
                <a:lnTo>
                  <a:pt x="128924" y="73858"/>
                </a:lnTo>
                <a:lnTo>
                  <a:pt x="144057" y="110514"/>
                </a:lnTo>
                <a:lnTo>
                  <a:pt x="164161" y="117282"/>
                </a:lnTo>
                <a:lnTo>
                  <a:pt x="172198" y="117282"/>
                </a:lnTo>
                <a:lnTo>
                  <a:pt x="179038" y="114965"/>
                </a:lnTo>
                <a:lnTo>
                  <a:pt x="189469" y="105875"/>
                </a:lnTo>
                <a:lnTo>
                  <a:pt x="189578" y="105696"/>
                </a:lnTo>
                <a:lnTo>
                  <a:pt x="158004" y="105696"/>
                </a:lnTo>
                <a:lnTo>
                  <a:pt x="152703" y="102666"/>
                </a:lnTo>
                <a:lnTo>
                  <a:pt x="142101" y="58819"/>
                </a:lnTo>
                <a:lnTo>
                  <a:pt x="142524" y="45679"/>
                </a:lnTo>
                <a:lnTo>
                  <a:pt x="157833" y="11763"/>
                </a:lnTo>
                <a:lnTo>
                  <a:pt x="188943" y="11763"/>
                </a:lnTo>
                <a:lnTo>
                  <a:pt x="187759" y="9981"/>
                </a:lnTo>
                <a:lnTo>
                  <a:pt x="184168" y="6238"/>
                </a:lnTo>
                <a:lnTo>
                  <a:pt x="179551" y="3743"/>
                </a:lnTo>
                <a:lnTo>
                  <a:pt x="175105" y="1247"/>
                </a:lnTo>
                <a:lnTo>
                  <a:pt x="169975" y="0"/>
                </a:lnTo>
                <a:close/>
              </a:path>
              <a:path w="291465" h="138429">
                <a:moveTo>
                  <a:pt x="188943" y="11763"/>
                </a:moveTo>
                <a:lnTo>
                  <a:pt x="170317" y="11763"/>
                </a:lnTo>
                <a:lnTo>
                  <a:pt x="175618" y="14793"/>
                </a:lnTo>
                <a:lnTo>
                  <a:pt x="179893" y="21032"/>
                </a:lnTo>
                <a:lnTo>
                  <a:pt x="182613" y="26886"/>
                </a:lnTo>
                <a:lnTo>
                  <a:pt x="184595" y="35113"/>
                </a:lnTo>
                <a:lnTo>
                  <a:pt x="185801" y="45679"/>
                </a:lnTo>
                <a:lnTo>
                  <a:pt x="186220" y="58819"/>
                </a:lnTo>
                <a:lnTo>
                  <a:pt x="185808" y="71688"/>
                </a:lnTo>
                <a:lnTo>
                  <a:pt x="170317" y="105696"/>
                </a:lnTo>
                <a:lnTo>
                  <a:pt x="189578" y="105696"/>
                </a:lnTo>
                <a:lnTo>
                  <a:pt x="199673" y="68374"/>
                </a:lnTo>
                <a:lnTo>
                  <a:pt x="199900" y="58819"/>
                </a:lnTo>
                <a:lnTo>
                  <a:pt x="199766" y="50698"/>
                </a:lnTo>
                <a:lnTo>
                  <a:pt x="190718" y="14437"/>
                </a:lnTo>
                <a:lnTo>
                  <a:pt x="188943" y="11763"/>
                </a:lnTo>
                <a:close/>
              </a:path>
              <a:path w="291465" h="138429">
                <a:moveTo>
                  <a:pt x="232219" y="83951"/>
                </a:moveTo>
                <a:lnTo>
                  <a:pt x="218026" y="85199"/>
                </a:lnTo>
                <a:lnTo>
                  <a:pt x="219207" y="92078"/>
                </a:lnTo>
                <a:lnTo>
                  <a:pt x="221446" y="98255"/>
                </a:lnTo>
                <a:lnTo>
                  <a:pt x="253423" y="117282"/>
                </a:lnTo>
                <a:lnTo>
                  <a:pt x="262075" y="116413"/>
                </a:lnTo>
                <a:lnTo>
                  <a:pt x="269796" y="113806"/>
                </a:lnTo>
                <a:lnTo>
                  <a:pt x="276556" y="109462"/>
                </a:lnTo>
                <a:lnTo>
                  <a:pt x="280126" y="105696"/>
                </a:lnTo>
                <a:lnTo>
                  <a:pt x="247951" y="105696"/>
                </a:lnTo>
                <a:lnTo>
                  <a:pt x="243334" y="103914"/>
                </a:lnTo>
                <a:lnTo>
                  <a:pt x="239572" y="100349"/>
                </a:lnTo>
                <a:lnTo>
                  <a:pt x="235810" y="96606"/>
                </a:lnTo>
                <a:lnTo>
                  <a:pt x="233245" y="91259"/>
                </a:lnTo>
                <a:lnTo>
                  <a:pt x="232219" y="83951"/>
                </a:lnTo>
                <a:close/>
              </a:path>
              <a:path w="291465" h="138429">
                <a:moveTo>
                  <a:pt x="282626" y="51689"/>
                </a:moveTo>
                <a:lnTo>
                  <a:pt x="260092" y="51689"/>
                </a:lnTo>
                <a:lnTo>
                  <a:pt x="265906" y="54006"/>
                </a:lnTo>
                <a:lnTo>
                  <a:pt x="270181" y="58641"/>
                </a:lnTo>
                <a:lnTo>
                  <a:pt x="274627" y="63275"/>
                </a:lnTo>
                <a:lnTo>
                  <a:pt x="276679" y="69692"/>
                </a:lnTo>
                <a:lnTo>
                  <a:pt x="276679" y="86090"/>
                </a:lnTo>
                <a:lnTo>
                  <a:pt x="274456" y="92863"/>
                </a:lnTo>
                <a:lnTo>
                  <a:pt x="269839" y="98032"/>
                </a:lnTo>
                <a:lnTo>
                  <a:pt x="265393" y="103201"/>
                </a:lnTo>
                <a:lnTo>
                  <a:pt x="259921" y="105696"/>
                </a:lnTo>
                <a:lnTo>
                  <a:pt x="280126" y="105696"/>
                </a:lnTo>
                <a:lnTo>
                  <a:pt x="290872" y="76465"/>
                </a:lnTo>
                <a:lnTo>
                  <a:pt x="290260" y="68575"/>
                </a:lnTo>
                <a:lnTo>
                  <a:pt x="288414" y="61470"/>
                </a:lnTo>
                <a:lnTo>
                  <a:pt x="285317" y="55134"/>
                </a:lnTo>
                <a:lnTo>
                  <a:pt x="282626" y="51689"/>
                </a:lnTo>
                <a:close/>
              </a:path>
              <a:path w="291465" h="138429">
                <a:moveTo>
                  <a:pt x="285913" y="2138"/>
                </a:moveTo>
                <a:lnTo>
                  <a:pt x="231022" y="2138"/>
                </a:lnTo>
                <a:lnTo>
                  <a:pt x="220420" y="60958"/>
                </a:lnTo>
                <a:lnTo>
                  <a:pt x="233074" y="62740"/>
                </a:lnTo>
                <a:lnTo>
                  <a:pt x="234955" y="59532"/>
                </a:lnTo>
                <a:lnTo>
                  <a:pt x="237862" y="56858"/>
                </a:lnTo>
                <a:lnTo>
                  <a:pt x="241282" y="54719"/>
                </a:lnTo>
                <a:lnTo>
                  <a:pt x="244873" y="52759"/>
                </a:lnTo>
                <a:lnTo>
                  <a:pt x="248806" y="51689"/>
                </a:lnTo>
                <a:lnTo>
                  <a:pt x="282626" y="51689"/>
                </a:lnTo>
                <a:lnTo>
                  <a:pt x="280954" y="49550"/>
                </a:lnTo>
                <a:lnTo>
                  <a:pt x="277316" y="46342"/>
                </a:lnTo>
                <a:lnTo>
                  <a:pt x="235981" y="46342"/>
                </a:lnTo>
                <a:lnTo>
                  <a:pt x="241795" y="15506"/>
                </a:lnTo>
                <a:lnTo>
                  <a:pt x="285913" y="15506"/>
                </a:lnTo>
                <a:lnTo>
                  <a:pt x="285913" y="2138"/>
                </a:lnTo>
                <a:close/>
              </a:path>
              <a:path w="291465" h="138429">
                <a:moveTo>
                  <a:pt x="256672" y="39034"/>
                </a:moveTo>
                <a:lnTo>
                  <a:pt x="249490" y="39034"/>
                </a:lnTo>
                <a:lnTo>
                  <a:pt x="242650" y="41530"/>
                </a:lnTo>
                <a:lnTo>
                  <a:pt x="235981" y="46342"/>
                </a:lnTo>
                <a:lnTo>
                  <a:pt x="277316" y="46342"/>
                </a:lnTo>
                <a:lnTo>
                  <a:pt x="275765" y="44975"/>
                </a:lnTo>
                <a:lnTo>
                  <a:pt x="269967" y="41686"/>
                </a:lnTo>
                <a:lnTo>
                  <a:pt x="263592" y="39700"/>
                </a:lnTo>
                <a:lnTo>
                  <a:pt x="256672" y="39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03888" y="3090967"/>
            <a:ext cx="162041" cy="1172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860364" y="2734237"/>
          <a:ext cx="4980940" cy="2588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6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2922785" y="2504020"/>
            <a:ext cx="2812899" cy="1504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87036" y="5450340"/>
            <a:ext cx="2050166" cy="1167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91447" y="5739358"/>
            <a:ext cx="1648176" cy="1186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483" y="282955"/>
            <a:ext cx="7477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Διάστημα </a:t>
            </a:r>
            <a:r>
              <a:rPr sz="3000" dirty="0"/>
              <a:t>Εμπιστοσύνης </a:t>
            </a:r>
            <a:r>
              <a:rPr sz="3000" spc="-10" dirty="0"/>
              <a:t>(Confidence</a:t>
            </a:r>
            <a:r>
              <a:rPr sz="3000" spc="25" dirty="0"/>
              <a:t> </a:t>
            </a:r>
            <a:r>
              <a:rPr sz="3000" spc="-15" dirty="0"/>
              <a:t>Intervals)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86639" y="1069086"/>
            <a:ext cx="8772525" cy="4970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Γνωρίζοντας το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τυπικό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σφάλμα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μέσης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τιμής ενός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δείγματος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με  κανονική κατανομή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μπορούμε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ξέρουμε εντός ποιων ορίων βρίσκεται η 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πληθυσμού με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κάποιο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βαθμό</a:t>
            </a:r>
            <a:r>
              <a:rPr sz="2200" i="1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εμπιστοσύνης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Προς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διευκόλυνση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των ερευνητών,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στατιστικολόγοι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πρότειναν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95%  επίπεδο </a:t>
            </a:r>
            <a:r>
              <a:rPr sz="2200" b="1" i="1" dirty="0">
                <a:solidFill>
                  <a:srgbClr val="001F5F"/>
                </a:solidFill>
                <a:latin typeface="Calibri"/>
                <a:cs typeface="Calibri"/>
              </a:rPr>
              <a:t>εμπιστοσύνης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Μ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± 1.96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S.D.)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ως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 ελάχιστο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αποδεκτό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επίπεδο 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βεβαιότητας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για να ελέγχεται αν 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τιμή του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δείγματος βρίσκεται 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εντός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των ορίων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θεωρητικά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βρίσκεται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200" i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7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spc="-7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95%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ως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επίπεδο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εμπιστοσύνης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αφήνει 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5% </a:t>
            </a:r>
            <a:r>
              <a:rPr sz="2200" b="1" i="1" spc="-10" dirty="0">
                <a:solidFill>
                  <a:srgbClr val="001F5F"/>
                </a:solidFill>
                <a:latin typeface="Calibri"/>
                <a:cs typeface="Calibri"/>
              </a:rPr>
              <a:t>πιθανότητες 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λάθους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, η  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βρίσκεται εκτός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διαστήματος</a:t>
            </a:r>
            <a:r>
              <a:rPr sz="22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εμπιστοσύνης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7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spc="-7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επόμενο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αποδεκτό επίπεδο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εμπιστοσύνης ορίστηκε το </a:t>
            </a:r>
            <a:r>
              <a:rPr sz="2200" b="1" i="1" spc="-5" dirty="0">
                <a:solidFill>
                  <a:srgbClr val="001F5F"/>
                </a:solidFill>
                <a:latin typeface="Calibri"/>
                <a:cs typeface="Calibri"/>
              </a:rPr>
              <a:t>99%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(Μ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± 2.58 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S.D.),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οποίο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αφήνει </a:t>
            </a:r>
            <a:r>
              <a:rPr sz="2200" i="1" spc="-25" dirty="0">
                <a:solidFill>
                  <a:srgbClr val="001F5F"/>
                </a:solidFill>
                <a:latin typeface="Calibri"/>
                <a:cs typeface="Calibri"/>
              </a:rPr>
              <a:t>ακόμα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λιγότερα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περιθώρια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λάθους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(100% - 99% = 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1%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- 0.01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πιθανότητες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σφάλματος)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Calibri"/>
              <a:cs typeface="Calibri"/>
            </a:endParaRPr>
          </a:p>
          <a:p>
            <a:pPr marL="4207510">
              <a:lnSpc>
                <a:spcPct val="100000"/>
              </a:lnSpc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77-78)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483" y="282955"/>
            <a:ext cx="7477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Διάστημα </a:t>
            </a:r>
            <a:r>
              <a:rPr sz="3000" dirty="0"/>
              <a:t>Εμπιστοσύνης </a:t>
            </a:r>
            <a:r>
              <a:rPr sz="3000" spc="-10" dirty="0"/>
              <a:t>(Confidence</a:t>
            </a:r>
            <a:r>
              <a:rPr sz="3000" spc="25" dirty="0"/>
              <a:t> </a:t>
            </a:r>
            <a:r>
              <a:rPr sz="3000" spc="-15" dirty="0"/>
              <a:t>Intervals)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86639" y="1069086"/>
            <a:ext cx="87693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Analyze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Descriptive Statistics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Explore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→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Πέρνω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εξεταζόμενη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αριστερά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την βάζω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δεξί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κουτί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200" b="1" spc="-10" dirty="0">
                <a:solidFill>
                  <a:srgbClr val="001F5F"/>
                </a:solidFill>
                <a:latin typeface="Calibri"/>
                <a:cs typeface="Calibri"/>
              </a:rPr>
              <a:t>Dependent List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)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2200" b="1" spc="-5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12" y="2708211"/>
            <a:ext cx="3887724" cy="3097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9450" y="2703448"/>
            <a:ext cx="3897629" cy="3107055"/>
          </a:xfrm>
          <a:custGeom>
            <a:avLst/>
            <a:gdLst/>
            <a:ahLst/>
            <a:cxnLst/>
            <a:rect l="l" t="t" r="r" b="b"/>
            <a:pathLst>
              <a:path w="3897629" h="3107054">
                <a:moveTo>
                  <a:pt x="0" y="3106801"/>
                </a:moveTo>
                <a:lnTo>
                  <a:pt x="3897249" y="3106801"/>
                </a:lnTo>
                <a:lnTo>
                  <a:pt x="3897249" y="0"/>
                </a:lnTo>
                <a:lnTo>
                  <a:pt x="0" y="0"/>
                </a:lnTo>
                <a:lnTo>
                  <a:pt x="0" y="31068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2426" y="2924175"/>
            <a:ext cx="3455924" cy="2592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27600" y="2919348"/>
            <a:ext cx="3465829" cy="2602230"/>
          </a:xfrm>
          <a:custGeom>
            <a:avLst/>
            <a:gdLst/>
            <a:ahLst/>
            <a:cxnLst/>
            <a:rect l="l" t="t" r="r" b="b"/>
            <a:pathLst>
              <a:path w="3465829" h="2602229">
                <a:moveTo>
                  <a:pt x="0" y="2601976"/>
                </a:moveTo>
                <a:lnTo>
                  <a:pt x="3465449" y="2601976"/>
                </a:lnTo>
                <a:lnTo>
                  <a:pt x="3465449" y="0"/>
                </a:lnTo>
                <a:lnTo>
                  <a:pt x="0" y="0"/>
                </a:lnTo>
                <a:lnTo>
                  <a:pt x="0" y="26019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483" y="282955"/>
            <a:ext cx="7477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Διάστημα </a:t>
            </a:r>
            <a:r>
              <a:rPr sz="3000" dirty="0"/>
              <a:t>Εμπιστοσύνης </a:t>
            </a:r>
            <a:r>
              <a:rPr sz="3000" spc="-10" dirty="0"/>
              <a:t>(Confidence</a:t>
            </a:r>
            <a:r>
              <a:rPr sz="3000" spc="25" dirty="0"/>
              <a:t> </a:t>
            </a:r>
            <a:r>
              <a:rPr sz="3000" spc="-15" dirty="0"/>
              <a:t>Intervals)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54898" y="1585320"/>
            <a:ext cx="100393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latin typeface="Arial"/>
                <a:cs typeface="Arial"/>
              </a:rPr>
              <a:t>Descriptives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5819" y="1890297"/>
          <a:ext cx="5929630" cy="3643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838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500"/>
                        </a:lnSpc>
                        <a:spcBef>
                          <a:spcPts val="40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Statistic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0495" algn="r">
                        <a:lnSpc>
                          <a:spcPts val="1500"/>
                        </a:lnSpc>
                        <a:spcBef>
                          <a:spcPts val="405"/>
                        </a:spcBef>
                      </a:pPr>
                      <a:r>
                        <a:rPr sz="1300" spc="-25" dirty="0">
                          <a:latin typeface="Arial"/>
                          <a:cs typeface="Arial"/>
                        </a:rPr>
                        <a:t>Std.</a:t>
                      </a:r>
                      <a:r>
                        <a:rPr sz="13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Error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99">
                <a:tc>
                  <a:txBody>
                    <a:bodyPr/>
                    <a:lstStyle/>
                    <a:p>
                      <a:pPr marL="100330">
                        <a:lnSpc>
                          <a:spcPts val="1555"/>
                        </a:lnSpc>
                        <a:spcBef>
                          <a:spcPts val="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SCORE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555"/>
                        </a:lnSpc>
                        <a:spcBef>
                          <a:spcPts val="5"/>
                        </a:spcBef>
                      </a:pPr>
                      <a:r>
                        <a:rPr sz="1300" spc="-50" dirty="0">
                          <a:latin typeface="Arial"/>
                          <a:cs typeface="Arial"/>
                        </a:rPr>
                        <a:t>Mean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455"/>
                        </a:lnSpc>
                        <a:spcBef>
                          <a:spcPts val="10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,222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35" dirty="0">
                          <a:latin typeface="Arial"/>
                          <a:cs typeface="Arial"/>
                        </a:rPr>
                        <a:t>95%</a:t>
                      </a:r>
                      <a:r>
                        <a:rPr sz="13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Confidence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FF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6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Bound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500"/>
                        </a:lnSpc>
                        <a:spcBef>
                          <a:spcPts val="150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460"/>
                        </a:lnSpc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Interv </a:t>
                      </a:r>
                      <a:r>
                        <a:rPr sz="1300" spc="-2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300" spc="2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3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Mean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0000"/>
                      </a:solidFill>
                      <a:prstDash val="solid"/>
                    </a:lnL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300" spc="-20" dirty="0">
                          <a:latin typeface="Arial"/>
                          <a:cs typeface="Arial"/>
                        </a:rPr>
                        <a:t>Upper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Bound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440"/>
                        </a:lnSpc>
                        <a:spcBef>
                          <a:spcPts val="110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0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642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5% Trimmed</a:t>
                      </a:r>
                      <a:r>
                        <a:rPr sz="13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Mean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479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675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55" dirty="0">
                          <a:latin typeface="Arial"/>
                          <a:cs typeface="Arial"/>
                        </a:rPr>
                        <a:t>Median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070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Variance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53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3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184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25" dirty="0">
                          <a:latin typeface="Arial"/>
                          <a:cs typeface="Arial"/>
                        </a:rPr>
                        <a:t>Std. </a:t>
                      </a:r>
                      <a:r>
                        <a:rPr sz="1300" spc="-35" dirty="0">
                          <a:latin typeface="Arial"/>
                          <a:cs typeface="Arial"/>
                        </a:rPr>
                        <a:t>Dev </a:t>
                      </a:r>
                      <a:r>
                        <a:rPr sz="1300" spc="-45" dirty="0">
                          <a:latin typeface="Arial"/>
                          <a:cs typeface="Arial"/>
                        </a:rPr>
                        <a:t>iat</a:t>
                      </a:r>
                      <a:r>
                        <a:rPr sz="13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0" dirty="0">
                          <a:latin typeface="Arial"/>
                          <a:cs typeface="Arial"/>
                        </a:rPr>
                        <a:t>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spc="-3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23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8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29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40" dirty="0">
                          <a:latin typeface="Arial"/>
                          <a:cs typeface="Arial"/>
                        </a:rPr>
                        <a:t>Minimum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21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40" dirty="0">
                          <a:latin typeface="Arial"/>
                          <a:cs typeface="Arial"/>
                        </a:rPr>
                        <a:t>Maximum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140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20" dirty="0">
                          <a:latin typeface="Arial"/>
                          <a:cs typeface="Arial"/>
                        </a:rPr>
                        <a:t>Range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29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Interquartile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20" dirty="0">
                          <a:latin typeface="Arial"/>
                          <a:cs typeface="Arial"/>
                        </a:rPr>
                        <a:t>Range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21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spc="-40" dirty="0">
                          <a:latin typeface="Arial"/>
                          <a:cs typeface="Arial"/>
                        </a:rPr>
                        <a:t>Skewness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00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0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42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470">
                <a:tc gridSpan="3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spc="-20" dirty="0">
                          <a:latin typeface="Arial"/>
                          <a:cs typeface="Arial"/>
                        </a:rPr>
                        <a:t>Kurtosis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255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spc="-3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6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spc="3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82</a:t>
                      </a:r>
                      <a:r>
                        <a:rPr sz="1300" dirty="0">
                          <a:latin typeface="Arial"/>
                          <a:cs typeface="Arial"/>
                        </a:rPr>
                        <a:t>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90220"/>
            <a:ext cx="5815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Βιβλιογραφία </a:t>
            </a:r>
            <a:r>
              <a:rPr dirty="0"/>
              <a:t>6</a:t>
            </a:r>
            <a:r>
              <a:rPr sz="3600" baseline="25462" dirty="0"/>
              <a:t>ου</a:t>
            </a:r>
            <a:r>
              <a:rPr sz="3600" spc="284" baseline="25462" dirty="0"/>
              <a:t> </a:t>
            </a:r>
            <a:r>
              <a:rPr sz="3600" spc="-10" dirty="0"/>
              <a:t>Μαθήματος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40690" y="1481684"/>
            <a:ext cx="8677910" cy="458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marR="106680" indent="-287020" algn="just">
              <a:lnSpc>
                <a:spcPct val="114999"/>
              </a:lnSpc>
              <a:spcBef>
                <a:spcPts val="100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Field, </a:t>
            </a:r>
            <a:r>
              <a:rPr sz="2000" spc="5" dirty="0">
                <a:solidFill>
                  <a:srgbClr val="001A4F"/>
                </a:solidFill>
                <a:latin typeface="Calibri"/>
                <a:cs typeface="Calibri"/>
              </a:rPr>
              <a:t>A.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(2009).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Discovering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Statistics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using SPSS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(3</a:t>
            </a:r>
            <a:r>
              <a:rPr sz="1950" i="1" spc="7" baseline="25641" dirty="0">
                <a:solidFill>
                  <a:srgbClr val="001A4F"/>
                </a:solidFill>
                <a:latin typeface="Calibri"/>
                <a:cs typeface="Calibri"/>
              </a:rPr>
              <a:t>rd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edition)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London: Sage  Publications.</a:t>
            </a:r>
            <a:endParaRPr sz="2000">
              <a:latin typeface="Calibri"/>
              <a:cs typeface="Calibri"/>
            </a:endParaRPr>
          </a:p>
          <a:p>
            <a:pPr marL="387985" marR="106680" indent="-287020" algn="just">
              <a:lnSpc>
                <a:spcPts val="2760"/>
              </a:lnSpc>
              <a:spcBef>
                <a:spcPts val="150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Ntoumanis, N.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(2013).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A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Step-by-Step Guide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to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SPSS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for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Sport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and Exercise 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Studies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London:</a:t>
            </a:r>
            <a:r>
              <a:rPr sz="2000" spc="-8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Routledge.</a:t>
            </a:r>
            <a:endParaRPr sz="2000">
              <a:latin typeface="Calibri"/>
              <a:cs typeface="Calibri"/>
            </a:endParaRPr>
          </a:p>
          <a:p>
            <a:pPr marL="387985" marR="106680" indent="-287020" algn="just">
              <a:lnSpc>
                <a:spcPts val="2760"/>
              </a:lnSpc>
              <a:spcBef>
                <a:spcPts val="5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Εμβαλωτής, Α., Κατσής,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Α.,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Σιδερίδης, Γ. (2006).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μεθοδολογία 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εκπαιδευτικής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έρευνας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(Α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έκδοση).</a:t>
            </a:r>
            <a:r>
              <a:rPr sz="2000" spc="-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Ιωάννινα.</a:t>
            </a:r>
            <a:endParaRPr sz="2000">
              <a:latin typeface="Calibri"/>
              <a:cs typeface="Calibri"/>
            </a:endParaRPr>
          </a:p>
          <a:p>
            <a:pPr marL="387985" marR="107314" indent="-287020" algn="just">
              <a:lnSpc>
                <a:spcPts val="2760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Καμπίτσης,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Χ.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(1985).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Μέθοδοι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έρευνας </a:t>
            </a:r>
            <a:r>
              <a:rPr sz="2000" i="1" spc="5" dirty="0">
                <a:solidFill>
                  <a:srgbClr val="001A4F"/>
                </a:solidFill>
                <a:latin typeface="Calibri"/>
                <a:cs typeface="Calibri"/>
              </a:rPr>
              <a:t>στη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Φυσική Αγωγή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. Θεσσαλονίκη:  Γραφικές</a:t>
            </a:r>
            <a:r>
              <a:rPr sz="2000" spc="-40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τέχνες.</a:t>
            </a:r>
            <a:endParaRPr sz="2000">
              <a:latin typeface="Calibri"/>
              <a:cs typeface="Calibri"/>
            </a:endParaRPr>
          </a:p>
          <a:p>
            <a:pPr marL="387985" marR="105410" indent="-287020" algn="just">
              <a:lnSpc>
                <a:spcPts val="2760"/>
              </a:lnSpc>
              <a:buFont typeface="Arial"/>
              <a:buChar char="•"/>
              <a:tabLst>
                <a:tab pos="388620" algn="l"/>
              </a:tabLst>
            </a:pP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Παπαϊωάννου, Α.,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Ζουρμπάνος,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Ν.,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Μίνος, Γ. (2016).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Εφαρμογές της  Στατιστικής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 του </a:t>
            </a:r>
            <a:r>
              <a:rPr sz="2000" i="1" spc="-10" dirty="0">
                <a:solidFill>
                  <a:srgbClr val="001A4F"/>
                </a:solidFill>
                <a:latin typeface="Calibri"/>
                <a:cs typeface="Calibri"/>
              </a:rPr>
              <a:t>Αθλητισμού </a:t>
            </a:r>
            <a:r>
              <a:rPr sz="2000" i="1" spc="-20" dirty="0">
                <a:solidFill>
                  <a:srgbClr val="001A4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 Υγείας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με </a:t>
            </a:r>
            <a:r>
              <a:rPr sz="2000" i="1" spc="-15" dirty="0">
                <a:solidFill>
                  <a:srgbClr val="001A4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 SPSS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Θεσσαλονίκη: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7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Δίσιγμα.</a:t>
            </a:r>
            <a:endParaRPr sz="2000">
              <a:latin typeface="Calibri"/>
              <a:cs typeface="Calibri"/>
            </a:endParaRPr>
          </a:p>
          <a:p>
            <a:pPr marL="387985" indent="-287020" algn="just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388620" algn="l"/>
              </a:tabLst>
            </a:pP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Ρούσσoς, </a:t>
            </a:r>
            <a:r>
              <a:rPr sz="2000" dirty="0">
                <a:solidFill>
                  <a:srgbClr val="001A4F"/>
                </a:solidFill>
                <a:latin typeface="Calibri"/>
                <a:cs typeface="Calibri"/>
              </a:rPr>
              <a:t>Π. Λ., &amp;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Τσαούσης,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Γ.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(2011).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Στατιστική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στις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επιστήμες</a:t>
            </a:r>
            <a:r>
              <a:rPr sz="2000" i="1" spc="42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της</a:t>
            </a:r>
            <a:endParaRPr sz="2000">
              <a:latin typeface="Calibri"/>
              <a:cs typeface="Calibri"/>
            </a:endParaRPr>
          </a:p>
          <a:p>
            <a:pPr marL="387985" algn="just">
              <a:lnSpc>
                <a:spcPct val="100000"/>
              </a:lnSpc>
              <a:spcBef>
                <a:spcPts val="360"/>
              </a:spcBef>
            </a:pP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συμπεριφοράς με τη </a:t>
            </a:r>
            <a:r>
              <a:rPr sz="2000" i="1" spc="-5" dirty="0">
                <a:solidFill>
                  <a:srgbClr val="001A4F"/>
                </a:solidFill>
                <a:latin typeface="Calibri"/>
                <a:cs typeface="Calibri"/>
              </a:rPr>
              <a:t>χρήση </a:t>
            </a:r>
            <a:r>
              <a:rPr sz="2000" i="1" dirty="0">
                <a:solidFill>
                  <a:srgbClr val="001A4F"/>
                </a:solidFill>
                <a:latin typeface="Calibri"/>
                <a:cs typeface="Calibri"/>
              </a:rPr>
              <a:t>του SPSS. </a:t>
            </a:r>
            <a:r>
              <a:rPr sz="2000" spc="-5" dirty="0">
                <a:solidFill>
                  <a:srgbClr val="001A4F"/>
                </a:solidFill>
                <a:latin typeface="Calibri"/>
                <a:cs typeface="Calibri"/>
              </a:rPr>
              <a:t>Αθήνα: </a:t>
            </a:r>
            <a:r>
              <a:rPr sz="2000" spc="-10" dirty="0">
                <a:solidFill>
                  <a:srgbClr val="001A4F"/>
                </a:solidFill>
                <a:latin typeface="Calibri"/>
                <a:cs typeface="Calibri"/>
              </a:rPr>
              <a:t>Εκδόσεις</a:t>
            </a:r>
            <a:r>
              <a:rPr sz="2000" spc="-155" dirty="0">
                <a:solidFill>
                  <a:srgbClr val="001A4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A4F"/>
                </a:solidFill>
                <a:latin typeface="Calibri"/>
                <a:cs typeface="Calibri"/>
              </a:rPr>
              <a:t>Τόπος.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261" y="211023"/>
            <a:ext cx="16713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Υποθέσεις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258267" y="921511"/>
            <a:ext cx="8629015" cy="566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μελέτη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ενός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φαινομένου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ξεκινάει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τη διατύπωση μιας 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ερευνητικής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υπόθεσης,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οποία μπορεί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βασίζεται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είτε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σε 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κάποια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θεωρία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είτε στην</a:t>
            </a:r>
            <a:r>
              <a:rPr sz="2400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παρατήρηση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Στόχος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ερευνητή,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με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τη βοήθεια της στατιστικής,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είναι να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ελέγξει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αν η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υπόθεση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έχει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διατυπώσει είναι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αποδεκτή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i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όχι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ανιχνευτική δήλωση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σχέση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μεταξύ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δύο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ή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περισσότερων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μεταβλητών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μια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εικασία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κάνει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400" i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ερευνητής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Δύο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ειδών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Υποθέσεις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Μηδενική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Υπόθεση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Εναλλακτική Υπόθεση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(Δίπλευρη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Μονόπλευρη)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Calibri"/>
              <a:cs typeface="Calibri"/>
            </a:endParaRPr>
          </a:p>
          <a:p>
            <a:pPr marL="252095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(Καμπίτσης, 1985, σελ.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21;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 2011, σελ.</a:t>
            </a:r>
            <a:r>
              <a:rPr sz="18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163)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261" y="211023"/>
            <a:ext cx="16713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Υποθέσεις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10439" y="785202"/>
            <a:ext cx="8935720" cy="35585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630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31800" marR="939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υπόθεση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που υποστηρίζει ότι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υπάρχει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σχέση/ διαφορά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μεταξύ 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2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μεταβλητών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31165" algn="l"/>
                <a:tab pos="431800" algn="l"/>
                <a:tab pos="4634230" algn="l"/>
                <a:tab pos="7896225" algn="l"/>
                <a:tab pos="8460105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O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μέσος 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όρος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  ομάδας </a:t>
            </a:r>
            <a:r>
              <a:rPr sz="22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 </a:t>
            </a:r>
            <a:r>
              <a:rPr sz="2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1F5F"/>
                </a:solidFill>
                <a:latin typeface="Calibri"/>
                <a:cs typeface="Calibri"/>
              </a:rPr>
              <a:t>ΔΕΝ	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θα 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διαφέρει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 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μέσο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όρο	της</a:t>
            </a:r>
            <a:endParaRPr sz="2200">
              <a:latin typeface="Calibri"/>
              <a:cs typeface="Calibri"/>
            </a:endParaRPr>
          </a:p>
          <a:p>
            <a:pPr marL="4318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endParaRPr sz="2200">
              <a:latin typeface="Calibri"/>
              <a:cs typeface="Calibri"/>
            </a:endParaRPr>
          </a:p>
          <a:p>
            <a:pPr marL="4318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Α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2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2175" baseline="-21072">
              <a:latin typeface="Calibri"/>
              <a:cs typeface="Calibri"/>
            </a:endParaRPr>
          </a:p>
          <a:p>
            <a:pPr marL="431800" marR="939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  <a:tab pos="1007744" algn="l"/>
                <a:tab pos="1564005" algn="l"/>
                <a:tab pos="2014855" algn="l"/>
                <a:tab pos="3303270" algn="l"/>
                <a:tab pos="4542790" algn="l"/>
                <a:tab pos="5091430" algn="l"/>
                <a:tab pos="5981700" algn="l"/>
                <a:tab pos="6885305" algn="l"/>
                <a:tab pos="8033384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.χ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Δ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εν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θ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υ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π</a:t>
            </a:r>
            <a:r>
              <a:rPr sz="2200" spc="5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χ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ουν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διαφ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ρ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έ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σ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ίκ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ά</a:t>
            </a:r>
            <a:r>
              <a:rPr sz="2200" spc="-65" dirty="0">
                <a:solidFill>
                  <a:srgbClr val="001F5F"/>
                </a:solidFill>
                <a:latin typeface="Calibri"/>
                <a:cs typeface="Calibri"/>
              </a:rPr>
              <a:t>ζ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Σ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ώ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ος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τ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ξ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ύ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ανδρών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(Α)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r>
              <a:rPr sz="22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(Β).</a:t>
            </a:r>
            <a:endParaRPr sz="2200">
              <a:latin typeface="Calibri"/>
              <a:cs typeface="Calibri"/>
            </a:endParaRPr>
          </a:p>
          <a:p>
            <a:pPr marL="2740660">
              <a:lnSpc>
                <a:spcPct val="100000"/>
              </a:lnSpc>
              <a:spcBef>
                <a:spcPts val="1889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(Καμπίτσης,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1985,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21;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2011,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163)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261" y="211023"/>
            <a:ext cx="16713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Υποθέσεις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97739" y="785202"/>
            <a:ext cx="8961120" cy="51619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63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 – Δίπλευρης</a:t>
            </a:r>
            <a:r>
              <a:rPr sz="22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κατεύθυνσης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εκτίμηση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ερευνητή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για το τι θα συμβεί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στην</a:t>
            </a:r>
            <a:r>
              <a:rPr sz="22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έρευνα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μέσος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όρος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 ομάδας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 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διαφέρει από το μέσο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όρο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 ομάδας</a:t>
            </a:r>
            <a:r>
              <a:rPr sz="220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Β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Α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2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2175" baseline="-21072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Π.χ.</a:t>
            </a:r>
            <a:r>
              <a:rPr sz="22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</a:t>
            </a:r>
            <a:r>
              <a:rPr sz="22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</a:t>
            </a:r>
            <a:r>
              <a:rPr sz="22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</a:t>
            </a:r>
            <a:r>
              <a:rPr sz="22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στο</a:t>
            </a:r>
            <a:r>
              <a:rPr sz="22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Δείκτη</a:t>
            </a:r>
            <a:r>
              <a:rPr sz="22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Μάζας</a:t>
            </a:r>
            <a:r>
              <a:rPr sz="2200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Σώματος</a:t>
            </a:r>
            <a:r>
              <a:rPr sz="22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μεταξύ</a:t>
            </a:r>
            <a:r>
              <a:rPr sz="22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ανδρών</a:t>
            </a:r>
            <a:endParaRPr sz="22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(Α)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γυναικών</a:t>
            </a:r>
            <a:r>
              <a:rPr sz="22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(Β)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Δίπλευρη: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αναφέρει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ποιας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ομάδας το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σκορ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είναι</a:t>
            </a:r>
            <a:r>
              <a:rPr sz="2200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μεγαλύτερο.</a:t>
            </a:r>
            <a:endParaRPr sz="2200">
              <a:latin typeface="Calibri"/>
              <a:cs typeface="Calibri"/>
            </a:endParaRPr>
          </a:p>
          <a:p>
            <a:pPr marL="101600">
              <a:lnSpc>
                <a:spcPct val="100000"/>
              </a:lnSpc>
              <a:spcBef>
                <a:spcPts val="197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 – Μονόπλευρης</a:t>
            </a:r>
            <a:r>
              <a:rPr sz="220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κατεύθυνσης</a:t>
            </a:r>
            <a:endParaRPr sz="2200">
              <a:latin typeface="Calibri"/>
              <a:cs typeface="Calibri"/>
            </a:endParaRPr>
          </a:p>
          <a:p>
            <a:pPr marL="444500" marR="10668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Π.χ. Ο Δείκτης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Μάζας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Σώματος (ΔΜΣ) ανδρών (Α) 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μεγαλύτερος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από το ΔΜΣ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των γυναικών</a:t>
            </a:r>
            <a:r>
              <a:rPr sz="22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(Β).</a:t>
            </a:r>
            <a:endParaRPr sz="2200">
              <a:latin typeface="Calibri"/>
              <a:cs typeface="Calibri"/>
            </a:endParaRPr>
          </a:p>
          <a:p>
            <a:pPr marL="4445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Α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r>
              <a:rPr sz="2200" b="1" spc="-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μ</a:t>
            </a:r>
            <a:r>
              <a:rPr sz="2175" b="1" baseline="-21072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2175" baseline="-21072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 marL="275336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(Καμπίτσης,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1985,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21;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Ρούσσος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2011,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163)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7261" y="282955"/>
            <a:ext cx="16706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Υποθέσεις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82067" y="856894"/>
            <a:ext cx="8766810" cy="52876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625"/>
              </a:spcBef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31800" marR="6604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8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ΔΜΣ μεταξύ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πειραματικής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ομάδας (που  εφάρμοσε </a:t>
            </a:r>
            <a:r>
              <a:rPr sz="2200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πρόγραμμα άσκησης για 6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μήνες)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ελέγχου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(που δεν συμμετείχε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spc="-20" dirty="0">
                <a:solidFill>
                  <a:srgbClr val="001F5F"/>
                </a:solidFill>
                <a:latin typeface="Calibri"/>
                <a:cs typeface="Calibri"/>
              </a:rPr>
              <a:t>κάποιο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πρόγραμμα</a:t>
            </a:r>
            <a:r>
              <a:rPr sz="22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άσκησης).</a:t>
            </a:r>
            <a:endParaRPr sz="2200">
              <a:latin typeface="Calibri"/>
              <a:cs typeface="Calibri"/>
            </a:endParaRPr>
          </a:p>
          <a:p>
            <a:pPr marL="88900" algn="just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2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31800" marR="69850" indent="-3429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8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υπάρχουν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διαφορές στο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ΔΜΣ μεταξύ πειραματικής ομάδας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ομάδας</a:t>
            </a:r>
            <a:r>
              <a:rPr sz="2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ελέγχου.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Μηδενική Υπόθεση</a:t>
            </a:r>
            <a:r>
              <a:rPr sz="22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(H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31800" marR="685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Δεν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σχέση μεταξύ του καπνίσματος  </a:t>
            </a:r>
            <a:r>
              <a:rPr sz="22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εμφάνισης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καρκίνου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2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πνεύμονα.</a:t>
            </a:r>
            <a:endParaRPr sz="22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Εναλλακτική 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Υπόθεση</a:t>
            </a:r>
            <a:r>
              <a:rPr sz="22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(Η</a:t>
            </a:r>
            <a:r>
              <a:rPr sz="2175" b="1" spc="-7" baseline="-21072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431800" marR="6858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431165" algn="l"/>
                <a:tab pos="4318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Θα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υπάρχει στατιστικά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σημαντική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σχέση μεταξύ του </a:t>
            </a:r>
            <a:r>
              <a:rPr sz="2200" spc="-15" dirty="0">
                <a:solidFill>
                  <a:srgbClr val="001F5F"/>
                </a:solidFill>
                <a:latin typeface="Calibri"/>
                <a:cs typeface="Calibri"/>
              </a:rPr>
              <a:t>καπνίσματος </a:t>
            </a:r>
            <a:r>
              <a:rPr sz="2200" spc="-35" dirty="0">
                <a:solidFill>
                  <a:srgbClr val="001F5F"/>
                </a:solidFill>
                <a:latin typeface="Calibri"/>
                <a:cs typeface="Calibri"/>
              </a:rPr>
              <a:t>και 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της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εμφάνισης </a:t>
            </a:r>
            <a:r>
              <a:rPr sz="2200" spc="-25" dirty="0">
                <a:solidFill>
                  <a:srgbClr val="001F5F"/>
                </a:solidFill>
                <a:latin typeface="Calibri"/>
                <a:cs typeface="Calibri"/>
              </a:rPr>
              <a:t>καρκίνου </a:t>
            </a:r>
            <a:r>
              <a:rPr sz="2200" spc="-10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2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πνεύμονα.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492" y="121665"/>
            <a:ext cx="4302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Σφάλμα</a:t>
            </a:r>
            <a:r>
              <a:rPr sz="3200" spc="-80" dirty="0"/>
              <a:t> </a:t>
            </a:r>
            <a:r>
              <a:rPr sz="3200" spc="-10" dirty="0"/>
              <a:t>Δειγματοληψίας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58267" y="781557"/>
            <a:ext cx="8630920" cy="569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Τιμή μια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του πληθυσμού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μια σταθερή τιμή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που 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ακριβώς δεν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ξέρουμε</a:t>
            </a:r>
            <a:r>
              <a:rPr sz="200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ποτέ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Επιλέγοντας</a:t>
            </a:r>
            <a:r>
              <a:rPr sz="20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ένα</a:t>
            </a:r>
            <a:r>
              <a:rPr sz="20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δείγμα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ποτέ</a:t>
            </a:r>
            <a:r>
              <a:rPr sz="2000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δε</a:t>
            </a:r>
            <a:r>
              <a:rPr sz="20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γνωρίζουμε</a:t>
            </a:r>
            <a:r>
              <a:rPr sz="20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αν</a:t>
            </a:r>
            <a:r>
              <a:rPr sz="20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μέση</a:t>
            </a:r>
            <a:r>
              <a:rPr sz="2000" i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τιμή</a:t>
            </a:r>
            <a:r>
              <a:rPr sz="20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σε</a:t>
            </a:r>
            <a:r>
              <a:rPr sz="20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μια</a:t>
            </a:r>
            <a:r>
              <a:rPr sz="2000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</a:t>
            </a:r>
            <a:endParaRPr sz="20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που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εξετάζουμε αντανακλά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τιμή του</a:t>
            </a:r>
            <a:r>
              <a:rPr sz="2000" i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Επομένως,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κάθε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φορά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που επιλέγουμε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ένα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δείγμα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κάνουμε κάποιο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σφάλμα  ως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προς το πόσο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αντιπροσωπευτικό είναι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του</a:t>
            </a:r>
            <a:r>
              <a:rPr sz="2000" i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πληθυσμού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  <a:p>
            <a:pPr marL="4064000" algn="just">
              <a:lnSpc>
                <a:spcPct val="100000"/>
              </a:lnSpc>
              <a:spcBef>
                <a:spcPts val="62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70-71)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2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Ο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νόμος του μεγάλου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δείγματος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14799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Όσο το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μέγεθος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του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δείγματος προσεγγίζει </a:t>
            </a:r>
            <a:r>
              <a:rPr sz="2000" i="1" spc="5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μέγεθος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του πληθυσμού τόσο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πιο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πολύ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αντανακλά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πληθυσμό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τόσο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πιο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πιθανό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του 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δείγματος να προσεγγίζει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τιμή του πληθυσμού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2014, σελ.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71)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Κεντρικό Οριακό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Θεώρημα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συνεχώς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τυχαία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επιλέγουμε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μεγάλα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ισομεγέθη δείγματα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από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ένα 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πληθυσμό,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τότε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οι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μέσες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τιμές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στην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ίδια </a:t>
            </a:r>
            <a:r>
              <a:rPr sz="2000" i="1" spc="-15" dirty="0">
                <a:solidFill>
                  <a:srgbClr val="001F5F"/>
                </a:solidFill>
                <a:latin typeface="Calibri"/>
                <a:cs typeface="Calibri"/>
              </a:rPr>
              <a:t>μεταβλητή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αυτών των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δειγμάτων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θα  </a:t>
            </a:r>
            <a:r>
              <a:rPr sz="2000" i="1" spc="-5" dirty="0">
                <a:solidFill>
                  <a:srgbClr val="001F5F"/>
                </a:solidFill>
                <a:latin typeface="Calibri"/>
                <a:cs typeface="Calibri"/>
              </a:rPr>
              <a:t>έχουν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κανονική κατανομή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2014, σελ.</a:t>
            </a:r>
            <a:r>
              <a:rPr sz="18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71)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235" y="391795"/>
            <a:ext cx="4881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/>
              <a:t>Επίπεδο Σημαντικότητας </a:t>
            </a:r>
            <a:r>
              <a:rPr sz="3000" spc="-5" dirty="0"/>
              <a:t>(</a:t>
            </a:r>
            <a:r>
              <a:rPr sz="3000" i="1" spc="-5" dirty="0">
                <a:latin typeface="Calibri"/>
                <a:cs typeface="Calibri"/>
              </a:rPr>
              <a:t>α,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p</a:t>
            </a:r>
            <a:r>
              <a:rPr sz="3000" dirty="0"/>
              <a:t>)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208596"/>
            <a:ext cx="8629015" cy="4050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Χρησιμοποιείται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έλεγχο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των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υποθέσεων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Οι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επιστήμονες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έχουν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ορίσει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ως</a:t>
            </a:r>
            <a:r>
              <a:rPr sz="24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επίπεδο</a:t>
            </a:r>
            <a:r>
              <a:rPr sz="24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σημαντικότητας</a:t>
            </a:r>
            <a:r>
              <a:rPr sz="24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το</a:t>
            </a:r>
            <a:r>
              <a:rPr sz="24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.05,</a:t>
            </a:r>
            <a:endParaRPr sz="24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για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αποδεχτούμε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ή να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απορρίψουμε 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Μηδενική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υπόθεση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≤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.05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αποτέλεσμα μας είναι στατιστικά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σημαντικό.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Σε  αυτή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περίπτωση,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υιοθετούμε-αποδεχόμαστε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Εναλλακτική  Υπόθεση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απορρίπτουμε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τη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Μηδενική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υπόθεση</a:t>
            </a:r>
            <a:endParaRPr sz="24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Αν 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&gt;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.05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τότε το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αποτέλεσμα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μας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είναι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ΜΗ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στατιστικά  σημαντικό.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αυτή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περίπτωση,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υιοθετούμε-αποδεχόμαστε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Μηδενική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Υπόθεση </a:t>
            </a:r>
            <a:r>
              <a:rPr sz="2400" spc="-30" dirty="0">
                <a:solidFill>
                  <a:srgbClr val="001F5F"/>
                </a:solidFill>
                <a:latin typeface="Calibri"/>
                <a:cs typeface="Calibri"/>
              </a:rPr>
              <a:t>και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απορρίπτουμε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την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Εναλλακτική</a:t>
            </a:r>
            <a:endParaRPr sz="24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Άλλα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επίπεδα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σημαντικότητας: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.01, 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&lt;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.001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8119" y="232664"/>
            <a:ext cx="796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Κανονική </a:t>
            </a:r>
            <a:r>
              <a:rPr spc="-10" dirty="0"/>
              <a:t>Κατανομή </a:t>
            </a:r>
            <a:r>
              <a:rPr dirty="0"/>
              <a:t>ή </a:t>
            </a:r>
            <a:r>
              <a:rPr spc="-5" dirty="0"/>
              <a:t>Κανονική</a:t>
            </a:r>
            <a:r>
              <a:rPr spc="5" dirty="0"/>
              <a:t> </a:t>
            </a:r>
            <a:r>
              <a:rPr spc="-15" dirty="0"/>
              <a:t>Καμπύλη</a:t>
            </a:r>
          </a:p>
        </p:txBody>
      </p:sp>
      <p:sp>
        <p:nvSpPr>
          <p:cNvPr id="3" name="object 3"/>
          <p:cNvSpPr/>
          <p:nvPr/>
        </p:nvSpPr>
        <p:spPr>
          <a:xfrm>
            <a:off x="4848500" y="3745528"/>
            <a:ext cx="3654034" cy="2767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1700" y="3592512"/>
            <a:ext cx="3968750" cy="3009900"/>
          </a:xfrm>
          <a:custGeom>
            <a:avLst/>
            <a:gdLst/>
            <a:ahLst/>
            <a:cxnLst/>
            <a:rect l="l" t="t" r="r" b="b"/>
            <a:pathLst>
              <a:path w="3968750" h="3009900">
                <a:moveTo>
                  <a:pt x="0" y="3009900"/>
                </a:moveTo>
                <a:lnTo>
                  <a:pt x="3968750" y="3009900"/>
                </a:lnTo>
                <a:lnTo>
                  <a:pt x="3968750" y="0"/>
                </a:lnTo>
                <a:lnTo>
                  <a:pt x="0" y="0"/>
                </a:lnTo>
                <a:lnTo>
                  <a:pt x="0" y="30099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39" y="992886"/>
            <a:ext cx="7472045" cy="48234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κατανομή των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τιμών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μιας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μεταβλητής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π.χ.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Ύψος,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βάρος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Σχήμα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καμπάνας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400" i="1" dirty="0">
                <a:solidFill>
                  <a:srgbClr val="001F5F"/>
                </a:solidFill>
                <a:latin typeface="Calibri"/>
                <a:cs typeface="Calibri"/>
              </a:rPr>
              <a:t>Συμμετρική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κωδωνοειδής </a:t>
            </a:r>
            <a:r>
              <a:rPr sz="2400" i="1" spc="-15" dirty="0">
                <a:solidFill>
                  <a:srgbClr val="001F5F"/>
                </a:solidFill>
                <a:latin typeface="Calibri"/>
                <a:cs typeface="Calibri"/>
              </a:rPr>
              <a:t>κατανομή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με</a:t>
            </a:r>
            <a:r>
              <a:rPr sz="2400" i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συγκεκριμένα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i="1" spc="-10" dirty="0">
                <a:solidFill>
                  <a:srgbClr val="001F5F"/>
                </a:solidFill>
                <a:latin typeface="Calibri"/>
                <a:cs typeface="Calibri"/>
              </a:rPr>
              <a:t>χαρακτηριστικά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(Ρούσσος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Τσαούσης,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2011, σελ.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130)</a:t>
            </a:r>
            <a:endParaRPr sz="2000">
              <a:latin typeface="Calibri"/>
              <a:cs typeface="Calibri"/>
            </a:endParaRPr>
          </a:p>
          <a:p>
            <a:pPr marL="355600" marR="3359150" indent="-342900">
              <a:lnSpc>
                <a:spcPct val="115100"/>
              </a:lnSpc>
              <a:spcBef>
                <a:spcPts val="2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«Μπορούμε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να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υπολογίσουμε το 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ποσοστό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των ατόμων</a:t>
            </a:r>
            <a:r>
              <a:rPr sz="22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που</a:t>
            </a:r>
            <a:endParaRPr sz="2200">
              <a:latin typeface="Calibri"/>
              <a:cs typeface="Calibri"/>
            </a:endParaRPr>
          </a:p>
          <a:p>
            <a:pPr marL="355600" marR="3253740">
              <a:lnSpc>
                <a:spcPct val="114999"/>
              </a:lnSpc>
            </a:pP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βρίσκονται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σε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συγκεκριμένα μέρη  της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καμπάνας»</a:t>
            </a:r>
            <a:endParaRPr sz="2200">
              <a:latin typeface="Calibri"/>
              <a:cs typeface="Calibri"/>
            </a:endParaRPr>
          </a:p>
          <a:p>
            <a:pPr marL="355600" marR="3154045" indent="-342900">
              <a:lnSpc>
                <a:spcPct val="11470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Η </a:t>
            </a:r>
            <a:r>
              <a:rPr sz="2200" i="1" spc="-20" dirty="0">
                <a:solidFill>
                  <a:srgbClr val="001F5F"/>
                </a:solidFill>
                <a:latin typeface="Calibri"/>
                <a:cs typeface="Calibri"/>
              </a:rPr>
              <a:t>μέση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τιμή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συμπίπτει με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τη 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διάμεσο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&amp; </a:t>
            </a:r>
            <a:r>
              <a:rPr sz="2200" i="1" spc="-15" dirty="0">
                <a:solidFill>
                  <a:srgbClr val="001F5F"/>
                </a:solidFill>
                <a:latin typeface="Calibri"/>
                <a:cs typeface="Calibri"/>
              </a:rPr>
              <a:t>χωρίζει </a:t>
            </a:r>
            <a:r>
              <a:rPr sz="2200" i="1" spc="-10" dirty="0">
                <a:solidFill>
                  <a:srgbClr val="001F5F"/>
                </a:solidFill>
                <a:latin typeface="Calibri"/>
                <a:cs typeface="Calibri"/>
              </a:rPr>
              <a:t>των αριθμό των  ατόμων </a:t>
            </a:r>
            <a:r>
              <a:rPr sz="2200" i="1" dirty="0">
                <a:solidFill>
                  <a:srgbClr val="001F5F"/>
                </a:solidFill>
                <a:latin typeface="Calibri"/>
                <a:cs typeface="Calibri"/>
              </a:rPr>
              <a:t>στο </a:t>
            </a:r>
            <a:r>
              <a:rPr sz="2200" i="1" spc="-5" dirty="0">
                <a:solidFill>
                  <a:srgbClr val="001F5F"/>
                </a:solidFill>
                <a:latin typeface="Calibri"/>
                <a:cs typeface="Calibri"/>
              </a:rPr>
              <a:t>μισό</a:t>
            </a:r>
            <a:r>
              <a:rPr sz="2200" spc="-5" dirty="0">
                <a:solidFill>
                  <a:srgbClr val="001F5F"/>
                </a:solidFill>
                <a:latin typeface="Calibri"/>
                <a:cs typeface="Calibri"/>
              </a:rPr>
              <a:t>»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(Παπαϊωάννου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Ζουρμπάνος,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2014,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σελ.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50)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4025" y="4005198"/>
            <a:ext cx="0" cy="2210435"/>
          </a:xfrm>
          <a:custGeom>
            <a:avLst/>
            <a:gdLst/>
            <a:ahLst/>
            <a:cxnLst/>
            <a:rect l="l" t="t" r="r" b="b"/>
            <a:pathLst>
              <a:path h="2210435">
                <a:moveTo>
                  <a:pt x="0" y="0"/>
                </a:moveTo>
                <a:lnTo>
                  <a:pt x="0" y="2209863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2433</Words>
  <Application>Microsoft Office PowerPoint</Application>
  <PresentationFormat>Προβολή στην οθόνη (4:3)</PresentationFormat>
  <Paragraphs>319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Office Theme</vt:lpstr>
      <vt:lpstr>ΗΥ-SPSS Statistical Package for Social Sciences  6ο ΜΑΘΗΜΑ</vt:lpstr>
      <vt:lpstr>Περιεχόμενα 6ου μαθήματος</vt:lpstr>
      <vt:lpstr>Υποθέσεις</vt:lpstr>
      <vt:lpstr>Υποθέσεις</vt:lpstr>
      <vt:lpstr>Υποθέσεις</vt:lpstr>
      <vt:lpstr>Υποθέσεις</vt:lpstr>
      <vt:lpstr>Σφάλμα Δειγματοληψίας</vt:lpstr>
      <vt:lpstr>Επίπεδο Σημαντικότητας (α, p)</vt:lpstr>
      <vt:lpstr>Κανονική Κατανομή ή Κανονική Καμπύλη</vt:lpstr>
      <vt:lpstr>Τυπική Κανονική Κατανομή</vt:lpstr>
      <vt:lpstr>Τυπική Κανονική Κατανομή</vt:lpstr>
      <vt:lpstr>z τιμές</vt:lpstr>
      <vt:lpstr>z τιμές</vt:lpstr>
      <vt:lpstr>Λοξότητα - Κυρτότητα</vt:lpstr>
      <vt:lpstr>Λοξότητα - Κυρτότητα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Έλεγχος Κανονικής Κατανομής</vt:lpstr>
      <vt:lpstr>Διάστημα Εμπιστοσύνης (Confidence Intervals)</vt:lpstr>
      <vt:lpstr>Διάστημα Εμπιστοσύνης (Confidence Intervals)</vt:lpstr>
      <vt:lpstr>Διάστημα Εμπιστοσύνης (Confidence Intervals)</vt:lpstr>
      <vt:lpstr>Βιβλιογραφία 6ου Μαθήματος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&amp; Research methods</dc:title>
  <dc:creator>γ</dc:creator>
  <cp:lastModifiedBy>Dapontas Dimitrios</cp:lastModifiedBy>
  <cp:revision>1</cp:revision>
  <dcterms:created xsi:type="dcterms:W3CDTF">2022-02-27T14:17:31Z</dcterms:created>
  <dcterms:modified xsi:type="dcterms:W3CDTF">2022-02-27T14:17:39Z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2022-02-27T00:00:00Z</vt:filetime>
  </property>
</Properties>
</file>