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53513" y="163144"/>
            <a:ext cx="423697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460" y="127457"/>
            <a:ext cx="670107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965705"/>
            <a:ext cx="8561070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.uth.gr/cms/index.php/e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374" y="1955673"/>
            <a:ext cx="7115809" cy="1801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ΗΥ-SPSS</a:t>
            </a:r>
            <a:endParaRPr sz="4400"/>
          </a:p>
          <a:p>
            <a:pPr marL="37465" marR="30480" algn="ctr">
              <a:lnSpc>
                <a:spcPct val="100000"/>
              </a:lnSpc>
              <a:spcBef>
                <a:spcPts val="55"/>
              </a:spcBef>
            </a:pPr>
            <a:r>
              <a:rPr sz="3600" spc="-15" dirty="0"/>
              <a:t>Statistical </a:t>
            </a:r>
            <a:r>
              <a:rPr sz="3600" spc="-25" dirty="0"/>
              <a:t>Package for </a:t>
            </a:r>
            <a:r>
              <a:rPr sz="3600" dirty="0"/>
              <a:t>Social </a:t>
            </a:r>
            <a:r>
              <a:rPr sz="3600" spc="-5" dirty="0"/>
              <a:t>Sciences  2</a:t>
            </a:r>
            <a:r>
              <a:rPr sz="3600" spc="-7" baseline="25462" dirty="0"/>
              <a:t>ο</a:t>
            </a:r>
            <a:r>
              <a:rPr sz="3600" spc="390" baseline="25462" dirty="0"/>
              <a:t> </a:t>
            </a:r>
            <a:r>
              <a:rPr sz="3600" spc="-20" dirty="0"/>
              <a:t>ΜΑΘΗΜΑ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Εισαγωγή </a:t>
            </a:r>
            <a:r>
              <a:rPr spc="-5" dirty="0"/>
              <a:t>στο </a:t>
            </a:r>
            <a:r>
              <a:rPr spc="-10" dirty="0"/>
              <a:t>πρόγραμμα</a:t>
            </a:r>
            <a:r>
              <a:rPr spc="10" dirty="0"/>
              <a:t> </a:t>
            </a:r>
            <a:r>
              <a:rPr spc="-5" dirty="0"/>
              <a:t>SPSS</a:t>
            </a:r>
          </a:p>
        </p:txBody>
      </p:sp>
      <p:sp>
        <p:nvSpPr>
          <p:cNvPr id="3" name="object 3"/>
          <p:cNvSpPr/>
          <p:nvPr/>
        </p:nvSpPr>
        <p:spPr>
          <a:xfrm>
            <a:off x="179387" y="1052512"/>
            <a:ext cx="8785225" cy="496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6224" y="6198514"/>
            <a:ext cx="8390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Verdana"/>
                <a:cs typeface="Verdana"/>
              </a:rPr>
              <a:t>ΠΑΝΤΟΤΕ</a:t>
            </a:r>
            <a:r>
              <a:rPr sz="1600" spc="-5" dirty="0">
                <a:latin typeface="Verdana"/>
                <a:cs typeface="Verdana"/>
              </a:rPr>
              <a:t>, στο </a:t>
            </a:r>
            <a:r>
              <a:rPr sz="1600" spc="-10" dirty="0">
                <a:latin typeface="Verdana"/>
                <a:cs typeface="Verdana"/>
              </a:rPr>
              <a:t>πεδίο </a:t>
            </a:r>
            <a:r>
              <a:rPr sz="1600" b="1" spc="-5" dirty="0">
                <a:latin typeface="Verdana"/>
                <a:cs typeface="Verdana"/>
              </a:rPr>
              <a:t>Variable View </a:t>
            </a:r>
            <a:r>
              <a:rPr sz="1600" spc="-5" dirty="0">
                <a:latin typeface="Verdana"/>
                <a:cs typeface="Verdana"/>
              </a:rPr>
              <a:t>δίνουμε </a:t>
            </a:r>
            <a:r>
              <a:rPr sz="1600" b="1" spc="-10" dirty="0">
                <a:latin typeface="Verdana"/>
                <a:cs typeface="Verdana"/>
              </a:rPr>
              <a:t>ΠΡΩΤΑ </a:t>
            </a:r>
            <a:r>
              <a:rPr sz="1600" spc="-5" dirty="0">
                <a:latin typeface="Verdana"/>
                <a:cs typeface="Verdana"/>
              </a:rPr>
              <a:t>όνομα </a:t>
            </a:r>
            <a:r>
              <a:rPr sz="1600" spc="-10" dirty="0">
                <a:latin typeface="Verdana"/>
                <a:cs typeface="Verdana"/>
              </a:rPr>
              <a:t>στις </a:t>
            </a:r>
            <a:r>
              <a:rPr sz="1600" spc="-5" dirty="0">
                <a:latin typeface="Verdana"/>
                <a:cs typeface="Verdana"/>
              </a:rPr>
              <a:t>μεταβλητές</a:t>
            </a:r>
            <a:r>
              <a:rPr sz="1600" spc="33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μας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Εισαγωγή </a:t>
            </a:r>
            <a:r>
              <a:rPr spc="-5" dirty="0"/>
              <a:t>στο </a:t>
            </a:r>
            <a:r>
              <a:rPr spc="-10" dirty="0"/>
              <a:t>πρόγραμμα</a:t>
            </a:r>
            <a:r>
              <a:rPr spc="10" dirty="0"/>
              <a:t> </a:t>
            </a:r>
            <a:r>
              <a:rPr spc="-5" dirty="0"/>
              <a:t>SPSS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066038"/>
            <a:ext cx="8592820" cy="339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5904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Ορισμός </a:t>
            </a:r>
            <a:r>
              <a:rPr sz="2400" b="1" spc="-10" dirty="0">
                <a:latin typeface="Calibri"/>
                <a:cs typeface="Calibri"/>
              </a:rPr>
              <a:t>μεταβλητών: </a:t>
            </a:r>
            <a:r>
              <a:rPr sz="2400" spc="-10" dirty="0">
                <a:latin typeface="Calibri"/>
                <a:cs typeface="Calibri"/>
              </a:rPr>
              <a:t>Στο πεδίο </a:t>
            </a:r>
            <a:r>
              <a:rPr sz="2400" b="1" spc="-20" dirty="0">
                <a:latin typeface="Calibri"/>
                <a:cs typeface="Calibri"/>
              </a:rPr>
              <a:t>Variable </a:t>
            </a:r>
            <a:r>
              <a:rPr sz="2400" b="1" spc="-10" dirty="0">
                <a:latin typeface="Calibri"/>
                <a:cs typeface="Calibri"/>
              </a:rPr>
              <a:t>View </a:t>
            </a:r>
            <a:r>
              <a:rPr sz="2400" spc="-10" dirty="0">
                <a:latin typeface="Calibri"/>
                <a:cs typeface="Calibri"/>
              </a:rPr>
              <a:t>δίνουμε όνομα  </a:t>
            </a:r>
            <a:r>
              <a:rPr sz="2400" dirty="0">
                <a:latin typeface="Calibri"/>
                <a:cs typeface="Calibri"/>
              </a:rPr>
              <a:t>στις </a:t>
            </a:r>
            <a:r>
              <a:rPr sz="2400" spc="-10" dirty="0">
                <a:latin typeface="Calibri"/>
                <a:cs typeface="Calibri"/>
              </a:rPr>
              <a:t>μεταβλητές μας </a:t>
            </a:r>
            <a:r>
              <a:rPr sz="2400" dirty="0">
                <a:latin typeface="Calibri"/>
                <a:cs typeface="Calibri"/>
              </a:rPr>
              <a:t>π.χ. Για </a:t>
            </a: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15" dirty="0">
                <a:latin typeface="Calibri"/>
                <a:cs typeface="Calibri"/>
              </a:rPr>
              <a:t>μεταβλητή ηλικία </a:t>
            </a: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spc="-15" dirty="0">
                <a:latin typeface="Calibri"/>
                <a:cs typeface="Calibri"/>
              </a:rPr>
              <a:t>το  </a:t>
            </a:r>
            <a:r>
              <a:rPr sz="2400" spc="-10" dirty="0">
                <a:latin typeface="Calibri"/>
                <a:cs typeface="Calibri"/>
              </a:rPr>
              <a:t>όνομα age, </a:t>
            </a:r>
            <a:r>
              <a:rPr sz="2400" spc="-5" dirty="0">
                <a:latin typeface="Calibri"/>
                <a:cs typeface="Calibri"/>
              </a:rPr>
              <a:t>για τη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spc="-30" dirty="0">
                <a:latin typeface="Calibri"/>
                <a:cs typeface="Calibri"/>
              </a:rPr>
              <a:t>φύλο </a:t>
            </a: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spc="-10" dirty="0">
                <a:latin typeface="Calibri"/>
                <a:cs typeface="Calibri"/>
              </a:rPr>
              <a:t>όνομα sex, </a:t>
            </a:r>
            <a:r>
              <a:rPr sz="2400" spc="-5" dirty="0">
                <a:latin typeface="Calibri"/>
                <a:cs typeface="Calibri"/>
              </a:rPr>
              <a:t>για τη 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spc="-5" dirty="0">
                <a:latin typeface="Calibri"/>
                <a:cs typeface="Calibri"/>
              </a:rPr>
              <a:t>βάρος </a:t>
            </a:r>
            <a:r>
              <a:rPr sz="2400" dirty="0">
                <a:latin typeface="Calibri"/>
                <a:cs typeface="Calibri"/>
              </a:rPr>
              <a:t>επιλέγω να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10" dirty="0">
                <a:latin typeface="Calibri"/>
                <a:cs typeface="Calibri"/>
              </a:rPr>
              <a:t>οναμάσω </a:t>
            </a:r>
            <a:r>
              <a:rPr sz="2400" spc="-15" dirty="0">
                <a:latin typeface="Calibri"/>
                <a:cs typeface="Calibri"/>
              </a:rPr>
              <a:t>varos, το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ύψος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επιλέγω να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spc="-10" dirty="0">
                <a:latin typeface="Calibri"/>
                <a:cs typeface="Calibri"/>
              </a:rPr>
              <a:t>ονομάσω </a:t>
            </a:r>
            <a:r>
              <a:rPr sz="2400" spc="-5" dirty="0">
                <a:latin typeface="Calibri"/>
                <a:cs typeface="Calibri"/>
              </a:rPr>
              <a:t>ipsos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κοκ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400" dirty="0">
                <a:latin typeface="Calibri"/>
                <a:cs typeface="Calibri"/>
              </a:rPr>
              <a:t>Αν </a:t>
            </a:r>
            <a:r>
              <a:rPr sz="2400" spc="-5" dirty="0">
                <a:latin typeface="Calibri"/>
                <a:cs typeface="Calibri"/>
              </a:rPr>
              <a:t>δεν δώσουμε </a:t>
            </a:r>
            <a:r>
              <a:rPr sz="2400" spc="-10" dirty="0">
                <a:latin typeface="Calibri"/>
                <a:cs typeface="Calibri"/>
              </a:rPr>
              <a:t>όνομα </a:t>
            </a:r>
            <a:r>
              <a:rPr sz="2400" dirty="0">
                <a:latin typeface="Calibri"/>
                <a:cs typeface="Calibri"/>
              </a:rPr>
              <a:t>στις </a:t>
            </a:r>
            <a:r>
              <a:rPr sz="2400" spc="-10" dirty="0">
                <a:latin typeface="Calibri"/>
                <a:cs typeface="Calibri"/>
              </a:rPr>
              <a:t>μεταβλητές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dirty="0">
                <a:latin typeface="Calibri"/>
                <a:cs typeface="Calibri"/>
              </a:rPr>
              <a:t>SPSS θα </a:t>
            </a:r>
            <a:r>
              <a:rPr sz="2400" spc="-5" dirty="0">
                <a:latin typeface="Calibri"/>
                <a:cs typeface="Calibri"/>
              </a:rPr>
              <a:t>τις </a:t>
            </a:r>
            <a:r>
              <a:rPr sz="2400" spc="-10" dirty="0">
                <a:latin typeface="Calibri"/>
                <a:cs typeface="Calibri"/>
              </a:rPr>
              <a:t>ονομάσει  </a:t>
            </a:r>
            <a:r>
              <a:rPr sz="2400" spc="-5" dirty="0">
                <a:latin typeface="Calibri"/>
                <a:cs typeface="Calibri"/>
              </a:rPr>
              <a:t>ως </a:t>
            </a:r>
            <a:r>
              <a:rPr sz="2400" spc="-15" dirty="0">
                <a:latin typeface="Calibri"/>
                <a:cs typeface="Calibri"/>
              </a:rPr>
              <a:t>VAR00001, VAR00002, </a:t>
            </a:r>
            <a:r>
              <a:rPr sz="2400" spc="-20" dirty="0">
                <a:latin typeface="Calibri"/>
                <a:cs typeface="Calibri"/>
              </a:rPr>
              <a:t>VAR0003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dirty="0">
                <a:latin typeface="Calibri"/>
                <a:cs typeface="Calibri"/>
              </a:rPr>
              <a:t>επιπλέον </a:t>
            </a:r>
            <a:r>
              <a:rPr sz="2400" spc="-5" dirty="0">
                <a:latin typeface="Calibri"/>
                <a:cs typeface="Calibri"/>
              </a:rPr>
              <a:t>δεν θα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είμαστε</a:t>
            </a:r>
            <a:endParaRPr sz="2400">
              <a:latin typeface="Calibri"/>
              <a:cs typeface="Calibri"/>
            </a:endParaRPr>
          </a:p>
          <a:p>
            <a:pPr marL="355600" marR="136207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σε </a:t>
            </a:r>
            <a:r>
              <a:rPr sz="2400" spc="-15" dirty="0">
                <a:latin typeface="Calibri"/>
                <a:cs typeface="Calibri"/>
              </a:rPr>
              <a:t>θέση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10" dirty="0">
                <a:latin typeface="Calibri"/>
                <a:cs typeface="Calibri"/>
              </a:rPr>
              <a:t>αναγνωρίσουμε </a:t>
            </a:r>
            <a:r>
              <a:rPr sz="2400" spc="-25" dirty="0">
                <a:latin typeface="Calibri"/>
                <a:cs typeface="Calibri"/>
              </a:rPr>
              <a:t>εύκολα </a:t>
            </a:r>
            <a:r>
              <a:rPr sz="2400" spc="-10" dirty="0">
                <a:latin typeface="Calibri"/>
                <a:cs typeface="Calibri"/>
              </a:rPr>
              <a:t>τις </a:t>
            </a:r>
            <a:r>
              <a:rPr sz="2400" spc="-15" dirty="0">
                <a:latin typeface="Calibri"/>
                <a:cs typeface="Calibri"/>
              </a:rPr>
              <a:t>μεταβλητές </a:t>
            </a:r>
            <a:r>
              <a:rPr sz="2400" dirty="0">
                <a:latin typeface="Calibri"/>
                <a:cs typeface="Calibri"/>
              </a:rPr>
              <a:t>που  </a:t>
            </a:r>
            <a:r>
              <a:rPr sz="2400" spc="-10" dirty="0">
                <a:latin typeface="Calibri"/>
                <a:cs typeface="Calibri"/>
              </a:rPr>
              <a:t>εξετάζουμε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κλπ.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187" y="4735576"/>
            <a:ext cx="2016125" cy="1512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425" y="4730813"/>
            <a:ext cx="2025650" cy="1522730"/>
          </a:xfrm>
          <a:custGeom>
            <a:avLst/>
            <a:gdLst/>
            <a:ahLst/>
            <a:cxnLst/>
            <a:rect l="l" t="t" r="r" b="b"/>
            <a:pathLst>
              <a:path w="2025650" h="1522729">
                <a:moveTo>
                  <a:pt x="0" y="1522349"/>
                </a:moveTo>
                <a:lnTo>
                  <a:pt x="2025650" y="1522349"/>
                </a:lnTo>
                <a:lnTo>
                  <a:pt x="2025650" y="0"/>
                </a:lnTo>
                <a:lnTo>
                  <a:pt x="0" y="0"/>
                </a:lnTo>
                <a:lnTo>
                  <a:pt x="0" y="15223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540" y="6414617"/>
            <a:ext cx="1903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Πεδίο </a:t>
            </a:r>
            <a:r>
              <a:rPr sz="1800" dirty="0">
                <a:latin typeface="Verdana"/>
                <a:cs typeface="Verdana"/>
              </a:rPr>
              <a:t>Data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View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9475" y="4735512"/>
            <a:ext cx="4968875" cy="996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4648" y="4730750"/>
            <a:ext cx="4978400" cy="1006475"/>
          </a:xfrm>
          <a:custGeom>
            <a:avLst/>
            <a:gdLst/>
            <a:ahLst/>
            <a:cxnLst/>
            <a:rect l="l" t="t" r="r" b="b"/>
            <a:pathLst>
              <a:path w="4978400" h="1006475">
                <a:moveTo>
                  <a:pt x="0" y="1006475"/>
                </a:moveTo>
                <a:lnTo>
                  <a:pt x="4978400" y="1006475"/>
                </a:lnTo>
                <a:lnTo>
                  <a:pt x="4978400" y="0"/>
                </a:lnTo>
                <a:lnTo>
                  <a:pt x="0" y="0"/>
                </a:lnTo>
                <a:lnTo>
                  <a:pt x="0" y="1006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39029" y="5880912"/>
            <a:ext cx="2284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Πεδίο </a:t>
            </a:r>
            <a:r>
              <a:rPr sz="1800" spc="-10" dirty="0">
                <a:latin typeface="Verdana"/>
                <a:cs typeface="Verdana"/>
              </a:rPr>
              <a:t>Variable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View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4901" y="88138"/>
            <a:ext cx="38563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Πεδίο </a:t>
            </a:r>
            <a:r>
              <a:rPr sz="3600" spc="-30" dirty="0"/>
              <a:t>Variable</a:t>
            </a:r>
            <a:r>
              <a:rPr sz="3600" spc="-40" dirty="0"/>
              <a:t> </a:t>
            </a:r>
            <a:r>
              <a:rPr sz="3600" spc="-5" dirty="0"/>
              <a:t>View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11187" y="908050"/>
            <a:ext cx="7916036" cy="936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662" y="898525"/>
            <a:ext cx="7940675" cy="955675"/>
          </a:xfrm>
          <a:custGeom>
            <a:avLst/>
            <a:gdLst/>
            <a:ahLst/>
            <a:cxnLst/>
            <a:rect l="l" t="t" r="r" b="b"/>
            <a:pathLst>
              <a:path w="7940675" h="955675">
                <a:moveTo>
                  <a:pt x="0" y="955675"/>
                </a:moveTo>
                <a:lnTo>
                  <a:pt x="7940675" y="955675"/>
                </a:lnTo>
                <a:lnTo>
                  <a:pt x="7940675" y="0"/>
                </a:lnTo>
                <a:lnTo>
                  <a:pt x="0" y="0"/>
                </a:lnTo>
                <a:lnTo>
                  <a:pt x="0" y="95567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90" y="2165426"/>
            <a:ext cx="831786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08279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Verdana"/>
                <a:cs typeface="Verdana"/>
              </a:rPr>
              <a:t>Name: </a:t>
            </a:r>
            <a:r>
              <a:rPr sz="1800" i="1" spc="-5" dirty="0">
                <a:latin typeface="Verdana"/>
                <a:cs typeface="Verdana"/>
              </a:rPr>
              <a:t>Το </a:t>
            </a:r>
            <a:r>
              <a:rPr sz="1800" i="1" dirty="0">
                <a:latin typeface="Verdana"/>
                <a:cs typeface="Verdana"/>
              </a:rPr>
              <a:t>όνομα </a:t>
            </a:r>
            <a:r>
              <a:rPr sz="1800" i="1" spc="-5" dirty="0">
                <a:latin typeface="Verdana"/>
                <a:cs typeface="Verdana"/>
              </a:rPr>
              <a:t>της μεταβλητής. Αν </a:t>
            </a:r>
            <a:r>
              <a:rPr sz="1800" i="1" dirty="0">
                <a:latin typeface="Verdana"/>
                <a:cs typeface="Verdana"/>
              </a:rPr>
              <a:t>θέλουμε να </a:t>
            </a:r>
            <a:r>
              <a:rPr sz="1800" i="1" spc="-5" dirty="0">
                <a:latin typeface="Verdana"/>
                <a:cs typeface="Verdana"/>
              </a:rPr>
              <a:t>αλλάξουμε απλά  γράφουμε κάτι άλλο. </a:t>
            </a:r>
            <a:r>
              <a:rPr sz="1800" i="1" dirty="0">
                <a:latin typeface="Verdana"/>
                <a:cs typeface="Verdana"/>
              </a:rPr>
              <a:t>Μέγεθος μέχρι 8 </a:t>
            </a:r>
            <a:r>
              <a:rPr sz="1800" i="1" spc="-5" dirty="0">
                <a:latin typeface="Verdana"/>
                <a:cs typeface="Verdana"/>
              </a:rPr>
              <a:t>χαρακτήρες. </a:t>
            </a:r>
            <a:r>
              <a:rPr sz="1800" i="1" dirty="0">
                <a:latin typeface="Verdana"/>
                <a:cs typeface="Verdana"/>
              </a:rPr>
              <a:t>Μπορούμε να  </a:t>
            </a:r>
            <a:r>
              <a:rPr sz="1800" i="1" spc="-5" dirty="0">
                <a:latin typeface="Verdana"/>
                <a:cs typeface="Verdana"/>
              </a:rPr>
              <a:t>συνδυάσουμε γράμματα της αγγλικής </a:t>
            </a:r>
            <a:r>
              <a:rPr sz="1800" i="1" dirty="0">
                <a:latin typeface="Verdana"/>
                <a:cs typeface="Verdana"/>
              </a:rPr>
              <a:t>και </a:t>
            </a:r>
            <a:r>
              <a:rPr sz="1800" i="1" spc="-5" dirty="0">
                <a:latin typeface="Verdana"/>
                <a:cs typeface="Verdana"/>
              </a:rPr>
              <a:t>της ελληνικής αλφαβήτου,  </a:t>
            </a:r>
            <a:r>
              <a:rPr sz="1800" i="1" dirty="0">
                <a:latin typeface="Verdana"/>
                <a:cs typeface="Verdana"/>
              </a:rPr>
              <a:t>νούμερα, </a:t>
            </a:r>
            <a:r>
              <a:rPr sz="1800" i="1" spc="-5" dirty="0">
                <a:latin typeface="Verdana"/>
                <a:cs typeface="Verdana"/>
              </a:rPr>
              <a:t>σύμβολα </a:t>
            </a:r>
            <a:r>
              <a:rPr sz="1800" spc="-5" dirty="0">
                <a:latin typeface="Verdana"/>
                <a:cs typeface="Verdana"/>
              </a:rPr>
              <a:t>(χωρίς </a:t>
            </a:r>
            <a:r>
              <a:rPr sz="1800" dirty="0">
                <a:latin typeface="Verdana"/>
                <a:cs typeface="Verdana"/>
              </a:rPr>
              <a:t>κενό </a:t>
            </a:r>
            <a:r>
              <a:rPr sz="1800" spc="-5" dirty="0">
                <a:latin typeface="Verdana"/>
                <a:cs typeface="Verdana"/>
              </a:rPr>
              <a:t>μεταξύ των </a:t>
            </a:r>
            <a:r>
              <a:rPr sz="1800" dirty="0">
                <a:latin typeface="Verdana"/>
                <a:cs typeface="Verdana"/>
              </a:rPr>
              <a:t>λέξεων).</a:t>
            </a:r>
            <a:endParaRPr sz="18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Verdana"/>
                <a:cs typeface="Verdana"/>
              </a:rPr>
              <a:t>Type: </a:t>
            </a:r>
            <a:r>
              <a:rPr sz="1800" i="1" dirty="0">
                <a:latin typeface="Verdana"/>
                <a:cs typeface="Verdana"/>
              </a:rPr>
              <a:t>Καθορίζει </a:t>
            </a:r>
            <a:r>
              <a:rPr sz="1800" i="1" spc="-5" dirty="0">
                <a:latin typeface="Verdana"/>
                <a:cs typeface="Verdana"/>
              </a:rPr>
              <a:t>αυτόματα τον τύπο της μεταβλητής ανάλογα </a:t>
            </a:r>
            <a:r>
              <a:rPr sz="1800" i="1" dirty="0">
                <a:latin typeface="Verdana"/>
                <a:cs typeface="Verdana"/>
              </a:rPr>
              <a:t>με </a:t>
            </a:r>
            <a:r>
              <a:rPr sz="1800" i="1" spc="-5" dirty="0">
                <a:latin typeface="Verdana"/>
                <a:cs typeface="Verdana"/>
              </a:rPr>
              <a:t>τις  τιμές που πληκτρολογούμε</a:t>
            </a:r>
            <a:r>
              <a:rPr sz="1800" spc="-5" dirty="0">
                <a:latin typeface="Verdana"/>
                <a:cs typeface="Verdana"/>
              </a:rPr>
              <a:t>, π.χ. </a:t>
            </a:r>
            <a:r>
              <a:rPr sz="1800" dirty="0">
                <a:latin typeface="Verdana"/>
                <a:cs typeface="Verdana"/>
              </a:rPr>
              <a:t>Αριθμητική = </a:t>
            </a:r>
            <a:r>
              <a:rPr sz="1800" spc="-5" dirty="0">
                <a:latin typeface="Verdana"/>
                <a:cs typeface="Verdana"/>
              </a:rPr>
              <a:t>Numeric, </a:t>
            </a:r>
            <a:r>
              <a:rPr sz="1800" dirty="0">
                <a:latin typeface="Verdana"/>
                <a:cs typeface="Verdana"/>
              </a:rPr>
              <a:t>Για να  χρησιμοποιήσουμε </a:t>
            </a:r>
            <a:r>
              <a:rPr sz="1800" spc="-5" dirty="0">
                <a:latin typeface="Verdana"/>
                <a:cs typeface="Verdana"/>
              </a:rPr>
              <a:t>γράμματα, </a:t>
            </a:r>
            <a:r>
              <a:rPr sz="1800" dirty="0">
                <a:latin typeface="Verdana"/>
                <a:cs typeface="Verdana"/>
              </a:rPr>
              <a:t>λέξεις = string, Date = Για ημερομηνίες  κλπ.</a:t>
            </a:r>
            <a:endParaRPr sz="1800">
              <a:latin typeface="Verdana"/>
              <a:cs typeface="Verdana"/>
            </a:endParaRPr>
          </a:p>
          <a:p>
            <a:pPr marL="299085" marR="5784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  <a:tab pos="2890520" algn="l"/>
              </a:tabLst>
            </a:pPr>
            <a:r>
              <a:rPr sz="1800" b="1" spc="-5" dirty="0">
                <a:latin typeface="Verdana"/>
                <a:cs typeface="Verdana"/>
              </a:rPr>
              <a:t>Width: </a:t>
            </a:r>
            <a:r>
              <a:rPr sz="1800" i="1" spc="-5" dirty="0">
                <a:latin typeface="Verdana"/>
                <a:cs typeface="Verdana"/>
              </a:rPr>
              <a:t>Το</a:t>
            </a:r>
            <a:r>
              <a:rPr sz="1800" i="1" spc="45" dirty="0">
                <a:latin typeface="Verdana"/>
                <a:cs typeface="Verdana"/>
              </a:rPr>
              <a:t> </a:t>
            </a:r>
            <a:r>
              <a:rPr sz="1800" i="1" dirty="0">
                <a:latin typeface="Verdana"/>
                <a:cs typeface="Verdana"/>
              </a:rPr>
              <a:t>μήκος</a:t>
            </a:r>
            <a:r>
              <a:rPr sz="1800" i="1" spc="-1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της	μεταβλητής</a:t>
            </a:r>
            <a:r>
              <a:rPr sz="1800" spc="-5" dirty="0">
                <a:latin typeface="Verdana"/>
                <a:cs typeface="Verdana"/>
              </a:rPr>
              <a:t>, π.χ. </a:t>
            </a:r>
            <a:r>
              <a:rPr sz="1800" dirty="0">
                <a:latin typeface="Verdana"/>
                <a:cs typeface="Verdana"/>
              </a:rPr>
              <a:t>8 = Η </a:t>
            </a:r>
            <a:r>
              <a:rPr sz="1800" spc="-5" dirty="0">
                <a:latin typeface="Verdana"/>
                <a:cs typeface="Verdana"/>
              </a:rPr>
              <a:t>μεταβλητή </a:t>
            </a:r>
            <a:r>
              <a:rPr sz="1800" dirty="0">
                <a:latin typeface="Verdana"/>
                <a:cs typeface="Verdana"/>
              </a:rPr>
              <a:t>παίρνει  αριθμούς μήκους μέχρι 8 θέσεων -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γραμμάτων.</a:t>
            </a:r>
            <a:endParaRPr sz="1800">
              <a:latin typeface="Verdana"/>
              <a:cs typeface="Verdana"/>
            </a:endParaRPr>
          </a:p>
          <a:p>
            <a:pPr marL="299085" marR="108585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Verdana"/>
                <a:cs typeface="Verdana"/>
              </a:rPr>
              <a:t>Decimals: </a:t>
            </a:r>
            <a:r>
              <a:rPr sz="1800" i="1" spc="-5" dirty="0">
                <a:latin typeface="Verdana"/>
                <a:cs typeface="Verdana"/>
              </a:rPr>
              <a:t>Δεκαδικά ψηφία</a:t>
            </a:r>
            <a:r>
              <a:rPr sz="1800" spc="-5" dirty="0">
                <a:latin typeface="Verdana"/>
                <a:cs typeface="Verdana"/>
              </a:rPr>
              <a:t>. </a:t>
            </a:r>
            <a:r>
              <a:rPr sz="1800" dirty="0">
                <a:latin typeface="Verdana"/>
                <a:cs typeface="Verdana"/>
              </a:rPr>
              <a:t>Αν </a:t>
            </a:r>
            <a:r>
              <a:rPr sz="1800" spc="-5" dirty="0">
                <a:latin typeface="Verdana"/>
                <a:cs typeface="Verdana"/>
              </a:rPr>
              <a:t>βάλουμε </a:t>
            </a:r>
            <a:r>
              <a:rPr sz="1800" dirty="0">
                <a:latin typeface="Verdana"/>
                <a:cs typeface="Verdana"/>
              </a:rPr>
              <a:t>2, </a:t>
            </a:r>
            <a:r>
              <a:rPr sz="1800" spc="-5" dirty="0">
                <a:latin typeface="Verdana"/>
                <a:cs typeface="Verdana"/>
              </a:rPr>
              <a:t>τότε </a:t>
            </a:r>
            <a:r>
              <a:rPr sz="1800" dirty="0">
                <a:latin typeface="Verdana"/>
                <a:cs typeface="Verdana"/>
              </a:rPr>
              <a:t>οι </a:t>
            </a:r>
            <a:r>
              <a:rPr sz="1800" spc="-5" dirty="0">
                <a:latin typeface="Verdana"/>
                <a:cs typeface="Verdana"/>
              </a:rPr>
              <a:t>τιμές της  αντίστοιχης μεταβλητής θα πάρουν </a:t>
            </a:r>
            <a:r>
              <a:rPr sz="1800" dirty="0">
                <a:latin typeface="Verdana"/>
                <a:cs typeface="Verdana"/>
              </a:rPr>
              <a:t>δύο δεκαδικά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ψηφία.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4901" y="88138"/>
            <a:ext cx="38563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Πεδίο </a:t>
            </a:r>
            <a:r>
              <a:rPr sz="3600" spc="-30" dirty="0"/>
              <a:t>Variable</a:t>
            </a:r>
            <a:r>
              <a:rPr sz="3600" spc="-40" dirty="0"/>
              <a:t> </a:t>
            </a:r>
            <a:r>
              <a:rPr sz="3600" spc="-5" dirty="0"/>
              <a:t>View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11187" y="907986"/>
            <a:ext cx="7950961" cy="792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662" y="898588"/>
            <a:ext cx="7975600" cy="811530"/>
          </a:xfrm>
          <a:custGeom>
            <a:avLst/>
            <a:gdLst/>
            <a:ahLst/>
            <a:cxnLst/>
            <a:rect l="l" t="t" r="r" b="b"/>
            <a:pathLst>
              <a:path w="7975600" h="811530">
                <a:moveTo>
                  <a:pt x="0" y="811212"/>
                </a:moveTo>
                <a:lnTo>
                  <a:pt x="7975600" y="811212"/>
                </a:lnTo>
                <a:lnTo>
                  <a:pt x="7975600" y="0"/>
                </a:lnTo>
                <a:lnTo>
                  <a:pt x="0" y="0"/>
                </a:lnTo>
                <a:lnTo>
                  <a:pt x="0" y="81121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0200" y="5024437"/>
            <a:ext cx="719137" cy="720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5501" y="5019675"/>
            <a:ext cx="728980" cy="730250"/>
          </a:xfrm>
          <a:custGeom>
            <a:avLst/>
            <a:gdLst/>
            <a:ahLst/>
            <a:cxnLst/>
            <a:rect l="l" t="t" r="r" b="b"/>
            <a:pathLst>
              <a:path w="728979" h="730250">
                <a:moveTo>
                  <a:pt x="0" y="730250"/>
                </a:moveTo>
                <a:lnTo>
                  <a:pt x="728662" y="730250"/>
                </a:lnTo>
                <a:lnTo>
                  <a:pt x="728662" y="0"/>
                </a:lnTo>
                <a:lnTo>
                  <a:pt x="0" y="0"/>
                </a:lnTo>
                <a:lnTo>
                  <a:pt x="0" y="730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9590" y="2000503"/>
            <a:ext cx="847534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Verdana"/>
                <a:cs typeface="Verdana"/>
              </a:rPr>
              <a:t>Labels: </a:t>
            </a:r>
            <a:r>
              <a:rPr sz="1800" i="1" spc="-5" dirty="0">
                <a:latin typeface="Verdana"/>
                <a:cs typeface="Verdana"/>
              </a:rPr>
              <a:t>Σημασία των μεταβλητών. Π.χ. </a:t>
            </a:r>
            <a:r>
              <a:rPr sz="1800" i="1" dirty="0">
                <a:latin typeface="Verdana"/>
                <a:cs typeface="Verdana"/>
              </a:rPr>
              <a:t>Sport. Μπορούμε να </a:t>
            </a:r>
            <a:r>
              <a:rPr sz="1800" i="1" spc="-5" dirty="0">
                <a:latin typeface="Verdana"/>
                <a:cs typeface="Verdana"/>
              </a:rPr>
              <a:t>γράψουμε  </a:t>
            </a:r>
            <a:r>
              <a:rPr sz="1800" i="1" dirty="0">
                <a:latin typeface="Verdana"/>
                <a:cs typeface="Verdana"/>
              </a:rPr>
              <a:t>ότι </a:t>
            </a:r>
            <a:r>
              <a:rPr sz="1800" i="1" spc="-5" dirty="0">
                <a:latin typeface="Verdana"/>
                <a:cs typeface="Verdana"/>
              </a:rPr>
              <a:t>το άθλημα </a:t>
            </a:r>
            <a:r>
              <a:rPr sz="1800" i="1" dirty="0">
                <a:latin typeface="Verdana"/>
                <a:cs typeface="Verdana"/>
              </a:rPr>
              <a:t>με </a:t>
            </a:r>
            <a:r>
              <a:rPr sz="1800" i="1" spc="-5" dirty="0">
                <a:latin typeface="Verdana"/>
                <a:cs typeface="Verdana"/>
              </a:rPr>
              <a:t>το </a:t>
            </a:r>
            <a:r>
              <a:rPr sz="1800" i="1" dirty="0">
                <a:latin typeface="Verdana"/>
                <a:cs typeface="Verdana"/>
              </a:rPr>
              <a:t>οποίο</a:t>
            </a:r>
            <a:r>
              <a:rPr sz="1800" i="1" spc="-5" dirty="0">
                <a:latin typeface="Verdana"/>
                <a:cs typeface="Verdana"/>
              </a:rPr>
              <a:t> ασχολούνται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299085" marR="5918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Verdana"/>
                <a:cs typeface="Verdana"/>
              </a:rPr>
              <a:t>Values: </a:t>
            </a:r>
            <a:r>
              <a:rPr sz="1800" i="1" dirty="0">
                <a:latin typeface="Verdana"/>
                <a:cs typeface="Verdana"/>
              </a:rPr>
              <a:t>Κωδικοποίηση </a:t>
            </a:r>
            <a:r>
              <a:rPr sz="1800" i="1" spc="-5" dirty="0">
                <a:latin typeface="Verdana"/>
                <a:cs typeface="Verdana"/>
              </a:rPr>
              <a:t>ποιοτικών μεταβλητών</a:t>
            </a:r>
            <a:r>
              <a:rPr sz="1800" spc="-5" dirty="0">
                <a:latin typeface="Verdana"/>
                <a:cs typeface="Verdana"/>
              </a:rPr>
              <a:t>, </a:t>
            </a:r>
            <a:r>
              <a:rPr sz="1800" dirty="0">
                <a:latin typeface="Verdana"/>
                <a:cs typeface="Verdana"/>
              </a:rPr>
              <a:t>π.χ. 1 = Male, 2 =  </a:t>
            </a:r>
            <a:r>
              <a:rPr sz="1800" spc="-10" dirty="0">
                <a:latin typeface="Verdana"/>
                <a:cs typeface="Verdana"/>
              </a:rPr>
              <a:t>Female</a:t>
            </a:r>
            <a:endParaRPr sz="1800">
              <a:latin typeface="Verdana"/>
              <a:cs typeface="Verdana"/>
            </a:endParaRPr>
          </a:p>
          <a:p>
            <a:pPr marL="299085" marR="211454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5" dirty="0">
                <a:latin typeface="Verdana"/>
                <a:cs typeface="Verdana"/>
              </a:rPr>
              <a:t>Missing: </a:t>
            </a:r>
            <a:r>
              <a:rPr sz="1800" i="1" spc="-5" dirty="0">
                <a:latin typeface="Verdana"/>
                <a:cs typeface="Verdana"/>
              </a:rPr>
              <a:t>Ύπαρξη </a:t>
            </a:r>
            <a:r>
              <a:rPr sz="1800" i="1" dirty="0">
                <a:latin typeface="Verdana"/>
                <a:cs typeface="Verdana"/>
              </a:rPr>
              <a:t>ελλειπουσών </a:t>
            </a:r>
            <a:r>
              <a:rPr sz="1800" i="1" spc="-5" dirty="0">
                <a:latin typeface="Verdana"/>
                <a:cs typeface="Verdana"/>
              </a:rPr>
              <a:t>τιμών. </a:t>
            </a:r>
            <a:r>
              <a:rPr sz="1800" i="1" dirty="0">
                <a:latin typeface="Verdana"/>
                <a:cs typeface="Verdana"/>
              </a:rPr>
              <a:t>Συνήθως </a:t>
            </a:r>
            <a:r>
              <a:rPr sz="1800" i="1" spc="-5" dirty="0">
                <a:latin typeface="Verdana"/>
                <a:cs typeface="Verdana"/>
              </a:rPr>
              <a:t>βάζουμε </a:t>
            </a:r>
            <a:r>
              <a:rPr sz="1800" i="1" dirty="0">
                <a:latin typeface="Verdana"/>
                <a:cs typeface="Verdana"/>
              </a:rPr>
              <a:t>μια </a:t>
            </a:r>
            <a:r>
              <a:rPr sz="1800" i="1" spc="-5" dirty="0">
                <a:latin typeface="Verdana"/>
                <a:cs typeface="Verdana"/>
              </a:rPr>
              <a:t>τιμή που  </a:t>
            </a:r>
            <a:r>
              <a:rPr sz="1800" i="1" dirty="0">
                <a:latin typeface="Verdana"/>
                <a:cs typeface="Verdana"/>
              </a:rPr>
              <a:t>είναι εκτός ορίων </a:t>
            </a:r>
            <a:r>
              <a:rPr sz="1800" i="1" spc="-5" dirty="0">
                <a:latin typeface="Verdana"/>
                <a:cs typeface="Verdana"/>
              </a:rPr>
              <a:t>των καταγεγραμμένων τιμών</a:t>
            </a:r>
            <a:r>
              <a:rPr sz="1800" spc="-5" dirty="0">
                <a:latin typeface="Verdana"/>
                <a:cs typeface="Verdana"/>
              </a:rPr>
              <a:t>. Π.χ. 999 </a:t>
            </a:r>
            <a:r>
              <a:rPr sz="1800" dirty="0">
                <a:latin typeface="Verdana"/>
                <a:cs typeface="Verdana"/>
              </a:rPr>
              <a:t>= </a:t>
            </a:r>
            <a:r>
              <a:rPr sz="1800" spc="-5" dirty="0">
                <a:latin typeface="Verdana"/>
                <a:cs typeface="Verdana"/>
              </a:rPr>
              <a:t>Όταν </a:t>
            </a:r>
            <a:r>
              <a:rPr sz="1800" dirty="0">
                <a:latin typeface="Verdana"/>
                <a:cs typeface="Verdana"/>
              </a:rPr>
              <a:t>δεν  </a:t>
            </a:r>
            <a:r>
              <a:rPr sz="1800" spc="-5" dirty="0">
                <a:latin typeface="Verdana"/>
                <a:cs typeface="Verdana"/>
              </a:rPr>
              <a:t>έχουμε </a:t>
            </a:r>
            <a:r>
              <a:rPr sz="1800" dirty="0">
                <a:latin typeface="Verdana"/>
                <a:cs typeface="Verdana"/>
              </a:rPr>
              <a:t>δεδομένα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22550" y="4138676"/>
            <a:ext cx="4694301" cy="1938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7851" y="4133913"/>
            <a:ext cx="4704080" cy="1948180"/>
          </a:xfrm>
          <a:custGeom>
            <a:avLst/>
            <a:gdLst/>
            <a:ahLst/>
            <a:cxnLst/>
            <a:rect l="l" t="t" r="r" b="b"/>
            <a:pathLst>
              <a:path w="4704080" h="1948179">
                <a:moveTo>
                  <a:pt x="0" y="1947799"/>
                </a:moveTo>
                <a:lnTo>
                  <a:pt x="4703826" y="1947799"/>
                </a:lnTo>
                <a:lnTo>
                  <a:pt x="4703826" y="0"/>
                </a:lnTo>
                <a:lnTo>
                  <a:pt x="0" y="0"/>
                </a:lnTo>
                <a:lnTo>
                  <a:pt x="0" y="19477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4901" y="88138"/>
            <a:ext cx="38563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Πεδίο </a:t>
            </a:r>
            <a:r>
              <a:rPr sz="3600" spc="-30" dirty="0"/>
              <a:t>Variable</a:t>
            </a:r>
            <a:r>
              <a:rPr sz="3600" spc="-40" dirty="0"/>
              <a:t> </a:t>
            </a:r>
            <a:r>
              <a:rPr sz="3600" spc="-5" dirty="0"/>
              <a:t>View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39750" y="1052512"/>
            <a:ext cx="7950961" cy="792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225" y="1042987"/>
            <a:ext cx="7975600" cy="811530"/>
          </a:xfrm>
          <a:custGeom>
            <a:avLst/>
            <a:gdLst/>
            <a:ahLst/>
            <a:cxnLst/>
            <a:rect l="l" t="t" r="r" b="b"/>
            <a:pathLst>
              <a:path w="7975600" h="811530">
                <a:moveTo>
                  <a:pt x="0" y="811212"/>
                </a:moveTo>
                <a:lnTo>
                  <a:pt x="7975600" y="811212"/>
                </a:lnTo>
                <a:lnTo>
                  <a:pt x="7975600" y="0"/>
                </a:lnTo>
                <a:lnTo>
                  <a:pt x="0" y="0"/>
                </a:lnTo>
                <a:lnTo>
                  <a:pt x="0" y="81121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8150" y="3789298"/>
            <a:ext cx="719137" cy="720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3323" y="3784600"/>
            <a:ext cx="728980" cy="730250"/>
          </a:xfrm>
          <a:custGeom>
            <a:avLst/>
            <a:gdLst/>
            <a:ahLst/>
            <a:cxnLst/>
            <a:rect l="l" t="t" r="r" b="b"/>
            <a:pathLst>
              <a:path w="728979" h="730250">
                <a:moveTo>
                  <a:pt x="0" y="730250"/>
                </a:moveTo>
                <a:lnTo>
                  <a:pt x="728662" y="730250"/>
                </a:lnTo>
                <a:lnTo>
                  <a:pt x="728662" y="0"/>
                </a:lnTo>
                <a:lnTo>
                  <a:pt x="0" y="0"/>
                </a:lnTo>
                <a:lnTo>
                  <a:pt x="0" y="730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9590" y="2274823"/>
            <a:ext cx="76790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Verdana"/>
                <a:cs typeface="Verdana"/>
              </a:rPr>
              <a:t>Columns: </a:t>
            </a:r>
            <a:r>
              <a:rPr sz="1800" i="1" dirty="0">
                <a:latin typeface="Verdana"/>
                <a:cs typeface="Verdana"/>
              </a:rPr>
              <a:t>Καθορισμός </a:t>
            </a:r>
            <a:r>
              <a:rPr sz="1800" i="1" spc="-5" dirty="0">
                <a:latin typeface="Verdana"/>
                <a:cs typeface="Verdana"/>
              </a:rPr>
              <a:t>του πλάτους της</a:t>
            </a:r>
            <a:r>
              <a:rPr sz="1800" i="1" spc="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μεταβλητής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6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Verdana"/>
                <a:cs typeface="Verdana"/>
              </a:rPr>
              <a:t>Align: </a:t>
            </a:r>
            <a:r>
              <a:rPr sz="1800" spc="-10" dirty="0">
                <a:latin typeface="Verdana"/>
                <a:cs typeface="Verdana"/>
              </a:rPr>
              <a:t>Κατάταξη </a:t>
            </a:r>
            <a:r>
              <a:rPr sz="1800" dirty="0">
                <a:latin typeface="Verdana"/>
                <a:cs typeface="Verdana"/>
              </a:rPr>
              <a:t>- </a:t>
            </a:r>
            <a:r>
              <a:rPr sz="1800" spc="-5" dirty="0">
                <a:latin typeface="Verdana"/>
                <a:cs typeface="Verdana"/>
              </a:rPr>
              <a:t>στοίχιση </a:t>
            </a:r>
            <a:r>
              <a:rPr sz="1800" i="1" spc="-5" dirty="0">
                <a:latin typeface="Verdana"/>
                <a:cs typeface="Verdana"/>
              </a:rPr>
              <a:t>των </a:t>
            </a:r>
            <a:r>
              <a:rPr sz="1800" i="1" dirty="0">
                <a:latin typeface="Verdana"/>
                <a:cs typeface="Verdana"/>
              </a:rPr>
              <a:t>δεδομένων </a:t>
            </a:r>
            <a:r>
              <a:rPr sz="1800" i="1" spc="-5" dirty="0">
                <a:latin typeface="Verdana"/>
                <a:cs typeface="Verdana"/>
              </a:rPr>
              <a:t>στο πεδίο </a:t>
            </a:r>
            <a:r>
              <a:rPr sz="1800" i="1" dirty="0">
                <a:latin typeface="Verdana"/>
                <a:cs typeface="Verdana"/>
              </a:rPr>
              <a:t>Data</a:t>
            </a:r>
            <a:r>
              <a:rPr sz="1800" i="1" spc="8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View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Verdana"/>
                <a:cs typeface="Verdana"/>
              </a:rPr>
              <a:t>Measure: </a:t>
            </a:r>
            <a:r>
              <a:rPr sz="1800" dirty="0">
                <a:latin typeface="Verdana"/>
                <a:cs typeface="Verdana"/>
              </a:rPr>
              <a:t>Κλίμακα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μέτρησης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01076" y="2924175"/>
            <a:ext cx="584200" cy="62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6250" y="2919348"/>
            <a:ext cx="593725" cy="631825"/>
          </a:xfrm>
          <a:custGeom>
            <a:avLst/>
            <a:gdLst/>
            <a:ahLst/>
            <a:cxnLst/>
            <a:rect l="l" t="t" r="r" b="b"/>
            <a:pathLst>
              <a:path w="593725" h="631825">
                <a:moveTo>
                  <a:pt x="0" y="631825"/>
                </a:moveTo>
                <a:lnTo>
                  <a:pt x="593725" y="631825"/>
                </a:lnTo>
                <a:lnTo>
                  <a:pt x="5937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1620" y="127457"/>
            <a:ext cx="4538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Ορισμός</a:t>
            </a:r>
            <a:r>
              <a:rPr spc="-65" dirty="0"/>
              <a:t> </a:t>
            </a:r>
            <a:r>
              <a:rPr spc="-20" dirty="0"/>
              <a:t>μεταβλητών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921511"/>
            <a:ext cx="86791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Στο πεδίο </a:t>
            </a:r>
            <a:r>
              <a:rPr sz="2400" b="1" dirty="0">
                <a:latin typeface="Calibri"/>
                <a:cs typeface="Calibri"/>
              </a:rPr>
              <a:t>Name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15" dirty="0">
                <a:latin typeface="Calibri"/>
                <a:cs typeface="Calibri"/>
              </a:rPr>
              <a:t>δίνω </a:t>
            </a:r>
            <a:r>
              <a:rPr sz="2400" spc="-10" dirty="0">
                <a:latin typeface="Calibri"/>
                <a:cs typeface="Calibri"/>
              </a:rPr>
              <a:t>όνομα </a:t>
            </a:r>
            <a:r>
              <a:rPr sz="2400" spc="-15" dirty="0">
                <a:latin typeface="Calibri"/>
                <a:cs typeface="Calibri"/>
              </a:rPr>
              <a:t>στην </a:t>
            </a:r>
            <a:r>
              <a:rPr sz="2400" spc="-5" dirty="0">
                <a:latin typeface="Calibri"/>
                <a:cs typeface="Calibri"/>
              </a:rPr>
              <a:t>πρώτη </a:t>
            </a:r>
            <a:r>
              <a:rPr sz="2400" spc="-10" dirty="0">
                <a:latin typeface="Calibri"/>
                <a:cs typeface="Calibri"/>
              </a:rPr>
              <a:t>μεταβλητή </a:t>
            </a:r>
            <a:r>
              <a:rPr sz="2400" dirty="0">
                <a:latin typeface="Calibri"/>
                <a:cs typeface="Calibri"/>
              </a:rPr>
              <a:t>π.χ.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ΑΑ</a:t>
            </a:r>
            <a:endParaRPr sz="24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(Αύξων </a:t>
            </a:r>
            <a:r>
              <a:rPr sz="2400" spc="-5" dirty="0">
                <a:latin typeface="Calibri"/>
                <a:cs typeface="Calibri"/>
              </a:rPr>
              <a:t>Αριθμός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Κωδικοποίηση συμμετεχόντων). </a:t>
            </a:r>
            <a:r>
              <a:rPr sz="2400" spc="-15" dirty="0">
                <a:latin typeface="Calibri"/>
                <a:cs typeface="Calibri"/>
              </a:rPr>
              <a:t>Θέλω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10" dirty="0">
                <a:latin typeface="Calibri"/>
                <a:cs typeface="Calibri"/>
              </a:rPr>
              <a:t>είναι  </a:t>
            </a:r>
            <a:r>
              <a:rPr sz="2400" dirty="0">
                <a:latin typeface="Calibri"/>
                <a:cs typeface="Calibri"/>
              </a:rPr>
              <a:t>Numeric, </a:t>
            </a:r>
            <a:r>
              <a:rPr sz="2400" spc="-10" dirty="0">
                <a:latin typeface="Calibri"/>
                <a:cs typeface="Calibri"/>
              </a:rPr>
              <a:t>χωρίς </a:t>
            </a:r>
            <a:r>
              <a:rPr sz="2400" spc="-30" dirty="0">
                <a:latin typeface="Calibri"/>
                <a:cs typeface="Calibri"/>
              </a:rPr>
              <a:t>δεκαδικά </a:t>
            </a:r>
            <a:r>
              <a:rPr sz="2400" dirty="0">
                <a:latin typeface="Calibri"/>
                <a:cs typeface="Calibri"/>
              </a:rPr>
              <a:t>ψηφία </a:t>
            </a:r>
            <a:r>
              <a:rPr sz="2400" spc="-5" dirty="0">
                <a:latin typeface="Calibri"/>
                <a:cs typeface="Calibri"/>
              </a:rPr>
              <a:t>(στο Decimals </a:t>
            </a: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spc="-5" dirty="0">
                <a:latin typeface="Calibri"/>
                <a:cs typeface="Calibri"/>
              </a:rPr>
              <a:t>0). </a:t>
            </a:r>
            <a:r>
              <a:rPr sz="2400" spc="-10" dirty="0">
                <a:latin typeface="Calibri"/>
                <a:cs typeface="Calibri"/>
              </a:rPr>
              <a:t>Αυτό  γίνεται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5" dirty="0">
                <a:latin typeface="Calibri"/>
                <a:cs typeface="Calibri"/>
              </a:rPr>
              <a:t>δύο τρόπους: </a:t>
            </a:r>
            <a:r>
              <a:rPr sz="2400" dirty="0">
                <a:latin typeface="Calibri"/>
                <a:cs typeface="Calibri"/>
              </a:rPr>
              <a:t>1) </a:t>
            </a:r>
            <a:r>
              <a:rPr sz="2400" spc="-5" dirty="0">
                <a:latin typeface="Calibri"/>
                <a:cs typeface="Calibri"/>
              </a:rPr>
              <a:t>Κάνω </a:t>
            </a:r>
            <a:r>
              <a:rPr sz="2400" b="1" spc="-5" dirty="0">
                <a:latin typeface="Calibri"/>
                <a:cs typeface="Calibri"/>
              </a:rPr>
              <a:t>κλικ </a:t>
            </a:r>
            <a:r>
              <a:rPr sz="2400" dirty="0">
                <a:latin typeface="Calibri"/>
                <a:cs typeface="Calibri"/>
              </a:rPr>
              <a:t>στις </a:t>
            </a:r>
            <a:r>
              <a:rPr sz="2400" spc="-5" dirty="0">
                <a:latin typeface="Calibri"/>
                <a:cs typeface="Calibri"/>
              </a:rPr>
              <a:t>τελείες </a:t>
            </a:r>
            <a:r>
              <a:rPr sz="2400" spc="-10" dirty="0">
                <a:latin typeface="Calibri"/>
                <a:cs typeface="Calibri"/>
              </a:rPr>
              <a:t>δίπλα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0" dirty="0">
                <a:latin typeface="Calibri"/>
                <a:cs typeface="Calibri"/>
              </a:rPr>
              <a:t>το  </a:t>
            </a:r>
            <a:r>
              <a:rPr sz="2400" dirty="0">
                <a:latin typeface="Calibri"/>
                <a:cs typeface="Calibri"/>
              </a:rPr>
              <a:t>Numeric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25" dirty="0">
                <a:latin typeface="Calibri"/>
                <a:cs typeface="Calibri"/>
              </a:rPr>
              <a:t>κουτάκι </a:t>
            </a:r>
            <a:r>
              <a:rPr sz="2400" b="1" spc="-5" dirty="0">
                <a:latin typeface="Calibri"/>
                <a:cs typeface="Calibri"/>
              </a:rPr>
              <a:t>Decimals Place </a:t>
            </a:r>
            <a:r>
              <a:rPr sz="2400" spc="-25" dirty="0">
                <a:latin typeface="Calibri"/>
                <a:cs typeface="Calibri"/>
              </a:rPr>
              <a:t>αλλάζω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spc="-5" dirty="0">
                <a:latin typeface="Calibri"/>
                <a:cs typeface="Calibri"/>
              </a:rPr>
              <a:t>νούμερο </a:t>
            </a:r>
            <a:r>
              <a:rPr sz="2400" dirty="0">
                <a:latin typeface="Calibri"/>
                <a:cs typeface="Calibri"/>
              </a:rPr>
              <a:t>2 σε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539" y="2750565"/>
            <a:ext cx="189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ή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750" y="3284537"/>
            <a:ext cx="4537075" cy="252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987" y="3279775"/>
            <a:ext cx="4546600" cy="2530475"/>
          </a:xfrm>
          <a:custGeom>
            <a:avLst/>
            <a:gdLst/>
            <a:ahLst/>
            <a:cxnLst/>
            <a:rect l="l" t="t" r="r" b="b"/>
            <a:pathLst>
              <a:path w="4546600" h="2530475">
                <a:moveTo>
                  <a:pt x="0" y="2530475"/>
                </a:moveTo>
                <a:lnTo>
                  <a:pt x="4546600" y="2530475"/>
                </a:lnTo>
                <a:lnTo>
                  <a:pt x="4546600" y="0"/>
                </a:lnTo>
                <a:lnTo>
                  <a:pt x="0" y="0"/>
                </a:lnTo>
                <a:lnTo>
                  <a:pt x="0" y="2530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9250" y="2315591"/>
            <a:ext cx="3317875" cy="1696085"/>
          </a:xfrm>
          <a:custGeom>
            <a:avLst/>
            <a:gdLst/>
            <a:ahLst/>
            <a:cxnLst/>
            <a:rect l="l" t="t" r="r" b="b"/>
            <a:pathLst>
              <a:path w="3317875" h="1696085">
                <a:moveTo>
                  <a:pt x="65405" y="1596136"/>
                </a:moveTo>
                <a:lnTo>
                  <a:pt x="59562" y="1597406"/>
                </a:lnTo>
                <a:lnTo>
                  <a:pt x="56642" y="1601851"/>
                </a:lnTo>
                <a:lnTo>
                  <a:pt x="0" y="1689735"/>
                </a:lnTo>
                <a:lnTo>
                  <a:pt x="104267" y="1695831"/>
                </a:lnTo>
                <a:lnTo>
                  <a:pt x="109600" y="1696085"/>
                </a:lnTo>
                <a:lnTo>
                  <a:pt x="114045" y="1692148"/>
                </a:lnTo>
                <a:lnTo>
                  <a:pt x="114227" y="1689608"/>
                </a:lnTo>
                <a:lnTo>
                  <a:pt x="21081" y="1689608"/>
                </a:lnTo>
                <a:lnTo>
                  <a:pt x="12445" y="1672717"/>
                </a:lnTo>
                <a:lnTo>
                  <a:pt x="43812" y="1656800"/>
                </a:lnTo>
                <a:lnTo>
                  <a:pt x="72643" y="1612138"/>
                </a:lnTo>
                <a:lnTo>
                  <a:pt x="75564" y="1607820"/>
                </a:lnTo>
                <a:lnTo>
                  <a:pt x="74294" y="1601851"/>
                </a:lnTo>
                <a:lnTo>
                  <a:pt x="69850" y="1599057"/>
                </a:lnTo>
                <a:lnTo>
                  <a:pt x="65405" y="1596136"/>
                </a:lnTo>
                <a:close/>
              </a:path>
              <a:path w="3317875" h="1696085">
                <a:moveTo>
                  <a:pt x="43812" y="1656800"/>
                </a:moveTo>
                <a:lnTo>
                  <a:pt x="12445" y="1672717"/>
                </a:lnTo>
                <a:lnTo>
                  <a:pt x="21081" y="1689608"/>
                </a:lnTo>
                <a:lnTo>
                  <a:pt x="27589" y="1686306"/>
                </a:lnTo>
                <a:lnTo>
                  <a:pt x="24764" y="1686306"/>
                </a:lnTo>
                <a:lnTo>
                  <a:pt x="17399" y="1671574"/>
                </a:lnTo>
                <a:lnTo>
                  <a:pt x="34275" y="1671574"/>
                </a:lnTo>
                <a:lnTo>
                  <a:pt x="43812" y="1656800"/>
                </a:lnTo>
                <a:close/>
              </a:path>
              <a:path w="3317875" h="1696085">
                <a:moveTo>
                  <a:pt x="52527" y="1673652"/>
                </a:moveTo>
                <a:lnTo>
                  <a:pt x="21081" y="1689608"/>
                </a:lnTo>
                <a:lnTo>
                  <a:pt x="114227" y="1689608"/>
                </a:lnTo>
                <a:lnTo>
                  <a:pt x="114451" y="1686306"/>
                </a:lnTo>
                <a:lnTo>
                  <a:pt x="114681" y="1681607"/>
                </a:lnTo>
                <a:lnTo>
                  <a:pt x="110743" y="1677035"/>
                </a:lnTo>
                <a:lnTo>
                  <a:pt x="105410" y="1676781"/>
                </a:lnTo>
                <a:lnTo>
                  <a:pt x="52527" y="1673652"/>
                </a:lnTo>
                <a:close/>
              </a:path>
              <a:path w="3317875" h="1696085">
                <a:moveTo>
                  <a:pt x="17399" y="1671574"/>
                </a:moveTo>
                <a:lnTo>
                  <a:pt x="24764" y="1686306"/>
                </a:lnTo>
                <a:lnTo>
                  <a:pt x="33654" y="1672535"/>
                </a:lnTo>
                <a:lnTo>
                  <a:pt x="17399" y="1671574"/>
                </a:lnTo>
                <a:close/>
              </a:path>
              <a:path w="3317875" h="1696085">
                <a:moveTo>
                  <a:pt x="33654" y="1672535"/>
                </a:moveTo>
                <a:lnTo>
                  <a:pt x="24764" y="1686306"/>
                </a:lnTo>
                <a:lnTo>
                  <a:pt x="27589" y="1686306"/>
                </a:lnTo>
                <a:lnTo>
                  <a:pt x="52527" y="1673652"/>
                </a:lnTo>
                <a:lnTo>
                  <a:pt x="33654" y="1672535"/>
                </a:lnTo>
                <a:close/>
              </a:path>
              <a:path w="3317875" h="1696085">
                <a:moveTo>
                  <a:pt x="3308858" y="0"/>
                </a:moveTo>
                <a:lnTo>
                  <a:pt x="43812" y="1656800"/>
                </a:lnTo>
                <a:lnTo>
                  <a:pt x="33654" y="1672535"/>
                </a:lnTo>
                <a:lnTo>
                  <a:pt x="52527" y="1673652"/>
                </a:lnTo>
                <a:lnTo>
                  <a:pt x="3317367" y="17018"/>
                </a:lnTo>
                <a:lnTo>
                  <a:pt x="3308858" y="0"/>
                </a:lnTo>
                <a:close/>
              </a:path>
              <a:path w="3317875" h="1696085">
                <a:moveTo>
                  <a:pt x="34275" y="1671574"/>
                </a:moveTo>
                <a:lnTo>
                  <a:pt x="17399" y="1671574"/>
                </a:lnTo>
                <a:lnTo>
                  <a:pt x="33654" y="1672535"/>
                </a:lnTo>
                <a:lnTo>
                  <a:pt x="34275" y="16715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473" y="2661539"/>
            <a:ext cx="2346960" cy="2115820"/>
          </a:xfrm>
          <a:custGeom>
            <a:avLst/>
            <a:gdLst/>
            <a:ahLst/>
            <a:cxnLst/>
            <a:rect l="l" t="t" r="r" b="b"/>
            <a:pathLst>
              <a:path w="2346960" h="2115820">
                <a:moveTo>
                  <a:pt x="38862" y="2007870"/>
                </a:moveTo>
                <a:lnTo>
                  <a:pt x="33400" y="2010664"/>
                </a:lnTo>
                <a:lnTo>
                  <a:pt x="31876" y="2015744"/>
                </a:lnTo>
                <a:lnTo>
                  <a:pt x="0" y="2115312"/>
                </a:lnTo>
                <a:lnTo>
                  <a:pt x="26809" y="2109724"/>
                </a:lnTo>
                <a:lnTo>
                  <a:pt x="20446" y="2109724"/>
                </a:lnTo>
                <a:lnTo>
                  <a:pt x="7619" y="2095627"/>
                </a:lnTo>
                <a:lnTo>
                  <a:pt x="33856" y="2071989"/>
                </a:lnTo>
                <a:lnTo>
                  <a:pt x="50037" y="2021459"/>
                </a:lnTo>
                <a:lnTo>
                  <a:pt x="51562" y="2016506"/>
                </a:lnTo>
                <a:lnTo>
                  <a:pt x="48894" y="2011172"/>
                </a:lnTo>
                <a:lnTo>
                  <a:pt x="38862" y="2007870"/>
                </a:lnTo>
                <a:close/>
              </a:path>
              <a:path w="2346960" h="2115820">
                <a:moveTo>
                  <a:pt x="33856" y="2071989"/>
                </a:moveTo>
                <a:lnTo>
                  <a:pt x="7619" y="2095627"/>
                </a:lnTo>
                <a:lnTo>
                  <a:pt x="20446" y="2109724"/>
                </a:lnTo>
                <a:lnTo>
                  <a:pt x="25098" y="2105533"/>
                </a:lnTo>
                <a:lnTo>
                  <a:pt x="23113" y="2105533"/>
                </a:lnTo>
                <a:lnTo>
                  <a:pt x="12192" y="2093341"/>
                </a:lnTo>
                <a:lnTo>
                  <a:pt x="28080" y="2090023"/>
                </a:lnTo>
                <a:lnTo>
                  <a:pt x="33856" y="2071989"/>
                </a:lnTo>
                <a:close/>
              </a:path>
              <a:path w="2346960" h="2115820">
                <a:moveTo>
                  <a:pt x="103631" y="2074291"/>
                </a:moveTo>
                <a:lnTo>
                  <a:pt x="46607" y="2086154"/>
                </a:lnTo>
                <a:lnTo>
                  <a:pt x="20446" y="2109724"/>
                </a:lnTo>
                <a:lnTo>
                  <a:pt x="26809" y="2109724"/>
                </a:lnTo>
                <a:lnTo>
                  <a:pt x="102362" y="2093976"/>
                </a:lnTo>
                <a:lnTo>
                  <a:pt x="107568" y="2092833"/>
                </a:lnTo>
                <a:lnTo>
                  <a:pt x="110870" y="2087880"/>
                </a:lnTo>
                <a:lnTo>
                  <a:pt x="109727" y="2082673"/>
                </a:lnTo>
                <a:lnTo>
                  <a:pt x="108712" y="2077593"/>
                </a:lnTo>
                <a:lnTo>
                  <a:pt x="103631" y="2074291"/>
                </a:lnTo>
                <a:close/>
              </a:path>
              <a:path w="2346960" h="2115820">
                <a:moveTo>
                  <a:pt x="28080" y="2090023"/>
                </a:moveTo>
                <a:lnTo>
                  <a:pt x="12192" y="2093341"/>
                </a:lnTo>
                <a:lnTo>
                  <a:pt x="23113" y="2105533"/>
                </a:lnTo>
                <a:lnTo>
                  <a:pt x="28080" y="2090023"/>
                </a:lnTo>
                <a:close/>
              </a:path>
              <a:path w="2346960" h="2115820">
                <a:moveTo>
                  <a:pt x="46607" y="2086154"/>
                </a:moveTo>
                <a:lnTo>
                  <a:pt x="28080" y="2090023"/>
                </a:lnTo>
                <a:lnTo>
                  <a:pt x="23113" y="2105533"/>
                </a:lnTo>
                <a:lnTo>
                  <a:pt x="25098" y="2105533"/>
                </a:lnTo>
                <a:lnTo>
                  <a:pt x="46607" y="2086154"/>
                </a:lnTo>
                <a:close/>
              </a:path>
              <a:path w="2346960" h="2115820">
                <a:moveTo>
                  <a:pt x="2333625" y="0"/>
                </a:moveTo>
                <a:lnTo>
                  <a:pt x="33856" y="2071989"/>
                </a:lnTo>
                <a:lnTo>
                  <a:pt x="28080" y="2090023"/>
                </a:lnTo>
                <a:lnTo>
                  <a:pt x="46607" y="2086154"/>
                </a:lnTo>
                <a:lnTo>
                  <a:pt x="2346452" y="14097"/>
                </a:lnTo>
                <a:lnTo>
                  <a:pt x="23336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59628" y="2898394"/>
            <a:ext cx="27197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2) </a:t>
            </a: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spc="-20" dirty="0">
                <a:latin typeface="Calibri"/>
                <a:cs typeface="Calibri"/>
              </a:rPr>
              <a:t>κουτάκι </a:t>
            </a:r>
            <a:r>
              <a:rPr sz="2400" b="1" spc="-10" dirty="0">
                <a:latin typeface="Calibri"/>
                <a:cs typeface="Calibri"/>
              </a:rPr>
              <a:t>Width  </a:t>
            </a:r>
            <a:r>
              <a:rPr sz="2400" spc="-25" dirty="0">
                <a:latin typeface="Calibri"/>
                <a:cs typeface="Calibri"/>
              </a:rPr>
              <a:t>κάνω </a:t>
            </a:r>
            <a:r>
              <a:rPr sz="2400" b="1" spc="-5" dirty="0">
                <a:latin typeface="Calibri"/>
                <a:cs typeface="Calibri"/>
              </a:rPr>
              <a:t>κλικ </a:t>
            </a:r>
            <a:r>
              <a:rPr sz="2400" b="1" dirty="0">
                <a:latin typeface="Calibri"/>
                <a:cs typeface="Calibri"/>
              </a:rPr>
              <a:t>στο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βελάκι  </a:t>
            </a:r>
            <a:r>
              <a:rPr sz="2400" spc="-5" dirty="0">
                <a:latin typeface="Calibri"/>
                <a:cs typeface="Calibri"/>
              </a:rPr>
              <a:t>δίπλα από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25" dirty="0">
                <a:latin typeface="Calibri"/>
                <a:cs typeface="Calibri"/>
              </a:rPr>
              <a:t>και </a:t>
            </a:r>
            <a:r>
              <a:rPr sz="2400" spc="-15" dirty="0">
                <a:latin typeface="Calibri"/>
                <a:cs typeface="Calibri"/>
              </a:rPr>
              <a:t>το  </a:t>
            </a:r>
            <a:r>
              <a:rPr sz="2400" spc="-20" dirty="0">
                <a:latin typeface="Calibri"/>
                <a:cs typeface="Calibri"/>
              </a:rPr>
              <a:t>αλλάζω </a:t>
            </a:r>
            <a:r>
              <a:rPr sz="2400" dirty="0">
                <a:latin typeface="Calibri"/>
                <a:cs typeface="Calibri"/>
              </a:rPr>
              <a:t>σε 0.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51475" y="4454588"/>
            <a:ext cx="3168650" cy="1350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46648" y="4449698"/>
            <a:ext cx="3178175" cy="1360805"/>
          </a:xfrm>
          <a:custGeom>
            <a:avLst/>
            <a:gdLst/>
            <a:ahLst/>
            <a:cxnLst/>
            <a:rect l="l" t="t" r="r" b="b"/>
            <a:pathLst>
              <a:path w="3178175" h="1360804">
                <a:moveTo>
                  <a:pt x="0" y="1360551"/>
                </a:moveTo>
                <a:lnTo>
                  <a:pt x="3178175" y="1360551"/>
                </a:lnTo>
                <a:lnTo>
                  <a:pt x="3178175" y="0"/>
                </a:lnTo>
                <a:lnTo>
                  <a:pt x="0" y="0"/>
                </a:lnTo>
                <a:lnTo>
                  <a:pt x="0" y="13605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4876" y="5332412"/>
            <a:ext cx="576580" cy="246379"/>
          </a:xfrm>
          <a:custGeom>
            <a:avLst/>
            <a:gdLst/>
            <a:ahLst/>
            <a:cxnLst/>
            <a:rect l="l" t="t" r="r" b="b"/>
            <a:pathLst>
              <a:path w="576579" h="246379">
                <a:moveTo>
                  <a:pt x="0" y="246062"/>
                </a:moveTo>
                <a:lnTo>
                  <a:pt x="576262" y="246062"/>
                </a:lnTo>
                <a:lnTo>
                  <a:pt x="576262" y="0"/>
                </a:lnTo>
                <a:lnTo>
                  <a:pt x="0" y="0"/>
                </a:lnTo>
                <a:lnTo>
                  <a:pt x="0" y="246062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1620" y="127457"/>
            <a:ext cx="4538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Ορισμός</a:t>
            </a:r>
            <a:r>
              <a:rPr spc="-65" dirty="0"/>
              <a:t> </a:t>
            </a:r>
            <a:r>
              <a:rPr spc="-20" dirty="0"/>
              <a:t>μεταβλητών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3466" y="1029461"/>
            <a:ext cx="8381365" cy="544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5367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400" dirty="0">
                <a:latin typeface="Calibri"/>
                <a:cs typeface="Calibri"/>
              </a:rPr>
              <a:t>Στη </a:t>
            </a:r>
            <a:r>
              <a:rPr sz="2400" spc="-5" dirty="0">
                <a:latin typeface="Calibri"/>
                <a:cs typeface="Calibri"/>
              </a:rPr>
              <a:t>συνέχεια, </a:t>
            </a:r>
            <a:r>
              <a:rPr sz="2400" spc="-30" dirty="0">
                <a:latin typeface="Calibri"/>
                <a:cs typeface="Calibri"/>
              </a:rPr>
              <a:t>κάτω </a:t>
            </a:r>
            <a:r>
              <a:rPr sz="2400" spc="-5" dirty="0">
                <a:latin typeface="Calibri"/>
                <a:cs typeface="Calibri"/>
              </a:rPr>
              <a:t>από τη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b="1" spc="-5" dirty="0">
                <a:latin typeface="Calibri"/>
                <a:cs typeface="Calibri"/>
              </a:rPr>
              <a:t>ΑΑ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spc="-10" dirty="0">
                <a:latin typeface="Calibri"/>
                <a:cs typeface="Calibri"/>
              </a:rPr>
              <a:t>όνομα </a:t>
            </a:r>
            <a:r>
              <a:rPr sz="2400" spc="-5" dirty="0">
                <a:latin typeface="Calibri"/>
                <a:cs typeface="Calibri"/>
              </a:rPr>
              <a:t>της  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spc="-15" baseline="24305" dirty="0">
                <a:latin typeface="Calibri"/>
                <a:cs typeface="Calibri"/>
              </a:rPr>
              <a:t>ης </a:t>
            </a:r>
            <a:r>
              <a:rPr sz="2400" spc="-15" dirty="0">
                <a:latin typeface="Calibri"/>
                <a:cs typeface="Calibri"/>
              </a:rPr>
              <a:t>μεταβλητής </a:t>
            </a:r>
            <a:r>
              <a:rPr sz="2400" spc="-5" dirty="0">
                <a:latin typeface="Calibri"/>
                <a:cs typeface="Calibri"/>
              </a:rPr>
              <a:t>π.χ. </a:t>
            </a:r>
            <a:r>
              <a:rPr sz="2400" b="1" spc="-10" dirty="0">
                <a:latin typeface="Calibri"/>
                <a:cs typeface="Calibri"/>
              </a:rPr>
              <a:t>Age </a:t>
            </a:r>
            <a:r>
              <a:rPr sz="2400" spc="-10" dirty="0">
                <a:latin typeface="Calibri"/>
                <a:cs typeface="Calibri"/>
              </a:rPr>
              <a:t>(ηλικία), χωρίς </a:t>
            </a:r>
            <a:r>
              <a:rPr sz="2400" spc="-25" dirty="0">
                <a:latin typeface="Calibri"/>
                <a:cs typeface="Calibri"/>
              </a:rPr>
              <a:t>δεκαδικά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ψηφία.</a:t>
            </a:r>
            <a:endParaRPr sz="2400">
              <a:latin typeface="Calibri"/>
              <a:cs typeface="Calibri"/>
            </a:endParaRPr>
          </a:p>
          <a:p>
            <a:pPr marL="368300" marR="28130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400" spc="-10" dirty="0">
                <a:latin typeface="Calibri"/>
                <a:cs typeface="Calibri"/>
              </a:rPr>
              <a:t>Κάτω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5" dirty="0">
                <a:latin typeface="Calibri"/>
                <a:cs typeface="Calibri"/>
              </a:rPr>
              <a:t>Αge,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b="1" spc="-10" dirty="0">
                <a:latin typeface="Calibri"/>
                <a:cs typeface="Calibri"/>
              </a:rPr>
              <a:t>gender </a:t>
            </a:r>
            <a:r>
              <a:rPr sz="2400" spc="-20" dirty="0">
                <a:latin typeface="Calibri"/>
                <a:cs typeface="Calibri"/>
              </a:rPr>
              <a:t>(φύλο), </a:t>
            </a:r>
            <a:r>
              <a:rPr sz="2400" spc="-10" dirty="0">
                <a:latin typeface="Calibri"/>
                <a:cs typeface="Calibri"/>
              </a:rPr>
              <a:t>χωρίς  </a:t>
            </a:r>
            <a:r>
              <a:rPr sz="2400" spc="-30" dirty="0">
                <a:latin typeface="Calibri"/>
                <a:cs typeface="Calibri"/>
              </a:rPr>
              <a:t>δεκαδικά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ψηφία.</a:t>
            </a:r>
            <a:endParaRPr sz="240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400" spc="-10" dirty="0">
                <a:latin typeface="Calibri"/>
                <a:cs typeface="Calibri"/>
              </a:rPr>
              <a:t>Κάτω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5" dirty="0">
                <a:latin typeface="Calibri"/>
                <a:cs typeface="Calibri"/>
              </a:rPr>
              <a:t>gender </a:t>
            </a:r>
            <a:r>
              <a:rPr sz="2400" spc="-20" dirty="0">
                <a:latin typeface="Calibri"/>
                <a:cs typeface="Calibri"/>
              </a:rPr>
              <a:t>(φύλο),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15" dirty="0">
                <a:latin typeface="Calibri"/>
                <a:cs typeface="Calibri"/>
              </a:rPr>
              <a:t>μεταβλητή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sport</a:t>
            </a:r>
            <a:endParaRPr sz="2400">
              <a:latin typeface="Calibri"/>
              <a:cs typeface="Calibri"/>
            </a:endParaRPr>
          </a:p>
          <a:p>
            <a:pPr marL="368300" marR="15557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(άθλημα), </a:t>
            </a:r>
            <a:r>
              <a:rPr sz="2400" dirty="0">
                <a:latin typeface="Calibri"/>
                <a:cs typeface="Calibri"/>
              </a:rPr>
              <a:t>στη </a:t>
            </a:r>
            <a:r>
              <a:rPr sz="2400" spc="-5" dirty="0">
                <a:latin typeface="Calibri"/>
                <a:cs typeface="Calibri"/>
              </a:rPr>
              <a:t>συνέχεια </a:t>
            </a:r>
            <a:r>
              <a:rPr sz="2400" spc="-25" dirty="0">
                <a:latin typeface="Calibri"/>
                <a:cs typeface="Calibri"/>
              </a:rPr>
              <a:t>κάνω </a:t>
            </a:r>
            <a:r>
              <a:rPr sz="2400" spc="-10" dirty="0">
                <a:latin typeface="Calibri"/>
                <a:cs typeface="Calibri"/>
              </a:rPr>
              <a:t>κλικ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b="1" dirty="0">
                <a:latin typeface="Calibri"/>
                <a:cs typeface="Calibri"/>
              </a:rPr>
              <a:t>Numeric</a:t>
            </a:r>
            <a:r>
              <a:rPr sz="2400" dirty="0">
                <a:latin typeface="Calibri"/>
                <a:cs typeface="Calibri"/>
              </a:rPr>
              <a:t>, επιλέγω 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10" dirty="0">
                <a:latin typeface="Calibri"/>
                <a:cs typeface="Calibri"/>
              </a:rPr>
              <a:t>εντολή </a:t>
            </a:r>
            <a:r>
              <a:rPr sz="2400" b="1" spc="-10" dirty="0">
                <a:latin typeface="Calibri"/>
                <a:cs typeface="Calibri"/>
              </a:rPr>
              <a:t>string </a:t>
            </a:r>
            <a:r>
              <a:rPr sz="2400" spc="-5" dirty="0">
                <a:latin typeface="Calibri"/>
                <a:cs typeface="Calibri"/>
              </a:rPr>
              <a:t>για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10" dirty="0">
                <a:latin typeface="Calibri"/>
                <a:cs typeface="Calibri"/>
              </a:rPr>
              <a:t>γράψω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spc="-10" dirty="0">
                <a:latin typeface="Calibri"/>
                <a:cs typeface="Calibri"/>
              </a:rPr>
              <a:t>άθλημα </a:t>
            </a:r>
            <a:r>
              <a:rPr sz="2400" spc="-15" dirty="0">
                <a:latin typeface="Calibri"/>
                <a:cs typeface="Calibri"/>
              </a:rPr>
              <a:t>των </a:t>
            </a:r>
            <a:r>
              <a:rPr sz="2400" spc="-10" dirty="0">
                <a:latin typeface="Calibri"/>
                <a:cs typeface="Calibri"/>
              </a:rPr>
              <a:t>συμμετεχόντων 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15" dirty="0">
                <a:latin typeface="Calibri"/>
                <a:cs typeface="Calibri"/>
              </a:rPr>
              <a:t>γραμματικούς χαρακτήρες </a:t>
            </a:r>
            <a:r>
              <a:rPr sz="2400" spc="-5" dirty="0">
                <a:latin typeface="Calibri"/>
                <a:cs typeface="Calibri"/>
              </a:rPr>
              <a:t>π.χ. </a:t>
            </a:r>
            <a:r>
              <a:rPr sz="2400" spc="-35" dirty="0">
                <a:latin typeface="Calibri"/>
                <a:cs typeface="Calibri"/>
              </a:rPr>
              <a:t>Soccer, </a:t>
            </a:r>
            <a:r>
              <a:rPr sz="2400" spc="-15" dirty="0">
                <a:latin typeface="Calibri"/>
                <a:cs typeface="Calibri"/>
              </a:rPr>
              <a:t>basketball, </a:t>
            </a:r>
            <a:r>
              <a:rPr sz="2400" spc="-10" dirty="0">
                <a:latin typeface="Calibri"/>
                <a:cs typeface="Calibri"/>
              </a:rPr>
              <a:t>volleyball 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spc="-25" dirty="0">
                <a:latin typeface="Calibri"/>
                <a:cs typeface="Calibri"/>
              </a:rPr>
              <a:t>κουτάκι </a:t>
            </a:r>
            <a:r>
              <a:rPr sz="2400" b="1" spc="-15" dirty="0">
                <a:latin typeface="Calibri"/>
                <a:cs typeface="Calibri"/>
              </a:rPr>
              <a:t>Characters </a:t>
            </a:r>
            <a:r>
              <a:rPr sz="2400" spc="-25" dirty="0">
                <a:latin typeface="Calibri"/>
                <a:cs typeface="Calibri"/>
              </a:rPr>
              <a:t>βάζω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spc="-5" dirty="0">
                <a:latin typeface="Calibri"/>
                <a:cs typeface="Calibri"/>
              </a:rPr>
              <a:t>νούμερο </a:t>
            </a:r>
            <a:r>
              <a:rPr sz="2400" b="1" spc="-5" dirty="0">
                <a:latin typeface="Calibri"/>
                <a:cs typeface="Calibri"/>
              </a:rPr>
              <a:t>50 </a:t>
            </a:r>
            <a:r>
              <a:rPr sz="2400" spc="-5" dirty="0">
                <a:latin typeface="Calibri"/>
                <a:cs typeface="Calibri"/>
              </a:rPr>
              <a:t>(για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endParaRPr sz="24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μπορούμε </a:t>
            </a:r>
            <a:r>
              <a:rPr sz="2400" spc="-20" dirty="0">
                <a:latin typeface="Calibri"/>
                <a:cs typeface="Calibri"/>
              </a:rPr>
              <a:t>δηλαδή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10" dirty="0">
                <a:latin typeface="Calibri"/>
                <a:cs typeface="Calibri"/>
              </a:rPr>
              <a:t>χρησιμοποιήσουμε </a:t>
            </a:r>
            <a:r>
              <a:rPr sz="2400" spc="-5" dirty="0">
                <a:latin typeface="Calibri"/>
                <a:cs typeface="Calibri"/>
              </a:rPr>
              <a:t>μέχρι </a:t>
            </a:r>
            <a:r>
              <a:rPr sz="2400" dirty="0">
                <a:latin typeface="Calibri"/>
                <a:cs typeface="Calibri"/>
              </a:rPr>
              <a:t>50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χαρακτήρες).</a:t>
            </a:r>
            <a:endParaRPr sz="240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400" dirty="0">
                <a:latin typeface="Calibri"/>
                <a:cs typeface="Calibri"/>
              </a:rPr>
              <a:t>Στη </a:t>
            </a:r>
            <a:r>
              <a:rPr sz="2400" spc="-5" dirty="0">
                <a:latin typeface="Calibri"/>
                <a:cs typeface="Calibri"/>
              </a:rPr>
              <a:t>συνέχεια, </a:t>
            </a:r>
            <a:r>
              <a:rPr sz="2400" spc="-30" dirty="0">
                <a:latin typeface="Calibri"/>
                <a:cs typeface="Calibri"/>
              </a:rPr>
              <a:t>κάτω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spc="-5" dirty="0">
                <a:latin typeface="Calibri"/>
                <a:cs typeface="Calibri"/>
              </a:rPr>
              <a:t>sport,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15" dirty="0">
                <a:latin typeface="Calibri"/>
                <a:cs typeface="Calibri"/>
              </a:rPr>
              <a:t>μεταβλητή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varos</a:t>
            </a:r>
            <a:endParaRPr sz="24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(βάρος)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5" dirty="0">
                <a:latin typeface="Calibri"/>
                <a:cs typeface="Calibri"/>
              </a:rPr>
              <a:t>κρατάω </a:t>
            </a:r>
            <a:r>
              <a:rPr sz="2400" spc="-10" dirty="0">
                <a:latin typeface="Calibri"/>
                <a:cs typeface="Calibri"/>
              </a:rPr>
              <a:t>τα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30" dirty="0">
                <a:latin typeface="Calibri"/>
                <a:cs typeface="Calibri"/>
              </a:rPr>
              <a:t>δεκαδικά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ψηφία.</a:t>
            </a:r>
            <a:endParaRPr sz="2400">
              <a:latin typeface="Calibri"/>
              <a:cs typeface="Calibri"/>
            </a:endParaRPr>
          </a:p>
          <a:p>
            <a:pPr marL="368300" marR="177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400" spc="-10" dirty="0">
                <a:latin typeface="Calibri"/>
                <a:cs typeface="Calibri"/>
              </a:rPr>
              <a:t>Τέλος, </a:t>
            </a:r>
            <a:r>
              <a:rPr sz="2400" spc="-25" dirty="0">
                <a:latin typeface="Calibri"/>
                <a:cs typeface="Calibri"/>
              </a:rPr>
              <a:t>κάτω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spc="-15" dirty="0">
                <a:latin typeface="Calibri"/>
                <a:cs typeface="Calibri"/>
              </a:rPr>
              <a:t>varos,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b="1" spc="-5" dirty="0">
                <a:latin typeface="Calibri"/>
                <a:cs typeface="Calibri"/>
              </a:rPr>
              <a:t>ipsos </a:t>
            </a:r>
            <a:r>
              <a:rPr sz="2400" spc="-5" dirty="0">
                <a:latin typeface="Calibri"/>
                <a:cs typeface="Calibri"/>
              </a:rPr>
              <a:t>(ύψος) </a:t>
            </a:r>
            <a:r>
              <a:rPr sz="2400" spc="-30" dirty="0">
                <a:latin typeface="Calibri"/>
                <a:cs typeface="Calibri"/>
              </a:rPr>
              <a:t>και  </a:t>
            </a:r>
            <a:r>
              <a:rPr sz="2400" spc="-5" dirty="0">
                <a:latin typeface="Calibri"/>
                <a:cs typeface="Calibri"/>
              </a:rPr>
              <a:t>επίσης </a:t>
            </a:r>
            <a:r>
              <a:rPr sz="2400" spc="-15" dirty="0">
                <a:latin typeface="Calibri"/>
                <a:cs typeface="Calibri"/>
              </a:rPr>
              <a:t>κρατάω </a:t>
            </a:r>
            <a:r>
              <a:rPr sz="2400" spc="-10" dirty="0">
                <a:latin typeface="Calibri"/>
                <a:cs typeface="Calibri"/>
              </a:rPr>
              <a:t>τα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30" dirty="0">
                <a:latin typeface="Calibri"/>
                <a:cs typeface="Calibri"/>
              </a:rPr>
              <a:t>δεκαδικά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ψηφία.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1620" y="127457"/>
            <a:ext cx="4538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Ορισμός</a:t>
            </a:r>
            <a:r>
              <a:rPr spc="-65" dirty="0"/>
              <a:t> </a:t>
            </a:r>
            <a:r>
              <a:rPr spc="-20" dirty="0"/>
              <a:t>μεταβλητών</a:t>
            </a:r>
          </a:p>
        </p:txBody>
      </p:sp>
      <p:sp>
        <p:nvSpPr>
          <p:cNvPr id="3" name="object 3"/>
          <p:cNvSpPr/>
          <p:nvPr/>
        </p:nvSpPr>
        <p:spPr>
          <a:xfrm>
            <a:off x="611187" y="907922"/>
            <a:ext cx="7848600" cy="1728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662" y="898525"/>
            <a:ext cx="7867650" cy="1748155"/>
          </a:xfrm>
          <a:custGeom>
            <a:avLst/>
            <a:gdLst/>
            <a:ahLst/>
            <a:cxnLst/>
            <a:rect l="l" t="t" r="r" b="b"/>
            <a:pathLst>
              <a:path w="7867650" h="1748155">
                <a:moveTo>
                  <a:pt x="0" y="1747901"/>
                </a:moveTo>
                <a:lnTo>
                  <a:pt x="7867650" y="1747901"/>
                </a:lnTo>
                <a:lnTo>
                  <a:pt x="7867650" y="0"/>
                </a:lnTo>
                <a:lnTo>
                  <a:pt x="0" y="0"/>
                </a:lnTo>
                <a:lnTo>
                  <a:pt x="0" y="174790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775" y="2924048"/>
            <a:ext cx="3095625" cy="2233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012" y="2919348"/>
            <a:ext cx="3105150" cy="2243455"/>
          </a:xfrm>
          <a:custGeom>
            <a:avLst/>
            <a:gdLst/>
            <a:ahLst/>
            <a:cxnLst/>
            <a:rect l="l" t="t" r="r" b="b"/>
            <a:pathLst>
              <a:path w="3105150" h="2243454">
                <a:moveTo>
                  <a:pt x="0" y="2243201"/>
                </a:moveTo>
                <a:lnTo>
                  <a:pt x="3105150" y="2243201"/>
                </a:lnTo>
                <a:lnTo>
                  <a:pt x="3105150" y="0"/>
                </a:lnTo>
                <a:lnTo>
                  <a:pt x="0" y="0"/>
                </a:lnTo>
                <a:lnTo>
                  <a:pt x="0" y="22432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24300" y="3933825"/>
            <a:ext cx="107950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42875" marR="134620" indent="150495">
              <a:lnSpc>
                <a:spcPct val="100000"/>
              </a:lnSpc>
              <a:spcBef>
                <a:spcPts val="350"/>
              </a:spcBef>
            </a:pPr>
            <a:r>
              <a:rPr sz="1600" b="1" spc="-5" dirty="0">
                <a:latin typeface="Verdana"/>
                <a:cs typeface="Verdana"/>
              </a:rPr>
              <a:t>Κλικ  στο</a:t>
            </a:r>
            <a:r>
              <a:rPr sz="1600" b="1" spc="-8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ΟΚ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16173" y="4092194"/>
            <a:ext cx="1009650" cy="147955"/>
          </a:xfrm>
          <a:custGeom>
            <a:avLst/>
            <a:gdLst/>
            <a:ahLst/>
            <a:cxnLst/>
            <a:rect l="l" t="t" r="r" b="b"/>
            <a:pathLst>
              <a:path w="1009650" h="147954">
                <a:moveTo>
                  <a:pt x="81972" y="49443"/>
                </a:moveTo>
                <a:lnTo>
                  <a:pt x="56538" y="61817"/>
                </a:lnTo>
                <a:lnTo>
                  <a:pt x="79857" y="77894"/>
                </a:lnTo>
                <a:lnTo>
                  <a:pt x="1007110" y="147954"/>
                </a:lnTo>
                <a:lnTo>
                  <a:pt x="1009141" y="119506"/>
                </a:lnTo>
                <a:lnTo>
                  <a:pt x="81972" y="49443"/>
                </a:lnTo>
                <a:close/>
              </a:path>
              <a:path w="1009650" h="147954">
                <a:moveTo>
                  <a:pt x="118363" y="0"/>
                </a:moveTo>
                <a:lnTo>
                  <a:pt x="0" y="57530"/>
                </a:lnTo>
                <a:lnTo>
                  <a:pt x="108331" y="132206"/>
                </a:lnTo>
                <a:lnTo>
                  <a:pt x="117220" y="130555"/>
                </a:lnTo>
                <a:lnTo>
                  <a:pt x="121793" y="124078"/>
                </a:lnTo>
                <a:lnTo>
                  <a:pt x="126237" y="117601"/>
                </a:lnTo>
                <a:lnTo>
                  <a:pt x="124587" y="108711"/>
                </a:lnTo>
                <a:lnTo>
                  <a:pt x="79857" y="77894"/>
                </a:lnTo>
                <a:lnTo>
                  <a:pt x="27177" y="73913"/>
                </a:lnTo>
                <a:lnTo>
                  <a:pt x="29337" y="45465"/>
                </a:lnTo>
                <a:lnTo>
                  <a:pt x="90148" y="45465"/>
                </a:lnTo>
                <a:lnTo>
                  <a:pt x="130809" y="25653"/>
                </a:lnTo>
                <a:lnTo>
                  <a:pt x="133857" y="17144"/>
                </a:lnTo>
                <a:lnTo>
                  <a:pt x="130428" y="10032"/>
                </a:lnTo>
                <a:lnTo>
                  <a:pt x="126873" y="2920"/>
                </a:lnTo>
                <a:lnTo>
                  <a:pt x="118363" y="0"/>
                </a:lnTo>
                <a:close/>
              </a:path>
              <a:path w="1009650" h="147954">
                <a:moveTo>
                  <a:pt x="29337" y="45465"/>
                </a:moveTo>
                <a:lnTo>
                  <a:pt x="27177" y="73913"/>
                </a:lnTo>
                <a:lnTo>
                  <a:pt x="79857" y="77894"/>
                </a:lnTo>
                <a:lnTo>
                  <a:pt x="72058" y="72516"/>
                </a:lnTo>
                <a:lnTo>
                  <a:pt x="34543" y="72516"/>
                </a:lnTo>
                <a:lnTo>
                  <a:pt x="36321" y="47878"/>
                </a:lnTo>
                <a:lnTo>
                  <a:pt x="61268" y="47878"/>
                </a:lnTo>
                <a:lnTo>
                  <a:pt x="29337" y="45465"/>
                </a:lnTo>
                <a:close/>
              </a:path>
              <a:path w="1009650" h="147954">
                <a:moveTo>
                  <a:pt x="36321" y="47878"/>
                </a:moveTo>
                <a:lnTo>
                  <a:pt x="34543" y="72516"/>
                </a:lnTo>
                <a:lnTo>
                  <a:pt x="56538" y="61817"/>
                </a:lnTo>
                <a:lnTo>
                  <a:pt x="36321" y="47878"/>
                </a:lnTo>
                <a:close/>
              </a:path>
              <a:path w="1009650" h="147954">
                <a:moveTo>
                  <a:pt x="56538" y="61817"/>
                </a:moveTo>
                <a:lnTo>
                  <a:pt x="34543" y="72516"/>
                </a:lnTo>
                <a:lnTo>
                  <a:pt x="72058" y="72516"/>
                </a:lnTo>
                <a:lnTo>
                  <a:pt x="56538" y="61817"/>
                </a:lnTo>
                <a:close/>
              </a:path>
              <a:path w="1009650" h="147954">
                <a:moveTo>
                  <a:pt x="61268" y="47878"/>
                </a:moveTo>
                <a:lnTo>
                  <a:pt x="36321" y="47878"/>
                </a:lnTo>
                <a:lnTo>
                  <a:pt x="56538" y="61817"/>
                </a:lnTo>
                <a:lnTo>
                  <a:pt x="81972" y="49443"/>
                </a:lnTo>
                <a:lnTo>
                  <a:pt x="61268" y="47878"/>
                </a:lnTo>
                <a:close/>
              </a:path>
              <a:path w="1009650" h="147954">
                <a:moveTo>
                  <a:pt x="90148" y="45465"/>
                </a:moveTo>
                <a:lnTo>
                  <a:pt x="29337" y="45465"/>
                </a:lnTo>
                <a:lnTo>
                  <a:pt x="81972" y="49443"/>
                </a:lnTo>
                <a:lnTo>
                  <a:pt x="90148" y="454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997" y="271983"/>
            <a:ext cx="4538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Ορισμός</a:t>
            </a:r>
            <a:r>
              <a:rPr spc="-65" dirty="0"/>
              <a:t> </a:t>
            </a:r>
            <a:r>
              <a:rPr spc="-20" dirty="0"/>
              <a:t>μεταβλητών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08596"/>
            <a:ext cx="8526145" cy="44157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Η </a:t>
            </a:r>
            <a:r>
              <a:rPr sz="2400" spc="-10" dirty="0">
                <a:latin typeface="Calibri"/>
                <a:cs typeface="Calibri"/>
              </a:rPr>
              <a:t>μεταβλητή </a:t>
            </a:r>
            <a:r>
              <a:rPr sz="2400" spc="-5" dirty="0">
                <a:latin typeface="Calibri"/>
                <a:cs typeface="Calibri"/>
              </a:rPr>
              <a:t>gender </a:t>
            </a:r>
            <a:r>
              <a:rPr sz="2400" spc="-20" dirty="0">
                <a:latin typeface="Calibri"/>
                <a:cs typeface="Calibri"/>
              </a:rPr>
              <a:t>(φύλο) </a:t>
            </a:r>
            <a:r>
              <a:rPr sz="2400" spc="-10" dirty="0">
                <a:latin typeface="Calibri"/>
                <a:cs typeface="Calibri"/>
              </a:rPr>
              <a:t>είναι </a:t>
            </a:r>
            <a:r>
              <a:rPr sz="2400" spc="-15" dirty="0">
                <a:latin typeface="Calibri"/>
                <a:cs typeface="Calibri"/>
              </a:rPr>
              <a:t>διχοτόμος, </a:t>
            </a:r>
            <a:r>
              <a:rPr sz="2400" spc="-5" dirty="0">
                <a:latin typeface="Calibri"/>
                <a:cs typeface="Calibri"/>
              </a:rPr>
              <a:t>ποιοτική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μεταβλητή.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Η </a:t>
            </a:r>
            <a:r>
              <a:rPr sz="2400" b="1" spc="-15" dirty="0">
                <a:latin typeface="Calibri"/>
                <a:cs typeface="Calibri"/>
              </a:rPr>
              <a:t>κωδικοποίηση </a:t>
            </a:r>
            <a:r>
              <a:rPr sz="2400" spc="-15" dirty="0">
                <a:latin typeface="Calibri"/>
                <a:cs typeface="Calibri"/>
              </a:rPr>
              <a:t>των </a:t>
            </a:r>
            <a:r>
              <a:rPr sz="2400" spc="-10" dirty="0">
                <a:latin typeface="Calibri"/>
                <a:cs typeface="Calibri"/>
              </a:rPr>
              <a:t>ποιοτικών </a:t>
            </a:r>
            <a:r>
              <a:rPr sz="2400" spc="-15" dirty="0">
                <a:latin typeface="Calibri"/>
                <a:cs typeface="Calibri"/>
              </a:rPr>
              <a:t>μεταβλητών </a:t>
            </a:r>
            <a:r>
              <a:rPr sz="2400" spc="-10" dirty="0">
                <a:latin typeface="Calibri"/>
                <a:cs typeface="Calibri"/>
              </a:rPr>
              <a:t>γίνεται στο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πεδίο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Values.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Εκεί </a:t>
            </a:r>
            <a:r>
              <a:rPr sz="2400" dirty="0">
                <a:latin typeface="Calibri"/>
                <a:cs typeface="Calibri"/>
              </a:rPr>
              <a:t>θα </a:t>
            </a:r>
            <a:r>
              <a:rPr sz="2400" spc="-5" dirty="0">
                <a:latin typeface="Calibri"/>
                <a:cs typeface="Calibri"/>
              </a:rPr>
              <a:t>δώσουμε τιμή </a:t>
            </a:r>
            <a:r>
              <a:rPr sz="2400" b="1" dirty="0">
                <a:latin typeface="Calibri"/>
                <a:cs typeface="Calibri"/>
              </a:rPr>
              <a:t>1 </a:t>
            </a:r>
            <a:r>
              <a:rPr sz="2400" spc="-5" dirty="0">
                <a:latin typeface="Calibri"/>
                <a:cs typeface="Calibri"/>
              </a:rPr>
              <a:t>για </a:t>
            </a:r>
            <a:r>
              <a:rPr sz="2400" spc="-15" dirty="0">
                <a:latin typeface="Calibri"/>
                <a:cs typeface="Calibri"/>
              </a:rPr>
              <a:t>τους </a:t>
            </a:r>
            <a:r>
              <a:rPr sz="2400" b="1" spc="-5" dirty="0">
                <a:latin typeface="Calibri"/>
                <a:cs typeface="Calibri"/>
              </a:rPr>
              <a:t>άνδρες </a:t>
            </a:r>
            <a:r>
              <a:rPr sz="2400" dirty="0">
                <a:latin typeface="Calibri"/>
                <a:cs typeface="Calibri"/>
              </a:rPr>
              <a:t>(male)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5" dirty="0">
                <a:latin typeface="Calibri"/>
                <a:cs typeface="Calibri"/>
              </a:rPr>
              <a:t>τιμή </a:t>
            </a:r>
            <a:r>
              <a:rPr sz="2400" b="1" dirty="0">
                <a:latin typeface="Calibri"/>
                <a:cs typeface="Calibri"/>
              </a:rPr>
              <a:t>2 </a:t>
            </a:r>
            <a:r>
              <a:rPr sz="2400" spc="-5" dirty="0">
                <a:latin typeface="Calibri"/>
                <a:cs typeface="Calibri"/>
              </a:rPr>
              <a:t>για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τις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γυναίκες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(female).</a:t>
            </a:r>
            <a:endParaRPr sz="2400">
              <a:latin typeface="Calibri"/>
              <a:cs typeface="Calibri"/>
            </a:endParaRPr>
          </a:p>
          <a:p>
            <a:pPr marL="355600" marR="228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Στο πεδίο </a:t>
            </a:r>
            <a:r>
              <a:rPr sz="2400" b="1" spc="-25" dirty="0">
                <a:latin typeface="Calibri"/>
                <a:cs typeface="Calibri"/>
              </a:rPr>
              <a:t>Values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5" dirty="0">
                <a:latin typeface="Calibri"/>
                <a:cs typeface="Calibri"/>
              </a:rPr>
              <a:t>στην </a:t>
            </a:r>
            <a:r>
              <a:rPr sz="2400" spc="-5" dirty="0">
                <a:latin typeface="Calibri"/>
                <a:cs typeface="Calibri"/>
              </a:rPr>
              <a:t>γραμμή </a:t>
            </a:r>
            <a:r>
              <a:rPr sz="2400" spc="-10" dirty="0">
                <a:latin typeface="Calibri"/>
                <a:cs typeface="Calibri"/>
              </a:rPr>
              <a:t>της </a:t>
            </a:r>
            <a:r>
              <a:rPr sz="2400" spc="-5" dirty="0">
                <a:latin typeface="Calibri"/>
                <a:cs typeface="Calibri"/>
              </a:rPr>
              <a:t>gender </a:t>
            </a:r>
            <a:r>
              <a:rPr sz="2400" spc="-25" dirty="0">
                <a:latin typeface="Calibri"/>
                <a:cs typeface="Calibri"/>
              </a:rPr>
              <a:t>κάνω </a:t>
            </a:r>
            <a:r>
              <a:rPr sz="2400" spc="-10" dirty="0">
                <a:latin typeface="Calibri"/>
                <a:cs typeface="Calibri"/>
              </a:rPr>
              <a:t>κλικ δίπλα 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b="1" dirty="0">
                <a:latin typeface="Calibri"/>
                <a:cs typeface="Calibri"/>
              </a:rPr>
              <a:t>None </a:t>
            </a:r>
            <a:r>
              <a:rPr sz="2400" dirty="0">
                <a:latin typeface="Calibri"/>
                <a:cs typeface="Calibri"/>
              </a:rPr>
              <a:t>στις </a:t>
            </a:r>
            <a:r>
              <a:rPr sz="2400" spc="-5" dirty="0">
                <a:latin typeface="Calibri"/>
                <a:cs typeface="Calibri"/>
              </a:rPr>
              <a:t>τρεις τελείες. </a:t>
            </a:r>
            <a:r>
              <a:rPr sz="2400" spc="-10" dirty="0">
                <a:latin typeface="Calibri"/>
                <a:cs typeface="Calibri"/>
              </a:rPr>
              <a:t>Εμφανίζεται </a:t>
            </a:r>
            <a:r>
              <a:rPr sz="2400" dirty="0">
                <a:latin typeface="Calibri"/>
                <a:cs typeface="Calibri"/>
              </a:rPr>
              <a:t>ένα νέο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παράθυρο.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spc="-25" dirty="0">
                <a:latin typeface="Calibri"/>
                <a:cs typeface="Calibri"/>
              </a:rPr>
              <a:t>κουτί </a:t>
            </a:r>
            <a:r>
              <a:rPr sz="2400" spc="-10" dirty="0">
                <a:latin typeface="Calibri"/>
                <a:cs typeface="Calibri"/>
              </a:rPr>
              <a:t>δίπλα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b="1" spc="-30" dirty="0">
                <a:latin typeface="Calibri"/>
                <a:cs typeface="Calibri"/>
              </a:rPr>
              <a:t>Value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b="1" spc="-5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dirty="0">
                <a:latin typeface="Calibri"/>
                <a:cs typeface="Calibri"/>
              </a:rPr>
              <a:t>Aπό </a:t>
            </a:r>
            <a:r>
              <a:rPr sz="2400" spc="-30" dirty="0">
                <a:latin typeface="Calibri"/>
                <a:cs typeface="Calibri"/>
              </a:rPr>
              <a:t>κάτω </a:t>
            </a: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b="1" dirty="0">
                <a:latin typeface="Calibri"/>
                <a:cs typeface="Calibri"/>
              </a:rPr>
              <a:t>Label 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b="1" spc="-5" dirty="0">
                <a:latin typeface="Calibri"/>
                <a:cs typeface="Calibri"/>
              </a:rPr>
              <a:t>male </a:t>
            </a:r>
            <a:r>
              <a:rPr sz="2400" spc="-5" dirty="0">
                <a:latin typeface="Calibri"/>
                <a:cs typeface="Calibri"/>
              </a:rPr>
              <a:t>(άνδρες)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20" dirty="0">
                <a:latin typeface="Calibri"/>
                <a:cs typeface="Calibri"/>
              </a:rPr>
              <a:t>πατάω </a:t>
            </a:r>
            <a:r>
              <a:rPr sz="2400" b="1" spc="-5" dirty="0">
                <a:latin typeface="Calibri"/>
                <a:cs typeface="Calibri"/>
              </a:rPr>
              <a:t>Add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dirty="0">
                <a:latin typeface="Calibri"/>
                <a:cs typeface="Calibri"/>
              </a:rPr>
              <a:t>Στη </a:t>
            </a:r>
            <a:r>
              <a:rPr sz="2400" spc="-5" dirty="0">
                <a:latin typeface="Calibri"/>
                <a:cs typeface="Calibri"/>
              </a:rPr>
              <a:t>συνέχεια, </a:t>
            </a: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spc="-20" dirty="0">
                <a:latin typeface="Calibri"/>
                <a:cs typeface="Calibri"/>
              </a:rPr>
              <a:t>κουτί  </a:t>
            </a:r>
            <a:r>
              <a:rPr sz="2400" b="1" spc="-30" dirty="0">
                <a:latin typeface="Calibri"/>
                <a:cs typeface="Calibri"/>
              </a:rPr>
              <a:t>Value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b="1" dirty="0">
                <a:latin typeface="Calibri"/>
                <a:cs typeface="Calibri"/>
              </a:rPr>
              <a:t>2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b="1" dirty="0">
                <a:latin typeface="Calibri"/>
                <a:cs typeface="Calibri"/>
              </a:rPr>
              <a:t>Label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b="1" spc="-10" dirty="0">
                <a:latin typeface="Calibri"/>
                <a:cs typeface="Calibri"/>
              </a:rPr>
              <a:t>female </a:t>
            </a:r>
            <a:r>
              <a:rPr sz="2400" spc="-10" dirty="0">
                <a:latin typeface="Calibri"/>
                <a:cs typeface="Calibri"/>
              </a:rPr>
              <a:t>(γυναίκες)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20" dirty="0">
                <a:latin typeface="Calibri"/>
                <a:cs typeface="Calibri"/>
              </a:rPr>
              <a:t>πατάω  </a:t>
            </a:r>
            <a:r>
              <a:rPr sz="2400" b="1" spc="-5" dirty="0">
                <a:latin typeface="Calibri"/>
                <a:cs typeface="Calibri"/>
              </a:rPr>
              <a:t>Add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spc="-10" dirty="0">
                <a:latin typeface="Calibri"/>
                <a:cs typeface="Calibri"/>
              </a:rPr>
              <a:t>Τέλος, </a:t>
            </a:r>
            <a:r>
              <a:rPr sz="2400" spc="-20" dirty="0">
                <a:latin typeface="Calibri"/>
                <a:cs typeface="Calibri"/>
              </a:rPr>
              <a:t>παταώ </a:t>
            </a:r>
            <a:r>
              <a:rPr sz="2400" b="1" spc="-5" dirty="0">
                <a:latin typeface="Calibri"/>
                <a:cs typeface="Calibri"/>
              </a:rPr>
              <a:t>ΟΚ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5" dirty="0">
                <a:latin typeface="Calibri"/>
                <a:cs typeface="Calibri"/>
              </a:rPr>
              <a:t>επιστρέφω </a:t>
            </a:r>
            <a:r>
              <a:rPr sz="2400" spc="-10" dirty="0">
                <a:latin typeface="Calibri"/>
                <a:cs typeface="Calibri"/>
              </a:rPr>
              <a:t>στο πεδίο </a:t>
            </a:r>
            <a:r>
              <a:rPr sz="2400" spc="-20" dirty="0">
                <a:latin typeface="Calibri"/>
                <a:cs typeface="Calibri"/>
              </a:rPr>
              <a:t>Variable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View.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997" y="271983"/>
            <a:ext cx="4538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Ορισμός</a:t>
            </a:r>
            <a:r>
              <a:rPr spc="-65" dirty="0"/>
              <a:t> </a:t>
            </a:r>
            <a:r>
              <a:rPr spc="-20" dirty="0"/>
              <a:t>μεταβλητών</a:t>
            </a:r>
          </a:p>
        </p:txBody>
      </p:sp>
      <p:sp>
        <p:nvSpPr>
          <p:cNvPr id="3" name="object 3"/>
          <p:cNvSpPr/>
          <p:nvPr/>
        </p:nvSpPr>
        <p:spPr>
          <a:xfrm>
            <a:off x="395287" y="1196975"/>
            <a:ext cx="3960749" cy="2519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525" y="1192149"/>
            <a:ext cx="3970654" cy="2529205"/>
          </a:xfrm>
          <a:custGeom>
            <a:avLst/>
            <a:gdLst/>
            <a:ahLst/>
            <a:cxnLst/>
            <a:rect l="l" t="t" r="r" b="b"/>
            <a:pathLst>
              <a:path w="3970654" h="2529204">
                <a:moveTo>
                  <a:pt x="0" y="2528951"/>
                </a:moveTo>
                <a:lnTo>
                  <a:pt x="3970274" y="2528951"/>
                </a:lnTo>
                <a:lnTo>
                  <a:pt x="3970274" y="0"/>
                </a:lnTo>
                <a:lnTo>
                  <a:pt x="0" y="0"/>
                </a:lnTo>
                <a:lnTo>
                  <a:pt x="0" y="25289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0626" y="3630612"/>
            <a:ext cx="3990975" cy="283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5800" y="3625850"/>
            <a:ext cx="4000500" cy="2841625"/>
          </a:xfrm>
          <a:custGeom>
            <a:avLst/>
            <a:gdLst/>
            <a:ahLst/>
            <a:cxnLst/>
            <a:rect l="l" t="t" r="r" b="b"/>
            <a:pathLst>
              <a:path w="4000500" h="2841625">
                <a:moveTo>
                  <a:pt x="0" y="2841625"/>
                </a:moveTo>
                <a:lnTo>
                  <a:pt x="4000500" y="2841625"/>
                </a:lnTo>
                <a:lnTo>
                  <a:pt x="4000500" y="0"/>
                </a:lnTo>
                <a:lnTo>
                  <a:pt x="0" y="0"/>
                </a:lnTo>
                <a:lnTo>
                  <a:pt x="0" y="28416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87900" y="1433575"/>
            <a:ext cx="1513205" cy="307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Κλικ </a:t>
            </a:r>
            <a:r>
              <a:rPr sz="1400" spc="-5" dirty="0">
                <a:latin typeface="Verdana"/>
                <a:cs typeface="Verdana"/>
              </a:rPr>
              <a:t>στο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None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19475" y="1578228"/>
            <a:ext cx="1370965" cy="390525"/>
          </a:xfrm>
          <a:custGeom>
            <a:avLst/>
            <a:gdLst/>
            <a:ahLst/>
            <a:cxnLst/>
            <a:rect l="l" t="t" r="r" b="b"/>
            <a:pathLst>
              <a:path w="1370964" h="390525">
                <a:moveTo>
                  <a:pt x="84074" y="282956"/>
                </a:moveTo>
                <a:lnTo>
                  <a:pt x="78104" y="282956"/>
                </a:lnTo>
                <a:lnTo>
                  <a:pt x="74295" y="286638"/>
                </a:lnTo>
                <a:lnTo>
                  <a:pt x="0" y="360172"/>
                </a:lnTo>
                <a:lnTo>
                  <a:pt x="105537" y="390144"/>
                </a:lnTo>
                <a:lnTo>
                  <a:pt x="110871" y="387223"/>
                </a:lnTo>
                <a:lnTo>
                  <a:pt x="113664" y="377063"/>
                </a:lnTo>
                <a:lnTo>
                  <a:pt x="110744" y="371856"/>
                </a:lnTo>
                <a:lnTo>
                  <a:pt x="105663" y="370459"/>
                </a:lnTo>
                <a:lnTo>
                  <a:pt x="85232" y="364617"/>
                </a:lnTo>
                <a:lnTo>
                  <a:pt x="20574" y="364617"/>
                </a:lnTo>
                <a:lnTo>
                  <a:pt x="15875" y="346201"/>
                </a:lnTo>
                <a:lnTo>
                  <a:pt x="50102" y="337425"/>
                </a:lnTo>
                <a:lnTo>
                  <a:pt x="87757" y="300228"/>
                </a:lnTo>
                <a:lnTo>
                  <a:pt x="91439" y="296545"/>
                </a:lnTo>
                <a:lnTo>
                  <a:pt x="91566" y="290449"/>
                </a:lnTo>
                <a:lnTo>
                  <a:pt x="87634" y="286638"/>
                </a:lnTo>
                <a:lnTo>
                  <a:pt x="84074" y="282956"/>
                </a:lnTo>
                <a:close/>
              </a:path>
              <a:path w="1370964" h="390525">
                <a:moveTo>
                  <a:pt x="50102" y="337425"/>
                </a:moveTo>
                <a:lnTo>
                  <a:pt x="15875" y="346201"/>
                </a:lnTo>
                <a:lnTo>
                  <a:pt x="20574" y="364617"/>
                </a:lnTo>
                <a:lnTo>
                  <a:pt x="29988" y="362204"/>
                </a:lnTo>
                <a:lnTo>
                  <a:pt x="25019" y="362204"/>
                </a:lnTo>
                <a:lnTo>
                  <a:pt x="20827" y="346201"/>
                </a:lnTo>
                <a:lnTo>
                  <a:pt x="41217" y="346201"/>
                </a:lnTo>
                <a:lnTo>
                  <a:pt x="50102" y="337425"/>
                </a:lnTo>
                <a:close/>
              </a:path>
              <a:path w="1370964" h="390525">
                <a:moveTo>
                  <a:pt x="54669" y="355878"/>
                </a:moveTo>
                <a:lnTo>
                  <a:pt x="20574" y="364617"/>
                </a:lnTo>
                <a:lnTo>
                  <a:pt x="85232" y="364617"/>
                </a:lnTo>
                <a:lnTo>
                  <a:pt x="54669" y="355878"/>
                </a:lnTo>
                <a:close/>
              </a:path>
              <a:path w="1370964" h="390525">
                <a:moveTo>
                  <a:pt x="20827" y="346201"/>
                </a:moveTo>
                <a:lnTo>
                  <a:pt x="25019" y="362204"/>
                </a:lnTo>
                <a:lnTo>
                  <a:pt x="36640" y="350723"/>
                </a:lnTo>
                <a:lnTo>
                  <a:pt x="20827" y="346201"/>
                </a:lnTo>
                <a:close/>
              </a:path>
              <a:path w="1370964" h="390525">
                <a:moveTo>
                  <a:pt x="36640" y="350723"/>
                </a:moveTo>
                <a:lnTo>
                  <a:pt x="25019" y="362204"/>
                </a:lnTo>
                <a:lnTo>
                  <a:pt x="29988" y="362204"/>
                </a:lnTo>
                <a:lnTo>
                  <a:pt x="54669" y="355878"/>
                </a:lnTo>
                <a:lnTo>
                  <a:pt x="36640" y="350723"/>
                </a:lnTo>
                <a:close/>
              </a:path>
              <a:path w="1370964" h="390525">
                <a:moveTo>
                  <a:pt x="1366012" y="0"/>
                </a:moveTo>
                <a:lnTo>
                  <a:pt x="50102" y="337425"/>
                </a:lnTo>
                <a:lnTo>
                  <a:pt x="36640" y="350723"/>
                </a:lnTo>
                <a:lnTo>
                  <a:pt x="54669" y="355878"/>
                </a:lnTo>
                <a:lnTo>
                  <a:pt x="1370838" y="18542"/>
                </a:lnTo>
                <a:lnTo>
                  <a:pt x="1366012" y="0"/>
                </a:lnTo>
                <a:close/>
              </a:path>
              <a:path w="1370964" h="390525">
                <a:moveTo>
                  <a:pt x="41217" y="346201"/>
                </a:moveTo>
                <a:lnTo>
                  <a:pt x="20827" y="346201"/>
                </a:lnTo>
                <a:lnTo>
                  <a:pt x="36640" y="350723"/>
                </a:lnTo>
                <a:lnTo>
                  <a:pt x="41217" y="3462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00626" y="2133663"/>
            <a:ext cx="1440180" cy="3067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Κλικ στο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Add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44549" y="2276475"/>
            <a:ext cx="3157220" cy="349885"/>
          </a:xfrm>
          <a:custGeom>
            <a:avLst/>
            <a:gdLst/>
            <a:ahLst/>
            <a:cxnLst/>
            <a:rect l="l" t="t" r="r" b="b"/>
            <a:pathLst>
              <a:path w="3157220" h="349885">
                <a:moveTo>
                  <a:pt x="89281" y="239395"/>
                </a:moveTo>
                <a:lnTo>
                  <a:pt x="85089" y="242442"/>
                </a:lnTo>
                <a:lnTo>
                  <a:pt x="0" y="303275"/>
                </a:lnTo>
                <a:lnTo>
                  <a:pt x="99567" y="349503"/>
                </a:lnTo>
                <a:lnTo>
                  <a:pt x="105282" y="347472"/>
                </a:lnTo>
                <a:lnTo>
                  <a:pt x="107441" y="342646"/>
                </a:lnTo>
                <a:lnTo>
                  <a:pt x="109728" y="337947"/>
                </a:lnTo>
                <a:lnTo>
                  <a:pt x="107568" y="332232"/>
                </a:lnTo>
                <a:lnTo>
                  <a:pt x="61636" y="310896"/>
                </a:lnTo>
                <a:lnTo>
                  <a:pt x="19684" y="310896"/>
                </a:lnTo>
                <a:lnTo>
                  <a:pt x="17906" y="291973"/>
                </a:lnTo>
                <a:lnTo>
                  <a:pt x="53122" y="288695"/>
                </a:lnTo>
                <a:lnTo>
                  <a:pt x="100456" y="254888"/>
                </a:lnTo>
                <a:lnTo>
                  <a:pt x="101345" y="248920"/>
                </a:lnTo>
                <a:lnTo>
                  <a:pt x="95250" y="240284"/>
                </a:lnTo>
                <a:lnTo>
                  <a:pt x="89281" y="239395"/>
                </a:lnTo>
                <a:close/>
              </a:path>
              <a:path w="3157220" h="349885">
                <a:moveTo>
                  <a:pt x="53122" y="288695"/>
                </a:moveTo>
                <a:lnTo>
                  <a:pt x="17906" y="291973"/>
                </a:lnTo>
                <a:lnTo>
                  <a:pt x="19684" y="310896"/>
                </a:lnTo>
                <a:lnTo>
                  <a:pt x="37432" y="309245"/>
                </a:lnTo>
                <a:lnTo>
                  <a:pt x="24384" y="309245"/>
                </a:lnTo>
                <a:lnTo>
                  <a:pt x="22859" y="292862"/>
                </a:lnTo>
                <a:lnTo>
                  <a:pt x="47295" y="292862"/>
                </a:lnTo>
                <a:lnTo>
                  <a:pt x="53122" y="288695"/>
                </a:lnTo>
                <a:close/>
              </a:path>
              <a:path w="3157220" h="349885">
                <a:moveTo>
                  <a:pt x="54643" y="307643"/>
                </a:moveTo>
                <a:lnTo>
                  <a:pt x="19684" y="310896"/>
                </a:lnTo>
                <a:lnTo>
                  <a:pt x="61636" y="310896"/>
                </a:lnTo>
                <a:lnTo>
                  <a:pt x="54643" y="307643"/>
                </a:lnTo>
                <a:close/>
              </a:path>
              <a:path w="3157220" h="349885">
                <a:moveTo>
                  <a:pt x="22859" y="292862"/>
                </a:moveTo>
                <a:lnTo>
                  <a:pt x="24384" y="309245"/>
                </a:lnTo>
                <a:lnTo>
                  <a:pt x="37665" y="299747"/>
                </a:lnTo>
                <a:lnTo>
                  <a:pt x="22859" y="292862"/>
                </a:lnTo>
                <a:close/>
              </a:path>
              <a:path w="3157220" h="349885">
                <a:moveTo>
                  <a:pt x="37665" y="299747"/>
                </a:moveTo>
                <a:lnTo>
                  <a:pt x="24384" y="309245"/>
                </a:lnTo>
                <a:lnTo>
                  <a:pt x="37432" y="309245"/>
                </a:lnTo>
                <a:lnTo>
                  <a:pt x="54643" y="307643"/>
                </a:lnTo>
                <a:lnTo>
                  <a:pt x="37665" y="299747"/>
                </a:lnTo>
                <a:close/>
              </a:path>
              <a:path w="3157220" h="349885">
                <a:moveTo>
                  <a:pt x="3155188" y="0"/>
                </a:moveTo>
                <a:lnTo>
                  <a:pt x="53122" y="288695"/>
                </a:lnTo>
                <a:lnTo>
                  <a:pt x="37665" y="299747"/>
                </a:lnTo>
                <a:lnTo>
                  <a:pt x="54643" y="307643"/>
                </a:lnTo>
                <a:lnTo>
                  <a:pt x="3156839" y="19050"/>
                </a:lnTo>
                <a:lnTo>
                  <a:pt x="3155188" y="0"/>
                </a:lnTo>
                <a:close/>
              </a:path>
              <a:path w="3157220" h="349885">
                <a:moveTo>
                  <a:pt x="47295" y="292862"/>
                </a:moveTo>
                <a:lnTo>
                  <a:pt x="22859" y="292862"/>
                </a:lnTo>
                <a:lnTo>
                  <a:pt x="37665" y="299747"/>
                </a:lnTo>
                <a:lnTo>
                  <a:pt x="47295" y="2928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75551" y="3087751"/>
            <a:ext cx="1263650" cy="307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Κλικ </a:t>
            </a:r>
            <a:r>
              <a:rPr sz="1400" spc="-5" dirty="0">
                <a:latin typeface="Verdana"/>
                <a:cs typeface="Verdana"/>
              </a:rPr>
              <a:t>στο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OK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97851" y="3394964"/>
            <a:ext cx="162560" cy="1402715"/>
          </a:xfrm>
          <a:custGeom>
            <a:avLst/>
            <a:gdLst/>
            <a:ahLst/>
            <a:cxnLst/>
            <a:rect l="l" t="t" r="r" b="b"/>
            <a:pathLst>
              <a:path w="162559" h="1402714">
                <a:moveTo>
                  <a:pt x="61722" y="1300099"/>
                </a:moveTo>
                <a:lnTo>
                  <a:pt x="57403" y="1303147"/>
                </a:lnTo>
                <a:lnTo>
                  <a:pt x="53085" y="1306068"/>
                </a:lnTo>
                <a:lnTo>
                  <a:pt x="51943" y="1312037"/>
                </a:lnTo>
                <a:lnTo>
                  <a:pt x="54991" y="1316355"/>
                </a:lnTo>
                <a:lnTo>
                  <a:pt x="114300" y="1402461"/>
                </a:lnTo>
                <a:lnTo>
                  <a:pt x="123073" y="1384427"/>
                </a:lnTo>
                <a:lnTo>
                  <a:pt x="103377" y="1384427"/>
                </a:lnTo>
                <a:lnTo>
                  <a:pt x="100753" y="1349319"/>
                </a:lnTo>
                <a:lnTo>
                  <a:pt x="70612" y="1305560"/>
                </a:lnTo>
                <a:lnTo>
                  <a:pt x="67691" y="1301242"/>
                </a:lnTo>
                <a:lnTo>
                  <a:pt x="61722" y="1300099"/>
                </a:lnTo>
                <a:close/>
              </a:path>
              <a:path w="162559" h="1402714">
                <a:moveTo>
                  <a:pt x="100753" y="1349319"/>
                </a:moveTo>
                <a:lnTo>
                  <a:pt x="103377" y="1384427"/>
                </a:lnTo>
                <a:lnTo>
                  <a:pt x="122300" y="1382903"/>
                </a:lnTo>
                <a:lnTo>
                  <a:pt x="122044" y="1379474"/>
                </a:lnTo>
                <a:lnTo>
                  <a:pt x="104267" y="1379474"/>
                </a:lnTo>
                <a:lnTo>
                  <a:pt x="111416" y="1364798"/>
                </a:lnTo>
                <a:lnTo>
                  <a:pt x="100753" y="1349319"/>
                </a:lnTo>
                <a:close/>
              </a:path>
              <a:path w="162559" h="1402714">
                <a:moveTo>
                  <a:pt x="150875" y="1293495"/>
                </a:moveTo>
                <a:lnTo>
                  <a:pt x="145160" y="1295400"/>
                </a:lnTo>
                <a:lnTo>
                  <a:pt x="142875" y="1300226"/>
                </a:lnTo>
                <a:lnTo>
                  <a:pt x="119679" y="1347837"/>
                </a:lnTo>
                <a:lnTo>
                  <a:pt x="122300" y="1382903"/>
                </a:lnTo>
                <a:lnTo>
                  <a:pt x="103377" y="1384427"/>
                </a:lnTo>
                <a:lnTo>
                  <a:pt x="123073" y="1384427"/>
                </a:lnTo>
                <a:lnTo>
                  <a:pt x="162305" y="1303782"/>
                </a:lnTo>
                <a:lnTo>
                  <a:pt x="160400" y="1298067"/>
                </a:lnTo>
                <a:lnTo>
                  <a:pt x="155701" y="1295781"/>
                </a:lnTo>
                <a:lnTo>
                  <a:pt x="150875" y="1293495"/>
                </a:lnTo>
                <a:close/>
              </a:path>
              <a:path w="162559" h="1402714">
                <a:moveTo>
                  <a:pt x="111416" y="1364798"/>
                </a:moveTo>
                <a:lnTo>
                  <a:pt x="104267" y="1379474"/>
                </a:lnTo>
                <a:lnTo>
                  <a:pt x="120650" y="1378204"/>
                </a:lnTo>
                <a:lnTo>
                  <a:pt x="111416" y="1364798"/>
                </a:lnTo>
                <a:close/>
              </a:path>
              <a:path w="162559" h="1402714">
                <a:moveTo>
                  <a:pt x="119679" y="1347837"/>
                </a:moveTo>
                <a:lnTo>
                  <a:pt x="111416" y="1364798"/>
                </a:lnTo>
                <a:lnTo>
                  <a:pt x="120650" y="1378204"/>
                </a:lnTo>
                <a:lnTo>
                  <a:pt x="104267" y="1379474"/>
                </a:lnTo>
                <a:lnTo>
                  <a:pt x="122044" y="1379474"/>
                </a:lnTo>
                <a:lnTo>
                  <a:pt x="119679" y="1347837"/>
                </a:lnTo>
                <a:close/>
              </a:path>
              <a:path w="162559" h="1402714">
                <a:moveTo>
                  <a:pt x="18923" y="0"/>
                </a:moveTo>
                <a:lnTo>
                  <a:pt x="0" y="1397"/>
                </a:lnTo>
                <a:lnTo>
                  <a:pt x="100753" y="1349319"/>
                </a:lnTo>
                <a:lnTo>
                  <a:pt x="111416" y="1364798"/>
                </a:lnTo>
                <a:lnTo>
                  <a:pt x="119679" y="1347837"/>
                </a:lnTo>
                <a:lnTo>
                  <a:pt x="189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Εισαγωγή </a:t>
            </a:r>
            <a:r>
              <a:rPr spc="-5" dirty="0"/>
              <a:t>στο </a:t>
            </a:r>
            <a:r>
              <a:rPr spc="-10" dirty="0"/>
              <a:t>πρόγραμμα</a:t>
            </a:r>
            <a:r>
              <a:rPr spc="10" dirty="0"/>
              <a:t> </a:t>
            </a:r>
            <a:r>
              <a:rPr spc="-5" dirty="0"/>
              <a:t>SPSS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6367" y="884936"/>
            <a:ext cx="8349615" cy="21475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Έναρξη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 κλικ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Προγράμματα</a:t>
            </a:r>
            <a:r>
              <a:rPr sz="24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κλικ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SPSS </a:t>
            </a:r>
            <a:r>
              <a:rPr sz="2400" b="1" spc="-5" dirty="0">
                <a:solidFill>
                  <a:srgbClr val="0F243E"/>
                </a:solidFill>
                <a:latin typeface="Calibri"/>
                <a:cs typeface="Calibri"/>
              </a:rPr>
              <a:t>Inc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&amp; επιλέγω </a:t>
            </a:r>
            <a:r>
              <a:rPr sz="2400" b="1" spc="-50" dirty="0">
                <a:solidFill>
                  <a:srgbClr val="0F243E"/>
                </a:solidFill>
                <a:latin typeface="Calibri"/>
                <a:cs typeface="Calibri"/>
              </a:rPr>
              <a:t>PASW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Statistics 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18</a:t>
            </a:r>
            <a:r>
              <a:rPr sz="2400" b="1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ή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Εάν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υπάρχει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το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εικονίδιο του </a:t>
            </a:r>
            <a:r>
              <a:rPr sz="2400" b="1" spc="-50" dirty="0">
                <a:solidFill>
                  <a:srgbClr val="0F243E"/>
                </a:solidFill>
                <a:latin typeface="Calibri"/>
                <a:cs typeface="Calibri"/>
              </a:rPr>
              <a:t>PASW </a:t>
            </a: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Statistics </a:t>
            </a:r>
            <a:r>
              <a:rPr sz="2400" b="1" dirty="0">
                <a:solidFill>
                  <a:srgbClr val="0F243E"/>
                </a:solidFill>
                <a:latin typeface="Calibri"/>
                <a:cs typeface="Calibri"/>
              </a:rPr>
              <a:t>18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στην</a:t>
            </a:r>
            <a:r>
              <a:rPr sz="2400" spc="1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επιφάνεια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εργασίας,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τότε 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κάνω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διπλό κλικ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πάνω</a:t>
            </a:r>
            <a:r>
              <a:rPr sz="2400" spc="6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του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7376" y="3141662"/>
            <a:ext cx="4824349" cy="353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51725" y="3573526"/>
            <a:ext cx="1584325" cy="1016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 marR="129539">
              <a:lnSpc>
                <a:spcPct val="100000"/>
              </a:lnSpc>
              <a:spcBef>
                <a:spcPts val="350"/>
              </a:spcBef>
            </a:pPr>
            <a:r>
              <a:rPr sz="1200" spc="-5" dirty="0">
                <a:latin typeface="Verdana"/>
                <a:cs typeface="Verdana"/>
              </a:rPr>
              <a:t>Κάνω </a:t>
            </a:r>
            <a:r>
              <a:rPr sz="1200" b="1" dirty="0">
                <a:latin typeface="Verdana"/>
                <a:cs typeface="Verdana"/>
              </a:rPr>
              <a:t>Χ </a:t>
            </a:r>
            <a:r>
              <a:rPr sz="1200" dirty="0">
                <a:latin typeface="Verdana"/>
                <a:cs typeface="Verdana"/>
              </a:rPr>
              <a:t>ή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Cancel  </a:t>
            </a:r>
            <a:r>
              <a:rPr sz="1200" spc="-5" dirty="0">
                <a:latin typeface="Verdana"/>
                <a:cs typeface="Verdana"/>
              </a:rPr>
              <a:t>στο εικονίδο που  εμφανίζεται  μπροστά στην  οθόνη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24525" y="3954145"/>
            <a:ext cx="1727835" cy="137160"/>
          </a:xfrm>
          <a:custGeom>
            <a:avLst/>
            <a:gdLst/>
            <a:ahLst/>
            <a:cxnLst/>
            <a:rect l="l" t="t" r="r" b="b"/>
            <a:pathLst>
              <a:path w="1727834" h="137160">
                <a:moveTo>
                  <a:pt x="54386" y="43967"/>
                </a:moveTo>
                <a:lnTo>
                  <a:pt x="37674" y="52744"/>
                </a:lnTo>
                <a:lnTo>
                  <a:pt x="53635" y="63020"/>
                </a:lnTo>
                <a:lnTo>
                  <a:pt x="1726819" y="136778"/>
                </a:lnTo>
                <a:lnTo>
                  <a:pt x="1727580" y="117855"/>
                </a:lnTo>
                <a:lnTo>
                  <a:pt x="54386" y="43967"/>
                </a:lnTo>
                <a:close/>
              </a:path>
              <a:path w="1727834" h="137160">
                <a:moveTo>
                  <a:pt x="97154" y="0"/>
                </a:moveTo>
                <a:lnTo>
                  <a:pt x="92455" y="2412"/>
                </a:lnTo>
                <a:lnTo>
                  <a:pt x="0" y="51053"/>
                </a:lnTo>
                <a:lnTo>
                  <a:pt x="87884" y="107695"/>
                </a:lnTo>
                <a:lnTo>
                  <a:pt x="92328" y="110616"/>
                </a:lnTo>
                <a:lnTo>
                  <a:pt x="98171" y="109346"/>
                </a:lnTo>
                <a:lnTo>
                  <a:pt x="100964" y="104901"/>
                </a:lnTo>
                <a:lnTo>
                  <a:pt x="103886" y="100456"/>
                </a:lnTo>
                <a:lnTo>
                  <a:pt x="102615" y="94614"/>
                </a:lnTo>
                <a:lnTo>
                  <a:pt x="98171" y="91693"/>
                </a:lnTo>
                <a:lnTo>
                  <a:pt x="53635" y="63020"/>
                </a:lnTo>
                <a:lnTo>
                  <a:pt x="18414" y="61467"/>
                </a:lnTo>
                <a:lnTo>
                  <a:pt x="19303" y="42417"/>
                </a:lnTo>
                <a:lnTo>
                  <a:pt x="57336" y="42417"/>
                </a:lnTo>
                <a:lnTo>
                  <a:pt x="101346" y="19303"/>
                </a:lnTo>
                <a:lnTo>
                  <a:pt x="106045" y="16890"/>
                </a:lnTo>
                <a:lnTo>
                  <a:pt x="107823" y="11175"/>
                </a:lnTo>
                <a:lnTo>
                  <a:pt x="105410" y="6476"/>
                </a:lnTo>
                <a:lnTo>
                  <a:pt x="102870" y="1777"/>
                </a:lnTo>
                <a:lnTo>
                  <a:pt x="97154" y="0"/>
                </a:lnTo>
                <a:close/>
              </a:path>
              <a:path w="1727834" h="137160">
                <a:moveTo>
                  <a:pt x="19303" y="42417"/>
                </a:moveTo>
                <a:lnTo>
                  <a:pt x="18414" y="61467"/>
                </a:lnTo>
                <a:lnTo>
                  <a:pt x="53635" y="63020"/>
                </a:lnTo>
                <a:lnTo>
                  <a:pt x="49448" y="60324"/>
                </a:lnTo>
                <a:lnTo>
                  <a:pt x="23240" y="60324"/>
                </a:lnTo>
                <a:lnTo>
                  <a:pt x="24002" y="43941"/>
                </a:lnTo>
                <a:lnTo>
                  <a:pt x="53814" y="43941"/>
                </a:lnTo>
                <a:lnTo>
                  <a:pt x="19303" y="42417"/>
                </a:lnTo>
                <a:close/>
              </a:path>
              <a:path w="1727834" h="137160">
                <a:moveTo>
                  <a:pt x="24002" y="43941"/>
                </a:moveTo>
                <a:lnTo>
                  <a:pt x="23240" y="60324"/>
                </a:lnTo>
                <a:lnTo>
                  <a:pt x="37674" y="52744"/>
                </a:lnTo>
                <a:lnTo>
                  <a:pt x="24002" y="43941"/>
                </a:lnTo>
                <a:close/>
              </a:path>
              <a:path w="1727834" h="137160">
                <a:moveTo>
                  <a:pt x="37674" y="52744"/>
                </a:moveTo>
                <a:lnTo>
                  <a:pt x="23240" y="60324"/>
                </a:lnTo>
                <a:lnTo>
                  <a:pt x="49448" y="60324"/>
                </a:lnTo>
                <a:lnTo>
                  <a:pt x="37674" y="52744"/>
                </a:lnTo>
                <a:close/>
              </a:path>
              <a:path w="1727834" h="137160">
                <a:moveTo>
                  <a:pt x="53814" y="43941"/>
                </a:moveTo>
                <a:lnTo>
                  <a:pt x="24002" y="43941"/>
                </a:lnTo>
                <a:lnTo>
                  <a:pt x="37674" y="52744"/>
                </a:lnTo>
                <a:lnTo>
                  <a:pt x="54386" y="43967"/>
                </a:lnTo>
                <a:lnTo>
                  <a:pt x="53814" y="43941"/>
                </a:lnTo>
                <a:close/>
              </a:path>
              <a:path w="1727834" h="137160">
                <a:moveTo>
                  <a:pt x="57336" y="42417"/>
                </a:moveTo>
                <a:lnTo>
                  <a:pt x="19303" y="42417"/>
                </a:lnTo>
                <a:lnTo>
                  <a:pt x="54386" y="43967"/>
                </a:lnTo>
                <a:lnTo>
                  <a:pt x="57336" y="42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79998" y="4074286"/>
            <a:ext cx="1878330" cy="1658620"/>
          </a:xfrm>
          <a:custGeom>
            <a:avLst/>
            <a:gdLst/>
            <a:ahLst/>
            <a:cxnLst/>
            <a:rect l="l" t="t" r="r" b="b"/>
            <a:pathLst>
              <a:path w="1878329" h="1658620">
                <a:moveTo>
                  <a:pt x="40004" y="1551254"/>
                </a:moveTo>
                <a:lnTo>
                  <a:pt x="34543" y="1553972"/>
                </a:lnTo>
                <a:lnTo>
                  <a:pt x="0" y="1658200"/>
                </a:lnTo>
                <a:lnTo>
                  <a:pt x="27068" y="1652866"/>
                </a:lnTo>
                <a:lnTo>
                  <a:pt x="20447" y="1652866"/>
                </a:lnTo>
                <a:lnTo>
                  <a:pt x="7874" y="1638579"/>
                </a:lnTo>
                <a:lnTo>
                  <a:pt x="34288" y="1615278"/>
                </a:lnTo>
                <a:lnTo>
                  <a:pt x="50926" y="1564957"/>
                </a:lnTo>
                <a:lnTo>
                  <a:pt x="52704" y="1559953"/>
                </a:lnTo>
                <a:lnTo>
                  <a:pt x="49911" y="1554568"/>
                </a:lnTo>
                <a:lnTo>
                  <a:pt x="40004" y="1551254"/>
                </a:lnTo>
                <a:close/>
              </a:path>
              <a:path w="1878329" h="1658620">
                <a:moveTo>
                  <a:pt x="34288" y="1615278"/>
                </a:moveTo>
                <a:lnTo>
                  <a:pt x="7874" y="1638579"/>
                </a:lnTo>
                <a:lnTo>
                  <a:pt x="20447" y="1652866"/>
                </a:lnTo>
                <a:lnTo>
                  <a:pt x="25184" y="1648688"/>
                </a:lnTo>
                <a:lnTo>
                  <a:pt x="23240" y="1648688"/>
                </a:lnTo>
                <a:lnTo>
                  <a:pt x="12318" y="1636356"/>
                </a:lnTo>
                <a:lnTo>
                  <a:pt x="28364" y="1633192"/>
                </a:lnTo>
                <a:lnTo>
                  <a:pt x="34288" y="1615278"/>
                </a:lnTo>
                <a:close/>
              </a:path>
              <a:path w="1878329" h="1658620">
                <a:moveTo>
                  <a:pt x="104012" y="1618259"/>
                </a:moveTo>
                <a:lnTo>
                  <a:pt x="46895" y="1629537"/>
                </a:lnTo>
                <a:lnTo>
                  <a:pt x="20447" y="1652866"/>
                </a:lnTo>
                <a:lnTo>
                  <a:pt x="27068" y="1652866"/>
                </a:lnTo>
                <a:lnTo>
                  <a:pt x="107823" y="1636953"/>
                </a:lnTo>
                <a:lnTo>
                  <a:pt x="111125" y="1631937"/>
                </a:lnTo>
                <a:lnTo>
                  <a:pt x="109092" y="1621624"/>
                </a:lnTo>
                <a:lnTo>
                  <a:pt x="104012" y="1618259"/>
                </a:lnTo>
                <a:close/>
              </a:path>
              <a:path w="1878329" h="1658620">
                <a:moveTo>
                  <a:pt x="28364" y="1633192"/>
                </a:moveTo>
                <a:lnTo>
                  <a:pt x="12318" y="1636356"/>
                </a:lnTo>
                <a:lnTo>
                  <a:pt x="23240" y="1648688"/>
                </a:lnTo>
                <a:lnTo>
                  <a:pt x="28364" y="1633192"/>
                </a:lnTo>
                <a:close/>
              </a:path>
              <a:path w="1878329" h="1658620">
                <a:moveTo>
                  <a:pt x="46895" y="1629537"/>
                </a:moveTo>
                <a:lnTo>
                  <a:pt x="28364" y="1633192"/>
                </a:lnTo>
                <a:lnTo>
                  <a:pt x="23240" y="1648688"/>
                </a:lnTo>
                <a:lnTo>
                  <a:pt x="25184" y="1648688"/>
                </a:lnTo>
                <a:lnTo>
                  <a:pt x="46895" y="1629537"/>
                </a:lnTo>
                <a:close/>
              </a:path>
              <a:path w="1878329" h="1658620">
                <a:moveTo>
                  <a:pt x="1865376" y="0"/>
                </a:moveTo>
                <a:lnTo>
                  <a:pt x="34288" y="1615278"/>
                </a:lnTo>
                <a:lnTo>
                  <a:pt x="28364" y="1633192"/>
                </a:lnTo>
                <a:lnTo>
                  <a:pt x="46895" y="1629537"/>
                </a:lnTo>
                <a:lnTo>
                  <a:pt x="1878076" y="14350"/>
                </a:lnTo>
                <a:lnTo>
                  <a:pt x="1865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850" y="3141662"/>
            <a:ext cx="2735326" cy="353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997" y="271983"/>
            <a:ext cx="4538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Ορισμός</a:t>
            </a:r>
            <a:r>
              <a:rPr spc="-65" dirty="0"/>
              <a:t> </a:t>
            </a:r>
            <a:r>
              <a:rPr spc="-20" dirty="0"/>
              <a:t>μεταβλητών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997407"/>
            <a:ext cx="8485505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353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Αφού </a:t>
            </a:r>
            <a:r>
              <a:rPr sz="2000" spc="-5" dirty="0">
                <a:latin typeface="Calibri"/>
                <a:cs typeface="Calibri"/>
              </a:rPr>
              <a:t>ορίσουμε τις </a:t>
            </a:r>
            <a:r>
              <a:rPr sz="2000" spc="-10" dirty="0">
                <a:latin typeface="Calibri"/>
                <a:cs typeface="Calibri"/>
              </a:rPr>
              <a:t>μεταβλητές </a:t>
            </a:r>
            <a:r>
              <a:rPr sz="2000" dirty="0">
                <a:latin typeface="Calibri"/>
                <a:cs typeface="Calibri"/>
              </a:rPr>
              <a:t>της </a:t>
            </a:r>
            <a:r>
              <a:rPr sz="2000" spc="-5" dirty="0">
                <a:latin typeface="Calibri"/>
                <a:cs typeface="Calibri"/>
              </a:rPr>
              <a:t>έρευνας, </a:t>
            </a:r>
            <a:r>
              <a:rPr sz="2000" dirty="0">
                <a:latin typeface="Calibri"/>
                <a:cs typeface="Calibri"/>
              </a:rPr>
              <a:t>στη </a:t>
            </a:r>
            <a:r>
              <a:rPr sz="2000" spc="-5" dirty="0">
                <a:latin typeface="Calibri"/>
                <a:cs typeface="Calibri"/>
              </a:rPr>
              <a:t>συνέχεια </a:t>
            </a:r>
            <a:r>
              <a:rPr sz="2000" spc="-10" dirty="0">
                <a:latin typeface="Calibri"/>
                <a:cs typeface="Calibri"/>
              </a:rPr>
              <a:t>πάμε </a:t>
            </a:r>
            <a:r>
              <a:rPr sz="2000" dirty="0">
                <a:latin typeface="Calibri"/>
                <a:cs typeface="Calibri"/>
              </a:rPr>
              <a:t>στο </a:t>
            </a:r>
            <a:r>
              <a:rPr sz="2000" spc="-10" dirty="0">
                <a:latin typeface="Calibri"/>
                <a:cs typeface="Calibri"/>
              </a:rPr>
              <a:t>πεδίο  </a:t>
            </a:r>
            <a:r>
              <a:rPr sz="2000" b="1" spc="-15" dirty="0">
                <a:latin typeface="Calibri"/>
                <a:cs typeface="Calibri"/>
              </a:rPr>
              <a:t>Data </a:t>
            </a:r>
            <a:r>
              <a:rPr sz="2000" b="1" spc="-5" dirty="0">
                <a:latin typeface="Calibri"/>
                <a:cs typeface="Calibri"/>
              </a:rPr>
              <a:t>View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10" dirty="0">
                <a:latin typeface="Calibri"/>
                <a:cs typeface="Calibri"/>
              </a:rPr>
              <a:t>περνάμε τα δεδομένα μας </a:t>
            </a:r>
            <a:r>
              <a:rPr sz="2000" spc="-5" dirty="0">
                <a:latin typeface="Calibri"/>
                <a:cs typeface="Calibri"/>
              </a:rPr>
              <a:t>(τιμές) για </a:t>
            </a:r>
            <a:r>
              <a:rPr sz="2000" spc="-20" dirty="0">
                <a:latin typeface="Calibri"/>
                <a:cs typeface="Calibri"/>
              </a:rPr>
              <a:t>κάθε </a:t>
            </a:r>
            <a:r>
              <a:rPr sz="2000" spc="-5" dirty="0">
                <a:latin typeface="Calibri"/>
                <a:cs typeface="Calibri"/>
              </a:rPr>
              <a:t>περίπτωση </a:t>
            </a:r>
            <a:r>
              <a:rPr sz="2000" dirty="0">
                <a:latin typeface="Calibri"/>
                <a:cs typeface="Calibri"/>
              </a:rPr>
              <a:t>–  </a:t>
            </a:r>
            <a:r>
              <a:rPr sz="2000" spc="-5" dirty="0">
                <a:latin typeface="Calibri"/>
                <a:cs typeface="Calibri"/>
              </a:rPr>
              <a:t>συμμετέχοντα.</a:t>
            </a:r>
            <a:endParaRPr sz="20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Ξεκινάμε από </a:t>
            </a:r>
            <a:r>
              <a:rPr sz="2000" spc="-10" dirty="0">
                <a:latin typeface="Calibri"/>
                <a:cs typeface="Calibri"/>
              </a:rPr>
              <a:t>το πρώτο </a:t>
            </a:r>
            <a:r>
              <a:rPr sz="2000" spc="-20" dirty="0">
                <a:latin typeface="Calibri"/>
                <a:cs typeface="Calibri"/>
              </a:rPr>
              <a:t>κουτάκι </a:t>
            </a:r>
            <a:r>
              <a:rPr sz="2000" dirty="0">
                <a:latin typeface="Calibri"/>
                <a:cs typeface="Calibri"/>
              </a:rPr>
              <a:t>της </a:t>
            </a:r>
            <a:r>
              <a:rPr sz="2000" spc="-5" dirty="0">
                <a:latin typeface="Calibri"/>
                <a:cs typeface="Calibri"/>
              </a:rPr>
              <a:t>πρώτης </a:t>
            </a:r>
            <a:r>
              <a:rPr sz="2000" spc="-10" dirty="0">
                <a:latin typeface="Calibri"/>
                <a:cs typeface="Calibri"/>
              </a:rPr>
              <a:t>γραμμής </a:t>
            </a:r>
            <a:r>
              <a:rPr sz="2000" spc="-5" dirty="0">
                <a:latin typeface="Calibri"/>
                <a:cs typeface="Calibri"/>
              </a:rPr>
              <a:t>επιλέγοντάς </a:t>
            </a:r>
            <a:r>
              <a:rPr sz="2000" spc="-10" dirty="0">
                <a:latin typeface="Calibri"/>
                <a:cs typeface="Calibri"/>
              </a:rPr>
              <a:t>το.  </a:t>
            </a:r>
            <a:r>
              <a:rPr sz="2000" spc="-5" dirty="0">
                <a:latin typeface="Calibri"/>
                <a:cs typeface="Calibri"/>
              </a:rPr>
              <a:t>Περνάμε όλες </a:t>
            </a:r>
            <a:r>
              <a:rPr sz="2000" dirty="0">
                <a:latin typeface="Calibri"/>
                <a:cs typeface="Calibri"/>
              </a:rPr>
              <a:t>τις τιμές για </a:t>
            </a:r>
            <a:r>
              <a:rPr sz="2000" spc="-10" dirty="0">
                <a:latin typeface="Calibri"/>
                <a:cs typeface="Calibri"/>
              </a:rPr>
              <a:t>τον πρώτο </a:t>
            </a:r>
            <a:r>
              <a:rPr sz="2000" spc="-5" dirty="0">
                <a:latin typeface="Calibri"/>
                <a:cs typeface="Calibri"/>
              </a:rPr>
              <a:t>συμμετέχοντα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5" dirty="0">
                <a:latin typeface="Calibri"/>
                <a:cs typeface="Calibri"/>
              </a:rPr>
              <a:t>μετά </a:t>
            </a:r>
            <a:r>
              <a:rPr sz="2000" spc="-10" dirty="0">
                <a:latin typeface="Calibri"/>
                <a:cs typeface="Calibri"/>
              </a:rPr>
              <a:t>ξαναπάμε </a:t>
            </a:r>
            <a:r>
              <a:rPr sz="2000" spc="-5" dirty="0">
                <a:latin typeface="Calibri"/>
                <a:cs typeface="Calibri"/>
              </a:rPr>
              <a:t>στο  </a:t>
            </a:r>
            <a:r>
              <a:rPr sz="2000" spc="-10" dirty="0">
                <a:latin typeface="Calibri"/>
                <a:cs typeface="Calibri"/>
              </a:rPr>
              <a:t>πρώτο </a:t>
            </a:r>
            <a:r>
              <a:rPr sz="2000" spc="-20" dirty="0">
                <a:latin typeface="Calibri"/>
                <a:cs typeface="Calibri"/>
              </a:rPr>
              <a:t>κουτάκι </a:t>
            </a:r>
            <a:r>
              <a:rPr sz="2000" dirty="0">
                <a:latin typeface="Calibri"/>
                <a:cs typeface="Calibri"/>
              </a:rPr>
              <a:t>της </a:t>
            </a:r>
            <a:r>
              <a:rPr sz="2000" spc="-5" dirty="0">
                <a:latin typeface="Calibri"/>
                <a:cs typeface="Calibri"/>
              </a:rPr>
              <a:t>δεύτερης </a:t>
            </a:r>
            <a:r>
              <a:rPr sz="2000" dirty="0">
                <a:latin typeface="Calibri"/>
                <a:cs typeface="Calibri"/>
              </a:rPr>
              <a:t>σειράς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5" dirty="0">
                <a:latin typeface="Calibri"/>
                <a:cs typeface="Calibri"/>
              </a:rPr>
              <a:t>περνάμε </a:t>
            </a:r>
            <a:r>
              <a:rPr sz="2000" dirty="0">
                <a:latin typeface="Calibri"/>
                <a:cs typeface="Calibri"/>
              </a:rPr>
              <a:t>τις </a:t>
            </a:r>
            <a:r>
              <a:rPr sz="2000" spc="-5" dirty="0">
                <a:latin typeface="Calibri"/>
                <a:cs typeface="Calibri"/>
              </a:rPr>
              <a:t>τιμές για τον </a:t>
            </a:r>
            <a:r>
              <a:rPr sz="2000" spc="-10" dirty="0">
                <a:latin typeface="Calibri"/>
                <a:cs typeface="Calibri"/>
              </a:rPr>
              <a:t>δεύτερο  </a:t>
            </a:r>
            <a:r>
              <a:rPr sz="2000" spc="-5" dirty="0">
                <a:latin typeface="Calibri"/>
                <a:cs typeface="Calibri"/>
              </a:rPr>
              <a:t>συμμετέχοντα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κοκ.</a:t>
            </a:r>
            <a:endParaRPr sz="2000">
              <a:latin typeface="Calibri"/>
              <a:cs typeface="Calibri"/>
            </a:endParaRPr>
          </a:p>
          <a:p>
            <a:pPr marL="355600" marR="6350" indent="-343535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Όταν επιλέγουμε </a:t>
            </a:r>
            <a:r>
              <a:rPr sz="2000" dirty="0">
                <a:latin typeface="Calibri"/>
                <a:cs typeface="Calibri"/>
              </a:rPr>
              <a:t>ένα </a:t>
            </a:r>
            <a:r>
              <a:rPr sz="2000" spc="-20" dirty="0">
                <a:latin typeface="Calibri"/>
                <a:cs typeface="Calibri"/>
              </a:rPr>
              <a:t>κουτάκι, </a:t>
            </a:r>
            <a:r>
              <a:rPr sz="2000" spc="-10" dirty="0">
                <a:latin typeface="Calibri"/>
                <a:cs typeface="Calibri"/>
              </a:rPr>
              <a:t>δημιουργείται </a:t>
            </a:r>
            <a:r>
              <a:rPr sz="2000" spc="-5" dirty="0">
                <a:latin typeface="Calibri"/>
                <a:cs typeface="Calibri"/>
              </a:rPr>
              <a:t>γύρω </a:t>
            </a:r>
            <a:r>
              <a:rPr sz="2000" spc="-10" dirty="0">
                <a:latin typeface="Calibri"/>
                <a:cs typeface="Calibri"/>
              </a:rPr>
              <a:t>του </a:t>
            </a:r>
            <a:r>
              <a:rPr sz="2000" dirty="0">
                <a:latin typeface="Calibri"/>
                <a:cs typeface="Calibri"/>
              </a:rPr>
              <a:t>ένα </a:t>
            </a:r>
            <a:r>
              <a:rPr sz="2000" spc="-5" dirty="0">
                <a:latin typeface="Calibri"/>
                <a:cs typeface="Calibri"/>
              </a:rPr>
              <a:t>μαύρο  </a:t>
            </a:r>
            <a:r>
              <a:rPr sz="2000" spc="-10" dirty="0">
                <a:latin typeface="Calibri"/>
                <a:cs typeface="Calibri"/>
              </a:rPr>
              <a:t>περίγραμμα </a:t>
            </a:r>
            <a:r>
              <a:rPr sz="2000" dirty="0">
                <a:latin typeface="Calibri"/>
                <a:cs typeface="Calibri"/>
              </a:rPr>
              <a:t>που </a:t>
            </a:r>
            <a:r>
              <a:rPr sz="2000" spc="-5" dirty="0">
                <a:latin typeface="Calibri"/>
                <a:cs typeface="Calibri"/>
              </a:rPr>
              <a:t>μας δείχνει ότι είναι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επιλεγμένο.</a:t>
            </a:r>
            <a:endParaRPr sz="20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Για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μετακινηθούμε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από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μεταβλητή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μεταβλητή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(δεξιά)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κάνουμε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κλικ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στο</a:t>
            </a:r>
            <a:endParaRPr sz="20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δεξί βέλος </a:t>
            </a:r>
            <a:r>
              <a:rPr sz="2000" spc="-5" dirty="0">
                <a:latin typeface="Calibri"/>
                <a:cs typeface="Calibri"/>
              </a:rPr>
              <a:t>του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πληκτρολογίου.</a:t>
            </a:r>
            <a:endParaRPr sz="2000">
              <a:latin typeface="Calibri"/>
              <a:cs typeface="Calibri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Για να </a:t>
            </a:r>
            <a:r>
              <a:rPr sz="2000" spc="-10" dirty="0">
                <a:latin typeface="Calibri"/>
                <a:cs typeface="Calibri"/>
              </a:rPr>
              <a:t>αλλάξουμε </a:t>
            </a:r>
            <a:r>
              <a:rPr sz="2000" spc="-5" dirty="0">
                <a:latin typeface="Calibri"/>
                <a:cs typeface="Calibri"/>
              </a:rPr>
              <a:t>σειρά </a:t>
            </a:r>
            <a:r>
              <a:rPr sz="2000" spc="-25" dirty="0">
                <a:latin typeface="Calibri"/>
                <a:cs typeface="Calibri"/>
              </a:rPr>
              <a:t>και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10" dirty="0">
                <a:latin typeface="Calibri"/>
                <a:cs typeface="Calibri"/>
              </a:rPr>
              <a:t>πάμε </a:t>
            </a:r>
            <a:r>
              <a:rPr sz="2000" dirty="0">
                <a:latin typeface="Calibri"/>
                <a:cs typeface="Calibri"/>
              </a:rPr>
              <a:t>στον </a:t>
            </a:r>
            <a:r>
              <a:rPr sz="2000" spc="-5" dirty="0">
                <a:latin typeface="Calibri"/>
                <a:cs typeface="Calibri"/>
              </a:rPr>
              <a:t>επόμενο συμμετέχοντα άπό </a:t>
            </a:r>
            <a:r>
              <a:rPr sz="2000" spc="-20" dirty="0">
                <a:latin typeface="Calibri"/>
                <a:cs typeface="Calibri"/>
              </a:rPr>
              <a:t>κάτω,  </a:t>
            </a:r>
            <a:r>
              <a:rPr sz="2000" spc="-15" dirty="0">
                <a:latin typeface="Calibri"/>
                <a:cs typeface="Calibri"/>
              </a:rPr>
              <a:t>κάνουμε </a:t>
            </a:r>
            <a:r>
              <a:rPr sz="2000" spc="-5" dirty="0">
                <a:latin typeface="Calibri"/>
                <a:cs typeface="Calibri"/>
              </a:rPr>
              <a:t>κλικ </a:t>
            </a:r>
            <a:r>
              <a:rPr sz="2000" spc="5" dirty="0">
                <a:latin typeface="Calibri"/>
                <a:cs typeface="Calibri"/>
              </a:rPr>
              <a:t>στο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Enter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4001" y="5056251"/>
            <a:ext cx="5040249" cy="1541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9175" y="5051488"/>
            <a:ext cx="5050155" cy="1551305"/>
          </a:xfrm>
          <a:custGeom>
            <a:avLst/>
            <a:gdLst/>
            <a:ahLst/>
            <a:cxnLst/>
            <a:rect l="l" t="t" r="r" b="b"/>
            <a:pathLst>
              <a:path w="5050155" h="1551304">
                <a:moveTo>
                  <a:pt x="0" y="1550924"/>
                </a:moveTo>
                <a:lnTo>
                  <a:pt x="5049774" y="1550924"/>
                </a:lnTo>
                <a:lnTo>
                  <a:pt x="5049774" y="0"/>
                </a:lnTo>
                <a:lnTo>
                  <a:pt x="0" y="0"/>
                </a:lnTo>
                <a:lnTo>
                  <a:pt x="0" y="15509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9136" y="271983"/>
            <a:ext cx="4589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Αποθήκευση</a:t>
            </a:r>
            <a:r>
              <a:rPr spc="-40" dirty="0"/>
              <a:t> </a:t>
            </a:r>
            <a:r>
              <a:rPr spc="-15" dirty="0"/>
              <a:t>αρχείου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937045"/>
            <a:ext cx="8485505" cy="2098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Αφού περάσουμε </a:t>
            </a:r>
            <a:r>
              <a:rPr sz="2000" spc="-5" dirty="0">
                <a:latin typeface="Calibri"/>
                <a:cs typeface="Calibri"/>
              </a:rPr>
              <a:t>όλες τις </a:t>
            </a:r>
            <a:r>
              <a:rPr sz="2000" dirty="0">
                <a:latin typeface="Calibri"/>
                <a:cs typeface="Calibri"/>
              </a:rPr>
              <a:t>τιμές, </a:t>
            </a:r>
            <a:r>
              <a:rPr sz="2000" spc="-5" dirty="0">
                <a:latin typeface="Calibri"/>
                <a:cs typeface="Calibri"/>
              </a:rPr>
              <a:t>αποθηκεύουμε το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αρχείο.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Κλικ στο </a:t>
            </a:r>
            <a:r>
              <a:rPr sz="2000" b="1" spc="-5" dirty="0">
                <a:latin typeface="Calibri"/>
                <a:cs typeface="Calibri"/>
              </a:rPr>
              <a:t>File</a:t>
            </a:r>
            <a:r>
              <a:rPr sz="2000" spc="-5" dirty="0">
                <a:latin typeface="Calibri"/>
                <a:cs typeface="Calibri"/>
              </a:rPr>
              <a:t>, επιλέγω </a:t>
            </a:r>
            <a:r>
              <a:rPr sz="2000" b="1" spc="-15" dirty="0">
                <a:latin typeface="Calibri"/>
                <a:cs typeface="Calibri"/>
              </a:rPr>
              <a:t>Save 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s, επιλέγω </a:t>
            </a:r>
            <a:r>
              <a:rPr sz="2000" spc="-10" dirty="0">
                <a:latin typeface="Calibri"/>
                <a:cs typeface="Calibri"/>
              </a:rPr>
              <a:t>που θέλω να το </a:t>
            </a:r>
            <a:r>
              <a:rPr sz="2000" spc="-5" dirty="0">
                <a:latin typeface="Calibri"/>
                <a:cs typeface="Calibri"/>
              </a:rPr>
              <a:t>αποθηκευσω </a:t>
            </a:r>
            <a:r>
              <a:rPr sz="2000" spc="-10" dirty="0">
                <a:latin typeface="Calibri"/>
                <a:cs typeface="Calibri"/>
              </a:rPr>
              <a:t>π.χ.  </a:t>
            </a:r>
            <a:r>
              <a:rPr sz="2000" dirty="0">
                <a:latin typeface="Calibri"/>
                <a:cs typeface="Calibri"/>
              </a:rPr>
              <a:t>Επιφάνεια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εργασίας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latin typeface="Calibri"/>
                <a:cs typeface="Calibri"/>
              </a:rPr>
              <a:t>Δίνω </a:t>
            </a:r>
            <a:r>
              <a:rPr sz="2000" b="1" dirty="0">
                <a:latin typeface="Calibri"/>
                <a:cs typeface="Calibri"/>
              </a:rPr>
              <a:t>όνομα </a:t>
            </a:r>
            <a:r>
              <a:rPr sz="2000" spc="5" dirty="0">
                <a:latin typeface="Calibri"/>
                <a:cs typeface="Calibri"/>
              </a:rPr>
              <a:t>στο </a:t>
            </a:r>
            <a:r>
              <a:rPr sz="2000" spc="-10" dirty="0">
                <a:latin typeface="Calibri"/>
                <a:cs typeface="Calibri"/>
              </a:rPr>
              <a:t>αρχείο </a:t>
            </a:r>
            <a:r>
              <a:rPr sz="2000" spc="-5" dirty="0">
                <a:latin typeface="Calibri"/>
                <a:cs typeface="Calibri"/>
              </a:rPr>
              <a:t>π.χ.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Krommidas_data_08_11_2016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Calibri"/>
                <a:cs typeface="Calibri"/>
              </a:rPr>
              <a:t>Πατάω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Αποθήκευση</a:t>
            </a:r>
            <a:r>
              <a:rPr sz="2000" b="1" spc="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(Save).</a:t>
            </a:r>
            <a:r>
              <a:rPr sz="2000" b="1" spc="100" dirty="0">
                <a:latin typeface="Calibri"/>
                <a:cs typeface="Calibri"/>
              </a:rPr>
              <a:t> </a:t>
            </a:r>
            <a:r>
              <a:rPr sz="2000" spc="-90" dirty="0">
                <a:latin typeface="Calibri"/>
                <a:cs typeface="Calibri"/>
              </a:rPr>
              <a:t>Το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αρχείο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που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θα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αποθηκευτεί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θα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έχει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κατάληξη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.sav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0112" y="3355975"/>
            <a:ext cx="2573274" cy="273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5350" y="3351212"/>
            <a:ext cx="2583180" cy="2746375"/>
          </a:xfrm>
          <a:custGeom>
            <a:avLst/>
            <a:gdLst/>
            <a:ahLst/>
            <a:cxnLst/>
            <a:rect l="l" t="t" r="r" b="b"/>
            <a:pathLst>
              <a:path w="2583179" h="2746375">
                <a:moveTo>
                  <a:pt x="0" y="2746375"/>
                </a:moveTo>
                <a:lnTo>
                  <a:pt x="2582799" y="2746375"/>
                </a:lnTo>
                <a:lnTo>
                  <a:pt x="2582799" y="0"/>
                </a:lnTo>
                <a:lnTo>
                  <a:pt x="0" y="0"/>
                </a:lnTo>
                <a:lnTo>
                  <a:pt x="0" y="27463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5801" y="2997263"/>
            <a:ext cx="4248150" cy="3601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0975" y="2992373"/>
            <a:ext cx="4257675" cy="3611879"/>
          </a:xfrm>
          <a:custGeom>
            <a:avLst/>
            <a:gdLst/>
            <a:ahLst/>
            <a:cxnLst/>
            <a:rect l="l" t="t" r="r" b="b"/>
            <a:pathLst>
              <a:path w="4257675" h="3611879">
                <a:moveTo>
                  <a:pt x="0" y="3611626"/>
                </a:moveTo>
                <a:lnTo>
                  <a:pt x="4257675" y="3611626"/>
                </a:lnTo>
                <a:lnTo>
                  <a:pt x="4257675" y="0"/>
                </a:lnTo>
                <a:lnTo>
                  <a:pt x="0" y="0"/>
                </a:lnTo>
                <a:lnTo>
                  <a:pt x="0" y="361162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8689" y="127457"/>
            <a:ext cx="4589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Αποθήκευση</a:t>
            </a:r>
            <a:r>
              <a:rPr spc="-40" dirty="0"/>
              <a:t> </a:t>
            </a:r>
            <a:r>
              <a:rPr spc="-15" dirty="0"/>
              <a:t>αρχείου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852881"/>
            <a:ext cx="8485505" cy="2343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  <a:tab pos="1019810" algn="l"/>
                <a:tab pos="2876550" algn="l"/>
                <a:tab pos="3245485" algn="l"/>
                <a:tab pos="4082415" algn="l"/>
                <a:tab pos="4502785" algn="l"/>
                <a:tab pos="5812155" algn="l"/>
                <a:tab pos="6325870" algn="l"/>
                <a:tab pos="6830695" algn="l"/>
                <a:tab pos="8058784" algn="l"/>
              </a:tabLst>
            </a:pPr>
            <a:r>
              <a:rPr sz="2000" spc="-5" dirty="0">
                <a:latin typeface="Calibri"/>
                <a:cs typeface="Calibri"/>
              </a:rPr>
              <a:t>Ότα</a:t>
            </a:r>
            <a:r>
              <a:rPr sz="2000" dirty="0">
                <a:latin typeface="Calibri"/>
                <a:cs typeface="Calibri"/>
              </a:rPr>
              <a:t>ν	</a:t>
            </a:r>
            <a:r>
              <a:rPr sz="2000" spc="-5" dirty="0">
                <a:latin typeface="Calibri"/>
                <a:cs typeface="Calibri"/>
              </a:rPr>
              <a:t>απ</a:t>
            </a:r>
            <a:r>
              <a:rPr sz="2000" spc="-20" dirty="0">
                <a:latin typeface="Calibri"/>
                <a:cs typeface="Calibri"/>
              </a:rPr>
              <a:t>ο</a:t>
            </a:r>
            <a:r>
              <a:rPr sz="2000" dirty="0">
                <a:latin typeface="Calibri"/>
                <a:cs typeface="Calibri"/>
              </a:rPr>
              <a:t>θ</a:t>
            </a:r>
            <a:r>
              <a:rPr sz="2000" spc="-10" dirty="0">
                <a:latin typeface="Calibri"/>
                <a:cs typeface="Calibri"/>
              </a:rPr>
              <a:t>η</a:t>
            </a:r>
            <a:r>
              <a:rPr sz="2000" spc="-40" dirty="0">
                <a:latin typeface="Calibri"/>
                <a:cs typeface="Calibri"/>
              </a:rPr>
              <a:t>κ</a:t>
            </a:r>
            <a:r>
              <a:rPr sz="2000" dirty="0">
                <a:latin typeface="Calibri"/>
                <a:cs typeface="Calibri"/>
              </a:rPr>
              <a:t>ε</a:t>
            </a:r>
            <a:r>
              <a:rPr sz="2000" spc="-10" dirty="0">
                <a:latin typeface="Calibri"/>
                <a:cs typeface="Calibri"/>
              </a:rPr>
              <a:t>ύ</a:t>
            </a:r>
            <a:r>
              <a:rPr sz="2000" dirty="0">
                <a:latin typeface="Calibri"/>
                <a:cs typeface="Calibri"/>
              </a:rPr>
              <a:t>σο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dirty="0">
                <a:latin typeface="Calibri"/>
                <a:cs typeface="Calibri"/>
              </a:rPr>
              <a:t>με	</a:t>
            </a:r>
            <a:r>
              <a:rPr sz="2000" spc="-25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ο	</a:t>
            </a:r>
            <a:r>
              <a:rPr sz="2000" spc="-5" dirty="0">
                <a:latin typeface="Calibri"/>
                <a:cs typeface="Calibri"/>
              </a:rPr>
              <a:t>α</a:t>
            </a:r>
            <a:r>
              <a:rPr sz="2000" spc="-15" dirty="0">
                <a:latin typeface="Calibri"/>
                <a:cs typeface="Calibri"/>
              </a:rPr>
              <a:t>ρ</a:t>
            </a:r>
            <a:r>
              <a:rPr sz="2000" spc="-30" dirty="0">
                <a:latin typeface="Calibri"/>
                <a:cs typeface="Calibri"/>
              </a:rPr>
              <a:t>χ</a:t>
            </a:r>
            <a:r>
              <a:rPr sz="2000" dirty="0">
                <a:latin typeface="Calibri"/>
                <a:cs typeface="Calibri"/>
              </a:rPr>
              <a:t>είο	θα	</a:t>
            </a:r>
            <a:r>
              <a:rPr sz="2000" spc="-15" dirty="0">
                <a:latin typeface="Calibri"/>
                <a:cs typeface="Calibri"/>
              </a:rPr>
              <a:t>εμ</a:t>
            </a:r>
            <a:r>
              <a:rPr sz="2000" spc="-5" dirty="0">
                <a:latin typeface="Calibri"/>
                <a:cs typeface="Calibri"/>
              </a:rPr>
              <a:t>φαν</a:t>
            </a:r>
            <a:r>
              <a:rPr sz="2000" spc="-10" dirty="0">
                <a:latin typeface="Calibri"/>
                <a:cs typeface="Calibri"/>
              </a:rPr>
              <a:t>ι</a:t>
            </a:r>
            <a:r>
              <a:rPr sz="2000" spc="20" dirty="0">
                <a:latin typeface="Calibri"/>
                <a:cs typeface="Calibri"/>
              </a:rPr>
              <a:t>σ</a:t>
            </a:r>
            <a:r>
              <a:rPr sz="2000" spc="-5" dirty="0">
                <a:latin typeface="Calibri"/>
                <a:cs typeface="Calibri"/>
              </a:rPr>
              <a:t>τε</a:t>
            </a:r>
            <a:r>
              <a:rPr sz="2000" dirty="0">
                <a:latin typeface="Calibri"/>
                <a:cs typeface="Calibri"/>
              </a:rPr>
              <a:t>ί	ένα	νέο	</a:t>
            </a:r>
            <a:r>
              <a:rPr sz="2000" spc="-45" dirty="0">
                <a:latin typeface="Calibri"/>
                <a:cs typeface="Calibri"/>
              </a:rPr>
              <a:t>π</a:t>
            </a:r>
            <a:r>
              <a:rPr sz="2000" spc="-5" dirty="0">
                <a:latin typeface="Calibri"/>
                <a:cs typeface="Calibri"/>
              </a:rPr>
              <a:t>αρ</a:t>
            </a:r>
            <a:r>
              <a:rPr sz="2000" spc="-10" dirty="0">
                <a:latin typeface="Calibri"/>
                <a:cs typeface="Calibri"/>
              </a:rPr>
              <a:t>ά</a:t>
            </a:r>
            <a:r>
              <a:rPr sz="2000" dirty="0">
                <a:latin typeface="Calibri"/>
                <a:cs typeface="Calibri"/>
              </a:rPr>
              <a:t>θ</a:t>
            </a:r>
            <a:r>
              <a:rPr sz="2000" spc="-10" dirty="0">
                <a:latin typeface="Calibri"/>
                <a:cs typeface="Calibri"/>
              </a:rPr>
              <a:t>υ</a:t>
            </a:r>
            <a:r>
              <a:rPr sz="2000" dirty="0">
                <a:latin typeface="Calibri"/>
                <a:cs typeface="Calibri"/>
              </a:rPr>
              <a:t>ρο	π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dirty="0">
                <a:latin typeface="Calibri"/>
                <a:cs typeface="Calibri"/>
              </a:rPr>
              <a:t>υ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ονομάζεται </a:t>
            </a:r>
            <a:r>
              <a:rPr sz="2000" b="1" dirty="0">
                <a:latin typeface="Calibri"/>
                <a:cs typeface="Calibri"/>
              </a:rPr>
              <a:t>Output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Viewer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Σε </a:t>
            </a:r>
            <a:r>
              <a:rPr sz="2000" spc="-5" dirty="0">
                <a:latin typeface="Calibri"/>
                <a:cs typeface="Calibri"/>
              </a:rPr>
              <a:t>αυτό </a:t>
            </a:r>
            <a:r>
              <a:rPr sz="2000" spc="-10" dirty="0">
                <a:latin typeface="Calibri"/>
                <a:cs typeface="Calibri"/>
              </a:rPr>
              <a:t>το παράθυρο </a:t>
            </a:r>
            <a:r>
              <a:rPr sz="2000" spc="-5" dirty="0">
                <a:latin typeface="Calibri"/>
                <a:cs typeface="Calibri"/>
              </a:rPr>
              <a:t>(Output), εμφανίζονται τα </a:t>
            </a:r>
            <a:r>
              <a:rPr sz="2000" spc="-10" dirty="0">
                <a:latin typeface="Calibri"/>
                <a:cs typeface="Calibri"/>
              </a:rPr>
              <a:t>αποτελέσματα </a:t>
            </a:r>
            <a:r>
              <a:rPr sz="2000" spc="-20" dirty="0">
                <a:latin typeface="Calibri"/>
                <a:cs typeface="Calibri"/>
              </a:rPr>
              <a:t>όλων </a:t>
            </a:r>
            <a:r>
              <a:rPr sz="2000" spc="-10" dirty="0">
                <a:latin typeface="Calibri"/>
                <a:cs typeface="Calibri"/>
              </a:rPr>
              <a:t>των  </a:t>
            </a:r>
            <a:r>
              <a:rPr sz="2000" spc="-5" dirty="0">
                <a:latin typeface="Calibri"/>
                <a:cs typeface="Calibri"/>
              </a:rPr>
              <a:t>στατιστικών αναλύσεων </a:t>
            </a:r>
            <a:r>
              <a:rPr sz="2000" dirty="0">
                <a:latin typeface="Calibri"/>
                <a:cs typeface="Calibri"/>
              </a:rPr>
              <a:t>που θα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κάνουμε.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90" dirty="0">
                <a:latin typeface="Calibri"/>
                <a:cs typeface="Calibri"/>
              </a:rPr>
              <a:t>Το </a:t>
            </a:r>
            <a:r>
              <a:rPr sz="2000" spc="-10" dirty="0">
                <a:latin typeface="Calibri"/>
                <a:cs typeface="Calibri"/>
              </a:rPr>
              <a:t>αρχείο </a:t>
            </a:r>
            <a:r>
              <a:rPr sz="2000" spc="-5" dirty="0">
                <a:latin typeface="Calibri"/>
                <a:cs typeface="Calibri"/>
              </a:rPr>
              <a:t>Output, </a:t>
            </a:r>
            <a:r>
              <a:rPr sz="2000" spc="-10" dirty="0">
                <a:latin typeface="Calibri"/>
                <a:cs typeface="Calibri"/>
              </a:rPr>
              <a:t>αποθηκεύεται </a:t>
            </a:r>
            <a:r>
              <a:rPr sz="2000" spc="-15" dirty="0">
                <a:latin typeface="Calibri"/>
                <a:cs typeface="Calibri"/>
              </a:rPr>
              <a:t>όπως </a:t>
            </a:r>
            <a:r>
              <a:rPr sz="2000" spc="-5" dirty="0">
                <a:latin typeface="Calibri"/>
                <a:cs typeface="Calibri"/>
              </a:rPr>
              <a:t>ακριβώς ένα </a:t>
            </a:r>
            <a:r>
              <a:rPr sz="2000" spc="-10" dirty="0">
                <a:latin typeface="Calibri"/>
                <a:cs typeface="Calibri"/>
              </a:rPr>
              <a:t>αρχείο </a:t>
            </a:r>
            <a:r>
              <a:rPr sz="2000" spc="-15" dirty="0">
                <a:latin typeface="Calibri"/>
                <a:cs typeface="Calibri"/>
              </a:rPr>
              <a:t>.sav </a:t>
            </a:r>
            <a:r>
              <a:rPr sz="2000" spc="-25" dirty="0">
                <a:latin typeface="Calibri"/>
                <a:cs typeface="Calibri"/>
              </a:rPr>
              <a:t>και </a:t>
            </a:r>
            <a:r>
              <a:rPr sz="2000" spc="-10" dirty="0">
                <a:latin typeface="Calibri"/>
                <a:cs typeface="Calibri"/>
              </a:rPr>
              <a:t>παίρνει  κατάληξη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.spo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90" dirty="0">
                <a:latin typeface="Calibri"/>
                <a:cs typeface="Calibri"/>
              </a:rPr>
              <a:t>Το </a:t>
            </a:r>
            <a:r>
              <a:rPr sz="2000" dirty="0">
                <a:latin typeface="Calibri"/>
                <a:cs typeface="Calibri"/>
              </a:rPr>
              <a:t>Output </a:t>
            </a:r>
            <a:r>
              <a:rPr sz="2000" spc="-5" dirty="0">
                <a:latin typeface="Calibri"/>
                <a:cs typeface="Calibri"/>
              </a:rPr>
              <a:t>το ελαχιστοποιούμε </a:t>
            </a:r>
            <a:r>
              <a:rPr sz="2000" spc="-15" dirty="0">
                <a:latin typeface="Calibri"/>
                <a:cs typeface="Calibri"/>
              </a:rPr>
              <a:t>(</a:t>
            </a:r>
            <a:r>
              <a:rPr sz="2000" b="1" spc="-15" dirty="0">
                <a:latin typeface="Calibri"/>
                <a:cs typeface="Calibri"/>
              </a:rPr>
              <a:t>παύλα</a:t>
            </a:r>
            <a:r>
              <a:rPr sz="2000" spc="-1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ή </a:t>
            </a:r>
            <a:r>
              <a:rPr sz="2000" spc="-5" dirty="0">
                <a:latin typeface="Calibri"/>
                <a:cs typeface="Calibri"/>
              </a:rPr>
              <a:t>το κλείνουμε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b="1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387" y="3357626"/>
            <a:ext cx="4500499" cy="3373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25" y="3352862"/>
            <a:ext cx="4510405" cy="3383279"/>
          </a:xfrm>
          <a:custGeom>
            <a:avLst/>
            <a:gdLst/>
            <a:ahLst/>
            <a:cxnLst/>
            <a:rect l="l" t="t" r="r" b="b"/>
            <a:pathLst>
              <a:path w="4510405" h="3383279">
                <a:moveTo>
                  <a:pt x="0" y="3382899"/>
                </a:moveTo>
                <a:lnTo>
                  <a:pt x="4510024" y="3382899"/>
                </a:lnTo>
                <a:lnTo>
                  <a:pt x="4510024" y="0"/>
                </a:lnTo>
                <a:lnTo>
                  <a:pt x="0" y="0"/>
                </a:lnTo>
                <a:lnTo>
                  <a:pt x="0" y="33828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526" y="3357626"/>
            <a:ext cx="4319524" cy="3373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1700" y="3352862"/>
            <a:ext cx="4329430" cy="3383279"/>
          </a:xfrm>
          <a:custGeom>
            <a:avLst/>
            <a:gdLst/>
            <a:ahLst/>
            <a:cxnLst/>
            <a:rect l="l" t="t" r="r" b="b"/>
            <a:pathLst>
              <a:path w="4329430" h="3383279">
                <a:moveTo>
                  <a:pt x="0" y="3382899"/>
                </a:moveTo>
                <a:lnTo>
                  <a:pt x="4329049" y="3382899"/>
                </a:lnTo>
                <a:lnTo>
                  <a:pt x="4329049" y="0"/>
                </a:lnTo>
                <a:lnTo>
                  <a:pt x="0" y="0"/>
                </a:lnTo>
                <a:lnTo>
                  <a:pt x="0" y="33828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5673" y="3134867"/>
            <a:ext cx="295910" cy="294640"/>
          </a:xfrm>
          <a:custGeom>
            <a:avLst/>
            <a:gdLst/>
            <a:ahLst/>
            <a:cxnLst/>
            <a:rect l="l" t="t" r="r" b="b"/>
            <a:pathLst>
              <a:path w="295910" h="294639">
                <a:moveTo>
                  <a:pt x="33527" y="185039"/>
                </a:moveTo>
                <a:lnTo>
                  <a:pt x="28321" y="188087"/>
                </a:lnTo>
                <a:lnTo>
                  <a:pt x="26924" y="193167"/>
                </a:lnTo>
                <a:lnTo>
                  <a:pt x="0" y="294132"/>
                </a:lnTo>
                <a:lnTo>
                  <a:pt x="25426" y="287528"/>
                </a:lnTo>
                <a:lnTo>
                  <a:pt x="20192" y="287528"/>
                </a:lnTo>
                <a:lnTo>
                  <a:pt x="6730" y="274066"/>
                </a:lnTo>
                <a:lnTo>
                  <a:pt x="31685" y="249249"/>
                </a:lnTo>
                <a:lnTo>
                  <a:pt x="45338" y="197993"/>
                </a:lnTo>
                <a:lnTo>
                  <a:pt x="46736" y="192912"/>
                </a:lnTo>
                <a:lnTo>
                  <a:pt x="43687" y="187706"/>
                </a:lnTo>
                <a:lnTo>
                  <a:pt x="38608" y="186436"/>
                </a:lnTo>
                <a:lnTo>
                  <a:pt x="33527" y="185039"/>
                </a:lnTo>
                <a:close/>
              </a:path>
              <a:path w="295910" h="294639">
                <a:moveTo>
                  <a:pt x="31685" y="249249"/>
                </a:moveTo>
                <a:lnTo>
                  <a:pt x="6730" y="274066"/>
                </a:lnTo>
                <a:lnTo>
                  <a:pt x="20192" y="287528"/>
                </a:lnTo>
                <a:lnTo>
                  <a:pt x="24407" y="283337"/>
                </a:lnTo>
                <a:lnTo>
                  <a:pt x="22605" y="283337"/>
                </a:lnTo>
                <a:lnTo>
                  <a:pt x="11049" y="271653"/>
                </a:lnTo>
                <a:lnTo>
                  <a:pt x="26811" y="267548"/>
                </a:lnTo>
                <a:lnTo>
                  <a:pt x="31685" y="249249"/>
                </a:lnTo>
                <a:close/>
              </a:path>
              <a:path w="295910" h="294639">
                <a:moveTo>
                  <a:pt x="101473" y="248031"/>
                </a:moveTo>
                <a:lnTo>
                  <a:pt x="96392" y="249428"/>
                </a:lnTo>
                <a:lnTo>
                  <a:pt x="45063" y="262795"/>
                </a:lnTo>
                <a:lnTo>
                  <a:pt x="20192" y="287528"/>
                </a:lnTo>
                <a:lnTo>
                  <a:pt x="25426" y="287528"/>
                </a:lnTo>
                <a:lnTo>
                  <a:pt x="106299" y="266573"/>
                </a:lnTo>
                <a:lnTo>
                  <a:pt x="109347" y="261366"/>
                </a:lnTo>
                <a:lnTo>
                  <a:pt x="108076" y="256159"/>
                </a:lnTo>
                <a:lnTo>
                  <a:pt x="106679" y="251079"/>
                </a:lnTo>
                <a:lnTo>
                  <a:pt x="101473" y="248031"/>
                </a:lnTo>
                <a:close/>
              </a:path>
              <a:path w="295910" h="294639">
                <a:moveTo>
                  <a:pt x="26811" y="267548"/>
                </a:moveTo>
                <a:lnTo>
                  <a:pt x="11049" y="271653"/>
                </a:lnTo>
                <a:lnTo>
                  <a:pt x="22605" y="283337"/>
                </a:lnTo>
                <a:lnTo>
                  <a:pt x="26811" y="267548"/>
                </a:lnTo>
                <a:close/>
              </a:path>
              <a:path w="295910" h="294639">
                <a:moveTo>
                  <a:pt x="45063" y="262795"/>
                </a:moveTo>
                <a:lnTo>
                  <a:pt x="26811" y="267548"/>
                </a:lnTo>
                <a:lnTo>
                  <a:pt x="22605" y="283337"/>
                </a:lnTo>
                <a:lnTo>
                  <a:pt x="24407" y="283337"/>
                </a:lnTo>
                <a:lnTo>
                  <a:pt x="45063" y="262795"/>
                </a:lnTo>
                <a:close/>
              </a:path>
              <a:path w="295910" h="294639">
                <a:moveTo>
                  <a:pt x="282321" y="0"/>
                </a:moveTo>
                <a:lnTo>
                  <a:pt x="31685" y="249249"/>
                </a:lnTo>
                <a:lnTo>
                  <a:pt x="26811" y="267548"/>
                </a:lnTo>
                <a:lnTo>
                  <a:pt x="45063" y="262795"/>
                </a:lnTo>
                <a:lnTo>
                  <a:pt x="295655" y="13589"/>
                </a:lnTo>
                <a:lnTo>
                  <a:pt x="2823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4598" y="3203701"/>
            <a:ext cx="2233295" cy="339725"/>
          </a:xfrm>
          <a:custGeom>
            <a:avLst/>
            <a:gdLst/>
            <a:ahLst/>
            <a:cxnLst/>
            <a:rect l="l" t="t" r="r" b="b"/>
            <a:pathLst>
              <a:path w="2233295" h="339725">
                <a:moveTo>
                  <a:pt x="86995" y="229743"/>
                </a:moveTo>
                <a:lnTo>
                  <a:pt x="82803" y="232918"/>
                </a:lnTo>
                <a:lnTo>
                  <a:pt x="0" y="296799"/>
                </a:lnTo>
                <a:lnTo>
                  <a:pt x="96265" y="337438"/>
                </a:lnTo>
                <a:lnTo>
                  <a:pt x="101218" y="339471"/>
                </a:lnTo>
                <a:lnTo>
                  <a:pt x="106806" y="337185"/>
                </a:lnTo>
                <a:lnTo>
                  <a:pt x="110871" y="327533"/>
                </a:lnTo>
                <a:lnTo>
                  <a:pt x="108585" y="321945"/>
                </a:lnTo>
                <a:lnTo>
                  <a:pt x="65682" y="303784"/>
                </a:lnTo>
                <a:lnTo>
                  <a:pt x="19938" y="303784"/>
                </a:lnTo>
                <a:lnTo>
                  <a:pt x="17525" y="284861"/>
                </a:lnTo>
                <a:lnTo>
                  <a:pt x="52562" y="280351"/>
                </a:lnTo>
                <a:lnTo>
                  <a:pt x="94487" y="248031"/>
                </a:lnTo>
                <a:lnTo>
                  <a:pt x="98678" y="244856"/>
                </a:lnTo>
                <a:lnTo>
                  <a:pt x="99440" y="238887"/>
                </a:lnTo>
                <a:lnTo>
                  <a:pt x="96265" y="234696"/>
                </a:lnTo>
                <a:lnTo>
                  <a:pt x="92963" y="230505"/>
                </a:lnTo>
                <a:lnTo>
                  <a:pt x="86995" y="229743"/>
                </a:lnTo>
                <a:close/>
              </a:path>
              <a:path w="2233295" h="339725">
                <a:moveTo>
                  <a:pt x="52562" y="280351"/>
                </a:moveTo>
                <a:lnTo>
                  <a:pt x="17525" y="284861"/>
                </a:lnTo>
                <a:lnTo>
                  <a:pt x="19938" y="303784"/>
                </a:lnTo>
                <a:lnTo>
                  <a:pt x="34734" y="301878"/>
                </a:lnTo>
                <a:lnTo>
                  <a:pt x="24637" y="301878"/>
                </a:lnTo>
                <a:lnTo>
                  <a:pt x="22478" y="285496"/>
                </a:lnTo>
                <a:lnTo>
                  <a:pt x="45889" y="285496"/>
                </a:lnTo>
                <a:lnTo>
                  <a:pt x="52562" y="280351"/>
                </a:lnTo>
                <a:close/>
              </a:path>
              <a:path w="2233295" h="339725">
                <a:moveTo>
                  <a:pt x="55013" y="299267"/>
                </a:moveTo>
                <a:lnTo>
                  <a:pt x="19938" y="303784"/>
                </a:lnTo>
                <a:lnTo>
                  <a:pt x="65682" y="303784"/>
                </a:lnTo>
                <a:lnTo>
                  <a:pt x="55013" y="299267"/>
                </a:lnTo>
                <a:close/>
              </a:path>
              <a:path w="2233295" h="339725">
                <a:moveTo>
                  <a:pt x="22478" y="285496"/>
                </a:moveTo>
                <a:lnTo>
                  <a:pt x="24637" y="301878"/>
                </a:lnTo>
                <a:lnTo>
                  <a:pt x="37591" y="291893"/>
                </a:lnTo>
                <a:lnTo>
                  <a:pt x="22478" y="285496"/>
                </a:lnTo>
                <a:close/>
              </a:path>
              <a:path w="2233295" h="339725">
                <a:moveTo>
                  <a:pt x="37591" y="291893"/>
                </a:moveTo>
                <a:lnTo>
                  <a:pt x="24637" y="301878"/>
                </a:lnTo>
                <a:lnTo>
                  <a:pt x="34734" y="301878"/>
                </a:lnTo>
                <a:lnTo>
                  <a:pt x="55013" y="299267"/>
                </a:lnTo>
                <a:lnTo>
                  <a:pt x="37591" y="291893"/>
                </a:lnTo>
                <a:close/>
              </a:path>
              <a:path w="2233295" h="339725">
                <a:moveTo>
                  <a:pt x="2230881" y="0"/>
                </a:moveTo>
                <a:lnTo>
                  <a:pt x="52562" y="280351"/>
                </a:lnTo>
                <a:lnTo>
                  <a:pt x="37591" y="291893"/>
                </a:lnTo>
                <a:lnTo>
                  <a:pt x="55013" y="299267"/>
                </a:lnTo>
                <a:lnTo>
                  <a:pt x="2233295" y="18796"/>
                </a:lnTo>
                <a:lnTo>
                  <a:pt x="2230881" y="0"/>
                </a:lnTo>
                <a:close/>
              </a:path>
              <a:path w="2233295" h="339725">
                <a:moveTo>
                  <a:pt x="45889" y="285496"/>
                </a:moveTo>
                <a:lnTo>
                  <a:pt x="22478" y="285496"/>
                </a:lnTo>
                <a:lnTo>
                  <a:pt x="37591" y="291893"/>
                </a:lnTo>
                <a:lnTo>
                  <a:pt x="45889" y="2854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367" y="127457"/>
            <a:ext cx="6433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Εισαγωγή </a:t>
            </a:r>
            <a:r>
              <a:rPr spc="-10" dirty="0"/>
              <a:t>Νέων</a:t>
            </a:r>
            <a:r>
              <a:rPr dirty="0"/>
              <a:t> </a:t>
            </a:r>
            <a:r>
              <a:rPr spc="-10" dirty="0"/>
              <a:t>Περιπτώσεων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0314" y="852881"/>
            <a:ext cx="8510905" cy="1917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marR="17780" indent="-34353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68935" algn="l"/>
              </a:tabLst>
            </a:pPr>
            <a:r>
              <a:rPr sz="2000" spc="-5" dirty="0">
                <a:latin typeface="Calibri"/>
                <a:cs typeface="Calibri"/>
              </a:rPr>
              <a:t>Για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5" dirty="0">
                <a:latin typeface="Calibri"/>
                <a:cs typeface="Calibri"/>
              </a:rPr>
              <a:t>εισάγουμε </a:t>
            </a:r>
            <a:r>
              <a:rPr sz="2000" dirty="0">
                <a:latin typeface="Calibri"/>
                <a:cs typeface="Calibri"/>
              </a:rPr>
              <a:t>νέες </a:t>
            </a:r>
            <a:r>
              <a:rPr sz="2000" spc="-5" dirty="0">
                <a:latin typeface="Calibri"/>
                <a:cs typeface="Calibri"/>
              </a:rPr>
              <a:t>περιπτώσεις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συμμετέχοντες, </a:t>
            </a:r>
            <a:r>
              <a:rPr sz="2000" spc="-15" dirty="0">
                <a:latin typeface="Calibri"/>
                <a:cs typeface="Calibri"/>
              </a:rPr>
              <a:t>μαυρίζω την </a:t>
            </a:r>
            <a:r>
              <a:rPr sz="2000" spc="-5" dirty="0">
                <a:latin typeface="Calibri"/>
                <a:cs typeface="Calibri"/>
              </a:rPr>
              <a:t>τελευταία  περίπτωση </a:t>
            </a:r>
            <a:r>
              <a:rPr sz="2000" spc="-10" dirty="0">
                <a:latin typeface="Calibri"/>
                <a:cs typeface="Calibri"/>
              </a:rPr>
              <a:t>(π.χ. </a:t>
            </a:r>
            <a:r>
              <a:rPr sz="2000" dirty="0">
                <a:latin typeface="Calibri"/>
                <a:cs typeface="Calibri"/>
              </a:rPr>
              <a:t>Αν </a:t>
            </a:r>
            <a:r>
              <a:rPr sz="2000" spc="-10" dirty="0">
                <a:latin typeface="Calibri"/>
                <a:cs typeface="Calibri"/>
              </a:rPr>
              <a:t>θέλω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5" dirty="0">
                <a:latin typeface="Calibri"/>
                <a:cs typeface="Calibri"/>
              </a:rPr>
              <a:t>περάσω μια περίπτωση ανάμεσα στον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1950" baseline="25641" dirty="0">
                <a:latin typeface="Calibri"/>
                <a:cs typeface="Calibri"/>
              </a:rPr>
              <a:t>ο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1950" baseline="25641" dirty="0">
                <a:latin typeface="Calibri"/>
                <a:cs typeface="Calibri"/>
              </a:rPr>
              <a:t>ο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συμμετέχοντα, </a:t>
            </a:r>
            <a:r>
              <a:rPr sz="2000" spc="-10" dirty="0">
                <a:latin typeface="Calibri"/>
                <a:cs typeface="Calibri"/>
              </a:rPr>
              <a:t>τότε </a:t>
            </a:r>
            <a:r>
              <a:rPr sz="2000" spc="-15" dirty="0">
                <a:latin typeface="Calibri"/>
                <a:cs typeface="Calibri"/>
              </a:rPr>
              <a:t>μαυρίζω την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1950" baseline="25641" dirty="0">
                <a:latin typeface="Calibri"/>
                <a:cs typeface="Calibri"/>
              </a:rPr>
              <a:t>η </a:t>
            </a:r>
            <a:r>
              <a:rPr sz="2000" dirty="0">
                <a:latin typeface="Calibri"/>
                <a:cs typeface="Calibri"/>
              </a:rPr>
              <a:t>σειρά), </a:t>
            </a:r>
            <a:r>
              <a:rPr sz="2000" spc="-15" dirty="0">
                <a:latin typeface="Calibri"/>
                <a:cs typeface="Calibri"/>
              </a:rPr>
              <a:t>κάνουμε </a:t>
            </a:r>
            <a:r>
              <a:rPr sz="2000" b="1" spc="-15" dirty="0">
                <a:latin typeface="Calibri"/>
                <a:cs typeface="Calibri"/>
              </a:rPr>
              <a:t>δεξί </a:t>
            </a:r>
            <a:r>
              <a:rPr sz="2000" b="1" spc="-5" dirty="0">
                <a:latin typeface="Calibri"/>
                <a:cs typeface="Calibri"/>
              </a:rPr>
              <a:t>κλικ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5" dirty="0">
                <a:latin typeface="Calibri"/>
                <a:cs typeface="Calibri"/>
              </a:rPr>
              <a:t>επιλέγω  </a:t>
            </a:r>
            <a:r>
              <a:rPr sz="2000" b="1" dirty="0">
                <a:latin typeface="Calibri"/>
                <a:cs typeface="Calibri"/>
              </a:rPr>
              <a:t>Insert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Cases</a:t>
            </a:r>
            <a:endParaRPr sz="2000">
              <a:latin typeface="Calibri"/>
              <a:cs typeface="Calibri"/>
            </a:endParaRPr>
          </a:p>
          <a:p>
            <a:pPr marL="368300" indent="-343535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68935" algn="l"/>
              </a:tabLst>
            </a:pPr>
            <a:r>
              <a:rPr sz="2000" spc="-5" dirty="0">
                <a:latin typeface="Calibri"/>
                <a:cs typeface="Calibri"/>
              </a:rPr>
              <a:t>Ανάμεσα </a:t>
            </a:r>
            <a:r>
              <a:rPr sz="2000" dirty="0">
                <a:latin typeface="Calibri"/>
                <a:cs typeface="Calibri"/>
              </a:rPr>
              <a:t>στον </a:t>
            </a:r>
            <a:r>
              <a:rPr sz="2000" spc="5" dirty="0">
                <a:latin typeface="Calibri"/>
                <a:cs typeface="Calibri"/>
              </a:rPr>
              <a:t>2</a:t>
            </a:r>
            <a:r>
              <a:rPr sz="1950" spc="7" baseline="25641" dirty="0">
                <a:latin typeface="Calibri"/>
                <a:cs typeface="Calibri"/>
              </a:rPr>
              <a:t>ο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5" dirty="0">
                <a:latin typeface="Calibri"/>
                <a:cs typeface="Calibri"/>
              </a:rPr>
              <a:t>3</a:t>
            </a:r>
            <a:r>
              <a:rPr sz="1950" spc="7" baseline="25641" dirty="0">
                <a:latin typeface="Calibri"/>
                <a:cs typeface="Calibri"/>
              </a:rPr>
              <a:t>ο </a:t>
            </a:r>
            <a:r>
              <a:rPr sz="2000" spc="-5" dirty="0">
                <a:latin typeface="Calibri"/>
                <a:cs typeface="Calibri"/>
              </a:rPr>
              <a:t>συμμετέχοντα εμφανίζεται </a:t>
            </a:r>
            <a:r>
              <a:rPr sz="2000" dirty="0">
                <a:latin typeface="Calibri"/>
                <a:cs typeface="Calibri"/>
              </a:rPr>
              <a:t>πλέον μια </a:t>
            </a:r>
            <a:r>
              <a:rPr sz="2000" spc="-10" dirty="0">
                <a:latin typeface="Calibri"/>
                <a:cs typeface="Calibri"/>
              </a:rPr>
              <a:t>κενή </a:t>
            </a:r>
            <a:r>
              <a:rPr sz="2000" spc="-5" dirty="0">
                <a:latin typeface="Calibri"/>
                <a:cs typeface="Calibri"/>
              </a:rPr>
              <a:t>σειρά.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Εκεί</a:t>
            </a:r>
            <a:endParaRPr sz="2000">
              <a:latin typeface="Calibri"/>
              <a:cs typeface="Calibri"/>
            </a:endParaRPr>
          </a:p>
          <a:p>
            <a:pPr marL="3683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θα περάσουμε </a:t>
            </a:r>
            <a:r>
              <a:rPr sz="2000" spc="-5" dirty="0">
                <a:latin typeface="Calibri"/>
                <a:cs typeface="Calibri"/>
              </a:rPr>
              <a:t>τις </a:t>
            </a:r>
            <a:r>
              <a:rPr sz="2000" dirty="0">
                <a:latin typeface="Calibri"/>
                <a:cs typeface="Calibri"/>
              </a:rPr>
              <a:t>τιμές </a:t>
            </a:r>
            <a:r>
              <a:rPr sz="2000" spc="-5" dirty="0">
                <a:latin typeface="Calibri"/>
                <a:cs typeface="Calibri"/>
              </a:rPr>
              <a:t>του </a:t>
            </a:r>
            <a:r>
              <a:rPr sz="2000" dirty="0">
                <a:latin typeface="Calibri"/>
                <a:cs typeface="Calibri"/>
              </a:rPr>
              <a:t>νέου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συμμετέχοντα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537" y="2852801"/>
            <a:ext cx="3614674" cy="237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775" y="2847975"/>
            <a:ext cx="3624579" cy="2386330"/>
          </a:xfrm>
          <a:custGeom>
            <a:avLst/>
            <a:gdLst/>
            <a:ahLst/>
            <a:cxnLst/>
            <a:rect l="l" t="t" r="r" b="b"/>
            <a:pathLst>
              <a:path w="3624579" h="2386329">
                <a:moveTo>
                  <a:pt x="0" y="2385949"/>
                </a:moveTo>
                <a:lnTo>
                  <a:pt x="3624199" y="2385949"/>
                </a:lnTo>
                <a:lnTo>
                  <a:pt x="3624199" y="0"/>
                </a:lnTo>
                <a:lnTo>
                  <a:pt x="0" y="0"/>
                </a:lnTo>
                <a:lnTo>
                  <a:pt x="0" y="23859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9475" y="2852737"/>
            <a:ext cx="3528949" cy="1189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4648" y="2847911"/>
            <a:ext cx="3538854" cy="1198880"/>
          </a:xfrm>
          <a:custGeom>
            <a:avLst/>
            <a:gdLst/>
            <a:ahLst/>
            <a:cxnLst/>
            <a:rect l="l" t="t" r="r" b="b"/>
            <a:pathLst>
              <a:path w="3538854" h="1198879">
                <a:moveTo>
                  <a:pt x="0" y="1198562"/>
                </a:moveTo>
                <a:lnTo>
                  <a:pt x="3538601" y="1198562"/>
                </a:lnTo>
                <a:lnTo>
                  <a:pt x="3538601" y="0"/>
                </a:lnTo>
                <a:lnTo>
                  <a:pt x="0" y="0"/>
                </a:lnTo>
                <a:lnTo>
                  <a:pt x="0" y="11985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07076" y="4221162"/>
            <a:ext cx="2898775" cy="2520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2250" y="4216400"/>
            <a:ext cx="2908300" cy="2530475"/>
          </a:xfrm>
          <a:custGeom>
            <a:avLst/>
            <a:gdLst/>
            <a:ahLst/>
            <a:cxnLst/>
            <a:rect l="l" t="t" r="r" b="b"/>
            <a:pathLst>
              <a:path w="2908300" h="2530475">
                <a:moveTo>
                  <a:pt x="0" y="2530475"/>
                </a:moveTo>
                <a:lnTo>
                  <a:pt x="2908300" y="2530475"/>
                </a:lnTo>
                <a:lnTo>
                  <a:pt x="2908300" y="0"/>
                </a:lnTo>
                <a:lnTo>
                  <a:pt x="0" y="0"/>
                </a:lnTo>
                <a:lnTo>
                  <a:pt x="0" y="2530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58950" y="5589587"/>
            <a:ext cx="295148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Verdana"/>
                <a:cs typeface="Verdana"/>
              </a:rPr>
              <a:t>Ή επιλέγω </a:t>
            </a:r>
            <a:r>
              <a:rPr sz="1600" spc="-10" dirty="0">
                <a:latin typeface="Verdana"/>
                <a:cs typeface="Verdana"/>
              </a:rPr>
              <a:t>την </a:t>
            </a:r>
            <a:r>
              <a:rPr sz="1600" spc="-5" dirty="0">
                <a:latin typeface="Verdana"/>
                <a:cs typeface="Verdana"/>
              </a:rPr>
              <a:t>εντολή</a:t>
            </a:r>
            <a:r>
              <a:rPr sz="1600" spc="5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Edit</a:t>
            </a:r>
            <a:endParaRPr sz="16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Verdana"/>
                <a:cs typeface="Verdana"/>
              </a:rPr>
              <a:t>και κλικ </a:t>
            </a:r>
            <a:r>
              <a:rPr sz="1600" spc="-10" dirty="0">
                <a:latin typeface="Verdana"/>
                <a:cs typeface="Verdana"/>
              </a:rPr>
              <a:t>στο </a:t>
            </a:r>
            <a:r>
              <a:rPr sz="1600" b="1" spc="-5" dirty="0">
                <a:latin typeface="Verdana"/>
                <a:cs typeface="Verdana"/>
              </a:rPr>
              <a:t>Insert</a:t>
            </a:r>
            <a:r>
              <a:rPr sz="1600" b="1" spc="2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Cases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10048" y="5815368"/>
            <a:ext cx="597535" cy="132715"/>
          </a:xfrm>
          <a:custGeom>
            <a:avLst/>
            <a:gdLst/>
            <a:ahLst/>
            <a:cxnLst/>
            <a:rect l="l" t="t" r="r" b="b"/>
            <a:pathLst>
              <a:path w="597535" h="132714">
                <a:moveTo>
                  <a:pt x="540307" y="66319"/>
                </a:moveTo>
                <a:lnTo>
                  <a:pt x="468884" y="107962"/>
                </a:lnTo>
                <a:lnTo>
                  <a:pt x="466598" y="116712"/>
                </a:lnTo>
                <a:lnTo>
                  <a:pt x="470662" y="123520"/>
                </a:lnTo>
                <a:lnTo>
                  <a:pt x="474599" y="130340"/>
                </a:lnTo>
                <a:lnTo>
                  <a:pt x="483362" y="132638"/>
                </a:lnTo>
                <a:lnTo>
                  <a:pt x="572520" y="80606"/>
                </a:lnTo>
                <a:lnTo>
                  <a:pt x="568705" y="80606"/>
                </a:lnTo>
                <a:lnTo>
                  <a:pt x="568705" y="78663"/>
                </a:lnTo>
                <a:lnTo>
                  <a:pt x="561466" y="78663"/>
                </a:lnTo>
                <a:lnTo>
                  <a:pt x="540307" y="66319"/>
                </a:lnTo>
                <a:close/>
              </a:path>
              <a:path w="597535" h="132714">
                <a:moveTo>
                  <a:pt x="515818" y="52031"/>
                </a:moveTo>
                <a:lnTo>
                  <a:pt x="0" y="52031"/>
                </a:lnTo>
                <a:lnTo>
                  <a:pt x="0" y="80606"/>
                </a:lnTo>
                <a:lnTo>
                  <a:pt x="515818" y="80606"/>
                </a:lnTo>
                <a:lnTo>
                  <a:pt x="540307" y="66319"/>
                </a:lnTo>
                <a:lnTo>
                  <a:pt x="515818" y="52031"/>
                </a:lnTo>
                <a:close/>
              </a:path>
              <a:path w="597535" h="132714">
                <a:moveTo>
                  <a:pt x="572520" y="52031"/>
                </a:moveTo>
                <a:lnTo>
                  <a:pt x="568705" y="52031"/>
                </a:lnTo>
                <a:lnTo>
                  <a:pt x="568705" y="80606"/>
                </a:lnTo>
                <a:lnTo>
                  <a:pt x="572520" y="80606"/>
                </a:lnTo>
                <a:lnTo>
                  <a:pt x="597026" y="66319"/>
                </a:lnTo>
                <a:lnTo>
                  <a:pt x="572520" y="52031"/>
                </a:lnTo>
                <a:close/>
              </a:path>
              <a:path w="597535" h="132714">
                <a:moveTo>
                  <a:pt x="561466" y="53974"/>
                </a:moveTo>
                <a:lnTo>
                  <a:pt x="540307" y="66319"/>
                </a:lnTo>
                <a:lnTo>
                  <a:pt x="561466" y="78663"/>
                </a:lnTo>
                <a:lnTo>
                  <a:pt x="561466" y="53974"/>
                </a:lnTo>
                <a:close/>
              </a:path>
              <a:path w="597535" h="132714">
                <a:moveTo>
                  <a:pt x="568705" y="53974"/>
                </a:moveTo>
                <a:lnTo>
                  <a:pt x="561466" y="53974"/>
                </a:lnTo>
                <a:lnTo>
                  <a:pt x="561466" y="78663"/>
                </a:lnTo>
                <a:lnTo>
                  <a:pt x="568705" y="78663"/>
                </a:lnTo>
                <a:lnTo>
                  <a:pt x="568705" y="53974"/>
                </a:lnTo>
                <a:close/>
              </a:path>
              <a:path w="597535" h="132714">
                <a:moveTo>
                  <a:pt x="483362" y="0"/>
                </a:moveTo>
                <a:lnTo>
                  <a:pt x="474599" y="2298"/>
                </a:lnTo>
                <a:lnTo>
                  <a:pt x="470662" y="9118"/>
                </a:lnTo>
                <a:lnTo>
                  <a:pt x="466598" y="15925"/>
                </a:lnTo>
                <a:lnTo>
                  <a:pt x="468884" y="24676"/>
                </a:lnTo>
                <a:lnTo>
                  <a:pt x="540307" y="66319"/>
                </a:lnTo>
                <a:lnTo>
                  <a:pt x="561466" y="53974"/>
                </a:lnTo>
                <a:lnTo>
                  <a:pt x="568705" y="53974"/>
                </a:lnTo>
                <a:lnTo>
                  <a:pt x="568705" y="52031"/>
                </a:lnTo>
                <a:lnTo>
                  <a:pt x="572520" y="52031"/>
                </a:lnTo>
                <a:lnTo>
                  <a:pt x="4833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776" y="127457"/>
            <a:ext cx="5248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Διαγραφή</a:t>
            </a:r>
            <a:r>
              <a:rPr spc="-60" dirty="0"/>
              <a:t> </a:t>
            </a:r>
            <a:r>
              <a:rPr spc="-5" dirty="0"/>
              <a:t>Περιπτώσεων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0314" y="852881"/>
            <a:ext cx="851217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marR="17780" indent="-34353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68935" algn="l"/>
              </a:tabLst>
            </a:pPr>
            <a:r>
              <a:rPr sz="2000" spc="-5" dirty="0">
                <a:latin typeface="Calibri"/>
                <a:cs typeface="Calibri"/>
              </a:rPr>
              <a:t>Για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5" dirty="0">
                <a:latin typeface="Calibri"/>
                <a:cs typeface="Calibri"/>
              </a:rPr>
              <a:t>διαγράψουμε περιπτώσεις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συμμετέχοντες, </a:t>
            </a:r>
            <a:r>
              <a:rPr sz="2000" spc="-15" dirty="0">
                <a:latin typeface="Calibri"/>
                <a:cs typeface="Calibri"/>
              </a:rPr>
              <a:t>μαυρίζω την </a:t>
            </a:r>
            <a:r>
              <a:rPr sz="2000" spc="-10" dirty="0">
                <a:latin typeface="Calibri"/>
                <a:cs typeface="Calibri"/>
              </a:rPr>
              <a:t>περίπτωση  </a:t>
            </a:r>
            <a:r>
              <a:rPr sz="2000" spc="-5" dirty="0">
                <a:latin typeface="Calibri"/>
                <a:cs typeface="Calibri"/>
              </a:rPr>
              <a:t>(π.χ. </a:t>
            </a:r>
            <a:r>
              <a:rPr sz="2000" dirty="0">
                <a:latin typeface="Calibri"/>
                <a:cs typeface="Calibri"/>
              </a:rPr>
              <a:t>Αν </a:t>
            </a:r>
            <a:r>
              <a:rPr sz="2000" spc="-10" dirty="0">
                <a:latin typeface="Calibri"/>
                <a:cs typeface="Calibri"/>
              </a:rPr>
              <a:t>θέλω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10" dirty="0">
                <a:latin typeface="Calibri"/>
                <a:cs typeface="Calibri"/>
              </a:rPr>
              <a:t>διαγράψω </a:t>
            </a:r>
            <a:r>
              <a:rPr sz="2000" spc="-5" dirty="0">
                <a:latin typeface="Calibri"/>
                <a:cs typeface="Calibri"/>
              </a:rPr>
              <a:t>τον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1950" baseline="25641" dirty="0">
                <a:latin typeface="Calibri"/>
                <a:cs typeface="Calibri"/>
              </a:rPr>
              <a:t>ο </a:t>
            </a:r>
            <a:r>
              <a:rPr sz="2000" spc="-5" dirty="0">
                <a:latin typeface="Calibri"/>
                <a:cs typeface="Calibri"/>
              </a:rPr>
              <a:t>συμμετέχοντα, </a:t>
            </a:r>
            <a:r>
              <a:rPr sz="2000" spc="-10" dirty="0">
                <a:latin typeface="Calibri"/>
                <a:cs typeface="Calibri"/>
              </a:rPr>
              <a:t>τότε </a:t>
            </a:r>
            <a:r>
              <a:rPr sz="2000" spc="-20" dirty="0">
                <a:latin typeface="Calibri"/>
                <a:cs typeface="Calibri"/>
              </a:rPr>
              <a:t>μαυρίζω </a:t>
            </a:r>
            <a:r>
              <a:rPr sz="2000" dirty="0">
                <a:latin typeface="Calibri"/>
                <a:cs typeface="Calibri"/>
              </a:rPr>
              <a:t>τη </a:t>
            </a:r>
            <a:r>
              <a:rPr sz="2000" spc="-5" dirty="0">
                <a:latin typeface="Calibri"/>
                <a:cs typeface="Calibri"/>
              </a:rPr>
              <a:t>σειρά </a:t>
            </a:r>
            <a:r>
              <a:rPr sz="2000" dirty="0">
                <a:latin typeface="Calibri"/>
                <a:cs typeface="Calibri"/>
              </a:rPr>
              <a:t>που  </a:t>
            </a:r>
            <a:r>
              <a:rPr sz="2000" spc="-5" dirty="0">
                <a:latin typeface="Calibri"/>
                <a:cs typeface="Calibri"/>
              </a:rPr>
              <a:t>βρίσκεται </a:t>
            </a:r>
            <a:r>
              <a:rPr sz="2000" dirty="0">
                <a:latin typeface="Calibri"/>
                <a:cs typeface="Calibri"/>
              </a:rPr>
              <a:t>ο </a:t>
            </a:r>
            <a:r>
              <a:rPr sz="2000" spc="5" dirty="0">
                <a:latin typeface="Calibri"/>
                <a:cs typeface="Calibri"/>
              </a:rPr>
              <a:t>2</a:t>
            </a:r>
            <a:r>
              <a:rPr sz="1950" spc="7" baseline="25641" dirty="0">
                <a:latin typeface="Calibri"/>
                <a:cs typeface="Calibri"/>
              </a:rPr>
              <a:t>ος</a:t>
            </a:r>
            <a:r>
              <a:rPr sz="2000" spc="5" dirty="0">
                <a:latin typeface="Calibri"/>
                <a:cs typeface="Calibri"/>
              </a:rPr>
              <a:t>), </a:t>
            </a:r>
            <a:r>
              <a:rPr sz="2000" spc="-15" dirty="0">
                <a:latin typeface="Calibri"/>
                <a:cs typeface="Calibri"/>
              </a:rPr>
              <a:t>κάνουμε </a:t>
            </a:r>
            <a:r>
              <a:rPr sz="2000" b="1" spc="-10" dirty="0">
                <a:latin typeface="Calibri"/>
                <a:cs typeface="Calibri"/>
              </a:rPr>
              <a:t>δεξί </a:t>
            </a:r>
            <a:r>
              <a:rPr sz="2000" b="1" spc="-5" dirty="0">
                <a:latin typeface="Calibri"/>
                <a:cs typeface="Calibri"/>
              </a:rPr>
              <a:t>κλικ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dirty="0">
                <a:latin typeface="Calibri"/>
                <a:cs typeface="Calibri"/>
              </a:rPr>
              <a:t>επιλέγω </a:t>
            </a:r>
            <a:r>
              <a:rPr sz="2000" b="1" spc="-5" dirty="0">
                <a:latin typeface="Calibri"/>
                <a:cs typeface="Calibri"/>
              </a:rPr>
              <a:t>Clear </a:t>
            </a:r>
            <a:r>
              <a:rPr sz="2000" dirty="0">
                <a:latin typeface="Calibri"/>
                <a:cs typeface="Calibri"/>
              </a:rPr>
              <a:t>ή </a:t>
            </a:r>
            <a:r>
              <a:rPr sz="2000" spc="-15" dirty="0">
                <a:latin typeface="Calibri"/>
                <a:cs typeface="Calibri"/>
              </a:rPr>
              <a:t>παταώ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Delete.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8950" y="5141912"/>
            <a:ext cx="295148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Verdana"/>
                <a:cs typeface="Verdana"/>
              </a:rPr>
              <a:t>Ή επιλέγω </a:t>
            </a:r>
            <a:r>
              <a:rPr sz="1600" spc="-10" dirty="0">
                <a:latin typeface="Verdana"/>
                <a:cs typeface="Verdana"/>
              </a:rPr>
              <a:t>την </a:t>
            </a:r>
            <a:r>
              <a:rPr sz="1600" spc="-5" dirty="0">
                <a:latin typeface="Verdana"/>
                <a:cs typeface="Verdana"/>
              </a:rPr>
              <a:t>εντολή</a:t>
            </a:r>
            <a:r>
              <a:rPr sz="1600" spc="5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Edit</a:t>
            </a:r>
            <a:endParaRPr sz="16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Verdana"/>
                <a:cs typeface="Verdana"/>
              </a:rPr>
              <a:t>και κλικ στο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Clear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0048" y="5367654"/>
            <a:ext cx="734060" cy="132715"/>
          </a:xfrm>
          <a:custGeom>
            <a:avLst/>
            <a:gdLst/>
            <a:ahLst/>
            <a:cxnLst/>
            <a:rect l="l" t="t" r="r" b="b"/>
            <a:pathLst>
              <a:path w="734060" h="132714">
                <a:moveTo>
                  <a:pt x="676778" y="66357"/>
                </a:moveTo>
                <a:lnTo>
                  <a:pt x="605409" y="107950"/>
                </a:lnTo>
                <a:lnTo>
                  <a:pt x="603123" y="116713"/>
                </a:lnTo>
                <a:lnTo>
                  <a:pt x="607187" y="123571"/>
                </a:lnTo>
                <a:lnTo>
                  <a:pt x="611124" y="130429"/>
                </a:lnTo>
                <a:lnTo>
                  <a:pt x="619887" y="132715"/>
                </a:lnTo>
                <a:lnTo>
                  <a:pt x="626617" y="128651"/>
                </a:lnTo>
                <a:lnTo>
                  <a:pt x="709109" y="80645"/>
                </a:lnTo>
                <a:lnTo>
                  <a:pt x="705230" y="80645"/>
                </a:lnTo>
                <a:lnTo>
                  <a:pt x="705230" y="78740"/>
                </a:lnTo>
                <a:lnTo>
                  <a:pt x="697991" y="78740"/>
                </a:lnTo>
                <a:lnTo>
                  <a:pt x="676778" y="66357"/>
                </a:lnTo>
                <a:close/>
              </a:path>
              <a:path w="734060" h="132714">
                <a:moveTo>
                  <a:pt x="652301" y="52070"/>
                </a:moveTo>
                <a:lnTo>
                  <a:pt x="0" y="52070"/>
                </a:lnTo>
                <a:lnTo>
                  <a:pt x="0" y="80645"/>
                </a:lnTo>
                <a:lnTo>
                  <a:pt x="652301" y="80645"/>
                </a:lnTo>
                <a:lnTo>
                  <a:pt x="676778" y="66357"/>
                </a:lnTo>
                <a:lnTo>
                  <a:pt x="652301" y="52070"/>
                </a:lnTo>
                <a:close/>
              </a:path>
              <a:path w="734060" h="132714">
                <a:moveTo>
                  <a:pt x="708941" y="52070"/>
                </a:moveTo>
                <a:lnTo>
                  <a:pt x="705230" y="52070"/>
                </a:lnTo>
                <a:lnTo>
                  <a:pt x="705230" y="80645"/>
                </a:lnTo>
                <a:lnTo>
                  <a:pt x="709109" y="80645"/>
                </a:lnTo>
                <a:lnTo>
                  <a:pt x="733551" y="66421"/>
                </a:lnTo>
                <a:lnTo>
                  <a:pt x="708941" y="52070"/>
                </a:lnTo>
                <a:close/>
              </a:path>
              <a:path w="734060" h="132714">
                <a:moveTo>
                  <a:pt x="697991" y="53975"/>
                </a:moveTo>
                <a:lnTo>
                  <a:pt x="676778" y="66357"/>
                </a:lnTo>
                <a:lnTo>
                  <a:pt x="697991" y="78740"/>
                </a:lnTo>
                <a:lnTo>
                  <a:pt x="697991" y="53975"/>
                </a:lnTo>
                <a:close/>
              </a:path>
              <a:path w="734060" h="132714">
                <a:moveTo>
                  <a:pt x="705230" y="53975"/>
                </a:moveTo>
                <a:lnTo>
                  <a:pt x="697991" y="53975"/>
                </a:lnTo>
                <a:lnTo>
                  <a:pt x="697991" y="78740"/>
                </a:lnTo>
                <a:lnTo>
                  <a:pt x="705230" y="78740"/>
                </a:lnTo>
                <a:lnTo>
                  <a:pt x="705230" y="53975"/>
                </a:lnTo>
                <a:close/>
              </a:path>
              <a:path w="734060" h="132714">
                <a:moveTo>
                  <a:pt x="619887" y="0"/>
                </a:moveTo>
                <a:lnTo>
                  <a:pt x="611124" y="2286"/>
                </a:lnTo>
                <a:lnTo>
                  <a:pt x="607187" y="9144"/>
                </a:lnTo>
                <a:lnTo>
                  <a:pt x="603123" y="16002"/>
                </a:lnTo>
                <a:lnTo>
                  <a:pt x="605409" y="24765"/>
                </a:lnTo>
                <a:lnTo>
                  <a:pt x="676778" y="66357"/>
                </a:lnTo>
                <a:lnTo>
                  <a:pt x="697991" y="53975"/>
                </a:lnTo>
                <a:lnTo>
                  <a:pt x="705230" y="53975"/>
                </a:lnTo>
                <a:lnTo>
                  <a:pt x="705230" y="52070"/>
                </a:lnTo>
                <a:lnTo>
                  <a:pt x="708941" y="52070"/>
                </a:lnTo>
                <a:lnTo>
                  <a:pt x="626617" y="4064"/>
                </a:lnTo>
                <a:lnTo>
                  <a:pt x="6198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087" y="2205101"/>
            <a:ext cx="3384550" cy="216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325" y="2200275"/>
            <a:ext cx="3394075" cy="2170430"/>
          </a:xfrm>
          <a:custGeom>
            <a:avLst/>
            <a:gdLst/>
            <a:ahLst/>
            <a:cxnLst/>
            <a:rect l="l" t="t" r="r" b="b"/>
            <a:pathLst>
              <a:path w="3394075" h="2170429">
                <a:moveTo>
                  <a:pt x="0" y="2170049"/>
                </a:moveTo>
                <a:lnTo>
                  <a:pt x="3394075" y="2170049"/>
                </a:lnTo>
                <a:lnTo>
                  <a:pt x="3394075" y="0"/>
                </a:lnTo>
                <a:lnTo>
                  <a:pt x="0" y="0"/>
                </a:lnTo>
                <a:lnTo>
                  <a:pt x="0" y="21700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3601" y="3844861"/>
            <a:ext cx="3168650" cy="2592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8775" y="3840098"/>
            <a:ext cx="3178175" cy="2602230"/>
          </a:xfrm>
          <a:custGeom>
            <a:avLst/>
            <a:gdLst/>
            <a:ahLst/>
            <a:cxnLst/>
            <a:rect l="l" t="t" r="r" b="b"/>
            <a:pathLst>
              <a:path w="3178175" h="2602229">
                <a:moveTo>
                  <a:pt x="0" y="2601976"/>
                </a:moveTo>
                <a:lnTo>
                  <a:pt x="3178175" y="2601976"/>
                </a:lnTo>
                <a:lnTo>
                  <a:pt x="3178175" y="0"/>
                </a:lnTo>
                <a:lnTo>
                  <a:pt x="0" y="0"/>
                </a:lnTo>
                <a:lnTo>
                  <a:pt x="0" y="26019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8711" y="127457"/>
            <a:ext cx="6261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Εισαγωγή </a:t>
            </a:r>
            <a:r>
              <a:rPr spc="-10" dirty="0"/>
              <a:t>Νέων</a:t>
            </a:r>
            <a:r>
              <a:rPr spc="-15" dirty="0"/>
              <a:t> </a:t>
            </a:r>
            <a:r>
              <a:rPr spc="-20" dirty="0"/>
              <a:t>Μεταβλητών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852881"/>
            <a:ext cx="8485505" cy="2526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353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Για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5" dirty="0">
                <a:latin typeface="Calibri"/>
                <a:cs typeface="Calibri"/>
              </a:rPr>
              <a:t>εισάγουμε </a:t>
            </a:r>
            <a:r>
              <a:rPr sz="2000" dirty="0">
                <a:latin typeface="Calibri"/>
                <a:cs typeface="Calibri"/>
              </a:rPr>
              <a:t>νέες </a:t>
            </a:r>
            <a:r>
              <a:rPr sz="2000" spc="-10" dirty="0">
                <a:latin typeface="Calibri"/>
                <a:cs typeface="Calibri"/>
              </a:rPr>
              <a:t>μεταβλητές, πηγαίνουμε </a:t>
            </a:r>
            <a:r>
              <a:rPr sz="2000" dirty="0">
                <a:latin typeface="Calibri"/>
                <a:cs typeface="Calibri"/>
              </a:rPr>
              <a:t>στο </a:t>
            </a:r>
            <a:r>
              <a:rPr sz="2000" spc="-10" dirty="0">
                <a:latin typeface="Calibri"/>
                <a:cs typeface="Calibri"/>
              </a:rPr>
              <a:t>πεδίο </a:t>
            </a:r>
            <a:r>
              <a:rPr sz="2000" spc="-15" dirty="0">
                <a:latin typeface="Calibri"/>
                <a:cs typeface="Calibri"/>
              </a:rPr>
              <a:t>Variable </a:t>
            </a:r>
            <a:r>
              <a:rPr sz="2000" spc="-40" dirty="0">
                <a:latin typeface="Calibri"/>
                <a:cs typeface="Calibri"/>
              </a:rPr>
              <a:t>View,  </a:t>
            </a:r>
            <a:r>
              <a:rPr sz="2000" spc="-15" dirty="0">
                <a:latin typeface="Calibri"/>
                <a:cs typeface="Calibri"/>
              </a:rPr>
              <a:t>μαυρίζω την </a:t>
            </a:r>
            <a:r>
              <a:rPr sz="2000" spc="-5" dirty="0">
                <a:latin typeface="Calibri"/>
                <a:cs typeface="Calibri"/>
              </a:rPr>
              <a:t>τελευταία </a:t>
            </a:r>
            <a:r>
              <a:rPr sz="2000" spc="-10" dirty="0">
                <a:latin typeface="Calibri"/>
                <a:cs typeface="Calibri"/>
              </a:rPr>
              <a:t>μεταβλητή </a:t>
            </a:r>
            <a:r>
              <a:rPr sz="2000" spc="-5" dirty="0">
                <a:latin typeface="Calibri"/>
                <a:cs typeface="Calibri"/>
              </a:rPr>
              <a:t>(π.χ. </a:t>
            </a:r>
            <a:r>
              <a:rPr sz="2000" dirty="0">
                <a:latin typeface="Calibri"/>
                <a:cs typeface="Calibri"/>
              </a:rPr>
              <a:t>Αν </a:t>
            </a:r>
            <a:r>
              <a:rPr sz="2000" spc="-10" dirty="0">
                <a:latin typeface="Calibri"/>
                <a:cs typeface="Calibri"/>
              </a:rPr>
              <a:t>θέλω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10" dirty="0">
                <a:latin typeface="Calibri"/>
                <a:cs typeface="Calibri"/>
              </a:rPr>
              <a:t>περάσω </a:t>
            </a:r>
            <a:r>
              <a:rPr sz="2000" dirty="0">
                <a:latin typeface="Calibri"/>
                <a:cs typeface="Calibri"/>
              </a:rPr>
              <a:t>μια </a:t>
            </a:r>
            <a:r>
              <a:rPr sz="2000" spc="-10" dirty="0">
                <a:latin typeface="Calibri"/>
                <a:cs typeface="Calibri"/>
              </a:rPr>
              <a:t>μεταβλητή  </a:t>
            </a:r>
            <a:r>
              <a:rPr sz="2000" spc="-5" dirty="0">
                <a:latin typeface="Calibri"/>
                <a:cs typeface="Calibri"/>
              </a:rPr>
              <a:t>ανάμεσα </a:t>
            </a:r>
            <a:r>
              <a:rPr sz="2000" spc="5" dirty="0">
                <a:latin typeface="Calibri"/>
                <a:cs typeface="Calibri"/>
              </a:rPr>
              <a:t>στις </a:t>
            </a:r>
            <a:r>
              <a:rPr sz="2000" spc="-10" dirty="0">
                <a:latin typeface="Calibri"/>
                <a:cs typeface="Calibri"/>
              </a:rPr>
              <a:t>μεταβλητές </a:t>
            </a:r>
            <a:r>
              <a:rPr sz="2000" spc="-5" dirty="0">
                <a:latin typeface="Calibri"/>
                <a:cs typeface="Calibri"/>
              </a:rPr>
              <a:t>gender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5" dirty="0">
                <a:latin typeface="Calibri"/>
                <a:cs typeface="Calibri"/>
              </a:rPr>
              <a:t>sport </a:t>
            </a:r>
            <a:r>
              <a:rPr sz="2000" dirty="0">
                <a:latin typeface="Calibri"/>
                <a:cs typeface="Calibri"/>
              </a:rPr>
              <a:t>που θα </a:t>
            </a:r>
            <a:r>
              <a:rPr sz="2000" spc="-10" dirty="0">
                <a:latin typeface="Calibri"/>
                <a:cs typeface="Calibri"/>
              </a:rPr>
              <a:t>ονομάζεται π.χ. </a:t>
            </a:r>
            <a:r>
              <a:rPr sz="2000" dirty="0">
                <a:latin typeface="Calibri"/>
                <a:cs typeface="Calibri"/>
              </a:rPr>
              <a:t>class </a:t>
            </a:r>
            <a:r>
              <a:rPr sz="2000" spc="-5" dirty="0">
                <a:latin typeface="Calibri"/>
                <a:cs typeface="Calibri"/>
              </a:rPr>
              <a:t>(έτος  σπουδών), </a:t>
            </a:r>
            <a:r>
              <a:rPr sz="2000" spc="-10" dirty="0">
                <a:latin typeface="Calibri"/>
                <a:cs typeface="Calibri"/>
              </a:rPr>
              <a:t>τότε </a:t>
            </a:r>
            <a:r>
              <a:rPr sz="2000" spc="-15" dirty="0">
                <a:latin typeface="Calibri"/>
                <a:cs typeface="Calibri"/>
              </a:rPr>
              <a:t>μαυρίζω </a:t>
            </a:r>
            <a:r>
              <a:rPr sz="2000" spc="-5" dirty="0">
                <a:latin typeface="Calibri"/>
                <a:cs typeface="Calibri"/>
              </a:rPr>
              <a:t>τη σειρά </a:t>
            </a:r>
            <a:r>
              <a:rPr sz="2000" spc="-10" dirty="0">
                <a:latin typeface="Calibri"/>
                <a:cs typeface="Calibri"/>
              </a:rPr>
              <a:t>που </a:t>
            </a:r>
            <a:r>
              <a:rPr sz="2000" spc="-5" dirty="0">
                <a:latin typeface="Calibri"/>
                <a:cs typeface="Calibri"/>
              </a:rPr>
              <a:t>βρίσκεται </a:t>
            </a:r>
            <a:r>
              <a:rPr sz="2000" dirty="0">
                <a:latin typeface="Calibri"/>
                <a:cs typeface="Calibri"/>
              </a:rPr>
              <a:t>η </a:t>
            </a:r>
            <a:r>
              <a:rPr sz="2000" spc="-10" dirty="0">
                <a:latin typeface="Calibri"/>
                <a:cs typeface="Calibri"/>
              </a:rPr>
              <a:t>μεταβλητή </a:t>
            </a:r>
            <a:r>
              <a:rPr sz="2000" spc="-5" dirty="0">
                <a:latin typeface="Calibri"/>
                <a:cs typeface="Calibri"/>
              </a:rPr>
              <a:t>sport), </a:t>
            </a:r>
            <a:r>
              <a:rPr sz="2000" spc="-15" dirty="0">
                <a:latin typeface="Calibri"/>
                <a:cs typeface="Calibri"/>
              </a:rPr>
              <a:t>κάνουμε  </a:t>
            </a:r>
            <a:r>
              <a:rPr sz="2000" b="1" spc="-10" dirty="0">
                <a:latin typeface="Calibri"/>
                <a:cs typeface="Calibri"/>
              </a:rPr>
              <a:t>δεξί </a:t>
            </a:r>
            <a:r>
              <a:rPr sz="2000" b="1" spc="-5" dirty="0">
                <a:latin typeface="Calibri"/>
                <a:cs typeface="Calibri"/>
              </a:rPr>
              <a:t>κλικ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dirty="0">
                <a:latin typeface="Calibri"/>
                <a:cs typeface="Calibri"/>
              </a:rPr>
              <a:t>επιλέγω </a:t>
            </a:r>
            <a:r>
              <a:rPr sz="2000" b="1" dirty="0">
                <a:latin typeface="Calibri"/>
                <a:cs typeface="Calibri"/>
              </a:rPr>
              <a:t>Insert</a:t>
            </a:r>
            <a:r>
              <a:rPr sz="2000" b="1" spc="-15" dirty="0">
                <a:latin typeface="Calibri"/>
                <a:cs typeface="Calibri"/>
              </a:rPr>
              <a:t> Variables</a:t>
            </a:r>
            <a:endParaRPr sz="20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Ανάμεσα </a:t>
            </a:r>
            <a:r>
              <a:rPr sz="2000" dirty="0">
                <a:latin typeface="Calibri"/>
                <a:cs typeface="Calibri"/>
              </a:rPr>
              <a:t>στις </a:t>
            </a:r>
            <a:r>
              <a:rPr sz="2000" spc="-10" dirty="0">
                <a:latin typeface="Calibri"/>
                <a:cs typeface="Calibri"/>
              </a:rPr>
              <a:t>μεταβλητές </a:t>
            </a:r>
            <a:r>
              <a:rPr sz="2000" spc="-5" dirty="0">
                <a:latin typeface="Calibri"/>
                <a:cs typeface="Calibri"/>
              </a:rPr>
              <a:t>gender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5" dirty="0">
                <a:latin typeface="Calibri"/>
                <a:cs typeface="Calibri"/>
              </a:rPr>
              <a:t>sport εμφανίζεται πλέον </a:t>
            </a:r>
            <a:r>
              <a:rPr sz="2000" dirty="0">
                <a:latin typeface="Calibri"/>
                <a:cs typeface="Calibri"/>
              </a:rPr>
              <a:t>μια </a:t>
            </a:r>
            <a:r>
              <a:rPr sz="2000" spc="-10" dirty="0">
                <a:latin typeface="Calibri"/>
                <a:cs typeface="Calibri"/>
              </a:rPr>
              <a:t>κενή </a:t>
            </a:r>
            <a:r>
              <a:rPr sz="2000" dirty="0">
                <a:latin typeface="Calibri"/>
                <a:cs typeface="Calibri"/>
              </a:rPr>
              <a:t>σειρά  </a:t>
            </a:r>
            <a:r>
              <a:rPr sz="2000" spc="-10" dirty="0">
                <a:latin typeface="Calibri"/>
                <a:cs typeface="Calibri"/>
              </a:rPr>
              <a:t>(VAR0001). Κλικ </a:t>
            </a:r>
            <a:r>
              <a:rPr sz="2000" dirty="0">
                <a:latin typeface="Calibri"/>
                <a:cs typeface="Calibri"/>
              </a:rPr>
              <a:t>στο </a:t>
            </a:r>
            <a:r>
              <a:rPr sz="2000" spc="-15" dirty="0">
                <a:latin typeface="Calibri"/>
                <a:cs typeface="Calibri"/>
              </a:rPr>
              <a:t>κουτί </a:t>
            </a:r>
            <a:r>
              <a:rPr sz="2000" dirty="0">
                <a:latin typeface="Calibri"/>
                <a:cs typeface="Calibri"/>
              </a:rPr>
              <a:t>με τη </a:t>
            </a:r>
            <a:r>
              <a:rPr sz="2000" spc="-10" dirty="0">
                <a:latin typeface="Calibri"/>
                <a:cs typeface="Calibri"/>
              </a:rPr>
              <a:t>μεταβλητή </a:t>
            </a:r>
            <a:r>
              <a:rPr sz="2000" spc="-15" dirty="0">
                <a:latin typeface="Calibri"/>
                <a:cs typeface="Calibri"/>
              </a:rPr>
              <a:t>VAR0001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10" dirty="0">
                <a:latin typeface="Calibri"/>
                <a:cs typeface="Calibri"/>
              </a:rPr>
              <a:t>εκεί </a:t>
            </a:r>
            <a:r>
              <a:rPr sz="2000" dirty="0">
                <a:latin typeface="Calibri"/>
                <a:cs typeface="Calibri"/>
              </a:rPr>
              <a:t>θα </a:t>
            </a:r>
            <a:r>
              <a:rPr sz="2000" spc="-5" dirty="0">
                <a:latin typeface="Calibri"/>
                <a:cs typeface="Calibri"/>
              </a:rPr>
              <a:t>ορίσουμε </a:t>
            </a:r>
            <a:r>
              <a:rPr sz="2000" spc="-10" dirty="0">
                <a:latin typeface="Calibri"/>
                <a:cs typeface="Calibri"/>
              </a:rPr>
              <a:t>το  </a:t>
            </a:r>
            <a:r>
              <a:rPr sz="2000" spc="-5" dirty="0">
                <a:latin typeface="Calibri"/>
                <a:cs typeface="Calibri"/>
              </a:rPr>
              <a:t>όνομα </a:t>
            </a:r>
            <a:r>
              <a:rPr sz="2000" dirty="0">
                <a:latin typeface="Calibri"/>
                <a:cs typeface="Calibri"/>
              </a:rPr>
              <a:t>της </a:t>
            </a:r>
            <a:r>
              <a:rPr sz="2000" spc="-5" dirty="0">
                <a:latin typeface="Calibri"/>
                <a:cs typeface="Calibri"/>
              </a:rPr>
              <a:t>νέας μεταβλητής π.χ. </a:t>
            </a:r>
            <a:r>
              <a:rPr sz="2000" dirty="0">
                <a:latin typeface="Calibri"/>
                <a:cs typeface="Calibri"/>
              </a:rPr>
              <a:t>class </a:t>
            </a:r>
            <a:r>
              <a:rPr sz="2000" spc="-5" dirty="0">
                <a:latin typeface="Calibri"/>
                <a:cs typeface="Calibri"/>
              </a:rPr>
              <a:t>(έτος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σπουδών).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87" y="3665537"/>
            <a:ext cx="2736850" cy="259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525" y="3660775"/>
            <a:ext cx="2746375" cy="2606675"/>
          </a:xfrm>
          <a:custGeom>
            <a:avLst/>
            <a:gdLst/>
            <a:ahLst/>
            <a:cxnLst/>
            <a:rect l="l" t="t" r="r" b="b"/>
            <a:pathLst>
              <a:path w="2746375" h="2606675">
                <a:moveTo>
                  <a:pt x="0" y="2606675"/>
                </a:moveTo>
                <a:lnTo>
                  <a:pt x="2746375" y="2606675"/>
                </a:lnTo>
                <a:lnTo>
                  <a:pt x="2746375" y="0"/>
                </a:lnTo>
                <a:lnTo>
                  <a:pt x="0" y="0"/>
                </a:lnTo>
                <a:lnTo>
                  <a:pt x="0" y="2606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4250" y="3665473"/>
            <a:ext cx="4895850" cy="1298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9423" y="3660775"/>
            <a:ext cx="4905375" cy="1308100"/>
          </a:xfrm>
          <a:custGeom>
            <a:avLst/>
            <a:gdLst/>
            <a:ahLst/>
            <a:cxnLst/>
            <a:rect l="l" t="t" r="r" b="b"/>
            <a:pathLst>
              <a:path w="4905375" h="1308100">
                <a:moveTo>
                  <a:pt x="0" y="1308100"/>
                </a:moveTo>
                <a:lnTo>
                  <a:pt x="4905375" y="1308100"/>
                </a:lnTo>
                <a:lnTo>
                  <a:pt x="4905375" y="0"/>
                </a:lnTo>
                <a:lnTo>
                  <a:pt x="0" y="0"/>
                </a:lnTo>
                <a:lnTo>
                  <a:pt x="0" y="130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3775" y="5354637"/>
            <a:ext cx="4886325" cy="908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8948" y="5349875"/>
            <a:ext cx="4895850" cy="917575"/>
          </a:xfrm>
          <a:custGeom>
            <a:avLst/>
            <a:gdLst/>
            <a:ahLst/>
            <a:cxnLst/>
            <a:rect l="l" t="t" r="r" b="b"/>
            <a:pathLst>
              <a:path w="4895850" h="917575">
                <a:moveTo>
                  <a:pt x="0" y="917575"/>
                </a:moveTo>
                <a:lnTo>
                  <a:pt x="4895850" y="917575"/>
                </a:lnTo>
                <a:lnTo>
                  <a:pt x="4895850" y="0"/>
                </a:lnTo>
                <a:lnTo>
                  <a:pt x="0" y="0"/>
                </a:lnTo>
                <a:lnTo>
                  <a:pt x="0" y="9175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8711" y="235407"/>
            <a:ext cx="6261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Εισαγωγή </a:t>
            </a:r>
            <a:r>
              <a:rPr spc="-10" dirty="0"/>
              <a:t>Νέων</a:t>
            </a:r>
            <a:r>
              <a:rPr spc="-15" dirty="0"/>
              <a:t> </a:t>
            </a:r>
            <a:r>
              <a:rPr spc="-20" dirty="0"/>
              <a:t>Μεταβλητών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1155573"/>
            <a:ext cx="6190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Verdana"/>
                <a:cs typeface="Verdana"/>
              </a:rPr>
              <a:t>Ή επιλέγω </a:t>
            </a:r>
            <a:r>
              <a:rPr sz="1600" spc="-10" dirty="0">
                <a:latin typeface="Verdana"/>
                <a:cs typeface="Verdana"/>
              </a:rPr>
              <a:t>την </a:t>
            </a:r>
            <a:r>
              <a:rPr sz="1600" spc="-5" dirty="0">
                <a:latin typeface="Verdana"/>
                <a:cs typeface="Verdana"/>
              </a:rPr>
              <a:t>εντολή </a:t>
            </a:r>
            <a:r>
              <a:rPr sz="1600" b="1" spc="-10" dirty="0">
                <a:latin typeface="Verdana"/>
                <a:cs typeface="Verdana"/>
              </a:rPr>
              <a:t>Edi</a:t>
            </a:r>
            <a:r>
              <a:rPr sz="1600" spc="-10" dirty="0">
                <a:latin typeface="Verdana"/>
                <a:cs typeface="Verdana"/>
              </a:rPr>
              <a:t>t </a:t>
            </a:r>
            <a:r>
              <a:rPr sz="1600" spc="-5" dirty="0">
                <a:latin typeface="Verdana"/>
                <a:cs typeface="Verdana"/>
              </a:rPr>
              <a:t>και κλικ </a:t>
            </a:r>
            <a:r>
              <a:rPr sz="1600" spc="-10" dirty="0">
                <a:latin typeface="Verdana"/>
                <a:cs typeface="Verdana"/>
              </a:rPr>
              <a:t>στο </a:t>
            </a:r>
            <a:r>
              <a:rPr sz="1600" b="1" spc="-5" dirty="0">
                <a:latin typeface="Verdana"/>
                <a:cs typeface="Verdana"/>
              </a:rPr>
              <a:t>Insert</a:t>
            </a:r>
            <a:r>
              <a:rPr sz="1600" b="1" spc="18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Variable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9676" y="1700276"/>
            <a:ext cx="5040249" cy="237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4850" y="1695450"/>
            <a:ext cx="5050155" cy="2386330"/>
          </a:xfrm>
          <a:custGeom>
            <a:avLst/>
            <a:gdLst/>
            <a:ahLst/>
            <a:cxnLst/>
            <a:rect l="l" t="t" r="r" b="b"/>
            <a:pathLst>
              <a:path w="5050155" h="2386329">
                <a:moveTo>
                  <a:pt x="0" y="2385949"/>
                </a:moveTo>
                <a:lnTo>
                  <a:pt x="5049774" y="2385949"/>
                </a:lnTo>
                <a:lnTo>
                  <a:pt x="5049774" y="0"/>
                </a:lnTo>
                <a:lnTo>
                  <a:pt x="0" y="0"/>
                </a:lnTo>
                <a:lnTo>
                  <a:pt x="0" y="23859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6120" y="127457"/>
            <a:ext cx="5076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Διαγραφή</a:t>
            </a:r>
            <a:r>
              <a:rPr spc="-35" dirty="0"/>
              <a:t> </a:t>
            </a:r>
            <a:r>
              <a:rPr spc="-20" dirty="0"/>
              <a:t>Μεταβλητών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924559"/>
            <a:ext cx="1102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  <a:tab pos="831215" algn="l"/>
              </a:tabLst>
            </a:pPr>
            <a:r>
              <a:rPr sz="2000" dirty="0">
                <a:latin typeface="Calibri"/>
                <a:cs typeface="Calibri"/>
              </a:rPr>
              <a:t>Για	να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6286" y="924559"/>
            <a:ext cx="72485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03375" algn="l"/>
                <a:tab pos="3024505" algn="l"/>
                <a:tab pos="4054475" algn="l"/>
                <a:tab pos="4444365" algn="l"/>
                <a:tab pos="5716270" algn="l"/>
                <a:tab pos="6283325" algn="l"/>
                <a:tab pos="6979920" algn="l"/>
              </a:tabLst>
            </a:pPr>
            <a:r>
              <a:rPr sz="2000" spc="-5" dirty="0">
                <a:latin typeface="Calibri"/>
                <a:cs typeface="Calibri"/>
              </a:rPr>
              <a:t>δι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35" dirty="0">
                <a:latin typeface="Calibri"/>
                <a:cs typeface="Calibri"/>
              </a:rPr>
              <a:t>γ</a:t>
            </a:r>
            <a:r>
              <a:rPr sz="2000" spc="-15" dirty="0">
                <a:latin typeface="Calibri"/>
                <a:cs typeface="Calibri"/>
              </a:rPr>
              <a:t>ρ</a:t>
            </a:r>
            <a:r>
              <a:rPr sz="2000" spc="-5" dirty="0">
                <a:latin typeface="Calibri"/>
                <a:cs typeface="Calibri"/>
              </a:rPr>
              <a:t>άψουμ</a:t>
            </a:r>
            <a:r>
              <a:rPr sz="2000" dirty="0">
                <a:latin typeface="Calibri"/>
                <a:cs typeface="Calibri"/>
              </a:rPr>
              <a:t>ε	με</a:t>
            </a:r>
            <a:r>
              <a:rPr sz="2000" spc="-10" dirty="0">
                <a:latin typeface="Calibri"/>
                <a:cs typeface="Calibri"/>
              </a:rPr>
              <a:t>ταβ</a:t>
            </a:r>
            <a:r>
              <a:rPr sz="2000" dirty="0">
                <a:latin typeface="Calibri"/>
                <a:cs typeface="Calibri"/>
              </a:rPr>
              <a:t>λ</a:t>
            </a:r>
            <a:r>
              <a:rPr sz="2000" spc="-40" dirty="0">
                <a:latin typeface="Calibri"/>
                <a:cs typeface="Calibri"/>
              </a:rPr>
              <a:t>η</a:t>
            </a:r>
            <a:r>
              <a:rPr sz="2000" spc="-5" dirty="0">
                <a:latin typeface="Calibri"/>
                <a:cs typeface="Calibri"/>
              </a:rPr>
              <a:t>τέ</a:t>
            </a:r>
            <a:r>
              <a:rPr sz="2000" spc="10" dirty="0">
                <a:latin typeface="Calibri"/>
                <a:cs typeface="Calibri"/>
              </a:rPr>
              <a:t>ς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10" dirty="0">
                <a:latin typeface="Calibri"/>
                <a:cs typeface="Calibri"/>
              </a:rPr>
              <a:t>μ</a:t>
            </a:r>
            <a:r>
              <a:rPr sz="2000" spc="-5" dirty="0">
                <a:latin typeface="Calibri"/>
                <a:cs typeface="Calibri"/>
              </a:rPr>
              <a:t>αυ</a:t>
            </a:r>
            <a:r>
              <a:rPr sz="2000" spc="-15" dirty="0">
                <a:latin typeface="Calibri"/>
                <a:cs typeface="Calibri"/>
              </a:rPr>
              <a:t>ρί</a:t>
            </a:r>
            <a:r>
              <a:rPr sz="2000" spc="-75" dirty="0">
                <a:latin typeface="Calibri"/>
                <a:cs typeface="Calibri"/>
              </a:rPr>
              <a:t>ζ</a:t>
            </a:r>
            <a:r>
              <a:rPr sz="2000" dirty="0">
                <a:latin typeface="Calibri"/>
                <a:cs typeface="Calibri"/>
              </a:rPr>
              <a:t>ω	</a:t>
            </a:r>
            <a:r>
              <a:rPr sz="2000" spc="-10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η	με</a:t>
            </a:r>
            <a:r>
              <a:rPr sz="2000" spc="-10" dirty="0">
                <a:latin typeface="Calibri"/>
                <a:cs typeface="Calibri"/>
              </a:rPr>
              <a:t>ταβ</a:t>
            </a:r>
            <a:r>
              <a:rPr sz="2000" spc="-20" dirty="0">
                <a:latin typeface="Calibri"/>
                <a:cs typeface="Calibri"/>
              </a:rPr>
              <a:t>λ</a:t>
            </a:r>
            <a:r>
              <a:rPr sz="2000" spc="-35" dirty="0">
                <a:latin typeface="Calibri"/>
                <a:cs typeface="Calibri"/>
              </a:rPr>
              <a:t>η</a:t>
            </a:r>
            <a:r>
              <a:rPr sz="2000" spc="-5" dirty="0">
                <a:latin typeface="Calibri"/>
                <a:cs typeface="Calibri"/>
              </a:rPr>
              <a:t>τ</a:t>
            </a:r>
            <a:r>
              <a:rPr sz="2000" dirty="0">
                <a:latin typeface="Calibri"/>
                <a:cs typeface="Calibri"/>
              </a:rPr>
              <a:t>ή	</a:t>
            </a:r>
            <a:r>
              <a:rPr sz="2000" spc="-20" dirty="0">
                <a:latin typeface="Calibri"/>
                <a:cs typeface="Calibri"/>
              </a:rPr>
              <a:t>π</a:t>
            </a:r>
            <a:r>
              <a:rPr sz="2000" spc="-5" dirty="0">
                <a:latin typeface="Calibri"/>
                <a:cs typeface="Calibri"/>
              </a:rPr>
              <a:t>ο</a:t>
            </a:r>
            <a:r>
              <a:rPr sz="2000" dirty="0">
                <a:latin typeface="Calibri"/>
                <a:cs typeface="Calibri"/>
              </a:rPr>
              <a:t>υ	θέ</a:t>
            </a:r>
            <a:r>
              <a:rPr sz="2000" spc="-55" dirty="0">
                <a:latin typeface="Calibri"/>
                <a:cs typeface="Calibri"/>
              </a:rPr>
              <a:t>λ</a:t>
            </a:r>
            <a:r>
              <a:rPr sz="2000" dirty="0">
                <a:latin typeface="Calibri"/>
                <a:cs typeface="Calibri"/>
              </a:rPr>
              <a:t>ω	</a:t>
            </a:r>
            <a:r>
              <a:rPr sz="2000" spc="-15" dirty="0">
                <a:latin typeface="Calibri"/>
                <a:cs typeface="Calibri"/>
              </a:rPr>
              <a:t>να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219" y="1229359"/>
            <a:ext cx="78809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διαγράψω (π.χ. </a:t>
            </a:r>
            <a:r>
              <a:rPr sz="2000" dirty="0">
                <a:latin typeface="Calibri"/>
                <a:cs typeface="Calibri"/>
              </a:rPr>
              <a:t>class), </a:t>
            </a:r>
            <a:r>
              <a:rPr sz="2000" spc="-15" dirty="0">
                <a:latin typeface="Calibri"/>
                <a:cs typeface="Calibri"/>
              </a:rPr>
              <a:t>κάνουμε </a:t>
            </a:r>
            <a:r>
              <a:rPr sz="2000" b="1" spc="-10" dirty="0">
                <a:latin typeface="Calibri"/>
                <a:cs typeface="Calibri"/>
              </a:rPr>
              <a:t>δεξί </a:t>
            </a:r>
            <a:r>
              <a:rPr sz="2000" b="1" spc="-5" dirty="0">
                <a:latin typeface="Calibri"/>
                <a:cs typeface="Calibri"/>
              </a:rPr>
              <a:t>κλικ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dirty="0">
                <a:latin typeface="Calibri"/>
                <a:cs typeface="Calibri"/>
              </a:rPr>
              <a:t>επιλέγω </a:t>
            </a:r>
            <a:r>
              <a:rPr sz="2000" b="1" spc="-5" dirty="0">
                <a:latin typeface="Calibri"/>
                <a:cs typeface="Calibri"/>
              </a:rPr>
              <a:t>Clear </a:t>
            </a:r>
            <a:r>
              <a:rPr sz="2000" dirty="0">
                <a:latin typeface="Calibri"/>
                <a:cs typeface="Calibri"/>
              </a:rPr>
              <a:t>ή </a:t>
            </a:r>
            <a:r>
              <a:rPr sz="2000" spc="-15" dirty="0">
                <a:latin typeface="Calibri"/>
                <a:cs typeface="Calibri"/>
              </a:rPr>
              <a:t>πατάω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Delete.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187" y="4797425"/>
            <a:ext cx="295148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Verdana"/>
                <a:cs typeface="Verdana"/>
              </a:rPr>
              <a:t>Ή επιλέγω </a:t>
            </a:r>
            <a:r>
              <a:rPr sz="1600" spc="-10" dirty="0">
                <a:latin typeface="Verdana"/>
                <a:cs typeface="Verdana"/>
              </a:rPr>
              <a:t>την </a:t>
            </a:r>
            <a:r>
              <a:rPr sz="1600" spc="-5" dirty="0">
                <a:latin typeface="Verdana"/>
                <a:cs typeface="Verdana"/>
              </a:rPr>
              <a:t>εντολή</a:t>
            </a:r>
            <a:r>
              <a:rPr sz="1600" spc="6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Edit</a:t>
            </a:r>
            <a:endParaRPr sz="16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και κλικ </a:t>
            </a:r>
            <a:r>
              <a:rPr sz="1600" spc="-10" dirty="0">
                <a:latin typeface="Verdana"/>
                <a:cs typeface="Verdana"/>
              </a:rPr>
              <a:t>στο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Clear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2350" y="5023230"/>
            <a:ext cx="734060" cy="132715"/>
          </a:xfrm>
          <a:custGeom>
            <a:avLst/>
            <a:gdLst/>
            <a:ahLst/>
            <a:cxnLst/>
            <a:rect l="l" t="t" r="r" b="b"/>
            <a:pathLst>
              <a:path w="734060" h="132714">
                <a:moveTo>
                  <a:pt x="676887" y="66294"/>
                </a:moveTo>
                <a:lnTo>
                  <a:pt x="605409" y="107950"/>
                </a:lnTo>
                <a:lnTo>
                  <a:pt x="603123" y="116713"/>
                </a:lnTo>
                <a:lnTo>
                  <a:pt x="607060" y="123444"/>
                </a:lnTo>
                <a:lnTo>
                  <a:pt x="610997" y="130302"/>
                </a:lnTo>
                <a:lnTo>
                  <a:pt x="619760" y="132588"/>
                </a:lnTo>
                <a:lnTo>
                  <a:pt x="709159" y="80518"/>
                </a:lnTo>
                <a:lnTo>
                  <a:pt x="705103" y="80518"/>
                </a:lnTo>
                <a:lnTo>
                  <a:pt x="705103" y="78613"/>
                </a:lnTo>
                <a:lnTo>
                  <a:pt x="697991" y="78613"/>
                </a:lnTo>
                <a:lnTo>
                  <a:pt x="676887" y="66294"/>
                </a:lnTo>
                <a:close/>
              </a:path>
              <a:path w="734060" h="132714">
                <a:moveTo>
                  <a:pt x="652301" y="51943"/>
                </a:moveTo>
                <a:lnTo>
                  <a:pt x="0" y="51943"/>
                </a:lnTo>
                <a:lnTo>
                  <a:pt x="0" y="80518"/>
                </a:lnTo>
                <a:lnTo>
                  <a:pt x="652518" y="80518"/>
                </a:lnTo>
                <a:lnTo>
                  <a:pt x="676887" y="66294"/>
                </a:lnTo>
                <a:lnTo>
                  <a:pt x="652301" y="51943"/>
                </a:lnTo>
                <a:close/>
              </a:path>
              <a:path w="734060" h="132714">
                <a:moveTo>
                  <a:pt x="708941" y="51943"/>
                </a:moveTo>
                <a:lnTo>
                  <a:pt x="705103" y="51943"/>
                </a:lnTo>
                <a:lnTo>
                  <a:pt x="705103" y="80518"/>
                </a:lnTo>
                <a:lnTo>
                  <a:pt x="709159" y="80518"/>
                </a:lnTo>
                <a:lnTo>
                  <a:pt x="733551" y="66294"/>
                </a:lnTo>
                <a:lnTo>
                  <a:pt x="708941" y="51943"/>
                </a:lnTo>
                <a:close/>
              </a:path>
              <a:path w="734060" h="132714">
                <a:moveTo>
                  <a:pt x="697991" y="53975"/>
                </a:moveTo>
                <a:lnTo>
                  <a:pt x="676887" y="66294"/>
                </a:lnTo>
                <a:lnTo>
                  <a:pt x="697991" y="78613"/>
                </a:lnTo>
                <a:lnTo>
                  <a:pt x="697991" y="53975"/>
                </a:lnTo>
                <a:close/>
              </a:path>
              <a:path w="734060" h="132714">
                <a:moveTo>
                  <a:pt x="705103" y="53975"/>
                </a:moveTo>
                <a:lnTo>
                  <a:pt x="697991" y="53975"/>
                </a:lnTo>
                <a:lnTo>
                  <a:pt x="697991" y="78613"/>
                </a:lnTo>
                <a:lnTo>
                  <a:pt x="705103" y="78613"/>
                </a:lnTo>
                <a:lnTo>
                  <a:pt x="705103" y="53975"/>
                </a:lnTo>
                <a:close/>
              </a:path>
              <a:path w="734060" h="132714">
                <a:moveTo>
                  <a:pt x="619760" y="0"/>
                </a:moveTo>
                <a:lnTo>
                  <a:pt x="610997" y="2286"/>
                </a:lnTo>
                <a:lnTo>
                  <a:pt x="607060" y="9144"/>
                </a:lnTo>
                <a:lnTo>
                  <a:pt x="603123" y="15875"/>
                </a:lnTo>
                <a:lnTo>
                  <a:pt x="605409" y="24638"/>
                </a:lnTo>
                <a:lnTo>
                  <a:pt x="676887" y="66294"/>
                </a:lnTo>
                <a:lnTo>
                  <a:pt x="697991" y="53975"/>
                </a:lnTo>
                <a:lnTo>
                  <a:pt x="705103" y="53975"/>
                </a:lnTo>
                <a:lnTo>
                  <a:pt x="705103" y="51943"/>
                </a:lnTo>
                <a:lnTo>
                  <a:pt x="708941" y="51943"/>
                </a:lnTo>
                <a:lnTo>
                  <a:pt x="6197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750" y="1844675"/>
            <a:ext cx="4664075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987" y="1839848"/>
            <a:ext cx="4673600" cy="1809750"/>
          </a:xfrm>
          <a:custGeom>
            <a:avLst/>
            <a:gdLst/>
            <a:ahLst/>
            <a:cxnLst/>
            <a:rect l="l" t="t" r="r" b="b"/>
            <a:pathLst>
              <a:path w="4673600" h="1809750">
                <a:moveTo>
                  <a:pt x="0" y="1809750"/>
                </a:moveTo>
                <a:lnTo>
                  <a:pt x="4673600" y="1809750"/>
                </a:lnTo>
                <a:lnTo>
                  <a:pt x="4673600" y="0"/>
                </a:lnTo>
                <a:lnTo>
                  <a:pt x="0" y="0"/>
                </a:lnTo>
                <a:lnTo>
                  <a:pt x="0" y="1809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2826" y="4132262"/>
            <a:ext cx="4486275" cy="1914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8000" y="4127500"/>
            <a:ext cx="4495800" cy="1924050"/>
          </a:xfrm>
          <a:custGeom>
            <a:avLst/>
            <a:gdLst/>
            <a:ahLst/>
            <a:cxnLst/>
            <a:rect l="l" t="t" r="r" b="b"/>
            <a:pathLst>
              <a:path w="4495800" h="1924050">
                <a:moveTo>
                  <a:pt x="0" y="1924050"/>
                </a:moveTo>
                <a:lnTo>
                  <a:pt x="4495800" y="1924050"/>
                </a:lnTo>
                <a:lnTo>
                  <a:pt x="4495800" y="0"/>
                </a:lnTo>
                <a:lnTo>
                  <a:pt x="0" y="0"/>
                </a:lnTo>
                <a:lnTo>
                  <a:pt x="0" y="19240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2654" y="127457"/>
            <a:ext cx="3639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Άνοιγμα</a:t>
            </a:r>
            <a:r>
              <a:rPr spc="-50" dirty="0"/>
              <a:t> </a:t>
            </a:r>
            <a:r>
              <a:rPr spc="-15" dirty="0"/>
              <a:t>αρχείου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852881"/>
            <a:ext cx="8485505" cy="1917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Για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10" dirty="0">
                <a:latin typeface="Calibri"/>
                <a:cs typeface="Calibri"/>
              </a:rPr>
              <a:t>ανοίξουμε </a:t>
            </a:r>
            <a:r>
              <a:rPr sz="2000" dirty="0">
                <a:latin typeface="Calibri"/>
                <a:cs typeface="Calibri"/>
              </a:rPr>
              <a:t>ένα </a:t>
            </a:r>
            <a:r>
              <a:rPr sz="2000" spc="-10" dirty="0">
                <a:latin typeface="Calibri"/>
                <a:cs typeface="Calibri"/>
              </a:rPr>
              <a:t>αρχείο </a:t>
            </a:r>
            <a:r>
              <a:rPr sz="2000" dirty="0">
                <a:latin typeface="Calibri"/>
                <a:cs typeface="Calibri"/>
              </a:rPr>
              <a:t>που </a:t>
            </a:r>
            <a:r>
              <a:rPr sz="2000" spc="-5" dirty="0">
                <a:latin typeface="Calibri"/>
                <a:cs typeface="Calibri"/>
              </a:rPr>
              <a:t>έχουμε ήδη αποθηκεύσει </a:t>
            </a:r>
            <a:r>
              <a:rPr sz="2000" spc="-15" dirty="0">
                <a:latin typeface="Calibri"/>
                <a:cs typeface="Calibri"/>
              </a:rPr>
              <a:t>κάνουμε </a:t>
            </a:r>
            <a:r>
              <a:rPr sz="2000" spc="-10" dirty="0">
                <a:latin typeface="Calibri"/>
                <a:cs typeface="Calibri"/>
              </a:rPr>
              <a:t>κλικ </a:t>
            </a:r>
            <a:r>
              <a:rPr sz="2000" dirty="0">
                <a:latin typeface="Calibri"/>
                <a:cs typeface="Calibri"/>
              </a:rPr>
              <a:t>στο  </a:t>
            </a:r>
            <a:r>
              <a:rPr sz="2000" b="1" spc="-5" dirty="0">
                <a:latin typeface="Calibri"/>
                <a:cs typeface="Calibri"/>
              </a:rPr>
              <a:t>Fil</a:t>
            </a:r>
            <a:r>
              <a:rPr sz="2000" spc="-5" dirty="0">
                <a:latin typeface="Calibri"/>
                <a:cs typeface="Calibri"/>
              </a:rPr>
              <a:t>e, επιλέγω </a:t>
            </a:r>
            <a:r>
              <a:rPr sz="2000" b="1" dirty="0">
                <a:latin typeface="Calibri"/>
                <a:cs typeface="Calibri"/>
              </a:rPr>
              <a:t>Open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επιλέγω </a:t>
            </a:r>
            <a:r>
              <a:rPr sz="2000" b="1" spc="-15" dirty="0">
                <a:latin typeface="Calibri"/>
                <a:cs typeface="Calibri"/>
              </a:rPr>
              <a:t>Data, </a:t>
            </a:r>
            <a:r>
              <a:rPr sz="2000" b="1" dirty="0">
                <a:latin typeface="Calibri"/>
                <a:cs typeface="Calibri"/>
              </a:rPr>
              <a:t>επιλέγω </a:t>
            </a:r>
            <a:r>
              <a:rPr sz="2000" b="1" spc="-5" dirty="0">
                <a:latin typeface="Calibri"/>
                <a:cs typeface="Calibri"/>
              </a:rPr>
              <a:t>το αρχείο </a:t>
            </a:r>
            <a:r>
              <a:rPr sz="2000" spc="-10" dirty="0">
                <a:latin typeface="Calibri"/>
                <a:cs typeface="Calibri"/>
              </a:rPr>
              <a:t>που θέλω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10" dirty="0">
                <a:latin typeface="Calibri"/>
                <a:cs typeface="Calibri"/>
              </a:rPr>
              <a:t>ανοίξω </a:t>
            </a:r>
            <a:r>
              <a:rPr sz="2000" spc="-25" dirty="0">
                <a:latin typeface="Calibri"/>
                <a:cs typeface="Calibri"/>
              </a:rPr>
              <a:t>και  </a:t>
            </a:r>
            <a:r>
              <a:rPr sz="2000" spc="-20" dirty="0">
                <a:latin typeface="Calibri"/>
                <a:cs typeface="Calibri"/>
              </a:rPr>
              <a:t>κάνω </a:t>
            </a:r>
            <a:r>
              <a:rPr sz="2000" spc="-5" dirty="0">
                <a:latin typeface="Calibri"/>
                <a:cs typeface="Calibri"/>
              </a:rPr>
              <a:t>κλικ </a:t>
            </a:r>
            <a:r>
              <a:rPr sz="2000" spc="5" dirty="0">
                <a:latin typeface="Calibri"/>
                <a:cs typeface="Calibri"/>
              </a:rPr>
              <a:t>στο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Open.</a:t>
            </a:r>
            <a:endParaRPr sz="20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Αν </a:t>
            </a:r>
            <a:r>
              <a:rPr sz="2000" spc="-10" dirty="0">
                <a:latin typeface="Calibri"/>
                <a:cs typeface="Calibri"/>
              </a:rPr>
              <a:t>θέλω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5" dirty="0">
                <a:latin typeface="Calibri"/>
                <a:cs typeface="Calibri"/>
              </a:rPr>
              <a:t>ανοίξω </a:t>
            </a:r>
            <a:r>
              <a:rPr sz="2000" spc="-10" dirty="0">
                <a:latin typeface="Calibri"/>
                <a:cs typeface="Calibri"/>
              </a:rPr>
              <a:t>αρχείο </a:t>
            </a:r>
            <a:r>
              <a:rPr sz="2000" b="1" spc="-5" dirty="0">
                <a:latin typeface="Calibri"/>
                <a:cs typeface="Calibri"/>
              </a:rPr>
              <a:t>Output </a:t>
            </a:r>
            <a:r>
              <a:rPr sz="2000" b="1" dirty="0">
                <a:latin typeface="Calibri"/>
                <a:cs typeface="Calibri"/>
              </a:rPr>
              <a:t>(.spo)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5" dirty="0">
                <a:latin typeface="Calibri"/>
                <a:cs typeface="Calibri"/>
              </a:rPr>
              <a:t>κάνουμε </a:t>
            </a:r>
            <a:r>
              <a:rPr sz="2000" spc="-10" dirty="0">
                <a:latin typeface="Calibri"/>
                <a:cs typeface="Calibri"/>
              </a:rPr>
              <a:t>κλικ </a:t>
            </a:r>
            <a:r>
              <a:rPr sz="2000" spc="-5" dirty="0">
                <a:latin typeface="Calibri"/>
                <a:cs typeface="Calibri"/>
              </a:rPr>
              <a:t>στο </a:t>
            </a:r>
            <a:r>
              <a:rPr sz="2000" b="1" spc="-5" dirty="0">
                <a:latin typeface="Calibri"/>
                <a:cs typeface="Calibri"/>
              </a:rPr>
              <a:t>File</a:t>
            </a:r>
            <a:r>
              <a:rPr sz="2000" spc="-5" dirty="0">
                <a:latin typeface="Calibri"/>
                <a:cs typeface="Calibri"/>
              </a:rPr>
              <a:t>, επιλέγω  </a:t>
            </a:r>
            <a:r>
              <a:rPr sz="2000" dirty="0">
                <a:latin typeface="Calibri"/>
                <a:cs typeface="Calibri"/>
              </a:rPr>
              <a:t>Open, </a:t>
            </a:r>
            <a:r>
              <a:rPr sz="2000" spc="-5" dirty="0">
                <a:latin typeface="Calibri"/>
                <a:cs typeface="Calibri"/>
              </a:rPr>
              <a:t>επιλέγω </a:t>
            </a:r>
            <a:r>
              <a:rPr sz="2000" b="1" spc="-5" dirty="0">
                <a:latin typeface="Calibri"/>
                <a:cs typeface="Calibri"/>
              </a:rPr>
              <a:t>Output</a:t>
            </a:r>
            <a:r>
              <a:rPr sz="2000" spc="-5" dirty="0">
                <a:latin typeface="Calibri"/>
                <a:cs typeface="Calibri"/>
              </a:rPr>
              <a:t>, επιλέγω </a:t>
            </a:r>
            <a:r>
              <a:rPr sz="2000" spc="-10" dirty="0">
                <a:latin typeface="Calibri"/>
                <a:cs typeface="Calibri"/>
              </a:rPr>
              <a:t>το αρχείο </a:t>
            </a:r>
            <a:r>
              <a:rPr sz="2000" dirty="0">
                <a:latin typeface="Calibri"/>
                <a:cs typeface="Calibri"/>
              </a:rPr>
              <a:t>που </a:t>
            </a:r>
            <a:r>
              <a:rPr sz="2000" spc="-10" dirty="0">
                <a:latin typeface="Calibri"/>
                <a:cs typeface="Calibri"/>
              </a:rPr>
              <a:t>θέλω να ανοίξω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25" dirty="0">
                <a:latin typeface="Calibri"/>
                <a:cs typeface="Calibri"/>
              </a:rPr>
              <a:t>κάνω </a:t>
            </a:r>
            <a:r>
              <a:rPr sz="2000" spc="-10" dirty="0">
                <a:latin typeface="Calibri"/>
                <a:cs typeface="Calibri"/>
              </a:rPr>
              <a:t>κλικ  </a:t>
            </a:r>
            <a:r>
              <a:rPr sz="2000" spc="5" dirty="0">
                <a:latin typeface="Calibri"/>
                <a:cs typeface="Calibri"/>
              </a:rPr>
              <a:t>στο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Open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" y="2908236"/>
            <a:ext cx="3311525" cy="3462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9087" y="2903473"/>
            <a:ext cx="3321050" cy="3472179"/>
          </a:xfrm>
          <a:custGeom>
            <a:avLst/>
            <a:gdLst/>
            <a:ahLst/>
            <a:cxnLst/>
            <a:rect l="l" t="t" r="r" b="b"/>
            <a:pathLst>
              <a:path w="3321050" h="3472179">
                <a:moveTo>
                  <a:pt x="0" y="3471926"/>
                </a:moveTo>
                <a:lnTo>
                  <a:pt x="3321050" y="3471926"/>
                </a:lnTo>
                <a:lnTo>
                  <a:pt x="3321050" y="0"/>
                </a:lnTo>
                <a:lnTo>
                  <a:pt x="0" y="0"/>
                </a:lnTo>
                <a:lnTo>
                  <a:pt x="0" y="34719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901" y="2816161"/>
            <a:ext cx="5040249" cy="3646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5075" y="2811398"/>
            <a:ext cx="5050155" cy="3656329"/>
          </a:xfrm>
          <a:custGeom>
            <a:avLst/>
            <a:gdLst/>
            <a:ahLst/>
            <a:cxnLst/>
            <a:rect l="l" t="t" r="r" b="b"/>
            <a:pathLst>
              <a:path w="5050155" h="3656329">
                <a:moveTo>
                  <a:pt x="0" y="3656076"/>
                </a:moveTo>
                <a:lnTo>
                  <a:pt x="5049774" y="3656076"/>
                </a:lnTo>
                <a:lnTo>
                  <a:pt x="5049774" y="0"/>
                </a:lnTo>
                <a:lnTo>
                  <a:pt x="0" y="0"/>
                </a:lnTo>
                <a:lnTo>
                  <a:pt x="0" y="36560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4536" y="160985"/>
            <a:ext cx="60363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Εισαγωγή </a:t>
            </a:r>
            <a:r>
              <a:rPr sz="3600" spc="5" dirty="0"/>
              <a:t>στο </a:t>
            </a:r>
            <a:r>
              <a:rPr sz="3600" spc="-10" dirty="0"/>
              <a:t>πρόγραμμα</a:t>
            </a:r>
            <a:r>
              <a:rPr sz="3600" spc="-60" dirty="0"/>
              <a:t> </a:t>
            </a:r>
            <a:r>
              <a:rPr sz="3600" dirty="0"/>
              <a:t>SPSS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42987" y="3976687"/>
            <a:ext cx="7058025" cy="269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8225" y="3971925"/>
            <a:ext cx="7067550" cy="2701925"/>
          </a:xfrm>
          <a:custGeom>
            <a:avLst/>
            <a:gdLst/>
            <a:ahLst/>
            <a:cxnLst/>
            <a:rect l="l" t="t" r="r" b="b"/>
            <a:pathLst>
              <a:path w="7067550" h="2701925">
                <a:moveTo>
                  <a:pt x="0" y="2701925"/>
                </a:moveTo>
                <a:lnTo>
                  <a:pt x="7067550" y="2701925"/>
                </a:lnTo>
                <a:lnTo>
                  <a:pt x="7067550" y="0"/>
                </a:lnTo>
                <a:lnTo>
                  <a:pt x="0" y="0"/>
                </a:lnTo>
                <a:lnTo>
                  <a:pt x="0" y="2701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267" y="868121"/>
            <a:ext cx="79470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ΣΗΜΑΝΤΙΚΟ</a:t>
            </a:r>
            <a:endParaRPr sz="18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Verdana"/>
                <a:cs typeface="Verdana"/>
              </a:rPr>
              <a:t>Οι </a:t>
            </a:r>
            <a:r>
              <a:rPr sz="1800" dirty="0">
                <a:latin typeface="Verdana"/>
                <a:cs typeface="Verdana"/>
              </a:rPr>
              <a:t>περιπτώσεις - </a:t>
            </a:r>
            <a:r>
              <a:rPr sz="1800" spc="-5" dirty="0">
                <a:latin typeface="Verdana"/>
                <a:cs typeface="Verdana"/>
              </a:rPr>
              <a:t>συμμετέχοντες (cases) αντιστοιχούν στις </a:t>
            </a:r>
            <a:r>
              <a:rPr sz="1800" dirty="0">
                <a:latin typeface="Verdana"/>
                <a:cs typeface="Verdana"/>
              </a:rPr>
              <a:t>γραμμές  </a:t>
            </a:r>
            <a:r>
              <a:rPr sz="1800" spc="-5" dirty="0">
                <a:latin typeface="Verdana"/>
                <a:cs typeface="Verdana"/>
              </a:rPr>
              <a:t>(1,2,3,4,5,6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…)</a:t>
            </a:r>
            <a:endParaRPr sz="18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713105" algn="l"/>
                <a:tab pos="2169160" algn="l"/>
                <a:tab pos="3573145" algn="l"/>
                <a:tab pos="5210175" algn="l"/>
                <a:tab pos="5817870" algn="l"/>
                <a:tab pos="6842759" algn="l"/>
                <a:tab pos="7452359" algn="l"/>
              </a:tabLst>
            </a:pPr>
            <a:r>
              <a:rPr sz="1800" spc="-5" dirty="0">
                <a:latin typeface="Verdana"/>
                <a:cs typeface="Verdana"/>
              </a:rPr>
              <a:t>Οι	μεταβλητές	</a:t>
            </a:r>
            <a:r>
              <a:rPr sz="1800" spc="-10" dirty="0">
                <a:latin typeface="Verdana"/>
                <a:cs typeface="Verdana"/>
              </a:rPr>
              <a:t>(variables)	</a:t>
            </a:r>
            <a:r>
              <a:rPr sz="1800" spc="-5" dirty="0">
                <a:latin typeface="Verdana"/>
                <a:cs typeface="Verdana"/>
              </a:rPr>
              <a:t>αντιστοιχούν	στις	στήλες,	</a:t>
            </a:r>
            <a:r>
              <a:rPr sz="1800" dirty="0">
                <a:latin typeface="Verdana"/>
                <a:cs typeface="Verdana"/>
              </a:rPr>
              <a:t>ενώ	</a:t>
            </a:r>
            <a:r>
              <a:rPr sz="1800" spc="-10" dirty="0">
                <a:latin typeface="Verdana"/>
                <a:cs typeface="Verdana"/>
              </a:rPr>
              <a:t>στα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5032" y="1691385"/>
            <a:ext cx="620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κελ</a:t>
            </a:r>
            <a:r>
              <a:rPr sz="1800" spc="5" dirty="0">
                <a:latin typeface="Verdana"/>
                <a:cs typeface="Verdana"/>
              </a:rPr>
              <a:t>ι</a:t>
            </a:r>
            <a:r>
              <a:rPr sz="1800" dirty="0">
                <a:latin typeface="Verdana"/>
                <a:cs typeface="Verdana"/>
              </a:rPr>
              <a:t>ά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τοποθετούμε τις τιμές </a:t>
            </a:r>
            <a:r>
              <a:rPr dirty="0"/>
              <a:t>– </a:t>
            </a:r>
            <a:r>
              <a:rPr spc="-5" dirty="0"/>
              <a:t>παρατηρήσεις </a:t>
            </a:r>
            <a:r>
              <a:rPr dirty="0"/>
              <a:t>για κάθε</a:t>
            </a:r>
            <a:r>
              <a:rPr spc="25" dirty="0"/>
              <a:t> </a:t>
            </a:r>
            <a:r>
              <a:rPr spc="-5" dirty="0"/>
              <a:t>συμμετέχοντα.</a:t>
            </a:r>
          </a:p>
          <a:p>
            <a:pPr marL="299085" marR="76200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/>
              <a:t>Στο παράδειγμά μας, </a:t>
            </a:r>
            <a:r>
              <a:rPr dirty="0"/>
              <a:t>οι </a:t>
            </a:r>
            <a:r>
              <a:rPr spc="-5" dirty="0"/>
              <a:t>μεταβλητές της </a:t>
            </a:r>
            <a:r>
              <a:rPr dirty="0"/>
              <a:t>μελέτης είναι </a:t>
            </a:r>
            <a:r>
              <a:rPr spc="5" dirty="0"/>
              <a:t>οι: </a:t>
            </a:r>
            <a:r>
              <a:rPr dirty="0"/>
              <a:t>AA, </a:t>
            </a:r>
            <a:r>
              <a:rPr spc="-5" dirty="0"/>
              <a:t>age,  </a:t>
            </a:r>
            <a:r>
              <a:rPr spc="-40" dirty="0"/>
              <a:t>gender, </a:t>
            </a:r>
            <a:r>
              <a:rPr spc="-5" dirty="0"/>
              <a:t>sport, </a:t>
            </a:r>
            <a:r>
              <a:rPr spc="-10" dirty="0"/>
              <a:t>varos,</a:t>
            </a:r>
            <a:r>
              <a:rPr spc="40" dirty="0"/>
              <a:t> </a:t>
            </a:r>
            <a:r>
              <a:rPr spc="-5" dirty="0"/>
              <a:t>ipsos.</a:t>
            </a: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/>
              <a:t>Π.χ. Στην γραμμή </a:t>
            </a:r>
            <a:r>
              <a:rPr dirty="0"/>
              <a:t>1 </a:t>
            </a:r>
            <a:r>
              <a:rPr spc="-5" dirty="0"/>
              <a:t>βρίσκεται </a:t>
            </a:r>
            <a:r>
              <a:rPr dirty="0"/>
              <a:t>ο </a:t>
            </a:r>
            <a:r>
              <a:rPr spc="-5" dirty="0"/>
              <a:t>συμμετέχοντας </a:t>
            </a:r>
            <a:r>
              <a:rPr dirty="0"/>
              <a:t>με ΑΑ = 1, ηλικίας = 20  ετών </a:t>
            </a:r>
            <a:r>
              <a:rPr spc="-5" dirty="0"/>
              <a:t>(age </a:t>
            </a:r>
            <a:r>
              <a:rPr dirty="0"/>
              <a:t>= </a:t>
            </a:r>
            <a:r>
              <a:rPr spc="-5" dirty="0"/>
              <a:t>20), φύλο </a:t>
            </a:r>
            <a:r>
              <a:rPr dirty="0"/>
              <a:t>= </a:t>
            </a:r>
            <a:r>
              <a:rPr spc="-5" dirty="0"/>
              <a:t>άνδρας (gender </a:t>
            </a:r>
            <a:r>
              <a:rPr dirty="0"/>
              <a:t>= </a:t>
            </a:r>
            <a:r>
              <a:rPr spc="-5" dirty="0"/>
              <a:t>1), </a:t>
            </a:r>
            <a:r>
              <a:rPr dirty="0"/>
              <a:t>που είναι </a:t>
            </a:r>
            <a:r>
              <a:rPr spc="-5" dirty="0"/>
              <a:t>αθλητής  </a:t>
            </a:r>
            <a:r>
              <a:rPr dirty="0"/>
              <a:t>καλαθοσφαίρισης </a:t>
            </a:r>
            <a:r>
              <a:rPr spc="-5" dirty="0"/>
              <a:t>(sport </a:t>
            </a:r>
            <a:r>
              <a:rPr dirty="0"/>
              <a:t>= </a:t>
            </a:r>
            <a:r>
              <a:rPr spc="-5" dirty="0"/>
              <a:t>basketball), </a:t>
            </a:r>
            <a:r>
              <a:rPr dirty="0"/>
              <a:t>έχει </a:t>
            </a:r>
            <a:r>
              <a:rPr spc="-5" dirty="0"/>
              <a:t>βάρος 93 </a:t>
            </a:r>
            <a:r>
              <a:rPr dirty="0"/>
              <a:t>κιλά </a:t>
            </a:r>
            <a:r>
              <a:rPr spc="-10" dirty="0"/>
              <a:t>(varos </a:t>
            </a:r>
            <a:r>
              <a:rPr dirty="0"/>
              <a:t>= </a:t>
            </a:r>
            <a:r>
              <a:rPr spc="-5" dirty="0"/>
              <a:t>93)  </a:t>
            </a:r>
            <a:r>
              <a:rPr dirty="0"/>
              <a:t>και ύψος 1,90 εκ. (ipsos = </a:t>
            </a:r>
            <a:r>
              <a:rPr spc="-5" dirty="0"/>
              <a:t>1,90)</a:t>
            </a:r>
            <a:r>
              <a:rPr spc="5" dirty="0"/>
              <a:t> </a:t>
            </a:r>
            <a:r>
              <a:rPr dirty="0"/>
              <a:t>κοκ.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Εισαγωγή </a:t>
            </a:r>
            <a:r>
              <a:rPr spc="-5" dirty="0"/>
              <a:t>στο </a:t>
            </a:r>
            <a:r>
              <a:rPr spc="-10" dirty="0"/>
              <a:t>πρόγραμμα</a:t>
            </a:r>
            <a:r>
              <a:rPr spc="10" dirty="0"/>
              <a:t> </a:t>
            </a:r>
            <a:r>
              <a:rPr spc="-5" dirty="0"/>
              <a:t>SPSS</a:t>
            </a:r>
          </a:p>
        </p:txBody>
      </p:sp>
      <p:sp>
        <p:nvSpPr>
          <p:cNvPr id="3" name="object 3"/>
          <p:cNvSpPr/>
          <p:nvPr/>
        </p:nvSpPr>
        <p:spPr>
          <a:xfrm>
            <a:off x="107950" y="1484375"/>
            <a:ext cx="8928100" cy="4897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742" y="868171"/>
            <a:ext cx="13246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Verdana"/>
                <a:cs typeface="Verdana"/>
              </a:rPr>
              <a:t>Γραμμή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Τίτλου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7062" y="1138427"/>
            <a:ext cx="296545" cy="346075"/>
          </a:xfrm>
          <a:custGeom>
            <a:avLst/>
            <a:gdLst/>
            <a:ahLst/>
            <a:cxnLst/>
            <a:rect l="l" t="t" r="r" b="b"/>
            <a:pathLst>
              <a:path w="296544" h="346075">
                <a:moveTo>
                  <a:pt x="24244" y="234314"/>
                </a:moveTo>
                <a:lnTo>
                  <a:pt x="19303" y="237871"/>
                </a:lnTo>
                <a:lnTo>
                  <a:pt x="18376" y="242950"/>
                </a:lnTo>
                <a:lnTo>
                  <a:pt x="0" y="345948"/>
                </a:lnTo>
                <a:lnTo>
                  <a:pt x="23482" y="337693"/>
                </a:lnTo>
                <a:lnTo>
                  <a:pt x="19494" y="337693"/>
                </a:lnTo>
                <a:lnTo>
                  <a:pt x="4991" y="325374"/>
                </a:lnTo>
                <a:lnTo>
                  <a:pt x="27809" y="298541"/>
                </a:lnTo>
                <a:lnTo>
                  <a:pt x="38049" y="241173"/>
                </a:lnTo>
                <a:lnTo>
                  <a:pt x="34607" y="236220"/>
                </a:lnTo>
                <a:lnTo>
                  <a:pt x="29425" y="235331"/>
                </a:lnTo>
                <a:lnTo>
                  <a:pt x="24244" y="234314"/>
                </a:lnTo>
                <a:close/>
              </a:path>
              <a:path w="296544" h="346075">
                <a:moveTo>
                  <a:pt x="27809" y="298541"/>
                </a:moveTo>
                <a:lnTo>
                  <a:pt x="4991" y="325374"/>
                </a:lnTo>
                <a:lnTo>
                  <a:pt x="19494" y="337693"/>
                </a:lnTo>
                <a:lnTo>
                  <a:pt x="23274" y="333248"/>
                </a:lnTo>
                <a:lnTo>
                  <a:pt x="21615" y="333248"/>
                </a:lnTo>
                <a:lnTo>
                  <a:pt x="9080" y="322580"/>
                </a:lnTo>
                <a:lnTo>
                  <a:pt x="24488" y="317149"/>
                </a:lnTo>
                <a:lnTo>
                  <a:pt x="27809" y="298541"/>
                </a:lnTo>
                <a:close/>
              </a:path>
              <a:path w="296544" h="346075">
                <a:moveTo>
                  <a:pt x="97281" y="291592"/>
                </a:moveTo>
                <a:lnTo>
                  <a:pt x="92316" y="293243"/>
                </a:lnTo>
                <a:lnTo>
                  <a:pt x="42306" y="310869"/>
                </a:lnTo>
                <a:lnTo>
                  <a:pt x="19494" y="337693"/>
                </a:lnTo>
                <a:lnTo>
                  <a:pt x="23482" y="337693"/>
                </a:lnTo>
                <a:lnTo>
                  <a:pt x="103593" y="309499"/>
                </a:lnTo>
                <a:lnTo>
                  <a:pt x="106197" y="304038"/>
                </a:lnTo>
                <a:lnTo>
                  <a:pt x="102717" y="294132"/>
                </a:lnTo>
                <a:lnTo>
                  <a:pt x="97281" y="291592"/>
                </a:lnTo>
                <a:close/>
              </a:path>
              <a:path w="296544" h="346075">
                <a:moveTo>
                  <a:pt x="24488" y="317149"/>
                </a:moveTo>
                <a:lnTo>
                  <a:pt x="9080" y="322580"/>
                </a:lnTo>
                <a:lnTo>
                  <a:pt x="21615" y="333248"/>
                </a:lnTo>
                <a:lnTo>
                  <a:pt x="24488" y="317149"/>
                </a:lnTo>
                <a:close/>
              </a:path>
              <a:path w="296544" h="346075">
                <a:moveTo>
                  <a:pt x="42306" y="310869"/>
                </a:moveTo>
                <a:lnTo>
                  <a:pt x="24488" y="317149"/>
                </a:lnTo>
                <a:lnTo>
                  <a:pt x="21615" y="333248"/>
                </a:lnTo>
                <a:lnTo>
                  <a:pt x="23274" y="333248"/>
                </a:lnTo>
                <a:lnTo>
                  <a:pt x="42306" y="310869"/>
                </a:lnTo>
                <a:close/>
              </a:path>
              <a:path w="296544" h="346075">
                <a:moveTo>
                  <a:pt x="281698" y="0"/>
                </a:moveTo>
                <a:lnTo>
                  <a:pt x="27809" y="298541"/>
                </a:lnTo>
                <a:lnTo>
                  <a:pt x="24488" y="317149"/>
                </a:lnTo>
                <a:lnTo>
                  <a:pt x="42306" y="310869"/>
                </a:lnTo>
                <a:lnTo>
                  <a:pt x="296202" y="12319"/>
                </a:lnTo>
                <a:lnTo>
                  <a:pt x="281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03195" y="993775"/>
            <a:ext cx="15201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Verdana"/>
                <a:cs typeface="Verdana"/>
              </a:rPr>
              <a:t>Γραμμή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Εντολών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25673" y="1264285"/>
            <a:ext cx="295275" cy="389890"/>
          </a:xfrm>
          <a:custGeom>
            <a:avLst/>
            <a:gdLst/>
            <a:ahLst/>
            <a:cxnLst/>
            <a:rect l="l" t="t" r="r" b="b"/>
            <a:pathLst>
              <a:path w="295275" h="389889">
                <a:moveTo>
                  <a:pt x="17271" y="277113"/>
                </a:moveTo>
                <a:lnTo>
                  <a:pt x="12573" y="280797"/>
                </a:lnTo>
                <a:lnTo>
                  <a:pt x="11937" y="286003"/>
                </a:lnTo>
                <a:lnTo>
                  <a:pt x="0" y="389889"/>
                </a:lnTo>
                <a:lnTo>
                  <a:pt x="22198" y="380491"/>
                </a:lnTo>
                <a:lnTo>
                  <a:pt x="18923" y="380491"/>
                </a:lnTo>
                <a:lnTo>
                  <a:pt x="3682" y="369062"/>
                </a:lnTo>
                <a:lnTo>
                  <a:pt x="24853" y="340763"/>
                </a:lnTo>
                <a:lnTo>
                  <a:pt x="30861" y="288289"/>
                </a:lnTo>
                <a:lnTo>
                  <a:pt x="31495" y="282955"/>
                </a:lnTo>
                <a:lnTo>
                  <a:pt x="27686" y="278256"/>
                </a:lnTo>
                <a:lnTo>
                  <a:pt x="22478" y="277622"/>
                </a:lnTo>
                <a:lnTo>
                  <a:pt x="17271" y="277113"/>
                </a:lnTo>
                <a:close/>
              </a:path>
              <a:path w="295275" h="389889">
                <a:moveTo>
                  <a:pt x="24853" y="340763"/>
                </a:moveTo>
                <a:lnTo>
                  <a:pt x="3682" y="369062"/>
                </a:lnTo>
                <a:lnTo>
                  <a:pt x="18923" y="380491"/>
                </a:lnTo>
                <a:lnTo>
                  <a:pt x="22343" y="375919"/>
                </a:lnTo>
                <a:lnTo>
                  <a:pt x="20827" y="375919"/>
                </a:lnTo>
                <a:lnTo>
                  <a:pt x="7619" y="366013"/>
                </a:lnTo>
                <a:lnTo>
                  <a:pt x="22692" y="359633"/>
                </a:lnTo>
                <a:lnTo>
                  <a:pt x="24853" y="340763"/>
                </a:lnTo>
                <a:close/>
              </a:path>
              <a:path w="295275" h="389889">
                <a:moveTo>
                  <a:pt x="93725" y="329564"/>
                </a:moveTo>
                <a:lnTo>
                  <a:pt x="40011" y="352302"/>
                </a:lnTo>
                <a:lnTo>
                  <a:pt x="18923" y="380491"/>
                </a:lnTo>
                <a:lnTo>
                  <a:pt x="22198" y="380491"/>
                </a:lnTo>
                <a:lnTo>
                  <a:pt x="101092" y="347090"/>
                </a:lnTo>
                <a:lnTo>
                  <a:pt x="103377" y="341502"/>
                </a:lnTo>
                <a:lnTo>
                  <a:pt x="99313" y="331850"/>
                </a:lnTo>
                <a:lnTo>
                  <a:pt x="93725" y="329564"/>
                </a:lnTo>
                <a:close/>
              </a:path>
              <a:path w="295275" h="389889">
                <a:moveTo>
                  <a:pt x="22692" y="359633"/>
                </a:moveTo>
                <a:lnTo>
                  <a:pt x="7619" y="366013"/>
                </a:lnTo>
                <a:lnTo>
                  <a:pt x="20827" y="375919"/>
                </a:lnTo>
                <a:lnTo>
                  <a:pt x="22692" y="359633"/>
                </a:lnTo>
                <a:close/>
              </a:path>
              <a:path w="295275" h="389889">
                <a:moveTo>
                  <a:pt x="40011" y="352302"/>
                </a:moveTo>
                <a:lnTo>
                  <a:pt x="22692" y="359633"/>
                </a:lnTo>
                <a:lnTo>
                  <a:pt x="20827" y="375919"/>
                </a:lnTo>
                <a:lnTo>
                  <a:pt x="22343" y="375919"/>
                </a:lnTo>
                <a:lnTo>
                  <a:pt x="40011" y="352302"/>
                </a:lnTo>
                <a:close/>
              </a:path>
              <a:path w="295275" h="389889">
                <a:moveTo>
                  <a:pt x="279781" y="0"/>
                </a:moveTo>
                <a:lnTo>
                  <a:pt x="24853" y="340763"/>
                </a:lnTo>
                <a:lnTo>
                  <a:pt x="22692" y="359633"/>
                </a:lnTo>
                <a:lnTo>
                  <a:pt x="40011" y="352302"/>
                </a:lnTo>
                <a:lnTo>
                  <a:pt x="295020" y="11429"/>
                </a:lnTo>
                <a:lnTo>
                  <a:pt x="279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91102" y="966596"/>
            <a:ext cx="1687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Verdana"/>
                <a:cs typeface="Verdana"/>
              </a:rPr>
              <a:t>Γραμμή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Εργαλείων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00323" y="1234058"/>
            <a:ext cx="1624330" cy="629920"/>
          </a:xfrm>
          <a:custGeom>
            <a:avLst/>
            <a:gdLst/>
            <a:ahLst/>
            <a:cxnLst/>
            <a:rect l="l" t="t" r="r" b="b"/>
            <a:pathLst>
              <a:path w="1624329" h="629919">
                <a:moveTo>
                  <a:pt x="75692" y="525144"/>
                </a:moveTo>
                <a:lnTo>
                  <a:pt x="69723" y="525779"/>
                </a:lnTo>
                <a:lnTo>
                  <a:pt x="66293" y="529843"/>
                </a:lnTo>
                <a:lnTo>
                  <a:pt x="0" y="610615"/>
                </a:lnTo>
                <a:lnTo>
                  <a:pt x="108203" y="629538"/>
                </a:lnTo>
                <a:lnTo>
                  <a:pt x="113156" y="625982"/>
                </a:lnTo>
                <a:lnTo>
                  <a:pt x="114934" y="615695"/>
                </a:lnTo>
                <a:lnTo>
                  <a:pt x="113088" y="613028"/>
                </a:lnTo>
                <a:lnTo>
                  <a:pt x="21081" y="613028"/>
                </a:lnTo>
                <a:lnTo>
                  <a:pt x="14477" y="595121"/>
                </a:lnTo>
                <a:lnTo>
                  <a:pt x="47455" y="582879"/>
                </a:lnTo>
                <a:lnTo>
                  <a:pt x="81025" y="541908"/>
                </a:lnTo>
                <a:lnTo>
                  <a:pt x="84455" y="537844"/>
                </a:lnTo>
                <a:lnTo>
                  <a:pt x="83819" y="531876"/>
                </a:lnTo>
                <a:lnTo>
                  <a:pt x="79756" y="528446"/>
                </a:lnTo>
                <a:lnTo>
                  <a:pt x="75692" y="525144"/>
                </a:lnTo>
                <a:close/>
              </a:path>
              <a:path w="1624329" h="629919">
                <a:moveTo>
                  <a:pt x="47455" y="582879"/>
                </a:moveTo>
                <a:lnTo>
                  <a:pt x="14477" y="595121"/>
                </a:lnTo>
                <a:lnTo>
                  <a:pt x="21081" y="613028"/>
                </a:lnTo>
                <a:lnTo>
                  <a:pt x="28950" y="610107"/>
                </a:lnTo>
                <a:lnTo>
                  <a:pt x="25145" y="610107"/>
                </a:lnTo>
                <a:lnTo>
                  <a:pt x="19431" y="594613"/>
                </a:lnTo>
                <a:lnTo>
                  <a:pt x="37841" y="594613"/>
                </a:lnTo>
                <a:lnTo>
                  <a:pt x="47455" y="582879"/>
                </a:lnTo>
                <a:close/>
              </a:path>
              <a:path w="1624329" h="629919">
                <a:moveTo>
                  <a:pt x="54238" y="600720"/>
                </a:moveTo>
                <a:lnTo>
                  <a:pt x="21081" y="613028"/>
                </a:lnTo>
                <a:lnTo>
                  <a:pt x="113088" y="613028"/>
                </a:lnTo>
                <a:lnTo>
                  <a:pt x="111506" y="610742"/>
                </a:lnTo>
                <a:lnTo>
                  <a:pt x="54238" y="600720"/>
                </a:lnTo>
                <a:close/>
              </a:path>
              <a:path w="1624329" h="629919">
                <a:moveTo>
                  <a:pt x="19431" y="594613"/>
                </a:moveTo>
                <a:lnTo>
                  <a:pt x="25145" y="610107"/>
                </a:lnTo>
                <a:lnTo>
                  <a:pt x="35527" y="597437"/>
                </a:lnTo>
                <a:lnTo>
                  <a:pt x="19431" y="594613"/>
                </a:lnTo>
                <a:close/>
              </a:path>
              <a:path w="1624329" h="629919">
                <a:moveTo>
                  <a:pt x="35527" y="597437"/>
                </a:moveTo>
                <a:lnTo>
                  <a:pt x="25145" y="610107"/>
                </a:lnTo>
                <a:lnTo>
                  <a:pt x="28950" y="610107"/>
                </a:lnTo>
                <a:lnTo>
                  <a:pt x="54238" y="600720"/>
                </a:lnTo>
                <a:lnTo>
                  <a:pt x="35527" y="597437"/>
                </a:lnTo>
                <a:close/>
              </a:path>
              <a:path w="1624329" h="629919">
                <a:moveTo>
                  <a:pt x="1617599" y="0"/>
                </a:moveTo>
                <a:lnTo>
                  <a:pt x="47455" y="582879"/>
                </a:lnTo>
                <a:lnTo>
                  <a:pt x="35527" y="597437"/>
                </a:lnTo>
                <a:lnTo>
                  <a:pt x="54238" y="600720"/>
                </a:lnTo>
                <a:lnTo>
                  <a:pt x="1624202" y="17906"/>
                </a:lnTo>
                <a:lnTo>
                  <a:pt x="1617599" y="0"/>
                </a:lnTo>
                <a:close/>
              </a:path>
              <a:path w="1624329" h="629919">
                <a:moveTo>
                  <a:pt x="37841" y="594613"/>
                </a:moveTo>
                <a:lnTo>
                  <a:pt x="19431" y="594613"/>
                </a:lnTo>
                <a:lnTo>
                  <a:pt x="35527" y="597437"/>
                </a:lnTo>
                <a:lnTo>
                  <a:pt x="37841" y="594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07582" y="1120901"/>
            <a:ext cx="1067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Μεταβλη</a:t>
            </a:r>
            <a:r>
              <a:rPr sz="1400" spc="-5" dirty="0">
                <a:latin typeface="Verdana"/>
                <a:cs typeface="Verdana"/>
              </a:rPr>
              <a:t>τ</a:t>
            </a:r>
            <a:r>
              <a:rPr sz="1400" dirty="0">
                <a:latin typeface="Verdana"/>
                <a:cs typeface="Verdana"/>
              </a:rPr>
              <a:t>ές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8175" y="1388999"/>
            <a:ext cx="1026160" cy="671830"/>
          </a:xfrm>
          <a:custGeom>
            <a:avLst/>
            <a:gdLst/>
            <a:ahLst/>
            <a:cxnLst/>
            <a:rect l="l" t="t" r="r" b="b"/>
            <a:pathLst>
              <a:path w="1026159" h="671830">
                <a:moveTo>
                  <a:pt x="55117" y="571626"/>
                </a:moveTo>
                <a:lnTo>
                  <a:pt x="49275" y="573531"/>
                </a:lnTo>
                <a:lnTo>
                  <a:pt x="46989" y="578230"/>
                </a:lnTo>
                <a:lnTo>
                  <a:pt x="0" y="671576"/>
                </a:lnTo>
                <a:lnTo>
                  <a:pt x="46971" y="669289"/>
                </a:lnTo>
                <a:lnTo>
                  <a:pt x="20954" y="669289"/>
                </a:lnTo>
                <a:lnTo>
                  <a:pt x="10667" y="653288"/>
                </a:lnTo>
                <a:lnTo>
                  <a:pt x="40114" y="634145"/>
                </a:lnTo>
                <a:lnTo>
                  <a:pt x="64008" y="586739"/>
                </a:lnTo>
                <a:lnTo>
                  <a:pt x="66294" y="582040"/>
                </a:lnTo>
                <a:lnTo>
                  <a:pt x="64388" y="576326"/>
                </a:lnTo>
                <a:lnTo>
                  <a:pt x="59689" y="574039"/>
                </a:lnTo>
                <a:lnTo>
                  <a:pt x="55117" y="571626"/>
                </a:lnTo>
                <a:close/>
              </a:path>
              <a:path w="1026159" h="671830">
                <a:moveTo>
                  <a:pt x="40114" y="634145"/>
                </a:moveTo>
                <a:lnTo>
                  <a:pt x="10667" y="653288"/>
                </a:lnTo>
                <a:lnTo>
                  <a:pt x="20954" y="669289"/>
                </a:lnTo>
                <a:lnTo>
                  <a:pt x="26620" y="665606"/>
                </a:lnTo>
                <a:lnTo>
                  <a:pt x="24257" y="665606"/>
                </a:lnTo>
                <a:lnTo>
                  <a:pt x="15366" y="651763"/>
                </a:lnTo>
                <a:lnTo>
                  <a:pt x="31624" y="650989"/>
                </a:lnTo>
                <a:lnTo>
                  <a:pt x="40114" y="634145"/>
                </a:lnTo>
                <a:close/>
              </a:path>
              <a:path w="1026159" h="671830">
                <a:moveTo>
                  <a:pt x="108712" y="647318"/>
                </a:moveTo>
                <a:lnTo>
                  <a:pt x="50487" y="650091"/>
                </a:lnTo>
                <a:lnTo>
                  <a:pt x="20954" y="669289"/>
                </a:lnTo>
                <a:lnTo>
                  <a:pt x="46971" y="669289"/>
                </a:lnTo>
                <a:lnTo>
                  <a:pt x="109600" y="666241"/>
                </a:lnTo>
                <a:lnTo>
                  <a:pt x="113664" y="661797"/>
                </a:lnTo>
                <a:lnTo>
                  <a:pt x="113157" y="651255"/>
                </a:lnTo>
                <a:lnTo>
                  <a:pt x="108712" y="647318"/>
                </a:lnTo>
                <a:close/>
              </a:path>
              <a:path w="1026159" h="671830">
                <a:moveTo>
                  <a:pt x="31624" y="650989"/>
                </a:moveTo>
                <a:lnTo>
                  <a:pt x="15366" y="651763"/>
                </a:lnTo>
                <a:lnTo>
                  <a:pt x="24257" y="665606"/>
                </a:lnTo>
                <a:lnTo>
                  <a:pt x="31624" y="650989"/>
                </a:lnTo>
                <a:close/>
              </a:path>
              <a:path w="1026159" h="671830">
                <a:moveTo>
                  <a:pt x="50487" y="650091"/>
                </a:moveTo>
                <a:lnTo>
                  <a:pt x="31624" y="650989"/>
                </a:lnTo>
                <a:lnTo>
                  <a:pt x="24257" y="665606"/>
                </a:lnTo>
                <a:lnTo>
                  <a:pt x="26620" y="665606"/>
                </a:lnTo>
                <a:lnTo>
                  <a:pt x="50487" y="650091"/>
                </a:lnTo>
                <a:close/>
              </a:path>
              <a:path w="1026159" h="671830">
                <a:moveTo>
                  <a:pt x="1015619" y="0"/>
                </a:moveTo>
                <a:lnTo>
                  <a:pt x="40114" y="634145"/>
                </a:lnTo>
                <a:lnTo>
                  <a:pt x="31624" y="650989"/>
                </a:lnTo>
                <a:lnTo>
                  <a:pt x="50487" y="650091"/>
                </a:lnTo>
                <a:lnTo>
                  <a:pt x="1025905" y="16001"/>
                </a:lnTo>
                <a:lnTo>
                  <a:pt x="1015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76133" y="1120901"/>
            <a:ext cx="12630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Verdana"/>
                <a:cs typeface="Verdana"/>
              </a:rPr>
              <a:t>Παρατηρήσεις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5249" y="1387983"/>
            <a:ext cx="7925434" cy="2853690"/>
          </a:xfrm>
          <a:custGeom>
            <a:avLst/>
            <a:gdLst/>
            <a:ahLst/>
            <a:cxnLst/>
            <a:rect l="l" t="t" r="r" b="b"/>
            <a:pathLst>
              <a:path w="7925434" h="2853690">
                <a:moveTo>
                  <a:pt x="76758" y="2748660"/>
                </a:moveTo>
                <a:lnTo>
                  <a:pt x="70751" y="2749168"/>
                </a:lnTo>
                <a:lnTo>
                  <a:pt x="67360" y="2753233"/>
                </a:lnTo>
                <a:lnTo>
                  <a:pt x="0" y="2833242"/>
                </a:lnTo>
                <a:lnTo>
                  <a:pt x="102743" y="2852547"/>
                </a:lnTo>
                <a:lnTo>
                  <a:pt x="107911" y="2853435"/>
                </a:lnTo>
                <a:lnTo>
                  <a:pt x="112890" y="2850006"/>
                </a:lnTo>
                <a:lnTo>
                  <a:pt x="113868" y="2844927"/>
                </a:lnTo>
                <a:lnTo>
                  <a:pt x="114833" y="2839719"/>
                </a:lnTo>
                <a:lnTo>
                  <a:pt x="112215" y="2835910"/>
                </a:lnTo>
                <a:lnTo>
                  <a:pt x="20828" y="2835910"/>
                </a:lnTo>
                <a:lnTo>
                  <a:pt x="14439" y="2817875"/>
                </a:lnTo>
                <a:lnTo>
                  <a:pt x="47867" y="2805958"/>
                </a:lnTo>
                <a:lnTo>
                  <a:pt x="81927" y="2765552"/>
                </a:lnTo>
                <a:lnTo>
                  <a:pt x="85318" y="2761487"/>
                </a:lnTo>
                <a:lnTo>
                  <a:pt x="84810" y="2755518"/>
                </a:lnTo>
                <a:lnTo>
                  <a:pt x="76758" y="2748660"/>
                </a:lnTo>
                <a:close/>
              </a:path>
              <a:path w="7925434" h="2853690">
                <a:moveTo>
                  <a:pt x="47867" y="2805958"/>
                </a:moveTo>
                <a:lnTo>
                  <a:pt x="14439" y="2817875"/>
                </a:lnTo>
                <a:lnTo>
                  <a:pt x="20828" y="2835910"/>
                </a:lnTo>
                <a:lnTo>
                  <a:pt x="29021" y="2832989"/>
                </a:lnTo>
                <a:lnTo>
                  <a:pt x="25082" y="2832989"/>
                </a:lnTo>
                <a:lnTo>
                  <a:pt x="19557" y="2817494"/>
                </a:lnTo>
                <a:lnTo>
                  <a:pt x="38142" y="2817494"/>
                </a:lnTo>
                <a:lnTo>
                  <a:pt x="47867" y="2805958"/>
                </a:lnTo>
                <a:close/>
              </a:path>
              <a:path w="7925434" h="2853690">
                <a:moveTo>
                  <a:pt x="54241" y="2823997"/>
                </a:moveTo>
                <a:lnTo>
                  <a:pt x="20828" y="2835910"/>
                </a:lnTo>
                <a:lnTo>
                  <a:pt x="112215" y="2835910"/>
                </a:lnTo>
                <a:lnTo>
                  <a:pt x="111429" y="2834766"/>
                </a:lnTo>
                <a:lnTo>
                  <a:pt x="54241" y="2823997"/>
                </a:lnTo>
                <a:close/>
              </a:path>
              <a:path w="7925434" h="2853690">
                <a:moveTo>
                  <a:pt x="19557" y="2817494"/>
                </a:moveTo>
                <a:lnTo>
                  <a:pt x="25082" y="2832989"/>
                </a:lnTo>
                <a:lnTo>
                  <a:pt x="35606" y="2820503"/>
                </a:lnTo>
                <a:lnTo>
                  <a:pt x="19557" y="2817494"/>
                </a:lnTo>
                <a:close/>
              </a:path>
              <a:path w="7925434" h="2853690">
                <a:moveTo>
                  <a:pt x="35606" y="2820503"/>
                </a:moveTo>
                <a:lnTo>
                  <a:pt x="25082" y="2832989"/>
                </a:lnTo>
                <a:lnTo>
                  <a:pt x="29021" y="2832989"/>
                </a:lnTo>
                <a:lnTo>
                  <a:pt x="54241" y="2823997"/>
                </a:lnTo>
                <a:lnTo>
                  <a:pt x="35606" y="2820503"/>
                </a:lnTo>
                <a:close/>
              </a:path>
              <a:path w="7925434" h="2853690">
                <a:moveTo>
                  <a:pt x="7918424" y="0"/>
                </a:moveTo>
                <a:lnTo>
                  <a:pt x="47867" y="2805958"/>
                </a:lnTo>
                <a:lnTo>
                  <a:pt x="35606" y="2820503"/>
                </a:lnTo>
                <a:lnTo>
                  <a:pt x="54241" y="2823997"/>
                </a:lnTo>
                <a:lnTo>
                  <a:pt x="7924901" y="18033"/>
                </a:lnTo>
                <a:lnTo>
                  <a:pt x="7918424" y="0"/>
                </a:lnTo>
                <a:close/>
              </a:path>
              <a:path w="7925434" h="2853690">
                <a:moveTo>
                  <a:pt x="38142" y="2817494"/>
                </a:moveTo>
                <a:lnTo>
                  <a:pt x="19557" y="2817494"/>
                </a:lnTo>
                <a:lnTo>
                  <a:pt x="35606" y="2820503"/>
                </a:lnTo>
                <a:lnTo>
                  <a:pt x="38142" y="2817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7244" y="6444792"/>
            <a:ext cx="5053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Στο Πεδίο </a:t>
            </a:r>
            <a:r>
              <a:rPr sz="1400" b="1" spc="-5" dirty="0">
                <a:latin typeface="Verdana"/>
                <a:cs typeface="Verdana"/>
              </a:rPr>
              <a:t>Data </a:t>
            </a:r>
            <a:r>
              <a:rPr sz="1400" b="1" dirty="0">
                <a:latin typeface="Verdana"/>
                <a:cs typeface="Verdana"/>
              </a:rPr>
              <a:t>View </a:t>
            </a:r>
            <a:r>
              <a:rPr sz="1400" spc="-5" dirty="0">
                <a:latin typeface="Verdana"/>
                <a:cs typeface="Verdana"/>
              </a:rPr>
              <a:t>περνάμε τα </a:t>
            </a:r>
            <a:r>
              <a:rPr sz="1400" dirty="0">
                <a:latin typeface="Verdana"/>
                <a:cs typeface="Verdana"/>
              </a:rPr>
              <a:t>δεδομένα </a:t>
            </a:r>
            <a:r>
              <a:rPr sz="1400" spc="-5" dirty="0">
                <a:latin typeface="Verdana"/>
                <a:cs typeface="Verdana"/>
              </a:rPr>
              <a:t>της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έρευνας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0946" y="6092787"/>
            <a:ext cx="186690" cy="476250"/>
          </a:xfrm>
          <a:custGeom>
            <a:avLst/>
            <a:gdLst/>
            <a:ahLst/>
            <a:cxnLst/>
            <a:rect l="l" t="t" r="r" b="b"/>
            <a:pathLst>
              <a:path w="186690" h="476250">
                <a:moveTo>
                  <a:pt x="34958" y="35948"/>
                </a:moveTo>
                <a:lnTo>
                  <a:pt x="30951" y="54435"/>
                </a:lnTo>
                <a:lnTo>
                  <a:pt x="168198" y="476059"/>
                </a:lnTo>
                <a:lnTo>
                  <a:pt x="186308" y="470166"/>
                </a:lnTo>
                <a:lnTo>
                  <a:pt x="49068" y="48527"/>
                </a:lnTo>
                <a:lnTo>
                  <a:pt x="34958" y="35948"/>
                </a:lnTo>
                <a:close/>
              </a:path>
              <a:path w="186690" h="476250">
                <a:moveTo>
                  <a:pt x="23253" y="0"/>
                </a:moveTo>
                <a:lnTo>
                  <a:pt x="0" y="107314"/>
                </a:lnTo>
                <a:lnTo>
                  <a:pt x="3263" y="112382"/>
                </a:lnTo>
                <a:lnTo>
                  <a:pt x="13550" y="114604"/>
                </a:lnTo>
                <a:lnTo>
                  <a:pt x="18618" y="111340"/>
                </a:lnTo>
                <a:lnTo>
                  <a:pt x="30951" y="54435"/>
                </a:lnTo>
                <a:lnTo>
                  <a:pt x="20040" y="20916"/>
                </a:lnTo>
                <a:lnTo>
                  <a:pt x="38163" y="15024"/>
                </a:lnTo>
                <a:lnTo>
                  <a:pt x="40108" y="15024"/>
                </a:lnTo>
                <a:lnTo>
                  <a:pt x="23253" y="0"/>
                </a:lnTo>
                <a:close/>
              </a:path>
              <a:path w="186690" h="476250">
                <a:moveTo>
                  <a:pt x="40108" y="15024"/>
                </a:moveTo>
                <a:lnTo>
                  <a:pt x="38163" y="15024"/>
                </a:lnTo>
                <a:lnTo>
                  <a:pt x="49068" y="48527"/>
                </a:lnTo>
                <a:lnTo>
                  <a:pt x="92544" y="87287"/>
                </a:lnTo>
                <a:lnTo>
                  <a:pt x="98564" y="86931"/>
                </a:lnTo>
                <a:lnTo>
                  <a:pt x="105562" y="79082"/>
                </a:lnTo>
                <a:lnTo>
                  <a:pt x="105219" y="73063"/>
                </a:lnTo>
                <a:lnTo>
                  <a:pt x="40108" y="15024"/>
                </a:lnTo>
                <a:close/>
              </a:path>
              <a:path w="186690" h="476250">
                <a:moveTo>
                  <a:pt x="38163" y="15024"/>
                </a:moveTo>
                <a:lnTo>
                  <a:pt x="20040" y="20916"/>
                </a:lnTo>
                <a:lnTo>
                  <a:pt x="30951" y="54435"/>
                </a:lnTo>
                <a:lnTo>
                  <a:pt x="34958" y="35948"/>
                </a:lnTo>
                <a:lnTo>
                  <a:pt x="22771" y="25082"/>
                </a:lnTo>
                <a:lnTo>
                  <a:pt x="38417" y="19989"/>
                </a:lnTo>
                <a:lnTo>
                  <a:pt x="39779" y="19989"/>
                </a:lnTo>
                <a:lnTo>
                  <a:pt x="38163" y="15024"/>
                </a:lnTo>
                <a:close/>
              </a:path>
              <a:path w="186690" h="476250">
                <a:moveTo>
                  <a:pt x="39779" y="19989"/>
                </a:moveTo>
                <a:lnTo>
                  <a:pt x="38417" y="19989"/>
                </a:lnTo>
                <a:lnTo>
                  <a:pt x="34958" y="35948"/>
                </a:lnTo>
                <a:lnTo>
                  <a:pt x="49068" y="48527"/>
                </a:lnTo>
                <a:lnTo>
                  <a:pt x="39779" y="19989"/>
                </a:lnTo>
                <a:close/>
              </a:path>
              <a:path w="186690" h="476250">
                <a:moveTo>
                  <a:pt x="38417" y="19989"/>
                </a:moveTo>
                <a:lnTo>
                  <a:pt x="22771" y="25082"/>
                </a:lnTo>
                <a:lnTo>
                  <a:pt x="34958" y="35948"/>
                </a:lnTo>
                <a:lnTo>
                  <a:pt x="38417" y="19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490220"/>
            <a:ext cx="581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Βιβλιογραφία </a:t>
            </a:r>
            <a:r>
              <a:rPr sz="3600" dirty="0"/>
              <a:t>2</a:t>
            </a:r>
            <a:r>
              <a:rPr sz="3600" baseline="25462" dirty="0"/>
              <a:t>ου</a:t>
            </a:r>
            <a:r>
              <a:rPr sz="3600" spc="284" baseline="25462" dirty="0"/>
              <a:t> </a:t>
            </a:r>
            <a:r>
              <a:rPr sz="3600" spc="-10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6090" y="1481684"/>
            <a:ext cx="8481060" cy="3455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585" marR="81280" indent="-287020">
              <a:lnSpc>
                <a:spcPct val="114999"/>
              </a:lnSpc>
              <a:spcBef>
                <a:spcPts val="10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Field, </a:t>
            </a:r>
            <a:r>
              <a:rPr sz="2000" spc="5" dirty="0">
                <a:solidFill>
                  <a:srgbClr val="001A4F"/>
                </a:solidFill>
                <a:latin typeface="Calibri"/>
                <a:cs typeface="Calibri"/>
              </a:rPr>
              <a:t>A.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(2009).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Discovering Statistics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using SPSS </a:t>
            </a:r>
            <a:r>
              <a:rPr sz="2000" i="1" spc="5" dirty="0">
                <a:solidFill>
                  <a:srgbClr val="001A4F"/>
                </a:solidFill>
                <a:latin typeface="Calibri"/>
                <a:cs typeface="Calibri"/>
              </a:rPr>
              <a:t>(3</a:t>
            </a:r>
            <a:r>
              <a:rPr sz="1950" i="1" spc="7" baseline="25641" dirty="0">
                <a:solidFill>
                  <a:srgbClr val="001A4F"/>
                </a:solidFill>
                <a:latin typeface="Calibri"/>
                <a:cs typeface="Calibri"/>
              </a:rPr>
              <a:t>rd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edition)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London: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Sage  Publications.</a:t>
            </a:r>
            <a:endParaRPr sz="2000">
              <a:latin typeface="Calibri"/>
              <a:cs typeface="Calibri"/>
            </a:endParaRPr>
          </a:p>
          <a:p>
            <a:pPr marL="362585" marR="81280" indent="-287020">
              <a:lnSpc>
                <a:spcPts val="2760"/>
              </a:lnSpc>
              <a:spcBef>
                <a:spcPts val="15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Ntoumanis,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N.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(2013).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Step-by-Step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Guide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to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SPSS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for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Sport and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Exercise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Studies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London:</a:t>
            </a:r>
            <a:r>
              <a:rPr sz="2000" spc="-8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Routledge.</a:t>
            </a:r>
            <a:endParaRPr sz="2000">
              <a:latin typeface="Calibri"/>
              <a:cs typeface="Calibri"/>
            </a:endParaRPr>
          </a:p>
          <a:p>
            <a:pPr marL="362585" indent="-28702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62585" algn="l"/>
                <a:tab pos="363220" algn="l"/>
                <a:tab pos="2078989" algn="l"/>
                <a:tab pos="2528570" algn="l"/>
                <a:tab pos="2875915" algn="l"/>
                <a:tab pos="4401820" algn="l"/>
                <a:tab pos="4804410" algn="l"/>
                <a:tab pos="5709285" algn="l"/>
                <a:tab pos="6965315" algn="l"/>
                <a:tab pos="812419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Παπαϊωάννου,	Α.,	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&amp;	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Ζουρμπάνος,	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Ν.	(2010).	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Στατιστική	(ΔΙΑΛΕΞΗ	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4).</a:t>
            </a:r>
            <a:endParaRPr sz="2000">
              <a:latin typeface="Calibri"/>
              <a:cs typeface="Calibri"/>
            </a:endParaRPr>
          </a:p>
          <a:p>
            <a:pPr marL="362585">
              <a:lnSpc>
                <a:spcPct val="100000"/>
              </a:lnSpc>
            </a:pP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Ανακτήθηκε στις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05/11/2016 από:</a:t>
            </a:r>
            <a:r>
              <a:rPr sz="2000" spc="36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  <a:hlinkClick r:id="rId2"/>
              </a:rPr>
              <a:t>http://www.pe.uth.gr/cms/index.php/el</a:t>
            </a:r>
            <a:endParaRPr sz="2000">
              <a:latin typeface="Calibri"/>
              <a:cs typeface="Calibri"/>
            </a:endParaRPr>
          </a:p>
          <a:p>
            <a:pPr marL="362585">
              <a:lnSpc>
                <a:spcPct val="100000"/>
              </a:lnSpc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/2010-02-19-09-40-42/category/49</a:t>
            </a:r>
            <a:endParaRPr sz="2000">
              <a:latin typeface="Calibri"/>
              <a:cs typeface="Calibri"/>
            </a:endParaRPr>
          </a:p>
          <a:p>
            <a:pPr marL="362585" indent="-28702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362585" algn="l"/>
                <a:tab pos="363220" algn="l"/>
                <a:tab pos="2048510" algn="l"/>
                <a:tab pos="2468880" algn="l"/>
                <a:tab pos="3965575" algn="l"/>
                <a:tab pos="4400550" algn="l"/>
                <a:tab pos="4718685" algn="l"/>
                <a:tab pos="5563235" algn="l"/>
                <a:tab pos="5875655" algn="l"/>
                <a:tab pos="6750684" algn="l"/>
                <a:tab pos="805688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Παπαϊωάννου,	</a:t>
            </a:r>
            <a:r>
              <a:rPr sz="2000" spc="5" dirty="0">
                <a:solidFill>
                  <a:srgbClr val="001A4F"/>
                </a:solidFill>
                <a:latin typeface="Calibri"/>
                <a:cs typeface="Calibri"/>
              </a:rPr>
              <a:t>Α.,	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Ζουρμπάνος,	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Ν.,	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&amp;	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Μίνος,	Γ.	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(2016).	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Εφαρμογές	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της</a:t>
            </a:r>
            <a:endParaRPr sz="2000">
              <a:latin typeface="Calibri"/>
              <a:cs typeface="Calibri"/>
            </a:endParaRPr>
          </a:p>
          <a:p>
            <a:pPr marL="362585" marR="81280">
              <a:lnSpc>
                <a:spcPct val="114999"/>
              </a:lnSpc>
            </a:pP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στις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Επιστήμες του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Αθλητισμού </a:t>
            </a:r>
            <a:r>
              <a:rPr sz="2000" i="1" spc="-20" dirty="0">
                <a:solidFill>
                  <a:srgbClr val="001A4F"/>
                </a:solidFill>
                <a:latin typeface="Calibri"/>
                <a:cs typeface="Calibri"/>
              </a:rPr>
              <a:t>και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της Υγείας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με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την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χρήση του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SPSS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Θεσσαλονίκη: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7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Δίσιγμα.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5742" y="163144"/>
            <a:ext cx="4236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ΓΡΑΜΜΗ</a:t>
            </a:r>
            <a:r>
              <a:rPr spc="-60" dirty="0"/>
              <a:t> </a:t>
            </a:r>
            <a:r>
              <a:rPr spc="-30" dirty="0"/>
              <a:t>ΕΝΤΟΛΩΝ</a:t>
            </a:r>
          </a:p>
        </p:txBody>
      </p:sp>
      <p:sp>
        <p:nvSpPr>
          <p:cNvPr id="3" name="object 3"/>
          <p:cNvSpPr/>
          <p:nvPr/>
        </p:nvSpPr>
        <p:spPr>
          <a:xfrm>
            <a:off x="798512" y="827150"/>
            <a:ext cx="2595499" cy="335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3750" y="822325"/>
            <a:ext cx="2605405" cy="3367404"/>
          </a:xfrm>
          <a:custGeom>
            <a:avLst/>
            <a:gdLst/>
            <a:ahLst/>
            <a:cxnLst/>
            <a:rect l="l" t="t" r="r" b="b"/>
            <a:pathLst>
              <a:path w="2605404" h="3367404">
                <a:moveTo>
                  <a:pt x="0" y="3367024"/>
                </a:moveTo>
                <a:lnTo>
                  <a:pt x="2605024" y="3367024"/>
                </a:lnTo>
                <a:lnTo>
                  <a:pt x="2605024" y="0"/>
                </a:lnTo>
                <a:lnTo>
                  <a:pt x="0" y="0"/>
                </a:lnTo>
                <a:lnTo>
                  <a:pt x="0" y="33670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4001" y="1844675"/>
            <a:ext cx="4608830" cy="13239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81915" algn="just">
              <a:lnSpc>
                <a:spcPct val="100000"/>
              </a:lnSpc>
              <a:spcBef>
                <a:spcPts val="23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Εντολή File: </a:t>
            </a:r>
            <a:r>
              <a:rPr sz="2000" spc="-5" dirty="0">
                <a:latin typeface="Calibri"/>
                <a:cs typeface="Calibri"/>
              </a:rPr>
              <a:t>Για </a:t>
            </a:r>
            <a:r>
              <a:rPr sz="2000" spc="-10" dirty="0">
                <a:latin typeface="Calibri"/>
                <a:cs typeface="Calibri"/>
              </a:rPr>
              <a:t>δημιουργία </a:t>
            </a:r>
            <a:r>
              <a:rPr sz="2000" dirty="0">
                <a:latin typeface="Calibri"/>
                <a:cs typeface="Calibri"/>
              </a:rPr>
              <a:t>ενός </a:t>
            </a:r>
            <a:r>
              <a:rPr sz="2000" spc="-5" dirty="0">
                <a:latin typeface="Calibri"/>
                <a:cs typeface="Calibri"/>
              </a:rPr>
              <a:t>νέου  αρχείου SPSS, </a:t>
            </a:r>
            <a:r>
              <a:rPr sz="2000" dirty="0">
                <a:latin typeface="Calibri"/>
                <a:cs typeface="Calibri"/>
              </a:rPr>
              <a:t>για </a:t>
            </a:r>
            <a:r>
              <a:rPr sz="2000" spc="-10" dirty="0">
                <a:latin typeface="Calibri"/>
                <a:cs typeface="Calibri"/>
              </a:rPr>
              <a:t>άνοιγμα </a:t>
            </a:r>
            <a:r>
              <a:rPr sz="2000" dirty="0">
                <a:latin typeface="Calibri"/>
                <a:cs typeface="Calibri"/>
              </a:rPr>
              <a:t>ενός </a:t>
            </a:r>
            <a:r>
              <a:rPr sz="2000" spc="-10" dirty="0">
                <a:latin typeface="Calibri"/>
                <a:cs typeface="Calibri"/>
              </a:rPr>
              <a:t>αρχείο  </a:t>
            </a:r>
            <a:r>
              <a:rPr sz="2000" dirty="0">
                <a:latin typeface="Calibri"/>
                <a:cs typeface="Calibri"/>
              </a:rPr>
              <a:t>που </a:t>
            </a:r>
            <a:r>
              <a:rPr sz="2000" spc="-5" dirty="0">
                <a:latin typeface="Calibri"/>
                <a:cs typeface="Calibri"/>
              </a:rPr>
              <a:t>ήδη </a:t>
            </a:r>
            <a:r>
              <a:rPr sz="2000" spc="-15" dirty="0">
                <a:latin typeface="Calibri"/>
                <a:cs typeface="Calibri"/>
              </a:rPr>
              <a:t>υπάρχει, </a:t>
            </a:r>
            <a:r>
              <a:rPr sz="2000" spc="-5" dirty="0">
                <a:latin typeface="Calibri"/>
                <a:cs typeface="Calibri"/>
              </a:rPr>
              <a:t>για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5" dirty="0">
                <a:latin typeface="Calibri"/>
                <a:cs typeface="Calibri"/>
              </a:rPr>
              <a:t>αποθηκεύσουμε  </a:t>
            </a:r>
            <a:r>
              <a:rPr sz="2000" dirty="0">
                <a:latin typeface="Calibri"/>
                <a:cs typeface="Calibri"/>
              </a:rPr>
              <a:t>ένα </a:t>
            </a:r>
            <a:r>
              <a:rPr sz="2000" spc="-10" dirty="0">
                <a:latin typeface="Calibri"/>
                <a:cs typeface="Calibri"/>
              </a:rPr>
              <a:t>αρχείο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δημιουργήσαμε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4226" y="4005262"/>
            <a:ext cx="2646299" cy="2425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373" y="4599814"/>
            <a:ext cx="4413258" cy="1347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ΓΡΑΜΜΗ</a:t>
            </a:r>
            <a:r>
              <a:rPr spc="-65" dirty="0"/>
              <a:t> </a:t>
            </a:r>
            <a:r>
              <a:rPr spc="-30" dirty="0"/>
              <a:t>ΕΝΤΟΛΩΝ</a:t>
            </a:r>
          </a:p>
        </p:txBody>
      </p:sp>
      <p:sp>
        <p:nvSpPr>
          <p:cNvPr id="3" name="object 3"/>
          <p:cNvSpPr/>
          <p:nvPr/>
        </p:nvSpPr>
        <p:spPr>
          <a:xfrm>
            <a:off x="827087" y="980947"/>
            <a:ext cx="2644775" cy="1716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2325" y="976249"/>
            <a:ext cx="2654300" cy="1725930"/>
          </a:xfrm>
          <a:custGeom>
            <a:avLst/>
            <a:gdLst/>
            <a:ahLst/>
            <a:cxnLst/>
            <a:rect l="l" t="t" r="r" b="b"/>
            <a:pathLst>
              <a:path w="2654300" h="1725930">
                <a:moveTo>
                  <a:pt x="0" y="1725676"/>
                </a:moveTo>
                <a:lnTo>
                  <a:pt x="2654300" y="1725676"/>
                </a:lnTo>
                <a:lnTo>
                  <a:pt x="2654300" y="0"/>
                </a:lnTo>
                <a:lnTo>
                  <a:pt x="0" y="0"/>
                </a:lnTo>
                <a:lnTo>
                  <a:pt x="0" y="17256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08400" y="1330325"/>
            <a:ext cx="4608830" cy="7080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121920">
              <a:lnSpc>
                <a:spcPct val="100000"/>
              </a:lnSpc>
              <a:spcBef>
                <a:spcPts val="23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Εντολή View: </a:t>
            </a:r>
            <a:r>
              <a:rPr sz="2000" dirty="0">
                <a:latin typeface="Calibri"/>
                <a:cs typeface="Calibri"/>
              </a:rPr>
              <a:t>Για να </a:t>
            </a:r>
            <a:r>
              <a:rPr sz="2000" spc="-5" dirty="0">
                <a:latin typeface="Calibri"/>
                <a:cs typeface="Calibri"/>
              </a:rPr>
              <a:t>τροποποιήσουμε το  περιβάλλον εργασίας μας </a:t>
            </a:r>
            <a:r>
              <a:rPr sz="2000" spc="5" dirty="0">
                <a:latin typeface="Calibri"/>
                <a:cs typeface="Calibri"/>
              </a:rPr>
              <a:t>στο </a:t>
            </a:r>
            <a:r>
              <a:rPr sz="2000" spc="-10" dirty="0">
                <a:latin typeface="Calibri"/>
                <a:cs typeface="Calibri"/>
              </a:rPr>
              <a:t>αρχείο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2012" y="2960751"/>
            <a:ext cx="2609850" cy="3176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7440" y="4023488"/>
            <a:ext cx="4700016" cy="1347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6251" y="4149788"/>
            <a:ext cx="360680" cy="246379"/>
          </a:xfrm>
          <a:custGeom>
            <a:avLst/>
            <a:gdLst/>
            <a:ahLst/>
            <a:cxnLst/>
            <a:rect l="l" t="t" r="r" b="b"/>
            <a:pathLst>
              <a:path w="360679" h="246379">
                <a:moveTo>
                  <a:pt x="0" y="246062"/>
                </a:moveTo>
                <a:lnTo>
                  <a:pt x="360362" y="246062"/>
                </a:lnTo>
                <a:lnTo>
                  <a:pt x="360362" y="0"/>
                </a:lnTo>
                <a:lnTo>
                  <a:pt x="0" y="0"/>
                </a:lnTo>
                <a:lnTo>
                  <a:pt x="0" y="246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6002" y="163144"/>
            <a:ext cx="4236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ΓΡΑΜΜΗ</a:t>
            </a:r>
            <a:r>
              <a:rPr spc="-65" dirty="0"/>
              <a:t> </a:t>
            </a:r>
            <a:r>
              <a:rPr spc="-30" dirty="0"/>
              <a:t>ΕΝΤΟΛΩΝ</a:t>
            </a:r>
          </a:p>
        </p:txBody>
      </p:sp>
      <p:sp>
        <p:nvSpPr>
          <p:cNvPr id="3" name="object 3"/>
          <p:cNvSpPr/>
          <p:nvPr/>
        </p:nvSpPr>
        <p:spPr>
          <a:xfrm>
            <a:off x="811212" y="980947"/>
            <a:ext cx="2697099" cy="2944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450" y="976249"/>
            <a:ext cx="2707005" cy="2954655"/>
          </a:xfrm>
          <a:custGeom>
            <a:avLst/>
            <a:gdLst/>
            <a:ahLst/>
            <a:cxnLst/>
            <a:rect l="l" t="t" r="r" b="b"/>
            <a:pathLst>
              <a:path w="2707004" h="2954654">
                <a:moveTo>
                  <a:pt x="0" y="2954401"/>
                </a:moveTo>
                <a:lnTo>
                  <a:pt x="2706624" y="2954401"/>
                </a:lnTo>
                <a:lnTo>
                  <a:pt x="2706624" y="0"/>
                </a:lnTo>
                <a:lnTo>
                  <a:pt x="0" y="0"/>
                </a:lnTo>
                <a:lnTo>
                  <a:pt x="0" y="29544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08400" y="1557400"/>
            <a:ext cx="4608830" cy="13227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357505">
              <a:lnSpc>
                <a:spcPct val="100000"/>
              </a:lnSpc>
              <a:spcBef>
                <a:spcPts val="23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Εντολή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Transform: </a:t>
            </a:r>
            <a:r>
              <a:rPr sz="2000" spc="-5" dirty="0">
                <a:latin typeface="Calibri"/>
                <a:cs typeface="Calibri"/>
              </a:rPr>
              <a:t>Για δημιουργία νέων  </a:t>
            </a:r>
            <a:r>
              <a:rPr sz="2000" spc="-10" dirty="0">
                <a:latin typeface="Calibri"/>
                <a:cs typeface="Calibri"/>
              </a:rPr>
              <a:t>μεταβλητών </a:t>
            </a:r>
            <a:r>
              <a:rPr sz="2000" spc="-5" dirty="0">
                <a:latin typeface="Calibri"/>
                <a:cs typeface="Calibri"/>
              </a:rPr>
              <a:t>από ήδη </a:t>
            </a:r>
            <a:r>
              <a:rPr sz="2000" spc="-10" dirty="0">
                <a:latin typeface="Calibri"/>
                <a:cs typeface="Calibri"/>
              </a:rPr>
              <a:t>υπάρχουσες, </a:t>
            </a:r>
            <a:r>
              <a:rPr sz="2000" spc="-5" dirty="0">
                <a:latin typeface="Calibri"/>
                <a:cs typeface="Calibri"/>
              </a:rPr>
              <a:t>για  </a:t>
            </a:r>
            <a:r>
              <a:rPr sz="2000" spc="-10" dirty="0">
                <a:latin typeface="Calibri"/>
                <a:cs typeface="Calibri"/>
              </a:rPr>
              <a:t>επανακωδικοποίηση μεταβλητών,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για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αντικατάσταση </a:t>
            </a:r>
            <a:r>
              <a:rPr sz="2000" spc="-5" dirty="0">
                <a:latin typeface="Calibri"/>
                <a:cs typeface="Calibri"/>
              </a:rPr>
              <a:t>τιμών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«απουσιάζουν»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03800" y="3213163"/>
            <a:ext cx="2693924" cy="3389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973" y="3208401"/>
            <a:ext cx="2703830" cy="3399154"/>
          </a:xfrm>
          <a:custGeom>
            <a:avLst/>
            <a:gdLst/>
            <a:ahLst/>
            <a:cxnLst/>
            <a:rect l="l" t="t" r="r" b="b"/>
            <a:pathLst>
              <a:path w="2703829" h="3399154">
                <a:moveTo>
                  <a:pt x="0" y="3398774"/>
                </a:moveTo>
                <a:lnTo>
                  <a:pt x="2703576" y="3398774"/>
                </a:lnTo>
                <a:lnTo>
                  <a:pt x="2703576" y="0"/>
                </a:lnTo>
                <a:lnTo>
                  <a:pt x="0" y="0"/>
                </a:lnTo>
                <a:lnTo>
                  <a:pt x="0" y="33987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4558" y="4526789"/>
            <a:ext cx="4273543" cy="1347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ΓΡΑΜΜΗ</a:t>
            </a:r>
            <a:r>
              <a:rPr spc="-65" dirty="0"/>
              <a:t> </a:t>
            </a:r>
            <a:r>
              <a:rPr spc="-30" dirty="0"/>
              <a:t>ΕΝΤΟΛΩΝ</a:t>
            </a:r>
          </a:p>
        </p:txBody>
      </p:sp>
      <p:sp>
        <p:nvSpPr>
          <p:cNvPr id="3" name="object 3"/>
          <p:cNvSpPr/>
          <p:nvPr/>
        </p:nvSpPr>
        <p:spPr>
          <a:xfrm>
            <a:off x="827087" y="981075"/>
            <a:ext cx="3579749" cy="2454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2325" y="976249"/>
            <a:ext cx="3589654" cy="2463800"/>
          </a:xfrm>
          <a:custGeom>
            <a:avLst/>
            <a:gdLst/>
            <a:ahLst/>
            <a:cxnLst/>
            <a:rect l="l" t="t" r="r" b="b"/>
            <a:pathLst>
              <a:path w="3589654" h="2463800">
                <a:moveTo>
                  <a:pt x="0" y="2463800"/>
                </a:moveTo>
                <a:lnTo>
                  <a:pt x="3589274" y="2463800"/>
                </a:lnTo>
                <a:lnTo>
                  <a:pt x="3589274" y="0"/>
                </a:lnTo>
                <a:lnTo>
                  <a:pt x="0" y="0"/>
                </a:lnTo>
                <a:lnTo>
                  <a:pt x="0" y="2463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0" y="1628775"/>
            <a:ext cx="3456304" cy="7080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100965">
              <a:lnSpc>
                <a:spcPct val="100000"/>
              </a:lnSpc>
              <a:spcBef>
                <a:spcPts val="23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Εντολή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Graphs: </a:t>
            </a:r>
            <a:r>
              <a:rPr sz="2000" dirty="0">
                <a:latin typeface="Calibri"/>
                <a:cs typeface="Calibri"/>
              </a:rPr>
              <a:t>Για </a:t>
            </a:r>
            <a:r>
              <a:rPr sz="2000" spc="-5" dirty="0">
                <a:latin typeface="Calibri"/>
                <a:cs typeface="Calibri"/>
              </a:rPr>
              <a:t>δημιουργία  γραφημάτων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7087" y="3716401"/>
            <a:ext cx="3267075" cy="2116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3912" y="3713226"/>
            <a:ext cx="3273425" cy="2122805"/>
          </a:xfrm>
          <a:custGeom>
            <a:avLst/>
            <a:gdLst/>
            <a:ahLst/>
            <a:cxnLst/>
            <a:rect l="l" t="t" r="r" b="b"/>
            <a:pathLst>
              <a:path w="3273425" h="2122804">
                <a:moveTo>
                  <a:pt x="0" y="2122424"/>
                </a:moveTo>
                <a:lnTo>
                  <a:pt x="3273425" y="2122424"/>
                </a:lnTo>
                <a:lnTo>
                  <a:pt x="3273425" y="0"/>
                </a:lnTo>
                <a:lnTo>
                  <a:pt x="0" y="0"/>
                </a:lnTo>
                <a:lnTo>
                  <a:pt x="0" y="2122424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2699" y="4068065"/>
            <a:ext cx="4346950" cy="1347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401" y="163144"/>
            <a:ext cx="4236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ΓΡΑΜΜΗ</a:t>
            </a:r>
            <a:r>
              <a:rPr spc="-65" dirty="0"/>
              <a:t> </a:t>
            </a:r>
            <a:r>
              <a:rPr spc="-30" dirty="0"/>
              <a:t>ΕΝΤΟΛΩΝ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0200" y="1846262"/>
            <a:ext cx="3384550" cy="6464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 marR="118110">
              <a:lnSpc>
                <a:spcPts val="2160"/>
              </a:lnSpc>
              <a:spcBef>
                <a:spcPts val="26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Εντολή Window: </a:t>
            </a:r>
            <a:r>
              <a:rPr sz="2000" dirty="0">
                <a:latin typeface="Calibri"/>
                <a:cs typeface="Calibri"/>
              </a:rPr>
              <a:t>Για να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δούμε  ενεργοποιημένα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αρχεία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87" y="1341500"/>
            <a:ext cx="3527425" cy="1655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525" y="1336675"/>
            <a:ext cx="3536950" cy="1665605"/>
          </a:xfrm>
          <a:custGeom>
            <a:avLst/>
            <a:gdLst/>
            <a:ahLst/>
            <a:cxnLst/>
            <a:rect l="l" t="t" r="r" b="b"/>
            <a:pathLst>
              <a:path w="3536950" h="1665605">
                <a:moveTo>
                  <a:pt x="0" y="1665224"/>
                </a:moveTo>
                <a:lnTo>
                  <a:pt x="3536950" y="1665224"/>
                </a:lnTo>
                <a:lnTo>
                  <a:pt x="3536950" y="0"/>
                </a:lnTo>
                <a:lnTo>
                  <a:pt x="0" y="0"/>
                </a:lnTo>
                <a:lnTo>
                  <a:pt x="0" y="1665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2587" y="3429000"/>
            <a:ext cx="3863975" cy="2346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825" y="3424237"/>
            <a:ext cx="3873500" cy="2355850"/>
          </a:xfrm>
          <a:custGeom>
            <a:avLst/>
            <a:gdLst/>
            <a:ahLst/>
            <a:cxnLst/>
            <a:rect l="l" t="t" r="r" b="b"/>
            <a:pathLst>
              <a:path w="3873500" h="2355850">
                <a:moveTo>
                  <a:pt x="0" y="2355850"/>
                </a:moveTo>
                <a:lnTo>
                  <a:pt x="3873500" y="2355850"/>
                </a:lnTo>
                <a:lnTo>
                  <a:pt x="3873500" y="0"/>
                </a:lnTo>
                <a:lnTo>
                  <a:pt x="0" y="0"/>
                </a:lnTo>
                <a:lnTo>
                  <a:pt x="0" y="23558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27601" y="4279836"/>
            <a:ext cx="3457575" cy="6464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 marR="132080">
              <a:lnSpc>
                <a:spcPts val="2160"/>
              </a:lnSpc>
              <a:spcBef>
                <a:spcPts val="270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Εντολή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Help: </a:t>
            </a:r>
            <a:r>
              <a:rPr sz="2000" dirty="0">
                <a:latin typeface="Calibri"/>
                <a:cs typeface="Calibri"/>
              </a:rPr>
              <a:t>Για να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ζητήσουμε  </a:t>
            </a:r>
            <a:r>
              <a:rPr sz="2000" dirty="0">
                <a:latin typeface="Calibri"/>
                <a:cs typeface="Calibri"/>
              </a:rPr>
              <a:t>βοήθεια </a:t>
            </a:r>
            <a:r>
              <a:rPr sz="2000" spc="-5" dirty="0">
                <a:latin typeface="Calibri"/>
                <a:cs typeface="Calibri"/>
              </a:rPr>
              <a:t>από το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λογισμικό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2957" y="163144"/>
            <a:ext cx="4497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ΓΡΑΜΜΗ</a:t>
            </a:r>
            <a:r>
              <a:rPr spc="-55" dirty="0"/>
              <a:t> </a:t>
            </a:r>
            <a:r>
              <a:rPr spc="-5" dirty="0"/>
              <a:t>ΕΡΓΑΛΕΙΩΝ</a:t>
            </a:r>
          </a:p>
        </p:txBody>
      </p:sp>
      <p:sp>
        <p:nvSpPr>
          <p:cNvPr id="3" name="object 3"/>
          <p:cNvSpPr/>
          <p:nvPr/>
        </p:nvSpPr>
        <p:spPr>
          <a:xfrm>
            <a:off x="611187" y="2708275"/>
            <a:ext cx="7848600" cy="66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425" y="2703448"/>
            <a:ext cx="7858125" cy="669925"/>
          </a:xfrm>
          <a:custGeom>
            <a:avLst/>
            <a:gdLst/>
            <a:ahLst/>
            <a:cxnLst/>
            <a:rect l="l" t="t" r="r" b="b"/>
            <a:pathLst>
              <a:path w="7858125" h="669925">
                <a:moveTo>
                  <a:pt x="0" y="669925"/>
                </a:moveTo>
                <a:lnTo>
                  <a:pt x="7858125" y="669925"/>
                </a:lnTo>
                <a:lnTo>
                  <a:pt x="7858125" y="0"/>
                </a:lnTo>
                <a:lnTo>
                  <a:pt x="0" y="0"/>
                </a:lnTo>
                <a:lnTo>
                  <a:pt x="0" y="669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3537" y="3589337"/>
            <a:ext cx="1008380" cy="5226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58750" marR="138430" indent="-13970">
              <a:lnSpc>
                <a:spcPct val="100000"/>
              </a:lnSpc>
              <a:spcBef>
                <a:spcPts val="359"/>
              </a:spcBef>
            </a:pPr>
            <a:r>
              <a:rPr sz="1400" dirty="0">
                <a:latin typeface="Verdana"/>
                <a:cs typeface="Verdana"/>
              </a:rPr>
              <a:t>Άνο</a:t>
            </a:r>
            <a:r>
              <a:rPr sz="1400" spc="5" dirty="0">
                <a:latin typeface="Verdana"/>
                <a:cs typeface="Verdana"/>
              </a:rPr>
              <a:t>ι</a:t>
            </a:r>
            <a:r>
              <a:rPr sz="1400" dirty="0">
                <a:latin typeface="Verdana"/>
                <a:cs typeface="Verdana"/>
              </a:rPr>
              <a:t>γμα  </a:t>
            </a:r>
            <a:r>
              <a:rPr sz="1400" spc="-5" dirty="0">
                <a:latin typeface="Verdana"/>
                <a:cs typeface="Verdana"/>
              </a:rPr>
              <a:t>αρχε</a:t>
            </a:r>
            <a:r>
              <a:rPr sz="1400" spc="5" dirty="0">
                <a:latin typeface="Verdana"/>
                <a:cs typeface="Verdana"/>
              </a:rPr>
              <a:t>ί</a:t>
            </a:r>
            <a:r>
              <a:rPr sz="1400" dirty="0">
                <a:latin typeface="Verdana"/>
                <a:cs typeface="Verdana"/>
              </a:rPr>
              <a:t>ου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125" y="1993900"/>
            <a:ext cx="1295400" cy="5238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02260" marR="88900" indent="-20764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Αποθή</a:t>
            </a:r>
            <a:r>
              <a:rPr sz="1400" spc="-5" dirty="0">
                <a:latin typeface="Verdana"/>
                <a:cs typeface="Verdana"/>
              </a:rPr>
              <a:t>κ</a:t>
            </a:r>
            <a:r>
              <a:rPr sz="1400" dirty="0">
                <a:latin typeface="Verdana"/>
                <a:cs typeface="Verdana"/>
              </a:rPr>
              <a:t>ευση  αρχείου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6375" y="3589337"/>
            <a:ext cx="1224280" cy="5226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267335" marR="152400" indent="-106680">
              <a:lnSpc>
                <a:spcPct val="100000"/>
              </a:lnSpc>
              <a:spcBef>
                <a:spcPts val="359"/>
              </a:spcBef>
            </a:pPr>
            <a:r>
              <a:rPr sz="1400" spc="-5" dirty="0">
                <a:latin typeface="Verdana"/>
                <a:cs typeface="Verdana"/>
              </a:rPr>
              <a:t>Εκτύ</a:t>
            </a:r>
            <a:r>
              <a:rPr sz="1400" dirty="0">
                <a:latin typeface="Verdana"/>
                <a:cs typeface="Verdana"/>
              </a:rPr>
              <a:t>π</a:t>
            </a:r>
            <a:r>
              <a:rPr sz="1400" spc="-5" dirty="0">
                <a:latin typeface="Verdana"/>
                <a:cs typeface="Verdana"/>
              </a:rPr>
              <a:t>ωση  </a:t>
            </a:r>
            <a:r>
              <a:rPr sz="1400" dirty="0">
                <a:latin typeface="Verdana"/>
                <a:cs typeface="Verdana"/>
              </a:rPr>
              <a:t>αρχείου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150" y="1539938"/>
            <a:ext cx="1368425" cy="9544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35585" marR="229235" indent="635" algn="ctr">
              <a:lnSpc>
                <a:spcPct val="100000"/>
              </a:lnSpc>
              <a:spcBef>
                <a:spcPts val="350"/>
              </a:spcBef>
            </a:pPr>
            <a:r>
              <a:rPr sz="1400" spc="-5" dirty="0">
                <a:latin typeface="Verdana"/>
                <a:cs typeface="Verdana"/>
              </a:rPr>
              <a:t>Βέλη  ανα</a:t>
            </a:r>
            <a:r>
              <a:rPr sz="1400" spc="5" dirty="0">
                <a:latin typeface="Verdana"/>
                <a:cs typeface="Verdana"/>
              </a:rPr>
              <a:t>ί</a:t>
            </a:r>
            <a:r>
              <a:rPr sz="1400" dirty="0">
                <a:latin typeface="Verdana"/>
                <a:cs typeface="Verdana"/>
              </a:rPr>
              <a:t>ρεσης  </a:t>
            </a:r>
            <a:r>
              <a:rPr sz="1400" spc="-5" dirty="0">
                <a:latin typeface="Verdana"/>
                <a:cs typeface="Verdana"/>
              </a:rPr>
              <a:t>(Μπρος </a:t>
            </a:r>
            <a:r>
              <a:rPr sz="1400" dirty="0">
                <a:latin typeface="Verdana"/>
                <a:cs typeface="Verdana"/>
              </a:rPr>
              <a:t>–  πίσω)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43276" y="3589401"/>
            <a:ext cx="1224280" cy="307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9"/>
              </a:spcBef>
            </a:pPr>
            <a:r>
              <a:rPr sz="1400" dirty="0">
                <a:latin typeface="Verdana"/>
                <a:cs typeface="Verdana"/>
              </a:rPr>
              <a:t>Μεταβλητές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8101" y="1971738"/>
            <a:ext cx="1295400" cy="5226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43204" marR="104775" indent="-131445">
              <a:lnSpc>
                <a:spcPct val="100000"/>
              </a:lnSpc>
              <a:spcBef>
                <a:spcPts val="355"/>
              </a:spcBef>
            </a:pPr>
            <a:r>
              <a:rPr sz="1400" spc="-5" dirty="0">
                <a:latin typeface="Verdana"/>
                <a:cs typeface="Verdana"/>
              </a:rPr>
              <a:t>Εντολή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Find  </a:t>
            </a:r>
            <a:r>
              <a:rPr sz="1400" spc="-5" dirty="0">
                <a:latin typeface="Verdana"/>
                <a:cs typeface="Verdana"/>
              </a:rPr>
              <a:t>(Βρίσκω)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9575" y="3573462"/>
            <a:ext cx="1441450" cy="5226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27635" marR="118745" indent="16573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Εισαγωγή  </a:t>
            </a:r>
            <a:r>
              <a:rPr sz="1400" spc="-5" dirty="0">
                <a:latin typeface="Verdana"/>
                <a:cs typeface="Verdana"/>
              </a:rPr>
              <a:t>Περ</a:t>
            </a:r>
            <a:r>
              <a:rPr sz="1400" spc="5" dirty="0">
                <a:latin typeface="Verdana"/>
                <a:cs typeface="Verdana"/>
              </a:rPr>
              <a:t>ι</a:t>
            </a:r>
            <a:r>
              <a:rPr sz="1400" dirty="0">
                <a:latin typeface="Verdana"/>
                <a:cs typeface="Verdana"/>
              </a:rPr>
              <a:t>π</a:t>
            </a:r>
            <a:r>
              <a:rPr sz="1400" spc="-5" dirty="0">
                <a:latin typeface="Verdana"/>
                <a:cs typeface="Verdana"/>
              </a:rPr>
              <a:t>τώσ</a:t>
            </a:r>
            <a:r>
              <a:rPr sz="1400" spc="-15" dirty="0">
                <a:latin typeface="Verdana"/>
                <a:cs typeface="Verdana"/>
              </a:rPr>
              <a:t>ε</a:t>
            </a:r>
            <a:r>
              <a:rPr sz="1400" spc="-5" dirty="0">
                <a:latin typeface="Verdana"/>
                <a:cs typeface="Verdana"/>
              </a:rPr>
              <a:t>ων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7900" y="1976437"/>
            <a:ext cx="1297305" cy="5226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3980" marR="85090" indent="126364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Εισαγωγή  Μεταβλη</a:t>
            </a:r>
            <a:r>
              <a:rPr sz="1400" spc="-5" dirty="0">
                <a:latin typeface="Verdana"/>
                <a:cs typeface="Verdana"/>
              </a:rPr>
              <a:t>τών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96026" y="3560826"/>
            <a:ext cx="1368425" cy="5238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39725" marR="113664" indent="-216535">
              <a:lnSpc>
                <a:spcPct val="100000"/>
              </a:lnSpc>
              <a:spcBef>
                <a:spcPts val="355"/>
              </a:spcBef>
            </a:pPr>
            <a:r>
              <a:rPr sz="1400" spc="-5" dirty="0">
                <a:latin typeface="Verdana"/>
                <a:cs typeface="Verdana"/>
              </a:rPr>
              <a:t>Δ</a:t>
            </a:r>
            <a:r>
              <a:rPr sz="1400" spc="5" dirty="0">
                <a:latin typeface="Verdana"/>
                <a:cs typeface="Verdana"/>
              </a:rPr>
              <a:t>ι</a:t>
            </a:r>
            <a:r>
              <a:rPr sz="1400" spc="-5" dirty="0">
                <a:latin typeface="Verdana"/>
                <a:cs typeface="Verdana"/>
              </a:rPr>
              <a:t>αχωρ</a:t>
            </a:r>
            <a:r>
              <a:rPr sz="1400" spc="5" dirty="0">
                <a:latin typeface="Verdana"/>
                <a:cs typeface="Verdana"/>
              </a:rPr>
              <a:t>ι</a:t>
            </a:r>
            <a:r>
              <a:rPr sz="1400" spc="-5" dirty="0">
                <a:latin typeface="Verdana"/>
                <a:cs typeface="Verdana"/>
              </a:rPr>
              <a:t>σ</a:t>
            </a:r>
            <a:r>
              <a:rPr sz="1400" dirty="0">
                <a:latin typeface="Verdana"/>
                <a:cs typeface="Verdana"/>
              </a:rPr>
              <a:t>μός  αρχείου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7826" y="1976437"/>
            <a:ext cx="1435100" cy="5226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25095" marR="114935" indent="238760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Επιλογή  </a:t>
            </a:r>
            <a:r>
              <a:rPr sz="1400" spc="-5" dirty="0">
                <a:latin typeface="Verdana"/>
                <a:cs typeface="Verdana"/>
              </a:rPr>
              <a:t>Περ</a:t>
            </a:r>
            <a:r>
              <a:rPr sz="1400" spc="5" dirty="0">
                <a:latin typeface="Verdana"/>
                <a:cs typeface="Verdana"/>
              </a:rPr>
              <a:t>ι</a:t>
            </a:r>
            <a:r>
              <a:rPr sz="1400" dirty="0">
                <a:latin typeface="Verdana"/>
                <a:cs typeface="Verdana"/>
              </a:rPr>
              <a:t>π</a:t>
            </a:r>
            <a:r>
              <a:rPr sz="1400" spc="-5" dirty="0">
                <a:latin typeface="Verdana"/>
                <a:cs typeface="Verdana"/>
              </a:rPr>
              <a:t>τώσ</a:t>
            </a:r>
            <a:r>
              <a:rPr sz="1400" spc="-15" dirty="0">
                <a:latin typeface="Verdana"/>
                <a:cs typeface="Verdana"/>
              </a:rPr>
              <a:t>ε</a:t>
            </a:r>
            <a:r>
              <a:rPr sz="1400" spc="-5" dirty="0">
                <a:latin typeface="Verdana"/>
                <a:cs typeface="Verdana"/>
              </a:rPr>
              <a:t>ων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16851" y="3560762"/>
            <a:ext cx="1368425" cy="7385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29539" marR="120014" indent="1270" algn="ctr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Τιμές  Ποιοτικών  </a:t>
            </a:r>
            <a:r>
              <a:rPr sz="1400" spc="5" dirty="0">
                <a:latin typeface="Verdana"/>
                <a:cs typeface="Verdana"/>
              </a:rPr>
              <a:t>Μ</a:t>
            </a:r>
            <a:r>
              <a:rPr sz="1400" dirty="0">
                <a:latin typeface="Verdana"/>
                <a:cs typeface="Verdana"/>
              </a:rPr>
              <a:t>εταβλητών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5154" y="2512186"/>
            <a:ext cx="254000" cy="340995"/>
          </a:xfrm>
          <a:custGeom>
            <a:avLst/>
            <a:gdLst/>
            <a:ahLst/>
            <a:cxnLst/>
            <a:rect l="l" t="t" r="r" b="b"/>
            <a:pathLst>
              <a:path w="254000" h="340994">
                <a:moveTo>
                  <a:pt x="160591" y="279400"/>
                </a:moveTo>
                <a:lnTo>
                  <a:pt x="154990" y="281686"/>
                </a:lnTo>
                <a:lnTo>
                  <a:pt x="150799" y="291338"/>
                </a:lnTo>
                <a:lnTo>
                  <a:pt x="153022" y="296925"/>
                </a:lnTo>
                <a:lnTo>
                  <a:pt x="157848" y="298958"/>
                </a:lnTo>
                <a:lnTo>
                  <a:pt x="253758" y="340613"/>
                </a:lnTo>
                <a:lnTo>
                  <a:pt x="252736" y="330962"/>
                </a:lnTo>
                <a:lnTo>
                  <a:pt x="234886" y="330962"/>
                </a:lnTo>
                <a:lnTo>
                  <a:pt x="214078" y="302632"/>
                </a:lnTo>
                <a:lnTo>
                  <a:pt x="165417" y="281559"/>
                </a:lnTo>
                <a:lnTo>
                  <a:pt x="160591" y="279400"/>
                </a:lnTo>
                <a:close/>
              </a:path>
              <a:path w="254000" h="340994">
                <a:moveTo>
                  <a:pt x="214078" y="302632"/>
                </a:moveTo>
                <a:lnTo>
                  <a:pt x="234886" y="330962"/>
                </a:lnTo>
                <a:lnTo>
                  <a:pt x="241097" y="326389"/>
                </a:lnTo>
                <a:lnTo>
                  <a:pt x="233095" y="326389"/>
                </a:lnTo>
                <a:lnTo>
                  <a:pt x="231373" y="310123"/>
                </a:lnTo>
                <a:lnTo>
                  <a:pt x="214078" y="302632"/>
                </a:lnTo>
                <a:close/>
              </a:path>
              <a:path w="254000" h="340994">
                <a:moveTo>
                  <a:pt x="237502" y="227584"/>
                </a:moveTo>
                <a:lnTo>
                  <a:pt x="232270" y="228091"/>
                </a:lnTo>
                <a:lnTo>
                  <a:pt x="227050" y="228726"/>
                </a:lnTo>
                <a:lnTo>
                  <a:pt x="223253" y="233425"/>
                </a:lnTo>
                <a:lnTo>
                  <a:pt x="229377" y="291267"/>
                </a:lnTo>
                <a:lnTo>
                  <a:pt x="250240" y="319659"/>
                </a:lnTo>
                <a:lnTo>
                  <a:pt x="234886" y="330962"/>
                </a:lnTo>
                <a:lnTo>
                  <a:pt x="252736" y="330962"/>
                </a:lnTo>
                <a:lnTo>
                  <a:pt x="242201" y="231393"/>
                </a:lnTo>
                <a:lnTo>
                  <a:pt x="237502" y="227584"/>
                </a:lnTo>
                <a:close/>
              </a:path>
              <a:path w="254000" h="340994">
                <a:moveTo>
                  <a:pt x="231373" y="310123"/>
                </a:moveTo>
                <a:lnTo>
                  <a:pt x="233095" y="326389"/>
                </a:lnTo>
                <a:lnTo>
                  <a:pt x="246354" y="316611"/>
                </a:lnTo>
                <a:lnTo>
                  <a:pt x="231373" y="310123"/>
                </a:lnTo>
                <a:close/>
              </a:path>
              <a:path w="254000" h="340994">
                <a:moveTo>
                  <a:pt x="229377" y="291267"/>
                </a:moveTo>
                <a:lnTo>
                  <a:pt x="231373" y="310123"/>
                </a:lnTo>
                <a:lnTo>
                  <a:pt x="246354" y="316611"/>
                </a:lnTo>
                <a:lnTo>
                  <a:pt x="233095" y="326389"/>
                </a:lnTo>
                <a:lnTo>
                  <a:pt x="241097" y="326389"/>
                </a:lnTo>
                <a:lnTo>
                  <a:pt x="250240" y="319659"/>
                </a:lnTo>
                <a:lnTo>
                  <a:pt x="229377" y="291267"/>
                </a:lnTo>
                <a:close/>
              </a:path>
              <a:path w="254000" h="340994">
                <a:moveTo>
                  <a:pt x="15341" y="0"/>
                </a:moveTo>
                <a:lnTo>
                  <a:pt x="0" y="11175"/>
                </a:lnTo>
                <a:lnTo>
                  <a:pt x="214078" y="302632"/>
                </a:lnTo>
                <a:lnTo>
                  <a:pt x="231373" y="310123"/>
                </a:lnTo>
                <a:lnTo>
                  <a:pt x="229377" y="291267"/>
                </a:lnTo>
                <a:lnTo>
                  <a:pt x="153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1441" y="3213100"/>
            <a:ext cx="111125" cy="376555"/>
          </a:xfrm>
          <a:custGeom>
            <a:avLst/>
            <a:gdLst/>
            <a:ahLst/>
            <a:cxnLst/>
            <a:rect l="l" t="t" r="r" b="b"/>
            <a:pathLst>
              <a:path w="111125" h="376554">
                <a:moveTo>
                  <a:pt x="55333" y="37733"/>
                </a:moveTo>
                <a:lnTo>
                  <a:pt x="45808" y="54066"/>
                </a:lnTo>
                <a:lnTo>
                  <a:pt x="45808" y="376300"/>
                </a:lnTo>
                <a:lnTo>
                  <a:pt x="64858" y="376300"/>
                </a:lnTo>
                <a:lnTo>
                  <a:pt x="64858" y="54066"/>
                </a:lnTo>
                <a:lnTo>
                  <a:pt x="55333" y="37733"/>
                </a:lnTo>
                <a:close/>
              </a:path>
              <a:path w="111125" h="376554">
                <a:moveTo>
                  <a:pt x="55333" y="0"/>
                </a:moveTo>
                <a:lnTo>
                  <a:pt x="2654" y="90297"/>
                </a:lnTo>
                <a:lnTo>
                  <a:pt x="0" y="94741"/>
                </a:lnTo>
                <a:lnTo>
                  <a:pt x="1536" y="100584"/>
                </a:lnTo>
                <a:lnTo>
                  <a:pt x="10629" y="105917"/>
                </a:lnTo>
                <a:lnTo>
                  <a:pt x="16459" y="104394"/>
                </a:lnTo>
                <a:lnTo>
                  <a:pt x="45808" y="54066"/>
                </a:lnTo>
                <a:lnTo>
                  <a:pt x="45808" y="18796"/>
                </a:lnTo>
                <a:lnTo>
                  <a:pt x="66299" y="18796"/>
                </a:lnTo>
                <a:lnTo>
                  <a:pt x="55333" y="0"/>
                </a:lnTo>
                <a:close/>
              </a:path>
              <a:path w="111125" h="376554">
                <a:moveTo>
                  <a:pt x="66299" y="18796"/>
                </a:moveTo>
                <a:lnTo>
                  <a:pt x="64858" y="18796"/>
                </a:lnTo>
                <a:lnTo>
                  <a:pt x="64858" y="54066"/>
                </a:lnTo>
                <a:lnTo>
                  <a:pt x="94208" y="104394"/>
                </a:lnTo>
                <a:lnTo>
                  <a:pt x="100037" y="105917"/>
                </a:lnTo>
                <a:lnTo>
                  <a:pt x="109131" y="100584"/>
                </a:lnTo>
                <a:lnTo>
                  <a:pt x="110667" y="94741"/>
                </a:lnTo>
                <a:lnTo>
                  <a:pt x="108013" y="90297"/>
                </a:lnTo>
                <a:lnTo>
                  <a:pt x="66299" y="18796"/>
                </a:lnTo>
                <a:close/>
              </a:path>
              <a:path w="111125" h="376554">
                <a:moveTo>
                  <a:pt x="64858" y="18796"/>
                </a:moveTo>
                <a:lnTo>
                  <a:pt x="45808" y="18796"/>
                </a:lnTo>
                <a:lnTo>
                  <a:pt x="45808" y="54066"/>
                </a:lnTo>
                <a:lnTo>
                  <a:pt x="55333" y="37733"/>
                </a:lnTo>
                <a:lnTo>
                  <a:pt x="47104" y="23622"/>
                </a:lnTo>
                <a:lnTo>
                  <a:pt x="64858" y="23622"/>
                </a:lnTo>
                <a:lnTo>
                  <a:pt x="64858" y="18796"/>
                </a:lnTo>
                <a:close/>
              </a:path>
              <a:path w="111125" h="376554">
                <a:moveTo>
                  <a:pt x="64858" y="23622"/>
                </a:moveTo>
                <a:lnTo>
                  <a:pt x="63563" y="23622"/>
                </a:lnTo>
                <a:lnTo>
                  <a:pt x="55333" y="37733"/>
                </a:lnTo>
                <a:lnTo>
                  <a:pt x="64858" y="54066"/>
                </a:lnTo>
                <a:lnTo>
                  <a:pt x="64858" y="23622"/>
                </a:lnTo>
                <a:close/>
              </a:path>
              <a:path w="111125" h="376554">
                <a:moveTo>
                  <a:pt x="63563" y="23622"/>
                </a:moveTo>
                <a:lnTo>
                  <a:pt x="47104" y="23622"/>
                </a:lnTo>
                <a:lnTo>
                  <a:pt x="55333" y="37733"/>
                </a:lnTo>
                <a:lnTo>
                  <a:pt x="63563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49425" y="3297173"/>
            <a:ext cx="344805" cy="299720"/>
          </a:xfrm>
          <a:custGeom>
            <a:avLst/>
            <a:gdLst/>
            <a:ahLst/>
            <a:cxnLst/>
            <a:rect l="l" t="t" r="r" b="b"/>
            <a:pathLst>
              <a:path w="344805" h="299720">
                <a:moveTo>
                  <a:pt x="28554" y="24716"/>
                </a:moveTo>
                <a:lnTo>
                  <a:pt x="34719" y="42641"/>
                </a:lnTo>
                <a:lnTo>
                  <a:pt x="331850" y="299338"/>
                </a:lnTo>
                <a:lnTo>
                  <a:pt x="344424" y="284988"/>
                </a:lnTo>
                <a:lnTo>
                  <a:pt x="47060" y="28189"/>
                </a:lnTo>
                <a:lnTo>
                  <a:pt x="28554" y="24716"/>
                </a:lnTo>
                <a:close/>
              </a:path>
              <a:path w="344805" h="299720">
                <a:moveTo>
                  <a:pt x="0" y="0"/>
                </a:moveTo>
                <a:lnTo>
                  <a:pt x="33908" y="98933"/>
                </a:lnTo>
                <a:lnTo>
                  <a:pt x="35560" y="103886"/>
                </a:lnTo>
                <a:lnTo>
                  <a:pt x="41020" y="106552"/>
                </a:lnTo>
                <a:lnTo>
                  <a:pt x="45974" y="104901"/>
                </a:lnTo>
                <a:lnTo>
                  <a:pt x="50926" y="103124"/>
                </a:lnTo>
                <a:lnTo>
                  <a:pt x="53593" y="97789"/>
                </a:lnTo>
                <a:lnTo>
                  <a:pt x="51943" y="92710"/>
                </a:lnTo>
                <a:lnTo>
                  <a:pt x="34719" y="42641"/>
                </a:lnTo>
                <a:lnTo>
                  <a:pt x="8000" y="19558"/>
                </a:lnTo>
                <a:lnTo>
                  <a:pt x="20447" y="5206"/>
                </a:lnTo>
                <a:lnTo>
                  <a:pt x="27897" y="5206"/>
                </a:lnTo>
                <a:lnTo>
                  <a:pt x="0" y="0"/>
                </a:lnTo>
                <a:close/>
              </a:path>
              <a:path w="344805" h="299720">
                <a:moveTo>
                  <a:pt x="20447" y="5206"/>
                </a:moveTo>
                <a:lnTo>
                  <a:pt x="8000" y="19558"/>
                </a:lnTo>
                <a:lnTo>
                  <a:pt x="34719" y="42641"/>
                </a:lnTo>
                <a:lnTo>
                  <a:pt x="28554" y="24716"/>
                </a:lnTo>
                <a:lnTo>
                  <a:pt x="12573" y="21716"/>
                </a:lnTo>
                <a:lnTo>
                  <a:pt x="23241" y="9271"/>
                </a:lnTo>
                <a:lnTo>
                  <a:pt x="25152" y="9271"/>
                </a:lnTo>
                <a:lnTo>
                  <a:pt x="20447" y="5206"/>
                </a:lnTo>
                <a:close/>
              </a:path>
              <a:path w="344805" h="299720">
                <a:moveTo>
                  <a:pt x="27897" y="5206"/>
                </a:moveTo>
                <a:lnTo>
                  <a:pt x="20447" y="5206"/>
                </a:lnTo>
                <a:lnTo>
                  <a:pt x="47060" y="28189"/>
                </a:lnTo>
                <a:lnTo>
                  <a:pt x="99187" y="37973"/>
                </a:lnTo>
                <a:lnTo>
                  <a:pt x="104393" y="38862"/>
                </a:lnTo>
                <a:lnTo>
                  <a:pt x="109347" y="35433"/>
                </a:lnTo>
                <a:lnTo>
                  <a:pt x="111379" y="25146"/>
                </a:lnTo>
                <a:lnTo>
                  <a:pt x="107950" y="20192"/>
                </a:lnTo>
                <a:lnTo>
                  <a:pt x="27897" y="5206"/>
                </a:lnTo>
                <a:close/>
              </a:path>
              <a:path w="344805" h="299720">
                <a:moveTo>
                  <a:pt x="25152" y="9271"/>
                </a:moveTo>
                <a:lnTo>
                  <a:pt x="23241" y="9271"/>
                </a:lnTo>
                <a:lnTo>
                  <a:pt x="28554" y="24716"/>
                </a:lnTo>
                <a:lnTo>
                  <a:pt x="47060" y="28189"/>
                </a:lnTo>
                <a:lnTo>
                  <a:pt x="25152" y="9271"/>
                </a:lnTo>
                <a:close/>
              </a:path>
              <a:path w="344805" h="299720">
                <a:moveTo>
                  <a:pt x="23241" y="9271"/>
                </a:moveTo>
                <a:lnTo>
                  <a:pt x="12573" y="21716"/>
                </a:lnTo>
                <a:lnTo>
                  <a:pt x="28554" y="24716"/>
                </a:lnTo>
                <a:lnTo>
                  <a:pt x="23241" y="9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0535" y="2490216"/>
            <a:ext cx="204470" cy="434340"/>
          </a:xfrm>
          <a:custGeom>
            <a:avLst/>
            <a:gdLst/>
            <a:ahLst/>
            <a:cxnLst/>
            <a:rect l="l" t="t" r="r" b="b"/>
            <a:pathLst>
              <a:path w="204469" h="434339">
                <a:moveTo>
                  <a:pt x="113537" y="352806"/>
                </a:moveTo>
                <a:lnTo>
                  <a:pt x="107568" y="353695"/>
                </a:lnTo>
                <a:lnTo>
                  <a:pt x="101218" y="362076"/>
                </a:lnTo>
                <a:lnTo>
                  <a:pt x="101981" y="368046"/>
                </a:lnTo>
                <a:lnTo>
                  <a:pt x="106299" y="371221"/>
                </a:lnTo>
                <a:lnTo>
                  <a:pt x="189864" y="433959"/>
                </a:lnTo>
                <a:lnTo>
                  <a:pt x="191646" y="420243"/>
                </a:lnTo>
                <a:lnTo>
                  <a:pt x="173736" y="420243"/>
                </a:lnTo>
                <a:lnTo>
                  <a:pt x="160080" y="387802"/>
                </a:lnTo>
                <a:lnTo>
                  <a:pt x="113537" y="352806"/>
                </a:lnTo>
                <a:close/>
              </a:path>
              <a:path w="204469" h="434339">
                <a:moveTo>
                  <a:pt x="160080" y="387802"/>
                </a:moveTo>
                <a:lnTo>
                  <a:pt x="173736" y="420243"/>
                </a:lnTo>
                <a:lnTo>
                  <a:pt x="185520" y="415289"/>
                </a:lnTo>
                <a:lnTo>
                  <a:pt x="173100" y="415289"/>
                </a:lnTo>
                <a:lnTo>
                  <a:pt x="175209" y="399169"/>
                </a:lnTo>
                <a:lnTo>
                  <a:pt x="160080" y="387802"/>
                </a:lnTo>
                <a:close/>
              </a:path>
              <a:path w="204469" h="434339">
                <a:moveTo>
                  <a:pt x="189991" y="319024"/>
                </a:moveTo>
                <a:lnTo>
                  <a:pt x="185165" y="322707"/>
                </a:lnTo>
                <a:lnTo>
                  <a:pt x="184531" y="327913"/>
                </a:lnTo>
                <a:lnTo>
                  <a:pt x="177651" y="380507"/>
                </a:lnTo>
                <a:lnTo>
                  <a:pt x="191262" y="412876"/>
                </a:lnTo>
                <a:lnTo>
                  <a:pt x="173736" y="420243"/>
                </a:lnTo>
                <a:lnTo>
                  <a:pt x="191646" y="420243"/>
                </a:lnTo>
                <a:lnTo>
                  <a:pt x="203326" y="330326"/>
                </a:lnTo>
                <a:lnTo>
                  <a:pt x="204088" y="325120"/>
                </a:lnTo>
                <a:lnTo>
                  <a:pt x="200406" y="320294"/>
                </a:lnTo>
                <a:lnTo>
                  <a:pt x="189991" y="319024"/>
                </a:lnTo>
                <a:close/>
              </a:path>
              <a:path w="204469" h="434339">
                <a:moveTo>
                  <a:pt x="175209" y="399169"/>
                </a:moveTo>
                <a:lnTo>
                  <a:pt x="173100" y="415289"/>
                </a:lnTo>
                <a:lnTo>
                  <a:pt x="188213" y="408939"/>
                </a:lnTo>
                <a:lnTo>
                  <a:pt x="175209" y="399169"/>
                </a:lnTo>
                <a:close/>
              </a:path>
              <a:path w="204469" h="434339">
                <a:moveTo>
                  <a:pt x="177651" y="380507"/>
                </a:moveTo>
                <a:lnTo>
                  <a:pt x="175209" y="399169"/>
                </a:lnTo>
                <a:lnTo>
                  <a:pt x="188213" y="408939"/>
                </a:lnTo>
                <a:lnTo>
                  <a:pt x="173100" y="415289"/>
                </a:lnTo>
                <a:lnTo>
                  <a:pt x="185520" y="415289"/>
                </a:lnTo>
                <a:lnTo>
                  <a:pt x="191262" y="412876"/>
                </a:lnTo>
                <a:lnTo>
                  <a:pt x="177651" y="380507"/>
                </a:lnTo>
                <a:close/>
              </a:path>
              <a:path w="204469" h="434339">
                <a:moveTo>
                  <a:pt x="17652" y="0"/>
                </a:moveTo>
                <a:lnTo>
                  <a:pt x="0" y="7493"/>
                </a:lnTo>
                <a:lnTo>
                  <a:pt x="160080" y="387802"/>
                </a:lnTo>
                <a:lnTo>
                  <a:pt x="175209" y="399169"/>
                </a:lnTo>
                <a:lnTo>
                  <a:pt x="177651" y="380507"/>
                </a:lnTo>
                <a:lnTo>
                  <a:pt x="17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3457" y="2486532"/>
            <a:ext cx="546100" cy="438150"/>
          </a:xfrm>
          <a:custGeom>
            <a:avLst/>
            <a:gdLst/>
            <a:ahLst/>
            <a:cxnLst/>
            <a:rect l="l" t="t" r="r" b="b"/>
            <a:pathLst>
              <a:path w="546100" h="438150">
                <a:moveTo>
                  <a:pt x="439800" y="402970"/>
                </a:moveTo>
                <a:lnTo>
                  <a:pt x="434975" y="406526"/>
                </a:lnTo>
                <a:lnTo>
                  <a:pt x="433450" y="416940"/>
                </a:lnTo>
                <a:lnTo>
                  <a:pt x="437006" y="421766"/>
                </a:lnTo>
                <a:lnTo>
                  <a:pt x="545719" y="437641"/>
                </a:lnTo>
                <a:lnTo>
                  <a:pt x="544041" y="433324"/>
                </a:lnTo>
                <a:lnTo>
                  <a:pt x="525018" y="433324"/>
                </a:lnTo>
                <a:lnTo>
                  <a:pt x="497471" y="411368"/>
                </a:lnTo>
                <a:lnTo>
                  <a:pt x="439800" y="402970"/>
                </a:lnTo>
                <a:close/>
              </a:path>
              <a:path w="546100" h="438150">
                <a:moveTo>
                  <a:pt x="497471" y="411368"/>
                </a:moveTo>
                <a:lnTo>
                  <a:pt x="525018" y="433324"/>
                </a:lnTo>
                <a:lnTo>
                  <a:pt x="528147" y="429387"/>
                </a:lnTo>
                <a:lnTo>
                  <a:pt x="521969" y="429387"/>
                </a:lnTo>
                <a:lnTo>
                  <a:pt x="516040" y="414071"/>
                </a:lnTo>
                <a:lnTo>
                  <a:pt x="497471" y="411368"/>
                </a:lnTo>
                <a:close/>
              </a:path>
              <a:path w="546100" h="438150">
                <a:moveTo>
                  <a:pt x="500506" y="332866"/>
                </a:moveTo>
                <a:lnTo>
                  <a:pt x="495554" y="334771"/>
                </a:lnTo>
                <a:lnTo>
                  <a:pt x="490728" y="336676"/>
                </a:lnTo>
                <a:lnTo>
                  <a:pt x="488188" y="342138"/>
                </a:lnTo>
                <a:lnTo>
                  <a:pt x="509221" y="396460"/>
                </a:lnTo>
                <a:lnTo>
                  <a:pt x="536829" y="418464"/>
                </a:lnTo>
                <a:lnTo>
                  <a:pt x="525018" y="433324"/>
                </a:lnTo>
                <a:lnTo>
                  <a:pt x="544041" y="433324"/>
                </a:lnTo>
                <a:lnTo>
                  <a:pt x="507873" y="340232"/>
                </a:lnTo>
                <a:lnTo>
                  <a:pt x="505968" y="335279"/>
                </a:lnTo>
                <a:lnTo>
                  <a:pt x="500506" y="332866"/>
                </a:lnTo>
                <a:close/>
              </a:path>
              <a:path w="546100" h="438150">
                <a:moveTo>
                  <a:pt x="516040" y="414071"/>
                </a:moveTo>
                <a:lnTo>
                  <a:pt x="521969" y="429387"/>
                </a:lnTo>
                <a:lnTo>
                  <a:pt x="532257" y="416432"/>
                </a:lnTo>
                <a:lnTo>
                  <a:pt x="516040" y="414071"/>
                </a:lnTo>
                <a:close/>
              </a:path>
              <a:path w="546100" h="438150">
                <a:moveTo>
                  <a:pt x="509221" y="396460"/>
                </a:moveTo>
                <a:lnTo>
                  <a:pt x="516040" y="414071"/>
                </a:lnTo>
                <a:lnTo>
                  <a:pt x="532257" y="416432"/>
                </a:lnTo>
                <a:lnTo>
                  <a:pt x="521969" y="429387"/>
                </a:lnTo>
                <a:lnTo>
                  <a:pt x="528147" y="429387"/>
                </a:lnTo>
                <a:lnTo>
                  <a:pt x="536829" y="418464"/>
                </a:lnTo>
                <a:lnTo>
                  <a:pt x="509221" y="396460"/>
                </a:lnTo>
                <a:close/>
              </a:path>
              <a:path w="546100" h="438150">
                <a:moveTo>
                  <a:pt x="11811" y="0"/>
                </a:moveTo>
                <a:lnTo>
                  <a:pt x="0" y="14858"/>
                </a:lnTo>
                <a:lnTo>
                  <a:pt x="497471" y="411368"/>
                </a:lnTo>
                <a:lnTo>
                  <a:pt x="516040" y="414071"/>
                </a:lnTo>
                <a:lnTo>
                  <a:pt x="509221" y="396460"/>
                </a:lnTo>
                <a:lnTo>
                  <a:pt x="11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50082" y="3213100"/>
            <a:ext cx="474345" cy="384175"/>
          </a:xfrm>
          <a:custGeom>
            <a:avLst/>
            <a:gdLst/>
            <a:ahLst/>
            <a:cxnLst/>
            <a:rect l="l" t="t" r="r" b="b"/>
            <a:pathLst>
              <a:path w="474345" h="384175">
                <a:moveTo>
                  <a:pt x="444771" y="23624"/>
                </a:moveTo>
                <a:lnTo>
                  <a:pt x="426173" y="26412"/>
                </a:lnTo>
                <a:lnTo>
                  <a:pt x="0" y="368808"/>
                </a:lnTo>
                <a:lnTo>
                  <a:pt x="11810" y="383666"/>
                </a:lnTo>
                <a:lnTo>
                  <a:pt x="438059" y="41188"/>
                </a:lnTo>
                <a:lnTo>
                  <a:pt x="444771" y="23624"/>
                </a:lnTo>
                <a:close/>
              </a:path>
              <a:path w="474345" h="384175">
                <a:moveTo>
                  <a:pt x="472516" y="4445"/>
                </a:moveTo>
                <a:lnTo>
                  <a:pt x="453516" y="4445"/>
                </a:lnTo>
                <a:lnTo>
                  <a:pt x="465454" y="19176"/>
                </a:lnTo>
                <a:lnTo>
                  <a:pt x="438059" y="41188"/>
                </a:lnTo>
                <a:lnTo>
                  <a:pt x="419100" y="90804"/>
                </a:lnTo>
                <a:lnTo>
                  <a:pt x="417194" y="95630"/>
                </a:lnTo>
                <a:lnTo>
                  <a:pt x="419607" y="101219"/>
                </a:lnTo>
                <a:lnTo>
                  <a:pt x="424560" y="103124"/>
                </a:lnTo>
                <a:lnTo>
                  <a:pt x="429513" y="104901"/>
                </a:lnTo>
                <a:lnTo>
                  <a:pt x="434975" y="102488"/>
                </a:lnTo>
                <a:lnTo>
                  <a:pt x="472516" y="4445"/>
                </a:lnTo>
                <a:close/>
              </a:path>
              <a:path w="474345" h="384175">
                <a:moveTo>
                  <a:pt x="456707" y="8382"/>
                </a:moveTo>
                <a:lnTo>
                  <a:pt x="450595" y="8382"/>
                </a:lnTo>
                <a:lnTo>
                  <a:pt x="460882" y="21209"/>
                </a:lnTo>
                <a:lnTo>
                  <a:pt x="444771" y="23624"/>
                </a:lnTo>
                <a:lnTo>
                  <a:pt x="438059" y="41188"/>
                </a:lnTo>
                <a:lnTo>
                  <a:pt x="465454" y="19176"/>
                </a:lnTo>
                <a:lnTo>
                  <a:pt x="456707" y="8382"/>
                </a:lnTo>
                <a:close/>
              </a:path>
              <a:path w="474345" h="384175">
                <a:moveTo>
                  <a:pt x="474217" y="0"/>
                </a:moveTo>
                <a:lnTo>
                  <a:pt x="365632" y="16255"/>
                </a:lnTo>
                <a:lnTo>
                  <a:pt x="362076" y="21082"/>
                </a:lnTo>
                <a:lnTo>
                  <a:pt x="363600" y="31496"/>
                </a:lnTo>
                <a:lnTo>
                  <a:pt x="368426" y="35051"/>
                </a:lnTo>
                <a:lnTo>
                  <a:pt x="426173" y="26412"/>
                </a:lnTo>
                <a:lnTo>
                  <a:pt x="453516" y="4445"/>
                </a:lnTo>
                <a:lnTo>
                  <a:pt x="472516" y="4445"/>
                </a:lnTo>
                <a:lnTo>
                  <a:pt x="474217" y="0"/>
                </a:lnTo>
                <a:close/>
              </a:path>
              <a:path w="474345" h="384175">
                <a:moveTo>
                  <a:pt x="453516" y="4445"/>
                </a:moveTo>
                <a:lnTo>
                  <a:pt x="426173" y="26412"/>
                </a:lnTo>
                <a:lnTo>
                  <a:pt x="444771" y="23624"/>
                </a:lnTo>
                <a:lnTo>
                  <a:pt x="450595" y="8382"/>
                </a:lnTo>
                <a:lnTo>
                  <a:pt x="456707" y="8382"/>
                </a:lnTo>
                <a:lnTo>
                  <a:pt x="453516" y="4445"/>
                </a:lnTo>
                <a:close/>
              </a:path>
              <a:path w="474345" h="384175">
                <a:moveTo>
                  <a:pt x="450595" y="8382"/>
                </a:moveTo>
                <a:lnTo>
                  <a:pt x="444771" y="23624"/>
                </a:lnTo>
                <a:lnTo>
                  <a:pt x="460882" y="21209"/>
                </a:lnTo>
                <a:lnTo>
                  <a:pt x="450595" y="8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89704" y="2486660"/>
            <a:ext cx="438150" cy="366395"/>
          </a:xfrm>
          <a:custGeom>
            <a:avLst/>
            <a:gdLst/>
            <a:ahLst/>
            <a:cxnLst/>
            <a:rect l="l" t="t" r="r" b="b"/>
            <a:pathLst>
              <a:path w="438150" h="366394">
                <a:moveTo>
                  <a:pt x="332740" y="329311"/>
                </a:moveTo>
                <a:lnTo>
                  <a:pt x="327787" y="332739"/>
                </a:lnTo>
                <a:lnTo>
                  <a:pt x="326009" y="343153"/>
                </a:lnTo>
                <a:lnTo>
                  <a:pt x="329565" y="348106"/>
                </a:lnTo>
                <a:lnTo>
                  <a:pt x="334772" y="348868"/>
                </a:lnTo>
                <a:lnTo>
                  <a:pt x="437896" y="366140"/>
                </a:lnTo>
                <a:lnTo>
                  <a:pt x="436137" y="361314"/>
                </a:lnTo>
                <a:lnTo>
                  <a:pt x="417195" y="361314"/>
                </a:lnTo>
                <a:lnTo>
                  <a:pt x="390159" y="338847"/>
                </a:lnTo>
                <a:lnTo>
                  <a:pt x="337820" y="330073"/>
                </a:lnTo>
                <a:lnTo>
                  <a:pt x="332740" y="329311"/>
                </a:lnTo>
                <a:close/>
              </a:path>
              <a:path w="438150" h="366394">
                <a:moveTo>
                  <a:pt x="390159" y="338847"/>
                </a:moveTo>
                <a:lnTo>
                  <a:pt x="417195" y="361314"/>
                </a:lnTo>
                <a:lnTo>
                  <a:pt x="420587" y="357250"/>
                </a:lnTo>
                <a:lnTo>
                  <a:pt x="414400" y="357250"/>
                </a:lnTo>
                <a:lnTo>
                  <a:pt x="408825" y="341976"/>
                </a:lnTo>
                <a:lnTo>
                  <a:pt x="390159" y="338847"/>
                </a:lnTo>
                <a:close/>
              </a:path>
              <a:path w="438150" h="366394">
                <a:moveTo>
                  <a:pt x="394843" y="260350"/>
                </a:moveTo>
                <a:lnTo>
                  <a:pt x="389890" y="262127"/>
                </a:lnTo>
                <a:lnTo>
                  <a:pt x="384937" y="264032"/>
                </a:lnTo>
                <a:lnTo>
                  <a:pt x="382397" y="269493"/>
                </a:lnTo>
                <a:lnTo>
                  <a:pt x="384175" y="274447"/>
                </a:lnTo>
                <a:lnTo>
                  <a:pt x="402355" y="324252"/>
                </a:lnTo>
                <a:lnTo>
                  <a:pt x="429387" y="346710"/>
                </a:lnTo>
                <a:lnTo>
                  <a:pt x="417195" y="361314"/>
                </a:lnTo>
                <a:lnTo>
                  <a:pt x="436137" y="361314"/>
                </a:lnTo>
                <a:lnTo>
                  <a:pt x="402082" y="267842"/>
                </a:lnTo>
                <a:lnTo>
                  <a:pt x="400304" y="262889"/>
                </a:lnTo>
                <a:lnTo>
                  <a:pt x="394843" y="260350"/>
                </a:lnTo>
                <a:close/>
              </a:path>
              <a:path w="438150" h="366394">
                <a:moveTo>
                  <a:pt x="408825" y="341976"/>
                </a:moveTo>
                <a:lnTo>
                  <a:pt x="414400" y="357250"/>
                </a:lnTo>
                <a:lnTo>
                  <a:pt x="424942" y="344677"/>
                </a:lnTo>
                <a:lnTo>
                  <a:pt x="408825" y="341976"/>
                </a:lnTo>
                <a:close/>
              </a:path>
              <a:path w="438150" h="366394">
                <a:moveTo>
                  <a:pt x="402355" y="324252"/>
                </a:moveTo>
                <a:lnTo>
                  <a:pt x="408825" y="341976"/>
                </a:lnTo>
                <a:lnTo>
                  <a:pt x="424942" y="344677"/>
                </a:lnTo>
                <a:lnTo>
                  <a:pt x="414400" y="357250"/>
                </a:lnTo>
                <a:lnTo>
                  <a:pt x="420587" y="357250"/>
                </a:lnTo>
                <a:lnTo>
                  <a:pt x="429387" y="346710"/>
                </a:lnTo>
                <a:lnTo>
                  <a:pt x="402355" y="324252"/>
                </a:lnTo>
                <a:close/>
              </a:path>
              <a:path w="438150" h="366394">
                <a:moveTo>
                  <a:pt x="12065" y="0"/>
                </a:moveTo>
                <a:lnTo>
                  <a:pt x="0" y="14604"/>
                </a:lnTo>
                <a:lnTo>
                  <a:pt x="390159" y="338847"/>
                </a:lnTo>
                <a:lnTo>
                  <a:pt x="408825" y="341976"/>
                </a:lnTo>
                <a:lnTo>
                  <a:pt x="402355" y="324252"/>
                </a:lnTo>
                <a:lnTo>
                  <a:pt x="12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30902" y="3213100"/>
            <a:ext cx="111125" cy="362585"/>
          </a:xfrm>
          <a:custGeom>
            <a:avLst/>
            <a:gdLst/>
            <a:ahLst/>
            <a:cxnLst/>
            <a:rect l="l" t="t" r="r" b="b"/>
            <a:pathLst>
              <a:path w="111125" h="362585">
                <a:moveTo>
                  <a:pt x="66348" y="37171"/>
                </a:moveTo>
                <a:lnTo>
                  <a:pt x="54066" y="51700"/>
                </a:lnTo>
                <a:lnTo>
                  <a:pt x="0" y="358648"/>
                </a:lnTo>
                <a:lnTo>
                  <a:pt x="18796" y="362076"/>
                </a:lnTo>
                <a:lnTo>
                  <a:pt x="72879" y="54916"/>
                </a:lnTo>
                <a:lnTo>
                  <a:pt x="66348" y="37171"/>
                </a:lnTo>
                <a:close/>
              </a:path>
              <a:path w="111125" h="362585">
                <a:moveTo>
                  <a:pt x="79133" y="16890"/>
                </a:moveTo>
                <a:lnTo>
                  <a:pt x="60198" y="16890"/>
                </a:lnTo>
                <a:lnTo>
                  <a:pt x="78994" y="20192"/>
                </a:lnTo>
                <a:lnTo>
                  <a:pt x="72879" y="54916"/>
                </a:lnTo>
                <a:lnTo>
                  <a:pt x="91186" y="104648"/>
                </a:lnTo>
                <a:lnTo>
                  <a:pt x="93090" y="109600"/>
                </a:lnTo>
                <a:lnTo>
                  <a:pt x="98551" y="112140"/>
                </a:lnTo>
                <a:lnTo>
                  <a:pt x="103505" y="110236"/>
                </a:lnTo>
                <a:lnTo>
                  <a:pt x="108458" y="108458"/>
                </a:lnTo>
                <a:lnTo>
                  <a:pt x="110871" y="102997"/>
                </a:lnTo>
                <a:lnTo>
                  <a:pt x="109093" y="98044"/>
                </a:lnTo>
                <a:lnTo>
                  <a:pt x="79133" y="16890"/>
                </a:lnTo>
                <a:close/>
              </a:path>
              <a:path w="111125" h="362585">
                <a:moveTo>
                  <a:pt x="72898" y="0"/>
                </a:moveTo>
                <a:lnTo>
                  <a:pt x="1905" y="83820"/>
                </a:lnTo>
                <a:lnTo>
                  <a:pt x="2412" y="89788"/>
                </a:lnTo>
                <a:lnTo>
                  <a:pt x="6476" y="93217"/>
                </a:lnTo>
                <a:lnTo>
                  <a:pt x="10540" y="96520"/>
                </a:lnTo>
                <a:lnTo>
                  <a:pt x="16510" y="96012"/>
                </a:lnTo>
                <a:lnTo>
                  <a:pt x="19938" y="92075"/>
                </a:lnTo>
                <a:lnTo>
                  <a:pt x="54066" y="51700"/>
                </a:lnTo>
                <a:lnTo>
                  <a:pt x="60198" y="16890"/>
                </a:lnTo>
                <a:lnTo>
                  <a:pt x="79133" y="16890"/>
                </a:lnTo>
                <a:lnTo>
                  <a:pt x="72898" y="0"/>
                </a:lnTo>
                <a:close/>
              </a:path>
              <a:path w="111125" h="362585">
                <a:moveTo>
                  <a:pt x="78703" y="21844"/>
                </a:moveTo>
                <a:lnTo>
                  <a:pt x="60706" y="21844"/>
                </a:lnTo>
                <a:lnTo>
                  <a:pt x="76835" y="24764"/>
                </a:lnTo>
                <a:lnTo>
                  <a:pt x="66348" y="37171"/>
                </a:lnTo>
                <a:lnTo>
                  <a:pt x="72879" y="54916"/>
                </a:lnTo>
                <a:lnTo>
                  <a:pt x="78703" y="21844"/>
                </a:lnTo>
                <a:close/>
              </a:path>
              <a:path w="111125" h="362585">
                <a:moveTo>
                  <a:pt x="60198" y="16890"/>
                </a:moveTo>
                <a:lnTo>
                  <a:pt x="54066" y="51700"/>
                </a:lnTo>
                <a:lnTo>
                  <a:pt x="66348" y="37171"/>
                </a:lnTo>
                <a:lnTo>
                  <a:pt x="60706" y="21844"/>
                </a:lnTo>
                <a:lnTo>
                  <a:pt x="78703" y="21844"/>
                </a:lnTo>
                <a:lnTo>
                  <a:pt x="78994" y="20192"/>
                </a:lnTo>
                <a:lnTo>
                  <a:pt x="60198" y="16890"/>
                </a:lnTo>
                <a:close/>
              </a:path>
              <a:path w="111125" h="362585">
                <a:moveTo>
                  <a:pt x="60706" y="21844"/>
                </a:moveTo>
                <a:lnTo>
                  <a:pt x="66348" y="37171"/>
                </a:lnTo>
                <a:lnTo>
                  <a:pt x="76835" y="24764"/>
                </a:lnTo>
                <a:lnTo>
                  <a:pt x="60706" y="21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80228" y="2498725"/>
            <a:ext cx="111125" cy="354330"/>
          </a:xfrm>
          <a:custGeom>
            <a:avLst/>
            <a:gdLst/>
            <a:ahLst/>
            <a:cxnLst/>
            <a:rect l="l" t="t" r="r" b="b"/>
            <a:pathLst>
              <a:path w="111125" h="354330">
                <a:moveTo>
                  <a:pt x="10668" y="248030"/>
                </a:moveTo>
                <a:lnTo>
                  <a:pt x="1524" y="253364"/>
                </a:lnTo>
                <a:lnTo>
                  <a:pt x="0" y="259207"/>
                </a:lnTo>
                <a:lnTo>
                  <a:pt x="55372" y="354075"/>
                </a:lnTo>
                <a:lnTo>
                  <a:pt x="66417" y="335152"/>
                </a:lnTo>
                <a:lnTo>
                  <a:pt x="45847" y="335152"/>
                </a:lnTo>
                <a:lnTo>
                  <a:pt x="45847" y="299847"/>
                </a:lnTo>
                <a:lnTo>
                  <a:pt x="16510" y="249554"/>
                </a:lnTo>
                <a:lnTo>
                  <a:pt x="10668" y="248030"/>
                </a:lnTo>
                <a:close/>
              </a:path>
              <a:path w="111125" h="354330">
                <a:moveTo>
                  <a:pt x="45847" y="299847"/>
                </a:moveTo>
                <a:lnTo>
                  <a:pt x="45847" y="335152"/>
                </a:lnTo>
                <a:lnTo>
                  <a:pt x="64897" y="335152"/>
                </a:lnTo>
                <a:lnTo>
                  <a:pt x="64897" y="330326"/>
                </a:lnTo>
                <a:lnTo>
                  <a:pt x="47117" y="330326"/>
                </a:lnTo>
                <a:lnTo>
                  <a:pt x="55372" y="316175"/>
                </a:lnTo>
                <a:lnTo>
                  <a:pt x="45847" y="299847"/>
                </a:lnTo>
                <a:close/>
              </a:path>
              <a:path w="111125" h="354330">
                <a:moveTo>
                  <a:pt x="100075" y="248030"/>
                </a:moveTo>
                <a:lnTo>
                  <a:pt x="94234" y="249554"/>
                </a:lnTo>
                <a:lnTo>
                  <a:pt x="64897" y="299847"/>
                </a:lnTo>
                <a:lnTo>
                  <a:pt x="64897" y="335152"/>
                </a:lnTo>
                <a:lnTo>
                  <a:pt x="66417" y="335152"/>
                </a:lnTo>
                <a:lnTo>
                  <a:pt x="110744" y="259207"/>
                </a:lnTo>
                <a:lnTo>
                  <a:pt x="109220" y="253364"/>
                </a:lnTo>
                <a:lnTo>
                  <a:pt x="100075" y="248030"/>
                </a:lnTo>
                <a:close/>
              </a:path>
              <a:path w="111125" h="354330">
                <a:moveTo>
                  <a:pt x="55372" y="316175"/>
                </a:moveTo>
                <a:lnTo>
                  <a:pt x="47117" y="330326"/>
                </a:lnTo>
                <a:lnTo>
                  <a:pt x="63626" y="330326"/>
                </a:lnTo>
                <a:lnTo>
                  <a:pt x="55372" y="316175"/>
                </a:lnTo>
                <a:close/>
              </a:path>
              <a:path w="111125" h="354330">
                <a:moveTo>
                  <a:pt x="64897" y="299847"/>
                </a:moveTo>
                <a:lnTo>
                  <a:pt x="55372" y="316175"/>
                </a:lnTo>
                <a:lnTo>
                  <a:pt x="63626" y="330326"/>
                </a:lnTo>
                <a:lnTo>
                  <a:pt x="64897" y="330326"/>
                </a:lnTo>
                <a:lnTo>
                  <a:pt x="64897" y="299847"/>
                </a:lnTo>
                <a:close/>
              </a:path>
              <a:path w="111125" h="354330">
                <a:moveTo>
                  <a:pt x="64897" y="0"/>
                </a:moveTo>
                <a:lnTo>
                  <a:pt x="45847" y="0"/>
                </a:lnTo>
                <a:lnTo>
                  <a:pt x="45847" y="299847"/>
                </a:lnTo>
                <a:lnTo>
                  <a:pt x="55372" y="316175"/>
                </a:lnTo>
                <a:lnTo>
                  <a:pt x="64897" y="299847"/>
                </a:lnTo>
                <a:lnTo>
                  <a:pt x="64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87768" y="2495169"/>
            <a:ext cx="166370" cy="358140"/>
          </a:xfrm>
          <a:custGeom>
            <a:avLst/>
            <a:gdLst/>
            <a:ahLst/>
            <a:cxnLst/>
            <a:rect l="l" t="t" r="r" b="b"/>
            <a:pathLst>
              <a:path w="166370" h="358139">
                <a:moveTo>
                  <a:pt x="13970" y="242569"/>
                </a:moveTo>
                <a:lnTo>
                  <a:pt x="8762" y="243331"/>
                </a:lnTo>
                <a:lnTo>
                  <a:pt x="3555" y="244220"/>
                </a:lnTo>
                <a:lnTo>
                  <a:pt x="0" y="249046"/>
                </a:lnTo>
                <a:lnTo>
                  <a:pt x="761" y="254253"/>
                </a:lnTo>
                <a:lnTo>
                  <a:pt x="16255" y="357631"/>
                </a:lnTo>
                <a:lnTo>
                  <a:pt x="34301" y="343534"/>
                </a:lnTo>
                <a:lnTo>
                  <a:pt x="32130" y="343534"/>
                </a:lnTo>
                <a:lnTo>
                  <a:pt x="14350" y="336550"/>
                </a:lnTo>
                <a:lnTo>
                  <a:pt x="27456" y="303725"/>
                </a:lnTo>
                <a:lnTo>
                  <a:pt x="19684" y="251459"/>
                </a:lnTo>
                <a:lnTo>
                  <a:pt x="18796" y="246252"/>
                </a:lnTo>
                <a:lnTo>
                  <a:pt x="13970" y="242569"/>
                </a:lnTo>
                <a:close/>
              </a:path>
              <a:path w="166370" h="358139">
                <a:moveTo>
                  <a:pt x="27456" y="303725"/>
                </a:moveTo>
                <a:lnTo>
                  <a:pt x="14350" y="336550"/>
                </a:lnTo>
                <a:lnTo>
                  <a:pt x="32130" y="343534"/>
                </a:lnTo>
                <a:lnTo>
                  <a:pt x="34107" y="338581"/>
                </a:lnTo>
                <a:lnTo>
                  <a:pt x="32638" y="338581"/>
                </a:lnTo>
                <a:lnTo>
                  <a:pt x="17399" y="332485"/>
                </a:lnTo>
                <a:lnTo>
                  <a:pt x="30241" y="322460"/>
                </a:lnTo>
                <a:lnTo>
                  <a:pt x="27456" y="303725"/>
                </a:lnTo>
                <a:close/>
              </a:path>
              <a:path w="166370" h="358139">
                <a:moveTo>
                  <a:pt x="91058" y="274954"/>
                </a:moveTo>
                <a:lnTo>
                  <a:pt x="45198" y="310784"/>
                </a:lnTo>
                <a:lnTo>
                  <a:pt x="32130" y="343534"/>
                </a:lnTo>
                <a:lnTo>
                  <a:pt x="34301" y="343534"/>
                </a:lnTo>
                <a:lnTo>
                  <a:pt x="102742" y="290067"/>
                </a:lnTo>
                <a:lnTo>
                  <a:pt x="103504" y="284098"/>
                </a:lnTo>
                <a:lnTo>
                  <a:pt x="100329" y="279907"/>
                </a:lnTo>
                <a:lnTo>
                  <a:pt x="97027" y="275716"/>
                </a:lnTo>
                <a:lnTo>
                  <a:pt x="91058" y="274954"/>
                </a:lnTo>
                <a:close/>
              </a:path>
              <a:path w="166370" h="358139">
                <a:moveTo>
                  <a:pt x="30241" y="322460"/>
                </a:moveTo>
                <a:lnTo>
                  <a:pt x="17399" y="332485"/>
                </a:lnTo>
                <a:lnTo>
                  <a:pt x="32638" y="338581"/>
                </a:lnTo>
                <a:lnTo>
                  <a:pt x="30241" y="322460"/>
                </a:lnTo>
                <a:close/>
              </a:path>
              <a:path w="166370" h="358139">
                <a:moveTo>
                  <a:pt x="45198" y="310784"/>
                </a:moveTo>
                <a:lnTo>
                  <a:pt x="30241" y="322460"/>
                </a:lnTo>
                <a:lnTo>
                  <a:pt x="32638" y="338581"/>
                </a:lnTo>
                <a:lnTo>
                  <a:pt x="34107" y="338581"/>
                </a:lnTo>
                <a:lnTo>
                  <a:pt x="45198" y="310784"/>
                </a:lnTo>
                <a:close/>
              </a:path>
              <a:path w="166370" h="358139">
                <a:moveTo>
                  <a:pt x="148716" y="0"/>
                </a:moveTo>
                <a:lnTo>
                  <a:pt x="27456" y="303725"/>
                </a:lnTo>
                <a:lnTo>
                  <a:pt x="30241" y="322460"/>
                </a:lnTo>
                <a:lnTo>
                  <a:pt x="45198" y="310784"/>
                </a:lnTo>
                <a:lnTo>
                  <a:pt x="166370" y="7111"/>
                </a:lnTo>
                <a:lnTo>
                  <a:pt x="148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34023" y="3297173"/>
            <a:ext cx="451484" cy="271780"/>
          </a:xfrm>
          <a:custGeom>
            <a:avLst/>
            <a:gdLst/>
            <a:ahLst/>
            <a:cxnLst/>
            <a:rect l="l" t="t" r="r" b="b"/>
            <a:pathLst>
              <a:path w="451485" h="271779">
                <a:moveTo>
                  <a:pt x="32610" y="19271"/>
                </a:moveTo>
                <a:lnTo>
                  <a:pt x="41856" y="35875"/>
                </a:lnTo>
                <a:lnTo>
                  <a:pt x="441325" y="271779"/>
                </a:lnTo>
                <a:lnTo>
                  <a:pt x="450976" y="255397"/>
                </a:lnTo>
                <a:lnTo>
                  <a:pt x="51518" y="19379"/>
                </a:lnTo>
                <a:lnTo>
                  <a:pt x="32610" y="19271"/>
                </a:lnTo>
                <a:close/>
              </a:path>
              <a:path w="451485" h="271779">
                <a:moveTo>
                  <a:pt x="0" y="0"/>
                </a:moveTo>
                <a:lnTo>
                  <a:pt x="50926" y="91312"/>
                </a:lnTo>
                <a:lnTo>
                  <a:pt x="53593" y="95885"/>
                </a:lnTo>
                <a:lnTo>
                  <a:pt x="59309" y="97536"/>
                </a:lnTo>
                <a:lnTo>
                  <a:pt x="63880" y="94996"/>
                </a:lnTo>
                <a:lnTo>
                  <a:pt x="68579" y="92455"/>
                </a:lnTo>
                <a:lnTo>
                  <a:pt x="70230" y="86613"/>
                </a:lnTo>
                <a:lnTo>
                  <a:pt x="67563" y="82041"/>
                </a:lnTo>
                <a:lnTo>
                  <a:pt x="41856" y="35875"/>
                </a:lnTo>
                <a:lnTo>
                  <a:pt x="11429" y="17906"/>
                </a:lnTo>
                <a:lnTo>
                  <a:pt x="21081" y="1397"/>
                </a:lnTo>
                <a:lnTo>
                  <a:pt x="110594" y="1397"/>
                </a:lnTo>
                <a:lnTo>
                  <a:pt x="109854" y="635"/>
                </a:lnTo>
                <a:lnTo>
                  <a:pt x="104521" y="635"/>
                </a:lnTo>
                <a:lnTo>
                  <a:pt x="0" y="0"/>
                </a:lnTo>
                <a:close/>
              </a:path>
              <a:path w="451485" h="271779">
                <a:moveTo>
                  <a:pt x="21081" y="1397"/>
                </a:moveTo>
                <a:lnTo>
                  <a:pt x="11429" y="17906"/>
                </a:lnTo>
                <a:lnTo>
                  <a:pt x="41856" y="35875"/>
                </a:lnTo>
                <a:lnTo>
                  <a:pt x="32610" y="19271"/>
                </a:lnTo>
                <a:lnTo>
                  <a:pt x="16255" y="19176"/>
                </a:lnTo>
                <a:lnTo>
                  <a:pt x="24637" y="4952"/>
                </a:lnTo>
                <a:lnTo>
                  <a:pt x="27100" y="4952"/>
                </a:lnTo>
                <a:lnTo>
                  <a:pt x="21081" y="1397"/>
                </a:lnTo>
                <a:close/>
              </a:path>
              <a:path w="451485" h="271779">
                <a:moveTo>
                  <a:pt x="110594" y="1397"/>
                </a:moveTo>
                <a:lnTo>
                  <a:pt x="21081" y="1397"/>
                </a:lnTo>
                <a:lnTo>
                  <a:pt x="51518" y="19379"/>
                </a:lnTo>
                <a:lnTo>
                  <a:pt x="104521" y="19685"/>
                </a:lnTo>
                <a:lnTo>
                  <a:pt x="109727" y="19685"/>
                </a:lnTo>
                <a:lnTo>
                  <a:pt x="114046" y="15493"/>
                </a:lnTo>
                <a:lnTo>
                  <a:pt x="114046" y="4952"/>
                </a:lnTo>
                <a:lnTo>
                  <a:pt x="110594" y="1397"/>
                </a:lnTo>
                <a:close/>
              </a:path>
              <a:path w="451485" h="271779">
                <a:moveTo>
                  <a:pt x="27100" y="4952"/>
                </a:moveTo>
                <a:lnTo>
                  <a:pt x="24637" y="4952"/>
                </a:lnTo>
                <a:lnTo>
                  <a:pt x="32610" y="19271"/>
                </a:lnTo>
                <a:lnTo>
                  <a:pt x="51518" y="19379"/>
                </a:lnTo>
                <a:lnTo>
                  <a:pt x="27100" y="4952"/>
                </a:lnTo>
                <a:close/>
              </a:path>
              <a:path w="451485" h="271779">
                <a:moveTo>
                  <a:pt x="24637" y="4952"/>
                </a:moveTo>
                <a:lnTo>
                  <a:pt x="16255" y="19176"/>
                </a:lnTo>
                <a:lnTo>
                  <a:pt x="32610" y="19271"/>
                </a:lnTo>
                <a:lnTo>
                  <a:pt x="24637" y="49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16723" y="3206750"/>
            <a:ext cx="688975" cy="362585"/>
          </a:xfrm>
          <a:custGeom>
            <a:avLst/>
            <a:gdLst/>
            <a:ahLst/>
            <a:cxnLst/>
            <a:rect l="l" t="t" r="r" b="b"/>
            <a:pathLst>
              <a:path w="688975" h="362585">
                <a:moveTo>
                  <a:pt x="52687" y="22350"/>
                </a:moveTo>
                <a:lnTo>
                  <a:pt x="33705" y="23444"/>
                </a:lnTo>
                <a:lnTo>
                  <a:pt x="43931" y="39301"/>
                </a:lnTo>
                <a:lnTo>
                  <a:pt x="679957" y="362458"/>
                </a:lnTo>
                <a:lnTo>
                  <a:pt x="688594" y="345566"/>
                </a:lnTo>
                <a:lnTo>
                  <a:pt x="52687" y="22350"/>
                </a:lnTo>
                <a:close/>
              </a:path>
              <a:path w="688975" h="362585">
                <a:moveTo>
                  <a:pt x="109600" y="0"/>
                </a:moveTo>
                <a:lnTo>
                  <a:pt x="0" y="6350"/>
                </a:lnTo>
                <a:lnTo>
                  <a:pt x="56642" y="94234"/>
                </a:lnTo>
                <a:lnTo>
                  <a:pt x="59562" y="98678"/>
                </a:lnTo>
                <a:lnTo>
                  <a:pt x="65404" y="99949"/>
                </a:lnTo>
                <a:lnTo>
                  <a:pt x="69850" y="97027"/>
                </a:lnTo>
                <a:lnTo>
                  <a:pt x="74295" y="94234"/>
                </a:lnTo>
                <a:lnTo>
                  <a:pt x="75565" y="88264"/>
                </a:lnTo>
                <a:lnTo>
                  <a:pt x="72644" y="83820"/>
                </a:lnTo>
                <a:lnTo>
                  <a:pt x="43931" y="39301"/>
                </a:lnTo>
                <a:lnTo>
                  <a:pt x="12573" y="23367"/>
                </a:lnTo>
                <a:lnTo>
                  <a:pt x="21208" y="6350"/>
                </a:lnTo>
                <a:lnTo>
                  <a:pt x="114287" y="6350"/>
                </a:lnTo>
                <a:lnTo>
                  <a:pt x="114173" y="3937"/>
                </a:lnTo>
                <a:lnTo>
                  <a:pt x="109600" y="0"/>
                </a:lnTo>
                <a:close/>
              </a:path>
              <a:path w="688975" h="362585">
                <a:moveTo>
                  <a:pt x="21208" y="6350"/>
                </a:moveTo>
                <a:lnTo>
                  <a:pt x="12573" y="23367"/>
                </a:lnTo>
                <a:lnTo>
                  <a:pt x="43931" y="39301"/>
                </a:lnTo>
                <a:lnTo>
                  <a:pt x="34311" y="24384"/>
                </a:lnTo>
                <a:lnTo>
                  <a:pt x="17399" y="24384"/>
                </a:lnTo>
                <a:lnTo>
                  <a:pt x="24892" y="9778"/>
                </a:lnTo>
                <a:lnTo>
                  <a:pt x="27955" y="9778"/>
                </a:lnTo>
                <a:lnTo>
                  <a:pt x="21208" y="6350"/>
                </a:lnTo>
                <a:close/>
              </a:path>
              <a:path w="688975" h="362585">
                <a:moveTo>
                  <a:pt x="24892" y="9778"/>
                </a:moveTo>
                <a:lnTo>
                  <a:pt x="17399" y="24384"/>
                </a:lnTo>
                <a:lnTo>
                  <a:pt x="33705" y="23444"/>
                </a:lnTo>
                <a:lnTo>
                  <a:pt x="24892" y="9778"/>
                </a:lnTo>
                <a:close/>
              </a:path>
              <a:path w="688975" h="362585">
                <a:moveTo>
                  <a:pt x="33705" y="23444"/>
                </a:moveTo>
                <a:lnTo>
                  <a:pt x="17399" y="24384"/>
                </a:lnTo>
                <a:lnTo>
                  <a:pt x="34311" y="24384"/>
                </a:lnTo>
                <a:lnTo>
                  <a:pt x="33705" y="23444"/>
                </a:lnTo>
                <a:close/>
              </a:path>
              <a:path w="688975" h="362585">
                <a:moveTo>
                  <a:pt x="27955" y="9778"/>
                </a:moveTo>
                <a:lnTo>
                  <a:pt x="24892" y="9778"/>
                </a:lnTo>
                <a:lnTo>
                  <a:pt x="33705" y="23444"/>
                </a:lnTo>
                <a:lnTo>
                  <a:pt x="52687" y="22350"/>
                </a:lnTo>
                <a:lnTo>
                  <a:pt x="27955" y="9778"/>
                </a:lnTo>
                <a:close/>
              </a:path>
              <a:path w="688975" h="362585">
                <a:moveTo>
                  <a:pt x="114287" y="6350"/>
                </a:moveTo>
                <a:lnTo>
                  <a:pt x="21208" y="6350"/>
                </a:lnTo>
                <a:lnTo>
                  <a:pt x="52687" y="22350"/>
                </a:lnTo>
                <a:lnTo>
                  <a:pt x="110744" y="19050"/>
                </a:lnTo>
                <a:lnTo>
                  <a:pt x="114807" y="14477"/>
                </a:lnTo>
                <a:lnTo>
                  <a:pt x="114426" y="9271"/>
                </a:lnTo>
                <a:lnTo>
                  <a:pt x="114287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A4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1803</Words>
  <Application>Microsoft Office PowerPoint</Application>
  <PresentationFormat>Προβολή στην οθόνη (4:3)</PresentationFormat>
  <Paragraphs>151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Arial</vt:lpstr>
      <vt:lpstr>Calibri</vt:lpstr>
      <vt:lpstr>Verdana</vt:lpstr>
      <vt:lpstr>Office Theme</vt:lpstr>
      <vt:lpstr>ΗΥ-SPSS Statistical Package for Social Sciences  2ο ΜΑΘΗΜΑ</vt:lpstr>
      <vt:lpstr>Εισαγωγή στο πρόγραμμα SPSS</vt:lpstr>
      <vt:lpstr>Εισαγωγή στο πρόγραμμα SPSS</vt:lpstr>
      <vt:lpstr>ΓΡΑΜΜΗ ΕΝΤΟΛΩΝ</vt:lpstr>
      <vt:lpstr>ΓΡΑΜΜΗ ΕΝΤΟΛΩΝ</vt:lpstr>
      <vt:lpstr>ΓΡΑΜΜΗ ΕΝΤΟΛΩΝ</vt:lpstr>
      <vt:lpstr>ΓΡΑΜΜΗ ΕΝΤΟΛΩΝ</vt:lpstr>
      <vt:lpstr>ΓΡΑΜΜΗ ΕΝΤΟΛΩΝ</vt:lpstr>
      <vt:lpstr>ΓΡΑΜΜΗ ΕΡΓΑΛΕΙΩΝ</vt:lpstr>
      <vt:lpstr>Εισαγωγή στο πρόγραμμα SPSS</vt:lpstr>
      <vt:lpstr>Εισαγωγή στο πρόγραμμα SPSS</vt:lpstr>
      <vt:lpstr>Πεδίο Variable View</vt:lpstr>
      <vt:lpstr>Πεδίο Variable View</vt:lpstr>
      <vt:lpstr>Πεδίο Variable View</vt:lpstr>
      <vt:lpstr>Ορισμός μεταβλητών</vt:lpstr>
      <vt:lpstr>Ορισμός μεταβλητών</vt:lpstr>
      <vt:lpstr>Ορισμός μεταβλητών</vt:lpstr>
      <vt:lpstr>Ορισμός μεταβλητών</vt:lpstr>
      <vt:lpstr>Ορισμός μεταβλητών</vt:lpstr>
      <vt:lpstr>Ορισμός μεταβλητών</vt:lpstr>
      <vt:lpstr>Αποθήκευση αρχείου</vt:lpstr>
      <vt:lpstr>Αποθήκευση αρχείου</vt:lpstr>
      <vt:lpstr>Εισαγωγή Νέων Περιπτώσεων</vt:lpstr>
      <vt:lpstr>Διαγραφή Περιπτώσεων</vt:lpstr>
      <vt:lpstr>Εισαγωγή Νέων Μεταβλητών</vt:lpstr>
      <vt:lpstr>Εισαγωγή Νέων Μεταβλητών</vt:lpstr>
      <vt:lpstr>Διαγραφή Μεταβλητών</vt:lpstr>
      <vt:lpstr>Άνοιγμα αρχείου</vt:lpstr>
      <vt:lpstr>Εισαγωγή στο πρόγραμμα SPSS</vt:lpstr>
      <vt:lpstr>Βιβλιογραφία 2ου Μαθήματος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&amp; Research methods</dc:title>
  <dc:creator>γ</dc:creator>
  <cp:lastModifiedBy>Dapontas Dimitrios</cp:lastModifiedBy>
  <cp:revision>1</cp:revision>
  <dcterms:created xsi:type="dcterms:W3CDTF">2022-02-27T14:15:34Z</dcterms:created>
  <dcterms:modified xsi:type="dcterms:W3CDTF">2022-02-27T14:15:45Z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2022-02-27T00:00:00Z</vt:filetime>
  </property>
</Properties>
</file>