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5" r:id="rId2"/>
    <p:sldId id="266" r:id="rId3"/>
    <p:sldId id="268" r:id="rId4"/>
    <p:sldId id="269" r:id="rId5"/>
    <p:sldId id="270" r:id="rId6"/>
    <p:sldId id="271" r:id="rId7"/>
    <p:sldId id="303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74" r:id="rId16"/>
    <p:sldId id="280" r:id="rId17"/>
    <p:sldId id="281" r:id="rId18"/>
    <p:sldId id="282" r:id="rId19"/>
    <p:sldId id="283" r:id="rId20"/>
    <p:sldId id="284" r:id="rId21"/>
    <p:sldId id="304" r:id="rId22"/>
    <p:sldId id="285" r:id="rId23"/>
    <p:sldId id="286" r:id="rId24"/>
    <p:sldId id="289" r:id="rId25"/>
    <p:sldId id="288" r:id="rId26"/>
    <p:sldId id="290" r:id="rId27"/>
    <p:sldId id="306" r:id="rId28"/>
    <p:sldId id="287" r:id="rId29"/>
    <p:sldId id="305" r:id="rId30"/>
    <p:sldId id="307" r:id="rId31"/>
    <p:sldId id="291" r:id="rId32"/>
    <p:sldId id="308" r:id="rId33"/>
    <p:sldId id="292" r:id="rId34"/>
    <p:sldId id="293" r:id="rId35"/>
    <p:sldId id="295" r:id="rId36"/>
    <p:sldId id="313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9" r:id="rId46"/>
    <p:sldId id="310" r:id="rId47"/>
    <p:sldId id="311" r:id="rId48"/>
    <p:sldId id="312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B15C39-A5A6-0743-B2AF-D5ED228C2CD0}" type="datetimeFigureOut">
              <a:rPr lang="en-US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BC08017-2CD7-5343-BAE3-89E99965EA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43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51C3DBE-1D44-D646-AF81-3B3DC0B56757}" type="datetimeFigureOut">
              <a:rPr lang="en-US"/>
              <a:pPr/>
              <a:t>4/22/2021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D2818FF-B23C-4E4A-B01F-274E012F93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13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818FF-B23C-4E4A-B01F-274E012F935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92629" y="6492875"/>
            <a:ext cx="4686183" cy="365125"/>
          </a:xfrm>
        </p:spPr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2015 John Wiley &amp; Sons, Inc. All rights reserved.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44353132-8F3C-3043-926F-44FB4A4BE78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utopi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" y="6556828"/>
            <a:ext cx="596900" cy="20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/>
              <a:t>Copyright © 2015 John Wiley &amp; Sons, Inc. All rights reserved. 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3-</a:t>
            </a:r>
            <a:fld id="{648C3FDA-0987-724B-BA4B-62821B8E36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199" y="6492875"/>
            <a:ext cx="5121613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© 2015 John Wiley &amp; Sons, Inc. All rights reserved. 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/>
              <a:t>3-</a:t>
            </a:r>
            <a:fld id="{97545A3F-6DED-F346-9B52-7ECED3F02A2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979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pPr algn="r">
              <a:defRPr/>
            </a:pPr>
            <a:r>
              <a:rPr lang="en-US" dirty="0"/>
              <a:t>Klein, Organic Chemistry 2e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3.1 </a:t>
            </a:r>
            <a:r>
              <a:rPr lang="el-GR" dirty="0"/>
              <a:t>Οξέα και Βάσεις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5725"/>
            <a:ext cx="8229600" cy="5000625"/>
          </a:xfrm>
        </p:spPr>
        <p:txBody>
          <a:bodyPr/>
          <a:lstStyle/>
          <a:p>
            <a:pPr eaLnBrk="1" hangingPunct="1"/>
            <a:r>
              <a:rPr lang="el-GR" dirty="0"/>
              <a:t>Ορισμός κατά </a:t>
            </a:r>
            <a:r>
              <a:rPr lang="en-US" dirty="0" err="1"/>
              <a:t>Brønsted</a:t>
            </a:r>
            <a:r>
              <a:rPr lang="en-US" dirty="0"/>
              <a:t>-Lowry </a:t>
            </a:r>
          </a:p>
          <a:p>
            <a:pPr lvl="1" eaLnBrk="1" hangingPunct="1"/>
            <a:r>
              <a:rPr lang="el-GR" dirty="0"/>
              <a:t>Τα οξέα είναι δότες πρωτονίου</a:t>
            </a:r>
            <a:r>
              <a:rPr lang="en-US" dirty="0"/>
              <a:t> </a:t>
            </a:r>
          </a:p>
          <a:p>
            <a:pPr lvl="1" eaLnBrk="1" hangingPunct="1"/>
            <a:r>
              <a:rPr lang="el-GR" dirty="0"/>
              <a:t>Οι βάσεις είναι δέκτες</a:t>
            </a:r>
            <a:r>
              <a:rPr lang="en-US" dirty="0"/>
              <a:t> </a:t>
            </a:r>
            <a:r>
              <a:rPr lang="el-GR" dirty="0"/>
              <a:t>πρωτονίου</a:t>
            </a:r>
            <a:endParaRPr lang="en-US" dirty="0"/>
          </a:p>
          <a:p>
            <a:pPr eaLnBrk="1" hangingPunct="1"/>
            <a:r>
              <a:rPr lang="el-GR" dirty="0"/>
              <a:t>Θυμηθείτε από τη Γενική Χημεία αυτό το κλασικό παράδειγμα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 descr="c03s0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3" y="4008960"/>
            <a:ext cx="8148305" cy="168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/>
              <a:t>Ποσοτική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lvl="0" eaLnBrk="1" hangingPunct="1"/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είναι η σταθερά ισορροπίας για την αντίδραση μεταξύ ενός οξέος και του</a:t>
            </a:r>
            <a:r>
              <a:rPr lang="en-US" sz="2600" dirty="0"/>
              <a:t> </a:t>
            </a:r>
            <a:r>
              <a:rPr lang="el-GR" sz="2600" dirty="0"/>
              <a:t>ΝΕΡΟΥ</a:t>
            </a:r>
            <a:endParaRPr lang="en-US" sz="2600" dirty="0"/>
          </a:p>
          <a:p>
            <a:pPr marL="0" indent="0" eaLnBrk="1" hangingPunct="1">
              <a:buNone/>
            </a:pPr>
            <a:endParaRPr lang="el-GR" sz="1100" dirty="0"/>
          </a:p>
          <a:p>
            <a:pPr marL="0" indent="0" eaLnBrk="1" hangingPunct="1">
              <a:buNone/>
            </a:pPr>
            <a:endParaRPr lang="el-GR" sz="1100" dirty="0"/>
          </a:p>
          <a:p>
            <a:pPr marL="0" indent="0" eaLnBrk="1" hangingPunct="1">
              <a:buNone/>
            </a:pPr>
            <a:endParaRPr lang="en-US" sz="1100" dirty="0"/>
          </a:p>
          <a:p>
            <a:pPr eaLnBrk="1" hangingPunct="1"/>
            <a:r>
              <a:rPr lang="el-GR" sz="2600" dirty="0"/>
              <a:t>Οι τιμές της 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κυμαίνονται από </a:t>
            </a:r>
            <a:r>
              <a:rPr lang="en-US" sz="2600" dirty="0"/>
              <a:t>10</a:t>
            </a:r>
            <a:r>
              <a:rPr lang="en-US" sz="2600" baseline="30000" dirty="0"/>
              <a:t>-50</a:t>
            </a:r>
            <a:r>
              <a:rPr lang="en-US" sz="2600" dirty="0"/>
              <a:t> </a:t>
            </a:r>
            <a:r>
              <a:rPr lang="el-GR" sz="2600" dirty="0"/>
              <a:t>έως</a:t>
            </a:r>
            <a:r>
              <a:rPr lang="en-US" sz="2600" dirty="0"/>
              <a:t> 10</a:t>
            </a:r>
            <a:r>
              <a:rPr lang="en-US" sz="2600" baseline="30000" dirty="0"/>
              <a:t>10</a:t>
            </a:r>
            <a:r>
              <a:rPr lang="el-GR" sz="2600" baseline="30000" dirty="0"/>
              <a:t> </a:t>
            </a:r>
            <a:endParaRPr lang="en-US" sz="2600" baseline="30000" dirty="0"/>
          </a:p>
          <a:p>
            <a:pPr eaLnBrk="1" hangingPunct="1"/>
            <a:r>
              <a:rPr lang="el-GR" sz="2600" dirty="0"/>
              <a:t>Τόσο εξαιρετικά μικρούς και εξαιρετικά μεγάλους αριθμούς μπορεί να είναι δύσκολο να φανταστεί κανείς</a:t>
            </a:r>
            <a:endParaRPr lang="en-US" sz="2600" dirty="0"/>
          </a:p>
          <a:p>
            <a:pPr eaLnBrk="1" hangingPunct="1"/>
            <a:r>
              <a:rPr lang="el-GR" sz="2600" dirty="0"/>
              <a:t>Εάν πάρετε τον</a:t>
            </a:r>
            <a:r>
              <a:rPr lang="en-US" sz="2600" dirty="0"/>
              <a:t> -log </a:t>
            </a:r>
            <a:r>
              <a:rPr lang="el-GR" sz="2600" dirty="0"/>
              <a:t>της 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, </a:t>
            </a:r>
            <a:r>
              <a:rPr lang="el-GR" sz="2600" dirty="0"/>
              <a:t>αυτό θα σας επικεντρώσεις στον εκθέτη της τιμής της</a:t>
            </a:r>
            <a:r>
              <a:rPr lang="en-US" sz="2600" dirty="0"/>
              <a:t> 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, </a:t>
            </a:r>
            <a:r>
              <a:rPr lang="el-GR" sz="2600" dirty="0"/>
              <a:t>ο οποίος κυμαίνεται από </a:t>
            </a:r>
            <a:r>
              <a:rPr lang="en-US" sz="2600" dirty="0"/>
              <a:t>-10 </a:t>
            </a:r>
            <a:r>
              <a:rPr lang="el-GR" sz="2600" dirty="0"/>
              <a:t>έως</a:t>
            </a:r>
            <a:r>
              <a:rPr lang="en-US" sz="2600" dirty="0"/>
              <a:t> 50</a:t>
            </a:r>
          </a:p>
          <a:p>
            <a:pPr marL="0" indent="0" eaLnBrk="1" hangingPunct="1">
              <a:buNone/>
            </a:pPr>
            <a:endParaRPr lang="en-US" sz="2600" dirty="0"/>
          </a:p>
          <a:p>
            <a:pPr eaLnBrk="1" hangingPunct="1"/>
            <a:r>
              <a:rPr lang="el-GR" sz="2600" dirty="0"/>
              <a:t>Τα ισχυρά οξέα θα έχουν χαμηλές ή υψηλές τιμές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;</a:t>
            </a:r>
            <a:endParaRPr lang="en-US" sz="2600" dirty="0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2050" y="5003918"/>
            <a:ext cx="1785938" cy="37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c03s02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" y="2095420"/>
            <a:ext cx="5551056" cy="306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81256" y="1757880"/>
            <a:ext cx="2150284" cy="862200"/>
            <a:chOff x="2563813" y="5715000"/>
            <a:chExt cx="2150284" cy="862200"/>
          </a:xfrm>
        </p:grpSpPr>
        <p:pic>
          <p:nvPicPr>
            <p:cNvPr id="16" name="Picture 15" descr="c03s02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6"/>
            <a:stretch/>
          </p:blipFill>
          <p:spPr>
            <a:xfrm>
              <a:off x="2563813" y="5726300"/>
              <a:ext cx="494627" cy="850900"/>
            </a:xfrm>
            <a:prstGeom prst="rect">
              <a:avLst/>
            </a:prstGeom>
          </p:spPr>
        </p:pic>
        <p:pic>
          <p:nvPicPr>
            <p:cNvPr id="17" name="Picture 16" descr="c03s02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2"/>
            <a:stretch/>
          </p:blipFill>
          <p:spPr>
            <a:xfrm>
              <a:off x="3049798" y="5715000"/>
              <a:ext cx="1664299" cy="850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/>
              <a:t>Ποσοτική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960938" y="1020763"/>
            <a:ext cx="3976687" cy="4740275"/>
          </a:xfrm>
        </p:spPr>
        <p:txBody>
          <a:bodyPr/>
          <a:lstStyle/>
          <a:p>
            <a:pPr eaLnBrk="1" hangingPunct="1"/>
            <a:r>
              <a:rPr lang="el-GR" sz="2600" dirty="0"/>
              <a:t>Περισσότερα οξέα και τιμές</a:t>
            </a:r>
            <a:r>
              <a:rPr lang="en-US" sz="2600" dirty="0"/>
              <a:t>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παρατίθενται στον Πίνακα</a:t>
            </a:r>
            <a:r>
              <a:rPr lang="en-US" sz="2600" dirty="0"/>
              <a:t> 3.1</a:t>
            </a:r>
          </a:p>
          <a:p>
            <a:pPr eaLnBrk="1" hangingPunct="1"/>
            <a:r>
              <a:rPr lang="el-GR" sz="2600" dirty="0"/>
              <a:t>Κάθε μονάδα</a:t>
            </a:r>
            <a:r>
              <a:rPr lang="en-US" sz="2600" dirty="0"/>
              <a:t>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αντιπροσωπεύει μία τάξη μεγέθους ή μία δύναμη του </a:t>
            </a:r>
            <a:r>
              <a:rPr lang="en-US" sz="2600" dirty="0"/>
              <a:t>10.</a:t>
            </a:r>
          </a:p>
          <a:p>
            <a:pPr eaLnBrk="1" hangingPunct="1"/>
            <a:r>
              <a:rPr lang="el-GR" sz="2600" dirty="0"/>
              <a:t>Ποιο οξύ είναι ισχυρότερο</a:t>
            </a:r>
            <a:r>
              <a:rPr lang="en-US" sz="2600" dirty="0"/>
              <a:t>, </a:t>
            </a:r>
            <a:r>
              <a:rPr lang="el-GR" sz="2600" dirty="0"/>
              <a:t>το </a:t>
            </a:r>
            <a:r>
              <a:rPr lang="en-US" sz="2600" dirty="0" err="1"/>
              <a:t>HCl</a:t>
            </a:r>
            <a:r>
              <a:rPr lang="en-US" sz="2600" dirty="0"/>
              <a:t> </a:t>
            </a:r>
            <a:r>
              <a:rPr lang="el-GR" sz="2600" dirty="0"/>
              <a:t>ή το</a:t>
            </a:r>
            <a:r>
              <a:rPr lang="en-US" sz="2600" dirty="0"/>
              <a:t> H</a:t>
            </a:r>
            <a:r>
              <a:rPr lang="en-US" sz="2600" baseline="-25000" dirty="0"/>
              <a:t>2</a:t>
            </a:r>
            <a:r>
              <a:rPr lang="en-US" sz="2600" dirty="0"/>
              <a:t>SO</a:t>
            </a:r>
            <a:r>
              <a:rPr lang="en-US" sz="2600" baseline="-25000" dirty="0"/>
              <a:t>4</a:t>
            </a:r>
            <a:r>
              <a:rPr lang="en-US" sz="2600" dirty="0"/>
              <a:t>, </a:t>
            </a:r>
            <a:r>
              <a:rPr lang="el-GR" sz="2600" dirty="0"/>
              <a:t>και ΠΟΣΟ ακριβώς;</a:t>
            </a:r>
            <a:endParaRPr lang="en-US" sz="2600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365125" y="5629275"/>
            <a:ext cx="7924800" cy="727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23" y="1148520"/>
            <a:ext cx="3788903" cy="44984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n-US" sz="3600" dirty="0"/>
              <a:t>3.3 </a:t>
            </a:r>
            <a:r>
              <a:rPr lang="el-GR" sz="3600" dirty="0"/>
              <a:t>Ποσοτική Προσέγγιση της </a:t>
            </a:r>
            <a:r>
              <a:rPr lang="el-GR" sz="3600" dirty="0" err="1"/>
              <a:t>Βασικότητας</a:t>
            </a:r>
            <a:endParaRPr lang="en-US" sz="36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6042025" y="1020763"/>
            <a:ext cx="2895600" cy="4740275"/>
          </a:xfrm>
        </p:spPr>
        <p:txBody>
          <a:bodyPr/>
          <a:lstStyle/>
          <a:p>
            <a:pPr eaLnBrk="1" hangingPunct="1"/>
            <a:r>
              <a:rPr lang="el-GR" sz="2500" dirty="0"/>
              <a:t>Μπορείτε να χρησιμοποιήσετε επίσης τις τιμές </a:t>
            </a:r>
            <a:r>
              <a:rPr lang="en-US" sz="2500" dirty="0" err="1"/>
              <a:t>p</a:t>
            </a:r>
            <a:r>
              <a:rPr lang="en-US" sz="2500" i="1" dirty="0" err="1"/>
              <a:t>K</a:t>
            </a:r>
            <a:r>
              <a:rPr lang="en-US" sz="2500" baseline="-25000" dirty="0" err="1"/>
              <a:t>a</a:t>
            </a:r>
            <a:r>
              <a:rPr lang="en-US" sz="2500" dirty="0"/>
              <a:t> </a:t>
            </a:r>
            <a:r>
              <a:rPr lang="el-GR" sz="2500" dirty="0"/>
              <a:t>για να συγκρίνετε την ισχύ των βάσεων</a:t>
            </a:r>
            <a:endParaRPr lang="en-US" sz="2500" dirty="0"/>
          </a:p>
          <a:p>
            <a:pPr eaLnBrk="1" hangingPunct="1"/>
            <a:r>
              <a:rPr lang="el-GR" sz="2500" dirty="0"/>
              <a:t>Όσο ισχυρότερο είναι ένα οξύ τόσο ασθενέστερη είναι η συζυγής του βάση</a:t>
            </a:r>
            <a:r>
              <a:rPr lang="en-US" sz="2500" dirty="0"/>
              <a:t>. </a:t>
            </a:r>
            <a:r>
              <a:rPr lang="el-GR" sz="2500" dirty="0"/>
              <a:t>ΓΙΑΤΙ</a:t>
            </a:r>
            <a:r>
              <a:rPr lang="el-GR" sz="2600" dirty="0"/>
              <a:t>;</a:t>
            </a:r>
            <a:endParaRPr lang="en-US" sz="2600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380891" y="5692337"/>
            <a:ext cx="7924800" cy="727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7" y="1391180"/>
            <a:ext cx="5482271" cy="3801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n-US" sz="3600" dirty="0"/>
              <a:t>3.3 </a:t>
            </a:r>
            <a:r>
              <a:rPr lang="el-GR" sz="3600" dirty="0"/>
              <a:t>Χρησιμοποιώντας τις τιμές</a:t>
            </a:r>
            <a:r>
              <a:rPr lang="en-US" sz="3600" dirty="0"/>
              <a:t> </a:t>
            </a:r>
            <a:r>
              <a:rPr lang="en-US" sz="3600" dirty="0" err="1"/>
              <a:t>p</a:t>
            </a:r>
            <a:r>
              <a:rPr lang="en-US" sz="3600" i="1" dirty="0" err="1"/>
              <a:t>K</a:t>
            </a:r>
            <a:r>
              <a:rPr lang="en-US" sz="3600" baseline="-25000" dirty="0" err="1"/>
              <a:t>a</a:t>
            </a:r>
            <a:r>
              <a:rPr lang="en-US" sz="3600" dirty="0"/>
              <a:t> </a:t>
            </a:r>
            <a:r>
              <a:rPr lang="el-GR" sz="3600" dirty="0"/>
              <a:t>στην ανάλυση των θέσεων χημικής ισορροπίας</a:t>
            </a:r>
            <a:endParaRPr lang="en-US" sz="36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450428"/>
            <a:ext cx="8755062" cy="4310610"/>
          </a:xfrm>
        </p:spPr>
        <p:txBody>
          <a:bodyPr/>
          <a:lstStyle/>
          <a:p>
            <a:pPr eaLnBrk="1" hangingPunct="1"/>
            <a:r>
              <a:rPr lang="el-GR" dirty="0"/>
              <a:t>Με τις σχετικές τιμές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, </a:t>
            </a:r>
            <a:r>
              <a:rPr lang="el-GR" dirty="0"/>
              <a:t>μπορείτε να προβλέψετε ποια κατεύθυνση θα ευνοήσει μία ισορροπία οξέος/βάσης</a:t>
            </a:r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l-GR" dirty="0"/>
              <a:t>Γιατί το βέλος της ισορροπίας είναι μεγαλύτερο πάνω απ’ ό,τι κάτω;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 descr="c03s07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0" y="2634501"/>
            <a:ext cx="6913200" cy="1777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n-US" sz="3600" dirty="0"/>
              <a:t>3.3 </a:t>
            </a:r>
            <a:r>
              <a:rPr lang="el-GR" sz="3600" dirty="0"/>
              <a:t>Χρησιμοποιώντας τις τιμές</a:t>
            </a:r>
            <a:r>
              <a:rPr lang="en-US" sz="3600" dirty="0"/>
              <a:t> </a:t>
            </a:r>
            <a:r>
              <a:rPr lang="en-US" sz="3600" dirty="0" err="1"/>
              <a:t>p</a:t>
            </a:r>
            <a:r>
              <a:rPr lang="en-US" sz="3600" i="1" dirty="0" err="1"/>
              <a:t>K</a:t>
            </a:r>
            <a:r>
              <a:rPr lang="en-US" sz="3600" baseline="-25000" dirty="0" err="1"/>
              <a:t>a</a:t>
            </a:r>
            <a:r>
              <a:rPr lang="en-US" sz="3600" dirty="0"/>
              <a:t> </a:t>
            </a:r>
            <a:r>
              <a:rPr lang="el-GR" sz="3600" dirty="0"/>
              <a:t>στην ανάλυση των θέσεων χημικής ισορροπίας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020763"/>
            <a:ext cx="8755062" cy="4740275"/>
          </a:xfrm>
        </p:spPr>
        <p:txBody>
          <a:bodyPr/>
          <a:lstStyle/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l-GR" dirty="0"/>
              <a:t>Η διαφορά των τιμών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, (50 - 15.7 ≈ 34) </a:t>
            </a:r>
            <a:r>
              <a:rPr lang="el-GR" dirty="0"/>
              <a:t>σας λέει επίσης ότι θα υπάρχουν</a:t>
            </a:r>
            <a:r>
              <a:rPr lang="en-US" dirty="0"/>
              <a:t> ≈ 10</a:t>
            </a:r>
            <a:r>
              <a:rPr lang="en-US" baseline="30000" dirty="0"/>
              <a:t>34 </a:t>
            </a:r>
            <a:r>
              <a:rPr lang="el-GR" dirty="0"/>
              <a:t>περισσότερα προϊόντα παρά αντιδραστήρια</a:t>
            </a:r>
            <a:r>
              <a:rPr lang="en-US" dirty="0"/>
              <a:t>. </a:t>
            </a:r>
          </a:p>
          <a:p>
            <a:pPr eaLnBrk="1" hangingPunct="1"/>
            <a:r>
              <a:rPr lang="el-GR" dirty="0"/>
              <a:t>Στην πραγματικότητα, δεν πρόκειται για ισορροπία</a:t>
            </a:r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3.4 </a:t>
            </a:r>
            <a:r>
              <a:rPr lang="el-GR" dirty="0">
                <a:sym typeface="Symbol" charset="2"/>
              </a:rPr>
              <a:t>και με το ΣΗΜΕΙΟ ΕΛΕΓΧΟΥ ΚΑΤΑΝΟΗΣΗΣ ΕΝΝΟΙΩΝ</a:t>
            </a:r>
            <a:r>
              <a:rPr lang="en-US" dirty="0"/>
              <a:t> 3.12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c03s07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0" y="1226880"/>
            <a:ext cx="7902620" cy="20241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sz="40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Ποιοτική ανάλυση</a:t>
            </a:r>
            <a:r>
              <a:rPr lang="en-US" dirty="0"/>
              <a:t> – </a:t>
            </a:r>
            <a:r>
              <a:rPr lang="el-GR" dirty="0"/>
              <a:t>συγκρίνουμε τη δομική σταθερότητα για να καθορίσουμε ποιο είναι το ισχυρότερο οξύ</a:t>
            </a:r>
            <a:endParaRPr lang="en-US" dirty="0"/>
          </a:p>
          <a:p>
            <a:pPr eaLnBrk="1" hangingPunct="1"/>
            <a:r>
              <a:rPr lang="el-GR" dirty="0"/>
              <a:t>Το τυπικό φορτίο μπορεί να επηρεάσει τη σταθερότητα</a:t>
            </a:r>
            <a:endParaRPr lang="en-US" dirty="0"/>
          </a:p>
          <a:p>
            <a:pPr lvl="1" eaLnBrk="1" hangingPunct="1"/>
            <a:r>
              <a:rPr lang="el-GR" dirty="0"/>
              <a:t>Όσο πιο αποτελεσματικά μπορεί να σταθεροποιήσει το τυπικό του φορτίο το προϊόν μίας αντίδρασης</a:t>
            </a:r>
            <a:r>
              <a:rPr lang="en-US" dirty="0"/>
              <a:t>, </a:t>
            </a:r>
            <a:r>
              <a:rPr lang="el-GR" dirty="0"/>
              <a:t>τόσο περισσότερο η ισορροπία της αντίδρασης θα ευνοεί το προϊόν</a:t>
            </a:r>
            <a:endParaRPr lang="en-US" dirty="0"/>
          </a:p>
          <a:p>
            <a:pPr eaLnBrk="1" hangingPunct="1"/>
            <a:r>
              <a:rPr lang="el-GR" dirty="0"/>
              <a:t>Ποιο είναι ισχυρότερο οξύ</a:t>
            </a:r>
            <a:r>
              <a:rPr lang="en-US" dirty="0"/>
              <a:t>,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l-GR" dirty="0"/>
              <a:t>ΓΙΑΤΙ;</a:t>
            </a: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			          </a:t>
            </a:r>
            <a:r>
              <a:rPr lang="el-GR" dirty="0"/>
              <a:t>το</a:t>
            </a:r>
            <a:r>
              <a:rPr lang="en-US" dirty="0"/>
              <a:t>   </a:t>
            </a:r>
            <a:r>
              <a:rPr lang="en-US" dirty="0" err="1"/>
              <a:t>HCl</a:t>
            </a:r>
            <a:r>
              <a:rPr lang="en-US" dirty="0"/>
              <a:t>  </a:t>
            </a:r>
            <a:r>
              <a:rPr lang="el-GR" dirty="0"/>
              <a:t>ή  το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c03s09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8" r="63996" b="36329"/>
          <a:stretch/>
        </p:blipFill>
        <p:spPr>
          <a:xfrm>
            <a:off x="5052217" y="4976640"/>
            <a:ext cx="2188060" cy="829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Όσο πιο αποτελεσματικά μπορεί να σταθεροποιήσει το αρνητικό της φορτίο μία συζυγής βάση</a:t>
            </a:r>
            <a:r>
              <a:rPr lang="en-US" dirty="0"/>
              <a:t>, </a:t>
            </a:r>
            <a:r>
              <a:rPr lang="el-GR" dirty="0"/>
              <a:t>τόσο ισχυρότερο είναι το οξύ</a:t>
            </a:r>
            <a:endParaRPr lang="en-US" dirty="0"/>
          </a:p>
          <a:p>
            <a:pPr eaLnBrk="1" hangingPunct="1"/>
            <a:r>
              <a:rPr lang="el-GR" dirty="0"/>
              <a:t>Ποιοι παράγοντες επηρεάζουν τη σταθερότητα ενός τυπικού αρνητικού φορτίου;</a:t>
            </a:r>
            <a:endParaRPr lang="en-US" dirty="0"/>
          </a:p>
          <a:p>
            <a:pPr lvl="1" eaLnBrk="1" hangingPunct="1"/>
            <a:r>
              <a:rPr lang="el-GR" dirty="0"/>
              <a:t>Ο τύπος του</a:t>
            </a:r>
            <a:r>
              <a:rPr lang="en-US" dirty="0"/>
              <a:t> </a:t>
            </a:r>
            <a:r>
              <a:rPr lang="el-GR" b="1" dirty="0">
                <a:solidFill>
                  <a:srgbClr val="FF0000"/>
                </a:solidFill>
              </a:rPr>
              <a:t>ατόμου (</a:t>
            </a:r>
            <a:r>
              <a:rPr lang="en-US" b="1" dirty="0">
                <a:solidFill>
                  <a:srgbClr val="FF0000"/>
                </a:solidFill>
              </a:rPr>
              <a:t>Atom)</a:t>
            </a:r>
            <a:r>
              <a:rPr lang="en-US" dirty="0"/>
              <a:t> </a:t>
            </a:r>
            <a:r>
              <a:rPr lang="el-GR" dirty="0"/>
              <a:t>που φέρει το φορτίο</a:t>
            </a:r>
            <a:endParaRPr lang="en-US" dirty="0"/>
          </a:p>
          <a:p>
            <a:pPr lvl="1" eaLnBrk="1" hangingPunct="1"/>
            <a:r>
              <a:rPr lang="el-GR" dirty="0">
                <a:solidFill>
                  <a:schemeClr val="tx1"/>
                </a:solidFill>
              </a:rPr>
              <a:t>Ο</a:t>
            </a:r>
            <a:r>
              <a:rPr lang="el-GR" b="1" dirty="0">
                <a:solidFill>
                  <a:srgbClr val="00B050"/>
                </a:solidFill>
              </a:rPr>
              <a:t> συντονισμός (</a:t>
            </a:r>
            <a:r>
              <a:rPr lang="en-US" b="1" dirty="0">
                <a:solidFill>
                  <a:srgbClr val="00B050"/>
                </a:solidFill>
              </a:rPr>
              <a:t>Resonance</a:t>
            </a:r>
            <a:r>
              <a:rPr lang="el-GR" b="1" dirty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  <a:p>
            <a:pPr lvl="1" eaLnBrk="1" hangingPunct="1"/>
            <a:r>
              <a:rPr lang="el-GR" dirty="0">
                <a:solidFill>
                  <a:schemeClr val="tx1"/>
                </a:solidFill>
              </a:rPr>
              <a:t>Το</a:t>
            </a:r>
            <a:r>
              <a:rPr lang="el-GR" b="1" dirty="0">
                <a:solidFill>
                  <a:srgbClr val="00B0F0"/>
                </a:solidFill>
              </a:rPr>
              <a:t> επαγωγικό φαινόμενο (</a:t>
            </a:r>
            <a:r>
              <a:rPr lang="en-US" b="1" dirty="0">
                <a:solidFill>
                  <a:srgbClr val="00B0F0"/>
                </a:solidFill>
              </a:rPr>
              <a:t>Induction</a:t>
            </a:r>
            <a:r>
              <a:rPr lang="el-GR" b="1" dirty="0">
                <a:solidFill>
                  <a:srgbClr val="00B0F0"/>
                </a:solidFill>
              </a:rPr>
              <a:t>)</a:t>
            </a:r>
            <a:endParaRPr lang="en-US" b="1" dirty="0">
              <a:solidFill>
                <a:srgbClr val="00B0F0"/>
              </a:solidFill>
            </a:endParaRPr>
          </a:p>
          <a:p>
            <a:pPr lvl="1" eaLnBrk="1" hangingPunct="1"/>
            <a:r>
              <a:rPr lang="el-GR" dirty="0"/>
              <a:t>Η μορφή του</a:t>
            </a:r>
            <a:r>
              <a:rPr lang="en-US" dirty="0"/>
              <a:t> </a:t>
            </a:r>
            <a:r>
              <a:rPr lang="el-GR" b="1" dirty="0">
                <a:solidFill>
                  <a:srgbClr val="FF9900"/>
                </a:solidFill>
              </a:rPr>
              <a:t>τροχιακού </a:t>
            </a:r>
            <a:r>
              <a:rPr lang="en-US" b="1" dirty="0">
                <a:solidFill>
                  <a:srgbClr val="FF9900"/>
                </a:solidFill>
              </a:rPr>
              <a:t>(Orbital)</a:t>
            </a:r>
            <a:r>
              <a:rPr lang="en-US" dirty="0"/>
              <a:t> </a:t>
            </a:r>
            <a:r>
              <a:rPr lang="el-GR" dirty="0"/>
              <a:t>στο οποίο βρίσκεται το φορτίο</a:t>
            </a:r>
            <a:endParaRPr lang="en-US" dirty="0"/>
          </a:p>
          <a:p>
            <a:pPr eaLnBrk="1" hangingPunct="1"/>
            <a:r>
              <a:rPr lang="el-GR" dirty="0"/>
              <a:t>Μπορείτε να θυμάστε αυτούς τους παράγοντες με το ακρωνύμιο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en-US" b="1" dirty="0">
                <a:solidFill>
                  <a:srgbClr val="FFC000"/>
                </a:solidFill>
              </a:rPr>
              <a:t>O</a:t>
            </a:r>
            <a:r>
              <a:rPr lang="el-GR" b="1" dirty="0">
                <a:solidFill>
                  <a:srgbClr val="FFC000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ή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l-GR" b="1" dirty="0">
                <a:solidFill>
                  <a:srgbClr val="00B050"/>
                </a:solidFill>
              </a:rPr>
              <a:t>Σ</a:t>
            </a:r>
            <a:r>
              <a:rPr lang="el-GR" b="1" dirty="0">
                <a:solidFill>
                  <a:srgbClr val="00B0F0"/>
                </a:solidFill>
              </a:rPr>
              <a:t>Ε</a:t>
            </a:r>
            <a:r>
              <a:rPr lang="el-GR" b="1" dirty="0">
                <a:solidFill>
                  <a:srgbClr val="FF9900"/>
                </a:solidFill>
              </a:rPr>
              <a:t>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C6C3C3"/>
                </a:solidFill>
              </a:rPr>
              <a:t>RIO</a:t>
            </a:r>
            <a:r>
              <a:rPr lang="en-US" dirty="0"/>
              <a:t> – </a:t>
            </a:r>
            <a:r>
              <a:rPr lang="el-GR" dirty="0"/>
              <a:t>Ο τύπος του</a:t>
            </a:r>
            <a:r>
              <a:rPr lang="en-US" dirty="0"/>
              <a:t> </a:t>
            </a:r>
            <a:r>
              <a:rPr lang="el-GR" b="1" dirty="0">
                <a:solidFill>
                  <a:srgbClr val="FF0000"/>
                </a:solidFill>
              </a:rPr>
              <a:t>ατόμου</a:t>
            </a:r>
            <a:r>
              <a:rPr lang="en-US" dirty="0"/>
              <a:t> </a:t>
            </a:r>
            <a:r>
              <a:rPr lang="el-GR" dirty="0"/>
              <a:t>που φέρει το φορτίο</a:t>
            </a:r>
            <a:endParaRPr lang="en-US" dirty="0"/>
          </a:p>
          <a:p>
            <a:pPr lvl="1" eaLnBrk="1" hangingPunct="1"/>
            <a:r>
              <a:rPr lang="el-GR" dirty="0"/>
              <a:t>Τα πιο ηλεκτραρνητικά άτομα είναι πιο ικανά στη σταθεροποίηση του αρνητικού φορτίου</a:t>
            </a:r>
            <a:r>
              <a:rPr lang="en-US" dirty="0"/>
              <a:t>. </a:t>
            </a:r>
            <a:r>
              <a:rPr lang="el-GR" dirty="0"/>
              <a:t>ΓΙΑΤΙ;</a:t>
            </a:r>
            <a:endParaRPr lang="en-US" dirty="0"/>
          </a:p>
          <a:p>
            <a:pPr lvl="1" eaLnBrk="1" hangingPunct="1"/>
            <a:r>
              <a:rPr lang="el-GR" dirty="0"/>
              <a:t>Συγκρίνετε την οξύτητα των δύο παρακάτω ενώσεων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/>
            <a:r>
              <a:rPr lang="el-GR" dirty="0"/>
              <a:t>Εξετάστε τις τιμές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παρόμοιων ενώσεων στον</a:t>
            </a:r>
            <a:endParaRPr lang="en-US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r>
              <a:rPr lang="en-US" dirty="0"/>
              <a:t>	</a:t>
            </a:r>
            <a:r>
              <a:rPr lang="el-GR" dirty="0"/>
              <a:t>Πίνακα</a:t>
            </a:r>
            <a:r>
              <a:rPr lang="en-US" dirty="0"/>
              <a:t> 3.1 </a:t>
            </a:r>
            <a:r>
              <a:rPr lang="el-GR" dirty="0"/>
              <a:t>για να επαληθεύσετε την πρόβλεψή σας</a:t>
            </a:r>
            <a:endParaRPr lang="en-US" dirty="0"/>
          </a:p>
          <a:p>
            <a:pPr lvl="1" eaLnBrk="1" hangingPunct="1">
              <a:spcBef>
                <a:spcPct val="0"/>
              </a:spcBef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3.5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c03s09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4" y="3113480"/>
            <a:ext cx="4542955" cy="964600"/>
          </a:xfrm>
          <a:prstGeom prst="rect">
            <a:avLst/>
          </a:prstGeom>
        </p:spPr>
      </p:pic>
      <p:pic>
        <p:nvPicPr>
          <p:cNvPr id="3" name="Picture 2" descr="ID089_fg03_00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5" y="2989180"/>
            <a:ext cx="2169775" cy="2958784"/>
          </a:xfrm>
          <a:prstGeom prst="rect">
            <a:avLst/>
          </a:prstGeom>
        </p:spPr>
      </p:pic>
      <p:pic>
        <p:nvPicPr>
          <p:cNvPr id="12" name="Picture 11" descr="ID089_fg03_00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 b="69622"/>
          <a:stretch/>
        </p:blipFill>
        <p:spPr>
          <a:xfrm rot="16200000">
            <a:off x="7654648" y="4700161"/>
            <a:ext cx="2169775" cy="293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C6C3C3"/>
                </a:solidFill>
              </a:rPr>
              <a:t>A</a:t>
            </a:r>
            <a:r>
              <a:rPr lang="en-US" sz="2600" b="1" dirty="0">
                <a:solidFill>
                  <a:srgbClr val="00B050"/>
                </a:solidFill>
              </a:rPr>
              <a:t>R</a:t>
            </a:r>
            <a:r>
              <a:rPr lang="en-US" sz="2600" dirty="0">
                <a:solidFill>
                  <a:srgbClr val="C6C3C3"/>
                </a:solidFill>
              </a:rPr>
              <a:t>IO</a:t>
            </a:r>
            <a:r>
              <a:rPr lang="en-US" sz="2600" dirty="0"/>
              <a:t> – </a:t>
            </a:r>
            <a:r>
              <a:rPr lang="el-GR" sz="2600" dirty="0">
                <a:solidFill>
                  <a:schemeClr val="tx1"/>
                </a:solidFill>
              </a:rPr>
              <a:t>Ο</a:t>
            </a:r>
            <a:r>
              <a:rPr lang="el-GR" sz="2600" b="1" dirty="0">
                <a:solidFill>
                  <a:srgbClr val="00B050"/>
                </a:solidFill>
              </a:rPr>
              <a:t> συντονισμός</a:t>
            </a:r>
            <a:r>
              <a:rPr lang="en-US" sz="2600" dirty="0"/>
              <a:t> </a:t>
            </a:r>
            <a:r>
              <a:rPr lang="el-GR" sz="2600" dirty="0"/>
              <a:t>μπορεί σε μεγάλο βαθμό να σταθεροποιήσει ένα τυπικό αρνητικό φορτίο κατανέμοντας το σε μερικά φορτία</a:t>
            </a:r>
            <a:endParaRPr lang="en-US" sz="2600" dirty="0"/>
          </a:p>
          <a:p>
            <a:pPr eaLnBrk="1" hangingPunct="1"/>
            <a:r>
              <a:rPr lang="el-GR" sz="2600" dirty="0"/>
              <a:t>Συγκρίνετε την οξύτητα των δύο παρακάτω ενώσεων συγκρίνοντας τη σταθερότητα των συζυγών τους βάσεων</a:t>
            </a:r>
            <a:r>
              <a:rPr lang="en-US" sz="2600" dirty="0"/>
              <a:t>. </a:t>
            </a:r>
            <a:r>
              <a:rPr lang="el-GR" sz="2600" dirty="0"/>
              <a:t>Πως παίζει ρόλο ο συντονισμός;</a:t>
            </a:r>
            <a:endParaRPr lang="en-US" sz="2600" dirty="0"/>
          </a:p>
          <a:p>
            <a:pPr lvl="1" eaLnBrk="1" hangingPunct="1"/>
            <a:endParaRPr lang="en-US" sz="2600" dirty="0"/>
          </a:p>
          <a:p>
            <a:pPr lvl="1" eaLnBrk="1" hangingPunct="1"/>
            <a:endParaRPr lang="en-US" sz="2600" dirty="0"/>
          </a:p>
          <a:p>
            <a:pPr lvl="1" eaLnBrk="1" hangingPunct="1">
              <a:buFont typeface="Arial" charset="0"/>
              <a:buNone/>
            </a:pPr>
            <a:endParaRPr lang="en-US" sz="2600" dirty="0"/>
          </a:p>
          <a:p>
            <a:pPr eaLnBrk="1" hangingPunct="1"/>
            <a:r>
              <a:rPr lang="el-GR" sz="2600" dirty="0"/>
              <a:t>Εξετάστε τις τιμές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στον Πίνακα </a:t>
            </a:r>
            <a:r>
              <a:rPr lang="en-US" sz="2600" dirty="0"/>
              <a:t>3.1 </a:t>
            </a:r>
            <a:r>
              <a:rPr lang="el-GR" sz="2600" dirty="0"/>
              <a:t>για να επαληθεύσετε την πρόβλεψή σας</a:t>
            </a:r>
            <a:endParaRPr lang="en-US" sz="2600" dirty="0"/>
          </a:p>
          <a:p>
            <a:pPr eaLnBrk="1" hangingPunct="1">
              <a:spcBef>
                <a:spcPts val="600"/>
              </a:spcBef>
            </a:pPr>
            <a:r>
              <a:rPr lang="el-GR" sz="2600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sz="2600" dirty="0"/>
              <a:t> 3.6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 descr="c03s1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93" y="3775680"/>
            <a:ext cx="3075814" cy="11774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C6C3C3"/>
                </a:solidFill>
              </a:rPr>
              <a:t>AR</a:t>
            </a:r>
            <a:r>
              <a:rPr lang="en-US" sz="2600" b="1" dirty="0">
                <a:solidFill>
                  <a:srgbClr val="00B0F0"/>
                </a:solidFill>
              </a:rPr>
              <a:t>I</a:t>
            </a:r>
            <a:r>
              <a:rPr lang="en-US" sz="2600" dirty="0">
                <a:solidFill>
                  <a:srgbClr val="C6C3C3"/>
                </a:solidFill>
              </a:rPr>
              <a:t>O</a:t>
            </a:r>
            <a:r>
              <a:rPr lang="en-US" sz="2600" dirty="0"/>
              <a:t> – </a:t>
            </a:r>
            <a:r>
              <a:rPr lang="el-GR" sz="2600" dirty="0">
                <a:solidFill>
                  <a:schemeClr val="tx1"/>
                </a:solidFill>
              </a:rPr>
              <a:t>Το</a:t>
            </a:r>
            <a:r>
              <a:rPr lang="el-GR" sz="2600" b="1" dirty="0">
                <a:solidFill>
                  <a:srgbClr val="00B0F0"/>
                </a:solidFill>
              </a:rPr>
              <a:t> επαγωγικό φαινόμενο</a:t>
            </a:r>
            <a:r>
              <a:rPr lang="en-US" sz="2600" dirty="0"/>
              <a:t> </a:t>
            </a:r>
            <a:r>
              <a:rPr lang="el-GR" sz="2600" dirty="0"/>
              <a:t>μπορεί επίσης να σταθεροποιήσει ένα τυπικό αρνητικό φορτίο απεντοπίζοντάς το</a:t>
            </a:r>
            <a:r>
              <a:rPr lang="en-US" sz="2600" dirty="0"/>
              <a:t>. </a:t>
            </a:r>
            <a:r>
              <a:rPr lang="el-GR" sz="2600" dirty="0"/>
              <a:t>Σε τι διαφέρει το επαγωγικό φαινόμενο από το συντονισμό;</a:t>
            </a:r>
            <a:endParaRPr lang="en-US" sz="2600" dirty="0"/>
          </a:p>
          <a:p>
            <a:pPr eaLnBrk="1" hangingPunct="1"/>
            <a:r>
              <a:rPr lang="el-GR" sz="2600" dirty="0"/>
              <a:t>Συγκρίνετε την οξύτητα των δύο παρακάτω ενώσεων συγκρίνοντας τη σταθερότητα των συζυγών τους βάσεων</a:t>
            </a:r>
            <a:r>
              <a:rPr lang="en-US" sz="2600" dirty="0"/>
              <a:t>. </a:t>
            </a:r>
            <a:r>
              <a:rPr lang="el-GR" sz="2600" dirty="0"/>
              <a:t>Πως παίζει ρόλο το επαγωγικό φαινόμενο;</a:t>
            </a:r>
            <a:endParaRPr lang="en-US" sz="26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 descr="c03s12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74" y="4314020"/>
            <a:ext cx="4287648" cy="1854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3.1 </a:t>
            </a:r>
            <a:r>
              <a:rPr lang="el-GR" dirty="0"/>
              <a:t>Συζυγή Οξέα και Βάσεις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/>
              <a:t>Ορισμός κατά </a:t>
            </a:r>
            <a:r>
              <a:rPr lang="en-US" sz="2600" dirty="0" err="1"/>
              <a:t>Brønsted</a:t>
            </a:r>
            <a:r>
              <a:rPr lang="en-US" sz="2600" dirty="0"/>
              <a:t>-Lowry </a:t>
            </a:r>
          </a:p>
          <a:p>
            <a:pPr lvl="1" eaLnBrk="1" hangingPunct="1"/>
            <a:r>
              <a:rPr lang="el-GR" sz="2200" dirty="0"/>
              <a:t>Το συζυγές οξύ προκύπτει όταν μία βάση δέχεται ένα πρωτόνιο</a:t>
            </a:r>
            <a:endParaRPr lang="en-US" sz="2200" dirty="0"/>
          </a:p>
          <a:p>
            <a:pPr lvl="1" eaLnBrk="1" hangingPunct="1"/>
            <a:r>
              <a:rPr lang="el-GR" sz="2200" dirty="0"/>
              <a:t>Η συζυγής βάση προκύπτει όταν ένα οξύ δίνει ένα πρωτόνιο</a:t>
            </a:r>
            <a:endParaRPr lang="en-US" sz="2200" dirty="0"/>
          </a:p>
          <a:p>
            <a:pPr eaLnBrk="1" hangingPunct="1"/>
            <a:r>
              <a:rPr lang="el-GR" sz="2600" dirty="0"/>
              <a:t>Θυμηθείτε από τη Γενική Χημεία αυτό το κλασικό παράδειγμα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sz="2600" dirty="0"/>
              <a:t>Ονομάστε το οξύ, τη βάση, το συζυγές οξύ και τη συζυγή βάση στην παρακάτω αντίδραση</a:t>
            </a:r>
            <a:endParaRPr lang="en-US" sz="2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 descr="c03s0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91" y="3366196"/>
            <a:ext cx="4821341" cy="890900"/>
          </a:xfrm>
          <a:prstGeom prst="rect">
            <a:avLst/>
          </a:prstGeom>
        </p:spPr>
      </p:pic>
      <p:pic>
        <p:nvPicPr>
          <p:cNvPr id="4" name="Picture 3" descr="c03s003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22"/>
          <a:stretch/>
        </p:blipFill>
        <p:spPr>
          <a:xfrm>
            <a:off x="1158275" y="5474570"/>
            <a:ext cx="6833410" cy="806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Το</a:t>
            </a:r>
            <a:r>
              <a:rPr lang="en-US" dirty="0"/>
              <a:t> </a:t>
            </a:r>
            <a:r>
              <a:rPr lang="el-GR" b="1" dirty="0">
                <a:solidFill>
                  <a:srgbClr val="00B0F0"/>
                </a:solidFill>
              </a:rPr>
              <a:t>επαγωγικό φαινόμενο</a:t>
            </a:r>
            <a:r>
              <a:rPr lang="en-US" dirty="0"/>
              <a:t> </a:t>
            </a:r>
            <a:r>
              <a:rPr lang="el-GR" dirty="0"/>
              <a:t>παίζει επίσης ρόλο στην εξήγηση του γιατί</a:t>
            </a:r>
            <a:r>
              <a:rPr lang="en-US" dirty="0"/>
              <a:t> </a:t>
            </a:r>
            <a:r>
              <a:rPr lang="el-GR" dirty="0"/>
              <a:t>το οξικό οξύ είναι ισχυρότερο από την αιθανόλη; 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c03s1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50" y="3188160"/>
            <a:ext cx="4023746" cy="15403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Εξηγείστε τις διαφορές στις τιμές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των παρακάτω ενώσεων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3.7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 descr="c03s13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2" y="2496960"/>
            <a:ext cx="8580250" cy="18640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C6C3C3"/>
                </a:solidFill>
              </a:rPr>
              <a:t>ARI</a:t>
            </a:r>
            <a:r>
              <a:rPr lang="en-US" sz="2600" b="1" dirty="0">
                <a:solidFill>
                  <a:srgbClr val="FF9900"/>
                </a:solidFill>
              </a:rPr>
              <a:t>O</a:t>
            </a:r>
            <a:r>
              <a:rPr lang="en-US" sz="2600" dirty="0"/>
              <a:t> – </a:t>
            </a:r>
            <a:r>
              <a:rPr lang="el-GR" sz="2600" dirty="0"/>
              <a:t>Η μορφή του </a:t>
            </a:r>
            <a:r>
              <a:rPr lang="el-GR" sz="2600" b="1" dirty="0">
                <a:solidFill>
                  <a:srgbClr val="FF9900"/>
                </a:solidFill>
              </a:rPr>
              <a:t>τροχιακού</a:t>
            </a:r>
            <a:r>
              <a:rPr lang="en-US" sz="2600" dirty="0"/>
              <a:t> </a:t>
            </a:r>
            <a:r>
              <a:rPr lang="el-GR" sz="2600" dirty="0"/>
              <a:t>μπορεί επίσης να επηρεάσει τη σταθερότητα ενός τυπικού αρνητικού φορτίου</a:t>
            </a:r>
            <a:endParaRPr lang="en-US" sz="2600" dirty="0"/>
          </a:p>
          <a:p>
            <a:pPr eaLnBrk="1" hangingPunct="1"/>
            <a:r>
              <a:rPr lang="el-GR" sz="2600" dirty="0"/>
              <a:t>Ένα αρνητικό φορτίο είναι περισσότερο ή λιγότερο σταθερό εάν συγκρατείται πλησιέστερα στον πυρήνα ενός ατόμου;</a:t>
            </a:r>
            <a:r>
              <a:rPr lang="en-US" sz="2600" dirty="0"/>
              <a:t> </a:t>
            </a:r>
            <a:r>
              <a:rPr lang="el-GR" sz="2600" dirty="0"/>
              <a:t>ΓΙΑΤΙ;</a:t>
            </a:r>
            <a:endParaRPr lang="en-US" sz="2600" dirty="0"/>
          </a:p>
          <a:p>
            <a:pPr eaLnBrk="1" hangingPunct="1">
              <a:spcBef>
                <a:spcPts val="600"/>
              </a:spcBef>
            </a:pPr>
            <a:endParaRPr lang="en-US" sz="26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44256" y="3255689"/>
            <a:ext cx="3948113" cy="30480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Κατατάξτε την ικανότητα αυτών των τροχιακών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en-US" sz="2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en-US" sz="2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σταθεροποιούν ηλεκτρόνια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και εξηγείστε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 descr="ID090a_fg03_0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51" y="3028740"/>
            <a:ext cx="3733592" cy="2855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lvl="0" eaLnBrk="1" hangingPunct="1"/>
            <a:r>
              <a:rPr lang="el-GR" sz="2600" dirty="0"/>
              <a:t>Συγκρίνετε την οξύτητα των δύο παρακάτω ενώσεων συγκρίνοντας τη σταθερότητα των συζυγών τους βάσεων</a:t>
            </a:r>
            <a:r>
              <a:rPr lang="en-US" dirty="0"/>
              <a:t>. </a:t>
            </a:r>
            <a:r>
              <a:rPr lang="el-GR" dirty="0"/>
              <a:t>Πως παίζει ρόλο η μορφή του</a:t>
            </a:r>
            <a:r>
              <a:rPr lang="en-US" dirty="0"/>
              <a:t> </a:t>
            </a:r>
            <a:r>
              <a:rPr lang="el-GR" b="1" dirty="0">
                <a:solidFill>
                  <a:srgbClr val="FF9900"/>
                </a:solidFill>
              </a:rPr>
              <a:t>τροχιακού</a:t>
            </a:r>
            <a:r>
              <a:rPr lang="el-GR" dirty="0"/>
              <a:t>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</a:p>
          <a:p>
            <a:pPr lvl="2" eaLnBrk="1" hangingPunct="1"/>
            <a:endParaRPr lang="en-US" dirty="0"/>
          </a:p>
          <a:p>
            <a:pPr lvl="2" eaLnBrk="1" hangingPunct="1"/>
            <a:endParaRPr lang="en-US" dirty="0"/>
          </a:p>
          <a:p>
            <a:pPr lvl="2" eaLnBrk="1" hangingPunct="1"/>
            <a:endParaRPr lang="en-US" dirty="0"/>
          </a:p>
          <a:p>
            <a:pPr lvl="0" eaLnBrk="1" hangingPunct="1"/>
            <a:r>
              <a:rPr lang="el-GR" dirty="0"/>
              <a:t>Εξηγείστε τις διαφορές στις τιμές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των </a:t>
            </a:r>
            <a:r>
              <a:rPr lang="el-GR" dirty="0" err="1"/>
              <a:t>παραπάτω</a:t>
            </a:r>
            <a:r>
              <a:rPr lang="el-GR" dirty="0"/>
              <a:t> ενώσεων</a:t>
            </a:r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3.8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 descr="ID090b_fg03_0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51" y="2643840"/>
            <a:ext cx="6775698" cy="1747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Εάν μία ισχυρή βάση επρόκειτο να αντιδράσει με το παρακάτω μόριο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ποιο πρωτόνιο θα ήταν πιο πιθανό να αντιδράσει;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Γιατί θα απαιτείτο μία πολύ ισχυρή βάση;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Πως θα μπορούσε το μόριο παραπάνω να δράσει ως βάση παρουσία ενός ισχυρού οξέος;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11459"/>
              </p:ext>
            </p:extLst>
          </p:nvPr>
        </p:nvGraphicFramePr>
        <p:xfrm>
          <a:off x="3132138" y="2486048"/>
          <a:ext cx="25098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CS ChemDraw Drawing" r:id="rId3" imgW="999270" imgH="502489" progId="ChemDraw.Document.6.0">
                  <p:embed/>
                </p:oleObj>
              </mc:Choice>
              <mc:Fallback>
                <p:oleObj name="CS ChemDraw Drawing" r:id="rId3" imgW="999270" imgH="502489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86048"/>
                        <a:ext cx="2509837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641897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17583" y="897395"/>
            <a:ext cx="8724900" cy="3930978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Όταν εκτιμούμε την οξύτητα των πρωτονίων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γενικά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χρησιμοποιούμε τους παράγοντες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b="1" dirty="0">
                <a:solidFill>
                  <a:srgbClr val="00B050"/>
                </a:solidFill>
              </a:rPr>
              <a:t>R</a:t>
            </a:r>
            <a:r>
              <a:rPr lang="en-US" sz="2600" b="1" dirty="0">
                <a:solidFill>
                  <a:srgbClr val="00B0F0"/>
                </a:solidFill>
              </a:rPr>
              <a:t>I</a:t>
            </a:r>
            <a:r>
              <a:rPr lang="en-US" sz="2600" b="1" dirty="0">
                <a:solidFill>
                  <a:srgbClr val="FF9900"/>
                </a:solidFill>
              </a:rPr>
              <a:t>O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l-GR" sz="2600" b="1" dirty="0">
                <a:solidFill>
                  <a:srgbClr val="00B050"/>
                </a:solidFill>
              </a:rPr>
              <a:t>Σ</a:t>
            </a:r>
            <a:r>
              <a:rPr lang="el-GR" sz="2600" b="1" dirty="0">
                <a:solidFill>
                  <a:srgbClr val="00B0F0"/>
                </a:solidFill>
              </a:rPr>
              <a:t>Ε</a:t>
            </a:r>
            <a:r>
              <a:rPr lang="el-GR" sz="2600" b="1" dirty="0">
                <a:solidFill>
                  <a:srgbClr val="FF9900"/>
                </a:solidFill>
              </a:rPr>
              <a:t>Τ</a:t>
            </a:r>
            <a:r>
              <a:rPr lang="el-GR" sz="2600" dirty="0">
                <a:solidFill>
                  <a:schemeClr val="tx1"/>
                </a:solidFill>
              </a:rPr>
              <a:t>)</a:t>
            </a:r>
            <a:r>
              <a:rPr lang="el-GR" sz="2600" b="1" dirty="0">
                <a:solidFill>
                  <a:srgbClr val="FF9900"/>
                </a:solidFill>
              </a:rPr>
              <a:t>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ως τη σειρά προτεραιότητάς μας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Τύπος του </a:t>
            </a:r>
            <a:r>
              <a:rPr lang="el-GR" b="1" dirty="0">
                <a:solidFill>
                  <a:srgbClr val="FF0000"/>
                </a:solidFill>
                <a:ea typeface="+mn-ea"/>
              </a:rPr>
              <a:t>ατόμου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που φέρει το φορτίο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b="1" dirty="0">
                <a:solidFill>
                  <a:srgbClr val="00B050"/>
                </a:solidFill>
                <a:ea typeface="+mn-ea"/>
              </a:rPr>
              <a:t>Συντονισμός</a:t>
            </a:r>
            <a:endParaRPr lang="en-US" b="1" dirty="0">
              <a:solidFill>
                <a:srgbClr val="00B050"/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b="1" dirty="0">
                <a:solidFill>
                  <a:srgbClr val="00B0F0"/>
                </a:solidFill>
                <a:ea typeface="+mn-ea"/>
              </a:rPr>
              <a:t>Επαγωγικό φαινόμενο</a:t>
            </a:r>
            <a:endParaRPr lang="en-US" b="1" dirty="0">
              <a:solidFill>
                <a:srgbClr val="00B0F0"/>
              </a:solidFill>
              <a:ea typeface="+mn-ea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Μορφή του </a:t>
            </a:r>
            <a:r>
              <a:rPr lang="el-GR" b="1" dirty="0">
                <a:solidFill>
                  <a:srgbClr val="FF9900"/>
                </a:solidFill>
                <a:ea typeface="+mn-ea"/>
              </a:rPr>
              <a:t>τροχιακού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στο οποίο βρίσκεται το φορτίο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514350" indent="-457200"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Συγκρίνετε την αιθανόλη και το προπυλένιο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Ποια ένωση έχει πιο σταθερή συζυγή βάση;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ΓΙΑΤΙ;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7518" y="5742773"/>
            <a:ext cx="153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latin typeface="+mn-lt"/>
              </a:rPr>
              <a:t>p</a:t>
            </a:r>
            <a:r>
              <a:rPr lang="en-US" sz="2200" b="1" i="1" dirty="0">
                <a:latin typeface="+mn-lt"/>
              </a:rPr>
              <a:t>K</a:t>
            </a:r>
            <a:r>
              <a:rPr lang="en-US" sz="2200" b="1" baseline="-25000" dirty="0">
                <a:latin typeface="+mn-lt"/>
              </a:rPr>
              <a:t>a</a:t>
            </a:r>
            <a:r>
              <a:rPr lang="en-US" sz="2200" b="1" dirty="0">
                <a:latin typeface="+mn-lt"/>
              </a:rPr>
              <a:t> = 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0033" y="5742773"/>
            <a:ext cx="153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latin typeface="+mn-lt"/>
              </a:rPr>
              <a:t>p</a:t>
            </a:r>
            <a:r>
              <a:rPr lang="en-US" sz="2200" b="1" i="1" dirty="0">
                <a:latin typeface="+mn-lt"/>
              </a:rPr>
              <a:t>K</a:t>
            </a:r>
            <a:r>
              <a:rPr lang="en-US" sz="2200" b="1" baseline="-25000" dirty="0">
                <a:latin typeface="+mn-lt"/>
              </a:rPr>
              <a:t>a</a:t>
            </a:r>
            <a:r>
              <a:rPr lang="en-US" sz="2200" b="1" dirty="0">
                <a:latin typeface="+mn-lt"/>
              </a:rPr>
              <a:t> = 43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 descr="c03s15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44" y="4898880"/>
            <a:ext cx="3088512" cy="8272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/>
                </a:solidFill>
              </a:rPr>
              <a:t>Οι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en-US" b="1" dirty="0">
                <a:solidFill>
                  <a:srgbClr val="FF9900"/>
                </a:solidFill>
              </a:rPr>
              <a:t>O </a:t>
            </a:r>
            <a:r>
              <a:rPr lang="el-GR" dirty="0"/>
              <a:t>είναι μία καλή </a:t>
            </a:r>
            <a:r>
              <a:rPr lang="el-GR" u="sng" dirty="0"/>
              <a:t>γενική</a:t>
            </a:r>
            <a:r>
              <a:rPr lang="en-US" dirty="0"/>
              <a:t> </a:t>
            </a:r>
            <a:r>
              <a:rPr lang="el-GR" dirty="0"/>
              <a:t>κατευθυντήρια γραμμή</a:t>
            </a:r>
            <a:r>
              <a:rPr lang="en-US" dirty="0"/>
              <a:t>, </a:t>
            </a:r>
            <a:r>
              <a:rPr lang="el-GR" dirty="0"/>
              <a:t>αλλά μερικές φορές αποτυγχάνει</a:t>
            </a:r>
            <a:endParaRPr lang="en-US" dirty="0"/>
          </a:p>
          <a:p>
            <a:pPr eaLnBrk="1" hangingPunct="1"/>
            <a:r>
              <a:rPr lang="el-GR" dirty="0"/>
              <a:t>Συγκρίνετε το ακετυλένιο και την αμμωνία</a:t>
            </a:r>
            <a:r>
              <a:rPr lang="en-US" dirty="0"/>
              <a:t>. </a:t>
            </a:r>
            <a:r>
              <a:rPr lang="el-GR" dirty="0"/>
              <a:t>Χρησιμοποιώντας τους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en-US" b="1" dirty="0">
                <a:solidFill>
                  <a:srgbClr val="FF9900"/>
                </a:solidFill>
              </a:rPr>
              <a:t>O</a:t>
            </a:r>
            <a:r>
              <a:rPr lang="en-US" dirty="0"/>
              <a:t>, </a:t>
            </a:r>
            <a:r>
              <a:rPr lang="el-GR" dirty="0"/>
              <a:t>ποια ένωση πρέπει να είναι ισχυρότερο οξύ;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l-GR" dirty="0"/>
              <a:t>Για να προσδιοριστούν οι</a:t>
            </a:r>
            <a:r>
              <a:rPr lang="en-US" dirty="0"/>
              <a:t> </a:t>
            </a:r>
            <a:r>
              <a:rPr lang="el-GR" b="1" dirty="0"/>
              <a:t>πραγματικές</a:t>
            </a:r>
            <a:r>
              <a:rPr lang="en-US" dirty="0"/>
              <a:t> </a:t>
            </a:r>
            <a:r>
              <a:rPr lang="el-GR" dirty="0"/>
              <a:t>οξύτητες</a:t>
            </a:r>
            <a:r>
              <a:rPr lang="en-US" dirty="0"/>
              <a:t>, </a:t>
            </a:r>
            <a:r>
              <a:rPr lang="el-GR" dirty="0"/>
              <a:t>οι τιμές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πρέπει να μετρηθούν πειραματικά και να συγκριθούν </a:t>
            </a:r>
            <a:r>
              <a:rPr lang="en-US" dirty="0"/>
              <a:t>– </a:t>
            </a:r>
            <a:r>
              <a:rPr lang="el-GR" dirty="0"/>
              <a:t>δείτε επόμενη διαφάνεια</a:t>
            </a:r>
            <a:endParaRPr lang="en-US" dirty="0"/>
          </a:p>
          <a:p>
            <a:pPr marL="1608138" lvl="3" indent="-350838" eaLnBrk="1" hangingPunct="1"/>
            <a:endParaRPr lang="en-US" dirty="0"/>
          </a:p>
          <a:p>
            <a:pPr marL="1608138" lvl="3" indent="-350838"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 descr="c03s15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81" y="3784320"/>
            <a:ext cx="4045838" cy="7627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b="1" dirty="0">
                <a:solidFill>
                  <a:srgbClr val="C6C3C3"/>
                </a:solidFill>
              </a:rPr>
              <a:t>Οι ARIO είναι μία καλή </a:t>
            </a:r>
            <a:r>
              <a:rPr lang="el-GR" sz="2600" b="1" u="sng" dirty="0">
                <a:solidFill>
                  <a:srgbClr val="C6C3C3"/>
                </a:solidFill>
              </a:rPr>
              <a:t>γενική</a:t>
            </a:r>
            <a:r>
              <a:rPr lang="el-GR" sz="2600" b="1" dirty="0">
                <a:solidFill>
                  <a:srgbClr val="C6C3C3"/>
                </a:solidFill>
              </a:rPr>
              <a:t> κατευθυντήρια γραμμή, αλλά μερικές φορές αποτυγχάνει</a:t>
            </a:r>
          </a:p>
          <a:p>
            <a:pPr eaLnBrk="1" hangingPunct="1"/>
            <a:r>
              <a:rPr lang="el-GR" sz="2600" dirty="0"/>
              <a:t>Χρησιμοποιώντας τις τιμές</a:t>
            </a:r>
            <a:r>
              <a:rPr lang="en-US" sz="2600" dirty="0"/>
              <a:t>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, </a:t>
            </a:r>
            <a:r>
              <a:rPr lang="el-GR" sz="2600" dirty="0"/>
              <a:t>δεν κάνετε ποτέ λάθος</a:t>
            </a:r>
            <a:r>
              <a:rPr lang="en-US" sz="2600" dirty="0"/>
              <a:t>. </a:t>
            </a:r>
            <a:r>
              <a:rPr lang="el-GR" sz="2600" dirty="0"/>
              <a:t>Ποιο οξύ είναι πραγματικά ισχυρότερο;</a:t>
            </a:r>
            <a:r>
              <a:rPr lang="en-US" sz="2600" dirty="0"/>
              <a:t> </a:t>
            </a:r>
            <a:r>
              <a:rPr lang="el-GR" sz="2600" dirty="0"/>
              <a:t>Ποια κατεύθυνση θα ευνοήσει η παρακάτω ισορροπία;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3.9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 descr="c03s15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0" y="3471120"/>
            <a:ext cx="7726500" cy="1090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Για καθένα από τα παρακάτω μόριο</a:t>
            </a:r>
            <a:r>
              <a:rPr lang="en-US" dirty="0"/>
              <a:t>, </a:t>
            </a:r>
            <a:r>
              <a:rPr lang="el-GR" dirty="0"/>
              <a:t>κατατάξτε τα επισημασμένα άτομα Υδρογόνου κατά σειρά αυξανόμενης τιμής</a:t>
            </a:r>
            <a:r>
              <a:rPr lang="en-US" dirty="0"/>
              <a:t>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1682750" y="2532063"/>
          <a:ext cx="255905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CS ChemDraw Drawing" r:id="rId3" imgW="1276560" imgH="866685" progId="ChemDraw.Document.6.0">
                  <p:embed/>
                </p:oleObj>
              </mc:Choice>
              <mc:Fallback>
                <p:oleObj name="CS ChemDraw Drawing" r:id="rId3" imgW="1276560" imgH="866685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532063"/>
                        <a:ext cx="2559050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5265738" y="2532063"/>
          <a:ext cx="1554162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CS ChemDraw Drawing" r:id="rId5" imgW="772470" imgH="1049727" progId="ChemDraw.Document.6.0">
                  <p:embed/>
                </p:oleObj>
              </mc:Choice>
              <mc:Fallback>
                <p:oleObj name="CS ChemDraw Drawing" r:id="rId5" imgW="772470" imgH="1049727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2532063"/>
                        <a:ext cx="1554162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Ορισμένες φορές τα οξέα θα φέρουν ένα τυπικό θετικό φορτίο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Για αυτά τα οξέα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οι συζυγείς τους βάσεις θα είναι ουδέτερες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ΓΙΑΤΙ;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Σε αυτές τις περιπτώσεις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μπορούμε να χρησιμοποιήσουμε τους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en-US" b="1" dirty="0">
                <a:solidFill>
                  <a:srgbClr val="FF9900"/>
                </a:solidFill>
              </a:rPr>
              <a:t>O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για να συγκρίνουμε τη σταθερότητα των οξέων άμεσα για να δούμε ποιο είναι περισσότερο ικανό να σταθεροποιήσει το θετικό του φορτίο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3.1 </a:t>
            </a:r>
            <a:r>
              <a:rPr lang="el-GR" dirty="0"/>
              <a:t>Οξέα και Βάσεις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Σχεδιάστε τα λογικά προϊόντα της ακόλουθης αντίδρασης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οξέος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και υποδείξτε το συζυγές οξύ και τη συζυγή βάση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 νερό θεωρείται ουδέτερο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Αυτό σημαίνει ότι δεν είναι ούτε οξύ ούτε βάση;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3957"/>
              </p:ext>
            </p:extLst>
          </p:nvPr>
        </p:nvGraphicFramePr>
        <p:xfrm>
          <a:off x="2635579" y="2503791"/>
          <a:ext cx="2890838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CS ChemDraw Drawing" r:id="rId3" imgW="1867860" imgH="1901585" progId="ChemDraw.Document.6.0">
                  <p:embed/>
                </p:oleObj>
              </mc:Choice>
              <mc:Fallback>
                <p:oleObj name="CS ChemDraw Drawing" r:id="rId3" imgW="1867860" imgH="1901585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579" y="2503791"/>
                        <a:ext cx="2890838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4000" dirty="0"/>
              <a:t>3.4 </a:t>
            </a:r>
            <a:r>
              <a:rPr lang="el-GR" sz="4000" dirty="0"/>
              <a:t>Ποιοτική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>
                    <a:lumMod val="25000"/>
                    <a:lumOff val="75000"/>
                  </a:schemeClr>
                </a:solidFill>
              </a:rPr>
              <a:t>Για τα οξέα που φέρουν τυπικό θετικό φορτίο</a:t>
            </a: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, </a:t>
            </a:r>
            <a:r>
              <a:rPr lang="el-GR" dirty="0">
                <a:solidFill>
                  <a:schemeClr val="tx1">
                    <a:lumMod val="25000"/>
                    <a:lumOff val="75000"/>
                  </a:schemeClr>
                </a:solidFill>
              </a:rPr>
              <a:t>μπορούμε να χρησιμοποιήσουμε τους </a:t>
            </a:r>
            <a:r>
              <a:rPr lang="el-GR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ARIO</a:t>
            </a:r>
            <a:r>
              <a:rPr lang="el-GR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για να συγκρίνουμε τη σταθερότητα των οξέων άμεσα για να δούμε ποιο είναι περισσότερο ικανό να σταθεροποιήσει το θετικό του φορτίο</a:t>
            </a: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 </a:t>
            </a:r>
            <a:endParaRPr lang="el-GR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eaLnBrk="1" hangingPunct="1"/>
            <a:r>
              <a:rPr lang="el-GR" dirty="0"/>
              <a:t>Κατατάξτε τα ακόλουθα οξέα κατά σειρά αυξανόμενης ισχύος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91421"/>
              </p:ext>
            </p:extLst>
          </p:nvPr>
        </p:nvGraphicFramePr>
        <p:xfrm>
          <a:off x="399502" y="4443960"/>
          <a:ext cx="8601075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CS ChemDraw Drawing" r:id="rId3" imgW="5745152" imgH="1118065" progId="ChemDraw.Document.6.0">
                  <p:embed/>
                </p:oleObj>
              </mc:Choice>
              <mc:Fallback>
                <p:oleObj name="CS ChemDraw Drawing" r:id="rId3" imgW="5745152" imgH="1118065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2" y="4443960"/>
                        <a:ext cx="8601075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3.5 </a:t>
            </a:r>
            <a:r>
              <a:rPr lang="el-GR" sz="3800" dirty="0"/>
              <a:t>Προβλέποντας τη Θέση Ισορροπίας</a:t>
            </a:r>
            <a:endParaRPr lang="en-US" sz="38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Εάν είναι γνωστές </a:t>
            </a:r>
            <a:r>
              <a:rPr lang="el-GR" dirty="0">
                <a:solidFill>
                  <a:srgbClr val="FF0000"/>
                </a:solidFill>
              </a:rPr>
              <a:t>οι τιμές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a</a:t>
            </a:r>
            <a:r>
              <a:rPr lang="en-US" dirty="0"/>
              <a:t>, </a:t>
            </a:r>
            <a:r>
              <a:rPr lang="el-GR" dirty="0"/>
              <a:t>είναι ένας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αλάνθαστος</a:t>
            </a:r>
            <a:r>
              <a:rPr lang="en-US" dirty="0"/>
              <a:t> </a:t>
            </a:r>
            <a:r>
              <a:rPr lang="el-GR" dirty="0"/>
              <a:t>τρόπος</a:t>
            </a:r>
            <a:r>
              <a:rPr lang="en-US" dirty="0"/>
              <a:t> </a:t>
            </a:r>
            <a:r>
              <a:rPr lang="el-GR" dirty="0"/>
              <a:t>πρόβλεψης της θέσης μίας ισορροπίας</a:t>
            </a:r>
            <a:endParaRPr lang="en-US" dirty="0"/>
          </a:p>
          <a:p>
            <a:pPr eaLnBrk="1" hangingPunct="1"/>
            <a:r>
              <a:rPr lang="el-GR" dirty="0"/>
              <a:t>Εάν δεν είναι γνωστές </a:t>
            </a:r>
            <a:r>
              <a:rPr lang="el-GR" dirty="0">
                <a:solidFill>
                  <a:srgbClr val="FF0000"/>
                </a:solidFill>
              </a:rPr>
              <a:t>οι τιμές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a</a:t>
            </a:r>
            <a:r>
              <a:rPr lang="en-US" dirty="0"/>
              <a:t>, </a:t>
            </a:r>
            <a:r>
              <a:rPr lang="el-GR" dirty="0"/>
              <a:t>θα πρέπει να χρησιμοποιηθεί η σχετική σταθερότητα των συζυγών ενώσεων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3.10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3.5 </a:t>
            </a:r>
            <a:r>
              <a:rPr lang="el-GR" sz="3800" dirty="0"/>
              <a:t>Προβλέποντας τη Θέση Ισορροπίας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6C3C3"/>
                </a:solidFill>
              </a:rPr>
              <a:t>Εάν δεν είναι γνωστές οι τιμές </a:t>
            </a:r>
            <a:r>
              <a:rPr lang="el-GR" dirty="0" err="1">
                <a:solidFill>
                  <a:srgbClr val="C6C3C3"/>
                </a:solidFill>
              </a:rPr>
              <a:t>pKa</a:t>
            </a:r>
            <a:r>
              <a:rPr lang="el-GR" dirty="0">
                <a:solidFill>
                  <a:srgbClr val="C6C3C3"/>
                </a:solidFill>
              </a:rPr>
              <a:t>, θα πρέπει να χρησιμοποιηθεί η σχετική σταθερότητα των συζυγών ενώσεων</a:t>
            </a:r>
          </a:p>
          <a:p>
            <a:pPr eaLnBrk="1" hangingPunct="1"/>
            <a:r>
              <a:rPr lang="el-GR" dirty="0"/>
              <a:t>Στην παρακάτω αντίδραση</a:t>
            </a:r>
            <a:r>
              <a:rPr lang="en-US" dirty="0"/>
              <a:t>, </a:t>
            </a:r>
            <a:r>
              <a:rPr lang="el-GR" dirty="0"/>
              <a:t>ευνοείται η πλευρά των αντιδρώντων ή των προϊόντων;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 descr="c03s17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6" y="4017600"/>
            <a:ext cx="7223448" cy="12811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3.5 </a:t>
            </a:r>
            <a:r>
              <a:rPr lang="el-GR" dirty="0"/>
              <a:t>Επιλογή Αντιδραστηρίου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/>
              <a:t>Μία άλλη σημαντική δεξιότητα είναι να είστε σε θέση να επιλέξετε ένα κατάλληλο </a:t>
            </a:r>
            <a:r>
              <a:rPr lang="el-GR" sz="2600" b="1" dirty="0"/>
              <a:t>αντιδραστήριο</a:t>
            </a:r>
            <a:r>
              <a:rPr lang="en-US" sz="2600" dirty="0"/>
              <a:t> </a:t>
            </a:r>
            <a:r>
              <a:rPr lang="el-GR" sz="2600" dirty="0"/>
              <a:t>για μία αντίδραση οξέος/βάσης</a:t>
            </a:r>
            <a:r>
              <a:rPr lang="en-US" sz="2600" dirty="0"/>
              <a:t> </a:t>
            </a:r>
          </a:p>
          <a:p>
            <a:pPr eaLnBrk="1" hangingPunct="1"/>
            <a:r>
              <a:rPr lang="el-GR" sz="2600" dirty="0"/>
              <a:t>Διαλέξτε ένα </a:t>
            </a:r>
            <a:r>
              <a:rPr lang="el-GR" sz="2600" b="1" dirty="0"/>
              <a:t>οξύ</a:t>
            </a:r>
            <a:r>
              <a:rPr lang="en-US" sz="2600" dirty="0"/>
              <a:t> </a:t>
            </a:r>
            <a:r>
              <a:rPr lang="el-GR" sz="2600" dirty="0"/>
              <a:t>από τον Πίνακα </a:t>
            </a:r>
            <a:r>
              <a:rPr lang="en-US" sz="2600" dirty="0"/>
              <a:t>3.1 </a:t>
            </a:r>
            <a:r>
              <a:rPr lang="el-GR" sz="2600" dirty="0"/>
              <a:t>το οποίο θα μπορούσε αποτελεσματικά να </a:t>
            </a:r>
            <a:r>
              <a:rPr lang="el-GR" sz="2600" b="1" dirty="0"/>
              <a:t>πρωτονιώσει</a:t>
            </a:r>
            <a:r>
              <a:rPr lang="en-US" sz="2600" dirty="0"/>
              <a:t> </a:t>
            </a:r>
            <a:r>
              <a:rPr lang="el-GR" sz="2600" dirty="0"/>
              <a:t>καθένα από τα παρακάτω μόρια</a:t>
            </a:r>
            <a:endParaRPr lang="en-US" sz="2600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13672"/>
              </p:ext>
            </p:extLst>
          </p:nvPr>
        </p:nvGraphicFramePr>
        <p:xfrm>
          <a:off x="2755900" y="3637674"/>
          <a:ext cx="3286125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CS ChemDraw Drawing" r:id="rId3" imgW="1347030" imgH="1023848" progId="ChemDraw.Document.6.0">
                  <p:embed/>
                </p:oleObj>
              </mc:Choice>
              <mc:Fallback>
                <p:oleObj name="CS ChemDraw Drawing" r:id="rId3" imgW="1347030" imgH="1023848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637674"/>
                        <a:ext cx="3286125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3.5 </a:t>
            </a:r>
            <a:r>
              <a:rPr lang="el-GR" dirty="0"/>
              <a:t>επιλογή Αντιδραστηρίου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Μία άλλη σημαντική δεξιότητα είναι να είστε σε θέση να επιλέξετε ένα κατάλληλο αντιδραστήριο για μία αντίδραση οξέος/βάσης</a:t>
            </a:r>
          </a:p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Διαλέξτε μία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συζυγή βάση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από τον Πίνακα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3.1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οποία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θα μπορούσε αποτελεσματικά να </a:t>
            </a:r>
            <a:r>
              <a:rPr lang="el-GR" sz="2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αποπρωτονιωθεί</a:t>
            </a:r>
            <a:r>
              <a:rPr lang="el-G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καθένα από τα παρακάτω μόρια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3.11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714460"/>
              </p:ext>
            </p:extLst>
          </p:nvPr>
        </p:nvGraphicFramePr>
        <p:xfrm>
          <a:off x="4418176" y="3425552"/>
          <a:ext cx="320040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CS ChemDraw Drawing" r:id="rId3" imgW="1354320" imgH="956723" progId="ChemDraw.Document.6.0">
                  <p:embed/>
                </p:oleObj>
              </mc:Choice>
              <mc:Fallback>
                <p:oleObj name="CS ChemDraw Drawing" r:id="rId3" imgW="1354320" imgH="956723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176" y="3425552"/>
                        <a:ext cx="3200400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351024"/>
          </a:xfrm>
        </p:spPr>
        <p:txBody>
          <a:bodyPr/>
          <a:lstStyle/>
          <a:p>
            <a:pPr eaLnBrk="1" hangingPunct="1"/>
            <a:r>
              <a:rPr lang="el-GR" sz="2600" dirty="0"/>
              <a:t>Μία ακόμη σημαντική δεξιότητα είναι να είστε σε θέση να επιλέξετε έναν κατάλληλο </a:t>
            </a:r>
            <a:r>
              <a:rPr lang="el-GR" sz="2600" b="1" dirty="0"/>
              <a:t>διαλύτη</a:t>
            </a:r>
            <a:r>
              <a:rPr lang="en-US" sz="2600" dirty="0"/>
              <a:t> </a:t>
            </a:r>
            <a:r>
              <a:rPr lang="el-GR" sz="2600" dirty="0"/>
              <a:t>για μία αντίδραση οξέος/βάσης</a:t>
            </a:r>
            <a:endParaRPr lang="en-US" sz="2600" dirty="0"/>
          </a:p>
          <a:p>
            <a:pPr eaLnBrk="1" hangingPunct="1"/>
            <a:r>
              <a:rPr lang="el-GR" sz="2600" dirty="0"/>
              <a:t>Ο διαλύτης πρέπει να είναι σε θέση να περιβάλλει τα αντιδραστήρια και να διευκολύνει τις συγκρούσεις τους</a:t>
            </a:r>
            <a:r>
              <a:rPr lang="en-US" sz="2600" dirty="0"/>
              <a:t> </a:t>
            </a:r>
            <a:r>
              <a:rPr lang="el-GR" sz="2600" u="sng" dirty="0"/>
              <a:t>χωρίς να αντιδρά ο ίδιος</a:t>
            </a:r>
            <a:endParaRPr lang="en-US" sz="2600" u="sng" dirty="0"/>
          </a:p>
          <a:p>
            <a:pPr eaLnBrk="1" hangingPunct="1"/>
            <a:r>
              <a:rPr lang="el-GR" sz="2600" dirty="0"/>
              <a:t>Επειδή το νερό μπορεί να δρα ως οξύ ή ως βάση</a:t>
            </a:r>
            <a:r>
              <a:rPr lang="en-US" sz="2600" dirty="0"/>
              <a:t>, </a:t>
            </a:r>
            <a:r>
              <a:rPr lang="el-GR" sz="2600" dirty="0"/>
              <a:t>έχει </a:t>
            </a:r>
            <a:r>
              <a:rPr lang="el-GR" sz="2600" b="1" dirty="0"/>
              <a:t>εξισωτική επίδραση</a:t>
            </a:r>
            <a:r>
              <a:rPr lang="en-US" sz="2600" b="1" dirty="0"/>
              <a:t> </a:t>
            </a:r>
            <a:r>
              <a:rPr lang="el-GR" sz="2600" dirty="0"/>
              <a:t>σε ισχυρά οξέα και βάσεις</a:t>
            </a:r>
            <a:endParaRPr lang="en-US" sz="2600" dirty="0"/>
          </a:p>
          <a:p>
            <a:pPr lvl="1" eaLnBrk="1" hangingPunct="1"/>
            <a:r>
              <a:rPr lang="el-GR" sz="2200" dirty="0"/>
              <a:t>Οξέα ισχυρότερα από το </a:t>
            </a:r>
            <a:r>
              <a:rPr lang="en-US" sz="2200" dirty="0"/>
              <a:t>H</a:t>
            </a:r>
            <a:r>
              <a:rPr lang="en-US" sz="2200" baseline="-25000" dirty="0"/>
              <a:t>3</a:t>
            </a:r>
            <a:r>
              <a:rPr lang="en-US" sz="2200" dirty="0"/>
              <a:t>O</a:t>
            </a:r>
            <a:r>
              <a:rPr lang="en-US" sz="2200" baseline="30000" dirty="0"/>
              <a:t>+</a:t>
            </a:r>
            <a:r>
              <a:rPr lang="en-US" sz="2200" dirty="0"/>
              <a:t> </a:t>
            </a:r>
            <a:r>
              <a:rPr lang="el-GR" sz="2200" dirty="0"/>
              <a:t>δεν μπορούν να χρησιμοποιηθούν στο νερό</a:t>
            </a:r>
            <a:r>
              <a:rPr lang="en-US" sz="2200" dirty="0"/>
              <a:t>. </a:t>
            </a:r>
            <a:r>
              <a:rPr lang="el-GR" sz="2200" dirty="0"/>
              <a:t>ΓΙΑΤΙ;</a:t>
            </a:r>
            <a:r>
              <a:rPr lang="en-US" sz="2200" dirty="0"/>
              <a:t> – </a:t>
            </a:r>
            <a:r>
              <a:rPr lang="el-GR" sz="2200" dirty="0"/>
              <a:t>δείτε τις επόμενες διαφάνειες</a:t>
            </a:r>
            <a:endParaRPr lang="en-US" sz="2200" dirty="0"/>
          </a:p>
          <a:p>
            <a:pPr lvl="1" eaLnBrk="1" hangingPunct="1"/>
            <a:r>
              <a:rPr lang="el-GR" sz="2200" dirty="0"/>
              <a:t>Βάσεις ισχυρότερες από το </a:t>
            </a:r>
            <a:r>
              <a:rPr lang="en-US" sz="2200" dirty="0"/>
              <a:t>OH</a:t>
            </a:r>
            <a:r>
              <a:rPr lang="en-US" sz="2200" baseline="30000" dirty="0"/>
              <a:t>-</a:t>
            </a:r>
            <a:r>
              <a:rPr lang="en-US" sz="2200" dirty="0"/>
              <a:t> </a:t>
            </a:r>
            <a:r>
              <a:rPr lang="el-GR" sz="2200" dirty="0"/>
              <a:t>δεν μπορούν να χρησιμοποιηθούν στο νερό</a:t>
            </a:r>
            <a:r>
              <a:rPr lang="en-US" sz="2200" dirty="0"/>
              <a:t>. </a:t>
            </a:r>
            <a:r>
              <a:rPr lang="el-GR" sz="2200" dirty="0"/>
              <a:t>ΓΙΑΤΙ;</a:t>
            </a:r>
            <a:r>
              <a:rPr lang="en-US" sz="2200" dirty="0"/>
              <a:t> – </a:t>
            </a:r>
            <a:r>
              <a:rPr lang="el-GR" sz="2200" dirty="0"/>
              <a:t>δείτε τις επόμενες διαφάνειες</a:t>
            </a:r>
            <a:endParaRPr 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Κατάλληλη χρήση του νερού ως διαλύτη</a:t>
            </a:r>
            <a:endParaRPr lang="en-US" dirty="0"/>
          </a:p>
          <a:p>
            <a:pPr lvl="4"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				  p</a:t>
            </a:r>
            <a:r>
              <a:rPr lang="en-US" i="1" dirty="0"/>
              <a:t>K</a:t>
            </a:r>
            <a:r>
              <a:rPr lang="en-US" baseline="-25000" dirty="0"/>
              <a:t>a</a:t>
            </a:r>
            <a:r>
              <a:rPr lang="en-US" dirty="0"/>
              <a:t> = 15,7		           p</a:t>
            </a:r>
            <a:r>
              <a:rPr lang="en-US" i="1" dirty="0"/>
              <a:t>K</a:t>
            </a:r>
            <a:r>
              <a:rPr lang="en-US" baseline="-25000" dirty="0"/>
              <a:t>a</a:t>
            </a:r>
            <a:r>
              <a:rPr lang="en-US" dirty="0"/>
              <a:t>= 4.75</a:t>
            </a:r>
          </a:p>
          <a:p>
            <a:pPr lvl="5"/>
            <a:endParaRPr lang="en-US" dirty="0"/>
          </a:p>
          <a:p>
            <a:pPr eaLnBrk="1" hangingPunct="1"/>
            <a:r>
              <a:rPr lang="el-GR" dirty="0"/>
              <a:t>Με το νερό ως διαλύτη</a:t>
            </a:r>
            <a:r>
              <a:rPr lang="en-US" dirty="0"/>
              <a:t>, </a:t>
            </a:r>
            <a:r>
              <a:rPr lang="el-GR" dirty="0"/>
              <a:t>το</a:t>
            </a:r>
            <a:r>
              <a:rPr lang="en-US" dirty="0"/>
              <a:t> CH</a:t>
            </a:r>
            <a:r>
              <a:rPr lang="en-US" baseline="-25000" dirty="0"/>
              <a:t>3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baseline="30000" dirty="0"/>
              <a:t>–</a:t>
            </a:r>
            <a:r>
              <a:rPr lang="en-US" dirty="0"/>
              <a:t> </a:t>
            </a:r>
            <a:r>
              <a:rPr lang="el-GR" dirty="0"/>
              <a:t>θα αντιδράσει με το νερό</a:t>
            </a:r>
            <a:r>
              <a:rPr lang="en-US" dirty="0"/>
              <a:t>, </a:t>
            </a:r>
            <a:r>
              <a:rPr lang="el-GR" dirty="0"/>
              <a:t>αλλά η ισορροπία σε μεγάλο βαθμό ευνοεί την πλευρά των αντιδρώντων, ως εκ τούτου το νερό είναι κατάλληλος διαλύτης</a:t>
            </a:r>
            <a:endParaRPr lang="en-US" dirty="0"/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1425" y="1975554"/>
            <a:ext cx="6415000" cy="1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Επειδή το νερό μπορεί να δρα ως οξύ ή ως βάση, έχει εξισωτική επίδραση σε ισχυρά οξέα και βάσεις</a:t>
            </a:r>
          </a:p>
          <a:p>
            <a:pPr lvl="1" eaLnBrk="1" hangingPunct="1"/>
            <a:r>
              <a:rPr lang="el-GR" dirty="0"/>
              <a:t>Οξέα ισχυρότερα από το 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l-GR" dirty="0"/>
              <a:t>δεν μπορούν να χρησιμοποιηθούν στο νερό</a:t>
            </a:r>
            <a:r>
              <a:rPr lang="en-US" dirty="0"/>
              <a:t>. </a:t>
            </a:r>
            <a:r>
              <a:rPr lang="el-GR" dirty="0"/>
              <a:t>Για παράδειγμα</a:t>
            </a:r>
            <a:r>
              <a:rPr lang="en-US" dirty="0"/>
              <a:t>, </a:t>
            </a:r>
            <a:r>
              <a:rPr lang="el-GR" dirty="0"/>
              <a:t>το νερό θα αντιδρούσε με το θειικό οξύ παράγοντας 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. </a:t>
            </a:r>
            <a:r>
              <a:rPr lang="el-GR" dirty="0"/>
              <a:t>Ουσιαστικά δεν θα παρέμενε καθόλου θειικό οξύ εάν θέλαμε να το έχουμε διαθέσιμο για να αντιδράσει με ένα </a:t>
            </a:r>
            <a:r>
              <a:rPr lang="el-GR"/>
              <a:t>άλλο αντιδρών</a:t>
            </a: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" name="Picture 1" descr="c03s2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6" y="4449600"/>
            <a:ext cx="7828228" cy="13329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3.6 </a:t>
            </a:r>
            <a:r>
              <a:rPr lang="el-GR" dirty="0"/>
              <a:t>Εξισωτικό Φαινόμενο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rgbClr val="C6C3C3"/>
                </a:solidFill>
              </a:rPr>
              <a:t>Επειδή το νερό μπορεί να δρα ως οξύ ή ως βάση, έχει εξισωτική επίδραση σε ισχυρά οξέα και βάσεις</a:t>
            </a:r>
          </a:p>
          <a:p>
            <a:pPr lvl="1" eaLnBrk="1" hangingPunct="1"/>
            <a:r>
              <a:rPr lang="el-GR" dirty="0"/>
              <a:t>Βάσεις ισχυρότερες από το </a:t>
            </a:r>
            <a:r>
              <a:rPr lang="en-US" dirty="0"/>
              <a:t>OH</a:t>
            </a:r>
            <a:r>
              <a:rPr lang="en-US" baseline="30000" dirty="0"/>
              <a:t>–</a:t>
            </a:r>
            <a:r>
              <a:rPr lang="en-US" dirty="0"/>
              <a:t> </a:t>
            </a:r>
            <a:r>
              <a:rPr lang="el-GR" dirty="0"/>
              <a:t>δεν μπορούν να χρησιμοποιηθούν στο νερό</a:t>
            </a:r>
            <a:r>
              <a:rPr lang="en-US" dirty="0"/>
              <a:t>. </a:t>
            </a:r>
            <a:r>
              <a:rPr lang="el-GR" dirty="0"/>
              <a:t>Για παράδειγμα</a:t>
            </a:r>
            <a:r>
              <a:rPr lang="en-US" dirty="0"/>
              <a:t>, </a:t>
            </a:r>
            <a:r>
              <a:rPr lang="el-GR" dirty="0"/>
              <a:t>το νερό δεν θα ήταν κατάλληλος διαλύτης για την παρακάτω αντίδραση</a:t>
            </a:r>
            <a:r>
              <a:rPr lang="en-US" dirty="0"/>
              <a:t>. </a:t>
            </a:r>
            <a:r>
              <a:rPr lang="el-GR" dirty="0"/>
              <a:t>ΓΙΑΤΙ;</a:t>
            </a:r>
            <a:endParaRPr lang="en-US" dirty="0"/>
          </a:p>
          <a:p>
            <a:pPr lvl="2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 eaLnBrk="1" hangingPunct="1"/>
            <a:r>
              <a:rPr lang="el-GR" dirty="0"/>
              <a:t>Ποιος από τους παρακάτω διαλύτες θα ήταν καλύτερη επιλογή;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1477963" y="3340363"/>
          <a:ext cx="61388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CS ChemDraw Drawing" r:id="rId3" imgW="2672730" imgH="384954" progId="ChemDraw.Document.6.0">
                  <p:embed/>
                </p:oleObj>
              </mc:Choice>
              <mc:Fallback>
                <p:oleObj name="CS ChemDraw Drawing" r:id="rId3" imgW="2672730" imgH="384954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3340363"/>
                        <a:ext cx="613886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35568"/>
              </p:ext>
            </p:extLst>
          </p:nvPr>
        </p:nvGraphicFramePr>
        <p:xfrm>
          <a:off x="1962150" y="5299175"/>
          <a:ext cx="50990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CS ChemDraw Drawing" r:id="rId5" imgW="2211030" imgH="379293" progId="ChemDraw.Document.6.0">
                  <p:embed/>
                </p:oleObj>
              </mc:Choice>
              <mc:Fallback>
                <p:oleObj name="CS ChemDraw Drawing" r:id="rId5" imgW="2211030" imgH="379293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299175"/>
                        <a:ext cx="50990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3.7 </a:t>
            </a:r>
            <a:r>
              <a:rPr lang="el-GR" dirty="0" err="1"/>
              <a:t>Επιδιαλύτωση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/>
              <a:t>Λόγω της ομοιότητάς τους</a:t>
            </a:r>
            <a:r>
              <a:rPr lang="en-US" sz="2600" dirty="0"/>
              <a:t>, </a:t>
            </a:r>
            <a:r>
              <a:rPr lang="el-GR" sz="2600" dirty="0"/>
              <a:t>οι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b="1" dirty="0">
                <a:solidFill>
                  <a:srgbClr val="00B050"/>
                </a:solidFill>
              </a:rPr>
              <a:t>R</a:t>
            </a:r>
            <a:r>
              <a:rPr lang="en-US" sz="2600" b="1" dirty="0">
                <a:solidFill>
                  <a:srgbClr val="00B0F0"/>
                </a:solidFill>
              </a:rPr>
              <a:t>I</a:t>
            </a:r>
            <a:r>
              <a:rPr lang="en-US" sz="2600" b="1" dirty="0">
                <a:solidFill>
                  <a:srgbClr val="FF9900"/>
                </a:solidFill>
              </a:rPr>
              <a:t>O </a:t>
            </a:r>
            <a:r>
              <a:rPr lang="el-GR" sz="2600" dirty="0"/>
              <a:t>δεν μπορούν να χρησιμοποιηθούν για να εξηγήσουν τη διαφορά στις τιμές της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συγκρίνοντας την αιθανόλη και την </a:t>
            </a:r>
            <a:r>
              <a:rPr lang="en-US" sz="2600" i="1" dirty="0" err="1"/>
              <a:t>tert</a:t>
            </a:r>
            <a:r>
              <a:rPr lang="en-US" sz="2600" dirty="0"/>
              <a:t>-</a:t>
            </a:r>
            <a:r>
              <a:rPr lang="el-GR" sz="2600" dirty="0" err="1"/>
              <a:t>βουτανόλη</a:t>
            </a:r>
            <a:endParaRPr lang="en-US" sz="2600" dirty="0"/>
          </a:p>
          <a:p>
            <a:pPr eaLnBrk="1" hangingPunct="1"/>
            <a:endParaRPr lang="en-US" b="1" dirty="0"/>
          </a:p>
          <a:p>
            <a:pPr lvl="1" eaLnBrk="1" hangingPunct="1"/>
            <a:endParaRPr lang="en-US" b="1" dirty="0"/>
          </a:p>
          <a:p>
            <a:pPr eaLnBrk="1" hangingPunct="1"/>
            <a:endParaRPr lang="en-US" b="1" dirty="0"/>
          </a:p>
          <a:p>
            <a:pPr lvl="2" eaLnBrk="1" hangingPunct="1"/>
            <a:endParaRPr lang="en-US" b="1" dirty="0"/>
          </a:p>
          <a:p>
            <a:pPr eaLnBrk="1" hangingPunct="1"/>
            <a:r>
              <a:rPr lang="el-GR" sz="2600" dirty="0"/>
              <a:t>Λαμβάνοντας υπόψη ότι οι τιμές</a:t>
            </a:r>
            <a:r>
              <a:rPr lang="en-US" sz="2600" dirty="0"/>
              <a:t> </a:t>
            </a:r>
            <a:r>
              <a:rPr lang="en-US" sz="2600" dirty="0" err="1"/>
              <a:t>p</a:t>
            </a:r>
            <a:r>
              <a:rPr lang="en-US" sz="2600" i="1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</a:t>
            </a:r>
            <a:r>
              <a:rPr lang="el-GR" sz="2600" dirty="0"/>
              <a:t>μετρώνται σε διάλυμα</a:t>
            </a:r>
            <a:r>
              <a:rPr lang="en-US" sz="2600" dirty="0"/>
              <a:t>, </a:t>
            </a:r>
            <a:r>
              <a:rPr lang="el-GR" sz="2600" dirty="0"/>
              <a:t>πως θα μπορούσε ο διαλύτης</a:t>
            </a:r>
            <a:r>
              <a:rPr lang="en-US" sz="2600" dirty="0"/>
              <a:t> </a:t>
            </a:r>
            <a:r>
              <a:rPr lang="el-GR" sz="2600" dirty="0"/>
              <a:t>να δράσει προκειμένου να κάνει την αιθανόλη ένα ελαφρώς ισχυρότερο οξύ; Σκεφτείτε</a:t>
            </a:r>
            <a:r>
              <a:rPr lang="en-US" sz="2600" dirty="0"/>
              <a:t> </a:t>
            </a:r>
            <a:r>
              <a:rPr lang="el-GR" sz="2600" dirty="0"/>
              <a:t>το πώς ο διαλύτης θα μπορούσε να σταθεροποιήσει τη συζυγή του βάση</a:t>
            </a:r>
            <a:r>
              <a:rPr lang="en-US" sz="2600" dirty="0"/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" name="Picture 1" descr="c03s19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38" y="2583360"/>
            <a:ext cx="3724824" cy="1505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/>
              <a:t>Όταν διασπώνται και σχηματίζονται δεσμοί</a:t>
            </a:r>
            <a:r>
              <a:rPr lang="en-US" sz="2600" dirty="0"/>
              <a:t>, </a:t>
            </a:r>
            <a:r>
              <a:rPr lang="el-GR" sz="2600" dirty="0"/>
              <a:t>μετακινούνται </a:t>
            </a:r>
            <a:r>
              <a:rPr lang="el-GR" sz="2600" b="1" dirty="0"/>
              <a:t>ζεύγη ηλεκτρονίων</a:t>
            </a:r>
            <a:r>
              <a:rPr lang="en-US" sz="2600" dirty="0"/>
              <a:t>, </a:t>
            </a:r>
            <a:r>
              <a:rPr lang="el-GR" sz="2600" dirty="0"/>
              <a:t>και μπορούμε να απεικονίσουμε την κίνησή τους με κυρτά βέλη</a:t>
            </a:r>
            <a:endParaRPr lang="en-US" sz="2600" dirty="0"/>
          </a:p>
          <a:p>
            <a:pPr eaLnBrk="1" hangingPunct="1"/>
            <a:r>
              <a:rPr lang="el-GR" sz="2600" dirty="0"/>
              <a:t>Θεωρείστε την ακόλουθη</a:t>
            </a:r>
            <a:r>
              <a:rPr lang="en-US" sz="2600" dirty="0"/>
              <a:t> </a:t>
            </a:r>
            <a:r>
              <a:rPr lang="el-GR" sz="2600" dirty="0"/>
              <a:t>γενική αντίδραση</a:t>
            </a:r>
            <a:r>
              <a:rPr lang="en-US" sz="2600" dirty="0"/>
              <a:t> </a:t>
            </a:r>
            <a:r>
              <a:rPr lang="el-GR" sz="2600" dirty="0"/>
              <a:t>οξέος/βάσης</a:t>
            </a:r>
            <a:endParaRPr lang="en-US" sz="2600" dirty="0"/>
          </a:p>
          <a:p>
            <a:pPr marL="0" indent="0" eaLnBrk="1" hangingPunct="1">
              <a:buNone/>
            </a:pPr>
            <a:endParaRPr lang="el-GR" sz="2600" dirty="0"/>
          </a:p>
          <a:p>
            <a:pPr marL="0" indent="0" eaLnBrk="1" hangingPunct="1">
              <a:buNone/>
            </a:pPr>
            <a:endParaRPr lang="en-US" sz="2600" dirty="0"/>
          </a:p>
          <a:p>
            <a:pPr eaLnBrk="1" hangingPunct="1"/>
            <a:r>
              <a:rPr lang="el-GR" sz="2600" dirty="0"/>
              <a:t>Σε τι διαφέρουν αυτά τα κυρτά βέλη από εκείνα</a:t>
            </a:r>
            <a:r>
              <a:rPr lang="en-US" sz="2600" dirty="0"/>
              <a:t> </a:t>
            </a:r>
            <a:r>
              <a:rPr lang="el-GR" sz="2600" dirty="0"/>
              <a:t>που χρησιμοποιούνται για τη σχεδίαση των δομών συντονισμού στο Κεφάλαιο </a:t>
            </a:r>
            <a:r>
              <a:rPr lang="en-US" sz="2600" dirty="0"/>
              <a:t>2</a:t>
            </a:r>
            <a:r>
              <a:rPr lang="el-GR" sz="2600" dirty="0"/>
              <a:t>;</a:t>
            </a:r>
            <a:endParaRPr lang="en-US" sz="2600" dirty="0"/>
          </a:p>
          <a:p>
            <a:pPr eaLnBrk="1" hangingPunct="1"/>
            <a:r>
              <a:rPr lang="el-GR" sz="2600" dirty="0"/>
              <a:t>Τα κυρτά βέλη αναπαριστούν το </a:t>
            </a:r>
            <a:r>
              <a:rPr lang="el-GR" sz="2600" b="1" dirty="0"/>
              <a:t>μηχανισμό </a:t>
            </a:r>
            <a:r>
              <a:rPr lang="el-GR" sz="2600" dirty="0"/>
              <a:t>της αντίδρασης</a:t>
            </a:r>
            <a:endParaRPr lang="en-US" sz="2600" dirty="0"/>
          </a:p>
          <a:p>
            <a:pPr eaLnBrk="1" hangingPunct="1"/>
            <a:r>
              <a:rPr lang="el-GR" sz="2600" dirty="0"/>
              <a:t>Το να μάθετε να σχεδιάζετε</a:t>
            </a:r>
            <a:r>
              <a:rPr lang="en-US" sz="2600" dirty="0"/>
              <a:t> </a:t>
            </a:r>
            <a:r>
              <a:rPr lang="el-GR" sz="2600" b="1" dirty="0"/>
              <a:t>μηχανισμούς</a:t>
            </a:r>
            <a:r>
              <a:rPr lang="en-US" sz="2600" b="1" dirty="0"/>
              <a:t> </a:t>
            </a:r>
            <a:r>
              <a:rPr lang="el-GR" sz="2600" dirty="0"/>
              <a:t>είναι μία από τις πιο πολύτιμες δεξιότητες σε αυτό το εξάμηνο</a:t>
            </a:r>
            <a:endParaRPr lang="en-US" sz="26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 descr="c03s00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1" y="2977740"/>
            <a:ext cx="6436165" cy="6078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3.7 </a:t>
            </a:r>
            <a:r>
              <a:rPr lang="el-GR" dirty="0" err="1"/>
              <a:t>Επιδιαλύτωση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500" dirty="0"/>
              <a:t>Ο διαλύτης πρέπει να σχηματίσει έλξεις ιόντος-διπόλου για να σταθεροποιήσει το τυπικό αρνητικό φορτίο</a:t>
            </a:r>
            <a:endParaRPr lang="en-US" sz="2500" dirty="0"/>
          </a:p>
          <a:p>
            <a:pPr eaLnBrk="1" hangingPunct="1"/>
            <a:r>
              <a:rPr lang="el-GR" sz="2500" dirty="0"/>
              <a:t>Εάν το </a:t>
            </a:r>
            <a:r>
              <a:rPr lang="en-US" sz="2500" i="1" dirty="0" err="1"/>
              <a:t>tert</a:t>
            </a:r>
            <a:r>
              <a:rPr lang="en-US" sz="2500" dirty="0"/>
              <a:t>-</a:t>
            </a:r>
            <a:r>
              <a:rPr lang="el-GR" sz="2500" dirty="0" err="1"/>
              <a:t>βουτοξείδιο</a:t>
            </a:r>
            <a:r>
              <a:rPr lang="en-US" sz="2500" dirty="0"/>
              <a:t> </a:t>
            </a:r>
            <a:r>
              <a:rPr lang="el-GR" sz="2500" dirty="0"/>
              <a:t>είναι στερεοχημικά παρεμποδισμένο</a:t>
            </a:r>
            <a:r>
              <a:rPr lang="en-US" sz="2500" dirty="0"/>
              <a:t>, </a:t>
            </a:r>
            <a:r>
              <a:rPr lang="el-GR" sz="2500" dirty="0"/>
              <a:t>δεν θα </a:t>
            </a:r>
            <a:r>
              <a:rPr lang="el-GR" sz="2500" dirty="0" err="1"/>
              <a:t>επιδιαλυτώνεται</a:t>
            </a:r>
            <a:r>
              <a:rPr lang="el-GR" sz="2500" dirty="0"/>
              <a:t>  όσο το </a:t>
            </a:r>
            <a:r>
              <a:rPr lang="el-GR" sz="2500" dirty="0" err="1"/>
              <a:t>αιθοξείδιο</a:t>
            </a:r>
            <a:endParaRPr lang="en-US" sz="25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Picture 1" descr="ID090d_fg03_00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0" y="3147373"/>
            <a:ext cx="7616940" cy="283151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3.7 </a:t>
            </a:r>
            <a:r>
              <a:rPr lang="el-GR" dirty="0" err="1"/>
              <a:t>Επιδιαλύτωση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Η</a:t>
            </a:r>
            <a:r>
              <a:rPr lang="el-GR" b="1" dirty="0"/>
              <a:t> </a:t>
            </a:r>
            <a:r>
              <a:rPr lang="el-GR" b="1" dirty="0" err="1"/>
              <a:t>επιδιαλύτωση</a:t>
            </a:r>
            <a:r>
              <a:rPr lang="en-US" b="1" dirty="0"/>
              <a:t> </a:t>
            </a:r>
            <a:r>
              <a:rPr lang="el-GR" dirty="0"/>
              <a:t>είναι εξαιρετικά σημαντική στις αντιδράσεις</a:t>
            </a:r>
            <a:r>
              <a:rPr lang="en-US" dirty="0"/>
              <a:t>. </a:t>
            </a:r>
            <a:r>
              <a:rPr lang="el-GR" dirty="0"/>
              <a:t>Ο διαλύτης είναι συχνά αναγκαίος για τη σταθεροποίηση των μεταβατικών καταστάσεων</a:t>
            </a:r>
            <a:r>
              <a:rPr lang="en-US" dirty="0"/>
              <a:t>, </a:t>
            </a:r>
            <a:r>
              <a:rPr lang="el-GR" dirty="0"/>
              <a:t>των ενδιάμεσων ενώσεων</a:t>
            </a:r>
            <a:r>
              <a:rPr lang="en-US" dirty="0"/>
              <a:t>, </a:t>
            </a:r>
            <a:r>
              <a:rPr lang="el-GR" dirty="0"/>
              <a:t>και</a:t>
            </a:r>
            <a:r>
              <a:rPr lang="en-US" dirty="0"/>
              <a:t>/</a:t>
            </a:r>
            <a:r>
              <a:rPr lang="el-GR" dirty="0"/>
              <a:t>ή</a:t>
            </a:r>
            <a:r>
              <a:rPr lang="en-US" dirty="0"/>
              <a:t> </a:t>
            </a:r>
            <a:r>
              <a:rPr lang="el-GR" dirty="0"/>
              <a:t>των προϊόντων</a:t>
            </a:r>
            <a:r>
              <a:rPr lang="en-US" dirty="0"/>
              <a:t> </a:t>
            </a:r>
            <a:r>
              <a:rPr lang="el-GR" dirty="0"/>
              <a:t>για να επιτρέψει να λάβει χώρα η αντίδραση</a:t>
            </a:r>
            <a:endParaRPr lang="en-US" dirty="0"/>
          </a:p>
          <a:p>
            <a:pPr eaLnBrk="1" hangingPunct="1"/>
            <a:r>
              <a:rPr lang="el-GR" dirty="0"/>
              <a:t>Εξηγείστε γιατί η 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του οξικού οξέος είναι </a:t>
            </a:r>
            <a:r>
              <a:rPr lang="en-US" dirty="0"/>
              <a:t>4.75 </a:t>
            </a:r>
            <a:r>
              <a:rPr lang="el-GR" dirty="0"/>
              <a:t>στο νερό</a:t>
            </a:r>
            <a:r>
              <a:rPr lang="en-US" dirty="0"/>
              <a:t> </a:t>
            </a:r>
            <a:r>
              <a:rPr lang="el-GR" dirty="0"/>
              <a:t>ενώ είναι </a:t>
            </a:r>
            <a:r>
              <a:rPr lang="en-US" dirty="0"/>
              <a:t>23.5 </a:t>
            </a:r>
            <a:r>
              <a:rPr lang="el-GR" dirty="0"/>
              <a:t>στο</a:t>
            </a:r>
            <a:r>
              <a:rPr lang="en-US" dirty="0"/>
              <a:t> CH</a:t>
            </a:r>
            <a:r>
              <a:rPr lang="en-US" baseline="-25000" dirty="0"/>
              <a:t>3</a:t>
            </a:r>
            <a:r>
              <a:rPr lang="en-US" dirty="0"/>
              <a:t>CN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>
                <a:sym typeface="Symbol" charset="2"/>
              </a:rPr>
              <a:t>Εξασκηθείτε με το ΣΗΜΕΙΟ ΕΛΕΓΧΟΥ ΚΑΤΑΝΟΗΣΗΣ ΕΝΝΟΙΩΝ</a:t>
            </a:r>
            <a:r>
              <a:rPr lang="en-US" dirty="0"/>
              <a:t> 3.33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3.8 </a:t>
            </a:r>
            <a:r>
              <a:rPr lang="el-GR" dirty="0"/>
              <a:t>Αντισταθμιστικά Ιόντα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930167"/>
            <a:ext cx="8724900" cy="5707116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Τα αντισταθμιστικά ιόντα είναι επίσης γνωστά ως ιόντα θεατές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Είναι πάνα παρόντα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επειδή είναι απαραίτητα για να εξισορροπούν το συνολικό φορτίο ενός διαλύματος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Πλήρης αντίδραση συμπεριλαμβανομένου του αντισταθμιστικού ιόντος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Αντίδραση χωρίς το αντισταθμιστικό ιόν παρά το ότι αυτό είναι παρόν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l-G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Γιατί συχνά μένουν εκτός της εξίσωσης της αντίδρασης;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687" y="3786124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 descr="c03s2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9" y="4758784"/>
            <a:ext cx="6588325" cy="90689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3.9 </a:t>
            </a:r>
            <a:r>
              <a:rPr lang="el-GR" dirty="0"/>
              <a:t>Οξέα και Βάσεις κατά </a:t>
            </a:r>
            <a:r>
              <a:rPr lang="en-US" dirty="0"/>
              <a:t>Lewis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/>
              <a:t>Ορισμός οξέος/βάσης κατά </a:t>
            </a:r>
            <a:r>
              <a:rPr lang="en-US" sz="2600" dirty="0"/>
              <a:t>Lewis</a:t>
            </a:r>
          </a:p>
          <a:p>
            <a:pPr lvl="1" eaLnBrk="1" hangingPunct="1"/>
            <a:r>
              <a:rPr lang="el-GR" sz="2200" dirty="0"/>
              <a:t>Ένα οξύ κατά</a:t>
            </a:r>
            <a:r>
              <a:rPr lang="en-US" sz="2200" dirty="0"/>
              <a:t> Lewis </a:t>
            </a:r>
            <a:r>
              <a:rPr lang="el-GR" sz="2200" dirty="0"/>
              <a:t>δέχεται και μοιράζεται ένα ζεύγος ηλεκτρονίων</a:t>
            </a:r>
            <a:endParaRPr lang="en-US" sz="2200" dirty="0"/>
          </a:p>
          <a:p>
            <a:pPr lvl="1" eaLnBrk="1" hangingPunct="1"/>
            <a:r>
              <a:rPr lang="el-GR" sz="2200" dirty="0"/>
              <a:t>Μία βάση κατά</a:t>
            </a:r>
            <a:r>
              <a:rPr lang="en-US" sz="2200" dirty="0"/>
              <a:t> Lewis </a:t>
            </a:r>
            <a:r>
              <a:rPr lang="el-GR" sz="2200" dirty="0"/>
              <a:t>δίνει και μοιράζεται ένα ζεύγος ηλεκτρονίων</a:t>
            </a:r>
            <a:endParaRPr lang="en-US" sz="2200" dirty="0"/>
          </a:p>
          <a:p>
            <a:pPr eaLnBrk="1" hangingPunct="1"/>
            <a:r>
              <a:rPr lang="el-GR" sz="2600" dirty="0"/>
              <a:t>Τα οξέα κατά</a:t>
            </a:r>
            <a:r>
              <a:rPr lang="en-US" sz="2600" dirty="0"/>
              <a:t> </a:t>
            </a:r>
            <a:r>
              <a:rPr lang="en-US" sz="2600" dirty="0" err="1"/>
              <a:t>Brønsted</a:t>
            </a:r>
            <a:r>
              <a:rPr lang="en-US" sz="2600" dirty="0"/>
              <a:t>-Lowry </a:t>
            </a:r>
            <a:r>
              <a:rPr lang="el-GR" sz="2600" dirty="0"/>
              <a:t>είναι επίσης οξέα κατά </a:t>
            </a:r>
            <a:r>
              <a:rPr lang="en-US" sz="2600" dirty="0"/>
              <a:t>Lewis </a:t>
            </a:r>
            <a:endParaRPr lang="el-GR" sz="2600" dirty="0"/>
          </a:p>
          <a:p>
            <a:pPr eaLnBrk="1" hangingPunct="1"/>
            <a:r>
              <a:rPr lang="el-GR" sz="2600" dirty="0"/>
              <a:t>Οι βάσεις κατά </a:t>
            </a:r>
            <a:r>
              <a:rPr lang="en-US" sz="2600" dirty="0" err="1"/>
              <a:t>Brønsted</a:t>
            </a:r>
            <a:r>
              <a:rPr lang="en-US" sz="2600" dirty="0"/>
              <a:t>-Lowry </a:t>
            </a:r>
            <a:r>
              <a:rPr lang="el-GR" sz="2600" dirty="0"/>
              <a:t>είναι επίσης βάσεις κατά </a:t>
            </a:r>
            <a:r>
              <a:rPr lang="en-US" sz="2600" dirty="0"/>
              <a:t>Lewis </a:t>
            </a:r>
            <a:endParaRPr lang="el-GR" sz="2600" dirty="0"/>
          </a:p>
          <a:p>
            <a:pPr eaLnBrk="1" hangingPunct="1"/>
            <a:r>
              <a:rPr lang="el-GR" sz="2600" dirty="0"/>
              <a:t>Εξηγείστε πως αυτή η αντίδραση </a:t>
            </a:r>
            <a:r>
              <a:rPr lang="el-GR" dirty="0"/>
              <a:t>ταιριάζει και στους δύο ορισμούς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" name="Picture 1" descr="c03s20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7"/>
          <a:stretch/>
        </p:blipFill>
        <p:spPr>
          <a:xfrm>
            <a:off x="1403104" y="4855680"/>
            <a:ext cx="5905960" cy="10209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3.9 </a:t>
            </a:r>
            <a:r>
              <a:rPr lang="el-GR" dirty="0"/>
              <a:t>Οξέα και Βάσεις κατά </a:t>
            </a:r>
            <a:r>
              <a:rPr lang="en-US" dirty="0"/>
              <a:t>Lewis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500" dirty="0">
                <a:solidFill>
                  <a:srgbClr val="C6C3C3"/>
                </a:solidFill>
              </a:rPr>
              <a:t>Ορισμός οξέος/βάσης κατά Lewis</a:t>
            </a:r>
          </a:p>
          <a:p>
            <a:pPr lvl="1" eaLnBrk="1" hangingPunct="1"/>
            <a:r>
              <a:rPr lang="el-GR" sz="2200" dirty="0">
                <a:solidFill>
                  <a:srgbClr val="C6C3C3"/>
                </a:solidFill>
              </a:rPr>
              <a:t>Ένα οξύ κατά Lewis δέχεται και μοιράζεται ένα ζεύγος ηλεκτρονίων</a:t>
            </a:r>
          </a:p>
          <a:p>
            <a:pPr lvl="1" eaLnBrk="1" hangingPunct="1"/>
            <a:r>
              <a:rPr lang="el-GR" sz="2200" dirty="0">
                <a:solidFill>
                  <a:srgbClr val="C6C3C3"/>
                </a:solidFill>
              </a:rPr>
              <a:t>Μία βάση κατά Lewis δίνει και μοιράζεται ένα ζεύγος ηλεκτρονίων</a:t>
            </a:r>
          </a:p>
          <a:p>
            <a:pPr eaLnBrk="1" hangingPunct="1"/>
            <a:r>
              <a:rPr lang="el-GR" sz="2500" dirty="0"/>
              <a:t>Ορισμένες αντιδράσεις οξέος/βάσης κατά</a:t>
            </a:r>
            <a:r>
              <a:rPr lang="en-US" sz="2500" dirty="0"/>
              <a:t> Lewis </a:t>
            </a:r>
            <a:r>
              <a:rPr lang="el-GR" sz="2500" dirty="0"/>
              <a:t>δεν μπορούν να ταξινομηθούν χρησιμοποιώντας τον ορισμό των </a:t>
            </a:r>
            <a:r>
              <a:rPr lang="en-US" sz="2500" dirty="0" err="1"/>
              <a:t>Brønsted</a:t>
            </a:r>
            <a:r>
              <a:rPr lang="en-US" sz="2500" dirty="0"/>
              <a:t>-Lowry</a:t>
            </a:r>
          </a:p>
          <a:p>
            <a:pPr eaLnBrk="1" hangingPunct="1"/>
            <a:r>
              <a:rPr lang="el-GR" sz="2500" dirty="0"/>
              <a:t>Εξηγείστε πως αυτή η αντίδραση ταιριάζει στον ορισμό κατά </a:t>
            </a:r>
            <a:r>
              <a:rPr lang="en-US" sz="2500" dirty="0"/>
              <a:t>Lewis </a:t>
            </a:r>
            <a:r>
              <a:rPr lang="el-GR" sz="2500" dirty="0"/>
              <a:t>αλλά όχι στον ορισμό κατά </a:t>
            </a:r>
            <a:r>
              <a:rPr lang="en-US" sz="2500" dirty="0" err="1"/>
              <a:t>Brønsted</a:t>
            </a:r>
            <a:r>
              <a:rPr lang="en-US" sz="2500" dirty="0"/>
              <a:t>-Lowry</a:t>
            </a:r>
          </a:p>
          <a:p>
            <a:pPr lvl="2"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0" indent="0" eaLnBrk="1" hangingPunct="1">
              <a:buNone/>
            </a:pPr>
            <a:endParaRPr lang="el-GR" sz="1100" dirty="0"/>
          </a:p>
          <a:p>
            <a:pPr marL="0" indent="0" eaLnBrk="1" hangingPunct="1">
              <a:buNone/>
            </a:pPr>
            <a:endParaRPr lang="el-GR" sz="1100" dirty="0"/>
          </a:p>
          <a:p>
            <a:pPr marL="0" indent="0" eaLnBrk="1" hangingPunct="1">
              <a:buNone/>
            </a:pPr>
            <a:endParaRPr lang="en-US" sz="1100" dirty="0"/>
          </a:p>
          <a:p>
            <a:pPr eaLnBrk="1" hangingPunct="1"/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/>
              <a:t> 3.12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" name="Picture 2" descr="c03s208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2" y="4648200"/>
            <a:ext cx="5415723" cy="111215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l-GR" sz="3600" dirty="0"/>
              <a:t>Επιπλέον Προβλήματα Εξάσκησης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Σχεδιάστε τα προϊόντα και τα κυρτά βέλη της ακόλουθης αντίδρασης οξέος/βάσης 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741363" y="2265363"/>
          <a:ext cx="31924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S ChemDraw Drawing" r:id="rId3" imgW="1388070" imgH="569613" progId="ChemDraw.Document.6.0">
                  <p:embed/>
                </p:oleObj>
              </mc:Choice>
              <mc:Fallback>
                <p:oleObj name="CS ChemDraw Drawing" r:id="rId3" imgW="1388070" imgH="569613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2265363"/>
                        <a:ext cx="3192462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l-GR" sz="3600" dirty="0"/>
              <a:t>Επιπλέον Προβλήματα Εξάσκησης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Θεωρείστε μία βάση με ιδιαίτερα μεγάλη τιμή </a:t>
            </a:r>
            <a:r>
              <a:rPr lang="en-US" i="1" dirty="0"/>
              <a:t>K</a:t>
            </a:r>
            <a:r>
              <a:rPr lang="en-US" baseline="-25000" dirty="0"/>
              <a:t>b</a:t>
            </a:r>
            <a:r>
              <a:rPr lang="en-US" dirty="0"/>
              <a:t>. </a:t>
            </a:r>
            <a:r>
              <a:rPr lang="el-GR" dirty="0"/>
              <a:t>Το συζυγές της οξύ θα έχει σχετικά χαμηλή ή υψηλή τιμή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l-GR" dirty="0"/>
              <a:t>;</a:t>
            </a:r>
            <a:r>
              <a:rPr lang="en-US" dirty="0"/>
              <a:t> </a:t>
            </a:r>
            <a:r>
              <a:rPr lang="el-GR" dirty="0"/>
              <a:t>Εξηγείστε το γιατί,</a:t>
            </a:r>
            <a:r>
              <a:rPr lang="en-US" dirty="0"/>
              <a:t> </a:t>
            </a:r>
            <a:r>
              <a:rPr lang="el-GR" dirty="0"/>
              <a:t>χρησιμοποιώντας τις σχετικές τιμές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19162"/>
          </a:xfrm>
        </p:spPr>
        <p:txBody>
          <a:bodyPr/>
          <a:lstStyle/>
          <a:p>
            <a:pPr eaLnBrk="1" hangingPunct="1"/>
            <a:r>
              <a:rPr lang="el-GR" sz="3600" dirty="0"/>
              <a:t>Επιπλέον Προβλήματα Εξάσκησης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020763"/>
            <a:ext cx="8755062" cy="4740275"/>
          </a:xfrm>
        </p:spPr>
        <p:txBody>
          <a:bodyPr/>
          <a:lstStyle/>
          <a:p>
            <a:pPr eaLnBrk="1" hangingPunct="1"/>
            <a:r>
              <a:rPr lang="el-GR" dirty="0"/>
              <a:t>Ποια πλευρά της ακόλουθης γενικής αντίδρασης θα ευνοηθεί</a:t>
            </a:r>
            <a:r>
              <a:rPr lang="en-US" dirty="0"/>
              <a:t>, </a:t>
            </a:r>
            <a:r>
              <a:rPr lang="el-GR" dirty="0"/>
              <a:t>και ποια θα είναι η αναλογία</a:t>
            </a:r>
            <a:r>
              <a:rPr lang="en-US" dirty="0"/>
              <a:t> </a:t>
            </a:r>
            <a:r>
              <a:rPr lang="el-GR" dirty="0"/>
              <a:t>προϊόντων/αντιδρώντων;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			  HA + B: </a:t>
            </a:r>
            <a:r>
              <a:rPr lang="en-US" dirty="0">
                <a:sym typeface="Wingdings" charset="2"/>
              </a:rPr>
              <a:t> HB + A: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sym typeface="Wingdings" charset="2"/>
              </a:rPr>
              <a:t>	p</a:t>
            </a:r>
            <a:r>
              <a:rPr lang="en-US" i="1" dirty="0">
                <a:sym typeface="Wingdings" charset="2"/>
              </a:rPr>
              <a:t>K</a:t>
            </a:r>
            <a:r>
              <a:rPr lang="en-US" baseline="-25000" dirty="0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 = 5          		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l-GR" sz="3600" dirty="0"/>
              <a:t>Επιπλέον Προβλήματα </a:t>
            </a:r>
            <a:r>
              <a:rPr lang="el-GR" sz="3600" dirty="0" err="1"/>
              <a:t>Εξάκσησης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Κατατάξτε τις παρακάτω βάσεις κατά σειρά αυξανόμενης ισχύος και τα συζυγή τους οξέα κατά σειρά αυξανόμενης </a:t>
            </a:r>
            <a:r>
              <a:rPr lang="en-US" dirty="0" err="1">
                <a:sym typeface="Wingdings" charset="2"/>
              </a:rPr>
              <a:t>p</a:t>
            </a:r>
            <a:r>
              <a:rPr lang="en-US" i="1" dirty="0" err="1">
                <a:sym typeface="Wingdings" charset="2"/>
              </a:rPr>
              <a:t>K</a:t>
            </a:r>
            <a:r>
              <a:rPr lang="en-US" baseline="-25000" dirty="0" err="1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.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102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00138"/>
              </p:ext>
            </p:extLst>
          </p:nvPr>
        </p:nvGraphicFramePr>
        <p:xfrm>
          <a:off x="1149350" y="2868449"/>
          <a:ext cx="65722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CS ChemDraw Drawing" r:id="rId3" imgW="2739690" imgH="570961" progId="ChemDraw.Document.6.0">
                  <p:embed/>
                </p:oleObj>
              </mc:Choice>
              <mc:Fallback>
                <p:oleObj name="CS ChemDraw Drawing" r:id="rId3" imgW="2739690" imgH="570961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868449"/>
                        <a:ext cx="65722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sz="2600" dirty="0"/>
              <a:t>Θεωρείστε</a:t>
            </a:r>
            <a:r>
              <a:rPr lang="en-US" sz="2600" dirty="0"/>
              <a:t> </a:t>
            </a:r>
            <a:r>
              <a:rPr lang="el-GR" sz="2600" dirty="0"/>
              <a:t>το ακόλουθο παράδειγμα</a:t>
            </a:r>
            <a:r>
              <a:rPr lang="en-US" sz="2600" dirty="0"/>
              <a:t> </a:t>
            </a:r>
            <a:r>
              <a:rPr lang="el-GR" sz="2600" dirty="0"/>
              <a:t>οξέος/βάσης</a:t>
            </a:r>
            <a:endParaRPr lang="en-US" sz="2600" dirty="0"/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endParaRPr lang="en-US" sz="2600" dirty="0">
              <a:solidFill>
                <a:srgbClr val="2C2A2A"/>
              </a:solidFill>
            </a:endParaRPr>
          </a:p>
          <a:p>
            <a:pPr eaLnBrk="1" hangingPunct="1"/>
            <a:r>
              <a:rPr lang="el-GR" sz="2600" dirty="0"/>
              <a:t>Θα μπορούσαμε να πούμε ότι η βάση</a:t>
            </a:r>
            <a:r>
              <a:rPr lang="en-US" sz="2600" dirty="0"/>
              <a:t> “</a:t>
            </a:r>
            <a:r>
              <a:rPr lang="el-GR" sz="2600" dirty="0"/>
              <a:t>επιτίθεται </a:t>
            </a:r>
            <a:r>
              <a:rPr lang="en-US" sz="2600" dirty="0"/>
              <a:t>” </a:t>
            </a:r>
            <a:r>
              <a:rPr lang="el-GR" sz="2600" dirty="0"/>
              <a:t>στο οξύ</a:t>
            </a:r>
            <a:endParaRPr lang="en-US" sz="2600" dirty="0"/>
          </a:p>
          <a:p>
            <a:pPr eaLnBrk="1" hangingPunct="1"/>
            <a:r>
              <a:rPr lang="el-GR" sz="2600" dirty="0"/>
              <a:t>Το οξύ δεν μπορεί να χάσει το πρωτόνιό του χωρίς να το πάρει η βάση</a:t>
            </a:r>
            <a:r>
              <a:rPr lang="en-US" sz="2600" dirty="0"/>
              <a:t>. </a:t>
            </a:r>
            <a:r>
              <a:rPr lang="el-GR" sz="2600" dirty="0"/>
              <a:t>Όλες οι αντιδράσεις</a:t>
            </a:r>
            <a:r>
              <a:rPr lang="en-US" sz="2600" dirty="0"/>
              <a:t> </a:t>
            </a:r>
            <a:r>
              <a:rPr lang="el-GR" sz="2600" dirty="0"/>
              <a:t>οξέος</a:t>
            </a:r>
            <a:r>
              <a:rPr lang="en-US" sz="2600" dirty="0"/>
              <a:t>/</a:t>
            </a:r>
            <a:r>
              <a:rPr lang="el-GR" sz="2600" dirty="0"/>
              <a:t>βάσης </a:t>
            </a:r>
            <a:r>
              <a:rPr lang="en-US" sz="2600" dirty="0"/>
              <a:t> </a:t>
            </a:r>
            <a:r>
              <a:rPr lang="el-GR" sz="2600" dirty="0"/>
              <a:t>συμβαίνουν σε ένα βήμα</a:t>
            </a:r>
            <a:endParaRPr lang="en-US" sz="2600" dirty="0"/>
          </a:p>
          <a:p>
            <a:pPr eaLnBrk="1" hangingPunct="1"/>
            <a:r>
              <a:rPr lang="el-GR" sz="2600" dirty="0"/>
              <a:t>Ο μηχανισμός</a:t>
            </a:r>
            <a:r>
              <a:rPr lang="en-US" sz="2600" dirty="0"/>
              <a:t> </a:t>
            </a:r>
            <a:r>
              <a:rPr lang="el-GR" sz="2600" dirty="0"/>
              <a:t>δείχνει δύο βέλη που υποδεικνύουν ότι δύο ζεύγη ηλεκτρονίων κινούνται ταυτόχρονα</a:t>
            </a:r>
            <a:endParaRPr lang="en-US" sz="2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 descr="c03s0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68" y="1779840"/>
            <a:ext cx="5864164" cy="1570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Σχεδιάστε τα προϊόντα και τα κυρτά βέλη της ακόλουθης αντίδρασης οξέος/βάσης 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916152"/>
              </p:ext>
            </p:extLst>
          </p:nvPr>
        </p:nvGraphicFramePr>
        <p:xfrm>
          <a:off x="686935" y="2621870"/>
          <a:ext cx="3802062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S ChemDraw Drawing" r:id="rId3" imgW="2523407" imgH="947467" progId="ChemDraw.Document.6.0">
                  <p:embed/>
                </p:oleObj>
              </mc:Choice>
              <mc:Fallback>
                <p:oleObj name="CS ChemDraw Drawing" r:id="rId3" imgW="2523407" imgH="94746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35" y="2621870"/>
                        <a:ext cx="3802062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dirty="0"/>
              <a:t>3.2 </a:t>
            </a:r>
            <a:r>
              <a:rPr lang="el-GR" dirty="0"/>
              <a:t>Κυρτά Βέλη στις Αντιδράσεις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Αναγνωρίστε τα βήματα οξέος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βάσης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στον ακόλουθο μηχανισμό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141313">
                    <a:lumMod val="75000"/>
                    <a:lumOff val="25000"/>
                  </a:srgbClr>
                </a:solidFill>
                <a:sym typeface="Symbol"/>
              </a:rPr>
              <a:t>Εξασκηθείτε με την ΑΝΑΠΤΥΞΗ ΔΕΞΙΟΤΗΤΑΣ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3.1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 descr="c03s00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/>
          <a:stretch/>
        </p:blipFill>
        <p:spPr>
          <a:xfrm>
            <a:off x="569651" y="2773440"/>
            <a:ext cx="8397270" cy="12268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/>
              <a:t>Ποσοτική Προσέγγιση της Οξύτητας</a:t>
            </a:r>
            <a:endParaRPr lang="en-US" sz="38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/>
              <a:t>Θυμηθείτε από τη Γενική Χημεία</a:t>
            </a:r>
            <a:r>
              <a:rPr lang="en-US" dirty="0"/>
              <a:t>, </a:t>
            </a:r>
            <a:r>
              <a:rPr lang="el-GR" dirty="0"/>
              <a:t>σε τι διαφέρουν τα </a:t>
            </a:r>
            <a:r>
              <a:rPr lang="en-US" dirty="0"/>
              <a:t>“</a:t>
            </a:r>
            <a:r>
              <a:rPr lang="el-GR" dirty="0"/>
              <a:t>ισχυρά</a:t>
            </a:r>
            <a:r>
              <a:rPr lang="en-US" dirty="0"/>
              <a:t>” </a:t>
            </a:r>
            <a:r>
              <a:rPr lang="el-GR" dirty="0"/>
              <a:t>οξέα</a:t>
            </a:r>
            <a:r>
              <a:rPr lang="en-US" dirty="0"/>
              <a:t>/</a:t>
            </a:r>
            <a:r>
              <a:rPr lang="el-GR" dirty="0"/>
              <a:t>βάσεις</a:t>
            </a:r>
            <a:r>
              <a:rPr lang="en-US" dirty="0"/>
              <a:t> </a:t>
            </a:r>
            <a:r>
              <a:rPr lang="el-GR" dirty="0"/>
              <a:t>από τα </a:t>
            </a:r>
            <a:r>
              <a:rPr lang="en-US" dirty="0"/>
              <a:t>“</a:t>
            </a:r>
            <a:r>
              <a:rPr lang="el-GR" dirty="0"/>
              <a:t>ασθενή</a:t>
            </a:r>
            <a:r>
              <a:rPr lang="en-US" dirty="0"/>
              <a:t>” </a:t>
            </a:r>
            <a:r>
              <a:rPr lang="el-GR" dirty="0"/>
              <a:t>οξέα</a:t>
            </a:r>
            <a:r>
              <a:rPr lang="en-US" dirty="0"/>
              <a:t>/</a:t>
            </a:r>
            <a:r>
              <a:rPr lang="el-GR" dirty="0"/>
              <a:t>βάσεις;</a:t>
            </a:r>
            <a:endParaRPr lang="en-US" dirty="0"/>
          </a:p>
          <a:p>
            <a:pPr eaLnBrk="1" hangingPunct="1"/>
            <a:r>
              <a:rPr lang="el-GR" dirty="0"/>
              <a:t>Η ισχύς ενός οξέος ή βάσης είναι χρήσιμη για να προβλεφθεί πως θα προχωρήσουν οι αντιδράσεις</a:t>
            </a:r>
            <a:endParaRPr lang="en-US" dirty="0"/>
          </a:p>
          <a:p>
            <a:pPr lvl="1" eaLnBrk="1" hangingPunct="1"/>
            <a:r>
              <a:rPr lang="el-GR" dirty="0"/>
              <a:t>Θα μάθουμε να κάνουμε</a:t>
            </a:r>
            <a:r>
              <a:rPr lang="en-US" dirty="0"/>
              <a:t> </a:t>
            </a:r>
            <a:r>
              <a:rPr lang="el-GR" b="1" dirty="0"/>
              <a:t>Ποσοτική</a:t>
            </a:r>
            <a:r>
              <a:rPr lang="en-US" dirty="0"/>
              <a:t> </a:t>
            </a:r>
            <a:r>
              <a:rPr lang="el-GR" dirty="0"/>
              <a:t>ανάλυση της ισχύος </a:t>
            </a:r>
            <a:r>
              <a:rPr lang="en-US" dirty="0"/>
              <a:t>– </a:t>
            </a:r>
            <a:r>
              <a:rPr lang="el-GR" dirty="0"/>
              <a:t>χρησιμοποιώντας τις τιμές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για να συγκρίνουμε την ισχύ των οξέων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l-GR" dirty="0">
                <a:ea typeface="+mn-ea"/>
              </a:rPr>
              <a:t>Θα μάθουμε να κάνουμε</a:t>
            </a:r>
            <a:r>
              <a:rPr lang="en-US" dirty="0">
                <a:ea typeface="+mn-ea"/>
              </a:rPr>
              <a:t> </a:t>
            </a:r>
            <a:r>
              <a:rPr lang="el-GR" b="1" dirty="0">
                <a:ea typeface="+mn-ea"/>
              </a:rPr>
              <a:t>Ποιοτική</a:t>
            </a:r>
            <a:r>
              <a:rPr lang="en-US" dirty="0">
                <a:ea typeface="+mn-ea"/>
              </a:rPr>
              <a:t> </a:t>
            </a:r>
            <a:r>
              <a:rPr lang="el-GR" dirty="0">
                <a:ea typeface="+mn-ea"/>
              </a:rPr>
              <a:t>ανάλυση της ισχύος</a:t>
            </a:r>
            <a:r>
              <a:rPr lang="en-US" dirty="0"/>
              <a:t>– </a:t>
            </a:r>
            <a:r>
              <a:rPr lang="el-GR" dirty="0"/>
              <a:t>συγκρίνοντας τη γενική σταθερότητα των δομών</a:t>
            </a:r>
            <a:r>
              <a:rPr lang="en-US" dirty="0"/>
              <a:t>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19163"/>
          </a:xfrm>
        </p:spPr>
        <p:txBody>
          <a:bodyPr/>
          <a:lstStyle/>
          <a:p>
            <a:pPr eaLnBrk="1" hangingPunct="1"/>
            <a:r>
              <a:rPr lang="en-US" sz="3800" dirty="0"/>
              <a:t>3.3 </a:t>
            </a:r>
            <a:r>
              <a:rPr lang="el-GR" sz="3800" dirty="0"/>
              <a:t>Ποσοτική Προσέγγιση της Οξύτητας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112838"/>
            <a:ext cx="8724900" cy="52435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Ποσοτική ανάλυση ισχύος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χρησιμοποιούμε αριθμητικά δεδομένα για να συγκρίνουμε πόσο ισχυρά είναι τα οξέα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hangingPunct="1"/>
            <a:r>
              <a:rPr lang="el-GR" dirty="0"/>
              <a:t>Ξαναδιαβάστε από τη Γενική Χημεία για τις</a:t>
            </a:r>
            <a:r>
              <a:rPr lang="en-US" dirty="0"/>
              <a:t> 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και</a:t>
            </a:r>
            <a:r>
              <a:rPr lang="en-US" dirty="0"/>
              <a:t> p</a:t>
            </a:r>
            <a:r>
              <a:rPr lang="en-US" i="1" dirty="0"/>
              <a:t>K</a:t>
            </a:r>
            <a:r>
              <a:rPr lang="en-US" baseline="-25000" dirty="0"/>
              <a:t>a</a:t>
            </a:r>
          </a:p>
          <a:p>
            <a:pPr eaLnBrk="1" hangingPunct="1"/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l-GR" dirty="0"/>
              <a:t>είναι η σταθερά ισορροπίας για την αντίδραση μεταξύ ενός οξέος και του</a:t>
            </a:r>
            <a:r>
              <a:rPr lang="en-US" dirty="0"/>
              <a:t> </a:t>
            </a:r>
            <a:r>
              <a:rPr lang="el-GR" dirty="0"/>
              <a:t>ΝΕΡΟΥ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l-GR" dirty="0"/>
              <a:t>Εάν το οξύ είναι ισχυρό</a:t>
            </a:r>
            <a:r>
              <a:rPr lang="en-US" dirty="0"/>
              <a:t>, </a:t>
            </a:r>
            <a:r>
              <a:rPr lang="el-GR" dirty="0"/>
              <a:t>πως θα επηρεάσει αυτό το μέγεθος της 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, </a:t>
            </a:r>
            <a:r>
              <a:rPr lang="el-GR" dirty="0"/>
              <a:t>της σταθεράς ισορροπίας;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3-</a:t>
            </a:r>
            <a:fld id="{44353132-8F3C-3043-926F-44FB4A4BE78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c03s02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5" y="4324540"/>
            <a:ext cx="5551056" cy="306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72616" y="3987000"/>
            <a:ext cx="2150284" cy="862200"/>
            <a:chOff x="2563813" y="5715000"/>
            <a:chExt cx="2150284" cy="862200"/>
          </a:xfrm>
        </p:grpSpPr>
        <p:pic>
          <p:nvPicPr>
            <p:cNvPr id="4" name="Picture 3" descr="c03s02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6"/>
            <a:stretch/>
          </p:blipFill>
          <p:spPr>
            <a:xfrm>
              <a:off x="2563813" y="5726300"/>
              <a:ext cx="494627" cy="850900"/>
            </a:xfrm>
            <a:prstGeom prst="rect">
              <a:avLst/>
            </a:prstGeom>
          </p:spPr>
        </p:pic>
        <p:pic>
          <p:nvPicPr>
            <p:cNvPr id="12" name="Picture 11" descr="c03s02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2"/>
            <a:stretch/>
          </p:blipFill>
          <p:spPr>
            <a:xfrm>
              <a:off x="3049798" y="5715000"/>
              <a:ext cx="1664299" cy="850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8923</TotalTime>
  <Words>2528</Words>
  <Application>Microsoft Office PowerPoint</Application>
  <PresentationFormat>On-screen Show (4:3)</PresentationFormat>
  <Paragraphs>367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Klein1-Temp</vt:lpstr>
      <vt:lpstr>CS ChemDraw Drawing</vt:lpstr>
      <vt:lpstr>3.1 Οξέα και Βάσεις</vt:lpstr>
      <vt:lpstr>3.1 Συζυγή Οξέα και Βάσεις</vt:lpstr>
      <vt:lpstr>3.1 Οξέα και Βάσεις</vt:lpstr>
      <vt:lpstr>3.2 Κυρτά Βέλη στις Αντιδράσεις</vt:lpstr>
      <vt:lpstr>3.2 Κυρτά Βέλη στις Αντιδράσεις</vt:lpstr>
      <vt:lpstr>3.2 Κυρτά Βέλη στις Αντιδράσεις</vt:lpstr>
      <vt:lpstr>3.2 Κυρτά Βέλη στις Αντιδράσεις</vt:lpstr>
      <vt:lpstr>3.3 Ποσοτική Προσέγγιση της Οξύτητας</vt:lpstr>
      <vt:lpstr>3.3 Ποσοτική Προσέγγιση της Οξύτητας</vt:lpstr>
      <vt:lpstr>3.3 Ποσοτική Προσέγγιση της Οξύτητας</vt:lpstr>
      <vt:lpstr>3.3 Ποσοτική Προσέγγιση της Οξύτητας</vt:lpstr>
      <vt:lpstr>3.3 Ποσοτική Προσέγγιση της Βασικότητας</vt:lpstr>
      <vt:lpstr>3.3 Χρησιμοποιώντας τις τιμές pKa στην ανάλυση των θέσεων χημικής ισορροπίας</vt:lpstr>
      <vt:lpstr>3.3 Χρησιμοποιώντας τις τιμές pKa στην ανάλυση των θέσεων χημικής ισορροπίας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3.4 Ποιοτική Προσέγγιση της Οξύτητας</vt:lpstr>
      <vt:lpstr>3.5 Προβλέποντας τη Θέση Ισορροπίας</vt:lpstr>
      <vt:lpstr>3.5 Προβλέποντας τη Θέση Ισορροπίας</vt:lpstr>
      <vt:lpstr>3.5 Επιλογή Αντιδραστηρίου</vt:lpstr>
      <vt:lpstr>3.5 επιλογή Αντιδραστηρίου</vt:lpstr>
      <vt:lpstr>3.6 Εξισωτικό Φαινόμενο</vt:lpstr>
      <vt:lpstr>3.6 Εξισωτικό Φαινόμενο</vt:lpstr>
      <vt:lpstr>3.6 Εξισωτικό Φαινόμενο</vt:lpstr>
      <vt:lpstr>3.6 Εξισωτικό Φαινόμενο</vt:lpstr>
      <vt:lpstr>3.7 Επιδιαλύτωση</vt:lpstr>
      <vt:lpstr>3.7 Επιδιαλύτωση</vt:lpstr>
      <vt:lpstr>3.7 Επιδιαλύτωση</vt:lpstr>
      <vt:lpstr>3.8 Αντισταθμιστικά Ιόντα</vt:lpstr>
      <vt:lpstr>3.9 Οξέα και Βάσεις κατά Lewis</vt:lpstr>
      <vt:lpstr>3.9 Οξέα και Βάσεις κατά Lewis</vt:lpstr>
      <vt:lpstr>Επιπλέον Προβλήματα Εξάσκησης</vt:lpstr>
      <vt:lpstr>Επιπλέον Προβλήματα Εξάσκησης</vt:lpstr>
      <vt:lpstr>Επιπλέον Προβλήματα Εξάσκησης</vt:lpstr>
      <vt:lpstr>Επιπλέον Προβλήματα Εξάκσησης</vt:lpstr>
    </vt:vector>
  </TitlesOfParts>
  <Company>Wiley Publishing,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Ρασσιάς Γεράσιμος</cp:lastModifiedBy>
  <cp:revision>224</cp:revision>
  <dcterms:created xsi:type="dcterms:W3CDTF">2013-09-30T22:32:10Z</dcterms:created>
  <dcterms:modified xsi:type="dcterms:W3CDTF">2021-04-22T00:35:41Z</dcterms:modified>
</cp:coreProperties>
</file>